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07" r:id="rId6"/>
    <p:sldId id="309" r:id="rId7"/>
    <p:sldId id="319" r:id="rId8"/>
    <p:sldId id="317" r:id="rId9"/>
    <p:sldId id="320" r:id="rId10"/>
    <p:sldId id="318" r:id="rId11"/>
    <p:sldId id="321" r:id="rId12"/>
    <p:sldId id="315" r:id="rId13"/>
    <p:sldId id="324" r:id="rId14"/>
    <p:sldId id="314" r:id="rId15"/>
    <p:sldId id="322" r:id="rId16"/>
    <p:sldId id="316" r:id="rId17"/>
    <p:sldId id="323" r:id="rId18"/>
    <p:sldId id="313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0" d="100"/>
          <a:sy n="60" d="100"/>
        </p:scale>
        <p:origin x="72" y="33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D211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Doug Haunsperger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5D0A5-405E-0C23-4DD1-F8AFE6D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1AE022-2316-1204-7BFC-7DAC4DEC5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14" y="1904787"/>
            <a:ext cx="9650172" cy="1524213"/>
          </a:xfr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2FC6538-2333-7543-E2CD-EFF20D872551}"/>
              </a:ext>
            </a:extLst>
          </p:cNvPr>
          <p:cNvSpPr/>
          <p:nvPr/>
        </p:nvSpPr>
        <p:spPr>
          <a:xfrm>
            <a:off x="5754255" y="3592945"/>
            <a:ext cx="886690" cy="9882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E745A-ED2C-908C-DAA7-D83848C6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489" y="4778136"/>
            <a:ext cx="7316221" cy="171473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A5B21-CFEC-B4FC-A1EF-7F264B319029}"/>
              </a:ext>
            </a:extLst>
          </p:cNvPr>
          <p:cNvSpPr/>
          <p:nvPr/>
        </p:nvSpPr>
        <p:spPr>
          <a:xfrm>
            <a:off x="6978770" y="5158596"/>
            <a:ext cx="750498" cy="13342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FD916E-490E-7D00-4DF6-CE7F2B18691F}"/>
              </a:ext>
            </a:extLst>
          </p:cNvPr>
          <p:cNvCxnSpPr/>
          <p:nvPr/>
        </p:nvCxnSpPr>
        <p:spPr>
          <a:xfrm flipV="1">
            <a:off x="7729268" y="4581236"/>
            <a:ext cx="2337758" cy="88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BE3E8C-6761-1B37-B09F-8C1A7286FB47}"/>
              </a:ext>
            </a:extLst>
          </p:cNvPr>
          <p:cNvSpPr txBox="1"/>
          <p:nvPr/>
        </p:nvSpPr>
        <p:spPr>
          <a:xfrm>
            <a:off x="10067025" y="4330460"/>
            <a:ext cx="210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values also need re-expression as text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76AD5C-7D70-D210-7AAF-24ACCD21AEE9}"/>
              </a:ext>
            </a:extLst>
          </p:cNvPr>
          <p:cNvSpPr/>
          <p:nvPr/>
        </p:nvSpPr>
        <p:spPr>
          <a:xfrm>
            <a:off x="3258134" y="5158596"/>
            <a:ext cx="750498" cy="13342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345FD5-6A0C-8671-B1F1-A09B0D312F04}"/>
              </a:ext>
            </a:extLst>
          </p:cNvPr>
          <p:cNvSpPr/>
          <p:nvPr/>
        </p:nvSpPr>
        <p:spPr>
          <a:xfrm>
            <a:off x="4477079" y="5158595"/>
            <a:ext cx="750498" cy="13342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7F6-1271-E709-AE0E-5A6655CB0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9348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47D6E-C08A-950D-AEB0-5E4FC3A7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Custom SQL 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2E608-4611-1466-8B15-03BFD25B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d.patient_num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v.tot_vitd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 CASE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d.gender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'1' THEN 'Male'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d.gender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'2' THEN 'Female'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ELSE 'NULL' END AS gender,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d.age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 CASE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d.marital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'1' THEN 'Married'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d.marital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'2' THEN 'Widowed'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d.marital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'3' THEN 'Divorced'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d.marital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'4' THEN 'Separated'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d.marital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'5' THEN 'Never Married'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d.marital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'6' THEN 'Partnership'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ELSE 'NULL' END AS marital,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d.hh_size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d.children_under5,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d.children_6to18,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CASE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'1' THEN '&lt; $5k'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'2' THEN '$5k - $10k'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'3' THEN '$10k - $15k'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'4' THEN '$15k - $20k'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'5' THEN '$20k - $25k'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'6' THEN '$25k - $35k'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'7' THEN '$35k - $45k'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'8' THEN '$45k - $55k'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'9' THEN '$55k - $65k'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'10' THEN '$65k - $75k'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'14' THEN '$75k - $100k'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WHEN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d.income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'15' THEN '&gt; $100k'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ELSE 'NULL' END AS income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FROM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public.nhanes_demo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d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INNER JOIN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public.vitd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AS v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ON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d.patient_num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v.patient_num</a:t>
            </a:r>
            <a:endParaRPr lang="en-US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3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7F6-1271-E709-AE0E-5A6655CB0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</p:spTree>
    <p:extLst>
      <p:ext uri="{BB962C8B-B14F-4D97-AF65-F5344CB8AC3E}">
        <p14:creationId xmlns:p14="http://schemas.microsoft.com/office/powerpoint/2010/main" val="84833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17F77-0291-4148-0593-FF10F71B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Calculated Fields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9A5069-F064-DF62-857D-B3221E26E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43144-DB57-3E7C-5B3B-F81BA338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5555" y="2505074"/>
            <a:ext cx="3183837" cy="3895725"/>
          </a:xfrm>
        </p:spPr>
        <p:txBody>
          <a:bodyPr>
            <a:normAutofit/>
          </a:bodyPr>
          <a:lstStyle/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[NHANES Marital Status] == 'Married' OR [Marital] == 'Married' THEN 'Married'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Marital Status] == 'Divorced' OR [Marital] == 'Divorced' THEN 'Divorced'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Marital Status] == 'Separated' OR [Marital] == 'Separated' THEN 'Separated'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Marital Status] == 'Never Married' OR [Marital] == 'Never Married' THEN 'Never Married'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Marital Status] == 'Widowed' OR [Marital] == 'Widowed' THEN 'Widowed'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Marital Status] == 'Partnership' THEN 'Partnership' 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 'NULL' END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AF79D7-9065-C31F-D15C-5A7DF53E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453EA4-376D-76D3-AF16-49F104D36F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IF [NHANES Gender] == 'Male' OR [Gender] == 'Male' THEN 'Male'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ELSEIF [NHANES Gender] == 'Female' OR [Gender] == 'Female' 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THEN 'Female'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ELSE 'Other' END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8FB0E4-8362-0D40-9212-B97FBCE7E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2208" y="1690688"/>
            <a:ext cx="2834640" cy="823912"/>
          </a:xfrm>
        </p:spPr>
        <p:txBody>
          <a:bodyPr/>
          <a:lstStyle/>
          <a:p>
            <a:r>
              <a:rPr lang="en-US" dirty="0"/>
              <a:t>Income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2398FA-4ABB-25D0-42AA-6A93F3EDDF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22207" y="2514600"/>
            <a:ext cx="3459883" cy="4343400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 [NHANES Income Range] == '&lt; $5k' OR [Income] &lt; 5000 THEN '&lt; $5k'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'$5k - $10k' OR [Income] &lt; 10000 THEN '$5k - $10k'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'$10k - $15k' OR [Income] &lt; 15000 THEN '$10k - $15k'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'$15k - $20k' OR [Income] &lt; 20000 THEN '$15k - $20k'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'$20k - $25k' OR [Income] &lt; 25000 THEN '$20k - $25k'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'$25k - $35k' OR [Income] &lt; 35000 THEN '$25k - $35k'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'$35k - $45k' OR [Income] &lt; 45000 THEN '$35k - $45k'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'$45k - $55k' OR [Income] &lt; 55000 THEN '$45k - $55k'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'$55k - $65k' OR [Income] &lt; 65000 THEN '$55k - $65k'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'$65k - $75k' OR [Income] &lt; 75000 THEN '$65k - $75k'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'$75k - $100k' OR [Income] &lt; 100000 THEN '$75k - $100k'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ELSEIF [NHANES Income Range] == '&gt; $100k' OR [Income] &gt; 100000 THEN '&gt; $100k'</a:t>
            </a:r>
          </a:p>
          <a:p>
            <a:pPr marL="0" marR="0" indent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 'NULL'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2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DASHBOARD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7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D211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Doug Haunsperger</a:t>
            </a:r>
          </a:p>
          <a:p>
            <a:r>
              <a:rPr lang="en-US" dirty="0"/>
              <a:t>dhaunsp@wgu.edu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1.  Describe the technical environment used to create the dashboard</a:t>
            </a:r>
          </a:p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2.  Demonstrate the functionality of the dashboard</a:t>
            </a:r>
          </a:p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3.  Explain the SQL scripts used to support the creation of the dashboard</a:t>
            </a:r>
          </a:p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4.  Explain how the data streams were prepared to support the analysis</a:t>
            </a:r>
          </a:p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5.  Describe how data were aligned with other data points</a:t>
            </a:r>
          </a:p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6.  Demonstrate how the databases were created</a:t>
            </a:r>
          </a:p>
          <a:p>
            <a:pPr marL="457200" marR="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7.  Explain how referential integrity was enforced in the database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D211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7427BE7-5BE3-E07A-C2ED-F4466C22492B}"/>
              </a:ext>
            </a:extLst>
          </p:cNvPr>
          <p:cNvSpPr/>
          <p:nvPr/>
        </p:nvSpPr>
        <p:spPr>
          <a:xfrm>
            <a:off x="10946921" y="5098211"/>
            <a:ext cx="345056" cy="672861"/>
          </a:xfrm>
          <a:prstGeom prst="arc">
            <a:avLst>
              <a:gd name="adj1" fmla="val 16200000"/>
              <a:gd name="adj2" fmla="val 567812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A7014F3-A635-261F-68E7-7528795CE822}"/>
              </a:ext>
            </a:extLst>
          </p:cNvPr>
          <p:cNvSpPr/>
          <p:nvPr/>
        </p:nvSpPr>
        <p:spPr>
          <a:xfrm>
            <a:off x="11161834" y="4106174"/>
            <a:ext cx="345056" cy="1328467"/>
          </a:xfrm>
          <a:prstGeom prst="arc">
            <a:avLst>
              <a:gd name="adj1" fmla="val 16500279"/>
              <a:gd name="adj2" fmla="val 567812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38160147-4D75-2E6E-EDF7-FEA11B5829A2}"/>
              </a:ext>
            </a:extLst>
          </p:cNvPr>
          <p:cNvSpPr/>
          <p:nvPr/>
        </p:nvSpPr>
        <p:spPr>
          <a:xfrm rot="10800000">
            <a:off x="7049627" y="3601528"/>
            <a:ext cx="345056" cy="336430"/>
          </a:xfrm>
          <a:prstGeom prst="arc">
            <a:avLst>
              <a:gd name="adj1" fmla="val 16200000"/>
              <a:gd name="adj2" fmla="val 567812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1281D1E-AE8D-BB8F-3AD0-46B1A29D517E}"/>
              </a:ext>
            </a:extLst>
          </p:cNvPr>
          <p:cNvSpPr/>
          <p:nvPr/>
        </p:nvSpPr>
        <p:spPr>
          <a:xfrm rot="10800000">
            <a:off x="6834771" y="3719809"/>
            <a:ext cx="345056" cy="2111648"/>
          </a:xfrm>
          <a:prstGeom prst="arc">
            <a:avLst>
              <a:gd name="adj1" fmla="val 16500279"/>
              <a:gd name="adj2" fmla="val 5542803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Technical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97743-D559-C34E-1740-B56AC8C6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3E36A1-B900-A4B9-BD03-9DED5CBB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Skillable</a:t>
            </a:r>
            <a:r>
              <a:rPr lang="en-US" dirty="0"/>
              <a:t> Labs on Demand</a:t>
            </a:r>
          </a:p>
          <a:p>
            <a:r>
              <a:rPr lang="en-US" dirty="0"/>
              <a:t>pgAdmin4 version 5.2</a:t>
            </a:r>
          </a:p>
          <a:p>
            <a:r>
              <a:rPr lang="en-US" dirty="0"/>
              <a:t>Microsoft Excel (Latest Office 365 version)</a:t>
            </a:r>
          </a:p>
          <a:p>
            <a:r>
              <a:rPr lang="en-US" dirty="0"/>
              <a:t>Tableau Desktop version 2021.4.19 (within lab)</a:t>
            </a:r>
          </a:p>
          <a:p>
            <a:pPr lvl="1"/>
            <a:r>
              <a:rPr lang="en-US" dirty="0"/>
              <a:t>Version 2023.1.3 (on my desktop)</a:t>
            </a:r>
          </a:p>
        </p:txBody>
      </p:sp>
    </p:spTree>
    <p:extLst>
      <p:ext uri="{BB962C8B-B14F-4D97-AF65-F5344CB8AC3E}">
        <p14:creationId xmlns:p14="http://schemas.microsoft.com/office/powerpoint/2010/main" val="76328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7F6-1271-E709-AE0E-5A6655CB0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</p:spTree>
    <p:extLst>
      <p:ext uri="{BB962C8B-B14F-4D97-AF65-F5344CB8AC3E}">
        <p14:creationId xmlns:p14="http://schemas.microsoft.com/office/powerpoint/2010/main" val="261764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47D6E-C08A-950D-AEB0-5E4FC3A7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2E608-4611-1466-8B15-03BFD25B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TABLE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nhanes_demo</a:t>
            </a:r>
            <a:endParaRPr lang="en-US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patient_num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varchar(10) PRIMARY KEY,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gender varchar(10),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age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marital varchar(30),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hh_size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children_under5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children_6to18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income int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TABLE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vitd</a:t>
            </a:r>
            <a:endParaRPr lang="en-US" sz="2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patient_num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varchar(10) PRIMARY KEY REFERENCES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nhanes_demo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tot_vitd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numeric(5,2),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tot_vitd_comment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vitd2 numeric(5,2),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vitd2_comment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vitd3 numeric(5,2),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vitd3_comment int,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epivitd3 numeric(5,2),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epivitd3_comment int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49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7F6-1271-E709-AE0E-5A6655CB0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21235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D374C-69B6-52CC-39E1-7FC47C35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1507A-372F-7AEF-C567-13E8D14A4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12331"/>
            <a:ext cx="6881091" cy="5518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BB4B0-8F4D-1E99-AB77-6A69BC7B6240}"/>
              </a:ext>
            </a:extLst>
          </p:cNvPr>
          <p:cNvSpPr txBox="1"/>
          <p:nvPr/>
        </p:nvSpPr>
        <p:spPr>
          <a:xfrm>
            <a:off x="9836727" y="3260436"/>
            <a:ext cx="1884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 on </a:t>
            </a:r>
            <a:r>
              <a:rPr lang="en-US" dirty="0" err="1"/>
              <a:t>vitd</a:t>
            </a:r>
            <a:r>
              <a:rPr lang="en-US" dirty="0"/>
              <a:t> table references </a:t>
            </a:r>
            <a:r>
              <a:rPr lang="en-US" dirty="0" err="1"/>
              <a:t>nhanes_demo</a:t>
            </a:r>
            <a:r>
              <a:rPr lang="en-US" dirty="0"/>
              <a:t> table primary key</a:t>
            </a:r>
          </a:p>
        </p:txBody>
      </p:sp>
    </p:spTree>
    <p:extLst>
      <p:ext uri="{BB962C8B-B14F-4D97-AF65-F5344CB8AC3E}">
        <p14:creationId xmlns:p14="http://schemas.microsoft.com/office/powerpoint/2010/main" val="154985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7F6-1271-E709-AE0E-5A6655CB0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</p:spTree>
    <p:extLst>
      <p:ext uri="{BB962C8B-B14F-4D97-AF65-F5344CB8AC3E}">
        <p14:creationId xmlns:p14="http://schemas.microsoft.com/office/powerpoint/2010/main" val="10373416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{3A0F7AC2-BDF4-4B3B-9380-8D9EBAF8B1F4}tf89338750_win32</Template>
  <TotalTime>2155</TotalTime>
  <Words>1114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Lato</vt:lpstr>
      <vt:lpstr>Univers</vt:lpstr>
      <vt:lpstr>GradientUnivers</vt:lpstr>
      <vt:lpstr>D211</vt:lpstr>
      <vt:lpstr>Agenda</vt:lpstr>
      <vt:lpstr>Technical environment</vt:lpstr>
      <vt:lpstr>Tools Used</vt:lpstr>
      <vt:lpstr>Database creation</vt:lpstr>
      <vt:lpstr>Table Creation Script</vt:lpstr>
      <vt:lpstr>Referential integrity</vt:lpstr>
      <vt:lpstr>ERD</vt:lpstr>
      <vt:lpstr>Data prep</vt:lpstr>
      <vt:lpstr>Column Selection</vt:lpstr>
      <vt:lpstr>Sql scripts</vt:lpstr>
      <vt:lpstr>Tableau Custom SQL Script</vt:lpstr>
      <vt:lpstr>Data alignment</vt:lpstr>
      <vt:lpstr>Tableau Calculated Fields</vt:lpstr>
      <vt:lpstr>DASHBOARD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D211</dc:title>
  <dc:creator>Douglas Haunsperger</dc:creator>
  <cp:lastModifiedBy>Douglas Haunsperger</cp:lastModifiedBy>
  <cp:revision>1</cp:revision>
  <dcterms:created xsi:type="dcterms:W3CDTF">2024-02-20T15:04:45Z</dcterms:created>
  <dcterms:modified xsi:type="dcterms:W3CDTF">2024-02-22T03:00:01Z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