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9" r:id="rId11"/>
    <p:sldId id="264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IT345 Software Group Project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09A0C-2B29-4F4C-BE0D-A741D6DE1A71}" type="datetimeFigureOut">
              <a:rPr lang="en-US" smtClean="0"/>
              <a:t>07-Sep-18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E8C67-AAE7-429A-9E9D-542F6DF46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20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IT345 Software Group Project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275CA-BC41-4685-97BC-83AB1556A7D1}" type="datetimeFigureOut">
              <a:rPr lang="en-US" smtClean="0"/>
              <a:t>07-Sep-18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2AB29-F14D-464D-930C-9DB3B416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6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620F-44DB-4AB6-94C9-7F71F2AC9F0E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6B0-F996-4635-9293-B3564C501809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3A91-8939-40FD-87C7-F914E3473FFF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1907-3CB3-4440-9802-73A121B5F3FF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736A-B0E5-4403-A307-C476D973A74A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67E-2B98-4156-A7D8-62DFF3BBD292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0885-2CFB-4A84-9A19-05AC9A3110A0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B19-7BE6-4258-BACC-59DD8489DBEC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9A1D-586C-43F1-B249-49EC529477DA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6FCA-727E-40DD-9760-78D87FB31127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BEDC-862D-428E-90AE-E9DFC64F74DA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2EED-E717-4A09-A6E0-4AE7C7602B13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0A15-7EA4-4486-B7E3-31ECBCA573AD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CA60-5444-4DF5-AA22-9CF31B5A500C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5BD1-0A56-4CFF-B789-D5BE19C32BF9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609D-3AAD-4064-BE8D-8C1182311A9A}" type="datetime1">
              <a:rPr lang="en-US" smtClean="0"/>
              <a:t>07-Sep-18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631A-665B-4CE9-B78F-387273A81199}" type="datetime1">
              <a:rPr lang="en-US" smtClean="0"/>
              <a:t>07-Sep-18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IT345 Software Group Project 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pythonprogramming.net/" TargetMode="External"/><Relationship Id="rId7" Type="http://schemas.openxmlformats.org/officeDocument/2006/relationships/hyperlink" Target="https://datascience.stackexchange.com/" TargetMode="External"/><Relationship Id="rId2" Type="http://schemas.openxmlformats.org/officeDocument/2006/relationships/hyperlink" Target="https://adeshpande3.github.io/adeshpande3.github.io/A-Beginner's-Guide-To-Understanding-Convolutional-Neural-Networ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uralnetworksanddeeplearning.com/chap1.html" TargetMode="External"/><Relationship Id="rId5" Type="http://schemas.openxmlformats.org/officeDocument/2006/relationships/hyperlink" Target="https://courses.cognitiveclass.ai/courses/course-v1:CognitiveClass+ML0120ENv2+2018/info/" TargetMode="External"/><Relationship Id="rId4" Type="http://schemas.openxmlformats.org/officeDocument/2006/relationships/hyperlink" Target="https://www.coursera.org/learn/convolutional-neural-network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853" y="695459"/>
            <a:ext cx="8810483" cy="4746293"/>
          </a:xfrm>
        </p:spPr>
        <p:txBody>
          <a:bodyPr/>
          <a:lstStyle/>
          <a:p>
            <a:pPr algn="ctr"/>
            <a:r>
              <a:rPr lang="en-US" sz="3000" dirty="0" smtClean="0"/>
              <a:t>IT345 Software Group Project-II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Optical </a:t>
            </a:r>
            <a:r>
              <a:rPr lang="en-US" sz="4800" dirty="0" smtClean="0"/>
              <a:t>Character </a:t>
            </a:r>
            <a:r>
              <a:rPr lang="en-US" sz="4800" dirty="0" smtClean="0"/>
              <a:t>Recognition</a:t>
            </a:r>
            <a:br>
              <a:rPr lang="en-US" sz="4800" dirty="0" smtClean="0"/>
            </a:br>
            <a:r>
              <a:rPr lang="en-US" sz="4800" dirty="0" smtClean="0"/>
              <a:t>(OCR)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Guided by- Pinal Shah, </a:t>
            </a:r>
            <a:r>
              <a:rPr lang="en-US" sz="2200" dirty="0" err="1" smtClean="0"/>
              <a:t>Sanket</a:t>
            </a:r>
            <a:r>
              <a:rPr lang="en-US" sz="2200" dirty="0" smtClean="0"/>
              <a:t> </a:t>
            </a:r>
            <a:r>
              <a:rPr lang="en-US" sz="2200" dirty="0" err="1" smtClean="0"/>
              <a:t>Suthar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400" y="6077062"/>
            <a:ext cx="7766936" cy="516922"/>
          </a:xfrm>
        </p:spPr>
        <p:txBody>
          <a:bodyPr/>
          <a:lstStyle/>
          <a:p>
            <a:r>
              <a:rPr lang="en-US" dirty="0" err="1" smtClean="0"/>
              <a:t>Preapred</a:t>
            </a:r>
            <a:r>
              <a:rPr lang="en-US" dirty="0" smtClean="0"/>
              <a:t> by- </a:t>
            </a:r>
            <a:r>
              <a:rPr lang="en-US" dirty="0" smtClean="0"/>
              <a:t>Dhaval </a:t>
            </a:r>
            <a:r>
              <a:rPr lang="en-US" dirty="0" err="1" smtClean="0"/>
              <a:t>Barevadiya</a:t>
            </a:r>
            <a:r>
              <a:rPr lang="en-US" dirty="0" smtClean="0"/>
              <a:t> (16IT005)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2667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Snapshot of Demo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8" y="1647476"/>
            <a:ext cx="6977245" cy="4732122"/>
          </a:xfrm>
        </p:spPr>
      </p:pic>
    </p:spTree>
    <p:extLst>
      <p:ext uri="{BB962C8B-B14F-4D97-AF65-F5344CB8AC3E}">
        <p14:creationId xmlns:p14="http://schemas.microsoft.com/office/powerpoint/2010/main" val="37586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Steps to complete project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4832"/>
            <a:ext cx="8904548" cy="388077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1. Pre-processing</a:t>
            </a:r>
            <a:r>
              <a:rPr lang="en-US" sz="2200" dirty="0"/>
              <a:t>: grayscale conversion, noise </a:t>
            </a:r>
            <a:r>
              <a:rPr lang="en-US" sz="2200" dirty="0" smtClean="0"/>
              <a:t>removal(</a:t>
            </a:r>
            <a:r>
              <a:rPr lang="en-US" sz="2200" dirty="0" err="1" smtClean="0"/>
              <a:t>filteration</a:t>
            </a:r>
            <a:r>
              <a:rPr lang="en-US" sz="2200" dirty="0" smtClean="0"/>
              <a:t>) etc.	</a:t>
            </a:r>
            <a:endParaRPr lang="en-US" sz="2200" dirty="0"/>
          </a:p>
          <a:p>
            <a:r>
              <a:rPr lang="en-US" sz="2200" dirty="0"/>
              <a:t>2. Feature </a:t>
            </a:r>
            <a:r>
              <a:rPr lang="en-US" sz="2200" dirty="0" smtClean="0"/>
              <a:t>extraction</a:t>
            </a:r>
            <a:endParaRPr lang="en-US" sz="2200" dirty="0" smtClean="0"/>
          </a:p>
          <a:p>
            <a:pPr algn="just"/>
            <a:r>
              <a:rPr lang="en-US" sz="2200" dirty="0" smtClean="0"/>
              <a:t>3</a:t>
            </a:r>
            <a:r>
              <a:rPr lang="en-US" sz="2200" dirty="0"/>
              <a:t>. Fetching the extracted feature(data) to Neural Network and </a:t>
            </a:r>
            <a:r>
              <a:rPr lang="en-US" sz="2200" dirty="0" smtClean="0"/>
              <a:t>    training </a:t>
            </a:r>
            <a:r>
              <a:rPr lang="en-US" sz="2200" dirty="0"/>
              <a:t>it to recognize character.</a:t>
            </a:r>
          </a:p>
        </p:txBody>
      </p:sp>
    </p:spTree>
    <p:extLst>
      <p:ext uri="{BB962C8B-B14F-4D97-AF65-F5344CB8AC3E}">
        <p14:creationId xmlns:p14="http://schemas.microsoft.com/office/powerpoint/2010/main" val="30260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Future </a:t>
            </a:r>
            <a:r>
              <a:rPr lang="en-US" sz="4200" dirty="0" smtClean="0"/>
              <a:t>Enhancement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This OCR engine can be used to make some applications like vehicle number plate recognition.</a:t>
            </a:r>
          </a:p>
          <a:p>
            <a:r>
              <a:rPr lang="en-US" sz="2200" dirty="0" smtClean="0"/>
              <a:t>Training </a:t>
            </a:r>
            <a:r>
              <a:rPr lang="en-US" sz="2200" dirty="0"/>
              <a:t>and recognition speeds can be increased greater and greater by making it more user-friendly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Model accuracy can be increased with more dataset and training epochs.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08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7065"/>
            <a:ext cx="8596668" cy="454741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hlinkClick r:id="rId2"/>
              </a:rPr>
              <a:t>https://adeshpande3.github.io/adeshpande3.github.io/A-Beginner's-Guide-To-Understanding-Convolutional-Neural-Networks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algn="just"/>
            <a:r>
              <a:rPr lang="en-US" sz="2000" dirty="0">
                <a:hlinkClick r:id="rId3"/>
              </a:rPr>
              <a:t>https://pythonprogramming.net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algn="just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www.coursera.org/learn/convolutional-neural-networks/</a:t>
            </a:r>
            <a:endParaRPr lang="en-US" sz="2000" dirty="0"/>
          </a:p>
          <a:p>
            <a:pPr algn="just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courses.cognitiveclass.ai/courses/course-v1:CognitiveClass+ML0120ENv2+2018/info/</a:t>
            </a:r>
            <a:endParaRPr lang="en-US" sz="2000" dirty="0" smtClean="0"/>
          </a:p>
          <a:p>
            <a:pPr algn="just"/>
            <a:r>
              <a:rPr lang="en-US" sz="2000" dirty="0" smtClean="0">
                <a:hlinkClick r:id="rId6"/>
              </a:rPr>
              <a:t>https</a:t>
            </a:r>
            <a:r>
              <a:rPr lang="en-US" sz="2000" dirty="0" smtClean="0">
                <a:hlinkClick r:id="rId6"/>
              </a:rPr>
              <a:t>://neuralnetworksanddeeplearning.com/chap1.html</a:t>
            </a:r>
            <a:endParaRPr lang="en-US" sz="2000" dirty="0" smtClean="0"/>
          </a:p>
          <a:p>
            <a:pPr algn="just"/>
            <a:r>
              <a:rPr lang="en-US" sz="2000" dirty="0" smtClean="0">
                <a:hlinkClick r:id="rId7"/>
              </a:rPr>
              <a:t>https://datascience.stackexchange.com/</a:t>
            </a:r>
            <a:endParaRPr lang="en-US" sz="2000" dirty="0"/>
          </a:p>
          <a:p>
            <a:pPr algn="just"/>
            <a:r>
              <a:rPr lang="en-US" sz="2000" dirty="0" smtClean="0">
                <a:hlinkClick r:id="rId8"/>
              </a:rPr>
              <a:t>https://stackoverflow.com</a:t>
            </a:r>
            <a:r>
              <a:rPr lang="en-US" sz="2000" dirty="0" smtClean="0">
                <a:hlinkClick r:id="rId8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475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4259" y="2657341"/>
            <a:ext cx="5254580" cy="1051774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9221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What is OCR ?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1848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Optical Character recognition is the mechanical or electronic conversion of images of typed, handwritten or printed text into </a:t>
            </a:r>
            <a:r>
              <a:rPr lang="en-US" sz="2200" dirty="0" smtClean="0"/>
              <a:t>machine-encoded </a:t>
            </a:r>
            <a:r>
              <a:rPr lang="en-US" sz="2200" dirty="0"/>
              <a:t>text, whether from a scanned document, a scene-photo or from </a:t>
            </a:r>
            <a:r>
              <a:rPr lang="en-US" sz="2200" dirty="0" smtClean="0"/>
              <a:t>subtitle </a:t>
            </a:r>
            <a:r>
              <a:rPr lang="en-US" sz="2200" dirty="0"/>
              <a:t>text superimposed </a:t>
            </a:r>
            <a:r>
              <a:rPr lang="en-US" sz="2200" dirty="0" smtClean="0"/>
              <a:t>on </a:t>
            </a:r>
            <a:r>
              <a:rPr lang="en-US" sz="2200" dirty="0"/>
              <a:t>a image</a:t>
            </a:r>
            <a:r>
              <a:rPr lang="en-US" sz="2200" dirty="0" smtClean="0"/>
              <a:t>.</a:t>
            </a:r>
            <a:endParaRPr lang="en-US" sz="2200" dirty="0"/>
          </a:p>
          <a:p>
            <a:pPr algn="just"/>
            <a:r>
              <a:rPr lang="en-US" sz="2200" dirty="0"/>
              <a:t>Later the converted documents can be edited, used or </a:t>
            </a:r>
            <a:r>
              <a:rPr lang="en-US" sz="2200" dirty="0" smtClean="0"/>
              <a:t>reused in </a:t>
            </a:r>
            <a:r>
              <a:rPr lang="en-US" sz="2200" dirty="0"/>
              <a:t>other documents. Thus the documents become editable.</a:t>
            </a:r>
          </a:p>
        </p:txBody>
      </p:sp>
    </p:spTree>
    <p:extLst>
      <p:ext uri="{BB962C8B-B14F-4D97-AF65-F5344CB8AC3E}">
        <p14:creationId xmlns:p14="http://schemas.microsoft.com/office/powerpoint/2010/main" val="15239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Problem Statement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Many times we need to write text from some hard paper like magazine, newspaper or some images. They could all involve you spending hours retyping manually and correcting typos. </a:t>
            </a:r>
            <a:endParaRPr lang="en-US" sz="2200" dirty="0" smtClean="0"/>
          </a:p>
          <a:p>
            <a:pPr algn="just"/>
            <a:r>
              <a:rPr lang="en-US" sz="2200" dirty="0" smtClean="0"/>
              <a:t>Or </a:t>
            </a:r>
            <a:r>
              <a:rPr lang="en-US" sz="2200" dirty="0"/>
              <a:t>you could take a more modern approach and convert any and all of them into a digital format with fully editable text in a matter of minutes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Using </a:t>
            </a:r>
            <a:r>
              <a:rPr lang="en-US" sz="2200" dirty="0"/>
              <a:t>OCR we can capture the image of that page and give that to OCR engine, OCR will convert the text from that image.</a:t>
            </a:r>
          </a:p>
        </p:txBody>
      </p:sp>
    </p:spTree>
    <p:extLst>
      <p:ext uri="{BB962C8B-B14F-4D97-AF65-F5344CB8AC3E}">
        <p14:creationId xmlns:p14="http://schemas.microsoft.com/office/powerpoint/2010/main" val="21903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Tools and Technologies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Programming language : Python </a:t>
            </a:r>
          </a:p>
          <a:p>
            <a:pPr algn="just"/>
            <a:r>
              <a:rPr lang="en-US" sz="2200" dirty="0" smtClean="0"/>
              <a:t>IDE : </a:t>
            </a:r>
            <a:r>
              <a:rPr lang="en-US" sz="2200" dirty="0" err="1" smtClean="0"/>
              <a:t>Spyder</a:t>
            </a:r>
            <a:r>
              <a:rPr lang="en-US" sz="2200" smtClean="0"/>
              <a:t> </a:t>
            </a:r>
          </a:p>
          <a:p>
            <a:pPr algn="just"/>
            <a:r>
              <a:rPr lang="en-US" sz="2200" smtClean="0"/>
              <a:t>Convolutional </a:t>
            </a:r>
            <a:r>
              <a:rPr lang="en-US" sz="2200" dirty="0" smtClean="0"/>
              <a:t>Neural Networks</a:t>
            </a:r>
          </a:p>
          <a:p>
            <a:pPr algn="just"/>
            <a:r>
              <a:rPr lang="en-US" sz="2200" dirty="0" err="1" smtClean="0"/>
              <a:t>OpenCV</a:t>
            </a:r>
            <a:r>
              <a:rPr lang="en-US" sz="2200" dirty="0" smtClean="0"/>
              <a:t> (library for image processing)</a:t>
            </a:r>
          </a:p>
          <a:p>
            <a:pPr algn="just"/>
            <a:r>
              <a:rPr lang="en-US" sz="2200" dirty="0" err="1" smtClean="0"/>
              <a:t>Tensorflow</a:t>
            </a:r>
            <a:r>
              <a:rPr lang="en-US" sz="2200" dirty="0" smtClean="0"/>
              <a:t> (python library for implementing deep learning)</a:t>
            </a:r>
          </a:p>
          <a:p>
            <a:pPr algn="just"/>
            <a:r>
              <a:rPr lang="en-US" sz="2200" dirty="0" err="1" smtClean="0"/>
              <a:t>Keras</a:t>
            </a:r>
            <a:r>
              <a:rPr lang="en-US" sz="2200" dirty="0" smtClean="0"/>
              <a:t> (high level neural network API in python)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10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Deep Learning and </a:t>
            </a:r>
            <a:r>
              <a:rPr lang="en-US" sz="4200" dirty="0"/>
              <a:t>N</a:t>
            </a:r>
            <a:r>
              <a:rPr lang="en-US" sz="4200" dirty="0" smtClean="0"/>
              <a:t>eural </a:t>
            </a:r>
            <a:r>
              <a:rPr lang="en-US" sz="4200" dirty="0"/>
              <a:t>N</a:t>
            </a:r>
            <a:r>
              <a:rPr lang="en-US" sz="4200" dirty="0" smtClean="0"/>
              <a:t>etwork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To Implement OCR we are using Convolutional Neural networks which is subpart of deep learning.</a:t>
            </a:r>
          </a:p>
          <a:p>
            <a:pPr algn="just"/>
            <a:r>
              <a:rPr lang="en-US" sz="2200" dirty="0" smtClean="0"/>
              <a:t>To the way a neural network is structured, a relatively straightforward change can make even huge images more manageable. The result is what we call as the CNNs or </a:t>
            </a:r>
            <a:r>
              <a:rPr lang="en-US" sz="2200" dirty="0" err="1" smtClean="0"/>
              <a:t>ConvNets</a:t>
            </a:r>
            <a:r>
              <a:rPr lang="en-US" sz="2200" dirty="0" smtClean="0"/>
              <a:t>(convolutional neural networks).</a:t>
            </a:r>
            <a:r>
              <a:rPr lang="en-US" sz="2200" b="1" dirty="0" smtClean="0"/>
              <a:t> </a:t>
            </a:r>
            <a:endParaRPr lang="en-US" sz="2200" dirty="0" smtClean="0"/>
          </a:p>
          <a:p>
            <a:pPr algn="just"/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7037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Layers in CNN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78790" cy="388077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first layer in a CNN is always a </a:t>
            </a:r>
            <a:r>
              <a:rPr lang="en-US" sz="2200" b="1" dirty="0"/>
              <a:t>Convolutional Layer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The convolution layer comprises of a set of independent </a:t>
            </a:r>
            <a:r>
              <a:rPr lang="en-US" sz="2200" dirty="0" smtClean="0"/>
              <a:t>filters. Each </a:t>
            </a:r>
            <a:r>
              <a:rPr lang="en-US" sz="2200" dirty="0"/>
              <a:t>filter is independently convolved with the </a:t>
            </a:r>
            <a:r>
              <a:rPr lang="en-US" sz="2200" dirty="0" smtClean="0"/>
              <a:t>image.</a:t>
            </a:r>
          </a:p>
          <a:p>
            <a:pPr algn="just"/>
            <a:r>
              <a:rPr lang="en-US" sz="2200" dirty="0" smtClean="0"/>
              <a:t>Suppose we have </a:t>
            </a:r>
            <a:r>
              <a:rPr lang="en-US" sz="2200" dirty="0" smtClean="0"/>
              <a:t>32*32*3 </a:t>
            </a:r>
            <a:r>
              <a:rPr lang="en-US" sz="2200" dirty="0" smtClean="0"/>
              <a:t>size image and we apply 6 filters then we’ll get output of 6 feature maps of 28*28*1 size after applying a convolution layer.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16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Layers in CNN (contd.)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91669" cy="3880773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After each </a:t>
            </a:r>
            <a:r>
              <a:rPr lang="en-US" sz="2200" dirty="0" smtClean="0"/>
              <a:t>conv. </a:t>
            </a:r>
            <a:r>
              <a:rPr lang="en-US" sz="2200" dirty="0"/>
              <a:t>layer, it is convention to apply a nonlinear layer (or </a:t>
            </a:r>
            <a:r>
              <a:rPr lang="en-US" sz="2200" b="1" dirty="0"/>
              <a:t>activation layer</a:t>
            </a:r>
            <a:r>
              <a:rPr lang="en-US" sz="2200" dirty="0"/>
              <a:t>) immediately </a:t>
            </a:r>
            <a:r>
              <a:rPr lang="en-US" sz="2200" dirty="0" smtClean="0"/>
              <a:t>afterward.</a:t>
            </a:r>
          </a:p>
          <a:p>
            <a:pPr algn="just"/>
            <a:r>
              <a:rPr lang="en-US" sz="2200" dirty="0"/>
              <a:t>The purpose of </a:t>
            </a:r>
            <a:r>
              <a:rPr lang="en-US" sz="2200" b="1" dirty="0" err="1" smtClean="0"/>
              <a:t>ReLU</a:t>
            </a:r>
            <a:r>
              <a:rPr lang="en-US" sz="2200" dirty="0" smtClean="0"/>
              <a:t> </a:t>
            </a:r>
            <a:r>
              <a:rPr lang="en-US" sz="2200" dirty="0"/>
              <a:t>layer is to introduce nonlinearity to a system that basically has just been computing linear operations during the </a:t>
            </a:r>
            <a:r>
              <a:rPr lang="en-US" sz="2200" dirty="0" smtClean="0"/>
              <a:t>conv. layers.</a:t>
            </a:r>
          </a:p>
          <a:p>
            <a:pPr algn="just"/>
            <a:r>
              <a:rPr lang="en-US" sz="2200" dirty="0"/>
              <a:t>In the past, nonlinear functions like </a:t>
            </a:r>
            <a:r>
              <a:rPr lang="en-US" sz="2200" dirty="0" err="1"/>
              <a:t>tanh</a:t>
            </a:r>
            <a:r>
              <a:rPr lang="en-US" sz="2200" dirty="0"/>
              <a:t> and sigmoid were used, but researchers found out that </a:t>
            </a:r>
            <a:r>
              <a:rPr lang="en-US" sz="2200" b="1" dirty="0" err="1"/>
              <a:t>ReLU</a:t>
            </a:r>
            <a:r>
              <a:rPr lang="en-US" sz="2200" b="1" dirty="0"/>
              <a:t> layers</a:t>
            </a:r>
            <a:r>
              <a:rPr lang="en-US" sz="2200" dirty="0"/>
              <a:t> work far </a:t>
            </a:r>
            <a:r>
              <a:rPr lang="en-US" sz="2200" dirty="0" smtClean="0"/>
              <a:t>better.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214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Layers in CNN (contd.)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891669" cy="411096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Pooling Layer is also called as </a:t>
            </a:r>
            <a:r>
              <a:rPr lang="en-US" sz="2200" dirty="0" err="1" smtClean="0"/>
              <a:t>downsampling</a:t>
            </a:r>
            <a:r>
              <a:rPr lang="en-US" sz="2200" dirty="0" smtClean="0"/>
              <a:t> layer.</a:t>
            </a:r>
          </a:p>
          <a:p>
            <a:pPr algn="just"/>
            <a:r>
              <a:rPr lang="en-US" sz="2200" dirty="0"/>
              <a:t>This basically takes a filter (normally of size 2x2) and a stride of the same length. </a:t>
            </a:r>
            <a:endParaRPr lang="en-US" sz="2200" dirty="0" smtClean="0"/>
          </a:p>
          <a:p>
            <a:pPr algn="just"/>
            <a:r>
              <a:rPr lang="en-US" sz="2200" dirty="0" smtClean="0"/>
              <a:t>Pooling layer </a:t>
            </a:r>
            <a:r>
              <a:rPr lang="en-US" sz="2200" dirty="0"/>
              <a:t>serves two main purposes. The first is that the amount of parameters or weights is reduced by 75%, thus lessening the computation cost. The second is that it will control </a:t>
            </a:r>
            <a:r>
              <a:rPr lang="en-US" sz="2200" b="1" dirty="0" err="1" smtClean="0"/>
              <a:t>overfitting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A symptom of </a:t>
            </a:r>
            <a:r>
              <a:rPr lang="en-US" sz="2200" dirty="0" err="1" smtClean="0"/>
              <a:t>overfitting</a:t>
            </a:r>
            <a:r>
              <a:rPr lang="en-US" sz="2200" dirty="0" smtClean="0"/>
              <a:t> </a:t>
            </a:r>
            <a:r>
              <a:rPr lang="en-US" sz="2200" dirty="0"/>
              <a:t>is having a model that gets 100% or 99% on the training set, but only 50% on the test </a:t>
            </a:r>
            <a:r>
              <a:rPr lang="en-US" sz="2200" dirty="0" smtClean="0"/>
              <a:t>data.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73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 smtClean="0"/>
              <a:t>Layers in CNN (contd.)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891669" cy="411096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Fully Connected Layer (FC) </a:t>
            </a:r>
            <a:r>
              <a:rPr lang="en-US" sz="2400" dirty="0"/>
              <a:t>basically takes an input volume (whatever the output is of the </a:t>
            </a:r>
            <a:r>
              <a:rPr lang="en-US" sz="2400" dirty="0" err="1"/>
              <a:t>conv</a:t>
            </a:r>
            <a:r>
              <a:rPr lang="en-US" sz="2400" dirty="0"/>
              <a:t> or </a:t>
            </a:r>
            <a:r>
              <a:rPr lang="en-US" sz="2400" dirty="0" err="1"/>
              <a:t>ReLU</a:t>
            </a:r>
            <a:r>
              <a:rPr lang="en-US" sz="2400" dirty="0"/>
              <a:t> or pool layer preceding it) and outputs an N dimensional vector where N is the number of classes that the program has to choose from. </a:t>
            </a:r>
            <a:endParaRPr lang="en-US" sz="2400" dirty="0" smtClean="0"/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if you wanted a digit classification program, N would be 10 since there are 10 digits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Here we are using </a:t>
            </a:r>
            <a:r>
              <a:rPr lang="en-US" sz="2400" dirty="0" err="1" smtClean="0"/>
              <a:t>softmax</a:t>
            </a:r>
            <a:r>
              <a:rPr lang="en-US" sz="2400" dirty="0" smtClean="0"/>
              <a:t> approach to represent output.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63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1020</TotalTime>
  <Words>508</Words>
  <Application>Microsoft Office PowerPoint</Application>
  <PresentationFormat>Widescreen</PresentationFormat>
  <Paragraphs>54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IT345 Software Group Project-II  Optical Character Recognition (OCR)  Guided by- Pinal Shah, Sanket Suthar </vt:lpstr>
      <vt:lpstr>What is OCR ?</vt:lpstr>
      <vt:lpstr>Problem Statement</vt:lpstr>
      <vt:lpstr>Tools and Technologies</vt:lpstr>
      <vt:lpstr>Deep Learning and Neural Network</vt:lpstr>
      <vt:lpstr>Layers in CNN</vt:lpstr>
      <vt:lpstr>Layers in CNN (contd.)</vt:lpstr>
      <vt:lpstr>Layers in CNN (contd.)</vt:lpstr>
      <vt:lpstr>Layers in CNN (contd.)</vt:lpstr>
      <vt:lpstr>Snapshot of Demo model</vt:lpstr>
      <vt:lpstr>Steps to complete project</vt:lpstr>
      <vt:lpstr>Future Enhancement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dc:creator>Dhaval</dc:creator>
  <cp:lastModifiedBy>Dhaval</cp:lastModifiedBy>
  <cp:revision>97</cp:revision>
  <dcterms:created xsi:type="dcterms:W3CDTF">2018-09-06T15:11:19Z</dcterms:created>
  <dcterms:modified xsi:type="dcterms:W3CDTF">2018-09-08T04:50:13Z</dcterms:modified>
</cp:coreProperties>
</file>