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notesMasterIdLst>
    <p:notesMasterId r:id="rId23"/>
  </p:notesMasterIdLst>
  <p:sldIdLst>
    <p:sldId id="256" r:id="rId2"/>
    <p:sldId id="259" r:id="rId3"/>
    <p:sldId id="257" r:id="rId4"/>
    <p:sldId id="258" r:id="rId5"/>
    <p:sldId id="260" r:id="rId6"/>
    <p:sldId id="262" r:id="rId7"/>
    <p:sldId id="272" r:id="rId8"/>
    <p:sldId id="273" r:id="rId9"/>
    <p:sldId id="263" r:id="rId10"/>
    <p:sldId id="274" r:id="rId11"/>
    <p:sldId id="275" r:id="rId12"/>
    <p:sldId id="276" r:id="rId13"/>
    <p:sldId id="264" r:id="rId14"/>
    <p:sldId id="277" r:id="rId15"/>
    <p:sldId id="278" r:id="rId16"/>
    <p:sldId id="279" r:id="rId17"/>
    <p:sldId id="280" r:id="rId18"/>
    <p:sldId id="265" r:id="rId19"/>
    <p:sldId id="266" r:id="rId20"/>
    <p:sldId id="269"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68" d="100"/>
          <a:sy n="68" d="100"/>
        </p:scale>
        <p:origin x="-822"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21240-5A3A-024F-BD43-24E48AF3A76B}" type="datetimeFigureOut">
              <a:rPr lang="en-US" smtClean="0"/>
              <a:pPr/>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50DEA-8FB0-964C-A2B2-E7F87DE46B8A}" type="slidenum">
              <a:rPr lang="en-US" smtClean="0"/>
              <a:pPr/>
              <a:t>‹#›</a:t>
            </a:fld>
            <a:endParaRPr lang="en-US"/>
          </a:p>
        </p:txBody>
      </p:sp>
    </p:spTree>
    <p:extLst>
      <p:ext uri="{BB962C8B-B14F-4D97-AF65-F5344CB8AC3E}">
        <p14:creationId xmlns:p14="http://schemas.microsoft.com/office/powerpoint/2010/main" xmlns="" val="200352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48A87A34-81AB-432B-8DAE-1953F412C126}" type="datetimeFigureOut">
              <a:rPr lang="en-US" smtClean="0"/>
              <a:pPr/>
              <a:t>12/5/2017</a:t>
            </a:fld>
            <a:endParaRPr lang="en-US" dirty="0"/>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48A87A34-81AB-432B-8DAE-1953F412C126}" type="datetimeFigureOut">
              <a:rPr lang="en-US" smtClean="0"/>
              <a:pPr/>
              <a:t>12/5/2017</a:t>
            </a:fld>
            <a:endParaRPr lang="en-US" dirty="0"/>
          </a:p>
        </p:txBody>
      </p:sp>
      <p:sp>
        <p:nvSpPr>
          <p:cNvPr id="5" name="Footer Placeholder 4"/>
          <p:cNvSpPr>
            <a:spLocks noGrp="1"/>
          </p:cNvSpPr>
          <p:nvPr>
            <p:ph type="ftr" sz="quarter" idx="11"/>
          </p:nvPr>
        </p:nvSpPr>
        <p:spPr>
          <a:xfrm>
            <a:off x="609600" y="6480970"/>
            <a:ext cx="5680075" cy="300831"/>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48A87A34-81AB-432B-8DAE-1953F412C126}" type="datetimeFigureOut">
              <a:rPr lang="en-US" smtClean="0"/>
              <a:pPr/>
              <a:t>12/5/2017</a:t>
            </a:fld>
            <a:endParaRPr lang="en-US" dirty="0"/>
          </a:p>
        </p:txBody>
      </p:sp>
      <p:sp>
        <p:nvSpPr>
          <p:cNvPr id="5" name="Footer Placeholder 4"/>
          <p:cNvSpPr>
            <a:spLocks noGrp="1"/>
          </p:cNvSpPr>
          <p:nvPr>
            <p:ph type="ftr" sz="quarter" idx="11"/>
          </p:nvPr>
        </p:nvSpPr>
        <p:spPr>
          <a:xfrm>
            <a:off x="3492501" y="6480970"/>
            <a:ext cx="5680075" cy="300831"/>
          </a:xfrm>
        </p:spPr>
        <p:txBody>
          <a:bodyPr/>
          <a:lstStyle/>
          <a:p>
            <a:endParaRPr lang="en-US" dirty="0"/>
          </a:p>
        </p:txBody>
      </p:sp>
      <p:sp>
        <p:nvSpPr>
          <p:cNvPr id="6" name="Slide Number Placeholder 5"/>
          <p:cNvSpPr>
            <a:spLocks noGrp="1"/>
          </p:cNvSpPr>
          <p:nvPr>
            <p:ph type="sldNum" sz="quarter" idx="12"/>
          </p:nvPr>
        </p:nvSpPr>
        <p:spPr>
          <a:xfrm>
            <a:off x="11268075" y="809625"/>
            <a:ext cx="670560" cy="300831"/>
          </a:xfrm>
        </p:spPr>
        <p:txBody>
          <a:bodyPr/>
          <a:lstStyle/>
          <a:p>
            <a:fld id="{6D22F896-40B5-4ADD-8801-0D06FADFA095}" type="slidenum">
              <a:rPr lang="en-US" smtClean="0"/>
              <a:pPr/>
              <a:t>‹#›</a:t>
            </a:fld>
            <a:endParaRPr lang="en-US" dirty="0"/>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48A87A34-81AB-432B-8DAE-1953F412C126}" type="datetimeFigureOut">
              <a:rPr lang="en-US" smtClean="0"/>
              <a:pPr/>
              <a:t>12/5/2017</a:t>
            </a:fld>
            <a:endParaRPr lang="en-US" dirty="0"/>
          </a:p>
        </p:txBody>
      </p:sp>
      <p:sp>
        <p:nvSpPr>
          <p:cNvPr id="6" name="Footer Placeholder 5"/>
          <p:cNvSpPr>
            <a:spLocks noGrp="1"/>
          </p:cNvSpPr>
          <p:nvPr>
            <p:ph type="ftr" sz="quarter" idx="11"/>
          </p:nvPr>
        </p:nvSpPr>
        <p:spPr>
          <a:xfrm>
            <a:off x="609600" y="6480969"/>
            <a:ext cx="5680075" cy="301752"/>
          </a:xfrm>
        </p:spPr>
        <p:txBody>
          <a:bodyPr/>
          <a:lstStyle/>
          <a:p>
            <a:endParaRPr lang="en-US" dirty="0"/>
          </a:p>
        </p:txBody>
      </p:sp>
      <p:sp>
        <p:nvSpPr>
          <p:cNvPr id="7" name="Slide Number Placeholder 6"/>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48A87A34-81AB-432B-8DAE-1953F412C126}" type="datetimeFigureOut">
              <a:rPr lang="en-US" smtClean="0"/>
              <a:pPr/>
              <a:t>12/5/2017</a:t>
            </a:fld>
            <a:endParaRPr lang="en-US" dirty="0"/>
          </a:p>
        </p:txBody>
      </p:sp>
      <p:sp>
        <p:nvSpPr>
          <p:cNvPr id="8" name="Footer Placeholder 7"/>
          <p:cNvSpPr>
            <a:spLocks noGrp="1"/>
          </p:cNvSpPr>
          <p:nvPr>
            <p:ph type="ftr" sz="quarter" idx="11"/>
          </p:nvPr>
        </p:nvSpPr>
        <p:spPr>
          <a:xfrm>
            <a:off x="609600" y="6480969"/>
            <a:ext cx="5681472" cy="301752"/>
          </a:xfrm>
        </p:spPr>
        <p:txBody>
          <a:bodyPr/>
          <a:lstStyle/>
          <a:p>
            <a:endParaRPr lang="en-US" dirty="0"/>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pPr/>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48A87A34-81AB-432B-8DAE-1953F412C126}" type="datetimeFigureOut">
              <a:rPr lang="en-US" smtClean="0"/>
              <a:pPr/>
              <a:t>12/5/2017</a:t>
            </a:fld>
            <a:endParaRPr lang="en-US" dirty="0"/>
          </a:p>
        </p:txBody>
      </p:sp>
      <p:sp>
        <p:nvSpPr>
          <p:cNvPr id="3" name="Footer Placeholder 2"/>
          <p:cNvSpPr>
            <a:spLocks noGrp="1"/>
          </p:cNvSpPr>
          <p:nvPr>
            <p:ph type="ftr" sz="quarter" idx="11"/>
          </p:nvPr>
        </p:nvSpPr>
        <p:spPr>
          <a:xfrm>
            <a:off x="609600" y="6481891"/>
            <a:ext cx="5680075" cy="300831"/>
          </a:xfrm>
        </p:spPr>
        <p:txBody>
          <a:bodyPr/>
          <a:lstStyle/>
          <a:p>
            <a:endParaRPr lang="en-US" dirty="0"/>
          </a:p>
        </p:txBody>
      </p:sp>
      <p:sp>
        <p:nvSpPr>
          <p:cNvPr id="4" name="Slide Number Placeholder 3"/>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48A87A34-81AB-432B-8DAE-1953F412C126}" type="datetimeFigureOut">
              <a:rPr lang="en-US" smtClean="0"/>
              <a:pPr/>
              <a:t>12/5/2017</a:t>
            </a:fld>
            <a:endParaRPr lang="en-US" dirty="0"/>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48A87A34-81AB-432B-8DAE-1953F412C126}" type="datetimeFigureOut">
              <a:rPr lang="en-US" smtClean="0"/>
              <a:pPr/>
              <a:t>12/5/2017</a:t>
            </a:fld>
            <a:endParaRPr lang="en-US" dirty="0"/>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48A87A34-81AB-432B-8DAE-1953F412C126}" type="datetimeFigureOut">
              <a:rPr lang="en-US" smtClean="0"/>
              <a:pPr/>
              <a:t>12/5/2017</a:t>
            </a:fld>
            <a:endParaRPr lang="en-US" dirty="0"/>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YOUNG PEOPLE CLASSIFICATION</a:t>
            </a:r>
          </a:p>
        </p:txBody>
      </p:sp>
      <p:sp>
        <p:nvSpPr>
          <p:cNvPr id="3" name="Subtitle 2"/>
          <p:cNvSpPr>
            <a:spLocks noGrp="1"/>
          </p:cNvSpPr>
          <p:nvPr>
            <p:ph type="subTitle" idx="1"/>
          </p:nvPr>
        </p:nvSpPr>
        <p:spPr/>
        <p:txBody>
          <a:bodyPr/>
          <a:lstStyle/>
          <a:p>
            <a:r>
              <a:rPr lang="en-US" dirty="0"/>
              <a:t>CS513 Knowledge Discovery &amp; Data Mining</a:t>
            </a:r>
          </a:p>
          <a:p>
            <a:r>
              <a:rPr lang="en-US" dirty="0"/>
              <a:t>Final Project</a:t>
            </a:r>
          </a:p>
        </p:txBody>
      </p:sp>
    </p:spTree>
    <p:extLst>
      <p:ext uri="{BB962C8B-B14F-4D97-AF65-F5344CB8AC3E}">
        <p14:creationId xmlns:p14="http://schemas.microsoft.com/office/powerpoint/2010/main" xmlns="" val="2624391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2 </a:t>
            </a:r>
            <a:r>
              <a:rPr lang="mr-IN" dirty="0"/>
              <a:t>–</a:t>
            </a:r>
            <a:r>
              <a:rPr lang="en-US" dirty="0"/>
              <a:t> Random Forest</a:t>
            </a:r>
          </a:p>
        </p:txBody>
      </p:sp>
      <p:sp>
        <p:nvSpPr>
          <p:cNvPr id="3" name="Content Placeholder 2"/>
          <p:cNvSpPr>
            <a:spLocks noGrp="1"/>
          </p:cNvSpPr>
          <p:nvPr>
            <p:ph idx="1"/>
          </p:nvPr>
        </p:nvSpPr>
        <p:spPr/>
        <p:txBody>
          <a:bodyPr>
            <a:normAutofit fontScale="85000" lnSpcReduction="20000"/>
          </a:bodyPr>
          <a:lstStyle/>
          <a:p>
            <a:r>
              <a:rPr lang="en-US" dirty="0"/>
              <a:t>For Gender, number of Trees (</a:t>
            </a:r>
            <a:r>
              <a:rPr lang="en-US" dirty="0" err="1"/>
              <a:t>ntree</a:t>
            </a:r>
            <a:r>
              <a:rPr lang="en-US" dirty="0"/>
              <a:t>) = 1000</a:t>
            </a:r>
          </a:p>
          <a:p>
            <a:pPr lvl="1"/>
            <a:r>
              <a:rPr lang="nb-NO" dirty="0"/>
              <a:t>0.874 accuracy</a:t>
            </a:r>
          </a:p>
          <a:p>
            <a:r>
              <a:rPr lang="en-US" dirty="0"/>
              <a:t>For Gender, number of Trees (</a:t>
            </a:r>
            <a:r>
              <a:rPr lang="en-US" dirty="0" err="1"/>
              <a:t>ntree</a:t>
            </a:r>
            <a:r>
              <a:rPr lang="en-US" dirty="0"/>
              <a:t>) = 2000</a:t>
            </a:r>
          </a:p>
          <a:p>
            <a:pPr lvl="1"/>
            <a:r>
              <a:rPr lang="nb-NO" dirty="0"/>
              <a:t>0.88 accuracy</a:t>
            </a:r>
          </a:p>
          <a:p>
            <a:r>
              <a:rPr lang="en-US" dirty="0"/>
              <a:t>For Gender, number of Trees (</a:t>
            </a:r>
            <a:r>
              <a:rPr lang="en-US" dirty="0" err="1"/>
              <a:t>ntree</a:t>
            </a:r>
            <a:r>
              <a:rPr lang="en-US" dirty="0"/>
              <a:t>) = 3000</a:t>
            </a:r>
          </a:p>
          <a:p>
            <a:pPr lvl="1"/>
            <a:r>
              <a:rPr lang="nb-NO" dirty="0"/>
              <a:t>0.88 accuracy</a:t>
            </a:r>
          </a:p>
          <a:p>
            <a:r>
              <a:rPr lang="en-US" dirty="0"/>
              <a:t>For Liar, number of Trees (</a:t>
            </a:r>
            <a:r>
              <a:rPr lang="en-US" dirty="0" err="1"/>
              <a:t>ntree</a:t>
            </a:r>
            <a:r>
              <a:rPr lang="en-US" dirty="0"/>
              <a:t>) = 1000</a:t>
            </a:r>
          </a:p>
          <a:p>
            <a:pPr lvl="1"/>
            <a:r>
              <a:rPr lang="nb-NO" dirty="0"/>
              <a:t>0.5822785 accuracy</a:t>
            </a:r>
          </a:p>
          <a:p>
            <a:r>
              <a:rPr lang="en-US" dirty="0"/>
              <a:t>For Liar, number of Trees (</a:t>
            </a:r>
            <a:r>
              <a:rPr lang="en-US" dirty="0" err="1"/>
              <a:t>ntree</a:t>
            </a:r>
            <a:r>
              <a:rPr lang="en-US" dirty="0"/>
              <a:t>) = 2000</a:t>
            </a:r>
          </a:p>
          <a:p>
            <a:pPr lvl="1"/>
            <a:r>
              <a:rPr lang="nb-NO" dirty="0"/>
              <a:t>0.5886076 accuracy</a:t>
            </a:r>
          </a:p>
          <a:p>
            <a:r>
              <a:rPr lang="en-US" dirty="0"/>
              <a:t>For Liar, number of Trees (</a:t>
            </a:r>
            <a:r>
              <a:rPr lang="en-US" dirty="0" err="1"/>
              <a:t>ntree</a:t>
            </a:r>
            <a:r>
              <a:rPr lang="en-US" dirty="0"/>
              <a:t>) = 3000</a:t>
            </a:r>
          </a:p>
          <a:p>
            <a:pPr lvl="1"/>
            <a:r>
              <a:rPr lang="nb-NO" dirty="0"/>
              <a:t>0.5822785 accuracy</a:t>
            </a:r>
          </a:p>
          <a:p>
            <a:pPr lvl="1"/>
            <a:endParaRPr lang="nb-NO" dirty="0"/>
          </a:p>
          <a:p>
            <a:pPr lvl="1"/>
            <a:endParaRPr lang="en-US" dirty="0"/>
          </a:p>
        </p:txBody>
      </p:sp>
    </p:spTree>
    <p:extLst>
      <p:ext uri="{BB962C8B-B14F-4D97-AF65-F5344CB8AC3E}">
        <p14:creationId xmlns:p14="http://schemas.microsoft.com/office/powerpoint/2010/main" xmlns="" val="1835096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2 </a:t>
            </a:r>
            <a:r>
              <a:rPr lang="mr-IN" dirty="0"/>
              <a:t>–</a:t>
            </a:r>
            <a:r>
              <a:rPr lang="en-US" dirty="0"/>
              <a:t> Random Forest</a:t>
            </a:r>
          </a:p>
        </p:txBody>
      </p:sp>
      <p:sp>
        <p:nvSpPr>
          <p:cNvPr id="3" name="Content Placeholder 2"/>
          <p:cNvSpPr>
            <a:spLocks noGrp="1"/>
          </p:cNvSpPr>
          <p:nvPr>
            <p:ph idx="1"/>
          </p:nvPr>
        </p:nvSpPr>
        <p:spPr/>
        <p:txBody>
          <a:bodyPr/>
          <a:lstStyle/>
          <a:p>
            <a:r>
              <a:rPr lang="en-US" dirty="0"/>
              <a:t>For Alcoholic, number of Trees (</a:t>
            </a:r>
            <a:r>
              <a:rPr lang="en-US" dirty="0" err="1"/>
              <a:t>ntree</a:t>
            </a:r>
            <a:r>
              <a:rPr lang="en-US" dirty="0"/>
              <a:t>) = 1000</a:t>
            </a:r>
          </a:p>
          <a:p>
            <a:pPr lvl="1"/>
            <a:r>
              <a:rPr lang="nb-NO" dirty="0"/>
              <a:t>0.65823 accuracy</a:t>
            </a:r>
          </a:p>
          <a:p>
            <a:r>
              <a:rPr lang="en-US" dirty="0"/>
              <a:t>For Alcoholic, number of Trees (</a:t>
            </a:r>
            <a:r>
              <a:rPr lang="en-US" dirty="0" err="1"/>
              <a:t>ntree</a:t>
            </a:r>
            <a:r>
              <a:rPr lang="en-US" dirty="0"/>
              <a:t>) = 2000</a:t>
            </a:r>
          </a:p>
          <a:p>
            <a:pPr lvl="1"/>
            <a:r>
              <a:rPr lang="nb-NO" dirty="0"/>
              <a:t>0.65823 accuracy</a:t>
            </a:r>
          </a:p>
          <a:p>
            <a:r>
              <a:rPr lang="en-US" dirty="0"/>
              <a:t>For Alcoholic, number of Trees (</a:t>
            </a:r>
            <a:r>
              <a:rPr lang="en-US" dirty="0" err="1"/>
              <a:t>ntree</a:t>
            </a:r>
            <a:r>
              <a:rPr lang="en-US" dirty="0"/>
              <a:t>) = 3000</a:t>
            </a:r>
          </a:p>
          <a:p>
            <a:pPr lvl="1"/>
            <a:r>
              <a:rPr lang="nb-NO" dirty="0"/>
              <a:t>0.65823 accuracy</a:t>
            </a:r>
          </a:p>
          <a:p>
            <a:pPr marL="457200" lvl="1" indent="0">
              <a:buNone/>
            </a:pPr>
            <a:endParaRPr lang="nb-NO" dirty="0"/>
          </a:p>
          <a:p>
            <a:pPr lvl="1"/>
            <a:endParaRPr lang="en-US" dirty="0"/>
          </a:p>
        </p:txBody>
      </p:sp>
    </p:spTree>
    <p:extLst>
      <p:ext uri="{BB962C8B-B14F-4D97-AF65-F5344CB8AC3E}">
        <p14:creationId xmlns:p14="http://schemas.microsoft.com/office/powerpoint/2010/main" xmlns="" val="1644211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2 </a:t>
            </a:r>
            <a:r>
              <a:rPr lang="mr-IN" dirty="0"/>
              <a:t>–</a:t>
            </a:r>
            <a:r>
              <a:rPr lang="en-US" dirty="0"/>
              <a:t> Random Forest</a:t>
            </a:r>
          </a:p>
        </p:txBody>
      </p:sp>
      <p:sp>
        <p:nvSpPr>
          <p:cNvPr id="3" name="Content Placeholder 2"/>
          <p:cNvSpPr>
            <a:spLocks noGrp="1"/>
          </p:cNvSpPr>
          <p:nvPr>
            <p:ph idx="1"/>
          </p:nvPr>
        </p:nvSpPr>
        <p:spPr/>
        <p:txBody>
          <a:bodyPr/>
          <a:lstStyle/>
          <a:p>
            <a:r>
              <a:rPr lang="en-US" dirty="0"/>
              <a:t>Conclusion for random forest model:</a:t>
            </a:r>
          </a:p>
          <a:p>
            <a:pPr lvl="1"/>
            <a:r>
              <a:rPr lang="nb-NO" dirty="0"/>
              <a:t>As the number of trees increase accuracy may or may not increase.</a:t>
            </a:r>
          </a:p>
          <a:p>
            <a:pPr lvl="1"/>
            <a:r>
              <a:rPr lang="nb-NO" dirty="0"/>
              <a:t>Sometimes the accuracy of training dataset is less than the test dataset even though training has more data in it. So the size of data is also an important factor apart from number of trees.</a:t>
            </a:r>
          </a:p>
          <a:p>
            <a:pPr lvl="1"/>
            <a:endParaRPr lang="nb-NO" dirty="0"/>
          </a:p>
          <a:p>
            <a:pPr lvl="1"/>
            <a:endParaRPr lang="nb-NO" dirty="0"/>
          </a:p>
          <a:p>
            <a:pPr lvl="1"/>
            <a:endParaRPr lang="nb-NO" dirty="0"/>
          </a:p>
          <a:p>
            <a:pPr lvl="1"/>
            <a:endParaRPr lang="en-US" dirty="0"/>
          </a:p>
        </p:txBody>
      </p:sp>
    </p:spTree>
    <p:extLst>
      <p:ext uri="{BB962C8B-B14F-4D97-AF65-F5344CB8AC3E}">
        <p14:creationId xmlns:p14="http://schemas.microsoft.com/office/powerpoint/2010/main" xmlns="" val="501309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3 </a:t>
            </a:r>
            <a:r>
              <a:rPr lang="mr-IN" dirty="0"/>
              <a:t>–</a:t>
            </a:r>
            <a:r>
              <a:rPr lang="en-US" dirty="0"/>
              <a:t> Neural Network</a:t>
            </a:r>
          </a:p>
        </p:txBody>
      </p:sp>
      <p:sp>
        <p:nvSpPr>
          <p:cNvPr id="3" name="Content Placeholder 2"/>
          <p:cNvSpPr>
            <a:spLocks noGrp="1"/>
          </p:cNvSpPr>
          <p:nvPr>
            <p:ph idx="1"/>
          </p:nvPr>
        </p:nvSpPr>
        <p:spPr/>
        <p:txBody>
          <a:bodyPr>
            <a:normAutofit fontScale="92500" lnSpcReduction="20000"/>
          </a:bodyPr>
          <a:lstStyle/>
          <a:p>
            <a:r>
              <a:rPr lang="en-US" dirty="0"/>
              <a:t>Features used </a:t>
            </a:r>
            <a:r>
              <a:rPr lang="en-US" dirty="0" smtClean="0"/>
              <a:t>All columns except the categorical data like smoker, alcoholic etc</a:t>
            </a:r>
          </a:p>
          <a:p>
            <a:r>
              <a:rPr lang="en-US" i="1" dirty="0" smtClean="0"/>
              <a:t>Approach 1</a:t>
            </a:r>
            <a:r>
              <a:rPr lang="en-US" dirty="0" smtClean="0"/>
              <a:t>: replace missing value with mean of column</a:t>
            </a:r>
            <a:endParaRPr lang="en-US" dirty="0"/>
          </a:p>
          <a:p>
            <a:r>
              <a:rPr lang="en-US" dirty="0"/>
              <a:t>Learning Rate: </a:t>
            </a:r>
            <a:r>
              <a:rPr lang="en-US" dirty="0" smtClean="0"/>
              <a:t>0.05 Hidden </a:t>
            </a:r>
            <a:r>
              <a:rPr lang="en-US" dirty="0"/>
              <a:t>Layers = </a:t>
            </a:r>
            <a:r>
              <a:rPr lang="en-US" dirty="0" smtClean="0"/>
              <a:t>5</a:t>
            </a:r>
            <a:endParaRPr lang="en-US" dirty="0"/>
          </a:p>
          <a:p>
            <a:pPr lvl="1"/>
            <a:r>
              <a:rPr lang="en-US" dirty="0" smtClean="0"/>
              <a:t>0.9207920792</a:t>
            </a:r>
            <a:r>
              <a:rPr lang="en-US" dirty="0" smtClean="0"/>
              <a:t> accuracy  (1= Female, 0= Male)</a:t>
            </a:r>
            <a:endParaRPr lang="en-US" dirty="0"/>
          </a:p>
          <a:p>
            <a:pPr lvl="1"/>
            <a:endParaRPr lang="en-US" dirty="0"/>
          </a:p>
          <a:p>
            <a:pPr lvl="1"/>
            <a:endParaRPr lang="en-US" dirty="0"/>
          </a:p>
          <a:p>
            <a:pPr lvl="1"/>
            <a:endParaRPr lang="en-US" dirty="0"/>
          </a:p>
          <a:p>
            <a:pPr lvl="1"/>
            <a:endParaRPr lang="en-US" dirty="0"/>
          </a:p>
          <a:p>
            <a:r>
              <a:rPr lang="en-US" dirty="0"/>
              <a:t>Learning Rate: </a:t>
            </a:r>
            <a:r>
              <a:rPr lang="en-US" dirty="0" smtClean="0"/>
              <a:t>0.1 </a:t>
            </a:r>
            <a:r>
              <a:rPr lang="en-US" dirty="0"/>
              <a:t>Hidden Layers = </a:t>
            </a:r>
            <a:r>
              <a:rPr lang="en-US" dirty="0" smtClean="0"/>
              <a:t>5</a:t>
            </a:r>
            <a:endParaRPr lang="en-US" dirty="0"/>
          </a:p>
          <a:p>
            <a:pPr lvl="1"/>
            <a:r>
              <a:rPr lang="en-US" dirty="0" smtClean="0"/>
              <a:t>0.900990099 accuracy</a:t>
            </a:r>
            <a:endParaRPr lang="en-US" dirty="0"/>
          </a:p>
          <a:p>
            <a:pPr lvl="1"/>
            <a:endParaRPr lang="en-US" dirty="0"/>
          </a:p>
          <a:p>
            <a:endParaRPr lang="en-US" dirty="0"/>
          </a:p>
        </p:txBody>
      </p:sp>
      <p:pic>
        <p:nvPicPr>
          <p:cNvPr id="6" name="Picture 5" descr="ann_5_5.PNG"/>
          <p:cNvPicPr>
            <a:picLocks noChangeAspect="1"/>
          </p:cNvPicPr>
          <p:nvPr/>
        </p:nvPicPr>
        <p:blipFill>
          <a:blip r:embed="rId2"/>
          <a:stretch>
            <a:fillRect/>
          </a:stretch>
        </p:blipFill>
        <p:spPr>
          <a:xfrm>
            <a:off x="3232591" y="3987129"/>
            <a:ext cx="2886853" cy="1069834"/>
          </a:xfrm>
          <a:prstGeom prst="rect">
            <a:avLst/>
          </a:prstGeom>
        </p:spPr>
      </p:pic>
    </p:spTree>
    <p:extLst>
      <p:ext uri="{BB962C8B-B14F-4D97-AF65-F5344CB8AC3E}">
        <p14:creationId xmlns:p14="http://schemas.microsoft.com/office/powerpoint/2010/main" xmlns="" val="2699455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3 </a:t>
            </a:r>
            <a:r>
              <a:rPr lang="mr-IN" dirty="0" smtClean="0"/>
              <a:t>–</a:t>
            </a:r>
            <a:r>
              <a:rPr lang="en-US" dirty="0" smtClean="0"/>
              <a:t> Neural Network</a:t>
            </a:r>
            <a:endParaRPr lang="en-US" dirty="0"/>
          </a:p>
        </p:txBody>
      </p:sp>
      <p:sp>
        <p:nvSpPr>
          <p:cNvPr id="3" name="Content Placeholder 2"/>
          <p:cNvSpPr>
            <a:spLocks noGrp="1"/>
          </p:cNvSpPr>
          <p:nvPr>
            <p:ph idx="1"/>
          </p:nvPr>
        </p:nvSpPr>
        <p:spPr/>
        <p:txBody>
          <a:bodyPr>
            <a:normAutofit/>
          </a:bodyPr>
          <a:lstStyle/>
          <a:p>
            <a:r>
              <a:rPr lang="en-US" i="1" dirty="0" smtClean="0"/>
              <a:t>Approach 1</a:t>
            </a:r>
            <a:r>
              <a:rPr lang="en-US" dirty="0" smtClean="0"/>
              <a:t>: </a:t>
            </a:r>
            <a:r>
              <a:rPr lang="en-US" dirty="0" smtClean="0"/>
              <a:t>omit missing value (684 columns)</a:t>
            </a:r>
            <a:endParaRPr lang="en-US" dirty="0" smtClean="0"/>
          </a:p>
          <a:p>
            <a:r>
              <a:rPr lang="en-US" dirty="0" smtClean="0"/>
              <a:t>Learning Rate: 0.05 Hidden Layers = 5</a:t>
            </a:r>
          </a:p>
          <a:p>
            <a:pPr lvl="1"/>
            <a:r>
              <a:rPr lang="en-US" dirty="0" smtClean="0"/>
              <a:t>0.9197080292 accuracy  (1= Female, 0= Male)</a:t>
            </a:r>
          </a:p>
          <a:p>
            <a:pPr lvl="1"/>
            <a:endParaRPr lang="en-US" dirty="0" smtClean="0"/>
          </a:p>
          <a:p>
            <a:pPr lvl="1"/>
            <a:endParaRPr lang="en-US" dirty="0" smtClean="0"/>
          </a:p>
          <a:p>
            <a:pPr lvl="1"/>
            <a:endParaRPr lang="en-US" dirty="0" smtClean="0"/>
          </a:p>
          <a:p>
            <a:pPr lvl="1"/>
            <a:endParaRPr lang="en-US" dirty="0" smtClean="0"/>
          </a:p>
          <a:p>
            <a:r>
              <a:rPr lang="en-US" dirty="0" smtClean="0"/>
              <a:t>Learning Rate: </a:t>
            </a:r>
            <a:r>
              <a:rPr lang="en-US" dirty="0" smtClean="0"/>
              <a:t>0.05 </a:t>
            </a:r>
            <a:r>
              <a:rPr lang="en-US" dirty="0" smtClean="0"/>
              <a:t>Hidden Layers = </a:t>
            </a:r>
            <a:r>
              <a:rPr lang="en-US" dirty="0" smtClean="0"/>
              <a:t>10</a:t>
            </a:r>
            <a:endParaRPr lang="en-US" dirty="0" smtClean="0"/>
          </a:p>
          <a:p>
            <a:pPr lvl="1"/>
            <a:r>
              <a:rPr lang="en-US" dirty="0" smtClean="0"/>
              <a:t>0.9051094891 accuracy</a:t>
            </a:r>
          </a:p>
          <a:p>
            <a:endParaRPr lang="en-US" dirty="0"/>
          </a:p>
        </p:txBody>
      </p:sp>
      <p:pic>
        <p:nvPicPr>
          <p:cNvPr id="4" name="Picture 3" descr="ann_5_5_omit.PNG"/>
          <p:cNvPicPr>
            <a:picLocks noChangeAspect="1"/>
          </p:cNvPicPr>
          <p:nvPr/>
        </p:nvPicPr>
        <p:blipFill>
          <a:blip r:embed="rId2"/>
          <a:stretch>
            <a:fillRect/>
          </a:stretch>
        </p:blipFill>
        <p:spPr>
          <a:xfrm>
            <a:off x="3066757" y="3682324"/>
            <a:ext cx="2700997" cy="111641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4 – C5.0</a:t>
            </a:r>
            <a:endParaRPr lang="en-US" dirty="0"/>
          </a:p>
        </p:txBody>
      </p:sp>
      <p:sp>
        <p:nvSpPr>
          <p:cNvPr id="3" name="Content Placeholder 2"/>
          <p:cNvSpPr>
            <a:spLocks noGrp="1"/>
          </p:cNvSpPr>
          <p:nvPr>
            <p:ph idx="1"/>
          </p:nvPr>
        </p:nvSpPr>
        <p:spPr/>
        <p:txBody>
          <a:bodyPr/>
          <a:lstStyle/>
          <a:p>
            <a:r>
              <a:rPr lang="en-US" dirty="0" smtClean="0"/>
              <a:t>Extra!</a:t>
            </a:r>
          </a:p>
          <a:p>
            <a:r>
              <a:rPr lang="en-US" dirty="0" smtClean="0"/>
              <a:t>Interesting dependencies between seemingly independent aspects of an individual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nder_movies.PNG"/>
          <p:cNvPicPr>
            <a:picLocks noGrp="1" noChangeAspect="1"/>
          </p:cNvPicPr>
          <p:nvPr>
            <p:ph idx="4294967295"/>
          </p:nvPr>
        </p:nvPicPr>
        <p:blipFill>
          <a:blip r:embed="rId2"/>
          <a:stretch>
            <a:fillRect/>
          </a:stretch>
        </p:blipFill>
        <p:spPr>
          <a:xfrm>
            <a:off x="424424" y="351985"/>
            <a:ext cx="11528425" cy="5822950"/>
          </a:xfrm>
        </p:spPr>
      </p:pic>
      <p:sp>
        <p:nvSpPr>
          <p:cNvPr id="5" name="Rectangle 4"/>
          <p:cNvSpPr/>
          <p:nvPr/>
        </p:nvSpPr>
        <p:spPr>
          <a:xfrm>
            <a:off x="1280161" y="6239804"/>
            <a:ext cx="9214338"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smtClean="0">
                <a:solidFill>
                  <a:schemeClr val="accent2"/>
                </a:solidFill>
              </a:rPr>
              <a:t>Classify gender based on horror, comedy and romantic movie ratings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lcohol_movies.PNG"/>
          <p:cNvPicPr>
            <a:picLocks noChangeAspect="1"/>
          </p:cNvPicPr>
          <p:nvPr/>
        </p:nvPicPr>
        <p:blipFill>
          <a:blip r:embed="rId2"/>
          <a:stretch>
            <a:fillRect/>
          </a:stretch>
        </p:blipFill>
        <p:spPr>
          <a:xfrm>
            <a:off x="514537" y="295421"/>
            <a:ext cx="11382041" cy="5868865"/>
          </a:xfrm>
          <a:prstGeom prst="rect">
            <a:avLst/>
          </a:prstGeom>
        </p:spPr>
      </p:pic>
      <p:graphicFrame>
        <p:nvGraphicFramePr>
          <p:cNvPr id="3" name="Table 2"/>
          <p:cNvGraphicFramePr>
            <a:graphicFrameLocks noGrp="1"/>
          </p:cNvGraphicFramePr>
          <p:nvPr/>
        </p:nvGraphicFramePr>
        <p:xfrm>
          <a:off x="9002932" y="2074103"/>
          <a:ext cx="1590040" cy="725367"/>
        </p:xfrm>
        <a:graphic>
          <a:graphicData uri="http://schemas.openxmlformats.org/drawingml/2006/table">
            <a:tbl>
              <a:tblPr/>
              <a:tblGrid>
                <a:gridCol w="657948"/>
                <a:gridCol w="932092"/>
              </a:tblGrid>
              <a:tr h="241789">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drinks a lot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789">
                <a:tc>
                  <a:txBody>
                    <a:bodyPr/>
                    <a:lstStyle/>
                    <a:p>
                      <a:pPr algn="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never drinks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789">
                <a:tc>
                  <a:txBody>
                    <a:bodyPr/>
                    <a:lstStyle/>
                    <a:p>
                      <a:pPr algn="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social drinker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576775" y="6220452"/>
            <a:ext cx="11127546"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smtClean="0">
                <a:solidFill>
                  <a:schemeClr val="accent2"/>
                </a:solidFill>
              </a:rPr>
              <a:t>Classify drinking  habits based on horror, comedy, thriller and romantic movie ratings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4 - Naïve Bayes</a:t>
            </a:r>
          </a:p>
        </p:txBody>
      </p:sp>
      <p:sp>
        <p:nvSpPr>
          <p:cNvPr id="3" name="Content Placeholder 2"/>
          <p:cNvSpPr>
            <a:spLocks noGrp="1"/>
          </p:cNvSpPr>
          <p:nvPr>
            <p:ph idx="1"/>
          </p:nvPr>
        </p:nvSpPr>
        <p:spPr/>
        <p:txBody>
          <a:bodyPr/>
          <a:lstStyle/>
          <a:p>
            <a:r>
              <a:rPr lang="en-US" dirty="0"/>
              <a:t>Used all predictors</a:t>
            </a:r>
          </a:p>
          <a:p>
            <a:pPr lvl="1"/>
            <a:r>
              <a:rPr lang="cs-CZ" dirty="0"/>
              <a:t>0.873111 accuracy</a:t>
            </a:r>
          </a:p>
          <a:p>
            <a:pPr lvl="1"/>
            <a:endParaRPr lang="en-US" dirty="0"/>
          </a:p>
          <a:p>
            <a:endParaRPr lang="en-US" dirty="0"/>
          </a:p>
        </p:txBody>
      </p:sp>
      <p:pic>
        <p:nvPicPr>
          <p:cNvPr id="4" name="Picture 3"/>
          <p:cNvPicPr>
            <a:picLocks noChangeAspect="1"/>
          </p:cNvPicPr>
          <p:nvPr/>
        </p:nvPicPr>
        <p:blipFill>
          <a:blip r:embed="rId2"/>
          <a:stretch>
            <a:fillRect/>
          </a:stretch>
        </p:blipFill>
        <p:spPr>
          <a:xfrm>
            <a:off x="3162299" y="3025422"/>
            <a:ext cx="2154767" cy="903196"/>
          </a:xfrm>
          <a:prstGeom prst="rect">
            <a:avLst/>
          </a:prstGeom>
        </p:spPr>
      </p:pic>
    </p:spTree>
    <p:extLst>
      <p:ext uri="{BB962C8B-B14F-4D97-AF65-F5344CB8AC3E}">
        <p14:creationId xmlns:p14="http://schemas.microsoft.com/office/powerpoint/2010/main" xmlns="" val="1911665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 5 </a:t>
            </a:r>
            <a:r>
              <a:rPr lang="mr-IN" dirty="0"/>
              <a:t>–</a:t>
            </a:r>
            <a:r>
              <a:rPr lang="en-US" dirty="0"/>
              <a:t> Support Vector Machine</a:t>
            </a:r>
          </a:p>
        </p:txBody>
      </p:sp>
      <p:sp>
        <p:nvSpPr>
          <p:cNvPr id="3" name="Content Placeholder 2"/>
          <p:cNvSpPr>
            <a:spLocks noGrp="1"/>
          </p:cNvSpPr>
          <p:nvPr>
            <p:ph idx="1"/>
          </p:nvPr>
        </p:nvSpPr>
        <p:spPr>
          <a:xfrm>
            <a:off x="2589212" y="1569156"/>
            <a:ext cx="8915400" cy="4342066"/>
          </a:xfrm>
        </p:spPr>
        <p:txBody>
          <a:bodyPr>
            <a:normAutofit fontScale="77500" lnSpcReduction="20000"/>
          </a:bodyPr>
          <a:lstStyle/>
          <a:p>
            <a:r>
              <a:rPr lang="en-US" dirty="0"/>
              <a:t>SVM method in R for classification used to divide data in two sets using a hyperplane.</a:t>
            </a:r>
          </a:p>
          <a:p>
            <a:r>
              <a:rPr lang="en-US" dirty="0"/>
              <a:t>Predictors used </a:t>
            </a:r>
            <a:r>
              <a:rPr lang="mr-IN" dirty="0"/>
              <a:t>–</a:t>
            </a:r>
            <a:r>
              <a:rPr lang="en-US" dirty="0"/>
              <a:t> Satisfaction Level, Last Evaluation, Number of Projects, Average Monthly Hours and Time spent at company.</a:t>
            </a:r>
          </a:p>
          <a:p>
            <a:r>
              <a:rPr lang="en-US" dirty="0"/>
              <a:t>Default parameters - Radial kernel function, Gamma = 1 / 5, Cost = 1</a:t>
            </a:r>
          </a:p>
          <a:p>
            <a:pPr lvl="1"/>
            <a:r>
              <a:rPr lang="en-US" dirty="0"/>
              <a:t>RMSE: </a:t>
            </a:r>
            <a:r>
              <a:rPr lang="nb-NO" dirty="0"/>
              <a:t>0.1867857</a:t>
            </a:r>
            <a:endParaRPr lang="en-US" dirty="0"/>
          </a:p>
          <a:p>
            <a:endParaRPr lang="en-US" dirty="0"/>
          </a:p>
          <a:p>
            <a:endParaRPr lang="en-US" dirty="0"/>
          </a:p>
          <a:p>
            <a:endParaRPr lang="en-US" dirty="0"/>
          </a:p>
          <a:p>
            <a:r>
              <a:rPr lang="en-US" dirty="0"/>
              <a:t>After tuning the parameters </a:t>
            </a:r>
            <a:r>
              <a:rPr lang="mr-IN" dirty="0"/>
              <a:t>–</a:t>
            </a:r>
            <a:r>
              <a:rPr lang="en-US" dirty="0"/>
              <a:t> Gamma = 2, Cost = 10</a:t>
            </a:r>
          </a:p>
          <a:p>
            <a:pPr lvl="1"/>
            <a:r>
              <a:rPr lang="en-US" dirty="0"/>
              <a:t>RMSE: </a:t>
            </a:r>
            <a:r>
              <a:rPr lang="nb-NO" dirty="0"/>
              <a:t>0.1598611</a:t>
            </a:r>
          </a:p>
          <a:p>
            <a:pPr lvl="1"/>
            <a:endParaRPr lang="en-US" dirty="0"/>
          </a:p>
        </p:txBody>
      </p:sp>
      <p:pic>
        <p:nvPicPr>
          <p:cNvPr id="4" name="Picture 3"/>
          <p:cNvPicPr>
            <a:picLocks noChangeAspect="1"/>
          </p:cNvPicPr>
          <p:nvPr/>
        </p:nvPicPr>
        <p:blipFill>
          <a:blip r:embed="rId2"/>
          <a:stretch>
            <a:fillRect/>
          </a:stretch>
        </p:blipFill>
        <p:spPr>
          <a:xfrm>
            <a:off x="3178822" y="3687309"/>
            <a:ext cx="2023794" cy="1040401"/>
          </a:xfrm>
          <a:prstGeom prst="rect">
            <a:avLst/>
          </a:prstGeom>
        </p:spPr>
      </p:pic>
      <p:pic>
        <p:nvPicPr>
          <p:cNvPr id="5" name="Picture 4"/>
          <p:cNvPicPr>
            <a:picLocks noChangeAspect="1"/>
          </p:cNvPicPr>
          <p:nvPr/>
        </p:nvPicPr>
        <p:blipFill>
          <a:blip r:embed="rId3"/>
          <a:stretch>
            <a:fillRect/>
          </a:stretch>
        </p:blipFill>
        <p:spPr>
          <a:xfrm>
            <a:off x="3178822" y="5682478"/>
            <a:ext cx="2023794" cy="1065155"/>
          </a:xfrm>
          <a:prstGeom prst="rect">
            <a:avLst/>
          </a:prstGeom>
        </p:spPr>
      </p:pic>
    </p:spTree>
    <p:extLst>
      <p:ext uri="{BB962C8B-B14F-4D97-AF65-F5344CB8AC3E}">
        <p14:creationId xmlns:p14="http://schemas.microsoft.com/office/powerpoint/2010/main" xmlns="" val="1042283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a:xfrm>
            <a:off x="1168835" y="1491175"/>
            <a:ext cx="10493282" cy="4377844"/>
          </a:xfrm>
        </p:spPr>
        <p:txBody>
          <a:bodyPr/>
          <a:lstStyle/>
          <a:p>
            <a:pPr marL="0" indent="0">
              <a:buNone/>
            </a:pPr>
            <a:r>
              <a:rPr lang="en-US" dirty="0"/>
              <a:t>  Dhavala             </a:t>
            </a:r>
            <a:r>
              <a:rPr lang="en-US" dirty="0" smtClean="0"/>
              <a:t>      </a:t>
            </a:r>
            <a:r>
              <a:rPr lang="en-US" dirty="0" err="1" smtClean="0"/>
              <a:t>Sowmya</a:t>
            </a:r>
            <a:r>
              <a:rPr lang="en-US" dirty="0"/>
              <a:t>		</a:t>
            </a:r>
            <a:r>
              <a:rPr lang="en-US" dirty="0" smtClean="0"/>
              <a:t>       </a:t>
            </a:r>
            <a:r>
              <a:rPr lang="en-US" dirty="0" smtClean="0"/>
              <a:t> </a:t>
            </a:r>
            <a:r>
              <a:rPr lang="en-US" dirty="0" err="1" smtClean="0"/>
              <a:t>Devanshu</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xmlns="" id="{8B297A75-5C96-4B8E-A721-B5A80A818F40}"/>
              </a:ext>
            </a:extLst>
          </p:cNvPr>
          <p:cNvPicPr>
            <a:picLocks noChangeAspect="1"/>
          </p:cNvPicPr>
          <p:nvPr/>
        </p:nvPicPr>
        <p:blipFill>
          <a:blip r:embed="rId2"/>
          <a:stretch>
            <a:fillRect/>
          </a:stretch>
        </p:blipFill>
        <p:spPr>
          <a:xfrm>
            <a:off x="8424356" y="2525997"/>
            <a:ext cx="2650344" cy="2890065"/>
          </a:xfrm>
          <a:prstGeom prst="rect">
            <a:avLst/>
          </a:prstGeom>
        </p:spPr>
      </p:pic>
      <p:pic>
        <p:nvPicPr>
          <p:cNvPr id="5" name="Picture 4" descr="Dhavala_Manjunatha_photo.JPG"/>
          <p:cNvPicPr>
            <a:picLocks noChangeAspect="1"/>
          </p:cNvPicPr>
          <p:nvPr/>
        </p:nvPicPr>
        <p:blipFill>
          <a:blip r:embed="rId3"/>
          <a:stretch>
            <a:fillRect/>
          </a:stretch>
        </p:blipFill>
        <p:spPr>
          <a:xfrm>
            <a:off x="1452939" y="2560320"/>
            <a:ext cx="2134321" cy="2708030"/>
          </a:xfrm>
          <a:prstGeom prst="rect">
            <a:avLst/>
          </a:prstGeom>
        </p:spPr>
      </p:pic>
    </p:spTree>
    <p:extLst>
      <p:ext uri="{BB962C8B-B14F-4D97-AF65-F5344CB8AC3E}">
        <p14:creationId xmlns:p14="http://schemas.microsoft.com/office/powerpoint/2010/main" xmlns="" val="2694219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2589212" y="1501422"/>
            <a:ext cx="8915400" cy="4409800"/>
          </a:xfrm>
        </p:spPr>
        <p:txBody>
          <a:bodyPr>
            <a:normAutofit fontScale="77500" lnSpcReduction="20000"/>
          </a:bodyPr>
          <a:lstStyle/>
          <a:p>
            <a:r>
              <a:rPr lang="en-US" dirty="0"/>
              <a:t>Highest accuracies for each algorithm:</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Top features for prediction: Number of Projects, Time Spent at the Company and Satisfaction Level (from Random Forest)</a:t>
            </a:r>
          </a:p>
        </p:txBody>
      </p:sp>
      <p:graphicFrame>
        <p:nvGraphicFramePr>
          <p:cNvPr id="4" name="Table 3"/>
          <p:cNvGraphicFramePr>
            <a:graphicFrameLocks noGrp="1"/>
          </p:cNvGraphicFramePr>
          <p:nvPr>
            <p:extLst>
              <p:ext uri="{D42A27DB-BD31-4B8C-83A1-F6EECF244321}">
                <p14:modId xmlns:p14="http://schemas.microsoft.com/office/powerpoint/2010/main" xmlns="" val="169962830"/>
              </p:ext>
            </p:extLst>
          </p:nvPr>
        </p:nvGraphicFramePr>
        <p:xfrm>
          <a:off x="2589212" y="2074509"/>
          <a:ext cx="8127999" cy="2763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370840">
                <a:tc>
                  <a:txBody>
                    <a:bodyPr/>
                    <a:lstStyle/>
                    <a:p>
                      <a:pPr algn="ctr"/>
                      <a:r>
                        <a:rPr lang="en-US" sz="1500" dirty="0"/>
                        <a:t>Algorithm</a:t>
                      </a:r>
                    </a:p>
                  </a:txBody>
                  <a:tcPr/>
                </a:tc>
                <a:tc>
                  <a:txBody>
                    <a:bodyPr/>
                    <a:lstStyle/>
                    <a:p>
                      <a:pPr algn="ctr"/>
                      <a:r>
                        <a:rPr lang="en-US" sz="1500" dirty="0"/>
                        <a:t>Parameters</a:t>
                      </a:r>
                    </a:p>
                  </a:txBody>
                  <a:tcPr/>
                </a:tc>
                <a:tc>
                  <a:txBody>
                    <a:bodyPr/>
                    <a:lstStyle/>
                    <a:p>
                      <a:pPr algn="ctr"/>
                      <a:r>
                        <a:rPr lang="en-US" sz="1500" dirty="0"/>
                        <a:t>Accuracy</a:t>
                      </a:r>
                    </a:p>
                  </a:txBody>
                  <a:tcPr/>
                </a:tc>
                <a:extLst>
                  <a:ext uri="{0D108BD9-81ED-4DB2-BD59-A6C34878D82A}">
                    <a16:rowId xmlns:a16="http://schemas.microsoft.com/office/drawing/2014/main" xmlns="" val="10000"/>
                  </a:ext>
                </a:extLst>
              </a:tr>
              <a:tr h="370840">
                <a:tc>
                  <a:txBody>
                    <a:bodyPr/>
                    <a:lstStyle/>
                    <a:p>
                      <a:r>
                        <a:rPr lang="en-US" dirty="0"/>
                        <a:t>KNN</a:t>
                      </a:r>
                    </a:p>
                  </a:txBody>
                  <a:tcPr/>
                </a:tc>
                <a:tc>
                  <a:txBody>
                    <a:bodyPr/>
                    <a:lstStyle/>
                    <a:p>
                      <a:r>
                        <a:rPr lang="en-US" dirty="0"/>
                        <a:t>K = 3</a:t>
                      </a:r>
                    </a:p>
                  </a:txBody>
                  <a:tcPr/>
                </a:tc>
                <a:tc>
                  <a:txBody>
                    <a:bodyPr/>
                    <a:lstStyle/>
                    <a:p>
                      <a:r>
                        <a:rPr lang="is-IS" dirty="0"/>
                        <a:t>0.972444</a:t>
                      </a:r>
                      <a:endParaRPr lang="en-US" dirty="0"/>
                    </a:p>
                  </a:txBody>
                  <a:tcPr/>
                </a:tc>
                <a:extLst>
                  <a:ext uri="{0D108BD9-81ED-4DB2-BD59-A6C34878D82A}">
                    <a16:rowId xmlns:a16="http://schemas.microsoft.com/office/drawing/2014/main" xmlns="" val="10001"/>
                  </a:ext>
                </a:extLst>
              </a:tr>
              <a:tr h="370840">
                <a:tc>
                  <a:txBody>
                    <a:bodyPr/>
                    <a:lstStyle/>
                    <a:p>
                      <a:r>
                        <a:rPr lang="en-US" dirty="0"/>
                        <a:t>Random</a:t>
                      </a:r>
                      <a:r>
                        <a:rPr lang="en-US" baseline="0" dirty="0"/>
                        <a:t> Forest</a:t>
                      </a:r>
                      <a:endParaRPr lang="en-US" dirty="0"/>
                    </a:p>
                  </a:txBody>
                  <a:tcPr/>
                </a:tc>
                <a:tc>
                  <a:txBody>
                    <a:bodyPr/>
                    <a:lstStyle/>
                    <a:p>
                      <a:r>
                        <a:rPr lang="en-US" dirty="0"/>
                        <a:t>Ntree = 3000</a:t>
                      </a:r>
                    </a:p>
                  </a:txBody>
                  <a:tcPr/>
                </a:tc>
                <a:tc>
                  <a:txBody>
                    <a:bodyPr/>
                    <a:lstStyle/>
                    <a:p>
                      <a:r>
                        <a:rPr lang="hr-HR" dirty="0"/>
                        <a:t>0.974000</a:t>
                      </a:r>
                      <a:endParaRPr lang="en-US" dirty="0"/>
                    </a:p>
                  </a:txBody>
                  <a:tcPr/>
                </a:tc>
                <a:extLst>
                  <a:ext uri="{0D108BD9-81ED-4DB2-BD59-A6C34878D82A}">
                    <a16:rowId xmlns:a16="http://schemas.microsoft.com/office/drawing/2014/main" xmlns="" val="10002"/>
                  </a:ext>
                </a:extLst>
              </a:tr>
              <a:tr h="370840">
                <a:tc>
                  <a:txBody>
                    <a:bodyPr/>
                    <a:lstStyle/>
                    <a:p>
                      <a:r>
                        <a:rPr lang="en-US" dirty="0"/>
                        <a:t>Neural Network</a:t>
                      </a:r>
                    </a:p>
                  </a:txBody>
                  <a:tcPr/>
                </a:tc>
                <a:tc>
                  <a:txBody>
                    <a:bodyPr/>
                    <a:lstStyle/>
                    <a:p>
                      <a:r>
                        <a:rPr lang="en-US" dirty="0"/>
                        <a:t>Learning Rate = 0.1</a:t>
                      </a:r>
                    </a:p>
                    <a:p>
                      <a:r>
                        <a:rPr lang="en-US" dirty="0"/>
                        <a:t>Hidden Layers = 4</a:t>
                      </a:r>
                    </a:p>
                  </a:txBody>
                  <a:tcPr/>
                </a:tc>
                <a:tc>
                  <a:txBody>
                    <a:bodyPr/>
                    <a:lstStyle/>
                    <a:p>
                      <a:r>
                        <a:rPr lang="uk-UA" dirty="0"/>
                        <a:t>0.9477777778</a:t>
                      </a:r>
                      <a:endParaRPr lang="en-US" dirty="0"/>
                    </a:p>
                  </a:txBody>
                  <a:tcPr/>
                </a:tc>
                <a:extLst>
                  <a:ext uri="{0D108BD9-81ED-4DB2-BD59-A6C34878D82A}">
                    <a16:rowId xmlns:a16="http://schemas.microsoft.com/office/drawing/2014/main" xmlns="" val="10003"/>
                  </a:ext>
                </a:extLst>
              </a:tr>
              <a:tr h="370840">
                <a:tc>
                  <a:txBody>
                    <a:bodyPr/>
                    <a:lstStyle/>
                    <a:p>
                      <a:r>
                        <a:rPr lang="en-US" dirty="0"/>
                        <a:t>Naïve Bayes</a:t>
                      </a:r>
                    </a:p>
                  </a:txBody>
                  <a:tcPr/>
                </a:tc>
                <a:tc>
                  <a:txBody>
                    <a:bodyPr/>
                    <a:lstStyle/>
                    <a:p>
                      <a:r>
                        <a:rPr lang="en-US" dirty="0"/>
                        <a:t>All predictors</a:t>
                      </a:r>
                    </a:p>
                  </a:txBody>
                  <a:tcPr/>
                </a:tc>
                <a:tc>
                  <a:txBody>
                    <a:bodyPr/>
                    <a:lstStyle/>
                    <a:p>
                      <a:r>
                        <a:rPr lang="cs-CZ" dirty="0"/>
                        <a:t>0.873111</a:t>
                      </a:r>
                      <a:endParaRPr lang="en-US" dirty="0"/>
                    </a:p>
                  </a:txBody>
                  <a:tcPr/>
                </a:tc>
                <a:extLst>
                  <a:ext uri="{0D108BD9-81ED-4DB2-BD59-A6C34878D82A}">
                    <a16:rowId xmlns:a16="http://schemas.microsoft.com/office/drawing/2014/main" xmlns="" val="10004"/>
                  </a:ext>
                </a:extLst>
              </a:tr>
              <a:tr h="370840">
                <a:tc>
                  <a:txBody>
                    <a:bodyPr/>
                    <a:lstStyle/>
                    <a:p>
                      <a:r>
                        <a:rPr lang="en-US" dirty="0"/>
                        <a:t>Support Vector</a:t>
                      </a:r>
                      <a:r>
                        <a:rPr lang="en-US" baseline="0" dirty="0"/>
                        <a:t> Machine</a:t>
                      </a:r>
                      <a:endParaRPr lang="en-US" dirty="0"/>
                    </a:p>
                  </a:txBody>
                  <a:tcPr/>
                </a:tc>
                <a:tc>
                  <a:txBody>
                    <a:bodyPr/>
                    <a:lstStyle/>
                    <a:p>
                      <a:r>
                        <a:rPr lang="en-US" dirty="0"/>
                        <a:t>Gamma</a:t>
                      </a:r>
                      <a:r>
                        <a:rPr lang="en-US" baseline="0" dirty="0"/>
                        <a:t> = 2</a:t>
                      </a:r>
                    </a:p>
                    <a:p>
                      <a:r>
                        <a:rPr lang="en-US" baseline="0" dirty="0"/>
                        <a:t>Cost  = 10</a:t>
                      </a:r>
                      <a:endParaRPr lang="en-US" dirty="0"/>
                    </a:p>
                  </a:txBody>
                  <a:tcPr/>
                </a:tc>
                <a:tc>
                  <a:txBody>
                    <a:bodyPr/>
                    <a:lstStyle/>
                    <a:p>
                      <a:r>
                        <a:rPr lang="en-US" dirty="0"/>
                        <a:t>0.974444</a:t>
                      </a: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35780440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30137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&amp; MOTIVATION</a:t>
            </a:r>
          </a:p>
        </p:txBody>
      </p:sp>
      <p:sp>
        <p:nvSpPr>
          <p:cNvPr id="3" name="Content Placeholder 2"/>
          <p:cNvSpPr>
            <a:spLocks noGrp="1"/>
          </p:cNvSpPr>
          <p:nvPr>
            <p:ph idx="1"/>
          </p:nvPr>
        </p:nvSpPr>
        <p:spPr/>
        <p:txBody>
          <a:bodyPr>
            <a:normAutofit/>
          </a:bodyPr>
          <a:lstStyle/>
          <a:p>
            <a:pPr algn="just"/>
            <a:r>
              <a:rPr lang="en-US" dirty="0" smtClean="0"/>
              <a:t>“Young </a:t>
            </a:r>
            <a:r>
              <a:rPr lang="en-US" dirty="0"/>
              <a:t>P</a:t>
            </a:r>
            <a:r>
              <a:rPr lang="en-US" dirty="0" smtClean="0"/>
              <a:t>eople </a:t>
            </a:r>
            <a:r>
              <a:rPr lang="en-US" dirty="0" smtClean="0"/>
              <a:t>S</a:t>
            </a:r>
            <a:r>
              <a:rPr lang="en-US" dirty="0" smtClean="0"/>
              <a:t>urvey” data set</a:t>
            </a:r>
          </a:p>
          <a:p>
            <a:pPr algn="just">
              <a:buNone/>
            </a:pPr>
            <a:endParaRPr lang="en-US" dirty="0"/>
          </a:p>
          <a:p>
            <a:pPr algn="just"/>
            <a:r>
              <a:rPr lang="en-US" dirty="0" smtClean="0"/>
              <a:t>Interesting data set spanning across diverse behavior and preference metrics</a:t>
            </a:r>
          </a:p>
          <a:p>
            <a:pPr algn="just">
              <a:buNone/>
            </a:pPr>
            <a:endParaRPr lang="en-US" sz="1400" i="1" dirty="0"/>
          </a:p>
          <a:p>
            <a:pPr algn="just"/>
            <a:r>
              <a:rPr lang="en-US" dirty="0" err="1" smtClean="0"/>
              <a:t>DataSource</a:t>
            </a:r>
            <a:r>
              <a:rPr lang="en-US" dirty="0" smtClean="0"/>
              <a:t>: </a:t>
            </a:r>
            <a:r>
              <a:rPr lang="en-US" i="1" dirty="0" smtClean="0"/>
              <a:t>https</a:t>
            </a:r>
            <a:r>
              <a:rPr lang="en-US" i="1" dirty="0"/>
              <a:t>://www.kaggle.com/miroslavsabo/young-people-survey</a:t>
            </a:r>
          </a:p>
          <a:p>
            <a:endParaRPr lang="en-US" sz="1400" i="1" dirty="0"/>
          </a:p>
        </p:txBody>
      </p:sp>
    </p:spTree>
    <p:extLst>
      <p:ext uri="{BB962C8B-B14F-4D97-AF65-F5344CB8AC3E}">
        <p14:creationId xmlns:p14="http://schemas.microsoft.com/office/powerpoint/2010/main" xmlns="" val="1542116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r>
              <a:rPr lang="en-US" dirty="0" smtClean="0"/>
              <a:t>1010 </a:t>
            </a:r>
            <a:r>
              <a:rPr lang="en-US" dirty="0"/>
              <a:t>rows </a:t>
            </a:r>
            <a:r>
              <a:rPr lang="en-US" dirty="0" smtClean="0"/>
              <a:t>,140columns</a:t>
            </a:r>
            <a:endParaRPr lang="en-US" dirty="0"/>
          </a:p>
          <a:p>
            <a:r>
              <a:rPr lang="en-US" dirty="0" smtClean="0"/>
              <a:t>Target variable: Gender</a:t>
            </a:r>
            <a:endParaRPr lang="en-US" dirty="0"/>
          </a:p>
          <a:p>
            <a:r>
              <a:rPr lang="en-US" dirty="0"/>
              <a:t>Other variables:</a:t>
            </a:r>
          </a:p>
          <a:p>
            <a:pPr lvl="1"/>
            <a:r>
              <a:rPr lang="en-US" dirty="0"/>
              <a:t>Music Preferences (Integer)			</a:t>
            </a:r>
          </a:p>
          <a:p>
            <a:pPr lvl="1"/>
            <a:r>
              <a:rPr lang="en-US" dirty="0"/>
              <a:t>Movie Preferences (Integer)			</a:t>
            </a:r>
          </a:p>
          <a:p>
            <a:pPr lvl="1"/>
            <a:r>
              <a:rPr lang="en-US" dirty="0"/>
              <a:t>Finances(Integer)			</a:t>
            </a:r>
          </a:p>
          <a:p>
            <a:pPr lvl="1"/>
            <a:r>
              <a:rPr lang="en-US" dirty="0"/>
              <a:t>Age(Integer)		</a:t>
            </a:r>
          </a:p>
          <a:p>
            <a:pPr lvl="1"/>
            <a:r>
              <a:rPr lang="en-US" dirty="0"/>
              <a:t>And so </a:t>
            </a:r>
            <a:r>
              <a:rPr lang="en-US" dirty="0" smtClean="0"/>
              <a:t>on</a:t>
            </a:r>
            <a:endParaRPr lang="en-US" dirty="0"/>
          </a:p>
        </p:txBody>
      </p:sp>
    </p:spTree>
    <p:extLst>
      <p:ext uri="{BB962C8B-B14F-4D97-AF65-F5344CB8AC3E}">
        <p14:creationId xmlns:p14="http://schemas.microsoft.com/office/powerpoint/2010/main" xmlns="" val="306933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CLEANING &amp; PRE-PROCESSING</a:t>
            </a:r>
          </a:p>
        </p:txBody>
      </p:sp>
      <p:sp>
        <p:nvSpPr>
          <p:cNvPr id="3" name="Content Placeholder 2"/>
          <p:cNvSpPr>
            <a:spLocks noGrp="1"/>
          </p:cNvSpPr>
          <p:nvPr>
            <p:ph idx="1"/>
          </p:nvPr>
        </p:nvSpPr>
        <p:spPr/>
        <p:txBody>
          <a:bodyPr>
            <a:normAutofit/>
          </a:bodyPr>
          <a:lstStyle/>
          <a:p>
            <a:r>
              <a:rPr lang="en-US" dirty="0" smtClean="0"/>
              <a:t>Multiple missing values</a:t>
            </a:r>
            <a:endParaRPr lang="en-US" dirty="0"/>
          </a:p>
          <a:p>
            <a:r>
              <a:rPr lang="en-US" dirty="0" smtClean="0"/>
              <a:t>Approach 1: replace missing </a:t>
            </a:r>
            <a:r>
              <a:rPr lang="en-US" dirty="0"/>
              <a:t>values </a:t>
            </a:r>
            <a:r>
              <a:rPr lang="en-US" dirty="0" smtClean="0"/>
              <a:t>with mean of column </a:t>
            </a:r>
          </a:p>
          <a:p>
            <a:r>
              <a:rPr lang="en-US" dirty="0" smtClean="0"/>
              <a:t>Approach 2: </a:t>
            </a:r>
            <a:r>
              <a:rPr lang="en-US" dirty="0" smtClean="0"/>
              <a:t>omit missing values</a:t>
            </a:r>
            <a:endParaRPr lang="en-US" dirty="0"/>
          </a:p>
          <a:p>
            <a:r>
              <a:rPr lang="en-US" dirty="0" smtClean="0"/>
              <a:t>Normalize </a:t>
            </a:r>
            <a:r>
              <a:rPr lang="en-US" dirty="0"/>
              <a:t>the Integer columns for certain algorithms like </a:t>
            </a:r>
            <a:r>
              <a:rPr lang="en-US" dirty="0" smtClean="0"/>
              <a:t>KNN</a:t>
            </a:r>
            <a:endParaRPr lang="en-US" dirty="0"/>
          </a:p>
          <a:p>
            <a:r>
              <a:rPr lang="en-US" dirty="0"/>
              <a:t>Training and Test </a:t>
            </a:r>
            <a:r>
              <a:rPr lang="en-US" dirty="0" smtClean="0"/>
              <a:t>Data</a:t>
            </a:r>
            <a:endParaRPr lang="en-US" dirty="0"/>
          </a:p>
          <a:p>
            <a:endParaRPr lang="en-US" dirty="0"/>
          </a:p>
        </p:txBody>
      </p:sp>
    </p:spTree>
    <p:extLst>
      <p:ext uri="{BB962C8B-B14F-4D97-AF65-F5344CB8AC3E}">
        <p14:creationId xmlns:p14="http://schemas.microsoft.com/office/powerpoint/2010/main" xmlns="" val="220168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1- KNN</a:t>
            </a:r>
          </a:p>
        </p:txBody>
      </p:sp>
      <p:sp>
        <p:nvSpPr>
          <p:cNvPr id="3" name="Content Placeholder 2"/>
          <p:cNvSpPr>
            <a:spLocks noGrp="1"/>
          </p:cNvSpPr>
          <p:nvPr>
            <p:ph idx="1"/>
          </p:nvPr>
        </p:nvSpPr>
        <p:spPr/>
        <p:txBody>
          <a:bodyPr>
            <a:normAutofit fontScale="92500" lnSpcReduction="10000"/>
          </a:bodyPr>
          <a:lstStyle/>
          <a:p>
            <a:r>
              <a:rPr lang="en-US" dirty="0"/>
              <a:t>K nearest neighbors found using Euclidean distance metric:</a:t>
            </a:r>
          </a:p>
          <a:p>
            <a:endParaRPr lang="en-US" dirty="0"/>
          </a:p>
          <a:p>
            <a:endParaRPr lang="en-US" dirty="0"/>
          </a:p>
          <a:p>
            <a:endParaRPr lang="en-US" dirty="0"/>
          </a:p>
          <a:p>
            <a:endParaRPr lang="en-US" dirty="0"/>
          </a:p>
          <a:p>
            <a:r>
              <a:rPr lang="en-US" dirty="0"/>
              <a:t>Predictors used: Satisfaction Level, Last Evaluation, Number of Projects, Average Monthly Hours, Time spent at the company</a:t>
            </a:r>
          </a:p>
          <a:p>
            <a:endParaRPr lang="en-US" dirty="0"/>
          </a:p>
          <a:p>
            <a:r>
              <a:rPr lang="en-US" dirty="0"/>
              <a:t>K = 2  (0.969556 accuracy)</a:t>
            </a:r>
          </a:p>
          <a:p>
            <a:pPr lvl="1"/>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705878" y="2561848"/>
            <a:ext cx="4467755" cy="1335666"/>
          </a:xfrm>
          <a:prstGeom prst="rect">
            <a:avLst/>
          </a:prstGeom>
        </p:spPr>
      </p:pic>
      <p:pic>
        <p:nvPicPr>
          <p:cNvPr id="6" name="Picture 5"/>
          <p:cNvPicPr>
            <a:picLocks noChangeAspect="1"/>
          </p:cNvPicPr>
          <p:nvPr/>
        </p:nvPicPr>
        <p:blipFill>
          <a:blip r:embed="rId3"/>
          <a:stretch>
            <a:fillRect/>
          </a:stretch>
        </p:blipFill>
        <p:spPr>
          <a:xfrm>
            <a:off x="6643638" y="5302853"/>
            <a:ext cx="2108377" cy="1031436"/>
          </a:xfrm>
          <a:prstGeom prst="rect">
            <a:avLst/>
          </a:prstGeom>
        </p:spPr>
      </p:pic>
    </p:spTree>
    <p:extLst>
      <p:ext uri="{BB962C8B-B14F-4D97-AF65-F5344CB8AC3E}">
        <p14:creationId xmlns:p14="http://schemas.microsoft.com/office/powerpoint/2010/main" xmlns="" val="597700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1- KNN</a:t>
            </a:r>
          </a:p>
        </p:txBody>
      </p:sp>
      <p:sp>
        <p:nvSpPr>
          <p:cNvPr id="3" name="Content Placeholder 2"/>
          <p:cNvSpPr>
            <a:spLocks noGrp="1"/>
          </p:cNvSpPr>
          <p:nvPr>
            <p:ph idx="1"/>
          </p:nvPr>
        </p:nvSpPr>
        <p:spPr/>
        <p:txBody>
          <a:bodyPr>
            <a:normAutofit/>
          </a:bodyPr>
          <a:lstStyle/>
          <a:p>
            <a:r>
              <a:rPr lang="en-US" dirty="0"/>
              <a:t>K = 3  (</a:t>
            </a:r>
            <a:r>
              <a:rPr lang="is-IS" dirty="0"/>
              <a:t>0.972444</a:t>
            </a:r>
            <a:r>
              <a:rPr lang="en-US" dirty="0"/>
              <a:t> accuracy)</a:t>
            </a:r>
          </a:p>
          <a:p>
            <a:pPr lvl="1"/>
            <a:endParaRPr lang="en-US" dirty="0"/>
          </a:p>
          <a:p>
            <a:pPr lvl="1"/>
            <a:endParaRPr lang="en-US" dirty="0"/>
          </a:p>
          <a:p>
            <a:pPr lvl="1"/>
            <a:endParaRPr lang="en-US" dirty="0"/>
          </a:p>
          <a:p>
            <a:pPr lvl="1"/>
            <a:endParaRPr lang="en-US" dirty="0"/>
          </a:p>
          <a:p>
            <a:r>
              <a:rPr lang="en-US" dirty="0" smtClean="0"/>
              <a:t>K </a:t>
            </a:r>
            <a:r>
              <a:rPr lang="en-US" dirty="0"/>
              <a:t>= 5 (</a:t>
            </a:r>
            <a:r>
              <a:rPr lang="it-IT" dirty="0"/>
              <a:t>0.968889 accuracy)</a:t>
            </a:r>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1348349" y="2862190"/>
            <a:ext cx="2393657" cy="1188218"/>
          </a:xfrm>
          <a:prstGeom prst="rect">
            <a:avLst/>
          </a:prstGeom>
        </p:spPr>
      </p:pic>
      <p:pic>
        <p:nvPicPr>
          <p:cNvPr id="8" name="Picture 7"/>
          <p:cNvPicPr>
            <a:picLocks noChangeAspect="1"/>
          </p:cNvPicPr>
          <p:nvPr/>
        </p:nvPicPr>
        <p:blipFill>
          <a:blip r:embed="rId3"/>
          <a:stretch>
            <a:fillRect/>
          </a:stretch>
        </p:blipFill>
        <p:spPr>
          <a:xfrm>
            <a:off x="1278011" y="5210126"/>
            <a:ext cx="2305148" cy="1103874"/>
          </a:xfrm>
          <a:prstGeom prst="rect">
            <a:avLst/>
          </a:prstGeom>
        </p:spPr>
      </p:pic>
    </p:spTree>
    <p:extLst>
      <p:ext uri="{BB962C8B-B14F-4D97-AF65-F5344CB8AC3E}">
        <p14:creationId xmlns:p14="http://schemas.microsoft.com/office/powerpoint/2010/main" xmlns="" val="750973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1- KNN</a:t>
            </a:r>
          </a:p>
        </p:txBody>
      </p:sp>
      <p:sp>
        <p:nvSpPr>
          <p:cNvPr id="3" name="Content Placeholder 2"/>
          <p:cNvSpPr>
            <a:spLocks noGrp="1"/>
          </p:cNvSpPr>
          <p:nvPr>
            <p:ph idx="1"/>
          </p:nvPr>
        </p:nvSpPr>
        <p:spPr/>
        <p:txBody>
          <a:bodyPr>
            <a:normAutofit/>
          </a:bodyPr>
          <a:lstStyle/>
          <a:p>
            <a:r>
              <a:rPr lang="en-US" dirty="0"/>
              <a:t>K = 9  (</a:t>
            </a:r>
            <a:r>
              <a:rPr lang="nb-NO" dirty="0"/>
              <a:t>0.969556</a:t>
            </a:r>
            <a:r>
              <a:rPr lang="en-US" dirty="0"/>
              <a:t> accuracy)</a:t>
            </a:r>
          </a:p>
          <a:p>
            <a:pPr lvl="1"/>
            <a:endParaRPr lang="en-US" dirty="0"/>
          </a:p>
          <a:p>
            <a:pPr lvl="1"/>
            <a:endParaRPr lang="en-US" dirty="0"/>
          </a:p>
          <a:p>
            <a:pPr lvl="1"/>
            <a:endParaRPr lang="en-US" dirty="0"/>
          </a:p>
          <a:p>
            <a:r>
              <a:rPr lang="en-US" dirty="0" smtClean="0"/>
              <a:t>K </a:t>
            </a:r>
            <a:r>
              <a:rPr lang="en-US" dirty="0"/>
              <a:t>= 15 (</a:t>
            </a:r>
            <a:r>
              <a:rPr lang="de-DE" dirty="0"/>
              <a:t>0.966000 </a:t>
            </a:r>
            <a:r>
              <a:rPr lang="it-IT" dirty="0"/>
              <a:t>accuracy)</a:t>
            </a: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685974" y="2566769"/>
            <a:ext cx="2210777" cy="1097436"/>
          </a:xfrm>
          <a:prstGeom prst="rect">
            <a:avLst/>
          </a:prstGeom>
        </p:spPr>
      </p:pic>
      <p:pic>
        <p:nvPicPr>
          <p:cNvPr id="6" name="Picture 5"/>
          <p:cNvPicPr>
            <a:picLocks noChangeAspect="1"/>
          </p:cNvPicPr>
          <p:nvPr/>
        </p:nvPicPr>
        <p:blipFill>
          <a:blip r:embed="rId3"/>
          <a:stretch>
            <a:fillRect/>
          </a:stretch>
        </p:blipFill>
        <p:spPr>
          <a:xfrm>
            <a:off x="1763971" y="4723123"/>
            <a:ext cx="2304068" cy="1143625"/>
          </a:xfrm>
          <a:prstGeom prst="rect">
            <a:avLst/>
          </a:prstGeom>
        </p:spPr>
      </p:pic>
    </p:spTree>
    <p:extLst>
      <p:ext uri="{BB962C8B-B14F-4D97-AF65-F5344CB8AC3E}">
        <p14:creationId xmlns:p14="http://schemas.microsoft.com/office/powerpoint/2010/main" xmlns="" val="313837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2 </a:t>
            </a:r>
            <a:r>
              <a:rPr lang="mr-IN" dirty="0"/>
              <a:t>–</a:t>
            </a:r>
            <a:r>
              <a:rPr lang="en-US" dirty="0"/>
              <a:t> Random Forest</a:t>
            </a:r>
          </a:p>
        </p:txBody>
      </p:sp>
      <p:sp>
        <p:nvSpPr>
          <p:cNvPr id="3" name="Content Placeholder 2"/>
          <p:cNvSpPr>
            <a:spLocks noGrp="1"/>
          </p:cNvSpPr>
          <p:nvPr>
            <p:ph idx="1"/>
          </p:nvPr>
        </p:nvSpPr>
        <p:spPr/>
        <p:txBody>
          <a:bodyPr/>
          <a:lstStyle/>
          <a:p>
            <a:r>
              <a:rPr lang="en-US" dirty="0"/>
              <a:t>Used all features after data cleaning to classify smoker, alcoholic, gender, and liar.</a:t>
            </a:r>
          </a:p>
          <a:p>
            <a:r>
              <a:rPr lang="en-US" dirty="0"/>
              <a:t>For Smoker, number of Trees (ntree) = 1000</a:t>
            </a:r>
          </a:p>
          <a:p>
            <a:pPr lvl="1"/>
            <a:r>
              <a:rPr lang="nb-NO" dirty="0"/>
              <a:t>0.4936709 accuracy</a:t>
            </a:r>
          </a:p>
          <a:p>
            <a:r>
              <a:rPr lang="en-US" dirty="0"/>
              <a:t>For Smoker, number of Trees (</a:t>
            </a:r>
            <a:r>
              <a:rPr lang="en-US" dirty="0" err="1"/>
              <a:t>ntree</a:t>
            </a:r>
            <a:r>
              <a:rPr lang="en-US" dirty="0"/>
              <a:t>) = 2000</a:t>
            </a:r>
          </a:p>
          <a:p>
            <a:pPr lvl="1"/>
            <a:r>
              <a:rPr lang="nb-NO" dirty="0"/>
              <a:t>0.5 accuracy</a:t>
            </a:r>
          </a:p>
          <a:p>
            <a:r>
              <a:rPr lang="en-US" dirty="0"/>
              <a:t>For Smoker, number of Trees (</a:t>
            </a:r>
            <a:r>
              <a:rPr lang="en-US" dirty="0" err="1"/>
              <a:t>ntree</a:t>
            </a:r>
            <a:r>
              <a:rPr lang="en-US" dirty="0"/>
              <a:t>) = 3000</a:t>
            </a:r>
          </a:p>
          <a:p>
            <a:pPr lvl="1"/>
            <a:r>
              <a:rPr lang="nb-NO" dirty="0"/>
              <a:t>0.5063291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spTree>
    <p:extLst>
      <p:ext uri="{BB962C8B-B14F-4D97-AF65-F5344CB8AC3E}">
        <p14:creationId xmlns:p14="http://schemas.microsoft.com/office/powerpoint/2010/main" xmlns="" val="13534075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2382</TotalTime>
  <Words>729</Words>
  <Application>Microsoft Office PowerPoint</Application>
  <PresentationFormat>Custom</PresentationFormat>
  <Paragraphs>168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Verve</vt:lpstr>
      <vt:lpstr>YOUNG PEOPLE CLASSIFICATION</vt:lpstr>
      <vt:lpstr>TEAM MEMBERS</vt:lpstr>
      <vt:lpstr>INTRODUCTION &amp; MOTIVATION</vt:lpstr>
      <vt:lpstr>DATASET</vt:lpstr>
      <vt:lpstr>DATA CLEANING &amp; PRE-PROCESSING</vt:lpstr>
      <vt:lpstr>Algorithm 1- KNN</vt:lpstr>
      <vt:lpstr>Algorithm 1- KNN</vt:lpstr>
      <vt:lpstr>Algorithm 1- KNN</vt:lpstr>
      <vt:lpstr>Algorithm 2 – Random Forest</vt:lpstr>
      <vt:lpstr>Algorithm 2 – Random Forest</vt:lpstr>
      <vt:lpstr>Algorithm 2 – Random Forest</vt:lpstr>
      <vt:lpstr>Algorithm 2 – Random Forest</vt:lpstr>
      <vt:lpstr>Algorithm 3 – Neural Network</vt:lpstr>
      <vt:lpstr>Algorithm 3 – Neural Network</vt:lpstr>
      <vt:lpstr>Algorithm 4 – C5.0</vt:lpstr>
      <vt:lpstr>Slide 16</vt:lpstr>
      <vt:lpstr>Slide 17</vt:lpstr>
      <vt:lpstr>Algorithm 4 - Naïve Bayes</vt:lpstr>
      <vt:lpstr>Algorithm 5 – Support Vector Machine</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ANALYTICS</dc:title>
  <dc:creator>Ankit Parekh</dc:creator>
  <cp:lastModifiedBy>Dhavala</cp:lastModifiedBy>
  <cp:revision>83</cp:revision>
  <dcterms:created xsi:type="dcterms:W3CDTF">2017-05-02T21:13:06Z</dcterms:created>
  <dcterms:modified xsi:type="dcterms:W3CDTF">2017-12-06T04:52:10Z</dcterms:modified>
</cp:coreProperties>
</file>