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tiff" ContentType="image/tiff"/>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40"/>
  </p:notesMasterIdLst>
  <p:sldIdLst>
    <p:sldId id="256" r:id="rId2"/>
    <p:sldId id="259" r:id="rId3"/>
    <p:sldId id="257" r:id="rId4"/>
    <p:sldId id="258" r:id="rId5"/>
    <p:sldId id="304" r:id="rId6"/>
    <p:sldId id="260" r:id="rId7"/>
    <p:sldId id="298" r:id="rId8"/>
    <p:sldId id="299" r:id="rId9"/>
    <p:sldId id="300" r:id="rId10"/>
    <p:sldId id="262" r:id="rId11"/>
    <p:sldId id="272" r:id="rId12"/>
    <p:sldId id="273" r:id="rId13"/>
    <p:sldId id="292" r:id="rId14"/>
    <p:sldId id="263" r:id="rId15"/>
    <p:sldId id="281" r:id="rId16"/>
    <p:sldId id="274" r:id="rId17"/>
    <p:sldId id="282" r:id="rId18"/>
    <p:sldId id="275" r:id="rId19"/>
    <p:sldId id="283" r:id="rId20"/>
    <p:sldId id="284" r:id="rId21"/>
    <p:sldId id="285" r:id="rId22"/>
    <p:sldId id="286" r:id="rId23"/>
    <p:sldId id="289" r:id="rId24"/>
    <p:sldId id="288" r:id="rId25"/>
    <p:sldId id="287" r:id="rId26"/>
    <p:sldId id="276" r:id="rId27"/>
    <p:sldId id="291" r:id="rId28"/>
    <p:sldId id="290" r:id="rId29"/>
    <p:sldId id="264" r:id="rId30"/>
    <p:sldId id="303" r:id="rId31"/>
    <p:sldId id="277" r:id="rId32"/>
    <p:sldId id="305" r:id="rId33"/>
    <p:sldId id="302" r:id="rId34"/>
    <p:sldId id="278" r:id="rId35"/>
    <p:sldId id="279" r:id="rId36"/>
    <p:sldId id="280" r:id="rId37"/>
    <p:sldId id="269" r:id="rId38"/>
    <p:sldId id="27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wmya Vijayakumar" initials="SV" lastIdx="1" clrIdx="0">
    <p:extLst/>
  </p:cmAuthor>
  <p:cmAuthor id="2" name="Sowmya Vijayakumar" initials="SV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68" d="100"/>
          <a:sy n="68" d="100"/>
        </p:scale>
        <p:origin x="-822"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12-06T08:40:37.421" idx="1">
    <p:pos x="10" y="10"/>
    <p:text> It predicts membership probabilities for each class such as the probability that given record or data point belongs to a particular class.  The class with the highest probability is considered as the most likely class</p:text>
    <p:extLst>
      <p:ext uri="{C676402C-5697-4E1C-873F-D02D1690AC5C}">
        <p15:threadingInfo xmlns:p15="http://schemas.microsoft.com/office/powerpoint/2012/main" xmlns=""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21240-5A3A-024F-BD43-24E48AF3A76B}" type="datetimeFigureOut">
              <a:rPr lang="en-US" smtClean="0"/>
              <a:pPr/>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50DEA-8FB0-964C-A2B2-E7F87DE46B8A}" type="slidenum">
              <a:rPr lang="en-US" smtClean="0"/>
              <a:pPr/>
              <a:t>‹#›</a:t>
            </a:fld>
            <a:endParaRPr lang="en-US"/>
          </a:p>
        </p:txBody>
      </p:sp>
    </p:spTree>
    <p:extLst>
      <p:ext uri="{BB962C8B-B14F-4D97-AF65-F5344CB8AC3E}">
        <p14:creationId xmlns:p14="http://schemas.microsoft.com/office/powerpoint/2010/main" xmlns="" val="200352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48A87A34-81AB-432B-8DAE-1953F412C126}" type="datetimeFigureOut">
              <a:rPr lang="en-US" smtClean="0"/>
              <a:pPr/>
              <a:t>12/6/2017</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a:t>Click to edit Master title style</a:t>
            </a:r>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6D22F896-40B5-4ADD-8801-0D06FADFA09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8A87A34-81AB-432B-8DAE-1953F412C126}" type="datetimeFigureOut">
              <a:rPr lang="en-US" smtClean="0"/>
              <a:pPr/>
              <a:t>12/6/2017</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8A87A34-81AB-432B-8DAE-1953F412C126}" type="datetimeFigureOut">
              <a:rPr lang="en-US" smtClean="0"/>
              <a:pPr/>
              <a:t>12/6/2017</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48A87A34-81AB-432B-8DAE-1953F412C126}" type="datetimeFigureOut">
              <a:rPr lang="en-US" smtClean="0"/>
              <a:pPr/>
              <a:t>12/6/2017</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76289"/>
            <a:ext cx="11999742" cy="1470025"/>
          </a:xfrm>
        </p:spPr>
        <p:txBody>
          <a:bodyPr>
            <a:normAutofit/>
          </a:bodyPr>
          <a:lstStyle/>
          <a:p>
            <a:r>
              <a:rPr lang="en-US" sz="3600" dirty="0"/>
              <a:t>YOUNG PEOPLE </a:t>
            </a:r>
            <a:r>
              <a:rPr lang="en-US" sz="3600" dirty="0" smtClean="0"/>
              <a:t>SURVEY DATA CLASSIFICATION</a:t>
            </a:r>
            <a:endParaRPr lang="en-US" sz="3600" dirty="0"/>
          </a:p>
        </p:txBody>
      </p:sp>
      <p:sp>
        <p:nvSpPr>
          <p:cNvPr id="3" name="Subtitle 2"/>
          <p:cNvSpPr>
            <a:spLocks noGrp="1"/>
          </p:cNvSpPr>
          <p:nvPr>
            <p:ph type="subTitle" idx="1"/>
          </p:nvPr>
        </p:nvSpPr>
        <p:spPr/>
        <p:txBody>
          <a:bodyPr/>
          <a:lstStyle/>
          <a:p>
            <a:r>
              <a:rPr lang="en-US" dirty="0"/>
              <a:t>CS513 Knowledge Discovery &amp; Data Mining</a:t>
            </a:r>
          </a:p>
          <a:p>
            <a:r>
              <a:rPr lang="en-US" dirty="0"/>
              <a:t>Final Project</a:t>
            </a:r>
          </a:p>
        </p:txBody>
      </p:sp>
    </p:spTree>
    <p:extLst>
      <p:ext uri="{BB962C8B-B14F-4D97-AF65-F5344CB8AC3E}">
        <p14:creationId xmlns:p14="http://schemas.microsoft.com/office/powerpoint/2010/main" xmlns="" val="262439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a:t>K nearest neighbors found using Euclidean distance metric:</a:t>
            </a:r>
          </a:p>
          <a:p>
            <a:endParaRPr lang="en-US" dirty="0"/>
          </a:p>
          <a:p>
            <a:endParaRPr lang="en-US" dirty="0"/>
          </a:p>
          <a:p>
            <a:endParaRPr lang="en-US" dirty="0"/>
          </a:p>
          <a:p>
            <a:r>
              <a:rPr lang="en-US" dirty="0"/>
              <a:t>Predictors used: </a:t>
            </a:r>
            <a:r>
              <a:rPr lang="en-US" dirty="0" smtClean="0"/>
              <a:t>Entire Dataset</a:t>
            </a:r>
          </a:p>
          <a:p>
            <a:r>
              <a:rPr lang="en-US" dirty="0" smtClean="0"/>
              <a:t>Classification : Male/Female</a:t>
            </a:r>
            <a:endParaRPr lang="en-US" dirty="0"/>
          </a:p>
          <a:p>
            <a:endParaRPr lang="en-US" dirty="0"/>
          </a:p>
          <a:p>
            <a:pPr lvl="1"/>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29828" y="2657098"/>
            <a:ext cx="4467755" cy="1335666"/>
          </a:xfrm>
          <a:prstGeom prst="rect">
            <a:avLst/>
          </a:prstGeom>
        </p:spPr>
      </p:pic>
    </p:spTree>
    <p:extLst>
      <p:ext uri="{BB962C8B-B14F-4D97-AF65-F5344CB8AC3E}">
        <p14:creationId xmlns:p14="http://schemas.microsoft.com/office/powerpoint/2010/main" xmlns="" val="597700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1 : Omit NA </a:t>
            </a:r>
            <a:endParaRPr lang="en-US" dirty="0"/>
          </a:p>
          <a:p>
            <a:pPr lvl="1"/>
            <a:endParaRPr lang="en-US" dirty="0" smtClean="0"/>
          </a:p>
          <a:p>
            <a:pPr lvl="1"/>
            <a:r>
              <a:rPr lang="en-US" dirty="0" smtClean="0"/>
              <a:t>K </a:t>
            </a:r>
            <a:r>
              <a:rPr lang="en-US" dirty="0"/>
              <a:t>= </a:t>
            </a:r>
            <a:r>
              <a:rPr lang="en-US" dirty="0" smtClean="0"/>
              <a:t>17,19  </a:t>
            </a:r>
            <a:r>
              <a:rPr lang="en-US" dirty="0"/>
              <a:t>(</a:t>
            </a:r>
            <a:r>
              <a:rPr lang="is-IS" dirty="0" smtClean="0"/>
              <a:t>0.859</a:t>
            </a:r>
            <a:r>
              <a:rPr lang="en-US" dirty="0" smtClean="0"/>
              <a:t> accuracy</a:t>
            </a:r>
            <a:r>
              <a:rPr lang="en-US" dirty="0"/>
              <a:t>)</a:t>
            </a:r>
          </a:p>
          <a:p>
            <a:pPr lvl="1"/>
            <a:endParaRPr lang="en-US" dirty="0"/>
          </a:p>
          <a:p>
            <a:endParaRPr lang="en-US" dirty="0" smtClean="0"/>
          </a:p>
          <a:p>
            <a:endParaRPr lang="en-US" dirty="0"/>
          </a:p>
          <a:p>
            <a:pPr lvl="1"/>
            <a:r>
              <a:rPr lang="en-US" dirty="0" smtClean="0"/>
              <a:t>K=15(</a:t>
            </a:r>
            <a:r>
              <a:rPr lang="nb-NO" dirty="0" smtClean="0"/>
              <a:t>0.848 </a:t>
            </a:r>
            <a:r>
              <a:rPr lang="en-US" dirty="0" smtClean="0"/>
              <a:t>accuracy)</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65950" y="2644808"/>
            <a:ext cx="2825750" cy="1524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5950" y="4829208"/>
            <a:ext cx="2825750" cy="1625600"/>
          </a:xfrm>
          <a:prstGeom prst="rect">
            <a:avLst/>
          </a:prstGeom>
        </p:spPr>
      </p:pic>
    </p:spTree>
    <p:extLst>
      <p:ext uri="{BB962C8B-B14F-4D97-AF65-F5344CB8AC3E}">
        <p14:creationId xmlns:p14="http://schemas.microsoft.com/office/powerpoint/2010/main" xmlns="" val="750973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2 : Replaced NA’s with mean/mode</a:t>
            </a:r>
          </a:p>
          <a:p>
            <a:pPr lvl="1"/>
            <a:endParaRPr lang="en-US" dirty="0" smtClean="0"/>
          </a:p>
          <a:p>
            <a:pPr lvl="1"/>
            <a:r>
              <a:rPr lang="en-US" dirty="0" smtClean="0"/>
              <a:t>K </a:t>
            </a:r>
            <a:r>
              <a:rPr lang="en-US" dirty="0"/>
              <a:t>= </a:t>
            </a:r>
            <a:r>
              <a:rPr lang="en-US" dirty="0" smtClean="0"/>
              <a:t>17  (</a:t>
            </a:r>
            <a:r>
              <a:rPr lang="nb-NO" dirty="0" smtClean="0"/>
              <a:t>0.8844 </a:t>
            </a:r>
            <a:r>
              <a:rPr lang="en-US" dirty="0" smtClean="0"/>
              <a:t>accuracy</a:t>
            </a:r>
            <a:r>
              <a:rPr lang="en-US" dirty="0"/>
              <a:t>)</a:t>
            </a:r>
          </a:p>
          <a:p>
            <a:pPr lvl="1"/>
            <a:endParaRPr lang="en-US" dirty="0"/>
          </a:p>
          <a:p>
            <a:pPr lvl="1"/>
            <a:endParaRPr lang="en-US" dirty="0" smtClean="0"/>
          </a:p>
          <a:p>
            <a:pPr lvl="1"/>
            <a:endParaRPr lang="en-US" dirty="0"/>
          </a:p>
          <a:p>
            <a:pPr lvl="1"/>
            <a:r>
              <a:rPr lang="en-US" dirty="0" smtClean="0"/>
              <a:t>K </a:t>
            </a:r>
            <a:r>
              <a:rPr lang="en-US" dirty="0"/>
              <a:t>= </a:t>
            </a:r>
            <a:r>
              <a:rPr lang="en-US" dirty="0" smtClean="0"/>
              <a:t>19 </a:t>
            </a:r>
            <a:r>
              <a:rPr lang="en-US" dirty="0"/>
              <a:t>(</a:t>
            </a:r>
            <a:r>
              <a:rPr lang="de-DE" dirty="0" smtClean="0"/>
              <a:t>0.8943 </a:t>
            </a:r>
            <a:r>
              <a:rPr lang="it-IT" dirty="0"/>
              <a:t>accuracy)</a:t>
            </a:r>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64300" y="2604913"/>
            <a:ext cx="3041650" cy="1219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64300" y="4546218"/>
            <a:ext cx="3041650" cy="1344596"/>
          </a:xfrm>
          <a:prstGeom prst="rect">
            <a:avLst/>
          </a:prstGeom>
        </p:spPr>
      </p:pic>
    </p:spTree>
    <p:extLst>
      <p:ext uri="{BB962C8B-B14F-4D97-AF65-F5344CB8AC3E}">
        <p14:creationId xmlns:p14="http://schemas.microsoft.com/office/powerpoint/2010/main" xmlns="" val="313837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KNN</a:t>
            </a:r>
            <a:endParaRPr lang="en-US" dirty="0"/>
          </a:p>
        </p:txBody>
      </p:sp>
      <p:sp>
        <p:nvSpPr>
          <p:cNvPr id="3" name="Content Placeholder 2"/>
          <p:cNvSpPr>
            <a:spLocks noGrp="1"/>
          </p:cNvSpPr>
          <p:nvPr>
            <p:ph idx="1"/>
          </p:nvPr>
        </p:nvSpPr>
        <p:spPr/>
        <p:txBody>
          <a:bodyPr/>
          <a:lstStyle/>
          <a:p>
            <a:r>
              <a:rPr lang="en-US" dirty="0"/>
              <a:t>C</a:t>
            </a:r>
            <a:r>
              <a:rPr lang="en-US" dirty="0" smtClean="0"/>
              <a:t>lassification accuracy increased as the value of k increased.</a:t>
            </a:r>
          </a:p>
          <a:p>
            <a:r>
              <a:rPr lang="en-US" dirty="0" smtClean="0"/>
              <a:t>There was not much increase in accuracy after replacing missing values.</a:t>
            </a:r>
            <a:endParaRPr lang="en-US" dirty="0"/>
          </a:p>
        </p:txBody>
      </p:sp>
    </p:spTree>
    <p:extLst>
      <p:ext uri="{BB962C8B-B14F-4D97-AF65-F5344CB8AC3E}">
        <p14:creationId xmlns:p14="http://schemas.microsoft.com/office/powerpoint/2010/main" xmlns="" val="1935058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Used all features after data cleaning to classify gender.</a:t>
            </a:r>
          </a:p>
          <a:p>
            <a:r>
              <a:rPr lang="en-US" dirty="0"/>
              <a:t>Approach 1: Replaced integer “NA” values with mean and factor “NA” values with mode.</a:t>
            </a:r>
          </a:p>
          <a:p>
            <a:r>
              <a:rPr lang="en-US" dirty="0"/>
              <a:t>For Gender, number of Trees (</a:t>
            </a:r>
            <a:r>
              <a:rPr lang="en-US" dirty="0" err="1"/>
              <a:t>ntree</a:t>
            </a:r>
            <a:r>
              <a:rPr lang="en-US" dirty="0"/>
              <a:t>) = 1000</a:t>
            </a:r>
          </a:p>
          <a:p>
            <a:pPr lvl="1"/>
            <a:r>
              <a:rPr lang="nb-NO" dirty="0"/>
              <a:t>0.9306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4" name="Picture 3">
            <a:extLst>
              <a:ext uri="{FF2B5EF4-FFF2-40B4-BE49-F238E27FC236}">
                <a16:creationId xmlns:a16="http://schemas.microsoft.com/office/drawing/2014/main" xmlns="" id="{2487C7DE-DE19-4190-AFF7-8E55A70D19E2}"/>
              </a:ext>
            </a:extLst>
          </p:cNvPr>
          <p:cNvPicPr>
            <a:picLocks noChangeAspect="1"/>
          </p:cNvPicPr>
          <p:nvPr/>
        </p:nvPicPr>
        <p:blipFill>
          <a:blip r:embed="rId2"/>
          <a:stretch>
            <a:fillRect/>
          </a:stretch>
        </p:blipFill>
        <p:spPr>
          <a:xfrm>
            <a:off x="3168978" y="4732258"/>
            <a:ext cx="5231876" cy="1470582"/>
          </a:xfrm>
          <a:prstGeom prst="rect">
            <a:avLst/>
          </a:prstGeom>
        </p:spPr>
      </p:pic>
    </p:spTree>
    <p:extLst>
      <p:ext uri="{BB962C8B-B14F-4D97-AF65-F5344CB8AC3E}">
        <p14:creationId xmlns:p14="http://schemas.microsoft.com/office/powerpoint/2010/main" xmlns="" val="1353407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EE0A306-66B1-476B-828C-664E99CBFE66}"/>
              </a:ext>
            </a:extLst>
          </p:cNvPr>
          <p:cNvPicPr>
            <a:picLocks noChangeAspect="1"/>
          </p:cNvPicPr>
          <p:nvPr/>
        </p:nvPicPr>
        <p:blipFill>
          <a:blip r:embed="rId2"/>
          <a:stretch>
            <a:fillRect/>
          </a:stretch>
        </p:blipFill>
        <p:spPr>
          <a:xfrm>
            <a:off x="502906" y="249860"/>
            <a:ext cx="5549102" cy="5830430"/>
          </a:xfrm>
          <a:prstGeom prst="rect">
            <a:avLst/>
          </a:prstGeom>
        </p:spPr>
      </p:pic>
      <p:pic>
        <p:nvPicPr>
          <p:cNvPr id="2" name="Picture 1">
            <a:extLst>
              <a:ext uri="{FF2B5EF4-FFF2-40B4-BE49-F238E27FC236}">
                <a16:creationId xmlns:a16="http://schemas.microsoft.com/office/drawing/2014/main" xmlns="" id="{86A41FC7-4FA5-41EE-B9C9-57C6CE06F3D5}"/>
              </a:ext>
            </a:extLst>
          </p:cNvPr>
          <p:cNvPicPr>
            <a:picLocks noChangeAspect="1"/>
          </p:cNvPicPr>
          <p:nvPr/>
        </p:nvPicPr>
        <p:blipFill>
          <a:blip r:embed="rId3"/>
          <a:stretch>
            <a:fillRect/>
          </a:stretch>
        </p:blipFill>
        <p:spPr>
          <a:xfrm>
            <a:off x="6617615" y="249860"/>
            <a:ext cx="5043342" cy="5830430"/>
          </a:xfrm>
          <a:prstGeom prst="rect">
            <a:avLst/>
          </a:prstGeom>
        </p:spPr>
      </p:pic>
    </p:spTree>
    <p:extLst>
      <p:ext uri="{BB962C8B-B14F-4D97-AF65-F5344CB8AC3E}">
        <p14:creationId xmlns:p14="http://schemas.microsoft.com/office/powerpoint/2010/main" xmlns="" val="2813237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For Gender, number of Trees (</a:t>
            </a:r>
            <a:r>
              <a:rPr lang="en-US" dirty="0" err="1"/>
              <a:t>ntree</a:t>
            </a:r>
            <a:r>
              <a:rPr lang="en-US" dirty="0"/>
              <a:t>) = 2000</a:t>
            </a:r>
          </a:p>
          <a:p>
            <a:pPr lvl="1"/>
            <a:r>
              <a:rPr lang="nb-NO" dirty="0"/>
              <a:t>0.9307 accuracy</a:t>
            </a:r>
          </a:p>
          <a:p>
            <a:pPr lvl="1"/>
            <a:endParaRPr lang="nb-NO" dirty="0"/>
          </a:p>
          <a:p>
            <a:pPr lvl="1"/>
            <a:endParaRPr lang="en-US" dirty="0"/>
          </a:p>
        </p:txBody>
      </p:sp>
      <p:pic>
        <p:nvPicPr>
          <p:cNvPr id="4" name="Picture 3">
            <a:extLst>
              <a:ext uri="{FF2B5EF4-FFF2-40B4-BE49-F238E27FC236}">
                <a16:creationId xmlns:a16="http://schemas.microsoft.com/office/drawing/2014/main" xmlns="" id="{E41201F2-5E9E-49B7-9290-45E8A98E0C9B}"/>
              </a:ext>
            </a:extLst>
          </p:cNvPr>
          <p:cNvPicPr>
            <a:picLocks noChangeAspect="1"/>
          </p:cNvPicPr>
          <p:nvPr/>
        </p:nvPicPr>
        <p:blipFill>
          <a:blip r:embed="rId2"/>
          <a:stretch>
            <a:fillRect/>
          </a:stretch>
        </p:blipFill>
        <p:spPr>
          <a:xfrm>
            <a:off x="3168978" y="3912125"/>
            <a:ext cx="5231876" cy="1470582"/>
          </a:xfrm>
          <a:prstGeom prst="rect">
            <a:avLst/>
          </a:prstGeom>
        </p:spPr>
      </p:pic>
    </p:spTree>
    <p:extLst>
      <p:ext uri="{BB962C8B-B14F-4D97-AF65-F5344CB8AC3E}">
        <p14:creationId xmlns:p14="http://schemas.microsoft.com/office/powerpoint/2010/main" xmlns="" val="183509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D66F473-202E-4695-A31E-CD0C63192611}"/>
              </a:ext>
            </a:extLst>
          </p:cNvPr>
          <p:cNvPicPr>
            <a:picLocks noChangeAspect="1"/>
          </p:cNvPicPr>
          <p:nvPr/>
        </p:nvPicPr>
        <p:blipFill>
          <a:blip r:embed="rId2"/>
          <a:stretch>
            <a:fillRect/>
          </a:stretch>
        </p:blipFill>
        <p:spPr>
          <a:xfrm>
            <a:off x="6608190" y="287567"/>
            <a:ext cx="5076972" cy="5830430"/>
          </a:xfrm>
          <a:prstGeom prst="rect">
            <a:avLst/>
          </a:prstGeom>
        </p:spPr>
      </p:pic>
      <p:pic>
        <p:nvPicPr>
          <p:cNvPr id="3" name="Picture 2">
            <a:extLst>
              <a:ext uri="{FF2B5EF4-FFF2-40B4-BE49-F238E27FC236}">
                <a16:creationId xmlns:a16="http://schemas.microsoft.com/office/drawing/2014/main" xmlns="" id="{88DE7B0B-7E4E-40A9-BA41-946E7654D5FB}"/>
              </a:ext>
            </a:extLst>
          </p:cNvPr>
          <p:cNvPicPr>
            <a:picLocks noChangeAspect="1"/>
          </p:cNvPicPr>
          <p:nvPr/>
        </p:nvPicPr>
        <p:blipFill>
          <a:blip r:embed="rId3"/>
          <a:stretch>
            <a:fillRect/>
          </a:stretch>
        </p:blipFill>
        <p:spPr>
          <a:xfrm>
            <a:off x="502906" y="212153"/>
            <a:ext cx="5549102" cy="5830430"/>
          </a:xfrm>
          <a:prstGeom prst="rect">
            <a:avLst/>
          </a:prstGeom>
        </p:spPr>
      </p:pic>
    </p:spTree>
    <p:extLst>
      <p:ext uri="{BB962C8B-B14F-4D97-AF65-F5344CB8AC3E}">
        <p14:creationId xmlns:p14="http://schemas.microsoft.com/office/powerpoint/2010/main" xmlns="" val="1066629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 accuracy</a:t>
            </a:r>
          </a:p>
          <a:p>
            <a:pPr marL="457200" lvl="1" indent="0">
              <a:buNone/>
            </a:pPr>
            <a:endParaRPr lang="nb-NO" dirty="0"/>
          </a:p>
          <a:p>
            <a:pPr lvl="1"/>
            <a:endParaRPr lang="en-US" dirty="0"/>
          </a:p>
        </p:txBody>
      </p:sp>
      <p:pic>
        <p:nvPicPr>
          <p:cNvPr id="4" name="Picture 3">
            <a:extLst>
              <a:ext uri="{FF2B5EF4-FFF2-40B4-BE49-F238E27FC236}">
                <a16:creationId xmlns:a16="http://schemas.microsoft.com/office/drawing/2014/main" xmlns="" id="{E547C40E-EBC3-48BE-A5E8-18839AC62B6E}"/>
              </a:ext>
            </a:extLst>
          </p:cNvPr>
          <p:cNvPicPr>
            <a:picLocks noChangeAspect="1"/>
          </p:cNvPicPr>
          <p:nvPr/>
        </p:nvPicPr>
        <p:blipFill>
          <a:blip r:embed="rId2"/>
          <a:stretch>
            <a:fillRect/>
          </a:stretch>
        </p:blipFill>
        <p:spPr>
          <a:xfrm>
            <a:off x="3214540" y="3679890"/>
            <a:ext cx="4807670" cy="1617973"/>
          </a:xfrm>
          <a:prstGeom prst="rect">
            <a:avLst/>
          </a:prstGeom>
        </p:spPr>
      </p:pic>
    </p:spTree>
    <p:extLst>
      <p:ext uri="{BB962C8B-B14F-4D97-AF65-F5344CB8AC3E}">
        <p14:creationId xmlns:p14="http://schemas.microsoft.com/office/powerpoint/2010/main" xmlns="" val="1644211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5500A7C-34BB-49CE-8A02-F70D95A61149}"/>
              </a:ext>
            </a:extLst>
          </p:cNvPr>
          <p:cNvPicPr>
            <a:picLocks noChangeAspect="1"/>
          </p:cNvPicPr>
          <p:nvPr/>
        </p:nvPicPr>
        <p:blipFill>
          <a:blip r:embed="rId2"/>
          <a:stretch>
            <a:fillRect/>
          </a:stretch>
        </p:blipFill>
        <p:spPr>
          <a:xfrm>
            <a:off x="502906" y="212153"/>
            <a:ext cx="5549102" cy="5830430"/>
          </a:xfrm>
          <a:prstGeom prst="rect">
            <a:avLst/>
          </a:prstGeom>
        </p:spPr>
      </p:pic>
      <p:pic>
        <p:nvPicPr>
          <p:cNvPr id="2" name="Picture 1">
            <a:extLst>
              <a:ext uri="{FF2B5EF4-FFF2-40B4-BE49-F238E27FC236}">
                <a16:creationId xmlns:a16="http://schemas.microsoft.com/office/drawing/2014/main" xmlns="" id="{E0455F67-7B2A-43B3-8BAD-3ABFCA79DEB2}"/>
              </a:ext>
            </a:extLst>
          </p:cNvPr>
          <p:cNvPicPr>
            <a:picLocks noChangeAspect="1"/>
          </p:cNvPicPr>
          <p:nvPr/>
        </p:nvPicPr>
        <p:blipFill>
          <a:blip r:embed="rId3"/>
          <a:stretch>
            <a:fillRect/>
          </a:stretch>
        </p:blipFill>
        <p:spPr>
          <a:xfrm>
            <a:off x="6476213" y="212152"/>
            <a:ext cx="5316719" cy="5830431"/>
          </a:xfrm>
          <a:prstGeom prst="rect">
            <a:avLst/>
          </a:prstGeom>
        </p:spPr>
      </p:pic>
    </p:spTree>
    <p:extLst>
      <p:ext uri="{BB962C8B-B14F-4D97-AF65-F5344CB8AC3E}">
        <p14:creationId xmlns:p14="http://schemas.microsoft.com/office/powerpoint/2010/main" xmlns="" val="661810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a:xfrm>
            <a:off x="1168835" y="1491175"/>
            <a:ext cx="10493282" cy="4377844"/>
          </a:xfrm>
        </p:spPr>
        <p:txBody>
          <a:bodyPr/>
          <a:lstStyle/>
          <a:p>
            <a:pPr marL="0" indent="0">
              <a:buNone/>
            </a:pPr>
            <a:r>
              <a:rPr lang="en-US" dirty="0"/>
              <a:t>  Dhavala                   Sowmya		        Devanshu</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xmlns="" id="{8B297A75-5C96-4B8E-A721-B5A80A818F40}"/>
              </a:ext>
            </a:extLst>
          </p:cNvPr>
          <p:cNvPicPr>
            <a:picLocks noChangeAspect="1"/>
          </p:cNvPicPr>
          <p:nvPr/>
        </p:nvPicPr>
        <p:blipFill>
          <a:blip r:embed="rId2"/>
          <a:stretch>
            <a:fillRect/>
          </a:stretch>
        </p:blipFill>
        <p:spPr>
          <a:xfrm>
            <a:off x="8424356" y="2525997"/>
            <a:ext cx="2650344" cy="2742353"/>
          </a:xfrm>
          <a:prstGeom prst="rect">
            <a:avLst/>
          </a:prstGeom>
        </p:spPr>
      </p:pic>
      <p:pic>
        <p:nvPicPr>
          <p:cNvPr id="5" name="Picture 4" descr="Dhavala_Manjunatha_photo.JPG"/>
          <p:cNvPicPr>
            <a:picLocks noChangeAspect="1"/>
          </p:cNvPicPr>
          <p:nvPr/>
        </p:nvPicPr>
        <p:blipFill>
          <a:blip r:embed="rId3"/>
          <a:stretch>
            <a:fillRect/>
          </a:stretch>
        </p:blipFill>
        <p:spPr>
          <a:xfrm>
            <a:off x="1452939" y="2560320"/>
            <a:ext cx="2134321" cy="2708030"/>
          </a:xfrm>
          <a:prstGeom prst="rect">
            <a:avLst/>
          </a:prstGeom>
        </p:spPr>
      </p:pic>
      <p:pic>
        <p:nvPicPr>
          <p:cNvPr id="4" name="Picture 3"/>
          <p:cNvPicPr>
            <a:picLocks noChangeAspect="1"/>
          </p:cNvPicPr>
          <p:nvPr/>
        </p:nvPicPr>
        <p:blipFill>
          <a:blip r:embed="rId4"/>
          <a:stretch>
            <a:fillRect/>
          </a:stretch>
        </p:blipFill>
        <p:spPr>
          <a:xfrm>
            <a:off x="4602458" y="2525997"/>
            <a:ext cx="2806700" cy="2742353"/>
          </a:xfrm>
          <a:prstGeom prst="rect">
            <a:avLst/>
          </a:prstGeom>
        </p:spPr>
      </p:pic>
    </p:spTree>
    <p:extLst>
      <p:ext uri="{BB962C8B-B14F-4D97-AF65-F5344CB8AC3E}">
        <p14:creationId xmlns:p14="http://schemas.microsoft.com/office/powerpoint/2010/main" xmlns="" val="2694219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Approach 2: Omitting NA values. (684 columns)</a:t>
            </a:r>
          </a:p>
          <a:p>
            <a:r>
              <a:rPr lang="en-US" dirty="0"/>
              <a:t>For Gender, number of Trees (</a:t>
            </a:r>
            <a:r>
              <a:rPr lang="en-US" dirty="0" err="1"/>
              <a:t>ntree</a:t>
            </a:r>
            <a:r>
              <a:rPr lang="en-US" dirty="0"/>
              <a:t>) = 1000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2723044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7" name="Picture 6">
            <a:extLst>
              <a:ext uri="{FF2B5EF4-FFF2-40B4-BE49-F238E27FC236}">
                <a16:creationId xmlns:a16="http://schemas.microsoft.com/office/drawing/2014/main" xmlns="" id="{8288FDD6-6F4B-494E-99F2-4CE085353B9A}"/>
              </a:ext>
            </a:extLst>
          </p:cNvPr>
          <p:cNvPicPr>
            <a:picLocks noChangeAspect="1"/>
          </p:cNvPicPr>
          <p:nvPr/>
        </p:nvPicPr>
        <p:blipFill>
          <a:blip r:embed="rId3"/>
          <a:stretch>
            <a:fillRect/>
          </a:stretch>
        </p:blipFill>
        <p:spPr>
          <a:xfrm>
            <a:off x="6551628" y="212152"/>
            <a:ext cx="5260157" cy="5830431"/>
          </a:xfrm>
          <a:prstGeom prst="rect">
            <a:avLst/>
          </a:prstGeom>
        </p:spPr>
      </p:pic>
    </p:spTree>
    <p:extLst>
      <p:ext uri="{BB962C8B-B14F-4D97-AF65-F5344CB8AC3E}">
        <p14:creationId xmlns:p14="http://schemas.microsoft.com/office/powerpoint/2010/main" xmlns="" val="3584826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2000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1421159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2" name="Picture 1">
            <a:extLst>
              <a:ext uri="{FF2B5EF4-FFF2-40B4-BE49-F238E27FC236}">
                <a16:creationId xmlns:a16="http://schemas.microsoft.com/office/drawing/2014/main" xmlns="" id="{4B4B784D-AF37-4CD2-B5E6-80C0A35A8B4B}"/>
              </a:ext>
            </a:extLst>
          </p:cNvPr>
          <p:cNvPicPr>
            <a:picLocks noChangeAspect="1"/>
          </p:cNvPicPr>
          <p:nvPr/>
        </p:nvPicPr>
        <p:blipFill>
          <a:blip r:embed="rId3"/>
          <a:stretch>
            <a:fillRect/>
          </a:stretch>
        </p:blipFill>
        <p:spPr>
          <a:xfrm>
            <a:off x="6664751" y="212151"/>
            <a:ext cx="5184742" cy="5830431"/>
          </a:xfrm>
          <a:prstGeom prst="rect">
            <a:avLst/>
          </a:prstGeom>
        </p:spPr>
      </p:pic>
    </p:spTree>
    <p:extLst>
      <p:ext uri="{BB962C8B-B14F-4D97-AF65-F5344CB8AC3E}">
        <p14:creationId xmlns:p14="http://schemas.microsoft.com/office/powerpoint/2010/main" xmlns="" val="2747040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319038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4" name="Picture 3">
            <a:extLst>
              <a:ext uri="{FF2B5EF4-FFF2-40B4-BE49-F238E27FC236}">
                <a16:creationId xmlns:a16="http://schemas.microsoft.com/office/drawing/2014/main" xmlns="" id="{FCDFFB69-D0BC-45F9-A7E5-60B1F3210EF2}"/>
              </a:ext>
            </a:extLst>
          </p:cNvPr>
          <p:cNvPicPr>
            <a:picLocks noChangeAspect="1"/>
          </p:cNvPicPr>
          <p:nvPr/>
        </p:nvPicPr>
        <p:blipFill>
          <a:blip r:embed="rId3"/>
          <a:stretch>
            <a:fillRect/>
          </a:stretch>
        </p:blipFill>
        <p:spPr>
          <a:xfrm>
            <a:off x="6608190" y="212152"/>
            <a:ext cx="5175315" cy="5830432"/>
          </a:xfrm>
          <a:prstGeom prst="rect">
            <a:avLst/>
          </a:prstGeom>
        </p:spPr>
      </p:pic>
    </p:spTree>
    <p:extLst>
      <p:ext uri="{BB962C8B-B14F-4D97-AF65-F5344CB8AC3E}">
        <p14:creationId xmlns:p14="http://schemas.microsoft.com/office/powerpoint/2010/main" xmlns="" val="18533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Interesting/Fun prediction:</a:t>
            </a:r>
          </a:p>
          <a:p>
            <a:pPr lvl="1"/>
            <a:r>
              <a:rPr lang="nb-NO" dirty="0"/>
              <a:t>Who do you think is more romantic?</a:t>
            </a:r>
          </a:p>
          <a:p>
            <a:pPr lvl="1"/>
            <a:r>
              <a:rPr lang="nb-NO" dirty="0"/>
              <a:t>Who do you think like more cars?</a:t>
            </a:r>
          </a:p>
          <a:p>
            <a:pPr lvl="1"/>
            <a:r>
              <a:rPr lang="nb-NO" dirty="0"/>
              <a:t>Who thinks ahead of time?</a:t>
            </a:r>
          </a:p>
          <a:p>
            <a:pPr lvl="1"/>
            <a:r>
              <a:rPr lang="nb-NO" dirty="0"/>
              <a:t>Who gives the final judgement?</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501309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Answers:</a:t>
            </a:r>
          </a:p>
          <a:p>
            <a:pPr lvl="1"/>
            <a:r>
              <a:rPr lang="nb-NO" dirty="0"/>
              <a:t>Who do you think is more romantic?  Female</a:t>
            </a:r>
          </a:p>
          <a:p>
            <a:pPr lvl="1"/>
            <a:r>
              <a:rPr lang="nb-NO" dirty="0"/>
              <a:t>Who do you think like more cars? Male</a:t>
            </a:r>
          </a:p>
          <a:p>
            <a:pPr lvl="1"/>
            <a:r>
              <a:rPr lang="nb-NO" dirty="0"/>
              <a:t>Who thinks ahead of time? Male</a:t>
            </a:r>
          </a:p>
          <a:p>
            <a:pPr lvl="1"/>
            <a:r>
              <a:rPr lang="nb-NO" dirty="0"/>
              <a:t>Who gives the final judgement? Female</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1078131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Conclusion for random forest model:</a:t>
            </a:r>
          </a:p>
          <a:p>
            <a:pPr lvl="1"/>
            <a:r>
              <a:rPr lang="nb-NO" dirty="0"/>
              <a:t>As the number of trees increase accuracy may or may not increase.</a:t>
            </a:r>
          </a:p>
          <a:p>
            <a:pPr lvl="1"/>
            <a:r>
              <a:rPr lang="nb-NO" dirty="0"/>
              <a:t>Sometimes the accuracy of training dataset is less than the test dataset even though training has more data in it. So the size of data is also an important factor apart from number of trees.</a:t>
            </a:r>
          </a:p>
          <a:p>
            <a:pPr lvl="1"/>
            <a:endParaRPr lang="nb-NO" dirty="0"/>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239787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dirty="0" smtClean="0"/>
              <a:t>Data set: All </a:t>
            </a:r>
            <a:r>
              <a:rPr lang="en-US" dirty="0"/>
              <a:t>columns except </a:t>
            </a:r>
            <a:r>
              <a:rPr lang="en-US" dirty="0" smtClean="0"/>
              <a:t>categorical </a:t>
            </a:r>
            <a:r>
              <a:rPr lang="en-US" dirty="0"/>
              <a:t>data like smoker, alcoholic </a:t>
            </a:r>
            <a:r>
              <a:rPr lang="en-US" dirty="0" smtClean="0"/>
              <a:t>etc</a:t>
            </a:r>
          </a:p>
          <a:p>
            <a:r>
              <a:rPr lang="en-US" dirty="0" smtClean="0"/>
              <a:t>Classification : </a:t>
            </a:r>
            <a:r>
              <a:rPr lang="en-US" dirty="0" smtClean="0"/>
              <a:t>Gender</a:t>
            </a:r>
            <a:endParaRPr lang="en-US" dirty="0" smtClean="0"/>
          </a:p>
          <a:p>
            <a:pPr lvl="1"/>
            <a:endParaRPr lang="en-US" dirty="0"/>
          </a:p>
          <a:p>
            <a:endParaRPr lang="en-US" dirty="0"/>
          </a:p>
        </p:txBody>
      </p:sp>
    </p:spTree>
    <p:extLst>
      <p:ext uri="{BB962C8B-B14F-4D97-AF65-F5344CB8AC3E}">
        <p14:creationId xmlns:p14="http://schemas.microsoft.com/office/powerpoint/2010/main" xmlns="" val="2699455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a:t>
            </a:r>
          </a:p>
        </p:txBody>
      </p:sp>
      <p:sp>
        <p:nvSpPr>
          <p:cNvPr id="3" name="Content Placeholder 2"/>
          <p:cNvSpPr>
            <a:spLocks noGrp="1"/>
          </p:cNvSpPr>
          <p:nvPr>
            <p:ph idx="1"/>
          </p:nvPr>
        </p:nvSpPr>
        <p:spPr/>
        <p:txBody>
          <a:bodyPr>
            <a:normAutofit/>
          </a:bodyPr>
          <a:lstStyle/>
          <a:p>
            <a:pPr algn="just"/>
            <a:r>
              <a:rPr lang="en-US" dirty="0"/>
              <a:t>“Young People Survey” data set</a:t>
            </a:r>
          </a:p>
          <a:p>
            <a:pPr algn="just">
              <a:buNone/>
            </a:pPr>
            <a:endParaRPr lang="en-US" sz="1400" dirty="0"/>
          </a:p>
          <a:p>
            <a:pPr algn="just"/>
            <a:r>
              <a:rPr lang="en-US" dirty="0"/>
              <a:t>Interesting data set spanning across diverse behavior and preference metrics</a:t>
            </a:r>
          </a:p>
          <a:p>
            <a:pPr algn="just">
              <a:buNone/>
            </a:pPr>
            <a:endParaRPr lang="en-US" sz="1400" i="1" dirty="0"/>
          </a:p>
          <a:p>
            <a:pPr algn="just"/>
            <a:r>
              <a:rPr lang="en-US" dirty="0" err="1" smtClean="0"/>
              <a:t>DataSource</a:t>
            </a:r>
            <a:r>
              <a:rPr lang="en-US" dirty="0" smtClean="0"/>
              <a:t>: </a:t>
            </a:r>
            <a:r>
              <a:rPr lang="en-US" i="1" dirty="0"/>
              <a:t>https://www.kaggle.com/miroslavsabo/young-people-survey</a:t>
            </a:r>
          </a:p>
          <a:p>
            <a:endParaRPr lang="en-US" sz="1400" i="1" dirty="0"/>
          </a:p>
        </p:txBody>
      </p:sp>
    </p:spTree>
    <p:extLst>
      <p:ext uri="{BB962C8B-B14F-4D97-AF65-F5344CB8AC3E}">
        <p14:creationId xmlns:p14="http://schemas.microsoft.com/office/powerpoint/2010/main" xmlns="" val="15421168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4 </a:t>
            </a:r>
            <a:r>
              <a:rPr lang="mr-IN" dirty="0" smtClean="0"/>
              <a:t>–</a:t>
            </a:r>
            <a:r>
              <a:rPr lang="en-US" dirty="0" smtClean="0"/>
              <a:t> Neural Network</a:t>
            </a:r>
            <a:endParaRPr lang="en-US" dirty="0"/>
          </a:p>
        </p:txBody>
      </p:sp>
      <p:sp>
        <p:nvSpPr>
          <p:cNvPr id="3" name="Content Placeholder 2"/>
          <p:cNvSpPr>
            <a:spLocks noGrp="1"/>
          </p:cNvSpPr>
          <p:nvPr>
            <p:ph idx="1"/>
          </p:nvPr>
        </p:nvSpPr>
        <p:spPr/>
        <p:txBody>
          <a:bodyPr>
            <a:normAutofit/>
          </a:bodyPr>
          <a:lstStyle/>
          <a:p>
            <a:r>
              <a:rPr lang="en-US" i="1" dirty="0" smtClean="0"/>
              <a:t>Approach 1</a:t>
            </a:r>
            <a:r>
              <a:rPr lang="en-US" dirty="0" smtClean="0"/>
              <a:t>: replace missing value with </a:t>
            </a:r>
            <a:r>
              <a:rPr lang="en-US" dirty="0" smtClean="0"/>
              <a:t>mean/ mode</a:t>
            </a:r>
            <a:endParaRPr lang="en-US" dirty="0" smtClean="0"/>
          </a:p>
          <a:p>
            <a:r>
              <a:rPr lang="en-US" dirty="0" smtClean="0"/>
              <a:t>Learning Rate: 0.05 Hidden Layers = 5</a:t>
            </a:r>
          </a:p>
          <a:p>
            <a:pPr lvl="1"/>
            <a:r>
              <a:rPr lang="en-US" dirty="0" smtClean="0"/>
              <a:t>0.9405940594 accuracy  (1= Female, 0= Male)</a:t>
            </a:r>
          </a:p>
          <a:p>
            <a:pPr lvl="1"/>
            <a:endParaRPr lang="en-US" dirty="0" smtClean="0"/>
          </a:p>
          <a:p>
            <a:pPr lvl="1"/>
            <a:endParaRPr lang="en-US" dirty="0" smtClean="0"/>
          </a:p>
          <a:p>
            <a:pPr lvl="1"/>
            <a:endParaRPr lang="en-US" dirty="0" smtClean="0"/>
          </a:p>
          <a:p>
            <a:pPr lvl="1"/>
            <a:endParaRPr lang="en-US" dirty="0" smtClean="0"/>
          </a:p>
          <a:p>
            <a:r>
              <a:rPr lang="en-US" dirty="0" smtClean="0"/>
              <a:t>Learning Rate: 0.1 Hidden Layers = 5</a:t>
            </a:r>
          </a:p>
          <a:p>
            <a:pPr lvl="1"/>
            <a:r>
              <a:rPr lang="en-US" dirty="0" smtClean="0"/>
              <a:t>0.896039604 accuracy</a:t>
            </a:r>
          </a:p>
          <a:p>
            <a:endParaRPr lang="en-US" dirty="0"/>
          </a:p>
        </p:txBody>
      </p:sp>
      <p:pic>
        <p:nvPicPr>
          <p:cNvPr id="5" name="Picture 4" descr="ann_5_5.PNG"/>
          <p:cNvPicPr>
            <a:picLocks noChangeAspect="1"/>
          </p:cNvPicPr>
          <p:nvPr/>
        </p:nvPicPr>
        <p:blipFill>
          <a:blip r:embed="rId2"/>
          <a:stretch>
            <a:fillRect/>
          </a:stretch>
        </p:blipFill>
        <p:spPr>
          <a:xfrm>
            <a:off x="1199331" y="3713871"/>
            <a:ext cx="3496991" cy="133643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2</a:t>
            </a:r>
            <a:r>
              <a:rPr lang="en-US" dirty="0"/>
              <a:t>: omit missing value (684 </a:t>
            </a:r>
            <a:r>
              <a:rPr lang="en-US" dirty="0" smtClean="0"/>
              <a:t>rows)</a:t>
            </a:r>
            <a:endParaRPr lang="en-US" dirty="0"/>
          </a:p>
          <a:p>
            <a:r>
              <a:rPr lang="en-US" dirty="0"/>
              <a:t>Learning Rate: 0.05 Hidden Layers = 5</a:t>
            </a:r>
          </a:p>
          <a:p>
            <a:pPr lvl="1"/>
            <a:r>
              <a:rPr lang="en-US" dirty="0" smtClean="0"/>
              <a:t>0.9343065693</a:t>
            </a:r>
            <a:r>
              <a:rPr lang="en-US" dirty="0" smtClean="0"/>
              <a:t> </a:t>
            </a:r>
            <a:r>
              <a:rPr lang="en-US" dirty="0"/>
              <a:t>accuracy  (1= Female, 0= Male)</a:t>
            </a:r>
          </a:p>
          <a:p>
            <a:pPr lvl="1"/>
            <a:endParaRPr lang="en-US" dirty="0"/>
          </a:p>
          <a:p>
            <a:pPr lvl="1"/>
            <a:endParaRPr lang="en-US" dirty="0"/>
          </a:p>
          <a:p>
            <a:pPr lvl="1"/>
            <a:endParaRPr lang="en-US" dirty="0"/>
          </a:p>
          <a:p>
            <a:pPr lvl="1"/>
            <a:endParaRPr lang="en-US" dirty="0"/>
          </a:p>
          <a:p>
            <a:r>
              <a:rPr lang="en-US" dirty="0"/>
              <a:t>Learning Rate: 0.05 Hidden Layers = 10</a:t>
            </a:r>
          </a:p>
          <a:p>
            <a:pPr lvl="1"/>
            <a:r>
              <a:rPr lang="en-US" dirty="0" smtClean="0"/>
              <a:t>0.8467153285</a:t>
            </a:r>
            <a:r>
              <a:rPr lang="en-US" dirty="0" smtClean="0"/>
              <a:t> </a:t>
            </a:r>
            <a:r>
              <a:rPr lang="en-US" dirty="0"/>
              <a:t>accuracy</a:t>
            </a:r>
          </a:p>
          <a:p>
            <a:endParaRPr lang="en-US" dirty="0"/>
          </a:p>
        </p:txBody>
      </p:sp>
      <p:pic>
        <p:nvPicPr>
          <p:cNvPr id="5" name="Picture 4" descr="ann_5_5_omit.PNG"/>
          <p:cNvPicPr>
            <a:picLocks noChangeAspect="1"/>
          </p:cNvPicPr>
          <p:nvPr/>
        </p:nvPicPr>
        <p:blipFill>
          <a:blip r:embed="rId2"/>
          <a:stretch>
            <a:fillRect/>
          </a:stretch>
        </p:blipFill>
        <p:spPr>
          <a:xfrm>
            <a:off x="1255592" y="3724527"/>
            <a:ext cx="2978783" cy="130059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a:t>
            </a:r>
            <a:r>
              <a:rPr lang="en-US" i="1" dirty="0" smtClean="0"/>
              <a:t>3</a:t>
            </a:r>
            <a:r>
              <a:rPr lang="en-US" dirty="0" smtClean="0"/>
              <a:t>: omit age, height, weight</a:t>
            </a:r>
            <a:endParaRPr lang="en-US" dirty="0"/>
          </a:p>
          <a:p>
            <a:r>
              <a:rPr lang="en-US" dirty="0"/>
              <a:t>Learning Rate: 0.05 Hidden Layers = 5</a:t>
            </a:r>
          </a:p>
          <a:p>
            <a:pPr lvl="1"/>
            <a:r>
              <a:rPr lang="en-US" dirty="0" smtClean="0"/>
              <a:t>0.8861386139</a:t>
            </a:r>
            <a:r>
              <a:rPr lang="en-US" dirty="0" smtClean="0"/>
              <a:t> </a:t>
            </a:r>
            <a:r>
              <a:rPr lang="en-US" dirty="0"/>
              <a:t>accuracy  (1= Female, 0= Male)</a:t>
            </a:r>
          </a:p>
          <a:p>
            <a:pPr lvl="1"/>
            <a:endParaRPr lang="en-US" dirty="0"/>
          </a:p>
          <a:p>
            <a:pPr lvl="1"/>
            <a:endParaRPr lang="en-US" dirty="0"/>
          </a:p>
          <a:p>
            <a:pPr lvl="1"/>
            <a:endParaRPr lang="en-US" dirty="0"/>
          </a:p>
          <a:p>
            <a:endParaRPr lang="en-US" dirty="0"/>
          </a:p>
        </p:txBody>
      </p:sp>
      <p:pic>
        <p:nvPicPr>
          <p:cNvPr id="6" name="Picture 5" descr="ann_5_5_height_weight.PNG"/>
          <p:cNvPicPr>
            <a:picLocks noChangeAspect="1"/>
          </p:cNvPicPr>
          <p:nvPr/>
        </p:nvPicPr>
        <p:blipFill>
          <a:blip r:embed="rId2"/>
          <a:stretch>
            <a:fillRect/>
          </a:stretch>
        </p:blipFill>
        <p:spPr>
          <a:xfrm>
            <a:off x="1323714" y="3776033"/>
            <a:ext cx="3402140" cy="124613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a:t>
            </a:r>
            <a:r>
              <a:rPr lang="en-US" dirty="0" smtClean="0"/>
              <a:t>ANN</a:t>
            </a:r>
            <a:endParaRPr lang="en-US" dirty="0"/>
          </a:p>
        </p:txBody>
      </p:sp>
      <p:sp>
        <p:nvSpPr>
          <p:cNvPr id="3" name="Content Placeholder 2"/>
          <p:cNvSpPr>
            <a:spLocks noGrp="1"/>
          </p:cNvSpPr>
          <p:nvPr>
            <p:ph idx="1"/>
          </p:nvPr>
        </p:nvSpPr>
        <p:spPr/>
        <p:txBody>
          <a:bodyPr/>
          <a:lstStyle/>
          <a:p>
            <a:r>
              <a:rPr lang="en-US" dirty="0" smtClean="0"/>
              <a:t>Accuracy higher by replacing NAs vs. omitting NAs</a:t>
            </a:r>
            <a:endParaRPr lang="en-US" dirty="0" smtClean="0"/>
          </a:p>
          <a:p>
            <a:r>
              <a:rPr lang="en-US" dirty="0" smtClean="0"/>
              <a:t>Increasing learning rate decreases accuracy</a:t>
            </a:r>
          </a:p>
          <a:p>
            <a:r>
              <a:rPr lang="en-US" dirty="0" smtClean="0"/>
              <a:t>Weight and Height impact </a:t>
            </a:r>
            <a:r>
              <a:rPr lang="en-US" smtClean="0"/>
              <a:t>on classification</a:t>
            </a:r>
            <a:endParaRPr lang="en-US" dirty="0"/>
          </a:p>
        </p:txBody>
      </p:sp>
    </p:spTree>
    <p:extLst>
      <p:ext uri="{BB962C8B-B14F-4D97-AF65-F5344CB8AC3E}">
        <p14:creationId xmlns:p14="http://schemas.microsoft.com/office/powerpoint/2010/main" xmlns="" val="19350582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5 </a:t>
            </a:r>
            <a:r>
              <a:rPr lang="en-US" dirty="0"/>
              <a:t>– C5.0</a:t>
            </a:r>
          </a:p>
        </p:txBody>
      </p:sp>
      <p:sp>
        <p:nvSpPr>
          <p:cNvPr id="3" name="Content Placeholder 2"/>
          <p:cNvSpPr>
            <a:spLocks noGrp="1"/>
          </p:cNvSpPr>
          <p:nvPr>
            <p:ph idx="1"/>
          </p:nvPr>
        </p:nvSpPr>
        <p:spPr/>
        <p:txBody>
          <a:bodyPr/>
          <a:lstStyle/>
          <a:p>
            <a:r>
              <a:rPr lang="en-US" dirty="0"/>
              <a:t>Extra!</a:t>
            </a:r>
          </a:p>
          <a:p>
            <a:r>
              <a:rPr lang="en-US" dirty="0"/>
              <a:t>Interesting dependencies between seemingly independent aspects of an individual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nder_movies.PNG"/>
          <p:cNvPicPr>
            <a:picLocks noGrp="1" noChangeAspect="1"/>
          </p:cNvPicPr>
          <p:nvPr>
            <p:ph idx="4294967295"/>
          </p:nvPr>
        </p:nvPicPr>
        <p:blipFill>
          <a:blip r:embed="rId2"/>
          <a:stretch>
            <a:fillRect/>
          </a:stretch>
        </p:blipFill>
        <p:spPr>
          <a:xfrm>
            <a:off x="424424" y="351985"/>
            <a:ext cx="11528425" cy="5822950"/>
          </a:xfrm>
        </p:spPr>
      </p:pic>
      <p:sp>
        <p:nvSpPr>
          <p:cNvPr id="5" name="Rectangle 4"/>
          <p:cNvSpPr/>
          <p:nvPr/>
        </p:nvSpPr>
        <p:spPr>
          <a:xfrm>
            <a:off x="1280161" y="6239804"/>
            <a:ext cx="9214338"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gender based on horror, comedy and romantic movie ratings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lcohol_movies.PNG"/>
          <p:cNvPicPr>
            <a:picLocks noChangeAspect="1"/>
          </p:cNvPicPr>
          <p:nvPr/>
        </p:nvPicPr>
        <p:blipFill>
          <a:blip r:embed="rId2"/>
          <a:stretch>
            <a:fillRect/>
          </a:stretch>
        </p:blipFill>
        <p:spPr>
          <a:xfrm>
            <a:off x="514537" y="295421"/>
            <a:ext cx="11382041" cy="5868865"/>
          </a:xfrm>
          <a:prstGeom prst="rect">
            <a:avLst/>
          </a:prstGeom>
        </p:spPr>
      </p:pic>
      <p:graphicFrame>
        <p:nvGraphicFramePr>
          <p:cNvPr id="3" name="Table 2"/>
          <p:cNvGraphicFramePr>
            <a:graphicFrameLocks noGrp="1"/>
          </p:cNvGraphicFramePr>
          <p:nvPr/>
        </p:nvGraphicFramePr>
        <p:xfrm>
          <a:off x="9002932" y="2074103"/>
          <a:ext cx="1590040" cy="725367"/>
        </p:xfrm>
        <a:graphic>
          <a:graphicData uri="http://schemas.openxmlformats.org/drawingml/2006/table">
            <a:tbl>
              <a:tblPr/>
              <a:tblGrid>
                <a:gridCol w="657948">
                  <a:extLst>
                    <a:ext uri="{9D8B030D-6E8A-4147-A177-3AD203B41FA5}">
                      <a16:colId xmlns:a16="http://schemas.microsoft.com/office/drawing/2014/main" xmlns="" val="20000"/>
                    </a:ext>
                  </a:extLst>
                </a:gridCol>
                <a:gridCol w="932092">
                  <a:extLst>
                    <a:ext uri="{9D8B030D-6E8A-4147-A177-3AD203B41FA5}">
                      <a16:colId xmlns:a16="http://schemas.microsoft.com/office/drawing/2014/main" xmlns="" val="20001"/>
                    </a:ext>
                  </a:extLst>
                </a:gridCol>
              </a:tblGrid>
              <a:tr h="241789">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drinks a 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41789">
                <a:tc>
                  <a:txBody>
                    <a:bodyPr/>
                    <a:lstStyle/>
                    <a:p>
                      <a:pPr algn="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never drinks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41789">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social drinker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 name="Rectangle 3"/>
          <p:cNvSpPr/>
          <p:nvPr/>
        </p:nvSpPr>
        <p:spPr>
          <a:xfrm>
            <a:off x="576775" y="6220452"/>
            <a:ext cx="11127546"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drinking  habits based on horror, comedy, thriller and romantic movie ratings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buNone/>
            </a:pPr>
            <a:r>
              <a:rPr lang="en-US" dirty="0" smtClean="0"/>
              <a:t>    Highest </a:t>
            </a:r>
            <a:r>
              <a:rPr lang="en-US" dirty="0"/>
              <a:t>accuracies for each algorithm:</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864373720"/>
              </p:ext>
            </p:extLst>
          </p:nvPr>
        </p:nvGraphicFramePr>
        <p:xfrm>
          <a:off x="1174031" y="2760786"/>
          <a:ext cx="8127999" cy="252965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281846">
                <a:tc>
                  <a:txBody>
                    <a:bodyPr/>
                    <a:lstStyle/>
                    <a:p>
                      <a:pPr algn="ctr"/>
                      <a:r>
                        <a:rPr lang="en-US" sz="1500" dirty="0"/>
                        <a:t>Algorithm</a:t>
                      </a:r>
                    </a:p>
                  </a:txBody>
                  <a:tcPr/>
                </a:tc>
                <a:tc>
                  <a:txBody>
                    <a:bodyPr/>
                    <a:lstStyle/>
                    <a:p>
                      <a:pPr algn="ctr"/>
                      <a:r>
                        <a:rPr lang="en-US" sz="1500" dirty="0"/>
                        <a:t>Parameters</a:t>
                      </a:r>
                    </a:p>
                  </a:txBody>
                  <a:tcPr/>
                </a:tc>
                <a:tc>
                  <a:txBody>
                    <a:bodyPr/>
                    <a:lstStyle/>
                    <a:p>
                      <a:pPr algn="ctr"/>
                      <a:r>
                        <a:rPr lang="en-US" sz="1500" dirty="0"/>
                        <a:t>Accuracy</a:t>
                      </a:r>
                    </a:p>
                  </a:txBody>
                  <a:tcPr/>
                </a:tc>
                <a:extLst>
                  <a:ext uri="{0D108BD9-81ED-4DB2-BD59-A6C34878D82A}">
                    <a16:rowId xmlns:a16="http://schemas.microsoft.com/office/drawing/2014/main" xmlns="" val="10000"/>
                  </a:ext>
                </a:extLst>
              </a:tr>
              <a:tr h="322109">
                <a:tc>
                  <a:txBody>
                    <a:bodyPr/>
                    <a:lstStyle/>
                    <a:p>
                      <a:r>
                        <a:rPr lang="en-US" dirty="0"/>
                        <a:t>KNN</a:t>
                      </a:r>
                    </a:p>
                  </a:txBody>
                  <a:tcPr/>
                </a:tc>
                <a:tc>
                  <a:txBody>
                    <a:bodyPr/>
                    <a:lstStyle/>
                    <a:p>
                      <a:r>
                        <a:rPr lang="en-US" dirty="0"/>
                        <a:t>K = </a:t>
                      </a:r>
                      <a:r>
                        <a:rPr lang="en-US" dirty="0" smtClean="0"/>
                        <a:t>19,All predictors</a:t>
                      </a:r>
                      <a:endParaRPr lang="en-US" dirty="0"/>
                    </a:p>
                  </a:txBody>
                  <a:tcPr/>
                </a:tc>
                <a:tc>
                  <a:txBody>
                    <a:bodyPr/>
                    <a:lstStyle/>
                    <a:p>
                      <a:r>
                        <a:rPr lang="is-IS" dirty="0" smtClean="0"/>
                        <a:t>0.8943</a:t>
                      </a:r>
                      <a:endParaRPr lang="en-US" dirty="0"/>
                    </a:p>
                  </a:txBody>
                  <a:tcPr/>
                </a:tc>
                <a:extLst>
                  <a:ext uri="{0D108BD9-81ED-4DB2-BD59-A6C34878D82A}">
                    <a16:rowId xmlns:a16="http://schemas.microsoft.com/office/drawing/2014/main" xmlns="" val="10001"/>
                  </a:ext>
                </a:extLst>
              </a:tr>
              <a:tr h="322109">
                <a:tc>
                  <a:txBody>
                    <a:bodyPr/>
                    <a:lstStyle/>
                    <a:p>
                      <a:r>
                        <a:rPr lang="en-US" dirty="0"/>
                        <a:t>Naïve Bayes</a:t>
                      </a:r>
                    </a:p>
                  </a:txBody>
                  <a:tcPr/>
                </a:tc>
                <a:tc>
                  <a:txBody>
                    <a:bodyPr/>
                    <a:lstStyle/>
                    <a:p>
                      <a:r>
                        <a:rPr lang="en-US" dirty="0"/>
                        <a:t>All predictors</a:t>
                      </a:r>
                    </a:p>
                  </a:txBody>
                  <a:tcPr/>
                </a:tc>
                <a:tc>
                  <a:txBody>
                    <a:bodyPr/>
                    <a:lstStyle/>
                    <a:p>
                      <a:r>
                        <a:rPr lang="cs-CZ" dirty="0" smtClean="0"/>
                        <a:t>0.94</a:t>
                      </a:r>
                      <a:r>
                        <a:rPr lang="en-US" dirty="0" smtClean="0"/>
                        <a:t>059</a:t>
                      </a:r>
                      <a:endParaRPr lang="en-US" dirty="0"/>
                    </a:p>
                  </a:txBody>
                  <a:tcPr/>
                </a:tc>
                <a:extLst>
                  <a:ext uri="{0D108BD9-81ED-4DB2-BD59-A6C34878D82A}">
                    <a16:rowId xmlns:a16="http://schemas.microsoft.com/office/drawing/2014/main" xmlns="" val="10002"/>
                  </a:ext>
                </a:extLst>
              </a:tr>
              <a:tr h="563691">
                <a:tc>
                  <a:txBody>
                    <a:bodyPr/>
                    <a:lstStyle/>
                    <a:p>
                      <a:r>
                        <a:rPr lang="en-US" dirty="0"/>
                        <a:t>Random</a:t>
                      </a:r>
                      <a:r>
                        <a:rPr lang="en-US" baseline="0" dirty="0"/>
                        <a:t> Forest</a:t>
                      </a:r>
                      <a:endParaRPr lang="en-US" dirty="0"/>
                    </a:p>
                  </a:txBody>
                  <a:tcPr/>
                </a:tc>
                <a:tc>
                  <a:txBody>
                    <a:bodyPr/>
                    <a:lstStyle/>
                    <a:p>
                      <a:r>
                        <a:rPr lang="en-US" dirty="0"/>
                        <a:t>Ntree = 3000</a:t>
                      </a:r>
                    </a:p>
                  </a:txBody>
                  <a:tcPr/>
                </a:tc>
                <a:tc>
                  <a:txBody>
                    <a:bodyPr/>
                    <a:lstStyle/>
                    <a:p>
                      <a:r>
                        <a:rPr lang="hr-HR" dirty="0"/>
                        <a:t>0.94</a:t>
                      </a:r>
                      <a:r>
                        <a:rPr lang="en-US" dirty="0"/>
                        <a:t>16</a:t>
                      </a:r>
                    </a:p>
                  </a:txBody>
                  <a:tcPr/>
                </a:tc>
                <a:extLst>
                  <a:ext uri="{0D108BD9-81ED-4DB2-BD59-A6C34878D82A}">
                    <a16:rowId xmlns:a16="http://schemas.microsoft.com/office/drawing/2014/main" xmlns="" val="10003"/>
                  </a:ext>
                </a:extLst>
              </a:tr>
              <a:tr h="322109">
                <a:tc>
                  <a:txBody>
                    <a:bodyPr/>
                    <a:lstStyle/>
                    <a:p>
                      <a:r>
                        <a:rPr lang="en-US" dirty="0"/>
                        <a:t>Neural Network</a:t>
                      </a:r>
                    </a:p>
                  </a:txBody>
                  <a:tcPr/>
                </a:tc>
                <a:tc>
                  <a:txBody>
                    <a:bodyPr/>
                    <a:lstStyle/>
                    <a:p>
                      <a:r>
                        <a:rPr lang="en-US" dirty="0"/>
                        <a:t>Learning Rate = </a:t>
                      </a:r>
                      <a:r>
                        <a:rPr lang="en-US" dirty="0" smtClean="0"/>
                        <a:t>0.05</a:t>
                      </a:r>
                      <a:endParaRPr lang="en-US" dirty="0"/>
                    </a:p>
                    <a:p>
                      <a:r>
                        <a:rPr lang="en-US" dirty="0"/>
                        <a:t>Hidden Layers = </a:t>
                      </a:r>
                      <a:r>
                        <a:rPr lang="en-US" dirty="0" smtClean="0"/>
                        <a:t>5</a:t>
                      </a:r>
                    </a:p>
                    <a:p>
                      <a:r>
                        <a:rPr lang="en-US" dirty="0" smtClean="0"/>
                        <a:t>Replace values</a:t>
                      </a:r>
                      <a:endParaRPr lang="en-US" dirty="0"/>
                    </a:p>
                  </a:txBody>
                  <a:tcPr/>
                </a:tc>
                <a:tc>
                  <a:txBody>
                    <a:bodyPr/>
                    <a:lstStyle/>
                    <a:p>
                      <a:r>
                        <a:rPr lang="en-US" dirty="0" smtClean="0"/>
                        <a:t>0.9405940594 </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35780440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013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dirty="0"/>
              <a:t>1010 rows ,</a:t>
            </a:r>
            <a:r>
              <a:rPr lang="en-US" dirty="0" smtClean="0"/>
              <a:t>140 columns</a:t>
            </a:r>
            <a:endParaRPr lang="en-US" dirty="0"/>
          </a:p>
          <a:p>
            <a:r>
              <a:rPr lang="en-US" dirty="0"/>
              <a:t>Target variable: Gender</a:t>
            </a:r>
          </a:p>
          <a:p>
            <a:r>
              <a:rPr lang="en-US" dirty="0"/>
              <a:t>Other variables:</a:t>
            </a:r>
          </a:p>
          <a:p>
            <a:pPr lvl="1"/>
            <a:r>
              <a:rPr lang="en-US" dirty="0"/>
              <a:t>Music Preferences (Integer)			</a:t>
            </a:r>
          </a:p>
          <a:p>
            <a:pPr lvl="1"/>
            <a:r>
              <a:rPr lang="en-US" dirty="0"/>
              <a:t>Movie Preferences (Integer)			</a:t>
            </a:r>
          </a:p>
          <a:p>
            <a:pPr lvl="1"/>
            <a:r>
              <a:rPr lang="en-US" dirty="0"/>
              <a:t>Finances(Integer)	</a:t>
            </a:r>
            <a:endParaRPr lang="en-US" dirty="0" smtClean="0"/>
          </a:p>
          <a:p>
            <a:pPr lvl="1"/>
            <a:r>
              <a:rPr lang="en-US" dirty="0" smtClean="0"/>
              <a:t>Fears (Integer)</a:t>
            </a:r>
            <a:r>
              <a:rPr lang="en-US" dirty="0"/>
              <a:t>	</a:t>
            </a:r>
          </a:p>
          <a:p>
            <a:pPr lvl="1"/>
            <a:r>
              <a:rPr lang="en-US" dirty="0"/>
              <a:t>And so on</a:t>
            </a:r>
          </a:p>
        </p:txBody>
      </p:sp>
    </p:spTree>
    <p:extLst>
      <p:ext uri="{BB962C8B-B14F-4D97-AF65-F5344CB8AC3E}">
        <p14:creationId xmlns:p14="http://schemas.microsoft.com/office/powerpoint/2010/main" xmlns="" val="306933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set1.PNG"/>
          <p:cNvPicPr>
            <a:picLocks noChangeAspect="1"/>
          </p:cNvPicPr>
          <p:nvPr/>
        </p:nvPicPr>
        <p:blipFill>
          <a:blip r:embed="rId2"/>
          <a:stretch>
            <a:fillRect/>
          </a:stretch>
        </p:blipFill>
        <p:spPr>
          <a:xfrm>
            <a:off x="571438" y="363003"/>
            <a:ext cx="6125430" cy="1714739"/>
          </a:xfrm>
          <a:prstGeom prst="rect">
            <a:avLst/>
          </a:prstGeom>
        </p:spPr>
      </p:pic>
      <p:pic>
        <p:nvPicPr>
          <p:cNvPr id="5" name="Picture 4" descr="dataset2.PNG"/>
          <p:cNvPicPr>
            <a:picLocks noChangeAspect="1"/>
          </p:cNvPicPr>
          <p:nvPr/>
        </p:nvPicPr>
        <p:blipFill>
          <a:blip r:embed="rId3"/>
          <a:stretch>
            <a:fillRect/>
          </a:stretch>
        </p:blipFill>
        <p:spPr>
          <a:xfrm>
            <a:off x="6328253" y="2552799"/>
            <a:ext cx="4714886" cy="2459350"/>
          </a:xfrm>
          <a:prstGeom prst="rect">
            <a:avLst/>
          </a:prstGeom>
        </p:spPr>
      </p:pic>
      <p:pic>
        <p:nvPicPr>
          <p:cNvPr id="6" name="Picture 5" descr="dataset3.PNG"/>
          <p:cNvPicPr>
            <a:picLocks noChangeAspect="1"/>
          </p:cNvPicPr>
          <p:nvPr/>
        </p:nvPicPr>
        <p:blipFill>
          <a:blip r:embed="rId4"/>
          <a:stretch>
            <a:fillRect/>
          </a:stretch>
        </p:blipFill>
        <p:spPr>
          <a:xfrm>
            <a:off x="960919" y="4318781"/>
            <a:ext cx="4891299" cy="199355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CLEANING &amp; PRE-PROCESSING</a:t>
            </a:r>
          </a:p>
        </p:txBody>
      </p:sp>
      <p:sp>
        <p:nvSpPr>
          <p:cNvPr id="3" name="Content Placeholder 2"/>
          <p:cNvSpPr>
            <a:spLocks noGrp="1"/>
          </p:cNvSpPr>
          <p:nvPr>
            <p:ph idx="1"/>
          </p:nvPr>
        </p:nvSpPr>
        <p:spPr/>
        <p:txBody>
          <a:bodyPr>
            <a:normAutofit/>
          </a:bodyPr>
          <a:lstStyle/>
          <a:p>
            <a:r>
              <a:rPr lang="en-US" dirty="0"/>
              <a:t>Multiple missing values</a:t>
            </a:r>
          </a:p>
          <a:p>
            <a:r>
              <a:rPr lang="en-US" dirty="0"/>
              <a:t>Approach 1: replace missing values with mean of column </a:t>
            </a:r>
          </a:p>
          <a:p>
            <a:r>
              <a:rPr lang="en-US" dirty="0"/>
              <a:t>Approach 2: omit missing values</a:t>
            </a:r>
          </a:p>
          <a:p>
            <a:r>
              <a:rPr lang="en-US" dirty="0"/>
              <a:t>Normalize the Integer columns for certain algorithms like KNN</a:t>
            </a:r>
          </a:p>
          <a:p>
            <a:r>
              <a:rPr lang="en-US" dirty="0"/>
              <a:t>Training and Test Data</a:t>
            </a:r>
          </a:p>
          <a:p>
            <a:endParaRPr lang="en-US" dirty="0"/>
          </a:p>
        </p:txBody>
      </p:sp>
    </p:spTree>
    <p:extLst>
      <p:ext uri="{BB962C8B-B14F-4D97-AF65-F5344CB8AC3E}">
        <p14:creationId xmlns:p14="http://schemas.microsoft.com/office/powerpoint/2010/main" xmlns="" val="220168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a:t>
            </a:r>
            <a:r>
              <a:rPr lang="en-US" dirty="0" smtClean="0"/>
              <a:t> </a:t>
            </a:r>
            <a:r>
              <a:rPr lang="en-US" dirty="0"/>
              <a:t>- Naïve Bayes</a:t>
            </a:r>
          </a:p>
        </p:txBody>
      </p:sp>
      <p:sp>
        <p:nvSpPr>
          <p:cNvPr id="3" name="Content Placeholder 2"/>
          <p:cNvSpPr>
            <a:spLocks noGrp="1"/>
          </p:cNvSpPr>
          <p:nvPr>
            <p:ph idx="1"/>
          </p:nvPr>
        </p:nvSpPr>
        <p:spPr/>
        <p:txBody>
          <a:bodyPr/>
          <a:lstStyle/>
          <a:p>
            <a:r>
              <a:rPr lang="en-US" dirty="0" smtClean="0"/>
              <a:t>Works on the assumption that given a class the occurrence of a certain feature is independent of other features</a:t>
            </a:r>
          </a:p>
          <a:p>
            <a:r>
              <a:rPr lang="en-US" dirty="0" smtClean="0"/>
              <a:t>Based on the Bayes theorem of conditional probability</a:t>
            </a:r>
            <a:endParaRPr lang="en-US" dirty="0"/>
          </a:p>
          <a:p>
            <a:pPr lvl="1"/>
            <a:endParaRPr lang="en-US" dirty="0"/>
          </a:p>
          <a:p>
            <a:pPr lvl="1"/>
            <a:r>
              <a:rPr lang="en-US" dirty="0" smtClean="0"/>
              <a:t>P(A/B) = P(B/A) * (P(A) /P(B))</a:t>
            </a:r>
          </a:p>
        </p:txBody>
      </p:sp>
    </p:spTree>
    <p:extLst>
      <p:ext uri="{BB962C8B-B14F-4D97-AF65-F5344CB8AC3E}">
        <p14:creationId xmlns:p14="http://schemas.microsoft.com/office/powerpoint/2010/main" xmlns="" val="869547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1</a:t>
            </a:r>
            <a:r>
              <a:rPr lang="mr-IN" dirty="0" smtClean="0"/>
              <a:t>–</a:t>
            </a:r>
            <a:r>
              <a:rPr lang="en-US" dirty="0" smtClean="0"/>
              <a:t> Naïve Bayes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Approach </a:t>
            </a:r>
            <a:r>
              <a:rPr lang="en-US" dirty="0"/>
              <a:t>1 : Omit NA </a:t>
            </a:r>
            <a:endParaRPr lang="en-US" dirty="0" smtClean="0"/>
          </a:p>
          <a:p>
            <a:pPr lvl="1"/>
            <a:r>
              <a:rPr lang="en-US" dirty="0"/>
              <a:t>D</a:t>
            </a:r>
            <a:r>
              <a:rPr lang="en-US" dirty="0" smtClean="0"/>
              <a:t>ataset : All predictors</a:t>
            </a:r>
          </a:p>
          <a:p>
            <a:pPr lvl="1"/>
            <a:r>
              <a:rPr lang="en-US" dirty="0" smtClean="0"/>
              <a:t>Accuracy: 0.902439</a:t>
            </a:r>
            <a:endParaRPr lang="en-US" dirty="0"/>
          </a:p>
          <a:p>
            <a:pPr lvl="1"/>
            <a:endParaRPr lang="en-US" dirty="0"/>
          </a:p>
          <a:p>
            <a:r>
              <a:rPr lang="en-US" dirty="0"/>
              <a:t>Approach </a:t>
            </a:r>
            <a:r>
              <a:rPr lang="en-US" dirty="0" smtClean="0"/>
              <a:t>2 </a:t>
            </a:r>
            <a:r>
              <a:rPr lang="en-US" dirty="0"/>
              <a:t>: </a:t>
            </a:r>
            <a:r>
              <a:rPr lang="en-US" dirty="0" smtClean="0"/>
              <a:t>Replaced NAs with mean/mode and removed the highly correlated factors </a:t>
            </a:r>
            <a:endParaRPr lang="en-US" dirty="0"/>
          </a:p>
          <a:p>
            <a:pPr lvl="1"/>
            <a:r>
              <a:rPr lang="en-US" dirty="0"/>
              <a:t>Dataset : All </a:t>
            </a:r>
            <a:r>
              <a:rPr lang="en-US" dirty="0" smtClean="0"/>
              <a:t>predictors(except highly 		</a:t>
            </a:r>
          </a:p>
          <a:p>
            <a:pPr lvl="1"/>
            <a:r>
              <a:rPr lang="en-US" dirty="0" smtClean="0"/>
              <a:t>correlated factors</a:t>
            </a:r>
            <a:endParaRPr lang="en-US" dirty="0"/>
          </a:p>
          <a:p>
            <a:pPr lvl="1"/>
            <a:r>
              <a:rPr lang="en-US" dirty="0" smtClean="0"/>
              <a:t>Accuracy: </a:t>
            </a:r>
            <a:r>
              <a:rPr lang="it-IT" dirty="0"/>
              <a:t>0.9405941</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07400" y="2519379"/>
            <a:ext cx="3022600" cy="13477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407400" y="4703778"/>
            <a:ext cx="3022600" cy="1487471"/>
          </a:xfrm>
          <a:prstGeom prst="rect">
            <a:avLst/>
          </a:prstGeom>
        </p:spPr>
      </p:pic>
    </p:spTree>
    <p:extLst>
      <p:ext uri="{BB962C8B-B14F-4D97-AF65-F5344CB8AC3E}">
        <p14:creationId xmlns:p14="http://schemas.microsoft.com/office/powerpoint/2010/main" xmlns="" val="854463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1</a:t>
            </a:r>
            <a:r>
              <a:rPr lang="mr-IN" dirty="0" smtClean="0"/>
              <a:t>–</a:t>
            </a:r>
            <a:r>
              <a:rPr lang="en-US" dirty="0" smtClean="0"/>
              <a:t> </a:t>
            </a:r>
            <a:r>
              <a:rPr lang="en-US" dirty="0"/>
              <a:t>Naïve Bayes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24100" y="1428750"/>
            <a:ext cx="7296150" cy="5026025"/>
          </a:xfrm>
        </p:spPr>
      </p:pic>
    </p:spTree>
    <p:extLst>
      <p:ext uri="{BB962C8B-B14F-4D97-AF65-F5344CB8AC3E}">
        <p14:creationId xmlns:p14="http://schemas.microsoft.com/office/powerpoint/2010/main" xmlns="" val="742140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3028</TotalTime>
  <Words>814</Words>
  <Application>Microsoft Office PowerPoint</Application>
  <PresentationFormat>Custom</PresentationFormat>
  <Paragraphs>203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Verve</vt:lpstr>
      <vt:lpstr>YOUNG PEOPLE SURVEY DATA CLASSIFICATION</vt:lpstr>
      <vt:lpstr>TEAM MEMBERS</vt:lpstr>
      <vt:lpstr>INTRODUCTION &amp; MOTIVATION</vt:lpstr>
      <vt:lpstr>DATASET</vt:lpstr>
      <vt:lpstr>Slide 5</vt:lpstr>
      <vt:lpstr>DATA CLEANING &amp; PRE-PROCESSING</vt:lpstr>
      <vt:lpstr>Algorithm 1 - Naïve Bayes</vt:lpstr>
      <vt:lpstr>Algorithm 1– Naïve Bayes</vt:lpstr>
      <vt:lpstr>Algorithm 1– Naïve Bayes</vt:lpstr>
      <vt:lpstr>Algorithm 2- KNN</vt:lpstr>
      <vt:lpstr>Algorithm 2- KNN</vt:lpstr>
      <vt:lpstr>Algorithm 2- KNN</vt:lpstr>
      <vt:lpstr>Conclusion for KNN</vt:lpstr>
      <vt:lpstr>Algorithm 3 – Random Forest</vt:lpstr>
      <vt:lpstr>Slide 15</vt:lpstr>
      <vt:lpstr>Algorithm 3 – Random Forest</vt:lpstr>
      <vt:lpstr>Slide 17</vt:lpstr>
      <vt:lpstr>Algorithm 3 – Random Forest</vt:lpstr>
      <vt:lpstr>Slide 19</vt:lpstr>
      <vt:lpstr>Algorithm 3 – Random Forest</vt:lpstr>
      <vt:lpstr>Slide 21</vt:lpstr>
      <vt:lpstr>Algorithm 3 – Random Forest</vt:lpstr>
      <vt:lpstr>Slide 23</vt:lpstr>
      <vt:lpstr>Algorithm 3 – Random Forest</vt:lpstr>
      <vt:lpstr>Slide 25</vt:lpstr>
      <vt:lpstr>Algorithm 3 – Random Forest</vt:lpstr>
      <vt:lpstr>Algorithm 3 – Random Forest</vt:lpstr>
      <vt:lpstr>Algorithm 3 – Random Forest</vt:lpstr>
      <vt:lpstr>Algorithm 4 – Neural Network</vt:lpstr>
      <vt:lpstr>Algorithm 4 – Neural Network</vt:lpstr>
      <vt:lpstr>Algorithm 4 – Neural Network</vt:lpstr>
      <vt:lpstr>Algorithm 4 – Neural Network</vt:lpstr>
      <vt:lpstr>Conclusion for ANN</vt:lpstr>
      <vt:lpstr>Algorithm 5 – C5.0</vt:lpstr>
      <vt:lpstr>Slide 35</vt:lpstr>
      <vt:lpstr>Slide 36</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ANALYTICS</dc:title>
  <dc:creator>Ankit Parekh</dc:creator>
  <cp:lastModifiedBy>Dhavala</cp:lastModifiedBy>
  <cp:revision>211</cp:revision>
  <dcterms:created xsi:type="dcterms:W3CDTF">2017-05-02T21:13:06Z</dcterms:created>
  <dcterms:modified xsi:type="dcterms:W3CDTF">2017-12-06T21:31:20Z</dcterms:modified>
</cp:coreProperties>
</file>