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35"/>
  </p:notesMasterIdLst>
  <p:sldIdLst>
    <p:sldId id="256" r:id="rId2"/>
    <p:sldId id="259" r:id="rId3"/>
    <p:sldId id="257" r:id="rId4"/>
    <p:sldId id="258" r:id="rId5"/>
    <p:sldId id="260" r:id="rId6"/>
    <p:sldId id="262" r:id="rId7"/>
    <p:sldId id="272" r:id="rId8"/>
    <p:sldId id="273" r:id="rId9"/>
    <p:sldId id="292" r:id="rId10"/>
    <p:sldId id="295" r:id="rId11"/>
    <p:sldId id="296" r:id="rId12"/>
    <p:sldId id="263" r:id="rId13"/>
    <p:sldId id="281" r:id="rId14"/>
    <p:sldId id="274" r:id="rId15"/>
    <p:sldId id="282" r:id="rId16"/>
    <p:sldId id="275" r:id="rId17"/>
    <p:sldId id="283" r:id="rId18"/>
    <p:sldId id="284" r:id="rId19"/>
    <p:sldId id="285" r:id="rId20"/>
    <p:sldId id="286" r:id="rId21"/>
    <p:sldId id="289" r:id="rId22"/>
    <p:sldId id="288" r:id="rId23"/>
    <p:sldId id="287" r:id="rId24"/>
    <p:sldId id="276" r:id="rId25"/>
    <p:sldId id="291" r:id="rId26"/>
    <p:sldId id="290" r:id="rId27"/>
    <p:sldId id="264" r:id="rId28"/>
    <p:sldId id="277" r:id="rId29"/>
    <p:sldId id="278" r:id="rId30"/>
    <p:sldId id="279" r:id="rId31"/>
    <p:sldId id="280" r:id="rId32"/>
    <p:sldId id="269" r:id="rId33"/>
    <p:sldId id="27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Vijayakumar" initials="SV" lastIdx="1" clrIdx="0">
    <p:extLst>
      <p:ext uri="{19B8F6BF-5375-455C-9EA6-DF929625EA0E}">
        <p15:presenceInfo xmlns:p15="http://schemas.microsoft.com/office/powerpoint/2012/main" userId="" providerId=""/>
      </p:ext>
    </p:extLst>
  </p:cmAuthor>
  <p:cmAuthor id="2" name="Sowmya Vijayakumar" initials="SV [2]" lastIdx="1" clrIdx="1">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68" d="100"/>
          <a:sy n="68" d="100"/>
        </p:scale>
        <p:origin x="1112" y="12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 Id="rId41"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2-06T08:40:37.421" idx="1">
    <p:pos x="10" y="10"/>
    <p:text> It predicts membership probabilities for each class such as the probability that given record or data point belongs to a particular class.  The class with the highest probability is considered as the most likely class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a:p>
        </p:txBody>
      </p:sp>
    </p:spTree>
    <p:extLst>
      <p:ext uri="{BB962C8B-B14F-4D97-AF65-F5344CB8AC3E}">
        <p14:creationId xmlns:p14="http://schemas.microsoft.com/office/powerpoint/2010/main"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12/6/17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12/6/17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12/6/17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12/6/17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YOUNG PEOPLE CLASSIFICATION</a:t>
            </a:r>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val="262439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 Naïve Bayes</a:t>
            </a:r>
          </a:p>
        </p:txBody>
      </p:sp>
      <p:sp>
        <p:nvSpPr>
          <p:cNvPr id="3" name="Content Placeholder 2"/>
          <p:cNvSpPr>
            <a:spLocks noGrp="1"/>
          </p:cNvSpPr>
          <p:nvPr>
            <p:ph idx="1"/>
          </p:nvPr>
        </p:nvSpPr>
        <p:spPr/>
        <p:txBody>
          <a:bodyPr/>
          <a:lstStyle/>
          <a:p>
            <a:r>
              <a:rPr lang="en-US" dirty="0" smtClean="0"/>
              <a:t>Works on the assumption that given a class the occurrence of a certain feature is independent of other features</a:t>
            </a:r>
          </a:p>
          <a:p>
            <a:r>
              <a:rPr lang="en-US" dirty="0" smtClean="0"/>
              <a:t>Based on the Bayes theorem of conditional probability</a:t>
            </a:r>
            <a:endParaRPr lang="en-US" dirty="0"/>
          </a:p>
          <a:p>
            <a:pPr lvl="1"/>
            <a:endParaRPr lang="en-US" dirty="0"/>
          </a:p>
          <a:p>
            <a:pPr lvl="1"/>
            <a:r>
              <a:rPr lang="en-US" dirty="0" smtClean="0"/>
              <a:t>P(A/B) = P(B/A) * (P(A) /P(B))</a:t>
            </a:r>
          </a:p>
        </p:txBody>
      </p:sp>
    </p:spTree>
    <p:extLst>
      <p:ext uri="{BB962C8B-B14F-4D97-AF65-F5344CB8AC3E}">
        <p14:creationId xmlns:p14="http://schemas.microsoft.com/office/powerpoint/2010/main" val="13913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2</a:t>
            </a:r>
            <a:r>
              <a:rPr lang="mr-IN" dirty="0" smtClean="0"/>
              <a:t>–</a:t>
            </a:r>
            <a:r>
              <a:rPr lang="en-US" dirty="0" smtClean="0"/>
              <a:t> Naïve Bayes</a:t>
            </a:r>
            <a:endParaRPr lang="en-US" dirty="0"/>
          </a:p>
        </p:txBody>
      </p:sp>
      <p:sp>
        <p:nvSpPr>
          <p:cNvPr id="3" name="Content Placeholder 2"/>
          <p:cNvSpPr>
            <a:spLocks noGrp="1"/>
          </p:cNvSpPr>
          <p:nvPr>
            <p:ph idx="1"/>
          </p:nvPr>
        </p:nvSpPr>
        <p:spPr/>
        <p:txBody>
          <a:bodyPr/>
          <a:lstStyle/>
          <a:p>
            <a:endParaRPr lang="en-US" dirty="0" smtClean="0"/>
          </a:p>
          <a:p>
            <a:r>
              <a:rPr lang="en-US" dirty="0" smtClean="0"/>
              <a:t>Approach </a:t>
            </a:r>
            <a:r>
              <a:rPr lang="en-US" dirty="0"/>
              <a:t>1 : Omit NA </a:t>
            </a:r>
            <a:endParaRPr lang="en-US" dirty="0" smtClean="0"/>
          </a:p>
          <a:p>
            <a:pPr lvl="1"/>
            <a:r>
              <a:rPr lang="en-US" dirty="0"/>
              <a:t>D</a:t>
            </a:r>
            <a:r>
              <a:rPr lang="en-US" dirty="0" smtClean="0"/>
              <a:t>ataset : All predictors</a:t>
            </a:r>
          </a:p>
          <a:p>
            <a:pPr lvl="1"/>
            <a:r>
              <a:rPr lang="en-US" dirty="0" smtClean="0"/>
              <a:t>Accuracy: 0.902</a:t>
            </a:r>
            <a:endParaRPr lang="en-US" dirty="0"/>
          </a:p>
          <a:p>
            <a:pPr lvl="1"/>
            <a:endParaRPr lang="en-US" dirty="0"/>
          </a:p>
          <a:p>
            <a:r>
              <a:rPr lang="en-US" dirty="0"/>
              <a:t>Approach 1 : </a:t>
            </a:r>
            <a:r>
              <a:rPr lang="en-US" dirty="0" smtClean="0"/>
              <a:t>Replaced NAs with mean/mode </a:t>
            </a:r>
            <a:endParaRPr lang="en-US" dirty="0"/>
          </a:p>
          <a:p>
            <a:pPr lvl="1"/>
            <a:r>
              <a:rPr lang="en-US" dirty="0"/>
              <a:t>Dataset : All predictors</a:t>
            </a:r>
          </a:p>
          <a:p>
            <a:pPr lvl="1"/>
            <a:r>
              <a:rPr lang="en-US" dirty="0" smtClean="0"/>
              <a:t>Accuracy: </a:t>
            </a:r>
            <a:r>
              <a:rPr lang="it-IT" dirty="0"/>
              <a:t>0.943</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200" y="5029200"/>
            <a:ext cx="3022600" cy="1257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200" y="2652729"/>
            <a:ext cx="3022600" cy="1347772"/>
          </a:xfrm>
          <a:prstGeom prst="rect">
            <a:avLst/>
          </a:prstGeom>
        </p:spPr>
      </p:pic>
    </p:spTree>
    <p:extLst>
      <p:ext uri="{BB962C8B-B14F-4D97-AF65-F5344CB8AC3E}">
        <p14:creationId xmlns:p14="http://schemas.microsoft.com/office/powerpoint/2010/main" val="191323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gender.</a:t>
            </a:r>
          </a:p>
          <a:p>
            <a:r>
              <a:rPr lang="en-US" dirty="0"/>
              <a:t>Approach 1: Replaced integer “NA” values with mean and factor “NA” values with mode.</a:t>
            </a:r>
          </a:p>
          <a:p>
            <a:r>
              <a:rPr lang="en-US" dirty="0"/>
              <a:t>For Gender, number of Trees (</a:t>
            </a:r>
            <a:r>
              <a:rPr lang="en-US" dirty="0" err="1"/>
              <a:t>ntree</a:t>
            </a:r>
            <a:r>
              <a:rPr lang="en-US" dirty="0"/>
              <a:t>) = 1000</a:t>
            </a:r>
          </a:p>
          <a:p>
            <a:pPr lvl="1"/>
            <a:r>
              <a:rPr lang="nb-NO" dirty="0"/>
              <a:t>0.9306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4" name="Picture 3">
            <a:extLst>
              <a:ext uri="{FF2B5EF4-FFF2-40B4-BE49-F238E27FC236}">
                <a16:creationId xmlns:a16="http://schemas.microsoft.com/office/drawing/2014/main" xmlns="" id="{2487C7DE-DE19-4190-AFF7-8E55A70D19E2}"/>
              </a:ext>
            </a:extLst>
          </p:cNvPr>
          <p:cNvPicPr>
            <a:picLocks noChangeAspect="1"/>
          </p:cNvPicPr>
          <p:nvPr/>
        </p:nvPicPr>
        <p:blipFill>
          <a:blip r:embed="rId2"/>
          <a:stretch>
            <a:fillRect/>
          </a:stretch>
        </p:blipFill>
        <p:spPr>
          <a:xfrm>
            <a:off x="3168978" y="4732258"/>
            <a:ext cx="5231876" cy="1470582"/>
          </a:xfrm>
          <a:prstGeom prst="rect">
            <a:avLst/>
          </a:prstGeom>
        </p:spPr>
      </p:pic>
    </p:spTree>
    <p:extLst>
      <p:ext uri="{BB962C8B-B14F-4D97-AF65-F5344CB8AC3E}">
        <p14:creationId xmlns:p14="http://schemas.microsoft.com/office/powerpoint/2010/main" val="135340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EE0A306-66B1-476B-828C-664E99CBFE66}"/>
              </a:ext>
            </a:extLst>
          </p:cNvPr>
          <p:cNvPicPr>
            <a:picLocks noChangeAspect="1"/>
          </p:cNvPicPr>
          <p:nvPr/>
        </p:nvPicPr>
        <p:blipFill>
          <a:blip r:embed="rId2"/>
          <a:stretch>
            <a:fillRect/>
          </a:stretch>
        </p:blipFill>
        <p:spPr>
          <a:xfrm>
            <a:off x="502906" y="249860"/>
            <a:ext cx="5549102" cy="5830430"/>
          </a:xfrm>
          <a:prstGeom prst="rect">
            <a:avLst/>
          </a:prstGeom>
        </p:spPr>
      </p:pic>
      <p:pic>
        <p:nvPicPr>
          <p:cNvPr id="2" name="Picture 1">
            <a:extLst>
              <a:ext uri="{FF2B5EF4-FFF2-40B4-BE49-F238E27FC236}">
                <a16:creationId xmlns:a16="http://schemas.microsoft.com/office/drawing/2014/main" xmlns="" id="{86A41FC7-4FA5-41EE-B9C9-57C6CE06F3D5}"/>
              </a:ext>
            </a:extLst>
          </p:cNvPr>
          <p:cNvPicPr>
            <a:picLocks noChangeAspect="1"/>
          </p:cNvPicPr>
          <p:nvPr/>
        </p:nvPicPr>
        <p:blipFill>
          <a:blip r:embed="rId3"/>
          <a:stretch>
            <a:fillRect/>
          </a:stretch>
        </p:blipFill>
        <p:spPr>
          <a:xfrm>
            <a:off x="6617615" y="249860"/>
            <a:ext cx="5043342" cy="5830430"/>
          </a:xfrm>
          <a:prstGeom prst="rect">
            <a:avLst/>
          </a:prstGeom>
        </p:spPr>
      </p:pic>
    </p:spTree>
    <p:extLst>
      <p:ext uri="{BB962C8B-B14F-4D97-AF65-F5344CB8AC3E}">
        <p14:creationId xmlns:p14="http://schemas.microsoft.com/office/powerpoint/2010/main" val="281323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For Gender, number of Trees (</a:t>
            </a:r>
            <a:r>
              <a:rPr lang="en-US" dirty="0" err="1"/>
              <a:t>ntree</a:t>
            </a:r>
            <a:r>
              <a:rPr lang="en-US" dirty="0"/>
              <a:t>) = 2000</a:t>
            </a:r>
          </a:p>
          <a:p>
            <a:pPr lvl="1"/>
            <a:r>
              <a:rPr lang="nb-NO" dirty="0"/>
              <a:t>0.9307 accuracy</a:t>
            </a:r>
          </a:p>
          <a:p>
            <a:pPr lvl="1"/>
            <a:endParaRPr lang="nb-NO" dirty="0"/>
          </a:p>
          <a:p>
            <a:pPr lvl="1"/>
            <a:endParaRPr lang="en-US" dirty="0"/>
          </a:p>
        </p:txBody>
      </p:sp>
      <p:pic>
        <p:nvPicPr>
          <p:cNvPr id="4" name="Picture 3">
            <a:extLst>
              <a:ext uri="{FF2B5EF4-FFF2-40B4-BE49-F238E27FC236}">
                <a16:creationId xmlns:a16="http://schemas.microsoft.com/office/drawing/2014/main" xmlns="" id="{E41201F2-5E9E-49B7-9290-45E8A98E0C9B}"/>
              </a:ext>
            </a:extLst>
          </p:cNvPr>
          <p:cNvPicPr>
            <a:picLocks noChangeAspect="1"/>
          </p:cNvPicPr>
          <p:nvPr/>
        </p:nvPicPr>
        <p:blipFill>
          <a:blip r:embed="rId2"/>
          <a:stretch>
            <a:fillRect/>
          </a:stretch>
        </p:blipFill>
        <p:spPr>
          <a:xfrm>
            <a:off x="3168978" y="3912125"/>
            <a:ext cx="5231876" cy="1470582"/>
          </a:xfrm>
          <a:prstGeom prst="rect">
            <a:avLst/>
          </a:prstGeom>
        </p:spPr>
      </p:pic>
    </p:spTree>
    <p:extLst>
      <p:ext uri="{BB962C8B-B14F-4D97-AF65-F5344CB8AC3E}">
        <p14:creationId xmlns:p14="http://schemas.microsoft.com/office/powerpoint/2010/main" val="183509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66F473-202E-4695-A31E-CD0C63192611}"/>
              </a:ext>
            </a:extLst>
          </p:cNvPr>
          <p:cNvPicPr>
            <a:picLocks noChangeAspect="1"/>
          </p:cNvPicPr>
          <p:nvPr/>
        </p:nvPicPr>
        <p:blipFill>
          <a:blip r:embed="rId2"/>
          <a:stretch>
            <a:fillRect/>
          </a:stretch>
        </p:blipFill>
        <p:spPr>
          <a:xfrm>
            <a:off x="6608190" y="287567"/>
            <a:ext cx="5076972" cy="5830430"/>
          </a:xfrm>
          <a:prstGeom prst="rect">
            <a:avLst/>
          </a:prstGeom>
        </p:spPr>
      </p:pic>
      <p:pic>
        <p:nvPicPr>
          <p:cNvPr id="3" name="Picture 2">
            <a:extLst>
              <a:ext uri="{FF2B5EF4-FFF2-40B4-BE49-F238E27FC236}">
                <a16:creationId xmlns:a16="http://schemas.microsoft.com/office/drawing/2014/main" xmlns="" id="{88DE7B0B-7E4E-40A9-BA41-946E7654D5FB}"/>
              </a:ext>
            </a:extLst>
          </p:cNvPr>
          <p:cNvPicPr>
            <a:picLocks noChangeAspect="1"/>
          </p:cNvPicPr>
          <p:nvPr/>
        </p:nvPicPr>
        <p:blipFill>
          <a:blip r:embed="rId3"/>
          <a:stretch>
            <a:fillRect/>
          </a:stretch>
        </p:blipFill>
        <p:spPr>
          <a:xfrm>
            <a:off x="502906" y="212153"/>
            <a:ext cx="5549102" cy="5830430"/>
          </a:xfrm>
          <a:prstGeom prst="rect">
            <a:avLst/>
          </a:prstGeom>
        </p:spPr>
      </p:pic>
    </p:spTree>
    <p:extLst>
      <p:ext uri="{BB962C8B-B14F-4D97-AF65-F5344CB8AC3E}">
        <p14:creationId xmlns:p14="http://schemas.microsoft.com/office/powerpoint/2010/main" val="106662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 accuracy</a:t>
            </a:r>
          </a:p>
          <a:p>
            <a:pPr marL="457200" lvl="1" indent="0">
              <a:buNone/>
            </a:pPr>
            <a:endParaRPr lang="nb-NO" dirty="0"/>
          </a:p>
          <a:p>
            <a:pPr lvl="1"/>
            <a:endParaRPr lang="en-US" dirty="0"/>
          </a:p>
        </p:txBody>
      </p:sp>
      <p:pic>
        <p:nvPicPr>
          <p:cNvPr id="4" name="Picture 3">
            <a:extLst>
              <a:ext uri="{FF2B5EF4-FFF2-40B4-BE49-F238E27FC236}">
                <a16:creationId xmlns:a16="http://schemas.microsoft.com/office/drawing/2014/main" xmlns="" id="{E547C40E-EBC3-48BE-A5E8-18839AC62B6E}"/>
              </a:ext>
            </a:extLst>
          </p:cNvPr>
          <p:cNvPicPr>
            <a:picLocks noChangeAspect="1"/>
          </p:cNvPicPr>
          <p:nvPr/>
        </p:nvPicPr>
        <p:blipFill>
          <a:blip r:embed="rId2"/>
          <a:stretch>
            <a:fillRect/>
          </a:stretch>
        </p:blipFill>
        <p:spPr>
          <a:xfrm>
            <a:off x="3214540" y="3679890"/>
            <a:ext cx="4807670" cy="1617973"/>
          </a:xfrm>
          <a:prstGeom prst="rect">
            <a:avLst/>
          </a:prstGeom>
        </p:spPr>
      </p:pic>
    </p:spTree>
    <p:extLst>
      <p:ext uri="{BB962C8B-B14F-4D97-AF65-F5344CB8AC3E}">
        <p14:creationId xmlns:p14="http://schemas.microsoft.com/office/powerpoint/2010/main" val="164421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5500A7C-34BB-49CE-8A02-F70D95A61149}"/>
              </a:ext>
            </a:extLst>
          </p:cNvPr>
          <p:cNvPicPr>
            <a:picLocks noChangeAspect="1"/>
          </p:cNvPicPr>
          <p:nvPr/>
        </p:nvPicPr>
        <p:blipFill>
          <a:blip r:embed="rId2"/>
          <a:stretch>
            <a:fillRect/>
          </a:stretch>
        </p:blipFill>
        <p:spPr>
          <a:xfrm>
            <a:off x="502906" y="212153"/>
            <a:ext cx="5549102" cy="5830430"/>
          </a:xfrm>
          <a:prstGeom prst="rect">
            <a:avLst/>
          </a:prstGeom>
        </p:spPr>
      </p:pic>
      <p:pic>
        <p:nvPicPr>
          <p:cNvPr id="2" name="Picture 1">
            <a:extLst>
              <a:ext uri="{FF2B5EF4-FFF2-40B4-BE49-F238E27FC236}">
                <a16:creationId xmlns:a16="http://schemas.microsoft.com/office/drawing/2014/main" xmlns="" id="{E0455F67-7B2A-43B3-8BAD-3ABFCA79DEB2}"/>
              </a:ext>
            </a:extLst>
          </p:cNvPr>
          <p:cNvPicPr>
            <a:picLocks noChangeAspect="1"/>
          </p:cNvPicPr>
          <p:nvPr/>
        </p:nvPicPr>
        <p:blipFill>
          <a:blip r:embed="rId3"/>
          <a:stretch>
            <a:fillRect/>
          </a:stretch>
        </p:blipFill>
        <p:spPr>
          <a:xfrm>
            <a:off x="6476213" y="212152"/>
            <a:ext cx="5316719" cy="5830431"/>
          </a:xfrm>
          <a:prstGeom prst="rect">
            <a:avLst/>
          </a:prstGeom>
        </p:spPr>
      </p:pic>
    </p:spTree>
    <p:extLst>
      <p:ext uri="{BB962C8B-B14F-4D97-AF65-F5344CB8AC3E}">
        <p14:creationId xmlns:p14="http://schemas.microsoft.com/office/powerpoint/2010/main" val="66181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Approach 2: Omitting NA values. (684 columns)</a:t>
            </a:r>
          </a:p>
          <a:p>
            <a:r>
              <a:rPr lang="en-US" dirty="0"/>
              <a:t>For Gender, number of Trees (</a:t>
            </a:r>
            <a:r>
              <a:rPr lang="en-US" dirty="0" err="1"/>
              <a:t>ntree</a:t>
            </a:r>
            <a:r>
              <a:rPr lang="en-US" dirty="0"/>
              <a:t>) = 1000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272304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7" name="Picture 6">
            <a:extLst>
              <a:ext uri="{FF2B5EF4-FFF2-40B4-BE49-F238E27FC236}">
                <a16:creationId xmlns:a16="http://schemas.microsoft.com/office/drawing/2014/main" xmlns="" id="{8288FDD6-6F4B-494E-99F2-4CE085353B9A}"/>
              </a:ext>
            </a:extLst>
          </p:cNvPr>
          <p:cNvPicPr>
            <a:picLocks noChangeAspect="1"/>
          </p:cNvPicPr>
          <p:nvPr/>
        </p:nvPicPr>
        <p:blipFill>
          <a:blip r:embed="rId3"/>
          <a:stretch>
            <a:fillRect/>
          </a:stretch>
        </p:blipFill>
        <p:spPr>
          <a:xfrm>
            <a:off x="6551628" y="212152"/>
            <a:ext cx="5260157" cy="5830431"/>
          </a:xfrm>
          <a:prstGeom prst="rect">
            <a:avLst/>
          </a:prstGeom>
        </p:spPr>
      </p:pic>
    </p:spTree>
    <p:extLst>
      <p:ext uri="{BB962C8B-B14F-4D97-AF65-F5344CB8AC3E}">
        <p14:creationId xmlns:p14="http://schemas.microsoft.com/office/powerpoint/2010/main" val="358482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Sowmya		        Devanshu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xmlns="" id="{8B297A75-5C96-4B8E-A721-B5A80A818F40}"/>
              </a:ext>
            </a:extLst>
          </p:cNvPr>
          <p:cNvPicPr>
            <a:picLocks noChangeAspect="1"/>
          </p:cNvPicPr>
          <p:nvPr/>
        </p:nvPicPr>
        <p:blipFill>
          <a:blip r:embed="rId2"/>
          <a:stretch>
            <a:fillRect/>
          </a:stretch>
        </p:blipFill>
        <p:spPr>
          <a:xfrm>
            <a:off x="8424356" y="2525997"/>
            <a:ext cx="2650344" cy="2742353"/>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pic>
        <p:nvPicPr>
          <p:cNvPr id="4" name="Picture 3"/>
          <p:cNvPicPr>
            <a:picLocks noChangeAspect="1"/>
          </p:cNvPicPr>
          <p:nvPr/>
        </p:nvPicPr>
        <p:blipFill>
          <a:blip r:embed="rId4"/>
          <a:stretch>
            <a:fillRect/>
          </a:stretch>
        </p:blipFill>
        <p:spPr>
          <a:xfrm>
            <a:off x="4602458" y="2525997"/>
            <a:ext cx="2806700" cy="2742353"/>
          </a:xfrm>
          <a:prstGeom prst="rect">
            <a:avLst/>
          </a:prstGeom>
        </p:spPr>
      </p:pic>
    </p:spTree>
    <p:extLst>
      <p:ext uri="{BB962C8B-B14F-4D97-AF65-F5344CB8AC3E}">
        <p14:creationId xmlns:p14="http://schemas.microsoft.com/office/powerpoint/2010/main" val="2694219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2000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142115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2" name="Picture 1">
            <a:extLst>
              <a:ext uri="{FF2B5EF4-FFF2-40B4-BE49-F238E27FC236}">
                <a16:creationId xmlns:a16="http://schemas.microsoft.com/office/drawing/2014/main" xmlns="" id="{4B4B784D-AF37-4CD2-B5E6-80C0A35A8B4B}"/>
              </a:ext>
            </a:extLst>
          </p:cNvPr>
          <p:cNvPicPr>
            <a:picLocks noChangeAspect="1"/>
          </p:cNvPicPr>
          <p:nvPr/>
        </p:nvPicPr>
        <p:blipFill>
          <a:blip r:embed="rId3"/>
          <a:stretch>
            <a:fillRect/>
          </a:stretch>
        </p:blipFill>
        <p:spPr>
          <a:xfrm>
            <a:off x="6664751" y="212151"/>
            <a:ext cx="5184742" cy="5830431"/>
          </a:xfrm>
          <a:prstGeom prst="rect">
            <a:avLst/>
          </a:prstGeom>
        </p:spPr>
      </p:pic>
    </p:spTree>
    <p:extLst>
      <p:ext uri="{BB962C8B-B14F-4D97-AF65-F5344CB8AC3E}">
        <p14:creationId xmlns:p14="http://schemas.microsoft.com/office/powerpoint/2010/main" val="2747040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319038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4" name="Picture 3">
            <a:extLst>
              <a:ext uri="{FF2B5EF4-FFF2-40B4-BE49-F238E27FC236}">
                <a16:creationId xmlns:a16="http://schemas.microsoft.com/office/drawing/2014/main" xmlns="" id="{FCDFFB69-D0BC-45F9-A7E5-60B1F3210EF2}"/>
              </a:ext>
            </a:extLst>
          </p:cNvPr>
          <p:cNvPicPr>
            <a:picLocks noChangeAspect="1"/>
          </p:cNvPicPr>
          <p:nvPr/>
        </p:nvPicPr>
        <p:blipFill>
          <a:blip r:embed="rId3"/>
          <a:stretch>
            <a:fillRect/>
          </a:stretch>
        </p:blipFill>
        <p:spPr>
          <a:xfrm>
            <a:off x="6608190" y="212152"/>
            <a:ext cx="5175315" cy="5830432"/>
          </a:xfrm>
          <a:prstGeom prst="rect">
            <a:avLst/>
          </a:prstGeom>
        </p:spPr>
      </p:pic>
    </p:spTree>
    <p:extLst>
      <p:ext uri="{BB962C8B-B14F-4D97-AF65-F5344CB8AC3E}">
        <p14:creationId xmlns:p14="http://schemas.microsoft.com/office/powerpoint/2010/main" val="18533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Interesting/Fun prediction:</a:t>
            </a:r>
          </a:p>
          <a:p>
            <a:pPr lvl="1"/>
            <a:r>
              <a:rPr lang="nb-NO" dirty="0"/>
              <a:t>Who do you think is more romantic?</a:t>
            </a:r>
          </a:p>
          <a:p>
            <a:pPr lvl="1"/>
            <a:r>
              <a:rPr lang="nb-NO" dirty="0"/>
              <a:t>Who do you think like more cars?</a:t>
            </a:r>
          </a:p>
          <a:p>
            <a:pPr lvl="1"/>
            <a:r>
              <a:rPr lang="nb-NO" dirty="0"/>
              <a:t>Who thinks ahead of time?</a:t>
            </a:r>
          </a:p>
          <a:p>
            <a:pPr lvl="1"/>
            <a:r>
              <a:rPr lang="nb-NO" dirty="0"/>
              <a:t>Who gives the final judgement?</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val="501309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Answers:</a:t>
            </a:r>
          </a:p>
          <a:p>
            <a:pPr lvl="1"/>
            <a:r>
              <a:rPr lang="nb-NO" dirty="0"/>
              <a:t>Who do you think is more romantic?  Female</a:t>
            </a:r>
          </a:p>
          <a:p>
            <a:pPr lvl="1"/>
            <a:r>
              <a:rPr lang="nb-NO" dirty="0"/>
              <a:t>Who do you think like more cars? Male</a:t>
            </a:r>
          </a:p>
          <a:p>
            <a:pPr lvl="1"/>
            <a:r>
              <a:rPr lang="nb-NO" dirty="0"/>
              <a:t>Who thinks ahead of time? Male</a:t>
            </a:r>
          </a:p>
          <a:p>
            <a:pPr lvl="1"/>
            <a:r>
              <a:rPr lang="nb-NO" dirty="0"/>
              <a:t>Who gives the final judgement? Female</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val="107813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val="23978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fontScale="92500" lnSpcReduction="20000"/>
          </a:bodyPr>
          <a:lstStyle/>
          <a:p>
            <a:r>
              <a:rPr lang="en-US" dirty="0"/>
              <a:t>Features used All columns except the categorical data like smoker, alcoholic etc</a:t>
            </a:r>
          </a:p>
          <a:p>
            <a:r>
              <a:rPr lang="en-US" i="1" dirty="0"/>
              <a:t>Approach 1</a:t>
            </a:r>
            <a:r>
              <a:rPr lang="en-US" dirty="0"/>
              <a:t>: replace missing value with mean of column</a:t>
            </a:r>
          </a:p>
          <a:p>
            <a:r>
              <a:rPr lang="en-US" dirty="0"/>
              <a:t>Learning Rate: 0.05 Hidden Layers = 5</a:t>
            </a:r>
          </a:p>
          <a:p>
            <a:pPr lvl="1"/>
            <a:r>
              <a:rPr lang="en-US" dirty="0"/>
              <a:t>0.9207920792 accuracy  (1= Female, 0= Male)</a:t>
            </a:r>
          </a:p>
          <a:p>
            <a:pPr lvl="1"/>
            <a:endParaRPr lang="en-US" dirty="0"/>
          </a:p>
          <a:p>
            <a:pPr lvl="1"/>
            <a:endParaRPr lang="en-US" dirty="0"/>
          </a:p>
          <a:p>
            <a:pPr lvl="1"/>
            <a:endParaRPr lang="en-US" dirty="0"/>
          </a:p>
          <a:p>
            <a:pPr lvl="1"/>
            <a:endParaRPr lang="en-US" dirty="0"/>
          </a:p>
          <a:p>
            <a:r>
              <a:rPr lang="en-US" dirty="0"/>
              <a:t>Learning Rate: 0.1 Hidden Layers = 5</a:t>
            </a:r>
          </a:p>
          <a:p>
            <a:pPr lvl="1"/>
            <a:r>
              <a:rPr lang="en-US" dirty="0"/>
              <a:t>0.900990099 accuracy</a:t>
            </a:r>
          </a:p>
          <a:p>
            <a:pPr lvl="1"/>
            <a:endParaRPr lang="en-US" dirty="0"/>
          </a:p>
          <a:p>
            <a:endParaRPr lang="en-US" dirty="0"/>
          </a:p>
        </p:txBody>
      </p:sp>
      <p:pic>
        <p:nvPicPr>
          <p:cNvPr id="6" name="Picture 5" descr="ann_5_5.PNG"/>
          <p:cNvPicPr>
            <a:picLocks noChangeAspect="1"/>
          </p:cNvPicPr>
          <p:nvPr/>
        </p:nvPicPr>
        <p:blipFill>
          <a:blip r:embed="rId2"/>
          <a:stretch>
            <a:fillRect/>
          </a:stretch>
        </p:blipFill>
        <p:spPr>
          <a:xfrm>
            <a:off x="3232591" y="3987129"/>
            <a:ext cx="2886853" cy="1069834"/>
          </a:xfrm>
          <a:prstGeom prst="rect">
            <a:avLst/>
          </a:prstGeom>
        </p:spPr>
      </p:pic>
    </p:spTree>
    <p:extLst>
      <p:ext uri="{BB962C8B-B14F-4D97-AF65-F5344CB8AC3E}">
        <p14:creationId xmlns:p14="http://schemas.microsoft.com/office/powerpoint/2010/main" val="269945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2</a:t>
            </a:r>
            <a:r>
              <a:rPr lang="en-US" dirty="0"/>
              <a:t>: omit missing value (684 columns)</a:t>
            </a:r>
          </a:p>
          <a:p>
            <a:r>
              <a:rPr lang="en-US" dirty="0"/>
              <a:t>Learning Rate: 0.05 Hidden Layers = 5</a:t>
            </a:r>
          </a:p>
          <a:p>
            <a:pPr lvl="1"/>
            <a:r>
              <a:rPr lang="en-US" dirty="0"/>
              <a:t>0.9197080292 accuracy  (1= Female, 0= Male)</a:t>
            </a:r>
          </a:p>
          <a:p>
            <a:pPr lvl="1"/>
            <a:endParaRPr lang="en-US" dirty="0"/>
          </a:p>
          <a:p>
            <a:pPr lvl="1"/>
            <a:endParaRPr lang="en-US" dirty="0"/>
          </a:p>
          <a:p>
            <a:pPr lvl="1"/>
            <a:endParaRPr lang="en-US" dirty="0"/>
          </a:p>
          <a:p>
            <a:pPr lvl="1"/>
            <a:endParaRPr lang="en-US" dirty="0"/>
          </a:p>
          <a:p>
            <a:r>
              <a:rPr lang="en-US" dirty="0"/>
              <a:t>Learning Rate: 0.05 Hidden Layers = 10</a:t>
            </a:r>
          </a:p>
          <a:p>
            <a:pPr lvl="1"/>
            <a:r>
              <a:rPr lang="en-US" dirty="0"/>
              <a:t>0.9051094891 accuracy</a:t>
            </a:r>
          </a:p>
          <a:p>
            <a:endParaRPr lang="en-US" dirty="0"/>
          </a:p>
        </p:txBody>
      </p:sp>
      <p:pic>
        <p:nvPicPr>
          <p:cNvPr id="4" name="Picture 3" descr="ann_5_5_omit.PNG"/>
          <p:cNvPicPr>
            <a:picLocks noChangeAspect="1"/>
          </p:cNvPicPr>
          <p:nvPr/>
        </p:nvPicPr>
        <p:blipFill>
          <a:blip r:embed="rId2"/>
          <a:stretch>
            <a:fillRect/>
          </a:stretch>
        </p:blipFill>
        <p:spPr>
          <a:xfrm>
            <a:off x="3066757" y="3682324"/>
            <a:ext cx="2700997" cy="111641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5 </a:t>
            </a:r>
            <a:r>
              <a:rPr lang="en-US" dirty="0"/>
              <a:t>– C5.0</a:t>
            </a:r>
          </a:p>
        </p:txBody>
      </p:sp>
      <p:sp>
        <p:nvSpPr>
          <p:cNvPr id="3" name="Content Placeholder 2"/>
          <p:cNvSpPr>
            <a:spLocks noGrp="1"/>
          </p:cNvSpPr>
          <p:nvPr>
            <p:ph idx="1"/>
          </p:nvPr>
        </p:nvSpPr>
        <p:spPr/>
        <p:txBody>
          <a:bodyPr/>
          <a:lstStyle/>
          <a:p>
            <a:r>
              <a:rPr lang="en-US" dirty="0"/>
              <a:t>Extra!</a:t>
            </a:r>
          </a:p>
          <a:p>
            <a:r>
              <a:rPr lang="en-US" dirty="0"/>
              <a:t>Interesting dependencies between seemingly independent aspects of an individual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a:t>“Young People Survey” data set</a:t>
            </a:r>
          </a:p>
          <a:p>
            <a:pPr algn="just">
              <a:buNone/>
            </a:pPr>
            <a:endParaRPr lang="en-US" dirty="0"/>
          </a:p>
          <a:p>
            <a:pPr algn="just"/>
            <a:r>
              <a:rPr lang="en-US" dirty="0"/>
              <a:t>Interesting data set spanning across diverse behavior and preference metrics</a:t>
            </a:r>
          </a:p>
          <a:p>
            <a:pPr algn="just">
              <a:buNone/>
            </a:pPr>
            <a:endParaRPr lang="en-US" sz="1400" i="1" dirty="0"/>
          </a:p>
          <a:p>
            <a:pPr algn="just"/>
            <a:r>
              <a:rPr lang="en-US" smtClean="0"/>
              <a:t>DataSource</a:t>
            </a:r>
            <a:r>
              <a:rPr lang="en-US" dirty="0" smtClean="0"/>
              <a:t>: </a:t>
            </a:r>
            <a:r>
              <a:rPr lang="en-US" i="1" dirty="0"/>
              <a:t>https://www.kaggle.com/miroslavsabo/young-people-survey</a:t>
            </a:r>
          </a:p>
          <a:p>
            <a:endParaRPr lang="en-US" sz="1400" i="1" dirty="0"/>
          </a:p>
        </p:txBody>
      </p:sp>
    </p:spTree>
    <p:extLst>
      <p:ext uri="{BB962C8B-B14F-4D97-AF65-F5344CB8AC3E}">
        <p14:creationId xmlns:p14="http://schemas.microsoft.com/office/powerpoint/2010/main" val="1542116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gender based on horror, comedy and romantic movie ratings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extLst>
                    <a:ext uri="{9D8B030D-6E8A-4147-A177-3AD203B41FA5}">
                      <a16:colId xmlns:a16="http://schemas.microsoft.com/office/drawing/2014/main" xmlns="" val="20000"/>
                    </a:ext>
                  </a:extLst>
                </a:gridCol>
                <a:gridCol w="932092">
                  <a:extLst>
                    <a:ext uri="{9D8B030D-6E8A-4147-A177-3AD203B41FA5}">
                      <a16:colId xmlns:a16="http://schemas.microsoft.com/office/drawing/2014/main" xmlns="" val="20001"/>
                    </a:ext>
                  </a:extLst>
                </a:gridCol>
              </a:tblGrid>
              <a:tr h="241789">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1789">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41789">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drinking  habits based on horror, comedy, thriller and romantic movie ratings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589212" y="1501422"/>
            <a:ext cx="8915400" cy="4409800"/>
          </a:xfrm>
        </p:spPr>
        <p:txBody>
          <a:bodyPr>
            <a:normAutofit fontScale="77500" lnSpcReduction="20000"/>
          </a:bodyPr>
          <a:lstStyle/>
          <a:p>
            <a:r>
              <a:rPr lang="en-US" dirty="0"/>
              <a:t>Highest 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rgbClr val="FF0000"/>
                </a:solidFill>
              </a:rPr>
              <a:t>Top features for prediction: Number of Projects, Time Spent at the Company and Satisfaction Level (from Random Forest)</a:t>
            </a:r>
          </a:p>
        </p:txBody>
      </p:sp>
      <p:graphicFrame>
        <p:nvGraphicFramePr>
          <p:cNvPr id="4" name="Table 3"/>
          <p:cNvGraphicFramePr>
            <a:graphicFrameLocks noGrp="1"/>
          </p:cNvGraphicFramePr>
          <p:nvPr>
            <p:extLst>
              <p:ext uri="{D42A27DB-BD31-4B8C-83A1-F6EECF244321}">
                <p14:modId xmlns:p14="http://schemas.microsoft.com/office/powerpoint/2010/main" val="1864373720"/>
              </p:ext>
            </p:extLst>
          </p:nvPr>
        </p:nvGraphicFramePr>
        <p:xfrm>
          <a:off x="2777748" y="1874521"/>
          <a:ext cx="8127999" cy="225533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281846">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a16="http://schemas.microsoft.com/office/drawing/2014/main" xmlns="" val="10000"/>
                  </a:ext>
                </a:extLst>
              </a:tr>
              <a:tr h="322109">
                <a:tc>
                  <a:txBody>
                    <a:bodyPr/>
                    <a:lstStyle/>
                    <a:p>
                      <a:r>
                        <a:rPr lang="en-US" dirty="0"/>
                        <a:t>KNN</a:t>
                      </a:r>
                    </a:p>
                  </a:txBody>
                  <a:tcPr/>
                </a:tc>
                <a:tc>
                  <a:txBody>
                    <a:bodyPr/>
                    <a:lstStyle/>
                    <a:p>
                      <a:r>
                        <a:rPr lang="en-US" dirty="0"/>
                        <a:t>K = </a:t>
                      </a:r>
                      <a:r>
                        <a:rPr lang="en-US" dirty="0" smtClean="0"/>
                        <a:t>19,All predictors</a:t>
                      </a:r>
                      <a:endParaRPr lang="en-US" dirty="0"/>
                    </a:p>
                  </a:txBody>
                  <a:tcPr/>
                </a:tc>
                <a:tc>
                  <a:txBody>
                    <a:bodyPr/>
                    <a:lstStyle/>
                    <a:p>
                      <a:r>
                        <a:rPr lang="is-IS" dirty="0" smtClean="0"/>
                        <a:t>0.8943</a:t>
                      </a:r>
                      <a:endParaRPr lang="en-US" dirty="0"/>
                    </a:p>
                  </a:txBody>
                  <a:tcPr/>
                </a:tc>
                <a:extLst>
                  <a:ext uri="{0D108BD9-81ED-4DB2-BD59-A6C34878D82A}">
                    <a16:rowId xmlns:a16="http://schemas.microsoft.com/office/drawing/2014/main" xmlns="" val="10001"/>
                  </a:ext>
                </a:extLst>
              </a:tr>
              <a:tr h="322109">
                <a:tc>
                  <a:txBody>
                    <a:bodyPr/>
                    <a:lstStyle/>
                    <a:p>
                      <a:r>
                        <a:rPr lang="en-US" dirty="0"/>
                        <a:t>Naïve Bayes</a:t>
                      </a:r>
                    </a:p>
                  </a:txBody>
                  <a:tcPr/>
                </a:tc>
                <a:tc>
                  <a:txBody>
                    <a:bodyPr/>
                    <a:lstStyle/>
                    <a:p>
                      <a:r>
                        <a:rPr lang="en-US" dirty="0"/>
                        <a:t>All predictors</a:t>
                      </a:r>
                    </a:p>
                  </a:txBody>
                  <a:tcPr/>
                </a:tc>
                <a:tc>
                  <a:txBody>
                    <a:bodyPr/>
                    <a:lstStyle/>
                    <a:p>
                      <a:r>
                        <a:rPr lang="cs-CZ" dirty="0" smtClean="0"/>
                        <a:t>0.943894</a:t>
                      </a:r>
                      <a:endParaRPr lang="en-US" dirty="0"/>
                    </a:p>
                  </a:txBody>
                  <a:tcPr/>
                </a:tc>
                <a:extLst>
                  <a:ext uri="{0D108BD9-81ED-4DB2-BD59-A6C34878D82A}">
                    <a16:rowId xmlns:a16="http://schemas.microsoft.com/office/drawing/2014/main" xmlns="" val="10002"/>
                  </a:ext>
                </a:extLst>
              </a:tr>
              <a:tr h="563691">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0.94</a:t>
                      </a:r>
                      <a:r>
                        <a:rPr lang="en-US" dirty="0"/>
                        <a:t>16</a:t>
                      </a:r>
                    </a:p>
                  </a:txBody>
                  <a:tcPr/>
                </a:tc>
                <a:extLst>
                  <a:ext uri="{0D108BD9-81ED-4DB2-BD59-A6C34878D82A}">
                    <a16:rowId xmlns:a16="http://schemas.microsoft.com/office/drawing/2014/main" xmlns="" val="10003"/>
                  </a:ext>
                </a:extLst>
              </a:tr>
              <a:tr h="322109">
                <a:tc>
                  <a:txBody>
                    <a:bodyPr/>
                    <a:lstStyle/>
                    <a:p>
                      <a:r>
                        <a:rPr lang="en-US" dirty="0"/>
                        <a:t>Neural Network</a:t>
                      </a:r>
                    </a:p>
                  </a:txBody>
                  <a:tcPr/>
                </a:tc>
                <a:tc>
                  <a:txBody>
                    <a:bodyPr/>
                    <a:lstStyle/>
                    <a:p>
                      <a:r>
                        <a:rPr lang="en-US" dirty="0"/>
                        <a:t>Learning Rate = 0.1</a:t>
                      </a:r>
                    </a:p>
                    <a:p>
                      <a:r>
                        <a:rPr lang="en-US" dirty="0"/>
                        <a:t>Hidden Layers = 4</a:t>
                      </a:r>
                    </a:p>
                  </a:txBody>
                  <a:tcPr/>
                </a:tc>
                <a:tc>
                  <a:txBody>
                    <a:bodyPr/>
                    <a:lstStyle/>
                    <a:p>
                      <a:r>
                        <a:rPr lang="uk-UA" dirty="0"/>
                        <a:t>0.9477777778</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578044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3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1010 rows ,140columns</a:t>
            </a:r>
          </a:p>
          <a:p>
            <a:r>
              <a:rPr lang="en-US" dirty="0"/>
              <a:t>Target variable: Gender</a:t>
            </a:r>
          </a:p>
          <a:p>
            <a:r>
              <a:rPr lang="en-US" dirty="0"/>
              <a:t>Other variables:</a:t>
            </a:r>
          </a:p>
          <a:p>
            <a:pPr lvl="1"/>
            <a:r>
              <a:rPr lang="en-US" dirty="0"/>
              <a:t>Music Preferences (Integer)			</a:t>
            </a:r>
          </a:p>
          <a:p>
            <a:pPr lvl="1"/>
            <a:r>
              <a:rPr lang="en-US" dirty="0"/>
              <a:t>Movie Preferences (Integer)			</a:t>
            </a:r>
          </a:p>
          <a:p>
            <a:pPr lvl="1"/>
            <a:r>
              <a:rPr lang="en-US" dirty="0"/>
              <a:t>Finances(Integer)			</a:t>
            </a:r>
          </a:p>
          <a:p>
            <a:pPr lvl="1"/>
            <a:r>
              <a:rPr lang="en-US" dirty="0"/>
              <a:t>Age(Integer)		</a:t>
            </a:r>
          </a:p>
          <a:p>
            <a:pPr lvl="1"/>
            <a:r>
              <a:rPr lang="en-US" dirty="0"/>
              <a:t>And so on</a:t>
            </a:r>
          </a:p>
        </p:txBody>
      </p:sp>
    </p:spTree>
    <p:extLst>
      <p:ext uri="{BB962C8B-B14F-4D97-AF65-F5344CB8AC3E}">
        <p14:creationId xmlns:p14="http://schemas.microsoft.com/office/powerpoint/2010/main" val="30693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a:t>Multiple missing values</a:t>
            </a:r>
          </a:p>
          <a:p>
            <a:r>
              <a:rPr lang="en-US" dirty="0"/>
              <a:t>Approach 1: replace missing values with mean of column </a:t>
            </a:r>
          </a:p>
          <a:p>
            <a:r>
              <a:rPr lang="en-US" dirty="0"/>
              <a:t>Approach 2: omit missing values</a:t>
            </a:r>
          </a:p>
          <a:p>
            <a:r>
              <a:rPr lang="en-US" dirty="0"/>
              <a:t>Normalize the Integer columns for certain algorithms like KNN</a:t>
            </a:r>
          </a:p>
          <a:p>
            <a:r>
              <a:rPr lang="en-US" dirty="0"/>
              <a:t>Training and Test Data</a:t>
            </a:r>
          </a:p>
          <a:p>
            <a:endParaRPr lang="en-US" dirty="0"/>
          </a:p>
        </p:txBody>
      </p:sp>
    </p:spTree>
    <p:extLst>
      <p:ext uri="{BB962C8B-B14F-4D97-AF65-F5344CB8AC3E}">
        <p14:creationId xmlns:p14="http://schemas.microsoft.com/office/powerpoint/2010/main" val="22016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a:bodyPr>
          <a:lstStyle/>
          <a:p>
            <a:r>
              <a:rPr lang="en-US" dirty="0"/>
              <a:t>K nearest neighbors found using Euclidean distance metric:</a:t>
            </a:r>
          </a:p>
          <a:p>
            <a:endParaRPr lang="en-US" dirty="0"/>
          </a:p>
          <a:p>
            <a:endParaRPr lang="en-US" dirty="0"/>
          </a:p>
          <a:p>
            <a:endParaRPr lang="en-US" dirty="0"/>
          </a:p>
          <a:p>
            <a:r>
              <a:rPr lang="en-US" dirty="0"/>
              <a:t>Predictors used: </a:t>
            </a:r>
            <a:r>
              <a:rPr lang="en-US" dirty="0" smtClean="0"/>
              <a:t>Entire Dataset</a:t>
            </a:r>
          </a:p>
          <a:p>
            <a:r>
              <a:rPr lang="en-US" dirty="0" smtClean="0"/>
              <a:t>Classification : Male/Female</a:t>
            </a:r>
            <a:endParaRPr lang="en-US" dirty="0"/>
          </a:p>
          <a:p>
            <a:endParaRPr lang="en-US" dirty="0"/>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29828" y="2657098"/>
            <a:ext cx="4467755" cy="1335666"/>
          </a:xfrm>
          <a:prstGeom prst="rect">
            <a:avLst/>
          </a:prstGeom>
        </p:spPr>
      </p:pic>
    </p:spTree>
    <p:extLst>
      <p:ext uri="{BB962C8B-B14F-4D97-AF65-F5344CB8AC3E}">
        <p14:creationId xmlns:p14="http://schemas.microsoft.com/office/powerpoint/2010/main" val="5977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a:bodyPr>
          <a:lstStyle/>
          <a:p>
            <a:r>
              <a:rPr lang="en-US" dirty="0" smtClean="0"/>
              <a:t>Approach 1 : Omit NA </a:t>
            </a:r>
            <a:endParaRPr lang="en-US" dirty="0"/>
          </a:p>
          <a:p>
            <a:pPr lvl="1"/>
            <a:endParaRPr lang="en-US" dirty="0" smtClean="0"/>
          </a:p>
          <a:p>
            <a:pPr lvl="1"/>
            <a:r>
              <a:rPr lang="en-US" dirty="0" smtClean="0"/>
              <a:t>K </a:t>
            </a:r>
            <a:r>
              <a:rPr lang="en-US" dirty="0"/>
              <a:t>= </a:t>
            </a:r>
            <a:r>
              <a:rPr lang="en-US" dirty="0" smtClean="0"/>
              <a:t>17,19  </a:t>
            </a:r>
            <a:r>
              <a:rPr lang="en-US" dirty="0"/>
              <a:t>(</a:t>
            </a:r>
            <a:r>
              <a:rPr lang="is-IS" dirty="0" smtClean="0"/>
              <a:t>0.859</a:t>
            </a:r>
            <a:r>
              <a:rPr lang="en-US" dirty="0" smtClean="0"/>
              <a:t> accuracy</a:t>
            </a:r>
            <a:r>
              <a:rPr lang="en-US" dirty="0"/>
              <a:t>)</a:t>
            </a:r>
            <a:endParaRPr lang="en-US" dirty="0"/>
          </a:p>
          <a:p>
            <a:pPr lvl="1"/>
            <a:endParaRPr lang="en-US" dirty="0"/>
          </a:p>
          <a:p>
            <a:endParaRPr lang="en-US" dirty="0" smtClean="0"/>
          </a:p>
          <a:p>
            <a:endParaRPr lang="en-US" dirty="0"/>
          </a:p>
          <a:p>
            <a:pPr lvl="1"/>
            <a:r>
              <a:rPr lang="en-US" dirty="0" smtClean="0"/>
              <a:t>K=15(</a:t>
            </a:r>
            <a:r>
              <a:rPr lang="nb-NO" dirty="0" smtClean="0"/>
              <a:t>0.848 </a:t>
            </a:r>
            <a:r>
              <a:rPr lang="en-US" dirty="0" smtClean="0"/>
              <a:t>accuracy)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950" y="2644808"/>
            <a:ext cx="282575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950" y="4829208"/>
            <a:ext cx="2825750" cy="1625600"/>
          </a:xfrm>
          <a:prstGeom prst="rect">
            <a:avLst/>
          </a:prstGeom>
        </p:spPr>
      </p:pic>
    </p:spTree>
    <p:extLst>
      <p:ext uri="{BB962C8B-B14F-4D97-AF65-F5344CB8AC3E}">
        <p14:creationId xmlns:p14="http://schemas.microsoft.com/office/powerpoint/2010/main" val="75097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a:bodyPr>
          <a:lstStyle/>
          <a:p>
            <a:r>
              <a:rPr lang="en-US" dirty="0" smtClean="0"/>
              <a:t>Approach 2 : Replaced NA’s with mean/mode</a:t>
            </a:r>
          </a:p>
          <a:p>
            <a:pPr lvl="1"/>
            <a:endParaRPr lang="en-US" dirty="0" smtClean="0"/>
          </a:p>
          <a:p>
            <a:pPr lvl="1"/>
            <a:r>
              <a:rPr lang="en-US" dirty="0" smtClean="0"/>
              <a:t>K </a:t>
            </a:r>
            <a:r>
              <a:rPr lang="en-US" dirty="0"/>
              <a:t>= </a:t>
            </a:r>
            <a:r>
              <a:rPr lang="en-US" dirty="0" smtClean="0"/>
              <a:t>17  (</a:t>
            </a:r>
            <a:r>
              <a:rPr lang="nb-NO" dirty="0" smtClean="0"/>
              <a:t>0.8844 </a:t>
            </a:r>
            <a:r>
              <a:rPr lang="en-US" dirty="0" smtClean="0"/>
              <a:t>accuracy</a:t>
            </a:r>
            <a:r>
              <a:rPr lang="en-US" dirty="0"/>
              <a:t>)</a:t>
            </a:r>
          </a:p>
          <a:p>
            <a:pPr lvl="1"/>
            <a:endParaRPr lang="en-US" dirty="0"/>
          </a:p>
          <a:p>
            <a:pPr lvl="1"/>
            <a:endParaRPr lang="en-US" dirty="0" smtClean="0"/>
          </a:p>
          <a:p>
            <a:pPr lvl="1"/>
            <a:endParaRPr lang="en-US" dirty="0"/>
          </a:p>
          <a:p>
            <a:pPr lvl="1"/>
            <a:r>
              <a:rPr lang="en-US" dirty="0" smtClean="0"/>
              <a:t>K </a:t>
            </a:r>
            <a:r>
              <a:rPr lang="en-US" dirty="0"/>
              <a:t>= </a:t>
            </a:r>
            <a:r>
              <a:rPr lang="en-US" dirty="0" smtClean="0"/>
              <a:t>19 </a:t>
            </a:r>
            <a:r>
              <a:rPr lang="en-US" dirty="0"/>
              <a:t>(</a:t>
            </a:r>
            <a:r>
              <a:rPr lang="de-DE" dirty="0" smtClean="0"/>
              <a:t>0.8943 </a:t>
            </a:r>
            <a:r>
              <a:rPr lang="it-IT" dirty="0"/>
              <a:t>accuracy)</a:t>
            </a: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300" y="2604913"/>
            <a:ext cx="3041650" cy="1219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00" y="4546218"/>
            <a:ext cx="3041650" cy="1344596"/>
          </a:xfrm>
          <a:prstGeom prst="rect">
            <a:avLst/>
          </a:prstGeom>
        </p:spPr>
      </p:pic>
    </p:spTree>
    <p:extLst>
      <p:ext uri="{BB962C8B-B14F-4D97-AF65-F5344CB8AC3E}">
        <p14:creationId xmlns:p14="http://schemas.microsoft.com/office/powerpoint/2010/main" val="31383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KNN</a:t>
            </a:r>
            <a:endParaRPr lang="en-US" dirty="0"/>
          </a:p>
        </p:txBody>
      </p:sp>
      <p:sp>
        <p:nvSpPr>
          <p:cNvPr id="3" name="Content Placeholder 2"/>
          <p:cNvSpPr>
            <a:spLocks noGrp="1"/>
          </p:cNvSpPr>
          <p:nvPr>
            <p:ph idx="1"/>
          </p:nvPr>
        </p:nvSpPr>
        <p:spPr/>
        <p:txBody>
          <a:bodyPr/>
          <a:lstStyle/>
          <a:p>
            <a:r>
              <a:rPr lang="en-US" dirty="0"/>
              <a:t>C</a:t>
            </a:r>
            <a:r>
              <a:rPr lang="en-US" dirty="0" smtClean="0"/>
              <a:t>lassification accuracy increased as the value of k increased.</a:t>
            </a:r>
          </a:p>
          <a:p>
            <a:r>
              <a:rPr lang="en-US" dirty="0" smtClean="0"/>
              <a:t>There was not much increase in accuracy after replacing missing values.</a:t>
            </a:r>
            <a:endParaRPr lang="en-US" dirty="0"/>
          </a:p>
        </p:txBody>
      </p:sp>
    </p:spTree>
    <p:extLst>
      <p:ext uri="{BB962C8B-B14F-4D97-AF65-F5344CB8AC3E}">
        <p14:creationId xmlns:p14="http://schemas.microsoft.com/office/powerpoint/2010/main" val="1935058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2874</TotalTime>
  <Words>756</Words>
  <Application>Microsoft Macintosh PowerPoint</Application>
  <PresentationFormat>Widescreen</PresentationFormat>
  <Paragraphs>191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Century Gothic</vt:lpstr>
      <vt:lpstr>Mangal</vt:lpstr>
      <vt:lpstr>Verdana</vt:lpstr>
      <vt:lpstr>Wingdings 2</vt:lpstr>
      <vt:lpstr>Wingdings 3</vt:lpstr>
      <vt:lpstr>Verve</vt:lpstr>
      <vt:lpstr>YOUNG PEOPLE CLASSIFICATION</vt:lpstr>
      <vt:lpstr>TEAM MEMBERS</vt:lpstr>
      <vt:lpstr>INTRODUCTION &amp; MOTIVATION</vt:lpstr>
      <vt:lpstr>DATASET</vt:lpstr>
      <vt:lpstr>DATA CLEANING &amp; PRE-PROCESSING</vt:lpstr>
      <vt:lpstr>Algorithm 1- KNN</vt:lpstr>
      <vt:lpstr>Algorithm 1- KNN</vt:lpstr>
      <vt:lpstr>Algorithm 1- KNN</vt:lpstr>
      <vt:lpstr>Conclusion for KNN</vt:lpstr>
      <vt:lpstr>Algorithm 2 - Naïve Bayes</vt:lpstr>
      <vt:lpstr>Algorithm 2– Naïve Bayes</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Algorithm 3 – Random Forest</vt:lpstr>
      <vt:lpstr>Algorithm 3 – Random Forest</vt:lpstr>
      <vt:lpstr>Algorithm 4 – Neural Network</vt:lpstr>
      <vt:lpstr>Algorithm 4 – Neural Network</vt:lpstr>
      <vt:lpstr>Algorithm 5 – C5.0</vt:lpstr>
      <vt:lpstr>PowerPoint Presentation</vt:lpstr>
      <vt:lpstr>PowerPoint Presentation</vt:lpstr>
      <vt:lpstr>Conclusion</vt:lpstr>
      <vt:lpstr>THANK YOU</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Sowmya Vijayakumar</cp:lastModifiedBy>
  <cp:revision>169</cp:revision>
  <dcterms:created xsi:type="dcterms:W3CDTF">2017-05-02T21:13:06Z</dcterms:created>
  <dcterms:modified xsi:type="dcterms:W3CDTF">2017-12-06T14:40:44Z</dcterms:modified>
</cp:coreProperties>
</file>