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notesMasterIdLst>
    <p:notesMasterId r:id="rId34"/>
  </p:notesMasterIdLst>
  <p:sldIdLst>
    <p:sldId id="256" r:id="rId2"/>
    <p:sldId id="259" r:id="rId3"/>
    <p:sldId id="257" r:id="rId4"/>
    <p:sldId id="258" r:id="rId5"/>
    <p:sldId id="260" r:id="rId6"/>
    <p:sldId id="262" r:id="rId7"/>
    <p:sldId id="272" r:id="rId8"/>
    <p:sldId id="273" r:id="rId9"/>
    <p:sldId id="263" r:id="rId10"/>
    <p:sldId id="281" r:id="rId11"/>
    <p:sldId id="274" r:id="rId12"/>
    <p:sldId id="282" r:id="rId13"/>
    <p:sldId id="275" r:id="rId14"/>
    <p:sldId id="283" r:id="rId15"/>
    <p:sldId id="284" r:id="rId16"/>
    <p:sldId id="285" r:id="rId17"/>
    <p:sldId id="286" r:id="rId18"/>
    <p:sldId id="289" r:id="rId19"/>
    <p:sldId id="288" r:id="rId20"/>
    <p:sldId id="287" r:id="rId21"/>
    <p:sldId id="276" r:id="rId22"/>
    <p:sldId id="291" r:id="rId23"/>
    <p:sldId id="290" r:id="rId24"/>
    <p:sldId id="264" r:id="rId25"/>
    <p:sldId id="277" r:id="rId26"/>
    <p:sldId id="278" r:id="rId27"/>
    <p:sldId id="279" r:id="rId28"/>
    <p:sldId id="280" r:id="rId29"/>
    <p:sldId id="265" r:id="rId30"/>
    <p:sldId id="266" r:id="rId31"/>
    <p:sldId id="269" r:id="rId32"/>
    <p:sldId id="27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p:scale>
          <a:sx n="68" d="100"/>
          <a:sy n="68" d="100"/>
        </p:scale>
        <p:origin x="616"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D21240-5A3A-024F-BD43-24E48AF3A76B}" type="datetimeFigureOut">
              <a:rPr lang="en-US" smtClean="0"/>
              <a:pPr/>
              <a:t>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50DEA-8FB0-964C-A2B2-E7F87DE46B8A}" type="slidenum">
              <a:rPr lang="en-US" smtClean="0"/>
              <a:pPr/>
              <a:t>‹#›</a:t>
            </a:fld>
            <a:endParaRPr lang="en-US"/>
          </a:p>
        </p:txBody>
      </p:sp>
    </p:spTree>
    <p:extLst>
      <p:ext uri="{BB962C8B-B14F-4D97-AF65-F5344CB8AC3E}">
        <p14:creationId xmlns:p14="http://schemas.microsoft.com/office/powerpoint/2010/main" val="2003527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48A87A34-81AB-432B-8DAE-1953F412C126}" type="datetimeFigureOut">
              <a:rPr lang="en-US" smtClean="0"/>
              <a:pPr/>
              <a:t>12/6/2017</a:t>
            </a:fld>
            <a:endParaRPr lang="en-US" dirty="0"/>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a:t>Click to edit Master title style</a:t>
            </a:r>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48A87A34-81AB-432B-8DAE-1953F412C126}" type="datetimeFigureOut">
              <a:rPr lang="en-US" smtClean="0"/>
              <a:pPr/>
              <a:t>12/6/2017</a:t>
            </a:fld>
            <a:endParaRPr lang="en-US" dirty="0"/>
          </a:p>
        </p:txBody>
      </p:sp>
      <p:sp>
        <p:nvSpPr>
          <p:cNvPr id="5" name="Footer Placeholder 4"/>
          <p:cNvSpPr>
            <a:spLocks noGrp="1"/>
          </p:cNvSpPr>
          <p:nvPr>
            <p:ph type="ftr" sz="quarter" idx="11"/>
          </p:nvPr>
        </p:nvSpPr>
        <p:spPr>
          <a:xfrm>
            <a:off x="609600" y="6480970"/>
            <a:ext cx="5680075" cy="300831"/>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48A87A34-81AB-432B-8DAE-1953F412C126}" type="datetimeFigureOut">
              <a:rPr lang="en-US" smtClean="0"/>
              <a:pPr/>
              <a:t>12/6/2017</a:t>
            </a:fld>
            <a:endParaRPr lang="en-US" dirty="0"/>
          </a:p>
        </p:txBody>
      </p:sp>
      <p:sp>
        <p:nvSpPr>
          <p:cNvPr id="5" name="Footer Placeholder 4"/>
          <p:cNvSpPr>
            <a:spLocks noGrp="1"/>
          </p:cNvSpPr>
          <p:nvPr>
            <p:ph type="ftr" sz="quarter" idx="11"/>
          </p:nvPr>
        </p:nvSpPr>
        <p:spPr>
          <a:xfrm>
            <a:off x="3492501" y="6480970"/>
            <a:ext cx="5680075" cy="300831"/>
          </a:xfrm>
        </p:spPr>
        <p:txBody>
          <a:bodyPr/>
          <a:lstStyle/>
          <a:p>
            <a:endParaRPr lang="en-US" dirty="0"/>
          </a:p>
        </p:txBody>
      </p:sp>
      <p:sp>
        <p:nvSpPr>
          <p:cNvPr id="6" name="Slide Number Placeholder 5"/>
          <p:cNvSpPr>
            <a:spLocks noGrp="1"/>
          </p:cNvSpPr>
          <p:nvPr>
            <p:ph type="sldNum" sz="quarter" idx="12"/>
          </p:nvPr>
        </p:nvSpPr>
        <p:spPr>
          <a:xfrm>
            <a:off x="11268075" y="809625"/>
            <a:ext cx="670560" cy="300831"/>
          </a:xfrm>
        </p:spPr>
        <p:txBody>
          <a:bodyPr/>
          <a:lstStyle/>
          <a:p>
            <a:fld id="{6D22F896-40B5-4ADD-8801-0D06FADFA095}" type="slidenum">
              <a:rPr lang="en-US" smtClean="0"/>
              <a:pPr/>
              <a:t>‹#›</a:t>
            </a:fld>
            <a:endParaRPr lang="en-US" dirty="0"/>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48A87A34-81AB-432B-8DAE-1953F412C126}" type="datetimeFigureOut">
              <a:rPr lang="en-US" smtClean="0"/>
              <a:pPr/>
              <a:t>12/6/2017</a:t>
            </a:fld>
            <a:endParaRPr lang="en-US" dirty="0"/>
          </a:p>
        </p:txBody>
      </p:sp>
      <p:sp>
        <p:nvSpPr>
          <p:cNvPr id="6" name="Footer Placeholder 5"/>
          <p:cNvSpPr>
            <a:spLocks noGrp="1"/>
          </p:cNvSpPr>
          <p:nvPr>
            <p:ph type="ftr" sz="quarter" idx="11"/>
          </p:nvPr>
        </p:nvSpPr>
        <p:spPr>
          <a:xfrm>
            <a:off x="609600" y="6480969"/>
            <a:ext cx="5680075" cy="301752"/>
          </a:xfrm>
        </p:spPr>
        <p:txBody>
          <a:bodyPr/>
          <a:lstStyle/>
          <a:p>
            <a:endParaRPr lang="en-US" dirty="0"/>
          </a:p>
        </p:txBody>
      </p:sp>
      <p:sp>
        <p:nvSpPr>
          <p:cNvPr id="7" name="Slide Number Placeholder 6"/>
          <p:cNvSpPr>
            <a:spLocks noGrp="1"/>
          </p:cNvSpPr>
          <p:nvPr>
            <p:ph type="sldNum" sz="quarter" idx="12"/>
          </p:nvPr>
        </p:nvSpPr>
        <p:spPr>
          <a:xfrm>
            <a:off x="10119360" y="6480969"/>
            <a:ext cx="670560" cy="301752"/>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48A87A34-81AB-432B-8DAE-1953F412C126}" type="datetimeFigureOut">
              <a:rPr lang="en-US" smtClean="0"/>
              <a:pPr/>
              <a:t>12/6/2017</a:t>
            </a:fld>
            <a:endParaRPr lang="en-US" dirty="0"/>
          </a:p>
        </p:txBody>
      </p:sp>
      <p:sp>
        <p:nvSpPr>
          <p:cNvPr id="8" name="Footer Placeholder 7"/>
          <p:cNvSpPr>
            <a:spLocks noGrp="1"/>
          </p:cNvSpPr>
          <p:nvPr>
            <p:ph type="ftr" sz="quarter" idx="11"/>
          </p:nvPr>
        </p:nvSpPr>
        <p:spPr>
          <a:xfrm>
            <a:off x="609600" y="6480969"/>
            <a:ext cx="5681472" cy="301752"/>
          </a:xfrm>
        </p:spPr>
        <p:txBody>
          <a:bodyPr/>
          <a:lstStyle/>
          <a:p>
            <a:endParaRPr lang="en-US" dirty="0"/>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pPr/>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48A87A34-81AB-432B-8DAE-1953F412C126}" type="datetimeFigureOut">
              <a:rPr lang="en-US" smtClean="0"/>
              <a:pPr/>
              <a:t>12/6/2017</a:t>
            </a:fld>
            <a:endParaRPr lang="en-US" dirty="0"/>
          </a:p>
        </p:txBody>
      </p:sp>
      <p:sp>
        <p:nvSpPr>
          <p:cNvPr id="3" name="Footer Placeholder 2"/>
          <p:cNvSpPr>
            <a:spLocks noGrp="1"/>
          </p:cNvSpPr>
          <p:nvPr>
            <p:ph type="ftr" sz="quarter" idx="11"/>
          </p:nvPr>
        </p:nvSpPr>
        <p:spPr>
          <a:xfrm>
            <a:off x="609600" y="6481891"/>
            <a:ext cx="5680075" cy="300831"/>
          </a:xfrm>
        </p:spPr>
        <p:txBody>
          <a:bodyPr/>
          <a:lstStyle/>
          <a:p>
            <a:endParaRPr lang="en-US" dirty="0"/>
          </a:p>
        </p:txBody>
      </p:sp>
      <p:sp>
        <p:nvSpPr>
          <p:cNvPr id="4" name="Slide Number Placeholder 3"/>
          <p:cNvSpPr>
            <a:spLocks noGrp="1"/>
          </p:cNvSpPr>
          <p:nvPr>
            <p:ph type="sldNum" sz="quarter" idx="12"/>
          </p:nvPr>
        </p:nvSpPr>
        <p:spPr>
          <a:xfrm>
            <a:off x="10119360" y="6480969"/>
            <a:ext cx="670560" cy="301752"/>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48A87A34-81AB-432B-8DAE-1953F412C126}" type="datetimeFigureOut">
              <a:rPr lang="en-US" smtClean="0"/>
              <a:pPr/>
              <a:t>12/6/2017</a:t>
            </a:fld>
            <a:endParaRPr lang="en-US" dirty="0"/>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48A87A34-81AB-432B-8DAE-1953F412C126}" type="datetimeFigureOut">
              <a:rPr lang="en-US" smtClean="0"/>
              <a:pPr/>
              <a:t>12/6/2017</a:t>
            </a:fld>
            <a:endParaRPr lang="en-US" dirty="0"/>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48A87A34-81AB-432B-8DAE-1953F412C126}" type="datetimeFigureOut">
              <a:rPr lang="en-US" smtClean="0"/>
              <a:pPr/>
              <a:t>12/6/2017</a:t>
            </a:fld>
            <a:endParaRPr lang="en-US" dirty="0"/>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tiff"/><Relationship Id="rId2" Type="http://schemas.openxmlformats.org/officeDocument/2006/relationships/image" Target="../media/image26.tif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YOUNG PEOPLE CLASSIFICATION</a:t>
            </a:r>
          </a:p>
        </p:txBody>
      </p:sp>
      <p:sp>
        <p:nvSpPr>
          <p:cNvPr id="3" name="Subtitle 2"/>
          <p:cNvSpPr>
            <a:spLocks noGrp="1"/>
          </p:cNvSpPr>
          <p:nvPr>
            <p:ph type="subTitle" idx="1"/>
          </p:nvPr>
        </p:nvSpPr>
        <p:spPr/>
        <p:txBody>
          <a:bodyPr/>
          <a:lstStyle/>
          <a:p>
            <a:r>
              <a:rPr lang="en-US" dirty="0"/>
              <a:t>CS513 Knowledge Discovery &amp; Data Mining</a:t>
            </a:r>
          </a:p>
          <a:p>
            <a:r>
              <a:rPr lang="en-US" dirty="0"/>
              <a:t>Final Project</a:t>
            </a:r>
          </a:p>
        </p:txBody>
      </p:sp>
    </p:spTree>
    <p:extLst>
      <p:ext uri="{BB962C8B-B14F-4D97-AF65-F5344CB8AC3E}">
        <p14:creationId xmlns:p14="http://schemas.microsoft.com/office/powerpoint/2010/main" val="2624391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EE0A306-66B1-476B-828C-664E99CBFE66}"/>
              </a:ext>
            </a:extLst>
          </p:cNvPr>
          <p:cNvPicPr>
            <a:picLocks noChangeAspect="1"/>
          </p:cNvPicPr>
          <p:nvPr/>
        </p:nvPicPr>
        <p:blipFill>
          <a:blip r:embed="rId2"/>
          <a:stretch>
            <a:fillRect/>
          </a:stretch>
        </p:blipFill>
        <p:spPr>
          <a:xfrm>
            <a:off x="502906" y="249860"/>
            <a:ext cx="5549102" cy="5830430"/>
          </a:xfrm>
          <a:prstGeom prst="rect">
            <a:avLst/>
          </a:prstGeom>
        </p:spPr>
      </p:pic>
      <p:pic>
        <p:nvPicPr>
          <p:cNvPr id="2" name="Picture 1">
            <a:extLst>
              <a:ext uri="{FF2B5EF4-FFF2-40B4-BE49-F238E27FC236}">
                <a16:creationId xmlns:a16="http://schemas.microsoft.com/office/drawing/2014/main" id="{86A41FC7-4FA5-41EE-B9C9-57C6CE06F3D5}"/>
              </a:ext>
            </a:extLst>
          </p:cNvPr>
          <p:cNvPicPr>
            <a:picLocks noChangeAspect="1"/>
          </p:cNvPicPr>
          <p:nvPr/>
        </p:nvPicPr>
        <p:blipFill>
          <a:blip r:embed="rId3"/>
          <a:stretch>
            <a:fillRect/>
          </a:stretch>
        </p:blipFill>
        <p:spPr>
          <a:xfrm>
            <a:off x="6617615" y="249860"/>
            <a:ext cx="5043342" cy="5830430"/>
          </a:xfrm>
          <a:prstGeom prst="rect">
            <a:avLst/>
          </a:prstGeom>
        </p:spPr>
      </p:pic>
    </p:spTree>
    <p:extLst>
      <p:ext uri="{BB962C8B-B14F-4D97-AF65-F5344CB8AC3E}">
        <p14:creationId xmlns:p14="http://schemas.microsoft.com/office/powerpoint/2010/main" val="2813237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2 </a:t>
            </a:r>
            <a:r>
              <a:rPr lang="mr-IN" dirty="0"/>
              <a:t>–</a:t>
            </a:r>
            <a:r>
              <a:rPr lang="en-US" dirty="0"/>
              <a:t> Random Forest</a:t>
            </a:r>
          </a:p>
        </p:txBody>
      </p:sp>
      <p:sp>
        <p:nvSpPr>
          <p:cNvPr id="3" name="Content Placeholder 2"/>
          <p:cNvSpPr>
            <a:spLocks noGrp="1"/>
          </p:cNvSpPr>
          <p:nvPr>
            <p:ph idx="1"/>
          </p:nvPr>
        </p:nvSpPr>
        <p:spPr/>
        <p:txBody>
          <a:bodyPr>
            <a:normAutofit/>
          </a:bodyPr>
          <a:lstStyle/>
          <a:p>
            <a:r>
              <a:rPr lang="en-US" dirty="0"/>
              <a:t>For Gender, number of Trees (</a:t>
            </a:r>
            <a:r>
              <a:rPr lang="en-US" dirty="0" err="1"/>
              <a:t>ntree</a:t>
            </a:r>
            <a:r>
              <a:rPr lang="en-US" dirty="0"/>
              <a:t>) = 2000</a:t>
            </a:r>
          </a:p>
          <a:p>
            <a:pPr lvl="1"/>
            <a:r>
              <a:rPr lang="nb-NO" dirty="0"/>
              <a:t>0.9307 accuracy</a:t>
            </a:r>
          </a:p>
          <a:p>
            <a:pPr lvl="1"/>
            <a:endParaRPr lang="nb-NO" dirty="0"/>
          </a:p>
          <a:p>
            <a:pPr lvl="1"/>
            <a:endParaRPr lang="en-US" dirty="0"/>
          </a:p>
        </p:txBody>
      </p:sp>
      <p:pic>
        <p:nvPicPr>
          <p:cNvPr id="4" name="Picture 3">
            <a:extLst>
              <a:ext uri="{FF2B5EF4-FFF2-40B4-BE49-F238E27FC236}">
                <a16:creationId xmlns:a16="http://schemas.microsoft.com/office/drawing/2014/main" id="{E41201F2-5E9E-49B7-9290-45E8A98E0C9B}"/>
              </a:ext>
            </a:extLst>
          </p:cNvPr>
          <p:cNvPicPr>
            <a:picLocks noChangeAspect="1"/>
          </p:cNvPicPr>
          <p:nvPr/>
        </p:nvPicPr>
        <p:blipFill>
          <a:blip r:embed="rId2"/>
          <a:stretch>
            <a:fillRect/>
          </a:stretch>
        </p:blipFill>
        <p:spPr>
          <a:xfrm>
            <a:off x="3168978" y="3912125"/>
            <a:ext cx="5231876" cy="1470582"/>
          </a:xfrm>
          <a:prstGeom prst="rect">
            <a:avLst/>
          </a:prstGeom>
        </p:spPr>
      </p:pic>
    </p:spTree>
    <p:extLst>
      <p:ext uri="{BB962C8B-B14F-4D97-AF65-F5344CB8AC3E}">
        <p14:creationId xmlns:p14="http://schemas.microsoft.com/office/powerpoint/2010/main" val="1835096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66F473-202E-4695-A31E-CD0C63192611}"/>
              </a:ext>
            </a:extLst>
          </p:cNvPr>
          <p:cNvPicPr>
            <a:picLocks noChangeAspect="1"/>
          </p:cNvPicPr>
          <p:nvPr/>
        </p:nvPicPr>
        <p:blipFill>
          <a:blip r:embed="rId2"/>
          <a:stretch>
            <a:fillRect/>
          </a:stretch>
        </p:blipFill>
        <p:spPr>
          <a:xfrm>
            <a:off x="6608190" y="287567"/>
            <a:ext cx="5076972" cy="5830430"/>
          </a:xfrm>
          <a:prstGeom prst="rect">
            <a:avLst/>
          </a:prstGeom>
        </p:spPr>
      </p:pic>
      <p:pic>
        <p:nvPicPr>
          <p:cNvPr id="3" name="Picture 2">
            <a:extLst>
              <a:ext uri="{FF2B5EF4-FFF2-40B4-BE49-F238E27FC236}">
                <a16:creationId xmlns:a16="http://schemas.microsoft.com/office/drawing/2014/main" id="{88DE7B0B-7E4E-40A9-BA41-946E7654D5FB}"/>
              </a:ext>
            </a:extLst>
          </p:cNvPr>
          <p:cNvPicPr>
            <a:picLocks noChangeAspect="1"/>
          </p:cNvPicPr>
          <p:nvPr/>
        </p:nvPicPr>
        <p:blipFill>
          <a:blip r:embed="rId3"/>
          <a:stretch>
            <a:fillRect/>
          </a:stretch>
        </p:blipFill>
        <p:spPr>
          <a:xfrm>
            <a:off x="502906" y="212153"/>
            <a:ext cx="5549102" cy="5830430"/>
          </a:xfrm>
          <a:prstGeom prst="rect">
            <a:avLst/>
          </a:prstGeom>
        </p:spPr>
      </p:pic>
    </p:spTree>
    <p:extLst>
      <p:ext uri="{BB962C8B-B14F-4D97-AF65-F5344CB8AC3E}">
        <p14:creationId xmlns:p14="http://schemas.microsoft.com/office/powerpoint/2010/main" val="106662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2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a:t>
            </a:r>
            <a:r>
              <a:rPr lang="en-US" dirty="0" err="1"/>
              <a:t>ntree</a:t>
            </a:r>
            <a:r>
              <a:rPr lang="en-US" dirty="0"/>
              <a:t>) = 3000</a:t>
            </a:r>
          </a:p>
          <a:p>
            <a:pPr lvl="1"/>
            <a:r>
              <a:rPr lang="nb-NO" dirty="0"/>
              <a:t>0.94 accuracy</a:t>
            </a:r>
          </a:p>
          <a:p>
            <a:pPr marL="457200" lvl="1" indent="0">
              <a:buNone/>
            </a:pPr>
            <a:endParaRPr lang="nb-NO" dirty="0"/>
          </a:p>
          <a:p>
            <a:pPr lvl="1"/>
            <a:endParaRPr lang="en-US" dirty="0"/>
          </a:p>
        </p:txBody>
      </p:sp>
      <p:pic>
        <p:nvPicPr>
          <p:cNvPr id="4" name="Picture 3">
            <a:extLst>
              <a:ext uri="{FF2B5EF4-FFF2-40B4-BE49-F238E27FC236}">
                <a16:creationId xmlns:a16="http://schemas.microsoft.com/office/drawing/2014/main" id="{E547C40E-EBC3-48BE-A5E8-18839AC62B6E}"/>
              </a:ext>
            </a:extLst>
          </p:cNvPr>
          <p:cNvPicPr>
            <a:picLocks noChangeAspect="1"/>
          </p:cNvPicPr>
          <p:nvPr/>
        </p:nvPicPr>
        <p:blipFill>
          <a:blip r:embed="rId2"/>
          <a:stretch>
            <a:fillRect/>
          </a:stretch>
        </p:blipFill>
        <p:spPr>
          <a:xfrm>
            <a:off x="3214540" y="3679890"/>
            <a:ext cx="4807670" cy="1617973"/>
          </a:xfrm>
          <a:prstGeom prst="rect">
            <a:avLst/>
          </a:prstGeom>
        </p:spPr>
      </p:pic>
    </p:spTree>
    <p:extLst>
      <p:ext uri="{BB962C8B-B14F-4D97-AF65-F5344CB8AC3E}">
        <p14:creationId xmlns:p14="http://schemas.microsoft.com/office/powerpoint/2010/main" val="1644211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5500A7C-34BB-49CE-8A02-F70D95A61149}"/>
              </a:ext>
            </a:extLst>
          </p:cNvPr>
          <p:cNvPicPr>
            <a:picLocks noChangeAspect="1"/>
          </p:cNvPicPr>
          <p:nvPr/>
        </p:nvPicPr>
        <p:blipFill>
          <a:blip r:embed="rId2"/>
          <a:stretch>
            <a:fillRect/>
          </a:stretch>
        </p:blipFill>
        <p:spPr>
          <a:xfrm>
            <a:off x="502906" y="212153"/>
            <a:ext cx="5549102" cy="5830430"/>
          </a:xfrm>
          <a:prstGeom prst="rect">
            <a:avLst/>
          </a:prstGeom>
        </p:spPr>
      </p:pic>
      <p:pic>
        <p:nvPicPr>
          <p:cNvPr id="2" name="Picture 1">
            <a:extLst>
              <a:ext uri="{FF2B5EF4-FFF2-40B4-BE49-F238E27FC236}">
                <a16:creationId xmlns:a16="http://schemas.microsoft.com/office/drawing/2014/main" id="{E0455F67-7B2A-43B3-8BAD-3ABFCA79DEB2}"/>
              </a:ext>
            </a:extLst>
          </p:cNvPr>
          <p:cNvPicPr>
            <a:picLocks noChangeAspect="1"/>
          </p:cNvPicPr>
          <p:nvPr/>
        </p:nvPicPr>
        <p:blipFill>
          <a:blip r:embed="rId3"/>
          <a:stretch>
            <a:fillRect/>
          </a:stretch>
        </p:blipFill>
        <p:spPr>
          <a:xfrm>
            <a:off x="6476213" y="212152"/>
            <a:ext cx="5316719" cy="5830431"/>
          </a:xfrm>
          <a:prstGeom prst="rect">
            <a:avLst/>
          </a:prstGeom>
        </p:spPr>
      </p:pic>
    </p:spTree>
    <p:extLst>
      <p:ext uri="{BB962C8B-B14F-4D97-AF65-F5344CB8AC3E}">
        <p14:creationId xmlns:p14="http://schemas.microsoft.com/office/powerpoint/2010/main" val="661810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2 </a:t>
            </a:r>
            <a:r>
              <a:rPr lang="mr-IN" dirty="0"/>
              <a:t>–</a:t>
            </a:r>
            <a:r>
              <a:rPr lang="en-US" dirty="0"/>
              <a:t> Random Forest</a:t>
            </a:r>
          </a:p>
        </p:txBody>
      </p:sp>
      <p:sp>
        <p:nvSpPr>
          <p:cNvPr id="3" name="Content Placeholder 2"/>
          <p:cNvSpPr>
            <a:spLocks noGrp="1"/>
          </p:cNvSpPr>
          <p:nvPr>
            <p:ph idx="1"/>
          </p:nvPr>
        </p:nvSpPr>
        <p:spPr/>
        <p:txBody>
          <a:bodyPr/>
          <a:lstStyle/>
          <a:p>
            <a:r>
              <a:rPr lang="en-US" dirty="0"/>
              <a:t>Approach 2: Omitting NA values. (684 columns)</a:t>
            </a:r>
          </a:p>
          <a:p>
            <a:r>
              <a:rPr lang="en-US" dirty="0"/>
              <a:t>For Gender, number of Trees (</a:t>
            </a:r>
            <a:r>
              <a:rPr lang="en-US" dirty="0" err="1"/>
              <a:t>ntree</a:t>
            </a:r>
            <a:r>
              <a:rPr lang="en-US" dirty="0"/>
              <a:t>) = 1000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a16="http://schemas.microsoft.com/office/drawing/2014/main"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val="2723044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8C9E8F-062F-4E88-9578-6715791F02A7}"/>
              </a:ext>
            </a:extLst>
          </p:cNvPr>
          <p:cNvPicPr>
            <a:picLocks noChangeAspect="1"/>
          </p:cNvPicPr>
          <p:nvPr/>
        </p:nvPicPr>
        <p:blipFill>
          <a:blip r:embed="rId2"/>
          <a:stretch>
            <a:fillRect/>
          </a:stretch>
        </p:blipFill>
        <p:spPr>
          <a:xfrm>
            <a:off x="358218" y="212152"/>
            <a:ext cx="5804431" cy="5830431"/>
          </a:xfrm>
          <a:prstGeom prst="rect">
            <a:avLst/>
          </a:prstGeom>
        </p:spPr>
      </p:pic>
      <p:pic>
        <p:nvPicPr>
          <p:cNvPr id="7" name="Picture 6">
            <a:extLst>
              <a:ext uri="{FF2B5EF4-FFF2-40B4-BE49-F238E27FC236}">
                <a16:creationId xmlns:a16="http://schemas.microsoft.com/office/drawing/2014/main" id="{8288FDD6-6F4B-494E-99F2-4CE085353B9A}"/>
              </a:ext>
            </a:extLst>
          </p:cNvPr>
          <p:cNvPicPr>
            <a:picLocks noChangeAspect="1"/>
          </p:cNvPicPr>
          <p:nvPr/>
        </p:nvPicPr>
        <p:blipFill>
          <a:blip r:embed="rId3"/>
          <a:stretch>
            <a:fillRect/>
          </a:stretch>
        </p:blipFill>
        <p:spPr>
          <a:xfrm>
            <a:off x="6551628" y="212152"/>
            <a:ext cx="5260157" cy="5830431"/>
          </a:xfrm>
          <a:prstGeom prst="rect">
            <a:avLst/>
          </a:prstGeom>
        </p:spPr>
      </p:pic>
    </p:spTree>
    <p:extLst>
      <p:ext uri="{BB962C8B-B14F-4D97-AF65-F5344CB8AC3E}">
        <p14:creationId xmlns:p14="http://schemas.microsoft.com/office/powerpoint/2010/main" val="3584826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2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a:t>
            </a:r>
            <a:r>
              <a:rPr lang="en-US" dirty="0" err="1"/>
              <a:t>ntree</a:t>
            </a:r>
            <a:r>
              <a:rPr lang="en-US" dirty="0"/>
              <a:t>) = 2000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a16="http://schemas.microsoft.com/office/drawing/2014/main"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val="1421159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8C9E8F-062F-4E88-9578-6715791F02A7}"/>
              </a:ext>
            </a:extLst>
          </p:cNvPr>
          <p:cNvPicPr>
            <a:picLocks noChangeAspect="1"/>
          </p:cNvPicPr>
          <p:nvPr/>
        </p:nvPicPr>
        <p:blipFill>
          <a:blip r:embed="rId2"/>
          <a:stretch>
            <a:fillRect/>
          </a:stretch>
        </p:blipFill>
        <p:spPr>
          <a:xfrm>
            <a:off x="358218" y="212152"/>
            <a:ext cx="5804431" cy="5830431"/>
          </a:xfrm>
          <a:prstGeom prst="rect">
            <a:avLst/>
          </a:prstGeom>
        </p:spPr>
      </p:pic>
      <p:pic>
        <p:nvPicPr>
          <p:cNvPr id="2" name="Picture 1">
            <a:extLst>
              <a:ext uri="{FF2B5EF4-FFF2-40B4-BE49-F238E27FC236}">
                <a16:creationId xmlns:a16="http://schemas.microsoft.com/office/drawing/2014/main" id="{4B4B784D-AF37-4CD2-B5E6-80C0A35A8B4B}"/>
              </a:ext>
            </a:extLst>
          </p:cNvPr>
          <p:cNvPicPr>
            <a:picLocks noChangeAspect="1"/>
          </p:cNvPicPr>
          <p:nvPr/>
        </p:nvPicPr>
        <p:blipFill>
          <a:blip r:embed="rId3"/>
          <a:stretch>
            <a:fillRect/>
          </a:stretch>
        </p:blipFill>
        <p:spPr>
          <a:xfrm>
            <a:off x="6664751" y="212151"/>
            <a:ext cx="5184742" cy="5830431"/>
          </a:xfrm>
          <a:prstGeom prst="rect">
            <a:avLst/>
          </a:prstGeom>
        </p:spPr>
      </p:pic>
    </p:spTree>
    <p:extLst>
      <p:ext uri="{BB962C8B-B14F-4D97-AF65-F5344CB8AC3E}">
        <p14:creationId xmlns:p14="http://schemas.microsoft.com/office/powerpoint/2010/main" val="2747040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2 </a:t>
            </a:r>
            <a:r>
              <a:rPr lang="mr-IN" dirty="0"/>
              <a:t>–</a:t>
            </a:r>
            <a:r>
              <a:rPr lang="en-US" dirty="0"/>
              <a:t> Random Forest</a:t>
            </a:r>
          </a:p>
        </p:txBody>
      </p:sp>
      <p:sp>
        <p:nvSpPr>
          <p:cNvPr id="3" name="Content Placeholder 2"/>
          <p:cNvSpPr>
            <a:spLocks noGrp="1"/>
          </p:cNvSpPr>
          <p:nvPr>
            <p:ph idx="1"/>
          </p:nvPr>
        </p:nvSpPr>
        <p:spPr/>
        <p:txBody>
          <a:bodyPr/>
          <a:lstStyle/>
          <a:p>
            <a:r>
              <a:rPr lang="en-US" dirty="0"/>
              <a:t>For Gender, number of Trees (</a:t>
            </a:r>
            <a:r>
              <a:rPr lang="en-US" dirty="0" err="1"/>
              <a:t>ntree</a:t>
            </a:r>
            <a:r>
              <a:rPr lang="en-US" dirty="0"/>
              <a:t>) = 3000</a:t>
            </a:r>
          </a:p>
          <a:p>
            <a:pPr lvl="1"/>
            <a:r>
              <a:rPr lang="nb-NO" dirty="0"/>
              <a:t>0.9416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5" name="Picture 4">
            <a:extLst>
              <a:ext uri="{FF2B5EF4-FFF2-40B4-BE49-F238E27FC236}">
                <a16:creationId xmlns:a16="http://schemas.microsoft.com/office/drawing/2014/main" id="{5431268D-64C4-48CF-B095-7AE8588FC7E0}"/>
              </a:ext>
            </a:extLst>
          </p:cNvPr>
          <p:cNvPicPr>
            <a:picLocks noChangeAspect="1"/>
          </p:cNvPicPr>
          <p:nvPr/>
        </p:nvPicPr>
        <p:blipFill>
          <a:blip r:embed="rId2"/>
          <a:stretch>
            <a:fillRect/>
          </a:stretch>
        </p:blipFill>
        <p:spPr>
          <a:xfrm>
            <a:off x="3374797" y="4339471"/>
            <a:ext cx="4666268" cy="1344891"/>
          </a:xfrm>
          <a:prstGeom prst="rect">
            <a:avLst/>
          </a:prstGeom>
        </p:spPr>
      </p:pic>
    </p:spTree>
    <p:extLst>
      <p:ext uri="{BB962C8B-B14F-4D97-AF65-F5344CB8AC3E}">
        <p14:creationId xmlns:p14="http://schemas.microsoft.com/office/powerpoint/2010/main" val="3190382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sp>
        <p:nvSpPr>
          <p:cNvPr id="3" name="Content Placeholder 2"/>
          <p:cNvSpPr>
            <a:spLocks noGrp="1"/>
          </p:cNvSpPr>
          <p:nvPr>
            <p:ph idx="1"/>
          </p:nvPr>
        </p:nvSpPr>
        <p:spPr>
          <a:xfrm>
            <a:off x="1168835" y="1491175"/>
            <a:ext cx="10493282" cy="4377844"/>
          </a:xfrm>
        </p:spPr>
        <p:txBody>
          <a:bodyPr/>
          <a:lstStyle/>
          <a:p>
            <a:pPr marL="0" indent="0">
              <a:buNone/>
            </a:pPr>
            <a:r>
              <a:rPr lang="en-US" dirty="0"/>
              <a:t>  Dhavala                   </a:t>
            </a:r>
            <a:r>
              <a:rPr lang="en-US" dirty="0" err="1"/>
              <a:t>Sowmya</a:t>
            </a:r>
            <a:r>
              <a:rPr lang="en-US" dirty="0"/>
              <a:t>		        </a:t>
            </a:r>
            <a:r>
              <a:rPr lang="en-US" dirty="0" err="1"/>
              <a:t>Devanshu</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id="{8B297A75-5C96-4B8E-A721-B5A80A818F40}"/>
              </a:ext>
            </a:extLst>
          </p:cNvPr>
          <p:cNvPicPr>
            <a:picLocks noChangeAspect="1"/>
          </p:cNvPicPr>
          <p:nvPr/>
        </p:nvPicPr>
        <p:blipFill>
          <a:blip r:embed="rId2"/>
          <a:stretch>
            <a:fillRect/>
          </a:stretch>
        </p:blipFill>
        <p:spPr>
          <a:xfrm>
            <a:off x="8424356" y="2525997"/>
            <a:ext cx="2650344" cy="2890065"/>
          </a:xfrm>
          <a:prstGeom prst="rect">
            <a:avLst/>
          </a:prstGeom>
        </p:spPr>
      </p:pic>
      <p:pic>
        <p:nvPicPr>
          <p:cNvPr id="5" name="Picture 4" descr="Dhavala_Manjunatha_photo.JPG"/>
          <p:cNvPicPr>
            <a:picLocks noChangeAspect="1"/>
          </p:cNvPicPr>
          <p:nvPr/>
        </p:nvPicPr>
        <p:blipFill>
          <a:blip r:embed="rId3"/>
          <a:stretch>
            <a:fillRect/>
          </a:stretch>
        </p:blipFill>
        <p:spPr>
          <a:xfrm>
            <a:off x="1452939" y="2560320"/>
            <a:ext cx="2134321" cy="2708030"/>
          </a:xfrm>
          <a:prstGeom prst="rect">
            <a:avLst/>
          </a:prstGeom>
        </p:spPr>
      </p:pic>
    </p:spTree>
    <p:extLst>
      <p:ext uri="{BB962C8B-B14F-4D97-AF65-F5344CB8AC3E}">
        <p14:creationId xmlns:p14="http://schemas.microsoft.com/office/powerpoint/2010/main" val="2694219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8C9E8F-062F-4E88-9578-6715791F02A7}"/>
              </a:ext>
            </a:extLst>
          </p:cNvPr>
          <p:cNvPicPr>
            <a:picLocks noChangeAspect="1"/>
          </p:cNvPicPr>
          <p:nvPr/>
        </p:nvPicPr>
        <p:blipFill>
          <a:blip r:embed="rId2"/>
          <a:stretch>
            <a:fillRect/>
          </a:stretch>
        </p:blipFill>
        <p:spPr>
          <a:xfrm>
            <a:off x="358218" y="212152"/>
            <a:ext cx="5804431" cy="5830431"/>
          </a:xfrm>
          <a:prstGeom prst="rect">
            <a:avLst/>
          </a:prstGeom>
        </p:spPr>
      </p:pic>
      <p:pic>
        <p:nvPicPr>
          <p:cNvPr id="4" name="Picture 3">
            <a:extLst>
              <a:ext uri="{FF2B5EF4-FFF2-40B4-BE49-F238E27FC236}">
                <a16:creationId xmlns:a16="http://schemas.microsoft.com/office/drawing/2014/main" id="{FCDFFB69-D0BC-45F9-A7E5-60B1F3210EF2}"/>
              </a:ext>
            </a:extLst>
          </p:cNvPr>
          <p:cNvPicPr>
            <a:picLocks noChangeAspect="1"/>
          </p:cNvPicPr>
          <p:nvPr/>
        </p:nvPicPr>
        <p:blipFill>
          <a:blip r:embed="rId3"/>
          <a:stretch>
            <a:fillRect/>
          </a:stretch>
        </p:blipFill>
        <p:spPr>
          <a:xfrm>
            <a:off x="6608190" y="212152"/>
            <a:ext cx="5175315" cy="5830432"/>
          </a:xfrm>
          <a:prstGeom prst="rect">
            <a:avLst/>
          </a:prstGeom>
        </p:spPr>
      </p:pic>
    </p:spTree>
    <p:extLst>
      <p:ext uri="{BB962C8B-B14F-4D97-AF65-F5344CB8AC3E}">
        <p14:creationId xmlns:p14="http://schemas.microsoft.com/office/powerpoint/2010/main" val="18533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2 </a:t>
            </a:r>
            <a:r>
              <a:rPr lang="mr-IN" dirty="0"/>
              <a:t>–</a:t>
            </a:r>
            <a:r>
              <a:rPr lang="en-US" dirty="0"/>
              <a:t> Random Forest</a:t>
            </a:r>
          </a:p>
        </p:txBody>
      </p:sp>
      <p:sp>
        <p:nvSpPr>
          <p:cNvPr id="3" name="Content Placeholder 2"/>
          <p:cNvSpPr>
            <a:spLocks noGrp="1"/>
          </p:cNvSpPr>
          <p:nvPr>
            <p:ph idx="1"/>
          </p:nvPr>
        </p:nvSpPr>
        <p:spPr/>
        <p:txBody>
          <a:bodyPr>
            <a:normAutofit/>
          </a:bodyPr>
          <a:lstStyle/>
          <a:p>
            <a:pPr lvl="1"/>
            <a:endParaRPr lang="nb-NO" dirty="0"/>
          </a:p>
          <a:p>
            <a:r>
              <a:rPr lang="en-US" dirty="0"/>
              <a:t>Interesting/Fun prediction:</a:t>
            </a:r>
          </a:p>
          <a:p>
            <a:pPr lvl="1"/>
            <a:r>
              <a:rPr lang="nb-NO" dirty="0"/>
              <a:t>Who do you think is more romantic?</a:t>
            </a:r>
          </a:p>
          <a:p>
            <a:pPr lvl="1"/>
            <a:r>
              <a:rPr lang="nb-NO" dirty="0"/>
              <a:t>Who do you think like more cars?</a:t>
            </a:r>
          </a:p>
          <a:p>
            <a:pPr lvl="1"/>
            <a:r>
              <a:rPr lang="nb-NO" dirty="0"/>
              <a:t>Who thinks ahead of time?</a:t>
            </a:r>
          </a:p>
          <a:p>
            <a:pPr lvl="1"/>
            <a:r>
              <a:rPr lang="nb-NO" dirty="0"/>
              <a:t>Who gives the final judgement?</a:t>
            </a:r>
          </a:p>
          <a:p>
            <a:pPr lvl="1"/>
            <a:endParaRPr lang="nb-NO" dirty="0"/>
          </a:p>
          <a:p>
            <a:pPr lvl="1"/>
            <a:endParaRPr lang="nb-NO" dirty="0"/>
          </a:p>
          <a:p>
            <a:pPr lvl="1"/>
            <a:endParaRPr lang="en-US" dirty="0"/>
          </a:p>
        </p:txBody>
      </p:sp>
    </p:spTree>
    <p:extLst>
      <p:ext uri="{BB962C8B-B14F-4D97-AF65-F5344CB8AC3E}">
        <p14:creationId xmlns:p14="http://schemas.microsoft.com/office/powerpoint/2010/main" val="501309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2 </a:t>
            </a:r>
            <a:r>
              <a:rPr lang="mr-IN" dirty="0"/>
              <a:t>–</a:t>
            </a:r>
            <a:r>
              <a:rPr lang="en-US" dirty="0"/>
              <a:t> Random Forest</a:t>
            </a:r>
          </a:p>
        </p:txBody>
      </p:sp>
      <p:sp>
        <p:nvSpPr>
          <p:cNvPr id="3" name="Content Placeholder 2"/>
          <p:cNvSpPr>
            <a:spLocks noGrp="1"/>
          </p:cNvSpPr>
          <p:nvPr>
            <p:ph idx="1"/>
          </p:nvPr>
        </p:nvSpPr>
        <p:spPr/>
        <p:txBody>
          <a:bodyPr>
            <a:normAutofit/>
          </a:bodyPr>
          <a:lstStyle/>
          <a:p>
            <a:pPr lvl="1"/>
            <a:endParaRPr lang="nb-NO" dirty="0"/>
          </a:p>
          <a:p>
            <a:r>
              <a:rPr lang="en-US" dirty="0"/>
              <a:t>Answers:</a:t>
            </a:r>
          </a:p>
          <a:p>
            <a:pPr lvl="1"/>
            <a:r>
              <a:rPr lang="nb-NO" dirty="0"/>
              <a:t>Who do you think is more romantic?  Female</a:t>
            </a:r>
          </a:p>
          <a:p>
            <a:pPr lvl="1"/>
            <a:r>
              <a:rPr lang="nb-NO" dirty="0"/>
              <a:t>Who do you think like more cars? Male</a:t>
            </a:r>
          </a:p>
          <a:p>
            <a:pPr lvl="1"/>
            <a:r>
              <a:rPr lang="nb-NO" dirty="0"/>
              <a:t>Who thinks ahead of time? Male</a:t>
            </a:r>
          </a:p>
          <a:p>
            <a:pPr lvl="1"/>
            <a:r>
              <a:rPr lang="nb-NO" dirty="0"/>
              <a:t>Who gives the final judgement? Female</a:t>
            </a:r>
          </a:p>
          <a:p>
            <a:pPr lvl="1"/>
            <a:endParaRPr lang="nb-NO" dirty="0"/>
          </a:p>
          <a:p>
            <a:pPr lvl="1"/>
            <a:endParaRPr lang="nb-NO" dirty="0"/>
          </a:p>
          <a:p>
            <a:pPr lvl="1"/>
            <a:endParaRPr lang="en-US" dirty="0"/>
          </a:p>
        </p:txBody>
      </p:sp>
    </p:spTree>
    <p:extLst>
      <p:ext uri="{BB962C8B-B14F-4D97-AF65-F5344CB8AC3E}">
        <p14:creationId xmlns:p14="http://schemas.microsoft.com/office/powerpoint/2010/main" val="1078131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2 </a:t>
            </a:r>
            <a:r>
              <a:rPr lang="mr-IN" dirty="0"/>
              <a:t>–</a:t>
            </a:r>
            <a:r>
              <a:rPr lang="en-US" dirty="0"/>
              <a:t> Random Forest</a:t>
            </a:r>
          </a:p>
        </p:txBody>
      </p:sp>
      <p:sp>
        <p:nvSpPr>
          <p:cNvPr id="3" name="Content Placeholder 2"/>
          <p:cNvSpPr>
            <a:spLocks noGrp="1"/>
          </p:cNvSpPr>
          <p:nvPr>
            <p:ph idx="1"/>
          </p:nvPr>
        </p:nvSpPr>
        <p:spPr/>
        <p:txBody>
          <a:bodyPr>
            <a:normAutofit/>
          </a:bodyPr>
          <a:lstStyle/>
          <a:p>
            <a:r>
              <a:rPr lang="en-US" dirty="0"/>
              <a:t>Conclusion for random forest model:</a:t>
            </a:r>
          </a:p>
          <a:p>
            <a:pPr lvl="1"/>
            <a:r>
              <a:rPr lang="nb-NO" dirty="0"/>
              <a:t>As the number of trees increase accuracy may or may not increase.</a:t>
            </a:r>
          </a:p>
          <a:p>
            <a:pPr lvl="1"/>
            <a:r>
              <a:rPr lang="nb-NO" dirty="0"/>
              <a:t>Sometimes the accuracy of training dataset is less than the test dataset even though training has more data in it. So the size of data is also an important factor apart from number of trees.</a:t>
            </a:r>
          </a:p>
          <a:p>
            <a:pPr lvl="1"/>
            <a:endParaRPr lang="nb-NO" dirty="0"/>
          </a:p>
          <a:p>
            <a:pPr lvl="1"/>
            <a:endParaRPr lang="nb-NO" dirty="0"/>
          </a:p>
          <a:p>
            <a:pPr lvl="1"/>
            <a:endParaRPr lang="nb-NO" dirty="0"/>
          </a:p>
          <a:p>
            <a:pPr lvl="1"/>
            <a:endParaRPr lang="en-US" dirty="0"/>
          </a:p>
        </p:txBody>
      </p:sp>
    </p:spTree>
    <p:extLst>
      <p:ext uri="{BB962C8B-B14F-4D97-AF65-F5344CB8AC3E}">
        <p14:creationId xmlns:p14="http://schemas.microsoft.com/office/powerpoint/2010/main" val="239787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3 </a:t>
            </a:r>
            <a:r>
              <a:rPr lang="mr-IN" dirty="0"/>
              <a:t>–</a:t>
            </a:r>
            <a:r>
              <a:rPr lang="en-US" dirty="0"/>
              <a:t> Neural Network</a:t>
            </a:r>
          </a:p>
        </p:txBody>
      </p:sp>
      <p:sp>
        <p:nvSpPr>
          <p:cNvPr id="3" name="Content Placeholder 2"/>
          <p:cNvSpPr>
            <a:spLocks noGrp="1"/>
          </p:cNvSpPr>
          <p:nvPr>
            <p:ph idx="1"/>
          </p:nvPr>
        </p:nvSpPr>
        <p:spPr/>
        <p:txBody>
          <a:bodyPr>
            <a:normAutofit fontScale="92500" lnSpcReduction="20000"/>
          </a:bodyPr>
          <a:lstStyle/>
          <a:p>
            <a:r>
              <a:rPr lang="en-US" dirty="0"/>
              <a:t>Features used All columns except the categorical data like smoker, alcoholic etc</a:t>
            </a:r>
          </a:p>
          <a:p>
            <a:r>
              <a:rPr lang="en-US" i="1" dirty="0"/>
              <a:t>Approach 1</a:t>
            </a:r>
            <a:r>
              <a:rPr lang="en-US" dirty="0"/>
              <a:t>: replace missing value with mean of column</a:t>
            </a:r>
          </a:p>
          <a:p>
            <a:r>
              <a:rPr lang="en-US" dirty="0"/>
              <a:t>Learning Rate: 0.05 Hidden Layers = 5</a:t>
            </a:r>
          </a:p>
          <a:p>
            <a:pPr lvl="1"/>
            <a:r>
              <a:rPr lang="en-US" dirty="0"/>
              <a:t>0.9207920792 accuracy  (1= Female, 0= Male)</a:t>
            </a:r>
          </a:p>
          <a:p>
            <a:pPr lvl="1"/>
            <a:endParaRPr lang="en-US" dirty="0"/>
          </a:p>
          <a:p>
            <a:pPr lvl="1"/>
            <a:endParaRPr lang="en-US" dirty="0"/>
          </a:p>
          <a:p>
            <a:pPr lvl="1"/>
            <a:endParaRPr lang="en-US" dirty="0"/>
          </a:p>
          <a:p>
            <a:pPr lvl="1"/>
            <a:endParaRPr lang="en-US" dirty="0"/>
          </a:p>
          <a:p>
            <a:r>
              <a:rPr lang="en-US" dirty="0"/>
              <a:t>Learning Rate: 0.1 Hidden Layers = 5</a:t>
            </a:r>
          </a:p>
          <a:p>
            <a:pPr lvl="1"/>
            <a:r>
              <a:rPr lang="en-US" dirty="0"/>
              <a:t>0.900990099 accuracy</a:t>
            </a:r>
          </a:p>
          <a:p>
            <a:pPr lvl="1"/>
            <a:endParaRPr lang="en-US" dirty="0"/>
          </a:p>
          <a:p>
            <a:endParaRPr lang="en-US" dirty="0"/>
          </a:p>
        </p:txBody>
      </p:sp>
      <p:pic>
        <p:nvPicPr>
          <p:cNvPr id="6" name="Picture 5" descr="ann_5_5.PNG"/>
          <p:cNvPicPr>
            <a:picLocks noChangeAspect="1"/>
          </p:cNvPicPr>
          <p:nvPr/>
        </p:nvPicPr>
        <p:blipFill>
          <a:blip r:embed="rId2"/>
          <a:stretch>
            <a:fillRect/>
          </a:stretch>
        </p:blipFill>
        <p:spPr>
          <a:xfrm>
            <a:off x="3232591" y="3987129"/>
            <a:ext cx="2886853" cy="1069834"/>
          </a:xfrm>
          <a:prstGeom prst="rect">
            <a:avLst/>
          </a:prstGeom>
        </p:spPr>
      </p:pic>
    </p:spTree>
    <p:extLst>
      <p:ext uri="{BB962C8B-B14F-4D97-AF65-F5344CB8AC3E}">
        <p14:creationId xmlns:p14="http://schemas.microsoft.com/office/powerpoint/2010/main" val="2699455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3 </a:t>
            </a:r>
            <a:r>
              <a:rPr lang="mr-IN" dirty="0"/>
              <a:t>–</a:t>
            </a:r>
            <a:r>
              <a:rPr lang="en-US" dirty="0"/>
              <a:t> Neural Network</a:t>
            </a:r>
          </a:p>
        </p:txBody>
      </p:sp>
      <p:sp>
        <p:nvSpPr>
          <p:cNvPr id="3" name="Content Placeholder 2"/>
          <p:cNvSpPr>
            <a:spLocks noGrp="1"/>
          </p:cNvSpPr>
          <p:nvPr>
            <p:ph idx="1"/>
          </p:nvPr>
        </p:nvSpPr>
        <p:spPr/>
        <p:txBody>
          <a:bodyPr>
            <a:normAutofit/>
          </a:bodyPr>
          <a:lstStyle/>
          <a:p>
            <a:r>
              <a:rPr lang="en-US" i="1" dirty="0"/>
              <a:t>Approach 2</a:t>
            </a:r>
            <a:r>
              <a:rPr lang="en-US" dirty="0"/>
              <a:t>: omit missing value (684 columns)</a:t>
            </a:r>
          </a:p>
          <a:p>
            <a:r>
              <a:rPr lang="en-US" dirty="0"/>
              <a:t>Learning Rate: 0.05 Hidden Layers = 5</a:t>
            </a:r>
          </a:p>
          <a:p>
            <a:pPr lvl="1"/>
            <a:r>
              <a:rPr lang="en-US" dirty="0"/>
              <a:t>0.9197080292 accuracy  (1= Female, 0= Male)</a:t>
            </a:r>
          </a:p>
          <a:p>
            <a:pPr lvl="1"/>
            <a:endParaRPr lang="en-US" dirty="0"/>
          </a:p>
          <a:p>
            <a:pPr lvl="1"/>
            <a:endParaRPr lang="en-US" dirty="0"/>
          </a:p>
          <a:p>
            <a:pPr lvl="1"/>
            <a:endParaRPr lang="en-US" dirty="0"/>
          </a:p>
          <a:p>
            <a:pPr lvl="1"/>
            <a:endParaRPr lang="en-US" dirty="0"/>
          </a:p>
          <a:p>
            <a:r>
              <a:rPr lang="en-US" dirty="0"/>
              <a:t>Learning Rate: 0.05 Hidden Layers = 10</a:t>
            </a:r>
          </a:p>
          <a:p>
            <a:pPr lvl="1"/>
            <a:r>
              <a:rPr lang="en-US" dirty="0"/>
              <a:t>0.9051094891 accuracy</a:t>
            </a:r>
          </a:p>
          <a:p>
            <a:endParaRPr lang="en-US" dirty="0"/>
          </a:p>
        </p:txBody>
      </p:sp>
      <p:pic>
        <p:nvPicPr>
          <p:cNvPr id="4" name="Picture 3" descr="ann_5_5_omit.PNG"/>
          <p:cNvPicPr>
            <a:picLocks noChangeAspect="1"/>
          </p:cNvPicPr>
          <p:nvPr/>
        </p:nvPicPr>
        <p:blipFill>
          <a:blip r:embed="rId2"/>
          <a:stretch>
            <a:fillRect/>
          </a:stretch>
        </p:blipFill>
        <p:spPr>
          <a:xfrm>
            <a:off x="3066757" y="3682324"/>
            <a:ext cx="2700997" cy="111641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4 – C5.0</a:t>
            </a:r>
          </a:p>
        </p:txBody>
      </p:sp>
      <p:sp>
        <p:nvSpPr>
          <p:cNvPr id="3" name="Content Placeholder 2"/>
          <p:cNvSpPr>
            <a:spLocks noGrp="1"/>
          </p:cNvSpPr>
          <p:nvPr>
            <p:ph idx="1"/>
          </p:nvPr>
        </p:nvSpPr>
        <p:spPr/>
        <p:txBody>
          <a:bodyPr/>
          <a:lstStyle/>
          <a:p>
            <a:r>
              <a:rPr lang="en-US" dirty="0"/>
              <a:t>Extra!</a:t>
            </a:r>
          </a:p>
          <a:p>
            <a:r>
              <a:rPr lang="en-US" dirty="0"/>
              <a:t>Interesting dependencies between seemingly independent aspects of an individual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ender_movies.PNG"/>
          <p:cNvPicPr>
            <a:picLocks noGrp="1" noChangeAspect="1"/>
          </p:cNvPicPr>
          <p:nvPr>
            <p:ph idx="4294967295"/>
          </p:nvPr>
        </p:nvPicPr>
        <p:blipFill>
          <a:blip r:embed="rId2"/>
          <a:stretch>
            <a:fillRect/>
          </a:stretch>
        </p:blipFill>
        <p:spPr>
          <a:xfrm>
            <a:off x="424424" y="351985"/>
            <a:ext cx="11528425" cy="5822950"/>
          </a:xfrm>
        </p:spPr>
      </p:pic>
      <p:sp>
        <p:nvSpPr>
          <p:cNvPr id="5" name="Rectangle 4"/>
          <p:cNvSpPr/>
          <p:nvPr/>
        </p:nvSpPr>
        <p:spPr>
          <a:xfrm>
            <a:off x="1280161" y="6239804"/>
            <a:ext cx="9214338" cy="400110"/>
          </a:xfrm>
          <a:prstGeom prst="rect">
            <a:avLst/>
          </a:prstGeom>
        </p:spPr>
        <p:txBody>
          <a:bodyPr wrap="square">
            <a:spAutoFit/>
          </a:bodyPr>
          <a:lstStyle/>
          <a:p>
            <a:pPr marL="342900" indent="-342900">
              <a:spcBef>
                <a:spcPts val="1000"/>
              </a:spcBef>
              <a:buClr>
                <a:schemeClr val="accent1"/>
              </a:buClr>
              <a:buFont typeface="Wingdings 3" charset="2"/>
              <a:buChar char=""/>
            </a:pPr>
            <a:r>
              <a:rPr lang="en-US" sz="2000" b="1" dirty="0">
                <a:solidFill>
                  <a:schemeClr val="accent2"/>
                </a:solidFill>
              </a:rPr>
              <a:t>Classify gender based on horror, comedy and romantic movie ratings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lcohol_movies.PNG"/>
          <p:cNvPicPr>
            <a:picLocks noChangeAspect="1"/>
          </p:cNvPicPr>
          <p:nvPr/>
        </p:nvPicPr>
        <p:blipFill>
          <a:blip r:embed="rId2"/>
          <a:stretch>
            <a:fillRect/>
          </a:stretch>
        </p:blipFill>
        <p:spPr>
          <a:xfrm>
            <a:off x="514537" y="295421"/>
            <a:ext cx="11382041" cy="5868865"/>
          </a:xfrm>
          <a:prstGeom prst="rect">
            <a:avLst/>
          </a:prstGeom>
        </p:spPr>
      </p:pic>
      <p:graphicFrame>
        <p:nvGraphicFramePr>
          <p:cNvPr id="3" name="Table 2"/>
          <p:cNvGraphicFramePr>
            <a:graphicFrameLocks noGrp="1"/>
          </p:cNvGraphicFramePr>
          <p:nvPr/>
        </p:nvGraphicFramePr>
        <p:xfrm>
          <a:off x="9002932" y="2074103"/>
          <a:ext cx="1590040" cy="725367"/>
        </p:xfrm>
        <a:graphic>
          <a:graphicData uri="http://schemas.openxmlformats.org/drawingml/2006/table">
            <a:tbl>
              <a:tblPr/>
              <a:tblGrid>
                <a:gridCol w="657948">
                  <a:extLst>
                    <a:ext uri="{9D8B030D-6E8A-4147-A177-3AD203B41FA5}">
                      <a16:colId xmlns:a16="http://schemas.microsoft.com/office/drawing/2014/main" val="20000"/>
                    </a:ext>
                  </a:extLst>
                </a:gridCol>
                <a:gridCol w="932092">
                  <a:extLst>
                    <a:ext uri="{9D8B030D-6E8A-4147-A177-3AD203B41FA5}">
                      <a16:colId xmlns:a16="http://schemas.microsoft.com/office/drawing/2014/main" val="20001"/>
                    </a:ext>
                  </a:extLst>
                </a:gridCol>
              </a:tblGrid>
              <a:tr h="241789">
                <a:tc>
                  <a:txBody>
                    <a:bodyPr/>
                    <a:lstStyle/>
                    <a:p>
                      <a:pPr algn="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drinks a lot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1789">
                <a:tc>
                  <a:txBody>
                    <a:bodyPr/>
                    <a:lstStyle/>
                    <a:p>
                      <a:pPr algn="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never drinks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1789">
                <a:tc>
                  <a:txBody>
                    <a:bodyPr/>
                    <a:lstStyle/>
                    <a:p>
                      <a:pPr algn="r"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social drinker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Rectangle 3"/>
          <p:cNvSpPr/>
          <p:nvPr/>
        </p:nvSpPr>
        <p:spPr>
          <a:xfrm>
            <a:off x="576775" y="6220452"/>
            <a:ext cx="11127546" cy="400110"/>
          </a:xfrm>
          <a:prstGeom prst="rect">
            <a:avLst/>
          </a:prstGeom>
        </p:spPr>
        <p:txBody>
          <a:bodyPr wrap="square">
            <a:spAutoFit/>
          </a:bodyPr>
          <a:lstStyle/>
          <a:p>
            <a:pPr marL="342900" indent="-342900">
              <a:spcBef>
                <a:spcPts val="1000"/>
              </a:spcBef>
              <a:buClr>
                <a:schemeClr val="accent1"/>
              </a:buClr>
              <a:buFont typeface="Wingdings 3" charset="2"/>
              <a:buChar char=""/>
            </a:pPr>
            <a:r>
              <a:rPr lang="en-US" sz="2000" b="1" dirty="0">
                <a:solidFill>
                  <a:schemeClr val="accent2"/>
                </a:solidFill>
              </a:rPr>
              <a:t>Classify drinking  habits based on horror, comedy, thriller and romantic movie ratings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4 - Naïve Bayes</a:t>
            </a:r>
          </a:p>
        </p:txBody>
      </p:sp>
      <p:sp>
        <p:nvSpPr>
          <p:cNvPr id="3" name="Content Placeholder 2"/>
          <p:cNvSpPr>
            <a:spLocks noGrp="1"/>
          </p:cNvSpPr>
          <p:nvPr>
            <p:ph idx="1"/>
          </p:nvPr>
        </p:nvSpPr>
        <p:spPr/>
        <p:txBody>
          <a:bodyPr/>
          <a:lstStyle/>
          <a:p>
            <a:r>
              <a:rPr lang="en-US" dirty="0"/>
              <a:t>Used all predictors</a:t>
            </a:r>
          </a:p>
          <a:p>
            <a:pPr lvl="1"/>
            <a:r>
              <a:rPr lang="cs-CZ" dirty="0"/>
              <a:t>0.873111 accuracy</a:t>
            </a:r>
          </a:p>
          <a:p>
            <a:pPr lvl="1"/>
            <a:endParaRPr lang="en-US" dirty="0"/>
          </a:p>
          <a:p>
            <a:endParaRPr lang="en-US" dirty="0"/>
          </a:p>
        </p:txBody>
      </p:sp>
      <p:pic>
        <p:nvPicPr>
          <p:cNvPr id="4" name="Picture 3"/>
          <p:cNvPicPr>
            <a:picLocks noChangeAspect="1"/>
          </p:cNvPicPr>
          <p:nvPr/>
        </p:nvPicPr>
        <p:blipFill>
          <a:blip r:embed="rId2"/>
          <a:stretch>
            <a:fillRect/>
          </a:stretch>
        </p:blipFill>
        <p:spPr>
          <a:xfrm>
            <a:off x="3162299" y="3025422"/>
            <a:ext cx="2154767" cy="903196"/>
          </a:xfrm>
          <a:prstGeom prst="rect">
            <a:avLst/>
          </a:prstGeom>
        </p:spPr>
      </p:pic>
    </p:spTree>
    <p:extLst>
      <p:ext uri="{BB962C8B-B14F-4D97-AF65-F5344CB8AC3E}">
        <p14:creationId xmlns:p14="http://schemas.microsoft.com/office/powerpoint/2010/main" val="1911665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&amp; MOTIVATION</a:t>
            </a:r>
          </a:p>
        </p:txBody>
      </p:sp>
      <p:sp>
        <p:nvSpPr>
          <p:cNvPr id="3" name="Content Placeholder 2"/>
          <p:cNvSpPr>
            <a:spLocks noGrp="1"/>
          </p:cNvSpPr>
          <p:nvPr>
            <p:ph idx="1"/>
          </p:nvPr>
        </p:nvSpPr>
        <p:spPr/>
        <p:txBody>
          <a:bodyPr>
            <a:normAutofit/>
          </a:bodyPr>
          <a:lstStyle/>
          <a:p>
            <a:pPr algn="just"/>
            <a:r>
              <a:rPr lang="en-US" dirty="0"/>
              <a:t>“Young People Survey” data set</a:t>
            </a:r>
          </a:p>
          <a:p>
            <a:pPr algn="just">
              <a:buNone/>
            </a:pPr>
            <a:endParaRPr lang="en-US" dirty="0"/>
          </a:p>
          <a:p>
            <a:pPr algn="just"/>
            <a:r>
              <a:rPr lang="en-US" dirty="0"/>
              <a:t>Interesting data set spanning across diverse behavior and preference metrics</a:t>
            </a:r>
          </a:p>
          <a:p>
            <a:pPr algn="just">
              <a:buNone/>
            </a:pPr>
            <a:endParaRPr lang="en-US" sz="1400" i="1" dirty="0"/>
          </a:p>
          <a:p>
            <a:pPr algn="just"/>
            <a:r>
              <a:rPr lang="en-US" dirty="0" err="1"/>
              <a:t>DataSource</a:t>
            </a:r>
            <a:r>
              <a:rPr lang="en-US" dirty="0"/>
              <a:t>: </a:t>
            </a:r>
            <a:r>
              <a:rPr lang="en-US" i="1" dirty="0"/>
              <a:t>https://www.kaggle.com/miroslavsabo/young-people-survey</a:t>
            </a:r>
          </a:p>
          <a:p>
            <a:endParaRPr lang="en-US" sz="1400" i="1" dirty="0"/>
          </a:p>
        </p:txBody>
      </p:sp>
    </p:spTree>
    <p:extLst>
      <p:ext uri="{BB962C8B-B14F-4D97-AF65-F5344CB8AC3E}">
        <p14:creationId xmlns:p14="http://schemas.microsoft.com/office/powerpoint/2010/main" val="1542116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Algorithm 5 </a:t>
            </a:r>
            <a:r>
              <a:rPr lang="mr-IN" dirty="0"/>
              <a:t>–</a:t>
            </a:r>
            <a:r>
              <a:rPr lang="en-US" dirty="0"/>
              <a:t> Support Vector Machine</a:t>
            </a:r>
          </a:p>
        </p:txBody>
      </p:sp>
      <p:sp>
        <p:nvSpPr>
          <p:cNvPr id="3" name="Content Placeholder 2"/>
          <p:cNvSpPr>
            <a:spLocks noGrp="1"/>
          </p:cNvSpPr>
          <p:nvPr>
            <p:ph idx="1"/>
          </p:nvPr>
        </p:nvSpPr>
        <p:spPr>
          <a:xfrm>
            <a:off x="2589212" y="1569156"/>
            <a:ext cx="8915400" cy="4342066"/>
          </a:xfrm>
        </p:spPr>
        <p:txBody>
          <a:bodyPr>
            <a:normAutofit fontScale="77500" lnSpcReduction="20000"/>
          </a:bodyPr>
          <a:lstStyle/>
          <a:p>
            <a:r>
              <a:rPr lang="en-US" dirty="0"/>
              <a:t>SVM method in R for classification used to divide data in two sets using a hyperplane.</a:t>
            </a:r>
          </a:p>
          <a:p>
            <a:r>
              <a:rPr lang="en-US" dirty="0"/>
              <a:t>Predictors used </a:t>
            </a:r>
            <a:r>
              <a:rPr lang="mr-IN" dirty="0"/>
              <a:t>–</a:t>
            </a:r>
            <a:r>
              <a:rPr lang="en-US" dirty="0"/>
              <a:t> Satisfaction Level, Last Evaluation, Number of Projects, Average Monthly Hours and Time spent at company.</a:t>
            </a:r>
          </a:p>
          <a:p>
            <a:r>
              <a:rPr lang="en-US" dirty="0"/>
              <a:t>Default parameters - Radial kernel function, Gamma = 1 / 5, Cost = 1</a:t>
            </a:r>
          </a:p>
          <a:p>
            <a:pPr lvl="1"/>
            <a:r>
              <a:rPr lang="en-US" dirty="0"/>
              <a:t>RMSE: </a:t>
            </a:r>
            <a:r>
              <a:rPr lang="nb-NO" dirty="0"/>
              <a:t>0.1867857</a:t>
            </a:r>
            <a:endParaRPr lang="en-US" dirty="0"/>
          </a:p>
          <a:p>
            <a:endParaRPr lang="en-US" dirty="0"/>
          </a:p>
          <a:p>
            <a:endParaRPr lang="en-US" dirty="0"/>
          </a:p>
          <a:p>
            <a:endParaRPr lang="en-US" dirty="0"/>
          </a:p>
          <a:p>
            <a:r>
              <a:rPr lang="en-US" dirty="0"/>
              <a:t>After tuning the parameters </a:t>
            </a:r>
            <a:r>
              <a:rPr lang="mr-IN" dirty="0"/>
              <a:t>–</a:t>
            </a:r>
            <a:r>
              <a:rPr lang="en-US" dirty="0"/>
              <a:t> Gamma = 2, Cost = 10</a:t>
            </a:r>
          </a:p>
          <a:p>
            <a:pPr lvl="1"/>
            <a:r>
              <a:rPr lang="en-US" dirty="0"/>
              <a:t>RMSE: </a:t>
            </a:r>
            <a:r>
              <a:rPr lang="nb-NO" dirty="0"/>
              <a:t>0.1598611</a:t>
            </a:r>
          </a:p>
          <a:p>
            <a:pPr lvl="1"/>
            <a:endParaRPr lang="en-US" dirty="0"/>
          </a:p>
        </p:txBody>
      </p:sp>
      <p:pic>
        <p:nvPicPr>
          <p:cNvPr id="4" name="Picture 3"/>
          <p:cNvPicPr>
            <a:picLocks noChangeAspect="1"/>
          </p:cNvPicPr>
          <p:nvPr/>
        </p:nvPicPr>
        <p:blipFill>
          <a:blip r:embed="rId2"/>
          <a:stretch>
            <a:fillRect/>
          </a:stretch>
        </p:blipFill>
        <p:spPr>
          <a:xfrm>
            <a:off x="3178822" y="3687309"/>
            <a:ext cx="2023794" cy="1040401"/>
          </a:xfrm>
          <a:prstGeom prst="rect">
            <a:avLst/>
          </a:prstGeom>
        </p:spPr>
      </p:pic>
      <p:pic>
        <p:nvPicPr>
          <p:cNvPr id="5" name="Picture 4"/>
          <p:cNvPicPr>
            <a:picLocks noChangeAspect="1"/>
          </p:cNvPicPr>
          <p:nvPr/>
        </p:nvPicPr>
        <p:blipFill>
          <a:blip r:embed="rId3"/>
          <a:stretch>
            <a:fillRect/>
          </a:stretch>
        </p:blipFill>
        <p:spPr>
          <a:xfrm>
            <a:off x="3178822" y="5682478"/>
            <a:ext cx="2023794" cy="1065155"/>
          </a:xfrm>
          <a:prstGeom prst="rect">
            <a:avLst/>
          </a:prstGeom>
        </p:spPr>
      </p:pic>
    </p:spTree>
    <p:extLst>
      <p:ext uri="{BB962C8B-B14F-4D97-AF65-F5344CB8AC3E}">
        <p14:creationId xmlns:p14="http://schemas.microsoft.com/office/powerpoint/2010/main" val="1042283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2589212" y="1501422"/>
            <a:ext cx="8915400" cy="4409800"/>
          </a:xfrm>
        </p:spPr>
        <p:txBody>
          <a:bodyPr>
            <a:normAutofit fontScale="77500" lnSpcReduction="20000"/>
          </a:bodyPr>
          <a:lstStyle/>
          <a:p>
            <a:r>
              <a:rPr lang="en-US" dirty="0"/>
              <a:t>Highest accuracies for each algorithm:</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Top features for prediction: Number of Projects, Time Spent at the Company and Satisfaction Level (from Random Forest)</a:t>
            </a:r>
          </a:p>
        </p:txBody>
      </p:sp>
      <p:graphicFrame>
        <p:nvGraphicFramePr>
          <p:cNvPr id="4" name="Table 3"/>
          <p:cNvGraphicFramePr>
            <a:graphicFrameLocks noGrp="1"/>
          </p:cNvGraphicFramePr>
          <p:nvPr>
            <p:extLst>
              <p:ext uri="{D42A27DB-BD31-4B8C-83A1-F6EECF244321}">
                <p14:modId xmlns:p14="http://schemas.microsoft.com/office/powerpoint/2010/main" val="3813217767"/>
              </p:ext>
            </p:extLst>
          </p:nvPr>
        </p:nvGraphicFramePr>
        <p:xfrm>
          <a:off x="2777748" y="1874521"/>
          <a:ext cx="8127999" cy="26974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281846">
                <a:tc>
                  <a:txBody>
                    <a:bodyPr/>
                    <a:lstStyle/>
                    <a:p>
                      <a:pPr algn="ctr"/>
                      <a:r>
                        <a:rPr lang="en-US" sz="1500" dirty="0"/>
                        <a:t>Algorithm</a:t>
                      </a:r>
                    </a:p>
                  </a:txBody>
                  <a:tcPr/>
                </a:tc>
                <a:tc>
                  <a:txBody>
                    <a:bodyPr/>
                    <a:lstStyle/>
                    <a:p>
                      <a:pPr algn="ctr"/>
                      <a:r>
                        <a:rPr lang="en-US" sz="1500" dirty="0"/>
                        <a:t>Parameters</a:t>
                      </a:r>
                    </a:p>
                  </a:txBody>
                  <a:tcPr/>
                </a:tc>
                <a:tc>
                  <a:txBody>
                    <a:bodyPr/>
                    <a:lstStyle/>
                    <a:p>
                      <a:pPr algn="ctr"/>
                      <a:r>
                        <a:rPr lang="en-US" sz="1500" dirty="0"/>
                        <a:t>Accuracy</a:t>
                      </a:r>
                    </a:p>
                  </a:txBody>
                  <a:tcPr/>
                </a:tc>
                <a:extLst>
                  <a:ext uri="{0D108BD9-81ED-4DB2-BD59-A6C34878D82A}">
                    <a16:rowId xmlns:a16="http://schemas.microsoft.com/office/drawing/2014/main" val="10000"/>
                  </a:ext>
                </a:extLst>
              </a:tr>
              <a:tr h="322109">
                <a:tc>
                  <a:txBody>
                    <a:bodyPr/>
                    <a:lstStyle/>
                    <a:p>
                      <a:r>
                        <a:rPr lang="en-US" dirty="0"/>
                        <a:t>KNN</a:t>
                      </a:r>
                    </a:p>
                  </a:txBody>
                  <a:tcPr/>
                </a:tc>
                <a:tc>
                  <a:txBody>
                    <a:bodyPr/>
                    <a:lstStyle/>
                    <a:p>
                      <a:r>
                        <a:rPr lang="en-US" dirty="0"/>
                        <a:t>K = 3</a:t>
                      </a:r>
                    </a:p>
                  </a:txBody>
                  <a:tcPr/>
                </a:tc>
                <a:tc>
                  <a:txBody>
                    <a:bodyPr/>
                    <a:lstStyle/>
                    <a:p>
                      <a:r>
                        <a:rPr lang="is-IS" dirty="0"/>
                        <a:t>0.972444</a:t>
                      </a:r>
                      <a:endParaRPr lang="en-US" dirty="0"/>
                    </a:p>
                  </a:txBody>
                  <a:tcPr/>
                </a:tc>
                <a:extLst>
                  <a:ext uri="{0D108BD9-81ED-4DB2-BD59-A6C34878D82A}">
                    <a16:rowId xmlns:a16="http://schemas.microsoft.com/office/drawing/2014/main" val="10001"/>
                  </a:ext>
                </a:extLst>
              </a:tr>
              <a:tr h="322109">
                <a:tc>
                  <a:txBody>
                    <a:bodyPr/>
                    <a:lstStyle/>
                    <a:p>
                      <a:r>
                        <a:rPr lang="en-US" dirty="0"/>
                        <a:t>Random</a:t>
                      </a:r>
                      <a:r>
                        <a:rPr lang="en-US" baseline="0" dirty="0"/>
                        <a:t> Forest</a:t>
                      </a:r>
                      <a:endParaRPr lang="en-US" dirty="0"/>
                    </a:p>
                  </a:txBody>
                  <a:tcPr/>
                </a:tc>
                <a:tc>
                  <a:txBody>
                    <a:bodyPr/>
                    <a:lstStyle/>
                    <a:p>
                      <a:r>
                        <a:rPr lang="en-US" dirty="0"/>
                        <a:t>Ntree = 3000</a:t>
                      </a:r>
                    </a:p>
                  </a:txBody>
                  <a:tcPr/>
                </a:tc>
                <a:tc>
                  <a:txBody>
                    <a:bodyPr/>
                    <a:lstStyle/>
                    <a:p>
                      <a:r>
                        <a:rPr lang="hr-HR" dirty="0"/>
                        <a:t>0.94</a:t>
                      </a:r>
                      <a:r>
                        <a:rPr lang="en-US" dirty="0"/>
                        <a:t>16</a:t>
                      </a:r>
                    </a:p>
                  </a:txBody>
                  <a:tcPr/>
                </a:tc>
                <a:extLst>
                  <a:ext uri="{0D108BD9-81ED-4DB2-BD59-A6C34878D82A}">
                    <a16:rowId xmlns:a16="http://schemas.microsoft.com/office/drawing/2014/main" val="10002"/>
                  </a:ext>
                </a:extLst>
              </a:tr>
              <a:tr h="563691">
                <a:tc>
                  <a:txBody>
                    <a:bodyPr/>
                    <a:lstStyle/>
                    <a:p>
                      <a:r>
                        <a:rPr lang="en-US" dirty="0"/>
                        <a:t>Neural Network</a:t>
                      </a:r>
                    </a:p>
                  </a:txBody>
                  <a:tcPr/>
                </a:tc>
                <a:tc>
                  <a:txBody>
                    <a:bodyPr/>
                    <a:lstStyle/>
                    <a:p>
                      <a:r>
                        <a:rPr lang="en-US" dirty="0"/>
                        <a:t>Learning Rate = 0.1</a:t>
                      </a:r>
                    </a:p>
                    <a:p>
                      <a:r>
                        <a:rPr lang="en-US" dirty="0"/>
                        <a:t>Hidden Layers = 4</a:t>
                      </a:r>
                    </a:p>
                  </a:txBody>
                  <a:tcPr/>
                </a:tc>
                <a:tc>
                  <a:txBody>
                    <a:bodyPr/>
                    <a:lstStyle/>
                    <a:p>
                      <a:r>
                        <a:rPr lang="uk-UA" dirty="0"/>
                        <a:t>0.9477777778</a:t>
                      </a:r>
                      <a:endParaRPr lang="en-US" dirty="0"/>
                    </a:p>
                  </a:txBody>
                  <a:tcPr/>
                </a:tc>
                <a:extLst>
                  <a:ext uri="{0D108BD9-81ED-4DB2-BD59-A6C34878D82A}">
                    <a16:rowId xmlns:a16="http://schemas.microsoft.com/office/drawing/2014/main" val="10003"/>
                  </a:ext>
                </a:extLst>
              </a:tr>
              <a:tr h="322109">
                <a:tc>
                  <a:txBody>
                    <a:bodyPr/>
                    <a:lstStyle/>
                    <a:p>
                      <a:r>
                        <a:rPr lang="en-US" dirty="0"/>
                        <a:t>Naïve Bayes</a:t>
                      </a:r>
                    </a:p>
                  </a:txBody>
                  <a:tcPr/>
                </a:tc>
                <a:tc>
                  <a:txBody>
                    <a:bodyPr/>
                    <a:lstStyle/>
                    <a:p>
                      <a:r>
                        <a:rPr lang="en-US" dirty="0"/>
                        <a:t>All predictors</a:t>
                      </a:r>
                    </a:p>
                  </a:txBody>
                  <a:tcPr/>
                </a:tc>
                <a:tc>
                  <a:txBody>
                    <a:bodyPr/>
                    <a:lstStyle/>
                    <a:p>
                      <a:r>
                        <a:rPr lang="cs-CZ" dirty="0"/>
                        <a:t>0.873111</a:t>
                      </a:r>
                      <a:endParaRPr lang="en-US" dirty="0"/>
                    </a:p>
                  </a:txBody>
                  <a:tcPr/>
                </a:tc>
                <a:extLst>
                  <a:ext uri="{0D108BD9-81ED-4DB2-BD59-A6C34878D82A}">
                    <a16:rowId xmlns:a16="http://schemas.microsoft.com/office/drawing/2014/main" val="10004"/>
                  </a:ext>
                </a:extLst>
              </a:tr>
              <a:tr h="563691">
                <a:tc>
                  <a:txBody>
                    <a:bodyPr/>
                    <a:lstStyle/>
                    <a:p>
                      <a:r>
                        <a:rPr lang="en-US" dirty="0"/>
                        <a:t>Support Vector</a:t>
                      </a:r>
                      <a:r>
                        <a:rPr lang="en-US" baseline="0" dirty="0"/>
                        <a:t> Machine</a:t>
                      </a:r>
                      <a:endParaRPr lang="en-US" dirty="0"/>
                    </a:p>
                  </a:txBody>
                  <a:tcPr/>
                </a:tc>
                <a:tc>
                  <a:txBody>
                    <a:bodyPr/>
                    <a:lstStyle/>
                    <a:p>
                      <a:r>
                        <a:rPr lang="en-US" dirty="0"/>
                        <a:t>Gamma</a:t>
                      </a:r>
                      <a:r>
                        <a:rPr lang="en-US" baseline="0" dirty="0"/>
                        <a:t> = 2</a:t>
                      </a:r>
                    </a:p>
                    <a:p>
                      <a:r>
                        <a:rPr lang="en-US" baseline="0" dirty="0"/>
                        <a:t>Cost  = 10</a:t>
                      </a:r>
                      <a:endParaRPr lang="en-US" dirty="0"/>
                    </a:p>
                  </a:txBody>
                  <a:tcPr/>
                </a:tc>
                <a:tc>
                  <a:txBody>
                    <a:bodyPr/>
                    <a:lstStyle/>
                    <a:p>
                      <a:r>
                        <a:rPr lang="en-US" dirty="0"/>
                        <a:t>0.974444</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78044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137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a:bodyPr>
          <a:lstStyle/>
          <a:p>
            <a:r>
              <a:rPr lang="en-US" dirty="0"/>
              <a:t>1010 rows ,140columns</a:t>
            </a:r>
          </a:p>
          <a:p>
            <a:r>
              <a:rPr lang="en-US" dirty="0"/>
              <a:t>Target variable: Gender</a:t>
            </a:r>
          </a:p>
          <a:p>
            <a:r>
              <a:rPr lang="en-US" dirty="0"/>
              <a:t>Other variables:</a:t>
            </a:r>
          </a:p>
          <a:p>
            <a:pPr lvl="1"/>
            <a:r>
              <a:rPr lang="en-US" dirty="0"/>
              <a:t>Music Preferences (Integer)			</a:t>
            </a:r>
          </a:p>
          <a:p>
            <a:pPr lvl="1"/>
            <a:r>
              <a:rPr lang="en-US" dirty="0"/>
              <a:t>Movie Preferences (Integer)			</a:t>
            </a:r>
          </a:p>
          <a:p>
            <a:pPr lvl="1"/>
            <a:r>
              <a:rPr lang="en-US" dirty="0"/>
              <a:t>Finances(Integer)			</a:t>
            </a:r>
          </a:p>
          <a:p>
            <a:pPr lvl="1"/>
            <a:r>
              <a:rPr lang="en-US" dirty="0"/>
              <a:t>Age(Integer)		</a:t>
            </a:r>
          </a:p>
          <a:p>
            <a:pPr lvl="1"/>
            <a:r>
              <a:rPr lang="en-US" dirty="0"/>
              <a:t>And so on</a:t>
            </a:r>
          </a:p>
        </p:txBody>
      </p:sp>
    </p:spTree>
    <p:extLst>
      <p:ext uri="{BB962C8B-B14F-4D97-AF65-F5344CB8AC3E}">
        <p14:creationId xmlns:p14="http://schemas.microsoft.com/office/powerpoint/2010/main" val="30693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CLEANING &amp; PRE-PROCESSING</a:t>
            </a:r>
          </a:p>
        </p:txBody>
      </p:sp>
      <p:sp>
        <p:nvSpPr>
          <p:cNvPr id="3" name="Content Placeholder 2"/>
          <p:cNvSpPr>
            <a:spLocks noGrp="1"/>
          </p:cNvSpPr>
          <p:nvPr>
            <p:ph idx="1"/>
          </p:nvPr>
        </p:nvSpPr>
        <p:spPr/>
        <p:txBody>
          <a:bodyPr>
            <a:normAutofit/>
          </a:bodyPr>
          <a:lstStyle/>
          <a:p>
            <a:r>
              <a:rPr lang="en-US" dirty="0"/>
              <a:t>Multiple missing values</a:t>
            </a:r>
          </a:p>
          <a:p>
            <a:r>
              <a:rPr lang="en-US" dirty="0"/>
              <a:t>Approach 1: replace missing values with mean of column </a:t>
            </a:r>
          </a:p>
          <a:p>
            <a:r>
              <a:rPr lang="en-US" dirty="0"/>
              <a:t>Approach 2: omit missing values</a:t>
            </a:r>
          </a:p>
          <a:p>
            <a:r>
              <a:rPr lang="en-US" dirty="0"/>
              <a:t>Normalize the Integer columns for certain algorithms like KNN</a:t>
            </a:r>
          </a:p>
          <a:p>
            <a:r>
              <a:rPr lang="en-US" dirty="0"/>
              <a:t>Training and Test Data</a:t>
            </a:r>
          </a:p>
          <a:p>
            <a:endParaRPr lang="en-US" dirty="0"/>
          </a:p>
        </p:txBody>
      </p:sp>
    </p:spTree>
    <p:extLst>
      <p:ext uri="{BB962C8B-B14F-4D97-AF65-F5344CB8AC3E}">
        <p14:creationId xmlns:p14="http://schemas.microsoft.com/office/powerpoint/2010/main" val="22016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1- KNN</a:t>
            </a:r>
          </a:p>
        </p:txBody>
      </p:sp>
      <p:sp>
        <p:nvSpPr>
          <p:cNvPr id="3" name="Content Placeholder 2"/>
          <p:cNvSpPr>
            <a:spLocks noGrp="1"/>
          </p:cNvSpPr>
          <p:nvPr>
            <p:ph idx="1"/>
          </p:nvPr>
        </p:nvSpPr>
        <p:spPr/>
        <p:txBody>
          <a:bodyPr>
            <a:normAutofit fontScale="92500" lnSpcReduction="10000"/>
          </a:bodyPr>
          <a:lstStyle/>
          <a:p>
            <a:r>
              <a:rPr lang="en-US" dirty="0"/>
              <a:t>K nearest neighbors found using Euclidean distance metric:</a:t>
            </a:r>
          </a:p>
          <a:p>
            <a:endParaRPr lang="en-US" dirty="0"/>
          </a:p>
          <a:p>
            <a:endParaRPr lang="en-US" dirty="0"/>
          </a:p>
          <a:p>
            <a:endParaRPr lang="en-US" dirty="0"/>
          </a:p>
          <a:p>
            <a:endParaRPr lang="en-US" dirty="0"/>
          </a:p>
          <a:p>
            <a:r>
              <a:rPr lang="en-US" dirty="0"/>
              <a:t>Predictors used: Satisfaction Level, Last Evaluation, Number of Projects, Average Monthly Hours, Time spent at the company</a:t>
            </a:r>
          </a:p>
          <a:p>
            <a:endParaRPr lang="en-US" dirty="0"/>
          </a:p>
          <a:p>
            <a:r>
              <a:rPr lang="en-US" dirty="0"/>
              <a:t>K = 2  (0.969556 accuracy)</a:t>
            </a:r>
          </a:p>
          <a:p>
            <a:pPr lvl="1"/>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705878" y="2561848"/>
            <a:ext cx="4467755" cy="1335666"/>
          </a:xfrm>
          <a:prstGeom prst="rect">
            <a:avLst/>
          </a:prstGeom>
        </p:spPr>
      </p:pic>
      <p:pic>
        <p:nvPicPr>
          <p:cNvPr id="6" name="Picture 5"/>
          <p:cNvPicPr>
            <a:picLocks noChangeAspect="1"/>
          </p:cNvPicPr>
          <p:nvPr/>
        </p:nvPicPr>
        <p:blipFill>
          <a:blip r:embed="rId3"/>
          <a:stretch>
            <a:fillRect/>
          </a:stretch>
        </p:blipFill>
        <p:spPr>
          <a:xfrm>
            <a:off x="6643638" y="5302853"/>
            <a:ext cx="2108377" cy="1031436"/>
          </a:xfrm>
          <a:prstGeom prst="rect">
            <a:avLst/>
          </a:prstGeom>
        </p:spPr>
      </p:pic>
    </p:spTree>
    <p:extLst>
      <p:ext uri="{BB962C8B-B14F-4D97-AF65-F5344CB8AC3E}">
        <p14:creationId xmlns:p14="http://schemas.microsoft.com/office/powerpoint/2010/main" val="597700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1- KNN</a:t>
            </a:r>
          </a:p>
        </p:txBody>
      </p:sp>
      <p:sp>
        <p:nvSpPr>
          <p:cNvPr id="3" name="Content Placeholder 2"/>
          <p:cNvSpPr>
            <a:spLocks noGrp="1"/>
          </p:cNvSpPr>
          <p:nvPr>
            <p:ph idx="1"/>
          </p:nvPr>
        </p:nvSpPr>
        <p:spPr/>
        <p:txBody>
          <a:bodyPr>
            <a:normAutofit/>
          </a:bodyPr>
          <a:lstStyle/>
          <a:p>
            <a:r>
              <a:rPr lang="en-US" dirty="0"/>
              <a:t>K = 3  (</a:t>
            </a:r>
            <a:r>
              <a:rPr lang="is-IS" dirty="0"/>
              <a:t>0.972444</a:t>
            </a:r>
            <a:r>
              <a:rPr lang="en-US" dirty="0"/>
              <a:t> accuracy)</a:t>
            </a:r>
          </a:p>
          <a:p>
            <a:pPr lvl="1"/>
            <a:endParaRPr lang="en-US" dirty="0"/>
          </a:p>
          <a:p>
            <a:pPr lvl="1"/>
            <a:endParaRPr lang="en-US" dirty="0"/>
          </a:p>
          <a:p>
            <a:pPr lvl="1"/>
            <a:endParaRPr lang="en-US" dirty="0"/>
          </a:p>
          <a:p>
            <a:pPr lvl="1"/>
            <a:endParaRPr lang="en-US" dirty="0"/>
          </a:p>
          <a:p>
            <a:r>
              <a:rPr lang="en-US" dirty="0"/>
              <a:t>K = 5 (</a:t>
            </a:r>
            <a:r>
              <a:rPr lang="it-IT" dirty="0"/>
              <a:t>0.968889 accuracy)</a:t>
            </a:r>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1348349" y="2862190"/>
            <a:ext cx="2393657" cy="1188218"/>
          </a:xfrm>
          <a:prstGeom prst="rect">
            <a:avLst/>
          </a:prstGeom>
        </p:spPr>
      </p:pic>
      <p:pic>
        <p:nvPicPr>
          <p:cNvPr id="8" name="Picture 7"/>
          <p:cNvPicPr>
            <a:picLocks noChangeAspect="1"/>
          </p:cNvPicPr>
          <p:nvPr/>
        </p:nvPicPr>
        <p:blipFill>
          <a:blip r:embed="rId3"/>
          <a:stretch>
            <a:fillRect/>
          </a:stretch>
        </p:blipFill>
        <p:spPr>
          <a:xfrm>
            <a:off x="1278011" y="5210126"/>
            <a:ext cx="2305148" cy="1103874"/>
          </a:xfrm>
          <a:prstGeom prst="rect">
            <a:avLst/>
          </a:prstGeom>
        </p:spPr>
      </p:pic>
    </p:spTree>
    <p:extLst>
      <p:ext uri="{BB962C8B-B14F-4D97-AF65-F5344CB8AC3E}">
        <p14:creationId xmlns:p14="http://schemas.microsoft.com/office/powerpoint/2010/main" val="750973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1- KNN</a:t>
            </a:r>
          </a:p>
        </p:txBody>
      </p:sp>
      <p:sp>
        <p:nvSpPr>
          <p:cNvPr id="3" name="Content Placeholder 2"/>
          <p:cNvSpPr>
            <a:spLocks noGrp="1"/>
          </p:cNvSpPr>
          <p:nvPr>
            <p:ph idx="1"/>
          </p:nvPr>
        </p:nvSpPr>
        <p:spPr/>
        <p:txBody>
          <a:bodyPr>
            <a:normAutofit/>
          </a:bodyPr>
          <a:lstStyle/>
          <a:p>
            <a:r>
              <a:rPr lang="en-US" dirty="0"/>
              <a:t>K = 9  (</a:t>
            </a:r>
            <a:r>
              <a:rPr lang="nb-NO" dirty="0"/>
              <a:t>0.969556</a:t>
            </a:r>
            <a:r>
              <a:rPr lang="en-US" dirty="0"/>
              <a:t> accuracy)</a:t>
            </a:r>
          </a:p>
          <a:p>
            <a:pPr lvl="1"/>
            <a:endParaRPr lang="en-US" dirty="0"/>
          </a:p>
          <a:p>
            <a:pPr lvl="1"/>
            <a:endParaRPr lang="en-US" dirty="0"/>
          </a:p>
          <a:p>
            <a:pPr lvl="1"/>
            <a:endParaRPr lang="en-US" dirty="0"/>
          </a:p>
          <a:p>
            <a:r>
              <a:rPr lang="en-US" dirty="0"/>
              <a:t>K = 15 (</a:t>
            </a:r>
            <a:r>
              <a:rPr lang="de-DE" dirty="0"/>
              <a:t>0.966000 </a:t>
            </a:r>
            <a:r>
              <a:rPr lang="it-IT" dirty="0"/>
              <a:t>accuracy)</a:t>
            </a:r>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685974" y="2566769"/>
            <a:ext cx="2210777" cy="1097436"/>
          </a:xfrm>
          <a:prstGeom prst="rect">
            <a:avLst/>
          </a:prstGeom>
        </p:spPr>
      </p:pic>
      <p:pic>
        <p:nvPicPr>
          <p:cNvPr id="6" name="Picture 5"/>
          <p:cNvPicPr>
            <a:picLocks noChangeAspect="1"/>
          </p:cNvPicPr>
          <p:nvPr/>
        </p:nvPicPr>
        <p:blipFill>
          <a:blip r:embed="rId3"/>
          <a:stretch>
            <a:fillRect/>
          </a:stretch>
        </p:blipFill>
        <p:spPr>
          <a:xfrm>
            <a:off x="1763971" y="4723123"/>
            <a:ext cx="2304068" cy="1143625"/>
          </a:xfrm>
          <a:prstGeom prst="rect">
            <a:avLst/>
          </a:prstGeom>
        </p:spPr>
      </p:pic>
    </p:spTree>
    <p:extLst>
      <p:ext uri="{BB962C8B-B14F-4D97-AF65-F5344CB8AC3E}">
        <p14:creationId xmlns:p14="http://schemas.microsoft.com/office/powerpoint/2010/main" val="313837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2 </a:t>
            </a:r>
            <a:r>
              <a:rPr lang="mr-IN" dirty="0"/>
              <a:t>–</a:t>
            </a:r>
            <a:r>
              <a:rPr lang="en-US" dirty="0"/>
              <a:t> Random Forest</a:t>
            </a:r>
          </a:p>
        </p:txBody>
      </p:sp>
      <p:sp>
        <p:nvSpPr>
          <p:cNvPr id="3" name="Content Placeholder 2"/>
          <p:cNvSpPr>
            <a:spLocks noGrp="1"/>
          </p:cNvSpPr>
          <p:nvPr>
            <p:ph idx="1"/>
          </p:nvPr>
        </p:nvSpPr>
        <p:spPr/>
        <p:txBody>
          <a:bodyPr/>
          <a:lstStyle/>
          <a:p>
            <a:r>
              <a:rPr lang="en-US" dirty="0"/>
              <a:t>Used all features after data cleaning to classify gender.</a:t>
            </a:r>
          </a:p>
          <a:p>
            <a:r>
              <a:rPr lang="en-US" dirty="0"/>
              <a:t>Approach 1: Replaced integer “NA” values with mean and factor “NA” values with mode.</a:t>
            </a:r>
          </a:p>
          <a:p>
            <a:r>
              <a:rPr lang="en-US" dirty="0"/>
              <a:t>For Gender, number of Trees (</a:t>
            </a:r>
            <a:r>
              <a:rPr lang="en-US" dirty="0" err="1"/>
              <a:t>ntree</a:t>
            </a:r>
            <a:r>
              <a:rPr lang="en-US" dirty="0"/>
              <a:t>) = 1000</a:t>
            </a:r>
          </a:p>
          <a:p>
            <a:pPr lvl="1"/>
            <a:r>
              <a:rPr lang="nb-NO" dirty="0"/>
              <a:t>0.9306 accuracy</a:t>
            </a:r>
          </a:p>
          <a:p>
            <a:pPr marL="457200" lvl="1" indent="0">
              <a:buNone/>
            </a:pPr>
            <a:endParaRPr lang="nb-NO" dirty="0"/>
          </a:p>
          <a:p>
            <a:pPr lvl="1"/>
            <a:endParaRPr lang="nb-NO" dirty="0"/>
          </a:p>
          <a:p>
            <a:pPr lvl="1"/>
            <a:endParaRPr lang="nb-NO" dirty="0"/>
          </a:p>
          <a:p>
            <a:pPr lvl="1"/>
            <a:endParaRPr lang="nb-NO" dirty="0"/>
          </a:p>
          <a:p>
            <a:endParaRPr lang="nb-NO" dirty="0"/>
          </a:p>
          <a:p>
            <a:pPr lvl="1"/>
            <a:endParaRPr lang="en-US" dirty="0"/>
          </a:p>
        </p:txBody>
      </p:sp>
      <p:pic>
        <p:nvPicPr>
          <p:cNvPr id="4" name="Picture 3">
            <a:extLst>
              <a:ext uri="{FF2B5EF4-FFF2-40B4-BE49-F238E27FC236}">
                <a16:creationId xmlns:a16="http://schemas.microsoft.com/office/drawing/2014/main" id="{2487C7DE-DE19-4190-AFF7-8E55A70D19E2}"/>
              </a:ext>
            </a:extLst>
          </p:cNvPr>
          <p:cNvPicPr>
            <a:picLocks noChangeAspect="1"/>
          </p:cNvPicPr>
          <p:nvPr/>
        </p:nvPicPr>
        <p:blipFill>
          <a:blip r:embed="rId2"/>
          <a:stretch>
            <a:fillRect/>
          </a:stretch>
        </p:blipFill>
        <p:spPr>
          <a:xfrm>
            <a:off x="3168978" y="4732258"/>
            <a:ext cx="5231876" cy="1470582"/>
          </a:xfrm>
          <a:prstGeom prst="rect">
            <a:avLst/>
          </a:prstGeom>
        </p:spPr>
      </p:pic>
    </p:spTree>
    <p:extLst>
      <p:ext uri="{BB962C8B-B14F-4D97-AF65-F5344CB8AC3E}">
        <p14:creationId xmlns:p14="http://schemas.microsoft.com/office/powerpoint/2010/main" val="1353407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2459</TotalTime>
  <Words>776</Words>
  <Application>Microsoft Office PowerPoint</Application>
  <PresentationFormat>Widescreen</PresentationFormat>
  <Paragraphs>189</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Calibri</vt:lpstr>
      <vt:lpstr>Century Gothic</vt:lpstr>
      <vt:lpstr>Mangal</vt:lpstr>
      <vt:lpstr>Verdana</vt:lpstr>
      <vt:lpstr>Wingdings 2</vt:lpstr>
      <vt:lpstr>Wingdings 3</vt:lpstr>
      <vt:lpstr>Verve</vt:lpstr>
      <vt:lpstr>YOUNG PEOPLE CLASSIFICATION</vt:lpstr>
      <vt:lpstr>TEAM MEMBERS</vt:lpstr>
      <vt:lpstr>INTRODUCTION &amp; MOTIVATION</vt:lpstr>
      <vt:lpstr>DATASET</vt:lpstr>
      <vt:lpstr>DATA CLEANING &amp; PRE-PROCESSING</vt:lpstr>
      <vt:lpstr>Algorithm 1- KNN</vt:lpstr>
      <vt:lpstr>Algorithm 1- KNN</vt:lpstr>
      <vt:lpstr>Algorithm 1- KNN</vt:lpstr>
      <vt:lpstr>Algorithm 2 – Random Forest</vt:lpstr>
      <vt:lpstr>PowerPoint Presentation</vt:lpstr>
      <vt:lpstr>Algorithm 2 – Random Forest</vt:lpstr>
      <vt:lpstr>PowerPoint Presentation</vt:lpstr>
      <vt:lpstr>Algorithm 2 – Random Forest</vt:lpstr>
      <vt:lpstr>PowerPoint Presentation</vt:lpstr>
      <vt:lpstr>Algorithm 2 – Random Forest</vt:lpstr>
      <vt:lpstr>PowerPoint Presentation</vt:lpstr>
      <vt:lpstr>Algorithm 2 – Random Forest</vt:lpstr>
      <vt:lpstr>PowerPoint Presentation</vt:lpstr>
      <vt:lpstr>Algorithm 2 – Random Forest</vt:lpstr>
      <vt:lpstr>PowerPoint Presentation</vt:lpstr>
      <vt:lpstr>Algorithm 2 – Random Forest</vt:lpstr>
      <vt:lpstr>Algorithm 2 – Random Forest</vt:lpstr>
      <vt:lpstr>Algorithm 2 – Random Forest</vt:lpstr>
      <vt:lpstr>Algorithm 3 – Neural Network</vt:lpstr>
      <vt:lpstr>Algorithm 3 – Neural Network</vt:lpstr>
      <vt:lpstr>Algorithm 4 – C5.0</vt:lpstr>
      <vt:lpstr>PowerPoint Presentation</vt:lpstr>
      <vt:lpstr>PowerPoint Presentation</vt:lpstr>
      <vt:lpstr>Algorithm 4 - Naïve Bayes</vt:lpstr>
      <vt:lpstr>Algorithm 5 – Support Vector Machine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ANALYTICS</dc:title>
  <dc:creator>Ankit Parekh</dc:creator>
  <cp:lastModifiedBy>Devanshu Mehta</cp:lastModifiedBy>
  <cp:revision>90</cp:revision>
  <dcterms:created xsi:type="dcterms:W3CDTF">2017-05-02T21:13:06Z</dcterms:created>
  <dcterms:modified xsi:type="dcterms:W3CDTF">2017-12-06T06:25:26Z</dcterms:modified>
</cp:coreProperties>
</file>