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FA311D-4876-4800-8F78-7F088B3BE90B}" type="datetimeFigureOut">
              <a:rPr lang="en-IN" smtClean="0"/>
              <a:t>25-01-2022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2F2CF67-6C24-48A6-B4EF-84C3E63B0C1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256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A311D-4876-4800-8F78-7F088B3BE90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2CF67-6C24-48A6-B4EF-84C3E63B0C1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36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A311D-4876-4800-8F78-7F088B3BE90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2CF67-6C24-48A6-B4EF-84C3E63B0C1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8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A311D-4876-4800-8F78-7F088B3BE90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2CF67-6C24-48A6-B4EF-84C3E63B0C1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59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A311D-4876-4800-8F78-7F088B3BE90B}"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2CF67-6C24-48A6-B4EF-84C3E63B0C1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00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A311D-4876-4800-8F78-7F088B3BE90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2CF67-6C24-48A6-B4EF-84C3E63B0C1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565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A311D-4876-4800-8F78-7F088B3BE90B}"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F2CF67-6C24-48A6-B4EF-84C3E63B0C1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94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A311D-4876-4800-8F78-7F088B3BE90B}"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F2CF67-6C24-48A6-B4EF-84C3E63B0C1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11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A311D-4876-4800-8F78-7F088B3BE90B}"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F2CF67-6C24-48A6-B4EF-84C3E63B0C13}" type="slidenum">
              <a:rPr lang="en-IN" smtClean="0"/>
              <a:t>‹#›</a:t>
            </a:fld>
            <a:endParaRPr lang="en-IN"/>
          </a:p>
        </p:txBody>
      </p:sp>
    </p:spTree>
    <p:extLst>
      <p:ext uri="{BB962C8B-B14F-4D97-AF65-F5344CB8AC3E}">
        <p14:creationId xmlns:p14="http://schemas.microsoft.com/office/powerpoint/2010/main" val="133714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FA311D-4876-4800-8F78-7F088B3BE90B}"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2CF67-6C24-48A6-B4EF-84C3E63B0C1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49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AFA311D-4876-4800-8F78-7F088B3BE90B}" type="datetimeFigureOut">
              <a:rPr lang="en-IN" smtClean="0"/>
              <a:t>25-01-2022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2F2CF67-6C24-48A6-B4EF-84C3E63B0C1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06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FA311D-4876-4800-8F78-7F088B3BE90B}" type="datetimeFigureOut">
              <a:rPr lang="en-IN" smtClean="0"/>
              <a:t>25-01-2022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F2CF67-6C24-48A6-B4EF-84C3E63B0C1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221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7A84-55A0-4174-9070-E96A0F3C41D6}"/>
              </a:ext>
            </a:extLst>
          </p:cNvPr>
          <p:cNvSpPr>
            <a:spLocks noGrp="1"/>
          </p:cNvSpPr>
          <p:nvPr>
            <p:ph type="ctrTitle"/>
          </p:nvPr>
        </p:nvSpPr>
        <p:spPr/>
        <p:txBody>
          <a:bodyPr>
            <a:normAutofit/>
          </a:bodyPr>
          <a:lstStyle/>
          <a:p>
            <a:r>
              <a:rPr lang="en-US" dirty="0"/>
              <a:t>House Price Prediction</a:t>
            </a:r>
            <a:endParaRPr lang="en-IN" dirty="0"/>
          </a:p>
        </p:txBody>
      </p:sp>
      <p:sp>
        <p:nvSpPr>
          <p:cNvPr id="4" name="Subtitle 3">
            <a:extLst>
              <a:ext uri="{FF2B5EF4-FFF2-40B4-BE49-F238E27FC236}">
                <a16:creationId xmlns:a16="http://schemas.microsoft.com/office/drawing/2014/main" id="{CE469584-8981-476C-A96C-087220A3576E}"/>
              </a:ext>
            </a:extLst>
          </p:cNvPr>
          <p:cNvSpPr>
            <a:spLocks noGrp="1"/>
          </p:cNvSpPr>
          <p:nvPr>
            <p:ph type="subTitle" idx="1"/>
          </p:nvPr>
        </p:nvSpPr>
        <p:spPr>
          <a:xfrm>
            <a:off x="8730532" y="5661328"/>
            <a:ext cx="2814762" cy="394373"/>
          </a:xfrm>
        </p:spPr>
        <p:txBody>
          <a:bodyPr>
            <a:normAutofit fontScale="70000" lnSpcReduction="20000"/>
          </a:bodyPr>
          <a:lstStyle/>
          <a:p>
            <a:r>
              <a:rPr lang="en-US" dirty="0"/>
              <a:t>Created by: Dhaval Mulani</a:t>
            </a:r>
            <a:endParaRPr lang="en-IN" dirty="0"/>
          </a:p>
        </p:txBody>
      </p:sp>
    </p:spTree>
    <p:extLst>
      <p:ext uri="{BB962C8B-B14F-4D97-AF65-F5344CB8AC3E}">
        <p14:creationId xmlns:p14="http://schemas.microsoft.com/office/powerpoint/2010/main" val="16948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8E0B-41B6-4840-863E-EEB34DD7A2C0}"/>
              </a:ext>
            </a:extLst>
          </p:cNvPr>
          <p:cNvSpPr>
            <a:spLocks noGrp="1"/>
          </p:cNvSpPr>
          <p:nvPr>
            <p:ph type="title"/>
          </p:nvPr>
        </p:nvSpPr>
        <p:spPr/>
        <p:txBody>
          <a:bodyPr/>
          <a:lstStyle/>
          <a:p>
            <a:r>
              <a:rPr lang="en-US" dirty="0"/>
              <a:t>Outlier Detection</a:t>
            </a:r>
            <a:endParaRPr lang="en-IN" dirty="0"/>
          </a:p>
        </p:txBody>
      </p:sp>
      <p:sp>
        <p:nvSpPr>
          <p:cNvPr id="3" name="Content Placeholder 2">
            <a:extLst>
              <a:ext uri="{FF2B5EF4-FFF2-40B4-BE49-F238E27FC236}">
                <a16:creationId xmlns:a16="http://schemas.microsoft.com/office/drawing/2014/main" id="{8A549C56-6784-43C3-85E0-98E956958E48}"/>
              </a:ext>
            </a:extLst>
          </p:cNvPr>
          <p:cNvSpPr>
            <a:spLocks noGrp="1"/>
          </p:cNvSpPr>
          <p:nvPr>
            <p:ph idx="1"/>
          </p:nvPr>
        </p:nvSpPr>
        <p:spPr/>
        <p:txBody>
          <a:bodyPr/>
          <a:lstStyle/>
          <a:p>
            <a:r>
              <a:rPr lang="en-US" dirty="0"/>
              <a:t>In simple words, an outlier is an observation that diverges from an overall pattern on a sample. </a:t>
            </a:r>
          </a:p>
          <a:p>
            <a:r>
              <a:rPr lang="en-US" dirty="0"/>
              <a:t> There are many types of outlier detection techniques such as Z-Score or Extreme Value Analysis, Probabilistic and Statistical Modeling, Information Theory Models, Standard Deviation etc. </a:t>
            </a:r>
          </a:p>
          <a:p>
            <a:r>
              <a:rPr lang="en-US" dirty="0"/>
              <a:t> We have used simple domain knowledge of real estate market to detect the outliers in our dataset.</a:t>
            </a:r>
            <a:endParaRPr lang="en-IN" dirty="0"/>
          </a:p>
        </p:txBody>
      </p:sp>
    </p:spTree>
    <p:extLst>
      <p:ext uri="{BB962C8B-B14F-4D97-AF65-F5344CB8AC3E}">
        <p14:creationId xmlns:p14="http://schemas.microsoft.com/office/powerpoint/2010/main" val="289777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30DC-4F57-45AD-89D2-0010D707FB19}"/>
              </a:ext>
            </a:extLst>
          </p:cNvPr>
          <p:cNvSpPr>
            <a:spLocks noGrp="1"/>
          </p:cNvSpPr>
          <p:nvPr>
            <p:ph type="title"/>
          </p:nvPr>
        </p:nvSpPr>
        <p:spPr/>
        <p:txBody>
          <a:bodyPr/>
          <a:lstStyle/>
          <a:p>
            <a:r>
              <a:rPr lang="en-US" dirty="0"/>
              <a:t>Outlier Removal</a:t>
            </a:r>
            <a:endParaRPr lang="en-IN" dirty="0"/>
          </a:p>
        </p:txBody>
      </p:sp>
      <p:sp>
        <p:nvSpPr>
          <p:cNvPr id="3" name="Content Placeholder 2">
            <a:extLst>
              <a:ext uri="{FF2B5EF4-FFF2-40B4-BE49-F238E27FC236}">
                <a16:creationId xmlns:a16="http://schemas.microsoft.com/office/drawing/2014/main" id="{DD237560-FFEB-41F0-B916-C506D2286ABE}"/>
              </a:ext>
            </a:extLst>
          </p:cNvPr>
          <p:cNvSpPr>
            <a:spLocks noGrp="1"/>
          </p:cNvSpPr>
          <p:nvPr>
            <p:ph idx="1"/>
          </p:nvPr>
        </p:nvSpPr>
        <p:spPr/>
        <p:txBody>
          <a:bodyPr/>
          <a:lstStyle/>
          <a:p>
            <a:r>
              <a:rPr lang="en-US" dirty="0"/>
              <a:t>After detecting the outlier, correct that errors if possible and if you can not fix it, then remove that observation. </a:t>
            </a:r>
          </a:p>
          <a:p>
            <a:r>
              <a:rPr lang="en-US" dirty="0"/>
              <a:t> In our dataset, we observed variations in the relation between values of some attributes. </a:t>
            </a:r>
          </a:p>
          <a:p>
            <a:r>
              <a:rPr lang="en-US" dirty="0"/>
              <a:t>So that these type of rows are dropped from the dataset. </a:t>
            </a:r>
          </a:p>
        </p:txBody>
      </p:sp>
    </p:spTree>
    <p:extLst>
      <p:ext uri="{BB962C8B-B14F-4D97-AF65-F5344CB8AC3E}">
        <p14:creationId xmlns:p14="http://schemas.microsoft.com/office/powerpoint/2010/main" val="185678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ADC2-E441-46B0-AA2C-12785D5B1DE3}"/>
              </a:ext>
            </a:extLst>
          </p:cNvPr>
          <p:cNvSpPr>
            <a:spLocks noGrp="1"/>
          </p:cNvSpPr>
          <p:nvPr>
            <p:ph type="title"/>
          </p:nvPr>
        </p:nvSpPr>
        <p:spPr/>
        <p:txBody>
          <a:bodyPr/>
          <a:lstStyle/>
          <a:p>
            <a:r>
              <a:rPr lang="en-US" dirty="0"/>
              <a:t>One Hot Encoding</a:t>
            </a:r>
            <a:endParaRPr lang="en-IN" dirty="0"/>
          </a:p>
        </p:txBody>
      </p:sp>
      <p:sp>
        <p:nvSpPr>
          <p:cNvPr id="3" name="Content Placeholder 2">
            <a:extLst>
              <a:ext uri="{FF2B5EF4-FFF2-40B4-BE49-F238E27FC236}">
                <a16:creationId xmlns:a16="http://schemas.microsoft.com/office/drawing/2014/main" id="{8EEE0617-828B-4FC8-95F8-E320C65A52E2}"/>
              </a:ext>
            </a:extLst>
          </p:cNvPr>
          <p:cNvSpPr>
            <a:spLocks noGrp="1"/>
          </p:cNvSpPr>
          <p:nvPr>
            <p:ph idx="1"/>
          </p:nvPr>
        </p:nvSpPr>
        <p:spPr/>
        <p:txBody>
          <a:bodyPr/>
          <a:lstStyle/>
          <a:p>
            <a:r>
              <a:rPr lang="en-IN" dirty="0"/>
              <a:t>This technique is used to convert the categorical variables into numeric values. </a:t>
            </a:r>
          </a:p>
          <a:p>
            <a:r>
              <a:rPr lang="en-IN" dirty="0"/>
              <a:t> Our dataset contains a categorical variable which is "location". </a:t>
            </a:r>
          </a:p>
          <a:p>
            <a:r>
              <a:rPr lang="en-IN" dirty="0"/>
              <a:t>We have used one hot encoding method to convert them as numeric values. </a:t>
            </a:r>
          </a:p>
        </p:txBody>
      </p:sp>
    </p:spTree>
    <p:extLst>
      <p:ext uri="{BB962C8B-B14F-4D97-AF65-F5344CB8AC3E}">
        <p14:creationId xmlns:p14="http://schemas.microsoft.com/office/powerpoint/2010/main" val="99354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0F1C-311A-4CAD-A2B4-A1F0672D960F}"/>
              </a:ext>
            </a:extLst>
          </p:cNvPr>
          <p:cNvSpPr>
            <a:spLocks noGrp="1"/>
          </p:cNvSpPr>
          <p:nvPr>
            <p:ph type="title"/>
          </p:nvPr>
        </p:nvSpPr>
        <p:spPr/>
        <p:txBody>
          <a:bodyPr/>
          <a:lstStyle/>
          <a:p>
            <a:r>
              <a:rPr lang="en-US" dirty="0"/>
              <a:t>Model Creation</a:t>
            </a:r>
            <a:endParaRPr lang="en-IN" dirty="0"/>
          </a:p>
        </p:txBody>
      </p:sp>
      <p:sp>
        <p:nvSpPr>
          <p:cNvPr id="3" name="Content Placeholder 2">
            <a:extLst>
              <a:ext uri="{FF2B5EF4-FFF2-40B4-BE49-F238E27FC236}">
                <a16:creationId xmlns:a16="http://schemas.microsoft.com/office/drawing/2014/main" id="{1179E773-5901-4E33-AE60-3B7EDEBD285F}"/>
              </a:ext>
            </a:extLst>
          </p:cNvPr>
          <p:cNvSpPr>
            <a:spLocks noGrp="1"/>
          </p:cNvSpPr>
          <p:nvPr>
            <p:ph idx="1"/>
          </p:nvPr>
        </p:nvSpPr>
        <p:spPr/>
        <p:txBody>
          <a:bodyPr/>
          <a:lstStyle/>
          <a:p>
            <a:r>
              <a:rPr lang="en-US" dirty="0"/>
              <a:t>The process of modeling means training a machine learning algorithm to predict the labels from the features. </a:t>
            </a:r>
          </a:p>
          <a:p>
            <a:r>
              <a:rPr lang="en-US" dirty="0"/>
              <a:t>We have used Linear Regression algorithm for training and testing of the model. </a:t>
            </a:r>
          </a:p>
          <a:p>
            <a:r>
              <a:rPr lang="en-US" dirty="0"/>
              <a:t>The accuracy rate of our model is 80% which is pretty good. </a:t>
            </a:r>
            <a:endParaRPr lang="en-IN" dirty="0"/>
          </a:p>
        </p:txBody>
      </p:sp>
    </p:spTree>
    <p:extLst>
      <p:ext uri="{BB962C8B-B14F-4D97-AF65-F5344CB8AC3E}">
        <p14:creationId xmlns:p14="http://schemas.microsoft.com/office/powerpoint/2010/main" val="136505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5325-483A-43FE-96A8-FEC1FEFF6B70}"/>
              </a:ext>
            </a:extLst>
          </p:cNvPr>
          <p:cNvSpPr>
            <a:spLocks noGrp="1"/>
          </p:cNvSpPr>
          <p:nvPr>
            <p:ph type="title"/>
          </p:nvPr>
        </p:nvSpPr>
        <p:spPr/>
        <p:txBody>
          <a:bodyPr/>
          <a:lstStyle/>
          <a:p>
            <a:r>
              <a:rPr lang="en-US" dirty="0"/>
              <a:t>K-Fold Cross Validation</a:t>
            </a:r>
            <a:endParaRPr lang="en-IN" dirty="0"/>
          </a:p>
        </p:txBody>
      </p:sp>
      <p:sp>
        <p:nvSpPr>
          <p:cNvPr id="3" name="Content Placeholder 2">
            <a:extLst>
              <a:ext uri="{FF2B5EF4-FFF2-40B4-BE49-F238E27FC236}">
                <a16:creationId xmlns:a16="http://schemas.microsoft.com/office/drawing/2014/main" id="{47706D20-2F84-4E2E-8BDD-86615F60AB7E}"/>
              </a:ext>
            </a:extLst>
          </p:cNvPr>
          <p:cNvSpPr>
            <a:spLocks noGrp="1"/>
          </p:cNvSpPr>
          <p:nvPr>
            <p:ph idx="1"/>
          </p:nvPr>
        </p:nvSpPr>
        <p:spPr/>
        <p:txBody>
          <a:bodyPr/>
          <a:lstStyle/>
          <a:p>
            <a:r>
              <a:rPr lang="en-US" dirty="0"/>
              <a:t>Cross-validation is a statistical method used to estimate the skill of machine learning models. </a:t>
            </a:r>
          </a:p>
          <a:p>
            <a:r>
              <a:rPr lang="en-US" dirty="0"/>
              <a:t>It is commonly used in applied machine learning to compare and select a model for a given predictive modeling problem because it is easy to understand, easy to implement, and results in skill estimates that generally have a lower bias than other methods. </a:t>
            </a:r>
          </a:p>
          <a:p>
            <a:r>
              <a:rPr lang="en-US" dirty="0"/>
              <a:t>After applying k-fold cross validation method into our final dataset, we find our accuracy rate is 80% all the time.</a:t>
            </a:r>
            <a:endParaRPr lang="en-IN" dirty="0"/>
          </a:p>
        </p:txBody>
      </p:sp>
    </p:spTree>
    <p:extLst>
      <p:ext uri="{BB962C8B-B14F-4D97-AF65-F5344CB8AC3E}">
        <p14:creationId xmlns:p14="http://schemas.microsoft.com/office/powerpoint/2010/main" val="353388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B5EF-2EE8-4247-AAC0-9A330793456E}"/>
              </a:ext>
            </a:extLst>
          </p:cNvPr>
          <p:cNvSpPr>
            <a:spLocks noGrp="1"/>
          </p:cNvSpPr>
          <p:nvPr>
            <p:ph type="title"/>
          </p:nvPr>
        </p:nvSpPr>
        <p:spPr/>
        <p:txBody>
          <a:bodyPr/>
          <a:lstStyle/>
          <a:p>
            <a:r>
              <a:rPr lang="en-US" dirty="0"/>
              <a:t>Grid Search Cross Validation</a:t>
            </a:r>
            <a:endParaRPr lang="en-IN" dirty="0"/>
          </a:p>
        </p:txBody>
      </p:sp>
      <p:sp>
        <p:nvSpPr>
          <p:cNvPr id="3" name="Content Placeholder 2">
            <a:extLst>
              <a:ext uri="{FF2B5EF4-FFF2-40B4-BE49-F238E27FC236}">
                <a16:creationId xmlns:a16="http://schemas.microsoft.com/office/drawing/2014/main" id="{C1E741DA-E1A3-4C84-AFC5-8C2EBE73D985}"/>
              </a:ext>
            </a:extLst>
          </p:cNvPr>
          <p:cNvSpPr>
            <a:spLocks noGrp="1"/>
          </p:cNvSpPr>
          <p:nvPr>
            <p:ph idx="1"/>
          </p:nvPr>
        </p:nvSpPr>
        <p:spPr/>
        <p:txBody>
          <a:bodyPr/>
          <a:lstStyle/>
          <a:p>
            <a:r>
              <a:rPr lang="en-US" dirty="0"/>
              <a:t>This is a technique which is used to find the best algorithm for modeling and give the best parameters as well. </a:t>
            </a:r>
          </a:p>
          <a:p>
            <a:r>
              <a:rPr lang="en-US" dirty="0"/>
              <a:t>We applied grid search cross validation method on our dataset with Linear Regression, Lasso Regression, and Decision Tree algorithms. </a:t>
            </a:r>
          </a:p>
          <a:p>
            <a:r>
              <a:rPr lang="en-US" dirty="0"/>
              <a:t>We find the Linear Regression algorithm is giving the best accuracy score is 80%.</a:t>
            </a:r>
            <a:endParaRPr lang="en-IN" dirty="0"/>
          </a:p>
        </p:txBody>
      </p:sp>
    </p:spTree>
    <p:extLst>
      <p:ext uri="{BB962C8B-B14F-4D97-AF65-F5344CB8AC3E}">
        <p14:creationId xmlns:p14="http://schemas.microsoft.com/office/powerpoint/2010/main" val="190671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D2CA-F70C-4E16-B448-461E4340B54F}"/>
              </a:ext>
            </a:extLst>
          </p:cNvPr>
          <p:cNvSpPr>
            <a:spLocks noGrp="1"/>
          </p:cNvSpPr>
          <p:nvPr>
            <p:ph type="title"/>
          </p:nvPr>
        </p:nvSpPr>
        <p:spPr/>
        <p:txBody>
          <a:bodyPr/>
          <a:lstStyle/>
          <a:p>
            <a:r>
              <a:rPr lang="en-US" dirty="0"/>
              <a:t>Result/Output</a:t>
            </a:r>
            <a:endParaRPr lang="en-IN" dirty="0"/>
          </a:p>
        </p:txBody>
      </p:sp>
      <p:sp>
        <p:nvSpPr>
          <p:cNvPr id="3" name="Content Placeholder 2">
            <a:extLst>
              <a:ext uri="{FF2B5EF4-FFF2-40B4-BE49-F238E27FC236}">
                <a16:creationId xmlns:a16="http://schemas.microsoft.com/office/drawing/2014/main" id="{EA0FDDD4-8F54-4B8E-83FE-E4391AA2B0F4}"/>
              </a:ext>
            </a:extLst>
          </p:cNvPr>
          <p:cNvSpPr>
            <a:spLocks noGrp="1"/>
          </p:cNvSpPr>
          <p:nvPr>
            <p:ph idx="1"/>
          </p:nvPr>
        </p:nvSpPr>
        <p:spPr/>
        <p:txBody>
          <a:bodyPr/>
          <a:lstStyle/>
          <a:p>
            <a:r>
              <a:rPr lang="en-US" dirty="0"/>
              <a:t>We created a function to predict the house price. </a:t>
            </a:r>
          </a:p>
          <a:p>
            <a:r>
              <a:rPr lang="en-US" dirty="0"/>
              <a:t> Our function be like " predict price(location, sqft, bath, bhk) " </a:t>
            </a:r>
          </a:p>
          <a:p>
            <a:r>
              <a:rPr lang="en-US" dirty="0"/>
              <a:t> When we pass the values into our function, it will predict house price for us.</a:t>
            </a:r>
            <a:endParaRPr lang="en-IN" dirty="0"/>
          </a:p>
        </p:txBody>
      </p:sp>
    </p:spTree>
    <p:extLst>
      <p:ext uri="{BB962C8B-B14F-4D97-AF65-F5344CB8AC3E}">
        <p14:creationId xmlns:p14="http://schemas.microsoft.com/office/powerpoint/2010/main" val="281494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F7FC-B3FE-4EFF-8D29-7523FD189376}"/>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16775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0671-BD6C-43ED-9C7D-58845CB6B8A2}"/>
              </a:ext>
            </a:extLst>
          </p:cNvPr>
          <p:cNvSpPr>
            <a:spLocks noGrp="1"/>
          </p:cNvSpPr>
          <p:nvPr>
            <p:ph type="title"/>
          </p:nvPr>
        </p:nvSpPr>
        <p:spPr/>
        <p:txBody>
          <a:bodyPr/>
          <a:lstStyle/>
          <a:p>
            <a:r>
              <a:rPr lang="en-US" sz="3200" b="1" u="sng" dirty="0"/>
              <a:t>OUTLINE</a:t>
            </a:r>
            <a:br>
              <a:rPr lang="en-US" dirty="0"/>
            </a:br>
            <a:endParaRPr lang="en-IN" dirty="0"/>
          </a:p>
        </p:txBody>
      </p:sp>
      <p:sp>
        <p:nvSpPr>
          <p:cNvPr id="4" name="Content Placeholder 3">
            <a:extLst>
              <a:ext uri="{FF2B5EF4-FFF2-40B4-BE49-F238E27FC236}">
                <a16:creationId xmlns:a16="http://schemas.microsoft.com/office/drawing/2014/main" id="{AEB095D0-7AD3-440A-8D51-14FEDA49F1E2}"/>
              </a:ext>
            </a:extLst>
          </p:cNvPr>
          <p:cNvSpPr>
            <a:spLocks noGrp="1"/>
          </p:cNvSpPr>
          <p:nvPr>
            <p:ph sz="half" idx="2"/>
          </p:nvPr>
        </p:nvSpPr>
        <p:spPr/>
        <p:txBody>
          <a:bodyPr>
            <a:normAutofit fontScale="92500" lnSpcReduction="20000"/>
          </a:bodyPr>
          <a:lstStyle/>
          <a:p>
            <a:pPr>
              <a:lnSpc>
                <a:spcPct val="100000"/>
              </a:lnSpc>
            </a:pPr>
            <a:r>
              <a:rPr lang="en-US" sz="2000" dirty="0"/>
              <a:t>Introduction</a:t>
            </a:r>
          </a:p>
          <a:p>
            <a:pPr>
              <a:lnSpc>
                <a:spcPct val="100000"/>
              </a:lnSpc>
            </a:pPr>
            <a:r>
              <a:rPr lang="en-US" sz="2000" dirty="0"/>
              <a:t>Problem Statement</a:t>
            </a:r>
          </a:p>
          <a:p>
            <a:pPr>
              <a:lnSpc>
                <a:spcPct val="100000"/>
              </a:lnSpc>
            </a:pPr>
            <a:r>
              <a:rPr lang="en-US" sz="2000" dirty="0"/>
              <a:t>Project Specification</a:t>
            </a:r>
          </a:p>
          <a:p>
            <a:pPr>
              <a:lnSpc>
                <a:spcPct val="100000"/>
              </a:lnSpc>
            </a:pPr>
            <a:r>
              <a:rPr lang="en-US" sz="2000" dirty="0"/>
              <a:t>Dataset</a:t>
            </a:r>
            <a:endParaRPr lang="en-IN" sz="2000" dirty="0"/>
          </a:p>
          <a:p>
            <a:pPr>
              <a:lnSpc>
                <a:spcPct val="100000"/>
              </a:lnSpc>
            </a:pPr>
            <a:r>
              <a:rPr lang="en-IN" sz="2000" dirty="0"/>
              <a:t>Pipeline</a:t>
            </a:r>
          </a:p>
          <a:p>
            <a:pPr>
              <a:lnSpc>
                <a:spcPct val="100000"/>
              </a:lnSpc>
            </a:pPr>
            <a:r>
              <a:rPr lang="en-IN" sz="2000" dirty="0"/>
              <a:t>Data Cleaning</a:t>
            </a:r>
          </a:p>
          <a:p>
            <a:pPr>
              <a:lnSpc>
                <a:spcPct val="100000"/>
              </a:lnSpc>
            </a:pPr>
            <a:r>
              <a:rPr lang="en-IN" sz="2000" dirty="0"/>
              <a:t>Feature Engineering</a:t>
            </a:r>
          </a:p>
          <a:p>
            <a:endParaRPr lang="en-IN" dirty="0"/>
          </a:p>
        </p:txBody>
      </p:sp>
      <p:sp>
        <p:nvSpPr>
          <p:cNvPr id="6" name="Content Placeholder 5">
            <a:extLst>
              <a:ext uri="{FF2B5EF4-FFF2-40B4-BE49-F238E27FC236}">
                <a16:creationId xmlns:a16="http://schemas.microsoft.com/office/drawing/2014/main" id="{F7A18ABE-BD8A-4044-8678-FD6A9BA59A5F}"/>
              </a:ext>
            </a:extLst>
          </p:cNvPr>
          <p:cNvSpPr>
            <a:spLocks noGrp="1"/>
          </p:cNvSpPr>
          <p:nvPr>
            <p:ph sz="quarter" idx="4"/>
          </p:nvPr>
        </p:nvSpPr>
        <p:spPr/>
        <p:txBody>
          <a:bodyPr>
            <a:normAutofit fontScale="92500" lnSpcReduction="20000"/>
          </a:bodyPr>
          <a:lstStyle/>
          <a:p>
            <a:pPr>
              <a:lnSpc>
                <a:spcPct val="100000"/>
              </a:lnSpc>
            </a:pPr>
            <a:r>
              <a:rPr lang="en-IN" sz="2000" dirty="0"/>
              <a:t>Outlier Detection</a:t>
            </a:r>
          </a:p>
          <a:p>
            <a:pPr>
              <a:lnSpc>
                <a:spcPct val="100000"/>
              </a:lnSpc>
            </a:pPr>
            <a:r>
              <a:rPr lang="en-IN" sz="2000" dirty="0"/>
              <a:t>Outlier Removal</a:t>
            </a:r>
          </a:p>
          <a:p>
            <a:pPr>
              <a:lnSpc>
                <a:spcPct val="100000"/>
              </a:lnSpc>
            </a:pPr>
            <a:r>
              <a:rPr lang="en-IN" sz="2000" dirty="0"/>
              <a:t>One Hot Encoding</a:t>
            </a:r>
          </a:p>
          <a:p>
            <a:pPr>
              <a:lnSpc>
                <a:spcPct val="100000"/>
              </a:lnSpc>
            </a:pPr>
            <a:r>
              <a:rPr lang="en-IN" sz="2000" dirty="0"/>
              <a:t>Model Creation</a:t>
            </a:r>
          </a:p>
          <a:p>
            <a:pPr>
              <a:lnSpc>
                <a:spcPct val="100000"/>
              </a:lnSpc>
            </a:pPr>
            <a:r>
              <a:rPr lang="en-IN" sz="2000" dirty="0"/>
              <a:t>K-Fold Cross Validation</a:t>
            </a:r>
          </a:p>
          <a:p>
            <a:pPr>
              <a:lnSpc>
                <a:spcPct val="100000"/>
              </a:lnSpc>
            </a:pPr>
            <a:r>
              <a:rPr lang="en-IN" sz="2000" dirty="0"/>
              <a:t>Grid Search cross Validation</a:t>
            </a:r>
          </a:p>
          <a:p>
            <a:pPr>
              <a:lnSpc>
                <a:spcPct val="100000"/>
              </a:lnSpc>
            </a:pPr>
            <a:r>
              <a:rPr lang="en-IN" sz="2000" dirty="0"/>
              <a:t>Results/Output</a:t>
            </a:r>
          </a:p>
          <a:p>
            <a:endParaRPr lang="en-IN" dirty="0"/>
          </a:p>
        </p:txBody>
      </p:sp>
    </p:spTree>
    <p:extLst>
      <p:ext uri="{BB962C8B-B14F-4D97-AF65-F5344CB8AC3E}">
        <p14:creationId xmlns:p14="http://schemas.microsoft.com/office/powerpoint/2010/main" val="419186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4130-285C-4516-8831-EA39B0241912}"/>
              </a:ext>
            </a:extLst>
          </p:cNvPr>
          <p:cNvSpPr>
            <a:spLocks noGrp="1"/>
          </p:cNvSpPr>
          <p:nvPr>
            <p:ph type="title"/>
          </p:nvPr>
        </p:nvSpPr>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991B3A72-D106-4EB0-9FFC-5B1D2465A2F8}"/>
              </a:ext>
            </a:extLst>
          </p:cNvPr>
          <p:cNvSpPr>
            <a:spLocks noGrp="1"/>
          </p:cNvSpPr>
          <p:nvPr>
            <p:ph idx="1"/>
          </p:nvPr>
        </p:nvSpPr>
        <p:spPr/>
        <p:txBody>
          <a:bodyPr/>
          <a:lstStyle/>
          <a:p>
            <a:r>
              <a:rPr lang="en-US" dirty="0"/>
              <a:t>In this project, we have built a machine learning model to predict the house prices of an Indian city(Bengaluru).</a:t>
            </a:r>
          </a:p>
          <a:p>
            <a:r>
              <a:rPr lang="en-US" dirty="0"/>
              <a:t>This project will very helpful for the real estate market.</a:t>
            </a:r>
          </a:p>
          <a:p>
            <a:r>
              <a:rPr lang="en-US" dirty="0"/>
              <a:t>Our model can be used by both house sellers and house buyers.</a:t>
            </a:r>
          </a:p>
          <a:p>
            <a:r>
              <a:rPr lang="en-US" dirty="0"/>
              <a:t>Multiple Linear Regression algorithm is used to create a model with a great accuracy score.</a:t>
            </a:r>
          </a:p>
          <a:p>
            <a:endParaRPr lang="en-US" dirty="0"/>
          </a:p>
          <a:p>
            <a:endParaRPr lang="en-IN" dirty="0"/>
          </a:p>
        </p:txBody>
      </p:sp>
    </p:spTree>
    <p:extLst>
      <p:ext uri="{BB962C8B-B14F-4D97-AF65-F5344CB8AC3E}">
        <p14:creationId xmlns:p14="http://schemas.microsoft.com/office/powerpoint/2010/main" val="342432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6F4F-D80B-484B-A35D-06CE8CF4C30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07F258D-B118-4394-A3C9-6684E56BCE4E}"/>
              </a:ext>
            </a:extLst>
          </p:cNvPr>
          <p:cNvSpPr>
            <a:spLocks noGrp="1"/>
          </p:cNvSpPr>
          <p:nvPr>
            <p:ph idx="1"/>
          </p:nvPr>
        </p:nvSpPr>
        <p:spPr/>
        <p:txBody>
          <a:bodyPr/>
          <a:lstStyle/>
          <a:p>
            <a:r>
              <a:rPr lang="en-US" dirty="0"/>
              <a:t>Prices of real estate properties are sophisticatedly linked with our economy. </a:t>
            </a:r>
          </a:p>
          <a:p>
            <a:r>
              <a:rPr lang="en-US" dirty="0"/>
              <a:t>Despite this, we do not have accurate measures of house prices based on the vast amount of data available. </a:t>
            </a:r>
          </a:p>
          <a:p>
            <a:r>
              <a:rPr lang="en-US" dirty="0"/>
              <a:t>Proper and justified prices of properties can bring in a lot of transparency and trust back to the real estate industry, which is very important for most consumers especially in India.</a:t>
            </a:r>
            <a:endParaRPr lang="en-IN" dirty="0"/>
          </a:p>
        </p:txBody>
      </p:sp>
    </p:spTree>
    <p:extLst>
      <p:ext uri="{BB962C8B-B14F-4D97-AF65-F5344CB8AC3E}">
        <p14:creationId xmlns:p14="http://schemas.microsoft.com/office/powerpoint/2010/main" val="358237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7DEC-FCD0-4466-A072-1EA28916F659}"/>
              </a:ext>
            </a:extLst>
          </p:cNvPr>
          <p:cNvSpPr>
            <a:spLocks noGrp="1"/>
          </p:cNvSpPr>
          <p:nvPr>
            <p:ph type="title"/>
          </p:nvPr>
        </p:nvSpPr>
        <p:spPr/>
        <p:txBody>
          <a:bodyPr/>
          <a:lstStyle/>
          <a:p>
            <a:r>
              <a:rPr lang="en-US" dirty="0"/>
              <a:t>Project Specification</a:t>
            </a:r>
            <a:endParaRPr lang="en-IN" dirty="0"/>
          </a:p>
        </p:txBody>
      </p:sp>
      <p:sp>
        <p:nvSpPr>
          <p:cNvPr id="3" name="Content Placeholder 2">
            <a:extLst>
              <a:ext uri="{FF2B5EF4-FFF2-40B4-BE49-F238E27FC236}">
                <a16:creationId xmlns:a16="http://schemas.microsoft.com/office/drawing/2014/main" id="{EA4DF405-4952-43D9-BC99-C6867B1BFFCB}"/>
              </a:ext>
            </a:extLst>
          </p:cNvPr>
          <p:cNvSpPr>
            <a:spLocks noGrp="1"/>
          </p:cNvSpPr>
          <p:nvPr>
            <p:ph idx="1"/>
          </p:nvPr>
        </p:nvSpPr>
        <p:spPr/>
        <p:txBody>
          <a:bodyPr/>
          <a:lstStyle/>
          <a:p>
            <a:r>
              <a:rPr lang="en-US" dirty="0"/>
              <a:t>The goal of this project is to predict house prices in Bengaluru city based on some features such as location, size/area, number of bedrooms, and number of bathrooms.</a:t>
            </a:r>
          </a:p>
          <a:p>
            <a:r>
              <a:rPr lang="en-US" dirty="0"/>
              <a:t> Bengaluru house price dataset is used to create the model.</a:t>
            </a:r>
          </a:p>
          <a:p>
            <a:r>
              <a:rPr lang="en-US" dirty="0"/>
              <a:t> We are using Machine Learning Algorithm to create a predictive model. </a:t>
            </a:r>
          </a:p>
          <a:p>
            <a:r>
              <a:rPr lang="en-US" dirty="0"/>
              <a:t>Multiple Linear Regression algorithm is used to train and test the model in our project.</a:t>
            </a:r>
            <a:endParaRPr lang="en-IN" dirty="0"/>
          </a:p>
        </p:txBody>
      </p:sp>
    </p:spTree>
    <p:extLst>
      <p:ext uri="{BB962C8B-B14F-4D97-AF65-F5344CB8AC3E}">
        <p14:creationId xmlns:p14="http://schemas.microsoft.com/office/powerpoint/2010/main" val="292792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1DF0-2FDD-4108-A4DC-0E98BFD47545}"/>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5FD09A84-C302-4FA8-801F-180310D2BECD}"/>
              </a:ext>
            </a:extLst>
          </p:cNvPr>
          <p:cNvSpPr>
            <a:spLocks noGrp="1"/>
          </p:cNvSpPr>
          <p:nvPr>
            <p:ph idx="1"/>
          </p:nvPr>
        </p:nvSpPr>
        <p:spPr/>
        <p:txBody>
          <a:bodyPr/>
          <a:lstStyle/>
          <a:p>
            <a:r>
              <a:rPr lang="en-US" dirty="0"/>
              <a:t>Dataset comes from kaggle.com. </a:t>
            </a:r>
          </a:p>
          <a:p>
            <a:r>
              <a:rPr lang="en-US" dirty="0"/>
              <a:t>Link of the dataset - "https://www.kaggle.com/amitabhajoy/bengaluru-house- price-data</a:t>
            </a:r>
          </a:p>
          <a:p>
            <a:r>
              <a:rPr lang="en-US" dirty="0"/>
              <a:t> There are 13320 number of observations in our dataset. </a:t>
            </a:r>
          </a:p>
          <a:p>
            <a:r>
              <a:rPr lang="en-US" dirty="0"/>
              <a:t>There are a total of 9 columns/attributes in our dataset. </a:t>
            </a:r>
          </a:p>
          <a:p>
            <a:r>
              <a:rPr lang="en-US" dirty="0"/>
              <a:t>The all 9 columns are </a:t>
            </a:r>
            <a:r>
              <a:rPr lang="en-US" dirty="0" err="1"/>
              <a:t>area_type</a:t>
            </a:r>
            <a:r>
              <a:rPr lang="en-US" dirty="0"/>
              <a:t>, availability, location, size, </a:t>
            </a:r>
            <a:r>
              <a:rPr lang="en-US" dirty="0" err="1"/>
              <a:t>total_sqft</a:t>
            </a:r>
            <a:r>
              <a:rPr lang="en-US" dirty="0"/>
              <a:t>, bath, society, balcony, and price. </a:t>
            </a:r>
          </a:p>
          <a:p>
            <a:r>
              <a:rPr lang="en-US" dirty="0"/>
              <a:t>We have used a total of 5 features to train our machine learning model.</a:t>
            </a:r>
            <a:endParaRPr lang="en-IN" dirty="0"/>
          </a:p>
        </p:txBody>
      </p:sp>
    </p:spTree>
    <p:extLst>
      <p:ext uri="{BB962C8B-B14F-4D97-AF65-F5344CB8AC3E}">
        <p14:creationId xmlns:p14="http://schemas.microsoft.com/office/powerpoint/2010/main" val="119941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2331-8482-411E-9F52-47BAA168700E}"/>
              </a:ext>
            </a:extLst>
          </p:cNvPr>
          <p:cNvSpPr>
            <a:spLocks noGrp="1"/>
          </p:cNvSpPr>
          <p:nvPr>
            <p:ph type="title"/>
          </p:nvPr>
        </p:nvSpPr>
        <p:spPr>
          <a:xfrm>
            <a:off x="1451579" y="534176"/>
            <a:ext cx="9603275" cy="1049235"/>
          </a:xfrm>
        </p:spPr>
        <p:txBody>
          <a:bodyPr/>
          <a:lstStyle/>
          <a:p>
            <a:r>
              <a:rPr lang="en-US" dirty="0"/>
              <a:t>Pipeline</a:t>
            </a:r>
            <a:endParaRPr lang="en-IN" dirty="0"/>
          </a:p>
        </p:txBody>
      </p:sp>
      <p:sp>
        <p:nvSpPr>
          <p:cNvPr id="3" name="Content Placeholder 2">
            <a:extLst>
              <a:ext uri="{FF2B5EF4-FFF2-40B4-BE49-F238E27FC236}">
                <a16:creationId xmlns:a16="http://schemas.microsoft.com/office/drawing/2014/main" id="{1112B693-3704-4E2A-B09B-816741C93D17}"/>
              </a:ext>
            </a:extLst>
          </p:cNvPr>
          <p:cNvSpPr>
            <a:spLocks noGrp="1"/>
          </p:cNvSpPr>
          <p:nvPr>
            <p:ph idx="1"/>
          </p:nvPr>
        </p:nvSpPr>
        <p:spPr>
          <a:xfrm>
            <a:off x="1451579" y="985963"/>
            <a:ext cx="9603275" cy="4210039"/>
          </a:xfrm>
        </p:spPr>
        <p:txBody>
          <a:bodyPr/>
          <a:lstStyle/>
          <a:p>
            <a:endParaRPr lang="en-US" dirty="0"/>
          </a:p>
          <a:p>
            <a:endParaRPr lang="en-IN" dirty="0"/>
          </a:p>
        </p:txBody>
      </p:sp>
      <p:sp>
        <p:nvSpPr>
          <p:cNvPr id="6" name="Rectangle: Rounded Corners 5">
            <a:extLst>
              <a:ext uri="{FF2B5EF4-FFF2-40B4-BE49-F238E27FC236}">
                <a16:creationId xmlns:a16="http://schemas.microsoft.com/office/drawing/2014/main" id="{771695C6-42EC-4C54-A117-FC2309E7EFFF}"/>
              </a:ext>
            </a:extLst>
          </p:cNvPr>
          <p:cNvSpPr/>
          <p:nvPr/>
        </p:nvSpPr>
        <p:spPr>
          <a:xfrm>
            <a:off x="4696569" y="2226936"/>
            <a:ext cx="2226365" cy="309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IN" dirty="0"/>
          </a:p>
        </p:txBody>
      </p:sp>
      <p:sp>
        <p:nvSpPr>
          <p:cNvPr id="7" name="Rectangle: Rounded Corners 6">
            <a:extLst>
              <a:ext uri="{FF2B5EF4-FFF2-40B4-BE49-F238E27FC236}">
                <a16:creationId xmlns:a16="http://schemas.microsoft.com/office/drawing/2014/main" id="{5E420522-013C-49B0-888E-5E0BD1007B3C}"/>
              </a:ext>
            </a:extLst>
          </p:cNvPr>
          <p:cNvSpPr/>
          <p:nvPr/>
        </p:nvSpPr>
        <p:spPr>
          <a:xfrm>
            <a:off x="4696569" y="2888474"/>
            <a:ext cx="2226365" cy="2942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IN" dirty="0"/>
          </a:p>
        </p:txBody>
      </p:sp>
      <p:sp>
        <p:nvSpPr>
          <p:cNvPr id="8" name="Rectangle: Rounded Corners 7">
            <a:extLst>
              <a:ext uri="{FF2B5EF4-FFF2-40B4-BE49-F238E27FC236}">
                <a16:creationId xmlns:a16="http://schemas.microsoft.com/office/drawing/2014/main" id="{6B89AC28-9353-4548-9311-5F01E25F3B1A}"/>
              </a:ext>
            </a:extLst>
          </p:cNvPr>
          <p:cNvSpPr/>
          <p:nvPr/>
        </p:nvSpPr>
        <p:spPr>
          <a:xfrm>
            <a:off x="4696569" y="3536810"/>
            <a:ext cx="2226365" cy="27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Hot Encoding</a:t>
            </a:r>
            <a:endParaRPr lang="en-IN" dirty="0"/>
          </a:p>
        </p:txBody>
      </p:sp>
      <p:sp>
        <p:nvSpPr>
          <p:cNvPr id="9" name="Rectangle: Rounded Corners 8">
            <a:extLst>
              <a:ext uri="{FF2B5EF4-FFF2-40B4-BE49-F238E27FC236}">
                <a16:creationId xmlns:a16="http://schemas.microsoft.com/office/drawing/2014/main" id="{18ED2355-1C96-4366-AB06-E2F6F5429823}"/>
              </a:ext>
            </a:extLst>
          </p:cNvPr>
          <p:cNvSpPr/>
          <p:nvPr/>
        </p:nvSpPr>
        <p:spPr>
          <a:xfrm>
            <a:off x="4696569" y="4159741"/>
            <a:ext cx="2226365" cy="323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Detection</a:t>
            </a:r>
            <a:endParaRPr lang="en-IN" dirty="0"/>
          </a:p>
        </p:txBody>
      </p:sp>
      <p:sp>
        <p:nvSpPr>
          <p:cNvPr id="10" name="Rectangle: Rounded Corners 9">
            <a:extLst>
              <a:ext uri="{FF2B5EF4-FFF2-40B4-BE49-F238E27FC236}">
                <a16:creationId xmlns:a16="http://schemas.microsoft.com/office/drawing/2014/main" id="{CCCC578F-88BC-4375-AD47-28DD717FB581}"/>
              </a:ext>
            </a:extLst>
          </p:cNvPr>
          <p:cNvSpPr/>
          <p:nvPr/>
        </p:nvSpPr>
        <p:spPr>
          <a:xfrm>
            <a:off x="4696569" y="4845385"/>
            <a:ext cx="2226365" cy="323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Outlier Removal</a:t>
            </a:r>
            <a:endParaRPr lang="en-IN" dirty="0"/>
          </a:p>
        </p:txBody>
      </p:sp>
      <p:sp>
        <p:nvSpPr>
          <p:cNvPr id="11" name="Rectangle: Rounded Corners 10">
            <a:extLst>
              <a:ext uri="{FF2B5EF4-FFF2-40B4-BE49-F238E27FC236}">
                <a16:creationId xmlns:a16="http://schemas.microsoft.com/office/drawing/2014/main" id="{D739480A-8D79-482C-8088-73A0706E492A}"/>
              </a:ext>
            </a:extLst>
          </p:cNvPr>
          <p:cNvSpPr/>
          <p:nvPr/>
        </p:nvSpPr>
        <p:spPr>
          <a:xfrm>
            <a:off x="4696569" y="5531029"/>
            <a:ext cx="2226365" cy="328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Creation</a:t>
            </a:r>
            <a:endParaRPr lang="en-IN" dirty="0"/>
          </a:p>
        </p:txBody>
      </p:sp>
      <p:sp>
        <p:nvSpPr>
          <p:cNvPr id="12" name="Arrow: Down 11">
            <a:extLst>
              <a:ext uri="{FF2B5EF4-FFF2-40B4-BE49-F238E27FC236}">
                <a16:creationId xmlns:a16="http://schemas.microsoft.com/office/drawing/2014/main" id="{CE167167-6C5F-42C3-B279-3F1DA17E3F40}"/>
              </a:ext>
            </a:extLst>
          </p:cNvPr>
          <p:cNvSpPr/>
          <p:nvPr/>
        </p:nvSpPr>
        <p:spPr>
          <a:xfrm>
            <a:off x="5702407" y="2562648"/>
            <a:ext cx="214685" cy="270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0A2DBB05-C9CB-4E7E-B139-449313E646AC}"/>
              </a:ext>
            </a:extLst>
          </p:cNvPr>
          <p:cNvSpPr/>
          <p:nvPr/>
        </p:nvSpPr>
        <p:spPr>
          <a:xfrm>
            <a:off x="5702407" y="3210447"/>
            <a:ext cx="214685" cy="270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D8849D1-2695-4370-A78D-46C6D0EE46B6}"/>
              </a:ext>
            </a:extLst>
          </p:cNvPr>
          <p:cNvSpPr/>
          <p:nvPr/>
        </p:nvSpPr>
        <p:spPr>
          <a:xfrm>
            <a:off x="5702408" y="3843310"/>
            <a:ext cx="214685" cy="2708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3773D6F7-F074-4D74-B629-0EE792B35722}"/>
              </a:ext>
            </a:extLst>
          </p:cNvPr>
          <p:cNvSpPr/>
          <p:nvPr/>
        </p:nvSpPr>
        <p:spPr>
          <a:xfrm>
            <a:off x="5702408" y="4515410"/>
            <a:ext cx="214685" cy="29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07588712-47B2-4357-9849-91325990FB88}"/>
              </a:ext>
            </a:extLst>
          </p:cNvPr>
          <p:cNvSpPr/>
          <p:nvPr/>
        </p:nvSpPr>
        <p:spPr>
          <a:xfrm>
            <a:off x="5702408" y="5201054"/>
            <a:ext cx="214685" cy="2979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428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5AB7-A417-4183-80B2-9B9BA4C045BB}"/>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46855B24-33A8-45EE-84D0-6D470D4829DA}"/>
              </a:ext>
            </a:extLst>
          </p:cNvPr>
          <p:cNvSpPr>
            <a:spLocks noGrp="1"/>
          </p:cNvSpPr>
          <p:nvPr>
            <p:ph idx="1"/>
          </p:nvPr>
        </p:nvSpPr>
        <p:spPr/>
        <p:txBody>
          <a:bodyPr>
            <a:normAutofit fontScale="92500" lnSpcReduction="10000"/>
          </a:bodyPr>
          <a:lstStyle/>
          <a:p>
            <a:r>
              <a:rPr lang="en-US" dirty="0"/>
              <a:t>The main aim of Data Cleaning is to identify and remove errors &amp; duplicate data, in order to create a reliable dataset. </a:t>
            </a:r>
          </a:p>
          <a:p>
            <a:r>
              <a:rPr lang="en-US" dirty="0"/>
              <a:t>The process of data cleaning is done by using a very famous library pandas. </a:t>
            </a:r>
          </a:p>
          <a:p>
            <a:r>
              <a:rPr lang="en-US" dirty="0"/>
              <a:t>Initially, those columns/features are dropped from our dataset who are not important in deciding the final price.</a:t>
            </a:r>
          </a:p>
          <a:p>
            <a:r>
              <a:rPr lang="en-US" dirty="0"/>
              <a:t> The rows having a null value in any columns are dropped from our dataset. </a:t>
            </a:r>
          </a:p>
          <a:p>
            <a:r>
              <a:rPr lang="en-US" dirty="0"/>
              <a:t>The columns having characters as well as integer values are converted into integer values only</a:t>
            </a:r>
          </a:p>
          <a:p>
            <a:r>
              <a:rPr lang="en-US" dirty="0"/>
              <a:t> Many more data cleaning techniques are used to improve the quality of our dataset</a:t>
            </a:r>
            <a:endParaRPr lang="en-IN" dirty="0"/>
          </a:p>
        </p:txBody>
      </p:sp>
    </p:spTree>
    <p:extLst>
      <p:ext uri="{BB962C8B-B14F-4D97-AF65-F5344CB8AC3E}">
        <p14:creationId xmlns:p14="http://schemas.microsoft.com/office/powerpoint/2010/main" val="244953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6CB1-8FA6-489D-8A76-0BE87E4E05D4}"/>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C9015D68-0322-48E8-9142-431193162429}"/>
              </a:ext>
            </a:extLst>
          </p:cNvPr>
          <p:cNvSpPr>
            <a:spLocks noGrp="1"/>
          </p:cNvSpPr>
          <p:nvPr>
            <p:ph idx="1"/>
          </p:nvPr>
        </p:nvSpPr>
        <p:spPr/>
        <p:txBody>
          <a:bodyPr/>
          <a:lstStyle/>
          <a:p>
            <a:r>
              <a:rPr lang="en-US" dirty="0"/>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 </a:t>
            </a:r>
          </a:p>
          <a:p>
            <a:r>
              <a:rPr lang="en-US" dirty="0"/>
              <a:t>Dimensionality reduction techniques are used in our dataset to reduce those rows who are not very much important to decide the house price.</a:t>
            </a:r>
            <a:endParaRPr lang="en-IN" dirty="0"/>
          </a:p>
        </p:txBody>
      </p:sp>
    </p:spTree>
    <p:extLst>
      <p:ext uri="{BB962C8B-B14F-4D97-AF65-F5344CB8AC3E}">
        <p14:creationId xmlns:p14="http://schemas.microsoft.com/office/powerpoint/2010/main" val="281309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TotalTime>
  <Words>950</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House Price Prediction</vt:lpstr>
      <vt:lpstr>OUTLINE </vt:lpstr>
      <vt:lpstr>Introduction</vt:lpstr>
      <vt:lpstr>Problem Statement</vt:lpstr>
      <vt:lpstr>Project Specification</vt:lpstr>
      <vt:lpstr>Dataset</vt:lpstr>
      <vt:lpstr>Pipeline</vt:lpstr>
      <vt:lpstr>Data Cleaning</vt:lpstr>
      <vt:lpstr>Feature Engineering</vt:lpstr>
      <vt:lpstr>Outlier Detection</vt:lpstr>
      <vt:lpstr>Outlier Removal</vt:lpstr>
      <vt:lpstr>One Hot Encoding</vt:lpstr>
      <vt:lpstr>Model Creation</vt:lpstr>
      <vt:lpstr>K-Fold Cross Validation</vt:lpstr>
      <vt:lpstr>Grid Search Cross Validation</vt:lpstr>
      <vt:lpstr>Result/Output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Dhaval Mulani</dc:creator>
  <cp:lastModifiedBy>Dhaval Mulani</cp:lastModifiedBy>
  <cp:revision>1</cp:revision>
  <dcterms:created xsi:type="dcterms:W3CDTF">2022-01-25T04:35:54Z</dcterms:created>
  <dcterms:modified xsi:type="dcterms:W3CDTF">2022-01-25T04:56:06Z</dcterms:modified>
</cp:coreProperties>
</file>