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2"/>
  </p:notesMasterIdLst>
  <p:sldIdLst>
    <p:sldId id="280" r:id="rId2"/>
    <p:sldId id="317" r:id="rId3"/>
    <p:sldId id="423" r:id="rId4"/>
    <p:sldId id="424" r:id="rId5"/>
    <p:sldId id="318" r:id="rId6"/>
    <p:sldId id="426" r:id="rId7"/>
    <p:sldId id="427" r:id="rId8"/>
    <p:sldId id="429" r:id="rId9"/>
    <p:sldId id="430" r:id="rId10"/>
    <p:sldId id="431" r:id="rId11"/>
    <p:sldId id="432" r:id="rId12"/>
    <p:sldId id="385" r:id="rId13"/>
    <p:sldId id="473" r:id="rId14"/>
    <p:sldId id="474" r:id="rId15"/>
    <p:sldId id="475" r:id="rId16"/>
    <p:sldId id="476" r:id="rId17"/>
    <p:sldId id="477" r:id="rId18"/>
    <p:sldId id="478" r:id="rId19"/>
    <p:sldId id="479" r:id="rId20"/>
    <p:sldId id="438" r:id="rId21"/>
    <p:sldId id="441" r:id="rId22"/>
    <p:sldId id="480" r:id="rId23"/>
    <p:sldId id="481" r:id="rId24"/>
    <p:sldId id="444" r:id="rId25"/>
    <p:sldId id="482" r:id="rId26"/>
    <p:sldId id="445" r:id="rId27"/>
    <p:sldId id="483" r:id="rId28"/>
    <p:sldId id="484" r:id="rId29"/>
    <p:sldId id="485" r:id="rId30"/>
    <p:sldId id="486" r:id="rId31"/>
    <p:sldId id="487" r:id="rId32"/>
    <p:sldId id="489" r:id="rId33"/>
    <p:sldId id="488" r:id="rId34"/>
    <p:sldId id="490" r:id="rId35"/>
    <p:sldId id="491" r:id="rId36"/>
    <p:sldId id="492" r:id="rId37"/>
    <p:sldId id="454" r:id="rId38"/>
    <p:sldId id="458" r:id="rId39"/>
    <p:sldId id="457" r:id="rId40"/>
    <p:sldId id="461" r:id="rId41"/>
    <p:sldId id="463" r:id="rId42"/>
    <p:sldId id="493" r:id="rId43"/>
    <p:sldId id="466" r:id="rId44"/>
    <p:sldId id="467" r:id="rId45"/>
    <p:sldId id="494" r:id="rId46"/>
    <p:sldId id="496" r:id="rId47"/>
    <p:sldId id="497" r:id="rId48"/>
    <p:sldId id="470" r:id="rId49"/>
    <p:sldId id="471" r:id="rId50"/>
    <p:sldId id="47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96C384B-0B89-D24D-B864-23C87A34F026}">
          <p14:sldIdLst>
            <p14:sldId id="280"/>
            <p14:sldId id="282"/>
            <p14:sldId id="283"/>
            <p14:sldId id="284"/>
            <p14:sldId id="285"/>
            <p14:sldId id="287"/>
            <p14:sldId id="307"/>
            <p14:sldId id="308"/>
            <p14:sldId id="288"/>
            <p14:sldId id="294"/>
            <p14:sldId id="299"/>
            <p14:sldId id="304"/>
            <p14:sldId id="309"/>
            <p14:sldId id="310"/>
            <p14:sldId id="311"/>
            <p14:sldId id="312"/>
            <p14:sldId id="313"/>
            <p14:sldId id="31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704"/>
  </p:normalViewPr>
  <p:slideViewPr>
    <p:cSldViewPr snapToGrid="0">
      <p:cViewPr varScale="1">
        <p:scale>
          <a:sx n="68" d="100"/>
          <a:sy n="68" d="100"/>
        </p:scale>
        <p:origin x="-612"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FC650-8BAB-4027-BF88-F0C77C302792}" type="datetimeFigureOut">
              <a:rPr lang="en-US" smtClean="0"/>
              <a:pPr/>
              <a:t>9/8/2020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ED7F16-1229-4585-BDA9-58C91D588F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4647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8693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97045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913795" y="1732449"/>
            <a:ext cx="10353762" cy="405875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78736" y="5883275"/>
            <a:ext cx="2743200" cy="365125"/>
          </a:xfrm>
          <a:prstGeom prst="rect">
            <a:avLst/>
          </a:prstGeom>
        </p:spPr>
        <p:txBody>
          <a:bodyPr/>
          <a:lstStyle/>
          <a:p>
            <a:fld id="{DD6A73A8-D279-4FD6-9EA7-71A8C350F9C7}" type="datetimeFigureOut">
              <a:rPr lang="en-IN" smtClean="0"/>
              <a:pPr/>
              <a:t>08-09-2020</a:t>
            </a:fld>
            <a:endParaRPr lang="en-IN"/>
          </a:p>
        </p:txBody>
      </p:sp>
      <p:sp>
        <p:nvSpPr>
          <p:cNvPr id="5" name="Footer Placeholder 4"/>
          <p:cNvSpPr>
            <a:spLocks noGrp="1"/>
          </p:cNvSpPr>
          <p:nvPr>
            <p:ph type="ftr" sz="quarter" idx="11"/>
          </p:nvPr>
        </p:nvSpPr>
        <p:spPr>
          <a:xfrm>
            <a:off x="913795" y="5883275"/>
            <a:ext cx="6672865"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0514011" y="5883275"/>
            <a:ext cx="753545" cy="365125"/>
          </a:xfrm>
          <a:prstGeom prst="rect">
            <a:avLst/>
          </a:prstGeom>
        </p:spPr>
        <p:txBody>
          <a:bodyPr/>
          <a:lstStyle/>
          <a:p>
            <a:fld id="{E9EEE8E2-D61D-4CD6-B48C-41378B3C490A}" type="slidenum">
              <a:rPr lang="en-IN" smtClean="0"/>
              <a:pPr/>
              <a:t>‹#›</a:t>
            </a:fld>
            <a:endParaRPr lang="en-IN"/>
          </a:p>
        </p:txBody>
      </p:sp>
    </p:spTree>
    <p:extLst>
      <p:ext uri="{BB962C8B-B14F-4D97-AF65-F5344CB8AC3E}">
        <p14:creationId xmlns:p14="http://schemas.microsoft.com/office/powerpoint/2010/main" xmlns="" val="212577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Google Shape;52;p7">
            <a:extLst>
              <a:ext uri="{FF2B5EF4-FFF2-40B4-BE49-F238E27FC236}">
                <a16:creationId xmlns:a16="http://schemas.microsoft.com/office/drawing/2014/main" xmlns="" id="{35761A7B-9E50-F442-9324-5342DD26F153}"/>
              </a:ext>
            </a:extLst>
          </p:cNvPr>
          <p:cNvSpPr/>
          <p:nvPr/>
        </p:nvSpPr>
        <p:spPr>
          <a:xfrm>
            <a:off x="7635898" y="6619302"/>
            <a:ext cx="5053060" cy="244800"/>
          </a:xfrm>
          <a:prstGeom prst="parallelogram">
            <a:avLst>
              <a:gd name="adj" fmla="val 114304"/>
            </a:avLst>
          </a:prstGeom>
          <a:solidFill>
            <a:srgbClr val="009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p7">
            <a:extLst>
              <a:ext uri="{FF2B5EF4-FFF2-40B4-BE49-F238E27FC236}">
                <a16:creationId xmlns:a16="http://schemas.microsoft.com/office/drawing/2014/main" xmlns="" id="{5B4786B1-C4CB-7846-8F70-4AC8BEF3A514}"/>
              </a:ext>
            </a:extLst>
          </p:cNvPr>
          <p:cNvSpPr/>
          <p:nvPr/>
        </p:nvSpPr>
        <p:spPr>
          <a:xfrm>
            <a:off x="5621675" y="6619302"/>
            <a:ext cx="2195526" cy="244800"/>
          </a:xfrm>
          <a:prstGeom prst="parallelogram">
            <a:avLst>
              <a:gd name="adj" fmla="val 114304"/>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54;p7">
            <a:extLst>
              <a:ext uri="{FF2B5EF4-FFF2-40B4-BE49-F238E27FC236}">
                <a16:creationId xmlns:a16="http://schemas.microsoft.com/office/drawing/2014/main" xmlns="" id="{22672612-E932-7E43-B70A-F02F09E20548}"/>
              </a:ext>
            </a:extLst>
          </p:cNvPr>
          <p:cNvPicPr preferRelativeResize="0">
            <a:picLocks noChangeAspect="1"/>
          </p:cNvPicPr>
          <p:nvPr userDrawn="1"/>
        </p:nvPicPr>
        <p:blipFill>
          <a:blip r:embed="rId6" cstate="print">
            <a:alphaModFix/>
          </a:blip>
          <a:stretch>
            <a:fillRect/>
          </a:stretch>
        </p:blipFill>
        <p:spPr>
          <a:xfrm>
            <a:off x="10557355" y="6669702"/>
            <a:ext cx="1292630" cy="144000"/>
          </a:xfrm>
          <a:prstGeom prst="rect">
            <a:avLst/>
          </a:prstGeom>
          <a:noFill/>
          <a:ln>
            <a:noFill/>
          </a:ln>
        </p:spPr>
      </p:pic>
      <p:sp>
        <p:nvSpPr>
          <p:cNvPr id="11" name="Google Shape;55;p7">
            <a:extLst>
              <a:ext uri="{FF2B5EF4-FFF2-40B4-BE49-F238E27FC236}">
                <a16:creationId xmlns:a16="http://schemas.microsoft.com/office/drawing/2014/main" xmlns="" id="{A937A106-43FB-ED41-9193-E71C3556C66C}"/>
              </a:ext>
            </a:extLst>
          </p:cNvPr>
          <p:cNvSpPr/>
          <p:nvPr/>
        </p:nvSpPr>
        <p:spPr>
          <a:xfrm>
            <a:off x="-511069" y="6619302"/>
            <a:ext cx="801001" cy="244800"/>
          </a:xfrm>
          <a:prstGeom prst="parallelogram">
            <a:avLst>
              <a:gd name="adj" fmla="val 114304"/>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p7">
            <a:extLst>
              <a:ext uri="{FF2B5EF4-FFF2-40B4-BE49-F238E27FC236}">
                <a16:creationId xmlns:a16="http://schemas.microsoft.com/office/drawing/2014/main" xmlns="" id="{F0DB330A-17B1-9441-A5CC-725AFED69558}"/>
              </a:ext>
            </a:extLst>
          </p:cNvPr>
          <p:cNvSpPr/>
          <p:nvPr/>
        </p:nvSpPr>
        <p:spPr>
          <a:xfrm>
            <a:off x="108629" y="6619302"/>
            <a:ext cx="5694349" cy="244800"/>
          </a:xfrm>
          <a:prstGeom prst="parallelogram">
            <a:avLst>
              <a:gd name="adj" fmla="val 114304"/>
            </a:avLst>
          </a:pr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08122316"/>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5" r:id="rId3"/>
    <p:sldLayoutId id="2147483656" r:id="rId4"/>
  </p:sldLayoutIdLst>
  <p:txStyles>
    <p:titleStyle>
      <a:lvl1pPr algn="l" defTabSz="914400" rtl="0" eaLnBrk="1" latinLnBrk="0" hangingPunct="1">
        <a:lnSpc>
          <a:spcPct val="90000"/>
        </a:lnSpc>
        <a:spcBef>
          <a:spcPct val="0"/>
        </a:spcBef>
        <a:buNone/>
        <a:defRPr sz="4400" b="1" kern="1200">
          <a:solidFill>
            <a:schemeClr val="tx1"/>
          </a:solidFill>
          <a:latin typeface="Roboto" pitchFamily="2" charset="0"/>
          <a:ea typeface="Roboto"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itchFamily="2" charset="0"/>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itchFamily="2" charset="0"/>
          <a:ea typeface="Roboto"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itchFamily="2" charset="0"/>
          <a:ea typeface="Roboto"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itchFamily="2" charset="0"/>
          <a:ea typeface="Roboto"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F3BCE0-DC18-9E48-8FC8-7644502F3796}"/>
              </a:ext>
            </a:extLst>
          </p:cNvPr>
          <p:cNvSpPr txBox="1"/>
          <p:nvPr/>
        </p:nvSpPr>
        <p:spPr>
          <a:xfrm>
            <a:off x="6807212" y="2293145"/>
            <a:ext cx="4235927" cy="923330"/>
          </a:xfrm>
          <a:prstGeom prst="rect">
            <a:avLst/>
          </a:prstGeom>
          <a:noFill/>
        </p:spPr>
        <p:txBody>
          <a:bodyPr wrap="square" rtlCol="0">
            <a:spAutoFit/>
          </a:bodyPr>
          <a:lstStyle/>
          <a:p>
            <a:r>
              <a:rPr lang="en-IN" sz="5400" b="1" dirty="0" smtClean="0">
                <a:latin typeface="Cambria" panose="02040503050406030204" pitchFamily="18" charset="0"/>
                <a:ea typeface="Cambria" panose="02040503050406030204" pitchFamily="18" charset="0"/>
              </a:rPr>
              <a:t>Switching</a:t>
            </a:r>
            <a:endParaRPr lang="en-IN" sz="4000" dirty="0">
              <a:latin typeface="Roboto Black" panose="02000000000000000000" pitchFamily="2" charset="0"/>
              <a:ea typeface="Roboto Black" panose="02000000000000000000" pitchFamily="2" charset="0"/>
            </a:endParaRPr>
          </a:p>
        </p:txBody>
      </p:sp>
      <p:sp>
        <p:nvSpPr>
          <p:cNvPr id="6" name="Rectangle 5">
            <a:extLst>
              <a:ext uri="{FF2B5EF4-FFF2-40B4-BE49-F238E27FC236}">
                <a16:creationId xmlns:a16="http://schemas.microsoft.com/office/drawing/2014/main" xmlns="" id="{DD241E83-37E6-794E-9B52-0D63E7988258}"/>
              </a:ext>
            </a:extLst>
          </p:cNvPr>
          <p:cNvSpPr/>
          <p:nvPr/>
        </p:nvSpPr>
        <p:spPr>
          <a:xfrm>
            <a:off x="5977217" y="3244334"/>
            <a:ext cx="237566" cy="369332"/>
          </a:xfrm>
          <a:prstGeom prst="rect">
            <a:avLst/>
          </a:prstGeom>
        </p:spPr>
        <p:txBody>
          <a:bodyPr wrap="none">
            <a:spAutoFit/>
          </a:bodyPr>
          <a:lstStyle/>
          <a:p>
            <a:r>
              <a:rPr lang="en-IN" dirty="0"/>
              <a:t> </a:t>
            </a:r>
          </a:p>
        </p:txBody>
      </p:sp>
      <p:pic>
        <p:nvPicPr>
          <p:cNvPr id="7" name="Picture 6"/>
          <p:cNvPicPr>
            <a:picLocks noChangeAspect="1" noChangeArrowheads="1"/>
          </p:cNvPicPr>
          <p:nvPr/>
        </p:nvPicPr>
        <p:blipFill>
          <a:blip r:embed="rId2" cstate="print"/>
          <a:srcRect/>
          <a:stretch>
            <a:fillRect/>
          </a:stretch>
        </p:blipFill>
        <p:spPr bwMode="auto">
          <a:xfrm>
            <a:off x="504313" y="1792458"/>
            <a:ext cx="5597092" cy="2751406"/>
          </a:xfrm>
          <a:prstGeom prst="rect">
            <a:avLst/>
          </a:prstGeom>
          <a:noFill/>
          <a:ln w="9525">
            <a:noFill/>
            <a:miter lim="800000"/>
            <a:headEnd/>
            <a:tailEnd/>
          </a:ln>
          <a:effectLst/>
        </p:spPr>
      </p:pic>
    </p:spTree>
    <p:extLst>
      <p:ext uri="{BB962C8B-B14F-4D97-AF65-F5344CB8AC3E}">
        <p14:creationId xmlns:p14="http://schemas.microsoft.com/office/powerpoint/2010/main" xmlns="" val="1761054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ltGray">
          <a:xfrm>
            <a:off x="488951" y="107951"/>
            <a:ext cx="58420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22532" name="Rectangle 3"/>
          <p:cNvSpPr>
            <a:spLocks noChangeArrowheads="1"/>
          </p:cNvSpPr>
          <p:nvPr/>
        </p:nvSpPr>
        <p:spPr bwMode="ltGray">
          <a:xfrm>
            <a:off x="999067" y="1079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22533" name="Rectangle 4"/>
          <p:cNvSpPr>
            <a:spLocks noChangeArrowheads="1"/>
          </p:cNvSpPr>
          <p:nvPr/>
        </p:nvSpPr>
        <p:spPr bwMode="ltGray">
          <a:xfrm>
            <a:off x="654052" y="530226"/>
            <a:ext cx="563033"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22534" name="Rectangle 5"/>
          <p:cNvSpPr>
            <a:spLocks noChangeArrowheads="1"/>
          </p:cNvSpPr>
          <p:nvPr/>
        </p:nvSpPr>
        <p:spPr bwMode="ltGray">
          <a:xfrm>
            <a:off x="1147233" y="5302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22535" name="Rectangle 6"/>
          <p:cNvSpPr>
            <a:spLocks noChangeArrowheads="1"/>
          </p:cNvSpPr>
          <p:nvPr/>
        </p:nvSpPr>
        <p:spPr bwMode="ltGray">
          <a:xfrm>
            <a:off x="1016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22536" name="Rectangle 7"/>
          <p:cNvSpPr>
            <a:spLocks noChangeArrowheads="1"/>
          </p:cNvSpPr>
          <p:nvPr/>
        </p:nvSpPr>
        <p:spPr bwMode="gray">
          <a:xfrm>
            <a:off x="948267" y="1"/>
            <a:ext cx="42333"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22537" name="Rectangle 8"/>
          <p:cNvSpPr>
            <a:spLocks noChangeArrowheads="1"/>
          </p:cNvSpPr>
          <p:nvPr/>
        </p:nvSpPr>
        <p:spPr bwMode="gray">
          <a:xfrm>
            <a:off x="590551" y="5334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22538" name="Rectangle 9"/>
          <p:cNvSpPr>
            <a:spLocks noChangeArrowheads="1"/>
          </p:cNvSpPr>
          <p:nvPr/>
        </p:nvSpPr>
        <p:spPr bwMode="auto">
          <a:xfrm>
            <a:off x="304800" y="1143000"/>
            <a:ext cx="11582400" cy="3108543"/>
          </a:xfrm>
          <a:prstGeom prst="rect">
            <a:avLst/>
          </a:prstGeom>
          <a:noFill/>
          <a:ln w="9525">
            <a:noFill/>
            <a:miter lim="800000"/>
            <a:headEnd/>
            <a:tailEnd/>
          </a:ln>
          <a:effectLst/>
        </p:spPr>
        <p:txBody>
          <a:bodyPr>
            <a:spAutoFit/>
          </a:bodyPr>
          <a:lstStyle/>
          <a:p>
            <a:pPr algn="just"/>
            <a:r>
              <a:rPr lang="en-US" altLang="en-US" sz="2800" i="1">
                <a:latin typeface="Times New Roman" pitchFamily="18" charset="0"/>
              </a:rPr>
              <a:t>As another example, consider a circuit-switched network that connects computers in two remote offices of a private company. The offices are connected using a T-1 line leased from a communication service provider. There are two 4 × 8 (4 inputs and 8 outputs) switches in this network. For each switch, four output ports are folded into the input ports to allow communication between computers in the same office. Four other output ports allow communication between the two offices. Figure 8.5 shows the situation.</a:t>
            </a:r>
          </a:p>
        </p:txBody>
      </p:sp>
      <p:sp>
        <p:nvSpPr>
          <p:cNvPr id="22539" name="Text Box 11"/>
          <p:cNvSpPr txBox="1">
            <a:spLocks noChangeArrowheads="1"/>
          </p:cNvSpPr>
          <p:nvPr/>
        </p:nvSpPr>
        <p:spPr bwMode="auto">
          <a:xfrm>
            <a:off x="1652726" y="422031"/>
            <a:ext cx="2226892" cy="523220"/>
          </a:xfrm>
          <a:prstGeom prst="rect">
            <a:avLst/>
          </a:prstGeom>
          <a:noFill/>
          <a:ln w="9525">
            <a:noFill/>
            <a:miter lim="800000"/>
            <a:headEnd/>
            <a:tailEnd/>
          </a:ln>
          <a:effectLst/>
        </p:spPr>
        <p:txBody>
          <a:bodyPr wrap="none">
            <a:spAutoFit/>
          </a:bodyPr>
          <a:lstStyle/>
          <a:p>
            <a:r>
              <a:rPr lang="en-US" altLang="en-US" sz="2800" b="1" dirty="0" smtClean="0">
                <a:solidFill>
                  <a:schemeClr val="hlink"/>
                </a:solidFill>
                <a:latin typeface="Roboto" pitchFamily="2" charset="0"/>
                <a:ea typeface="Roboto" pitchFamily="2" charset="0"/>
                <a:cs typeface="+mj-cs"/>
              </a:rPr>
              <a:t>Example 8.2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4"/>
          <p:cNvSpPr txBox="1">
            <a:spLocks noChangeArrowheads="1"/>
          </p:cNvSpPr>
          <p:nvPr/>
        </p:nvSpPr>
        <p:spPr bwMode="auto">
          <a:xfrm>
            <a:off x="406401" y="381000"/>
            <a:ext cx="8068234" cy="523220"/>
          </a:xfrm>
          <a:prstGeom prst="rect">
            <a:avLst/>
          </a:prstGeom>
          <a:noFill/>
          <a:ln w="9525">
            <a:noFill/>
            <a:miter lim="800000"/>
            <a:headEnd/>
            <a:tailEnd/>
          </a:ln>
          <a:effectLst/>
        </p:spPr>
        <p:txBody>
          <a:bodyPr wrap="none">
            <a:spAutoFit/>
          </a:bodyPr>
          <a:lstStyle/>
          <a:p>
            <a:r>
              <a:rPr lang="en-US" altLang="en-US" sz="2800" b="1" dirty="0" smtClean="0">
                <a:solidFill>
                  <a:schemeClr val="hlink"/>
                </a:solidFill>
                <a:latin typeface="Roboto" pitchFamily="2" charset="0"/>
                <a:ea typeface="Roboto" pitchFamily="2" charset="0"/>
                <a:cs typeface="+mj-cs"/>
              </a:rPr>
              <a:t>Circuit-switched network used in Example 8.2</a:t>
            </a:r>
          </a:p>
        </p:txBody>
      </p:sp>
      <p:pic>
        <p:nvPicPr>
          <p:cNvPr id="24583" name="Picture 6"/>
          <p:cNvPicPr>
            <a:picLocks noChangeAspect="1" noChangeArrowheads="1"/>
          </p:cNvPicPr>
          <p:nvPr/>
        </p:nvPicPr>
        <p:blipFill>
          <a:blip r:embed="rId3" cstate="print"/>
          <a:srcRect/>
          <a:stretch>
            <a:fillRect/>
          </a:stretch>
        </p:blipFill>
        <p:spPr bwMode="auto">
          <a:xfrm>
            <a:off x="357717" y="2076450"/>
            <a:ext cx="11224683" cy="3409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Three Phases in Circuit-switched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989426" y="1645921"/>
            <a:ext cx="10714893" cy="2335236"/>
          </a:xfrm>
          <a:prstGeom prst="rect">
            <a:avLst/>
          </a:prstGeom>
        </p:spPr>
        <p:txBody>
          <a:bodyPr/>
          <a:lstStyle/>
          <a:p>
            <a:pPr marL="228600" indent="-228600" algn="just">
              <a:lnSpc>
                <a:spcPct val="90000"/>
              </a:lnSpc>
              <a:spcBef>
                <a:spcPts val="1000"/>
              </a:spcBef>
              <a:defRPr/>
            </a:pPr>
            <a:r>
              <a:rPr lang="en-US" altLang="en-US" sz="2400" dirty="0" smtClean="0">
                <a:latin typeface="Roboto" pitchFamily="2" charset="0"/>
                <a:ea typeface="Roboto" pitchFamily="2" charset="0"/>
              </a:rPr>
              <a:t>The actual communication in a circuit-switched network requires three phases</a:t>
            </a:r>
          </a:p>
          <a:p>
            <a:pPr marL="228600" indent="-228600" algn="just">
              <a:lnSpc>
                <a:spcPct val="90000"/>
              </a:lnSpc>
              <a:spcBef>
                <a:spcPts val="1000"/>
              </a:spcBef>
              <a:defRPr/>
            </a:pPr>
            <a:endParaRPr lang="en-US" altLang="en-US" sz="2400" dirty="0" smtClean="0">
              <a:latin typeface="Roboto" pitchFamily="2" charset="0"/>
              <a:ea typeface="Roboto" pitchFamily="2"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kumimoji="0" lang="en-US" altLang="en-US" sz="24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rPr>
              <a:t>Connection Setup Phase</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lang="en-US" altLang="en-US" sz="2400" dirty="0" smtClean="0">
                <a:latin typeface="Roboto" pitchFamily="2" charset="0"/>
                <a:ea typeface="Roboto" pitchFamily="2" charset="0"/>
              </a:rPr>
              <a:t>Data Transfer</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lang="en-US" altLang="en-US" sz="2400" dirty="0" smtClean="0">
                <a:latin typeface="Roboto" pitchFamily="2" charset="0"/>
                <a:ea typeface="Roboto" pitchFamily="2" charset="0"/>
              </a:rPr>
              <a:t>Connection teardown</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endParaRPr lang="en-US" altLang="en-US" sz="2400" dirty="0" smtClean="0">
              <a:latin typeface="Roboto" pitchFamily="2" charset="0"/>
              <a:ea typeface="Roboto" pitchFamily="2"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itchFamily="34" charset="0"/>
              <a:buChar char="•"/>
              <a:tabLst/>
              <a:defRPr/>
            </a:pPr>
            <a:endParaRPr kumimoji="0" lang="en-US" altLang="en-US" sz="28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Circuit-switched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56379" y="1026940"/>
            <a:ext cx="8013897" cy="5373860"/>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Connection Setup Phase</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lang="en-IN" altLang="en-US" sz="2400" dirty="0" smtClean="0">
                <a:latin typeface="Roboto" pitchFamily="2" charset="0"/>
                <a:ea typeface="Roboto" pitchFamily="2" charset="0"/>
              </a:rPr>
              <a:t>Before the two parties (or multiple parties in a conference call) can communicate, a dedicated circuit (combination of channels in links) needs to be established. </a:t>
            </a:r>
          </a:p>
          <a:p>
            <a:pPr marL="228600" lvl="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end systems are normally connected through dedicated lines to the switches, so connection setup means creating dedicated channels between the switches </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lang="en-IN" altLang="en-US" sz="2400" dirty="0" smtClean="0">
                <a:latin typeface="Roboto" pitchFamily="2" charset="0"/>
                <a:ea typeface="Roboto" pitchFamily="2" charset="0"/>
              </a:rPr>
              <a:t>In the next step to making a connection, an acknowledgment from system </a:t>
            </a:r>
            <a:r>
              <a:rPr lang="en-IN" altLang="en-US" sz="2400" b="1" dirty="0" smtClean="0">
                <a:latin typeface="Roboto" pitchFamily="2" charset="0"/>
                <a:ea typeface="Roboto" pitchFamily="2" charset="0"/>
              </a:rPr>
              <a:t>M</a:t>
            </a:r>
            <a:r>
              <a:rPr lang="en-IN" altLang="en-US" sz="2400" dirty="0" smtClean="0">
                <a:latin typeface="Roboto" pitchFamily="2" charset="0"/>
                <a:ea typeface="Roboto" pitchFamily="2" charset="0"/>
              </a:rPr>
              <a:t> needs to be sent in the opposite direction to system  </a:t>
            </a:r>
            <a:r>
              <a:rPr lang="en-IN" altLang="en-US" sz="2400" b="1" dirty="0" smtClean="0">
                <a:latin typeface="Roboto" pitchFamily="2" charset="0"/>
                <a:ea typeface="Roboto" pitchFamily="2" charset="0"/>
              </a:rPr>
              <a:t>A </a:t>
            </a:r>
            <a:r>
              <a:rPr lang="en-IN" altLang="en-US" sz="2400" dirty="0" smtClean="0">
                <a:latin typeface="Roboto" pitchFamily="2" charset="0"/>
                <a:ea typeface="Roboto" pitchFamily="2" charset="0"/>
              </a:rPr>
              <a:t>. </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lang="en-IN" altLang="en-US" sz="2400" dirty="0" smtClean="0">
                <a:latin typeface="Roboto" pitchFamily="2" charset="0"/>
                <a:ea typeface="Roboto" pitchFamily="2" charset="0"/>
              </a:rPr>
              <a:t>Only after system </a:t>
            </a:r>
            <a:r>
              <a:rPr lang="en-IN" altLang="en-US" sz="2400" b="1" dirty="0" smtClean="0">
                <a:latin typeface="Roboto" pitchFamily="2" charset="0"/>
                <a:ea typeface="Roboto" pitchFamily="2" charset="0"/>
              </a:rPr>
              <a:t>A </a:t>
            </a:r>
            <a:r>
              <a:rPr lang="en-IN" altLang="en-US" sz="2400" dirty="0" smtClean="0">
                <a:latin typeface="Roboto" pitchFamily="2" charset="0"/>
                <a:ea typeface="Roboto" pitchFamily="2" charset="0"/>
              </a:rPr>
              <a:t>receives this acknowledgment is the connection established.</a:t>
            </a:r>
            <a:endParaRPr lang="en-US" altLang="en-US" sz="2400" dirty="0" smtClean="0">
              <a:latin typeface="Roboto" pitchFamily="2" charset="0"/>
              <a:ea typeface="Roboto" pitchFamily="2"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endParaRPr lang="en-US" altLang="en-US" sz="2400" dirty="0" smtClean="0">
              <a:latin typeface="Roboto" pitchFamily="2" charset="0"/>
              <a:ea typeface="Roboto" pitchFamily="2"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itchFamily="34" charset="0"/>
              <a:buChar char="•"/>
              <a:tabLst/>
              <a:defRPr/>
            </a:pPr>
            <a:endParaRPr kumimoji="0" lang="en-US" altLang="en-US" sz="28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p:txBody>
      </p:sp>
      <p:pic>
        <p:nvPicPr>
          <p:cNvPr id="5" name="Picture 6"/>
          <p:cNvPicPr>
            <a:picLocks noChangeAspect="1" noChangeArrowheads="1"/>
          </p:cNvPicPr>
          <p:nvPr/>
        </p:nvPicPr>
        <p:blipFill>
          <a:blip r:embed="rId2" cstate="print"/>
          <a:srcRect/>
          <a:stretch>
            <a:fillRect/>
          </a:stretch>
        </p:blipFill>
        <p:spPr bwMode="auto">
          <a:xfrm>
            <a:off x="8503563" y="2984135"/>
            <a:ext cx="3688437" cy="220684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Circuit-switched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1223888"/>
            <a:ext cx="11502686" cy="4051497"/>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Data Transfer Phase</a:t>
            </a:r>
          </a:p>
          <a:p>
            <a:pPr marL="228600" indent="-228600" algn="just">
              <a:lnSpc>
                <a:spcPct val="90000"/>
              </a:lnSpc>
              <a:spcBef>
                <a:spcPts val="1000"/>
              </a:spcBef>
              <a:defRPr/>
            </a:pPr>
            <a:endParaRPr lang="en-US" altLang="en-US" sz="2400" b="1" dirty="0" smtClean="0">
              <a:solidFill>
                <a:srgbClr val="7030A0"/>
              </a:solidFill>
              <a:latin typeface="Roboto" pitchFamily="2" charset="0"/>
              <a:ea typeface="Roboto" pitchFamily="2"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lang="en-IN" altLang="en-US" sz="2400" dirty="0" smtClean="0">
                <a:latin typeface="Roboto" pitchFamily="2" charset="0"/>
                <a:ea typeface="Roboto" pitchFamily="2" charset="0"/>
              </a:rPr>
              <a:t>After the establishment of the dedicated circuit (channels), the two parties can transfer data</a:t>
            </a:r>
            <a:endParaRPr lang="en-US" altLang="en-US" sz="2400" dirty="0" smtClean="0">
              <a:latin typeface="Roboto" pitchFamily="2" charset="0"/>
              <a:ea typeface="Roboto" pitchFamily="2"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endParaRPr lang="en-US" altLang="en-US" sz="2400" dirty="0" smtClean="0">
              <a:latin typeface="Roboto" pitchFamily="2" charset="0"/>
              <a:ea typeface="Roboto" pitchFamily="2" charset="0"/>
            </a:endParaRPr>
          </a:p>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Teardown Phase</a:t>
            </a:r>
          </a:p>
          <a:p>
            <a:pPr marL="228600" indent="-228600" algn="just">
              <a:lnSpc>
                <a:spcPct val="90000"/>
              </a:lnSpc>
              <a:spcBef>
                <a:spcPts val="1000"/>
              </a:spcBef>
              <a:defRPr/>
            </a:pPr>
            <a:endParaRPr lang="en-US" altLang="en-US" sz="2400" b="1" dirty="0" smtClean="0">
              <a:solidFill>
                <a:srgbClr val="7030A0"/>
              </a:solidFill>
              <a:latin typeface="Roboto" pitchFamily="2" charset="0"/>
              <a:ea typeface="Roboto" pitchFamily="2" charset="0"/>
            </a:endParaRPr>
          </a:p>
          <a:p>
            <a:pPr marL="228600" lvl="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When one of the parties needs to disconnect, a signal is sent to each switch to release the resources.</a:t>
            </a:r>
            <a:endParaRPr lang="en-US" altLang="en-US" sz="2400" dirty="0" smtClean="0">
              <a:latin typeface="Roboto" pitchFamily="2" charset="0"/>
              <a:ea typeface="Roboto" pitchFamily="2" charset="0"/>
            </a:endParaRPr>
          </a:p>
          <a:p>
            <a:pPr marL="228600" marR="0" lvl="0" indent="-228600" algn="l" defTabSz="914400" rtl="0" eaLnBrk="1" fontAlgn="auto" latinLnBrk="0" hangingPunct="1">
              <a:lnSpc>
                <a:spcPct val="90000"/>
              </a:lnSpc>
              <a:spcBef>
                <a:spcPts val="1000"/>
              </a:spcBef>
              <a:spcAft>
                <a:spcPts val="0"/>
              </a:spcAft>
              <a:buClrTx/>
              <a:buSzTx/>
              <a:buFont typeface="Arial" pitchFamily="34" charset="0"/>
              <a:buChar char="•"/>
              <a:tabLst/>
              <a:defRPr/>
            </a:pPr>
            <a:endParaRPr kumimoji="0" lang="en-US" altLang="en-US" sz="28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Circuit-switched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1266091"/>
            <a:ext cx="11502686" cy="4051497"/>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Efficiency </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It can be argued that circuit-switched networks are not as efficient as the other two types of networks because resources are allocated during the entire duration of the connection.</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These resources are unavailable to other connections. </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In a telephone network, people normally terminate the communication when they have finished their conversation.</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However, in computer networks, a computer can be connected to another computer even if there is no activity for a long time. In this case, allowing resources to be dedicated means that other connections are deprived.</a:t>
            </a:r>
            <a:endParaRPr lang="en-US" altLang="en-US" sz="2400" dirty="0" smtClean="0">
              <a:latin typeface="Roboto" pitchFamily="2" charset="0"/>
              <a:ea typeface="Roboto" pitchFamily="2"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Circuit-switched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1266091"/>
            <a:ext cx="11502686" cy="4051497"/>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Delay</a:t>
            </a:r>
          </a:p>
        </p:txBody>
      </p:sp>
      <p:pic>
        <p:nvPicPr>
          <p:cNvPr id="5" name="Picture 6"/>
          <p:cNvPicPr>
            <a:picLocks noChangeAspect="1" noChangeArrowheads="1"/>
          </p:cNvPicPr>
          <p:nvPr/>
        </p:nvPicPr>
        <p:blipFill>
          <a:blip r:embed="rId2" cstate="print"/>
          <a:srcRect/>
          <a:stretch>
            <a:fillRect/>
          </a:stretch>
        </p:blipFill>
        <p:spPr bwMode="auto">
          <a:xfrm>
            <a:off x="890076" y="2084634"/>
            <a:ext cx="10529458" cy="39363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Circuit-switched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1266091"/>
            <a:ext cx="11502686" cy="4051497"/>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Application</a:t>
            </a:r>
          </a:p>
        </p:txBody>
      </p:sp>
      <p:sp>
        <p:nvSpPr>
          <p:cNvPr id="7" name="Line 9"/>
          <p:cNvSpPr>
            <a:spLocks noChangeShapeType="1"/>
          </p:cNvSpPr>
          <p:nvPr/>
        </p:nvSpPr>
        <p:spPr bwMode="auto">
          <a:xfrm>
            <a:off x="609600" y="2667000"/>
            <a:ext cx="10871200" cy="0"/>
          </a:xfrm>
          <a:prstGeom prst="line">
            <a:avLst/>
          </a:prstGeom>
          <a:noFill/>
          <a:ln w="76200">
            <a:solidFill>
              <a:srgbClr val="009900"/>
            </a:solidFill>
            <a:round/>
            <a:headEnd/>
            <a:tailEnd/>
          </a:ln>
          <a:effectLst/>
        </p:spPr>
        <p:txBody>
          <a:bodyPr/>
          <a:lstStyle/>
          <a:p>
            <a:endParaRPr lang="en-IN"/>
          </a:p>
        </p:txBody>
      </p:sp>
      <p:sp>
        <p:nvSpPr>
          <p:cNvPr id="8" name="Line 10"/>
          <p:cNvSpPr>
            <a:spLocks noChangeShapeType="1"/>
          </p:cNvSpPr>
          <p:nvPr/>
        </p:nvSpPr>
        <p:spPr bwMode="auto">
          <a:xfrm>
            <a:off x="611717" y="4419600"/>
            <a:ext cx="10871200" cy="0"/>
          </a:xfrm>
          <a:prstGeom prst="line">
            <a:avLst/>
          </a:prstGeom>
          <a:noFill/>
          <a:ln w="76200">
            <a:solidFill>
              <a:srgbClr val="009900"/>
            </a:solidFill>
            <a:round/>
            <a:headEnd/>
            <a:tailEnd/>
          </a:ln>
          <a:effectLst/>
        </p:spPr>
        <p:txBody>
          <a:bodyPr/>
          <a:lstStyle/>
          <a:p>
            <a:endParaRPr lang="en-IN"/>
          </a:p>
        </p:txBody>
      </p:sp>
      <p:sp>
        <p:nvSpPr>
          <p:cNvPr id="9" name="Rectangle 11"/>
          <p:cNvSpPr>
            <a:spLocks noChangeArrowheads="1"/>
          </p:cNvSpPr>
          <p:nvPr/>
        </p:nvSpPr>
        <p:spPr bwMode="auto">
          <a:xfrm>
            <a:off x="660400" y="2759076"/>
            <a:ext cx="10769600" cy="830997"/>
          </a:xfrm>
          <a:prstGeom prst="rect">
            <a:avLst/>
          </a:prstGeom>
          <a:solidFill>
            <a:srgbClr val="99FF33"/>
          </a:solidFill>
          <a:ln w="76200" algn="ctr">
            <a:noFill/>
            <a:miter lim="800000"/>
            <a:headEnd/>
            <a:tailEnd/>
          </a:ln>
          <a:effectLst/>
        </p:spPr>
        <p:txBody>
          <a:bodyPr>
            <a:spAutoFit/>
          </a:bodyPr>
          <a:lstStyle/>
          <a:p>
            <a:pPr algn="ctr"/>
            <a:r>
              <a:rPr lang="en-US" altLang="en-US" sz="2400" dirty="0"/>
              <a:t>Switching at the physical layer in the traditional telephone network uses</a:t>
            </a:r>
          </a:p>
          <a:p>
            <a:pPr algn="ctr"/>
            <a:r>
              <a:rPr lang="en-US" altLang="en-US" sz="2400" dirty="0"/>
              <a:t>the circuit-switching approach.</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14400" y="381000"/>
            <a:ext cx="10363200" cy="838200"/>
          </a:xfrm>
        </p:spPr>
        <p:txBody>
          <a:bodyPr/>
          <a:lstStyle/>
          <a:p>
            <a:r>
              <a:rPr lang="en-US" altLang="en-US" sz="4000" dirty="0" smtClean="0">
                <a:solidFill>
                  <a:schemeClr val="hlink"/>
                </a:solidFill>
              </a:rPr>
              <a:t>Packet Switching</a:t>
            </a:r>
            <a:endParaRPr lang="en-US" altLang="en-US" sz="4000" dirty="0" smtClean="0"/>
          </a:p>
        </p:txBody>
      </p:sp>
      <p:sp>
        <p:nvSpPr>
          <p:cNvPr id="4099" name="Content Placeholder 2"/>
          <p:cNvSpPr>
            <a:spLocks noGrp="1"/>
          </p:cNvSpPr>
          <p:nvPr>
            <p:ph idx="1"/>
          </p:nvPr>
        </p:nvSpPr>
        <p:spPr>
          <a:xfrm>
            <a:off x="609600" y="1600200"/>
            <a:ext cx="11176000" cy="4953000"/>
          </a:xfrm>
        </p:spPr>
        <p:txBody>
          <a:bodyPr/>
          <a:lstStyle/>
          <a:p>
            <a:pPr>
              <a:buFont typeface="Wingdings" pitchFamily="2" charset="2"/>
              <a:buChar char="§"/>
            </a:pPr>
            <a:r>
              <a:rPr lang="en-US" altLang="en-US" sz="2400" dirty="0" smtClean="0"/>
              <a:t>In data communications, we need to send messages from one end system to another. </a:t>
            </a:r>
          </a:p>
          <a:p>
            <a:pPr>
              <a:buFont typeface="Wingdings" pitchFamily="2" charset="2"/>
              <a:buChar char="§"/>
            </a:pPr>
            <a:r>
              <a:rPr lang="en-US" altLang="en-US" sz="2400" dirty="0" smtClean="0"/>
              <a:t>If the message is going to pass through a packet-switched network, it needs to be divided into packets of fixed or variable size. </a:t>
            </a:r>
          </a:p>
          <a:p>
            <a:pPr>
              <a:buFont typeface="Wingdings" pitchFamily="2" charset="2"/>
              <a:buChar char="§"/>
            </a:pPr>
            <a:r>
              <a:rPr lang="en-US" altLang="en-US" sz="2400" dirty="0" smtClean="0"/>
              <a:t>The size of the packet is determined by the network and the governing protocol</a:t>
            </a:r>
          </a:p>
          <a:p>
            <a:pPr>
              <a:buNone/>
            </a:pPr>
            <a:endParaRPr lang="en-US" altLang="en-US" dirty="0" smtClean="0"/>
          </a:p>
        </p:txBody>
      </p:sp>
      <p:sp>
        <p:nvSpPr>
          <p:cNvPr id="4" name="Line 9"/>
          <p:cNvSpPr>
            <a:spLocks noChangeShapeType="1"/>
          </p:cNvSpPr>
          <p:nvPr/>
        </p:nvSpPr>
        <p:spPr bwMode="auto">
          <a:xfrm>
            <a:off x="2173496" y="4144140"/>
            <a:ext cx="8153400" cy="0"/>
          </a:xfrm>
          <a:prstGeom prst="line">
            <a:avLst/>
          </a:prstGeom>
          <a:noFill/>
          <a:ln w="76200">
            <a:solidFill>
              <a:srgbClr val="009900"/>
            </a:solidFill>
            <a:round/>
            <a:headEnd/>
            <a:tailEnd/>
          </a:ln>
          <a:effectLst/>
        </p:spPr>
        <p:txBody>
          <a:bodyPr/>
          <a:lstStyle/>
          <a:p>
            <a:endParaRPr lang="en-IN"/>
          </a:p>
        </p:txBody>
      </p:sp>
      <p:sp>
        <p:nvSpPr>
          <p:cNvPr id="5" name="Line 10"/>
          <p:cNvSpPr>
            <a:spLocks noChangeShapeType="1"/>
          </p:cNvSpPr>
          <p:nvPr/>
        </p:nvSpPr>
        <p:spPr bwMode="auto">
          <a:xfrm>
            <a:off x="2118813" y="5495811"/>
            <a:ext cx="8153400" cy="0"/>
          </a:xfrm>
          <a:prstGeom prst="line">
            <a:avLst/>
          </a:prstGeom>
          <a:noFill/>
          <a:ln w="76200">
            <a:solidFill>
              <a:srgbClr val="009900"/>
            </a:solidFill>
            <a:round/>
            <a:headEnd/>
            <a:tailEnd/>
          </a:ln>
          <a:effectLst/>
        </p:spPr>
        <p:txBody>
          <a:bodyPr/>
          <a:lstStyle/>
          <a:p>
            <a:endParaRPr lang="en-IN"/>
          </a:p>
        </p:txBody>
      </p:sp>
      <p:sp>
        <p:nvSpPr>
          <p:cNvPr id="6" name="Rectangle 11"/>
          <p:cNvSpPr>
            <a:spLocks noChangeArrowheads="1"/>
          </p:cNvSpPr>
          <p:nvPr/>
        </p:nvSpPr>
        <p:spPr bwMode="auto">
          <a:xfrm>
            <a:off x="2211596" y="4236215"/>
            <a:ext cx="8077200" cy="1200329"/>
          </a:xfrm>
          <a:prstGeom prst="rect">
            <a:avLst/>
          </a:prstGeom>
          <a:solidFill>
            <a:srgbClr val="99FF33"/>
          </a:solidFill>
          <a:ln w="76200" algn="ctr">
            <a:noFill/>
            <a:miter lim="800000"/>
            <a:headEnd/>
            <a:tailEnd/>
          </a:ln>
          <a:effectLst/>
        </p:spPr>
        <p:txBody>
          <a:bodyPr wrap="square">
            <a:spAutoFit/>
          </a:bodyPr>
          <a:lstStyle/>
          <a:p>
            <a:pPr algn="ctr"/>
            <a:r>
              <a:rPr lang="en-US" altLang="en-US" sz="2400" dirty="0" smtClean="0"/>
              <a:t>In a packet-switched network, there </a:t>
            </a:r>
            <a:br>
              <a:rPr lang="en-US" altLang="en-US" sz="2400" dirty="0" smtClean="0"/>
            </a:br>
            <a:r>
              <a:rPr lang="en-US" altLang="en-US" sz="2400" dirty="0" smtClean="0"/>
              <a:t>is no resource reservation;</a:t>
            </a:r>
          </a:p>
          <a:p>
            <a:pPr algn="ctr"/>
            <a:r>
              <a:rPr lang="en-US" altLang="en-US" sz="2400" dirty="0" smtClean="0"/>
              <a:t>resources are allocated on demand.</a:t>
            </a:r>
            <a:endParaRPr lang="en-US" altLang="en-US" sz="2400" dirty="0">
              <a:latin typeface="Robot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14400" y="381000"/>
            <a:ext cx="10363200" cy="838200"/>
          </a:xfrm>
        </p:spPr>
        <p:txBody>
          <a:bodyPr/>
          <a:lstStyle/>
          <a:p>
            <a:r>
              <a:rPr lang="en-US" altLang="en-US" sz="4000" dirty="0" smtClean="0">
                <a:solidFill>
                  <a:schemeClr val="hlink"/>
                </a:solidFill>
              </a:rPr>
              <a:t>Datagram Networks</a:t>
            </a:r>
            <a:endParaRPr lang="en-US" altLang="en-US" sz="4000" dirty="0" smtClean="0"/>
          </a:p>
        </p:txBody>
      </p:sp>
      <p:sp>
        <p:nvSpPr>
          <p:cNvPr id="4099" name="Content Placeholder 2"/>
          <p:cNvSpPr>
            <a:spLocks noGrp="1"/>
          </p:cNvSpPr>
          <p:nvPr>
            <p:ph idx="1"/>
          </p:nvPr>
        </p:nvSpPr>
        <p:spPr>
          <a:xfrm>
            <a:off x="567397" y="1192236"/>
            <a:ext cx="11176000" cy="4953000"/>
          </a:xfrm>
        </p:spPr>
        <p:txBody>
          <a:bodyPr/>
          <a:lstStyle/>
          <a:p>
            <a:pPr>
              <a:buFont typeface="Wingdings" pitchFamily="2" charset="2"/>
              <a:buChar char="§"/>
            </a:pPr>
            <a:r>
              <a:rPr lang="en-IN" altLang="en-US" sz="2400" dirty="0" smtClean="0"/>
              <a:t>In a datagram network, each packet is treated independently of all others. </a:t>
            </a:r>
          </a:p>
          <a:p>
            <a:pPr>
              <a:buFont typeface="Wingdings" pitchFamily="2" charset="2"/>
              <a:buChar char="§"/>
            </a:pPr>
            <a:r>
              <a:rPr lang="en-IN" altLang="en-US" sz="2400" dirty="0" smtClean="0"/>
              <a:t>Even if a packet is part of a </a:t>
            </a:r>
            <a:r>
              <a:rPr lang="en-IN" altLang="en-US" sz="2400" dirty="0" err="1" smtClean="0"/>
              <a:t>multipacket</a:t>
            </a:r>
            <a:r>
              <a:rPr lang="en-IN" altLang="en-US" sz="2400" dirty="0" smtClean="0"/>
              <a:t> transmission, the network treats it as though it existed alone. </a:t>
            </a:r>
          </a:p>
          <a:p>
            <a:pPr>
              <a:buFont typeface="Wingdings" pitchFamily="2" charset="2"/>
              <a:buChar char="§"/>
            </a:pPr>
            <a:r>
              <a:rPr lang="en-IN" altLang="en-US" sz="2400" dirty="0" smtClean="0"/>
              <a:t>Packets in this approach are referred to as </a:t>
            </a:r>
            <a:r>
              <a:rPr lang="en-IN" altLang="en-US" sz="2400" dirty="0" err="1" smtClean="0"/>
              <a:t>datagrams</a:t>
            </a:r>
            <a:r>
              <a:rPr lang="en-IN" altLang="en-US" sz="2400" dirty="0" smtClean="0"/>
              <a:t>.</a:t>
            </a:r>
          </a:p>
          <a:p>
            <a:pPr>
              <a:buFont typeface="Wingdings" pitchFamily="2" charset="2"/>
              <a:buChar char="§"/>
            </a:pPr>
            <a:r>
              <a:rPr lang="en-IN" altLang="en-US" sz="2400" dirty="0" smtClean="0"/>
              <a:t>Datagram switching is normally done at the network layer.</a:t>
            </a:r>
            <a:endParaRPr lang="en-US" altLang="en-US" sz="2400" dirty="0" smtClean="0"/>
          </a:p>
        </p:txBody>
      </p:sp>
      <p:pic>
        <p:nvPicPr>
          <p:cNvPr id="7" name="Picture 6"/>
          <p:cNvPicPr>
            <a:picLocks noChangeAspect="1" noChangeArrowheads="1"/>
          </p:cNvPicPr>
          <p:nvPr/>
        </p:nvPicPr>
        <p:blipFill>
          <a:blip r:embed="rId2" cstate="print"/>
          <a:srcRect/>
          <a:stretch>
            <a:fillRect/>
          </a:stretch>
        </p:blipFill>
        <p:spPr bwMode="auto">
          <a:xfrm>
            <a:off x="1440313" y="3765282"/>
            <a:ext cx="9912316" cy="26391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14400" y="381000"/>
            <a:ext cx="10363200" cy="838200"/>
          </a:xfrm>
        </p:spPr>
        <p:txBody>
          <a:bodyPr/>
          <a:lstStyle/>
          <a:p>
            <a:r>
              <a:rPr lang="en-US" altLang="en-US" b="1" dirty="0" smtClean="0">
                <a:solidFill>
                  <a:schemeClr val="hlink"/>
                </a:solidFill>
              </a:rPr>
              <a:t>Switching</a:t>
            </a:r>
            <a:endParaRPr lang="en-US" altLang="en-US" dirty="0" smtClean="0"/>
          </a:p>
        </p:txBody>
      </p:sp>
      <p:sp>
        <p:nvSpPr>
          <p:cNvPr id="3075" name="Content Placeholder 2"/>
          <p:cNvSpPr>
            <a:spLocks noGrp="1"/>
          </p:cNvSpPr>
          <p:nvPr>
            <p:ph idx="1"/>
          </p:nvPr>
        </p:nvSpPr>
        <p:spPr>
          <a:xfrm>
            <a:off x="609600" y="1447800"/>
            <a:ext cx="11176000" cy="4953000"/>
          </a:xfrm>
        </p:spPr>
        <p:txBody>
          <a:bodyPr/>
          <a:lstStyle/>
          <a:p>
            <a:pPr>
              <a:buFont typeface="Wingdings" pitchFamily="2" charset="2"/>
              <a:buChar char="§"/>
            </a:pPr>
            <a:r>
              <a:rPr lang="en-US" altLang="en-US" dirty="0" smtClean="0"/>
              <a:t> </a:t>
            </a:r>
            <a:r>
              <a:rPr lang="en-US" altLang="en-US" sz="2400" dirty="0" smtClean="0"/>
              <a:t>A network is a set of connected device</a:t>
            </a:r>
          </a:p>
          <a:p>
            <a:pPr>
              <a:buFont typeface="Wingdings" pitchFamily="2" charset="2"/>
              <a:buChar char="§"/>
            </a:pPr>
            <a:r>
              <a:rPr lang="en-US" altLang="en-US" sz="2400" dirty="0" smtClean="0"/>
              <a:t> If we have multiple devices, we have the problem of how to connect them to make one-to-one communication</a:t>
            </a:r>
          </a:p>
          <a:p>
            <a:pPr>
              <a:buFont typeface="Wingdings" pitchFamily="2" charset="2"/>
              <a:buChar char="§"/>
            </a:pPr>
            <a:r>
              <a:rPr lang="en-US" altLang="en-US" sz="2400" dirty="0" smtClean="0"/>
              <a:t> solutions are: mesh, star</a:t>
            </a:r>
          </a:p>
          <a:p>
            <a:pPr>
              <a:buFont typeface="Wingdings" pitchFamily="2" charset="2"/>
              <a:buChar char="§"/>
            </a:pPr>
            <a:r>
              <a:rPr lang="en-US" altLang="en-US" sz="2400" dirty="0" smtClean="0"/>
              <a:t> if very large networks?</a:t>
            </a:r>
          </a:p>
          <a:p>
            <a:pPr>
              <a:buFont typeface="Wingdings" pitchFamily="2" charset="2"/>
              <a:buChar char="§"/>
            </a:pPr>
            <a:r>
              <a:rPr lang="en-US" altLang="en-US" sz="2400" dirty="0" smtClean="0"/>
              <a:t> A better solution is Switching</a:t>
            </a:r>
          </a:p>
          <a:p>
            <a:pPr>
              <a:buFont typeface="Wingdings" pitchFamily="2" charset="2"/>
              <a:buChar char="§"/>
            </a:pPr>
            <a:r>
              <a:rPr lang="en-US" altLang="en-US" sz="2400" dirty="0" smtClean="0"/>
              <a:t> A switched network consists of a series of interlinked nodes, called switches.</a:t>
            </a:r>
          </a:p>
          <a:p>
            <a:pPr>
              <a:buFont typeface="Wingdings" pitchFamily="2" charset="2"/>
              <a:buChar char="§"/>
            </a:pPr>
            <a:r>
              <a:rPr lang="en-US" altLang="en-US" sz="2400" dirty="0" smtClean="0"/>
              <a:t> Switches are devices capable of creating temporary connections between two or more devices linked to the switch </a:t>
            </a:r>
          </a:p>
          <a:p>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4"/>
          <p:cNvSpPr txBox="1">
            <a:spLocks noChangeArrowheads="1"/>
          </p:cNvSpPr>
          <p:nvPr/>
        </p:nvSpPr>
        <p:spPr bwMode="auto">
          <a:xfrm>
            <a:off x="406401" y="381000"/>
            <a:ext cx="7342075" cy="584775"/>
          </a:xfrm>
          <a:prstGeom prst="rect">
            <a:avLst/>
          </a:prstGeom>
          <a:noFill/>
          <a:ln w="9525">
            <a:noFill/>
            <a:miter lim="800000"/>
            <a:headEnd/>
            <a:tailEnd/>
          </a:ln>
          <a:effectLst/>
        </p:spPr>
        <p:txBody>
          <a:bodyPr wrap="none">
            <a:spAutoFit/>
          </a:bodyPr>
          <a:lstStyle/>
          <a:p>
            <a:r>
              <a:rPr lang="en-US" altLang="en-US" sz="3200" b="1" dirty="0" smtClean="0">
                <a:solidFill>
                  <a:schemeClr val="hlink"/>
                </a:solidFill>
                <a:latin typeface="Roboto" pitchFamily="2" charset="0"/>
                <a:ea typeface="Roboto" pitchFamily="2" charset="0"/>
                <a:cs typeface="+mj-cs"/>
              </a:rPr>
              <a:t>Routing table in a datagram network</a:t>
            </a:r>
          </a:p>
        </p:txBody>
      </p:sp>
      <p:pic>
        <p:nvPicPr>
          <p:cNvPr id="36871" name="Picture 6"/>
          <p:cNvPicPr>
            <a:picLocks noChangeAspect="1" noChangeArrowheads="1"/>
          </p:cNvPicPr>
          <p:nvPr/>
        </p:nvPicPr>
        <p:blipFill>
          <a:blip r:embed="rId3" cstate="print"/>
          <a:srcRect/>
          <a:stretch>
            <a:fillRect/>
          </a:stretch>
        </p:blipFill>
        <p:spPr bwMode="auto">
          <a:xfrm>
            <a:off x="8944124" y="1595489"/>
            <a:ext cx="2935719" cy="3581423"/>
          </a:xfrm>
          <a:prstGeom prst="rect">
            <a:avLst/>
          </a:prstGeom>
          <a:noFill/>
          <a:ln w="9525">
            <a:noFill/>
            <a:miter lim="800000"/>
            <a:headEnd/>
            <a:tailEnd/>
          </a:ln>
          <a:effectLst/>
        </p:spPr>
      </p:pic>
      <p:sp>
        <p:nvSpPr>
          <p:cNvPr id="7" name="Content Placeholder 2"/>
          <p:cNvSpPr txBox="1">
            <a:spLocks/>
          </p:cNvSpPr>
          <p:nvPr/>
        </p:nvSpPr>
        <p:spPr>
          <a:xfrm>
            <a:off x="384514" y="1484140"/>
            <a:ext cx="8013897" cy="3608365"/>
          </a:xfrm>
          <a:prstGeom prst="rect">
            <a:avLst/>
          </a:prstGeom>
        </p:spPr>
        <p:txBody>
          <a:bodyPr/>
          <a:lstStyle/>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If there are no setup or teardown phases, how are the packets routed to their destinations in a datagram network? </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In this type of network, each switch (or packet switch) has a routing table which is based on the destination address. </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routing tables are dynamic and are updated periodically.</a:t>
            </a:r>
          </a:p>
          <a:p>
            <a:pPr marL="228600" indent="-228600" algn="just">
              <a:lnSpc>
                <a:spcPct val="90000"/>
              </a:lnSpc>
              <a:spcBef>
                <a:spcPts val="1000"/>
              </a:spcBef>
              <a:buFont typeface="Wingdings" pitchFamily="2" charset="2"/>
              <a:buChar char="§"/>
              <a:defRPr/>
            </a:pPr>
            <a:r>
              <a:rPr lang="en-US" altLang="en-US" sz="2400" dirty="0" smtClean="0">
                <a:latin typeface="Roboto" pitchFamily="2" charset="0"/>
                <a:ea typeface="Roboto" pitchFamily="2" charset="0"/>
              </a:rPr>
              <a:t>The </a:t>
            </a:r>
            <a:r>
              <a:rPr lang="en-US" altLang="en-US" sz="2400" dirty="0" smtClean="0">
                <a:solidFill>
                  <a:srgbClr val="7030A0"/>
                </a:solidFill>
                <a:latin typeface="Roboto" pitchFamily="2" charset="0"/>
                <a:ea typeface="Roboto" pitchFamily="2" charset="0"/>
              </a:rPr>
              <a:t>destination address</a:t>
            </a:r>
            <a:r>
              <a:rPr lang="en-US" altLang="en-US" sz="2400" dirty="0" smtClean="0">
                <a:latin typeface="Roboto" pitchFamily="2" charset="0"/>
                <a:ea typeface="Roboto" pitchFamily="2" charset="0"/>
              </a:rPr>
              <a:t> in the header of a packet in a datagram network remains the same during the entire journey of the packet.</a:t>
            </a:r>
          </a:p>
          <a:p>
            <a:pPr marL="228600" indent="-228600" algn="just">
              <a:lnSpc>
                <a:spcPct val="90000"/>
              </a:lnSpc>
              <a:spcBef>
                <a:spcPts val="1000"/>
              </a:spcBef>
              <a:buFont typeface="Wingdings" pitchFamily="2" charset="2"/>
              <a:buChar char="§"/>
              <a:defRPr/>
            </a:pPr>
            <a:endParaRPr lang="en-US" altLang="en-US" sz="2400" dirty="0" smtClean="0">
              <a:latin typeface="Roboto" pitchFamily="2" charset="0"/>
              <a:ea typeface="Roboto" pitchFamily="2" charset="0"/>
            </a:endParaRPr>
          </a:p>
          <a:p>
            <a:pPr marL="228600" marR="0" lvl="0" indent="-228600" algn="just" defTabSz="914400" rtl="0" eaLnBrk="1" fontAlgn="auto" latinLnBrk="0" hangingPunct="1">
              <a:lnSpc>
                <a:spcPct val="90000"/>
              </a:lnSpc>
              <a:spcBef>
                <a:spcPts val="1000"/>
              </a:spcBef>
              <a:spcAft>
                <a:spcPts val="0"/>
              </a:spcAft>
              <a:buClrTx/>
              <a:buSzTx/>
              <a:tabLst/>
              <a:defRPr/>
            </a:pPr>
            <a:endParaRPr lang="en-US" altLang="en-US" sz="2400" dirty="0" smtClean="0">
              <a:latin typeface="Roboto" pitchFamily="2" charset="0"/>
              <a:ea typeface="Roboto" pitchFamily="2"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itchFamily="34" charset="0"/>
              <a:buChar char="•"/>
              <a:tabLst/>
              <a:defRPr/>
            </a:pPr>
            <a:endParaRPr kumimoji="0" lang="en-US" altLang="en-US" sz="28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Text Box 4"/>
          <p:cNvSpPr txBox="1">
            <a:spLocks noChangeArrowheads="1"/>
          </p:cNvSpPr>
          <p:nvPr/>
        </p:nvSpPr>
        <p:spPr bwMode="auto">
          <a:xfrm>
            <a:off x="406400" y="381000"/>
            <a:ext cx="5085046" cy="1015663"/>
          </a:xfrm>
          <a:prstGeom prst="rect">
            <a:avLst/>
          </a:prstGeom>
          <a:noFill/>
          <a:ln w="9525">
            <a:noFill/>
            <a:miter lim="800000"/>
            <a:headEnd/>
            <a:tailEnd/>
          </a:ln>
          <a:effectLst/>
        </p:spPr>
        <p:txBody>
          <a:bodyPr wrap="none">
            <a:spAutoFit/>
          </a:bodyPr>
          <a:lstStyle/>
          <a:p>
            <a:r>
              <a:rPr lang="en-US" altLang="en-US" sz="2800" b="1" dirty="0" smtClean="0">
                <a:solidFill>
                  <a:schemeClr val="hlink"/>
                </a:solidFill>
                <a:latin typeface="Roboto" pitchFamily="2" charset="0"/>
                <a:ea typeface="Roboto" pitchFamily="2" charset="0"/>
                <a:cs typeface="+mj-cs"/>
              </a:rPr>
              <a:t>Delay in a datagram network</a:t>
            </a:r>
          </a:p>
          <a:p>
            <a:endParaRPr lang="en-US" altLang="en-US" sz="3200" b="1" dirty="0" smtClean="0">
              <a:solidFill>
                <a:schemeClr val="hlink"/>
              </a:solidFill>
              <a:latin typeface="Roboto" pitchFamily="2" charset="0"/>
              <a:ea typeface="Roboto" pitchFamily="2" charset="0"/>
              <a:cs typeface="+mj-cs"/>
            </a:endParaRPr>
          </a:p>
        </p:txBody>
      </p:sp>
      <p:pic>
        <p:nvPicPr>
          <p:cNvPr id="43015" name="Picture 6"/>
          <p:cNvPicPr>
            <a:picLocks noChangeAspect="1" noChangeArrowheads="1"/>
          </p:cNvPicPr>
          <p:nvPr/>
        </p:nvPicPr>
        <p:blipFill>
          <a:blip r:embed="rId3" cstate="print"/>
          <a:srcRect/>
          <a:stretch>
            <a:fillRect/>
          </a:stretch>
        </p:blipFill>
        <p:spPr bwMode="auto">
          <a:xfrm>
            <a:off x="1445455" y="1480407"/>
            <a:ext cx="9189721" cy="2839656"/>
          </a:xfrm>
          <a:prstGeom prst="rect">
            <a:avLst/>
          </a:prstGeom>
          <a:noFill/>
          <a:ln w="9525">
            <a:noFill/>
            <a:miter lim="800000"/>
            <a:headEnd/>
            <a:tailEnd/>
          </a:ln>
          <a:effectLst/>
        </p:spPr>
      </p:pic>
      <p:sp>
        <p:nvSpPr>
          <p:cNvPr id="7" name="Line 9"/>
          <p:cNvSpPr>
            <a:spLocks noChangeShapeType="1"/>
          </p:cNvSpPr>
          <p:nvPr/>
        </p:nvSpPr>
        <p:spPr bwMode="auto">
          <a:xfrm>
            <a:off x="609600" y="4538044"/>
            <a:ext cx="10871200" cy="0"/>
          </a:xfrm>
          <a:prstGeom prst="line">
            <a:avLst/>
          </a:prstGeom>
          <a:noFill/>
          <a:ln w="76200">
            <a:solidFill>
              <a:srgbClr val="009900"/>
            </a:solidFill>
            <a:round/>
            <a:headEnd/>
            <a:tailEnd/>
          </a:ln>
          <a:effectLst/>
        </p:spPr>
        <p:txBody>
          <a:bodyPr/>
          <a:lstStyle/>
          <a:p>
            <a:endParaRPr lang="en-IN"/>
          </a:p>
        </p:txBody>
      </p:sp>
      <p:sp>
        <p:nvSpPr>
          <p:cNvPr id="8" name="Rectangle 11"/>
          <p:cNvSpPr>
            <a:spLocks noChangeArrowheads="1"/>
          </p:cNvSpPr>
          <p:nvPr/>
        </p:nvSpPr>
        <p:spPr bwMode="auto">
          <a:xfrm>
            <a:off x="660400" y="4630119"/>
            <a:ext cx="10769600" cy="1631216"/>
          </a:xfrm>
          <a:prstGeom prst="rect">
            <a:avLst/>
          </a:prstGeom>
          <a:solidFill>
            <a:srgbClr val="99FF33"/>
          </a:solidFill>
          <a:ln w="76200" algn="ctr">
            <a:noFill/>
            <a:miter lim="800000"/>
            <a:headEnd/>
            <a:tailEnd/>
          </a:ln>
          <a:effectLst/>
        </p:spPr>
        <p:txBody>
          <a:bodyPr>
            <a:spAutoFit/>
          </a:bodyPr>
          <a:lstStyle/>
          <a:p>
            <a:pPr algn="ctr"/>
            <a:r>
              <a:rPr lang="en-IN" altLang="en-US" sz="2000" dirty="0" smtClean="0">
                <a:latin typeface="Roboto"/>
              </a:rPr>
              <a:t>The efficiency of a datagram network is better than that of a circuit-switched network;</a:t>
            </a:r>
          </a:p>
          <a:p>
            <a:pPr algn="ctr"/>
            <a:r>
              <a:rPr lang="en-IN" altLang="en-US" sz="2000" dirty="0" smtClean="0">
                <a:latin typeface="Roboto"/>
              </a:rPr>
              <a:t>resources are allocated only when there are packets to be transferred. </a:t>
            </a:r>
          </a:p>
          <a:p>
            <a:pPr algn="ctr"/>
            <a:r>
              <a:rPr lang="en-IN" altLang="en-US" sz="2000" dirty="0" smtClean="0">
                <a:latin typeface="Roboto"/>
              </a:rPr>
              <a:t>If a source sends a packet and there is a delay of a few minutes before another packet can</a:t>
            </a:r>
          </a:p>
          <a:p>
            <a:pPr algn="ctr"/>
            <a:r>
              <a:rPr lang="en-IN" altLang="en-US" sz="2000" dirty="0" smtClean="0">
                <a:latin typeface="Roboto"/>
              </a:rPr>
              <a:t>be sent, the resources can be reallocated during these minutes for other packets from</a:t>
            </a:r>
          </a:p>
          <a:p>
            <a:pPr algn="ctr"/>
            <a:r>
              <a:rPr lang="en-IN" altLang="en-US" sz="2000" dirty="0" smtClean="0">
                <a:latin typeface="Roboto"/>
              </a:rPr>
              <a:t>other sources.</a:t>
            </a:r>
            <a:endParaRPr lang="en-US" altLang="en-US" sz="2000" dirty="0">
              <a:latin typeface="Roboto"/>
            </a:endParaRPr>
          </a:p>
        </p:txBody>
      </p:sp>
      <p:sp>
        <p:nvSpPr>
          <p:cNvPr id="9" name="Line 10"/>
          <p:cNvSpPr>
            <a:spLocks noChangeShapeType="1"/>
          </p:cNvSpPr>
          <p:nvPr/>
        </p:nvSpPr>
        <p:spPr bwMode="auto">
          <a:xfrm>
            <a:off x="611717" y="6311736"/>
            <a:ext cx="10871200" cy="0"/>
          </a:xfrm>
          <a:prstGeom prst="line">
            <a:avLst/>
          </a:prstGeom>
          <a:noFill/>
          <a:ln w="76200">
            <a:solidFill>
              <a:srgbClr val="009900"/>
            </a:solidFill>
            <a:round/>
            <a:headEnd/>
            <a:tailEnd/>
          </a:ln>
          <a:effectLst/>
        </p:spPr>
        <p:txBody>
          <a:bodyPr/>
          <a:lstStyle/>
          <a:p>
            <a:endParaRPr lang="en-IN"/>
          </a:p>
        </p:txBody>
      </p:sp>
      <p:pic>
        <p:nvPicPr>
          <p:cNvPr id="1026" name="Picture 2"/>
          <p:cNvPicPr>
            <a:picLocks noChangeAspect="1" noChangeArrowheads="1"/>
          </p:cNvPicPr>
          <p:nvPr/>
        </p:nvPicPr>
        <p:blipFill>
          <a:blip r:embed="rId4" cstate="print"/>
          <a:srcRect l="42924" t="58462" r="16639" b="35577"/>
          <a:stretch>
            <a:fillRect/>
          </a:stretch>
        </p:blipFill>
        <p:spPr bwMode="auto">
          <a:xfrm>
            <a:off x="6710290" y="562708"/>
            <a:ext cx="5261317" cy="4360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Text Box 4"/>
          <p:cNvSpPr txBox="1">
            <a:spLocks noChangeArrowheads="1"/>
          </p:cNvSpPr>
          <p:nvPr/>
        </p:nvSpPr>
        <p:spPr bwMode="auto">
          <a:xfrm>
            <a:off x="406400" y="381000"/>
            <a:ext cx="3365024" cy="1015663"/>
          </a:xfrm>
          <a:prstGeom prst="rect">
            <a:avLst/>
          </a:prstGeom>
          <a:noFill/>
          <a:ln w="9525">
            <a:noFill/>
            <a:miter lim="800000"/>
            <a:headEnd/>
            <a:tailEnd/>
          </a:ln>
          <a:effectLst/>
        </p:spPr>
        <p:txBody>
          <a:bodyPr wrap="none">
            <a:spAutoFit/>
          </a:bodyPr>
          <a:lstStyle/>
          <a:p>
            <a:r>
              <a:rPr lang="en-US" altLang="en-US" sz="2800" b="1" dirty="0" smtClean="0">
                <a:solidFill>
                  <a:schemeClr val="hlink"/>
                </a:solidFill>
                <a:latin typeface="Roboto" pitchFamily="2" charset="0"/>
                <a:ea typeface="Roboto" pitchFamily="2" charset="0"/>
                <a:cs typeface="+mj-cs"/>
              </a:rPr>
              <a:t>Datagram network</a:t>
            </a:r>
          </a:p>
          <a:p>
            <a:endParaRPr lang="en-US" altLang="en-US" sz="3200" b="1" dirty="0" smtClean="0">
              <a:solidFill>
                <a:schemeClr val="hlink"/>
              </a:solidFill>
              <a:latin typeface="Roboto" pitchFamily="2" charset="0"/>
              <a:ea typeface="Roboto" pitchFamily="2" charset="0"/>
              <a:cs typeface="+mj-cs"/>
            </a:endParaRPr>
          </a:p>
        </p:txBody>
      </p:sp>
      <p:sp>
        <p:nvSpPr>
          <p:cNvPr id="4" name="Line 9"/>
          <p:cNvSpPr>
            <a:spLocks noChangeShapeType="1"/>
          </p:cNvSpPr>
          <p:nvPr/>
        </p:nvSpPr>
        <p:spPr bwMode="auto">
          <a:xfrm>
            <a:off x="609600" y="2667000"/>
            <a:ext cx="10871200" cy="0"/>
          </a:xfrm>
          <a:prstGeom prst="line">
            <a:avLst/>
          </a:prstGeom>
          <a:noFill/>
          <a:ln w="76200">
            <a:solidFill>
              <a:srgbClr val="009900"/>
            </a:solidFill>
            <a:round/>
            <a:headEnd/>
            <a:tailEnd/>
          </a:ln>
          <a:effectLst/>
        </p:spPr>
        <p:txBody>
          <a:bodyPr/>
          <a:lstStyle/>
          <a:p>
            <a:endParaRPr lang="en-IN"/>
          </a:p>
        </p:txBody>
      </p:sp>
      <p:sp>
        <p:nvSpPr>
          <p:cNvPr id="5" name="Line 10"/>
          <p:cNvSpPr>
            <a:spLocks noChangeShapeType="1"/>
          </p:cNvSpPr>
          <p:nvPr/>
        </p:nvSpPr>
        <p:spPr bwMode="auto">
          <a:xfrm>
            <a:off x="611717" y="3849836"/>
            <a:ext cx="10871200" cy="0"/>
          </a:xfrm>
          <a:prstGeom prst="line">
            <a:avLst/>
          </a:prstGeom>
          <a:noFill/>
          <a:ln w="76200">
            <a:solidFill>
              <a:srgbClr val="009900"/>
            </a:solidFill>
            <a:round/>
            <a:headEnd/>
            <a:tailEnd/>
          </a:ln>
          <a:effectLst/>
        </p:spPr>
        <p:txBody>
          <a:bodyPr/>
          <a:lstStyle/>
          <a:p>
            <a:endParaRPr lang="en-IN"/>
          </a:p>
        </p:txBody>
      </p:sp>
      <p:sp>
        <p:nvSpPr>
          <p:cNvPr id="6" name="Rectangle 11"/>
          <p:cNvSpPr>
            <a:spLocks noChangeArrowheads="1"/>
          </p:cNvSpPr>
          <p:nvPr/>
        </p:nvSpPr>
        <p:spPr bwMode="auto">
          <a:xfrm>
            <a:off x="660400" y="2759075"/>
            <a:ext cx="10769600" cy="1015663"/>
          </a:xfrm>
          <a:prstGeom prst="rect">
            <a:avLst/>
          </a:prstGeom>
          <a:solidFill>
            <a:srgbClr val="99FF33"/>
          </a:solidFill>
          <a:ln w="76200" algn="ctr">
            <a:noFill/>
            <a:miter lim="800000"/>
            <a:headEnd/>
            <a:tailEnd/>
          </a:ln>
          <a:effectLst/>
        </p:spPr>
        <p:txBody>
          <a:bodyPr>
            <a:spAutoFit/>
          </a:bodyPr>
          <a:lstStyle/>
          <a:p>
            <a:pPr algn="ctr"/>
            <a:r>
              <a:rPr lang="en-US" altLang="en-US" sz="2000" dirty="0">
                <a:latin typeface="Roboto"/>
              </a:rPr>
              <a:t>Switching in the Internet is done by using the datagram approach </a:t>
            </a:r>
            <a:br>
              <a:rPr lang="en-US" altLang="en-US" sz="2000" dirty="0">
                <a:latin typeface="Roboto"/>
              </a:rPr>
            </a:br>
            <a:r>
              <a:rPr lang="en-US" altLang="en-US" sz="2000" dirty="0">
                <a:latin typeface="Roboto"/>
              </a:rPr>
              <a:t>to packet switching at </a:t>
            </a:r>
            <a:br>
              <a:rPr lang="en-US" altLang="en-US" sz="2000" dirty="0">
                <a:latin typeface="Roboto"/>
              </a:rPr>
            </a:br>
            <a:r>
              <a:rPr lang="en-US" altLang="en-US" sz="2000" dirty="0">
                <a:latin typeface="Roboto"/>
              </a:rPr>
              <a:t>the network layer.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14400" y="381000"/>
            <a:ext cx="10363200" cy="838200"/>
          </a:xfrm>
        </p:spPr>
        <p:txBody>
          <a:bodyPr/>
          <a:lstStyle/>
          <a:p>
            <a:r>
              <a:rPr lang="en-US" altLang="en-US" sz="4000" dirty="0" smtClean="0">
                <a:solidFill>
                  <a:schemeClr val="hlink"/>
                </a:solidFill>
              </a:rPr>
              <a:t>Virtual Circuit Networks</a:t>
            </a:r>
            <a:endParaRPr lang="en-US" altLang="en-US" sz="4000" dirty="0" smtClean="0"/>
          </a:p>
        </p:txBody>
      </p:sp>
      <p:sp>
        <p:nvSpPr>
          <p:cNvPr id="4099" name="Content Placeholder 2"/>
          <p:cNvSpPr>
            <a:spLocks noGrp="1"/>
          </p:cNvSpPr>
          <p:nvPr>
            <p:ph idx="1"/>
          </p:nvPr>
        </p:nvSpPr>
        <p:spPr>
          <a:xfrm>
            <a:off x="567397" y="1192236"/>
            <a:ext cx="11176000" cy="4953000"/>
          </a:xfrm>
        </p:spPr>
        <p:txBody>
          <a:bodyPr/>
          <a:lstStyle/>
          <a:p>
            <a:pPr>
              <a:buFont typeface="Wingdings" pitchFamily="2" charset="2"/>
              <a:buChar char="§"/>
            </a:pPr>
            <a:r>
              <a:rPr lang="en-US" altLang="en-US" sz="2400" dirty="0" smtClean="0"/>
              <a:t>A virtual-circuit network is a cross between a circuit-switched network and a datagram network. It has some characteristics of both</a:t>
            </a:r>
            <a:r>
              <a:rPr lang="en-US" altLang="en-US" sz="2400" dirty="0" smtClean="0"/>
              <a:t>.</a:t>
            </a:r>
          </a:p>
          <a:p>
            <a:pPr algn="just">
              <a:buFont typeface="Wingdings" pitchFamily="2" charset="2"/>
              <a:buChar char="§"/>
            </a:pPr>
            <a:r>
              <a:rPr lang="en-IN" altLang="en-US" sz="2200" dirty="0" smtClean="0"/>
              <a:t>As in a circuit-switched network, there are setup and teardown phases in </a:t>
            </a:r>
            <a:r>
              <a:rPr lang="en-IN" altLang="en-US" sz="2200" dirty="0" smtClean="0"/>
              <a:t>addition to </a:t>
            </a:r>
            <a:r>
              <a:rPr lang="en-IN" altLang="en-US" sz="2200" dirty="0" smtClean="0"/>
              <a:t>the data transfer phase.</a:t>
            </a:r>
            <a:endParaRPr lang="en-IN" altLang="en-US" sz="2200" dirty="0" smtClean="0"/>
          </a:p>
          <a:p>
            <a:pPr algn="just">
              <a:buFont typeface="Wingdings" pitchFamily="2" charset="2"/>
              <a:buChar char="§"/>
            </a:pPr>
            <a:r>
              <a:rPr lang="en-IN" altLang="en-US" sz="2200" dirty="0" smtClean="0"/>
              <a:t>Resources </a:t>
            </a:r>
            <a:r>
              <a:rPr lang="en-IN" altLang="en-US" sz="2200" dirty="0" smtClean="0"/>
              <a:t>can be allocated during the setup phase, as in a circuit-switched </a:t>
            </a:r>
            <a:r>
              <a:rPr lang="en-IN" altLang="en-US" sz="2200" dirty="0" smtClean="0"/>
              <a:t>network, or </a:t>
            </a:r>
            <a:r>
              <a:rPr lang="en-IN" altLang="en-US" sz="2200" dirty="0" smtClean="0"/>
              <a:t>on demand, as in a datagram network.</a:t>
            </a:r>
          </a:p>
          <a:p>
            <a:pPr algn="just">
              <a:buFont typeface="Wingdings" pitchFamily="2" charset="2"/>
              <a:buChar char="§"/>
            </a:pPr>
            <a:r>
              <a:rPr lang="en-IN" altLang="en-US" sz="2200" dirty="0" smtClean="0"/>
              <a:t>As </a:t>
            </a:r>
            <a:r>
              <a:rPr lang="en-IN" altLang="en-US" sz="2200" dirty="0" smtClean="0"/>
              <a:t>in a datagram network, data are packetized and each packet carries an address </a:t>
            </a:r>
            <a:r>
              <a:rPr lang="en-IN" altLang="en-US" sz="2200" dirty="0" smtClean="0"/>
              <a:t>in the </a:t>
            </a:r>
            <a:r>
              <a:rPr lang="en-IN" altLang="en-US" sz="2200" dirty="0" smtClean="0"/>
              <a:t>header. However, the address in the header has local jurisdiction (it defines </a:t>
            </a:r>
            <a:r>
              <a:rPr lang="en-IN" altLang="en-US" sz="2200" dirty="0" smtClean="0"/>
              <a:t>what the </a:t>
            </a:r>
            <a:r>
              <a:rPr lang="en-IN" altLang="en-US" sz="2200" dirty="0" smtClean="0"/>
              <a:t>next switch should be and the channel on which the packet is being carried), </a:t>
            </a:r>
            <a:r>
              <a:rPr lang="en-IN" altLang="en-US" sz="2200" dirty="0" smtClean="0"/>
              <a:t>not end-to-end </a:t>
            </a:r>
            <a:r>
              <a:rPr lang="en-IN" altLang="en-US" sz="2200" dirty="0" smtClean="0"/>
              <a:t>jurisdiction. The reader may ask how the intermediate switches </a:t>
            </a:r>
            <a:r>
              <a:rPr lang="en-IN" altLang="en-US" sz="2200" dirty="0" smtClean="0"/>
              <a:t>know where </a:t>
            </a:r>
            <a:r>
              <a:rPr lang="en-IN" altLang="en-US" sz="2200" dirty="0" smtClean="0"/>
              <a:t>to send the packet if there is no final destination address carried by a packet.</a:t>
            </a:r>
          </a:p>
          <a:p>
            <a:pPr algn="just">
              <a:buFont typeface="Wingdings" pitchFamily="2" charset="2"/>
              <a:buChar char="§"/>
            </a:pPr>
            <a:r>
              <a:rPr lang="en-IN" altLang="en-US" sz="2200" dirty="0" smtClean="0"/>
              <a:t>As </a:t>
            </a:r>
            <a:r>
              <a:rPr lang="en-IN" altLang="en-US" sz="2200" dirty="0" smtClean="0"/>
              <a:t>in a circuit-switched network, all packets follow the same path established </a:t>
            </a:r>
            <a:r>
              <a:rPr lang="en-IN" altLang="en-US" sz="2200" dirty="0" smtClean="0"/>
              <a:t>during the </a:t>
            </a:r>
            <a:r>
              <a:rPr lang="en-IN" altLang="en-US" sz="2200" dirty="0" smtClean="0"/>
              <a:t>connection.</a:t>
            </a:r>
            <a:endParaRPr lang="en-US" altLang="en-US" sz="2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9" name="Picture 6"/>
          <p:cNvPicPr>
            <a:picLocks noChangeAspect="1" noChangeArrowheads="1"/>
          </p:cNvPicPr>
          <p:nvPr/>
        </p:nvPicPr>
        <p:blipFill>
          <a:blip r:embed="rId3" cstate="print"/>
          <a:srcRect/>
          <a:stretch>
            <a:fillRect/>
          </a:stretch>
        </p:blipFill>
        <p:spPr bwMode="auto">
          <a:xfrm>
            <a:off x="1634297" y="1700384"/>
            <a:ext cx="7945802" cy="2759277"/>
          </a:xfrm>
          <a:prstGeom prst="rect">
            <a:avLst/>
          </a:prstGeom>
          <a:noFill/>
          <a:ln w="9525">
            <a:noFill/>
            <a:miter lim="800000"/>
            <a:headEnd/>
            <a:tailEnd/>
          </a:ln>
          <a:effectLst/>
        </p:spPr>
      </p:pic>
      <p:sp>
        <p:nvSpPr>
          <p:cNvPr id="7"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0" normalizeH="0" baseline="0" noProof="0" smtClean="0">
                <a:ln>
                  <a:noFill/>
                </a:ln>
                <a:solidFill>
                  <a:schemeClr val="hlink"/>
                </a:solidFill>
                <a:effectLst/>
                <a:uLnTx/>
                <a:uFillTx/>
                <a:latin typeface="Roboto" pitchFamily="2" charset="0"/>
                <a:ea typeface="Roboto" pitchFamily="2" charset="0"/>
                <a:cs typeface="+mj-cs"/>
              </a:rPr>
              <a:t>Virtual Circuit Networks</a:t>
            </a:r>
            <a:endParaRPr kumimoji="0" lang="en-US" altLang="en-US"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8" name="Rectangle 7"/>
          <p:cNvSpPr/>
          <p:nvPr/>
        </p:nvSpPr>
        <p:spPr>
          <a:xfrm>
            <a:off x="867508" y="4716083"/>
            <a:ext cx="10653932" cy="1494768"/>
          </a:xfrm>
          <a:prstGeom prst="rect">
            <a:avLst/>
          </a:prstGeom>
        </p:spPr>
        <p:txBody>
          <a:bodyPr wrap="square">
            <a:spAutoFit/>
          </a:bodyPr>
          <a:lstStyle/>
          <a:p>
            <a:pPr marL="228600" indent="-228600" algn="just">
              <a:lnSpc>
                <a:spcPct val="90000"/>
              </a:lnSpc>
              <a:spcBef>
                <a:spcPts val="1000"/>
              </a:spcBef>
              <a:buFont typeface="Wingdings" pitchFamily="2" charset="2"/>
              <a:buChar char="§"/>
            </a:pPr>
            <a:r>
              <a:rPr lang="en-IN" altLang="en-US" sz="2400" dirty="0" smtClean="0">
                <a:latin typeface="Roboto" pitchFamily="2" charset="0"/>
                <a:ea typeface="Roboto" pitchFamily="2" charset="0"/>
              </a:rPr>
              <a:t>The network has switches </a:t>
            </a:r>
            <a:r>
              <a:rPr lang="en-IN" altLang="en-US" sz="2400" dirty="0" smtClean="0">
                <a:latin typeface="Roboto" pitchFamily="2" charset="0"/>
                <a:ea typeface="Roboto" pitchFamily="2" charset="0"/>
              </a:rPr>
              <a:t>that allow </a:t>
            </a:r>
            <a:r>
              <a:rPr lang="en-IN" altLang="en-US" sz="2400" dirty="0" smtClean="0">
                <a:latin typeface="Roboto" pitchFamily="2" charset="0"/>
                <a:ea typeface="Roboto" pitchFamily="2" charset="0"/>
              </a:rPr>
              <a:t>traffic from sources to destinations.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pPr>
            <a:r>
              <a:rPr lang="en-IN" altLang="en-US" sz="2400" dirty="0" smtClean="0">
                <a:latin typeface="Roboto" pitchFamily="2" charset="0"/>
                <a:ea typeface="Roboto" pitchFamily="2" charset="0"/>
              </a:rPr>
              <a:t>A </a:t>
            </a:r>
            <a:r>
              <a:rPr lang="en-IN" altLang="en-US" sz="2400" dirty="0" smtClean="0">
                <a:latin typeface="Roboto" pitchFamily="2" charset="0"/>
                <a:ea typeface="Roboto" pitchFamily="2" charset="0"/>
              </a:rPr>
              <a:t>source or destination can be a computer</a:t>
            </a:r>
            <a:r>
              <a:rPr lang="en-IN" altLang="en-US" sz="2400" dirty="0" smtClean="0">
                <a:latin typeface="Roboto" pitchFamily="2" charset="0"/>
                <a:ea typeface="Roboto" pitchFamily="2" charset="0"/>
              </a:rPr>
              <a:t>, packet </a:t>
            </a:r>
            <a:r>
              <a:rPr lang="en-IN" altLang="en-US" sz="2400" dirty="0" smtClean="0">
                <a:latin typeface="Roboto" pitchFamily="2" charset="0"/>
                <a:ea typeface="Roboto" pitchFamily="2" charset="0"/>
              </a:rPr>
              <a:t>switch, bridge, or any other device that connects other networks.</a:t>
            </a:r>
            <a:endParaRPr lang="en-IN" altLang="en-US" sz="2400" dirty="0" smtClean="0">
              <a:latin typeface="Roboto" pitchFamily="2" charset="0"/>
              <a:ea typeface="Roboto" pitchFamily="2" charset="0"/>
            </a:endParaRPr>
          </a:p>
          <a:p>
            <a:endParaRPr lang="en-I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0" normalizeH="0" baseline="0" noProof="0" dirty="0" smtClean="0">
                <a:ln>
                  <a:noFill/>
                </a:ln>
                <a:solidFill>
                  <a:schemeClr val="hlink"/>
                </a:solidFill>
                <a:effectLst/>
                <a:uLnTx/>
                <a:uFillTx/>
                <a:latin typeface="Roboto" pitchFamily="2" charset="0"/>
                <a:ea typeface="Roboto" pitchFamily="2" charset="0"/>
                <a:cs typeface="+mj-cs"/>
              </a:rPr>
              <a:t>Virtual Circuit Networks</a:t>
            </a:r>
            <a:endParaRPr kumimoji="0" lang="en-US" altLang="en-US"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8" name="Rectangle 7"/>
          <p:cNvSpPr/>
          <p:nvPr/>
        </p:nvSpPr>
        <p:spPr>
          <a:xfrm>
            <a:off x="839373" y="1382040"/>
            <a:ext cx="10653932" cy="3118803"/>
          </a:xfrm>
          <a:prstGeom prst="rect">
            <a:avLst/>
          </a:prstGeom>
        </p:spPr>
        <p:txBody>
          <a:bodyPr wrap="square">
            <a:spAutoFit/>
          </a:bodyPr>
          <a:lstStyle/>
          <a:p>
            <a:pPr marL="228600" indent="-228600" algn="just">
              <a:lnSpc>
                <a:spcPct val="90000"/>
              </a:lnSpc>
              <a:spcBef>
                <a:spcPts val="1000"/>
              </a:spcBef>
            </a:pPr>
            <a:r>
              <a:rPr lang="en-IN" altLang="en-US" sz="2400" b="1" i="1" dirty="0" smtClean="0">
                <a:latin typeface="Roboto" pitchFamily="2" charset="0"/>
                <a:ea typeface="Roboto" pitchFamily="2" charset="0"/>
              </a:rPr>
              <a:t>Addressing</a:t>
            </a:r>
          </a:p>
          <a:p>
            <a:pPr marL="228600" indent="-228600">
              <a:lnSpc>
                <a:spcPct val="90000"/>
              </a:lnSpc>
              <a:spcBef>
                <a:spcPts val="1000"/>
              </a:spcBef>
              <a:buFont typeface="Wingdings" pitchFamily="2" charset="2"/>
              <a:buChar char="§"/>
            </a:pPr>
            <a:r>
              <a:rPr lang="en-IN" altLang="en-US" sz="2400" dirty="0" smtClean="0">
                <a:latin typeface="Roboto" pitchFamily="2" charset="0"/>
                <a:ea typeface="Roboto" pitchFamily="2" charset="0"/>
              </a:rPr>
              <a:t>global and local (virtual-circuit identifier) addressing .</a:t>
            </a:r>
          </a:p>
          <a:p>
            <a:endParaRPr lang="en-IN" altLang="en-US" sz="2400" i="1" dirty="0" smtClean="0">
              <a:latin typeface="Roboto" pitchFamily="2" charset="0"/>
              <a:ea typeface="Roboto" pitchFamily="2" charset="0"/>
            </a:endParaRPr>
          </a:p>
          <a:p>
            <a:r>
              <a:rPr lang="en-IN" altLang="en-US" sz="2400" i="1" u="sng" dirty="0" smtClean="0">
                <a:latin typeface="Roboto" pitchFamily="2" charset="0"/>
                <a:ea typeface="Roboto" pitchFamily="2" charset="0"/>
              </a:rPr>
              <a:t>Global </a:t>
            </a:r>
            <a:r>
              <a:rPr lang="en-IN" altLang="en-US" sz="2400" i="1" u="sng" dirty="0" smtClean="0">
                <a:latin typeface="Roboto" pitchFamily="2" charset="0"/>
                <a:ea typeface="Roboto" pitchFamily="2" charset="0"/>
              </a:rPr>
              <a:t>Addressing</a:t>
            </a:r>
          </a:p>
          <a:p>
            <a:pPr marL="228600" indent="-228600">
              <a:lnSpc>
                <a:spcPct val="90000"/>
              </a:lnSpc>
              <a:spcBef>
                <a:spcPts val="1000"/>
              </a:spcBef>
              <a:buFont typeface="Wingdings" pitchFamily="2" charset="2"/>
              <a:buChar char="§"/>
            </a:pPr>
            <a:r>
              <a:rPr lang="en-IN" altLang="en-US" sz="2400" dirty="0" smtClean="0">
                <a:latin typeface="Roboto" pitchFamily="2" charset="0"/>
                <a:ea typeface="Roboto" pitchFamily="2" charset="0"/>
              </a:rPr>
              <a:t>A source or a destination needs to have a global address—an address that can be unique in the scope of the network or internationally if the network is part of an international network. </a:t>
            </a:r>
          </a:p>
          <a:p>
            <a:endParaRPr lang="en-IN"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7" name="Picture 7"/>
          <p:cNvPicPr>
            <a:picLocks noChangeAspect="1" noChangeArrowheads="1"/>
          </p:cNvPicPr>
          <p:nvPr/>
        </p:nvPicPr>
        <p:blipFill>
          <a:blip r:embed="rId3" cstate="print"/>
          <a:srcRect/>
          <a:stretch>
            <a:fillRect/>
          </a:stretch>
        </p:blipFill>
        <p:spPr bwMode="auto">
          <a:xfrm>
            <a:off x="2177366" y="4576691"/>
            <a:ext cx="7902256" cy="1599027"/>
          </a:xfrm>
          <a:prstGeom prst="rect">
            <a:avLst/>
          </a:prstGeom>
          <a:noFill/>
          <a:ln w="9525">
            <a:noFill/>
            <a:miter lim="800000"/>
            <a:headEnd/>
            <a:tailEnd/>
          </a:ln>
          <a:effectLst/>
        </p:spPr>
      </p:pic>
      <p:sp>
        <p:nvSpPr>
          <p:cNvPr id="7" name="Rectangle 6"/>
          <p:cNvSpPr/>
          <p:nvPr/>
        </p:nvSpPr>
        <p:spPr>
          <a:xfrm>
            <a:off x="797169" y="1470507"/>
            <a:ext cx="11033759" cy="2969018"/>
          </a:xfrm>
          <a:prstGeom prst="rect">
            <a:avLst/>
          </a:prstGeom>
        </p:spPr>
        <p:txBody>
          <a:bodyPr wrap="square">
            <a:spAutoFit/>
          </a:bodyPr>
          <a:lstStyle/>
          <a:p>
            <a:r>
              <a:rPr lang="en-IN" altLang="en-US" sz="2400" i="1" u="sng" dirty="0" smtClean="0">
                <a:latin typeface="Roboto" pitchFamily="2" charset="0"/>
                <a:ea typeface="Roboto" pitchFamily="2" charset="0"/>
              </a:rPr>
              <a:t>Virtual-Circuit </a:t>
            </a:r>
            <a:r>
              <a:rPr lang="en-IN" altLang="en-US" sz="2400" i="1" u="sng" dirty="0" smtClean="0">
                <a:latin typeface="Roboto" pitchFamily="2" charset="0"/>
                <a:ea typeface="Roboto" pitchFamily="2" charset="0"/>
              </a:rPr>
              <a:t>Identifier</a:t>
            </a:r>
          </a:p>
          <a:p>
            <a:pPr marL="228600" indent="-228600">
              <a:lnSpc>
                <a:spcPct val="90000"/>
              </a:lnSpc>
              <a:spcBef>
                <a:spcPts val="1000"/>
              </a:spcBef>
              <a:buFont typeface="Wingdings" pitchFamily="2" charset="2"/>
              <a:buChar char="§"/>
            </a:pPr>
            <a:r>
              <a:rPr lang="en-IN" altLang="en-US" sz="2400" dirty="0" smtClean="0">
                <a:latin typeface="Roboto" pitchFamily="2" charset="0"/>
                <a:ea typeface="Roboto" pitchFamily="2" charset="0"/>
              </a:rPr>
              <a:t>The identifier that is actually used for data transfer is called the virtual-circuit identifier (VCI) or the label. </a:t>
            </a:r>
          </a:p>
          <a:p>
            <a:pPr marL="228600" indent="-228600">
              <a:lnSpc>
                <a:spcPct val="90000"/>
              </a:lnSpc>
              <a:spcBef>
                <a:spcPts val="1000"/>
              </a:spcBef>
              <a:buFont typeface="Wingdings" pitchFamily="2" charset="2"/>
              <a:buChar char="§"/>
            </a:pPr>
            <a:r>
              <a:rPr lang="en-IN" altLang="en-US" sz="2400" dirty="0" smtClean="0">
                <a:latin typeface="Roboto" pitchFamily="2" charset="0"/>
                <a:ea typeface="Roboto" pitchFamily="2" charset="0"/>
              </a:rPr>
              <a:t>A VCI, unlike a global address, is a small number that has only  switch scope; </a:t>
            </a:r>
          </a:p>
          <a:p>
            <a:pPr marL="228600" indent="-228600">
              <a:lnSpc>
                <a:spcPct val="90000"/>
              </a:lnSpc>
              <a:spcBef>
                <a:spcPts val="1000"/>
              </a:spcBef>
              <a:buFont typeface="Wingdings" pitchFamily="2" charset="2"/>
              <a:buChar char="§"/>
            </a:pPr>
            <a:r>
              <a:rPr lang="en-IN" altLang="en-US" sz="2400" dirty="0" smtClean="0">
                <a:latin typeface="Roboto" pitchFamily="2" charset="0"/>
                <a:ea typeface="Roboto" pitchFamily="2" charset="0"/>
              </a:rPr>
              <a:t>it is used by a frame between two switches. </a:t>
            </a:r>
          </a:p>
          <a:p>
            <a:pPr marL="228600" indent="-228600">
              <a:lnSpc>
                <a:spcPct val="90000"/>
              </a:lnSpc>
              <a:spcBef>
                <a:spcPts val="1000"/>
              </a:spcBef>
              <a:buFont typeface="Wingdings" pitchFamily="2" charset="2"/>
              <a:buChar char="§"/>
            </a:pPr>
            <a:r>
              <a:rPr lang="en-IN" altLang="en-US" sz="2400" dirty="0" smtClean="0">
                <a:latin typeface="Roboto" pitchFamily="2" charset="0"/>
                <a:ea typeface="Roboto" pitchFamily="2" charset="0"/>
              </a:rPr>
              <a:t>When a frame arrives at a switch, it has a VCI; when it leaves, it has a different VCI. </a:t>
            </a:r>
          </a:p>
        </p:txBody>
      </p:sp>
      <p:sp>
        <p:nvSpPr>
          <p:cNvPr id="8"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0" normalizeH="0" baseline="0" noProof="0" dirty="0" smtClean="0">
                <a:ln>
                  <a:noFill/>
                </a:ln>
                <a:solidFill>
                  <a:schemeClr val="hlink"/>
                </a:solidFill>
                <a:effectLst/>
                <a:uLnTx/>
                <a:uFillTx/>
                <a:latin typeface="Roboto" pitchFamily="2" charset="0"/>
                <a:ea typeface="Roboto" pitchFamily="2" charset="0"/>
                <a:cs typeface="+mj-cs"/>
              </a:rPr>
              <a:t>Virtual Circuit Networks</a:t>
            </a:r>
            <a:endParaRPr kumimoji="0" lang="en-US" altLang="en-US"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Three Phases in </a:t>
            </a:r>
            <a:r>
              <a:rPr lang="en-US" altLang="en-US" sz="3600" b="1" dirty="0" smtClean="0">
                <a:solidFill>
                  <a:schemeClr val="hlink"/>
                </a:solidFill>
                <a:latin typeface="Roboto" pitchFamily="2" charset="0"/>
                <a:ea typeface="Roboto" pitchFamily="2" charset="0"/>
                <a:cs typeface="+mj-cs"/>
              </a:rPr>
              <a:t>Virtual-C</a:t>
            </a:r>
            <a:r>
              <a:rPr kumimoji="0" lang="en-US" altLang="en-US" sz="3600" b="1" i="0" u="none" strike="noStrike" kern="1200" cap="none" spc="0" normalizeH="0" noProof="0" dirty="0" err="1" smtClean="0">
                <a:ln>
                  <a:noFill/>
                </a:ln>
                <a:solidFill>
                  <a:schemeClr val="hlink"/>
                </a:solidFill>
                <a:effectLst/>
                <a:uLnTx/>
                <a:uFillTx/>
                <a:latin typeface="Roboto" pitchFamily="2" charset="0"/>
                <a:ea typeface="Roboto" pitchFamily="2" charset="0"/>
                <a:cs typeface="+mj-cs"/>
              </a:rPr>
              <a:t>ircuit</a:t>
            </a: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989426" y="1645921"/>
            <a:ext cx="10714893" cy="2335236"/>
          </a:xfrm>
          <a:prstGeom prst="rect">
            <a:avLst/>
          </a:prstGeom>
        </p:spPr>
        <p:txBody>
          <a:bodyPr/>
          <a:lstStyle/>
          <a:p>
            <a:pPr marL="228600" indent="-228600" algn="just">
              <a:lnSpc>
                <a:spcPct val="90000"/>
              </a:lnSpc>
              <a:spcBef>
                <a:spcPts val="1000"/>
              </a:spcBef>
              <a:defRPr/>
            </a:pPr>
            <a:r>
              <a:rPr lang="en-US" altLang="en-US" sz="2400" dirty="0" smtClean="0">
                <a:latin typeface="Roboto" pitchFamily="2" charset="0"/>
                <a:ea typeface="Roboto" pitchFamily="2" charset="0"/>
              </a:rPr>
              <a:t>The actual communication in a circuit-switched network requires three phases</a:t>
            </a:r>
          </a:p>
          <a:p>
            <a:pPr marL="228600" indent="-228600" algn="just">
              <a:lnSpc>
                <a:spcPct val="90000"/>
              </a:lnSpc>
              <a:spcBef>
                <a:spcPts val="1000"/>
              </a:spcBef>
              <a:defRPr/>
            </a:pPr>
            <a:endParaRPr lang="en-US" altLang="en-US" sz="2400" dirty="0" smtClean="0">
              <a:latin typeface="Roboto" pitchFamily="2" charset="0"/>
              <a:ea typeface="Roboto" pitchFamily="2"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kumimoji="0" lang="en-US" altLang="en-US" sz="24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rPr>
              <a:t>Connection Setup Phase</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lang="en-US" altLang="en-US" sz="2400" dirty="0" smtClean="0">
                <a:latin typeface="Roboto" pitchFamily="2" charset="0"/>
                <a:ea typeface="Roboto" pitchFamily="2" charset="0"/>
              </a:rPr>
              <a:t>Data Transfer</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r>
              <a:rPr lang="en-US" altLang="en-US" sz="2400" dirty="0" smtClean="0">
                <a:latin typeface="Roboto" pitchFamily="2" charset="0"/>
                <a:ea typeface="Roboto" pitchFamily="2" charset="0"/>
              </a:rPr>
              <a:t>Connection teardown</a:t>
            </a:r>
          </a:p>
          <a:p>
            <a:pPr marL="228600" marR="0" lvl="0" indent="-228600" algn="just" defTabSz="914400" rtl="0" eaLnBrk="1" fontAlgn="auto" latinLnBrk="0" hangingPunct="1">
              <a:lnSpc>
                <a:spcPct val="90000"/>
              </a:lnSpc>
              <a:spcBef>
                <a:spcPts val="1000"/>
              </a:spcBef>
              <a:spcAft>
                <a:spcPts val="0"/>
              </a:spcAft>
              <a:buClrTx/>
              <a:buSzTx/>
              <a:buFont typeface="Wingdings" pitchFamily="2" charset="2"/>
              <a:buChar char="§"/>
              <a:tabLst/>
              <a:defRPr/>
            </a:pPr>
            <a:endParaRPr lang="en-US" altLang="en-US" sz="2400" dirty="0" smtClean="0">
              <a:latin typeface="Roboto" pitchFamily="2" charset="0"/>
              <a:ea typeface="Roboto" pitchFamily="2"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itchFamily="34" charset="0"/>
              <a:buChar char="•"/>
              <a:tabLst/>
              <a:defRPr/>
            </a:pPr>
            <a:endParaRPr kumimoji="0" lang="en-US" altLang="en-US" sz="2800" b="0"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Virtual – Circuit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1223888"/>
            <a:ext cx="11502686" cy="4051497"/>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Setup Phase</a:t>
            </a:r>
            <a:endParaRPr lang="en-US"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In the </a:t>
            </a:r>
            <a:r>
              <a:rPr lang="en-IN" altLang="en-US" sz="2400" dirty="0" smtClean="0">
                <a:latin typeface="Roboto" pitchFamily="2" charset="0"/>
                <a:ea typeface="Roboto" pitchFamily="2" charset="0"/>
              </a:rPr>
              <a:t>setup phase</a:t>
            </a:r>
            <a:r>
              <a:rPr lang="en-IN" altLang="en-US" sz="2400" dirty="0" smtClean="0">
                <a:latin typeface="Roboto" pitchFamily="2" charset="0"/>
                <a:ea typeface="Roboto" pitchFamily="2" charset="0"/>
              </a:rPr>
              <a:t>, the source and destination use their global addresses to help switches make </a:t>
            </a:r>
            <a:r>
              <a:rPr lang="en-IN" altLang="en-US" sz="2400" dirty="0" smtClean="0">
                <a:latin typeface="Roboto" pitchFamily="2" charset="0"/>
                <a:ea typeface="Roboto" pitchFamily="2" charset="0"/>
              </a:rPr>
              <a:t>table entries </a:t>
            </a:r>
            <a:r>
              <a:rPr lang="en-IN" altLang="en-US" sz="2400" dirty="0" smtClean="0">
                <a:latin typeface="Roboto" pitchFamily="2" charset="0"/>
                <a:ea typeface="Roboto" pitchFamily="2" charset="0"/>
              </a:rPr>
              <a:t>for the connection</a:t>
            </a:r>
            <a:endParaRPr lang="en-US" altLang="en-US" sz="2400" dirty="0" smtClean="0">
              <a:latin typeface="Roboto" pitchFamily="2" charset="0"/>
              <a:ea typeface="Roboto" pitchFamily="2" charset="0"/>
            </a:endParaRPr>
          </a:p>
        </p:txBody>
      </p:sp>
      <p:pic>
        <p:nvPicPr>
          <p:cNvPr id="5" name="Picture 6"/>
          <p:cNvPicPr>
            <a:picLocks noChangeAspect="1" noChangeArrowheads="1"/>
          </p:cNvPicPr>
          <p:nvPr/>
        </p:nvPicPr>
        <p:blipFill>
          <a:blip r:embed="rId2" cstate="print"/>
          <a:srcRect/>
          <a:stretch>
            <a:fillRect/>
          </a:stretch>
        </p:blipFill>
        <p:spPr bwMode="auto">
          <a:xfrm>
            <a:off x="1910080" y="2773594"/>
            <a:ext cx="6896295" cy="3528733"/>
          </a:xfrm>
          <a:prstGeom prst="rect">
            <a:avLst/>
          </a:prstGeom>
          <a:noFill/>
          <a:ln w="9525">
            <a:noFill/>
            <a:miter lim="800000"/>
            <a:headEnd/>
            <a:tailEnd/>
          </a:ln>
          <a:effectLst/>
        </p:spPr>
      </p:pic>
      <p:sp>
        <p:nvSpPr>
          <p:cNvPr id="7" name="Text Box 4"/>
          <p:cNvSpPr txBox="1">
            <a:spLocks noChangeArrowheads="1"/>
          </p:cNvSpPr>
          <p:nvPr/>
        </p:nvSpPr>
        <p:spPr bwMode="auto">
          <a:xfrm>
            <a:off x="6976013" y="4741985"/>
            <a:ext cx="4823885" cy="400110"/>
          </a:xfrm>
          <a:prstGeom prst="rect">
            <a:avLst/>
          </a:prstGeom>
          <a:noFill/>
          <a:ln w="9525">
            <a:noFill/>
            <a:miter lim="800000"/>
            <a:headEnd/>
            <a:tailEnd/>
          </a:ln>
          <a:effectLst/>
        </p:spPr>
        <p:txBody>
          <a:bodyPr wrap="none">
            <a:spAutoFit/>
          </a:bodyPr>
          <a:lstStyle/>
          <a:p>
            <a:r>
              <a:rPr lang="en-US" altLang="en-US" sz="2000" i="1" dirty="0" smtClean="0">
                <a:latin typeface="Times New Roman" pitchFamily="18" charset="0"/>
              </a:rPr>
              <a:t>Switch </a:t>
            </a:r>
            <a:r>
              <a:rPr lang="en-US" altLang="en-US" sz="2000" i="1" dirty="0">
                <a:latin typeface="Times New Roman" pitchFamily="18" charset="0"/>
              </a:rPr>
              <a:t>and tables in a virtual-circuit network</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Virtual – Circuit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pic>
        <p:nvPicPr>
          <p:cNvPr id="8" name="Picture 9"/>
          <p:cNvPicPr>
            <a:picLocks noChangeAspect="1" noChangeArrowheads="1"/>
          </p:cNvPicPr>
          <p:nvPr/>
        </p:nvPicPr>
        <p:blipFill>
          <a:blip r:embed="rId2" cstate="print"/>
          <a:srcRect/>
          <a:stretch>
            <a:fillRect/>
          </a:stretch>
        </p:blipFill>
        <p:spPr bwMode="auto">
          <a:xfrm>
            <a:off x="1650188" y="1872447"/>
            <a:ext cx="8759904" cy="4404475"/>
          </a:xfrm>
          <a:prstGeom prst="rect">
            <a:avLst/>
          </a:prstGeom>
          <a:noFill/>
          <a:ln w="9525">
            <a:noFill/>
            <a:miter lim="800000"/>
            <a:headEnd/>
            <a:tailEnd/>
          </a:ln>
          <a:effectLst/>
        </p:spPr>
      </p:pic>
      <p:sp>
        <p:nvSpPr>
          <p:cNvPr id="9" name="Text Box 4"/>
          <p:cNvSpPr txBox="1">
            <a:spLocks noChangeArrowheads="1"/>
          </p:cNvSpPr>
          <p:nvPr/>
        </p:nvSpPr>
        <p:spPr bwMode="auto">
          <a:xfrm>
            <a:off x="392331" y="1098452"/>
            <a:ext cx="9384300" cy="461665"/>
          </a:xfrm>
          <a:prstGeom prst="rect">
            <a:avLst/>
          </a:prstGeom>
          <a:noFill/>
          <a:ln w="9525">
            <a:noFill/>
            <a:miter lim="800000"/>
            <a:headEnd/>
            <a:tailEnd/>
          </a:ln>
          <a:effectLst/>
        </p:spPr>
        <p:txBody>
          <a:bodyPr wrap="none">
            <a:spAutoFit/>
          </a:bodyPr>
          <a:lstStyle/>
          <a:p>
            <a:pPr>
              <a:buFont typeface="Wingdings" pitchFamily="2" charset="2"/>
              <a:buChar char="§"/>
            </a:pPr>
            <a:r>
              <a:rPr lang="en-US" altLang="en-US" sz="2400" b="1" i="1" dirty="0" smtClean="0">
                <a:solidFill>
                  <a:srgbClr val="7030A0"/>
                </a:solidFill>
                <a:latin typeface="Roboto" pitchFamily="2" charset="0"/>
                <a:ea typeface="Roboto" pitchFamily="2" charset="0"/>
              </a:rPr>
              <a:t> Source-to-destination </a:t>
            </a:r>
            <a:r>
              <a:rPr lang="en-US" altLang="en-US" sz="2400" b="1" i="1" dirty="0">
                <a:solidFill>
                  <a:srgbClr val="7030A0"/>
                </a:solidFill>
                <a:latin typeface="Roboto" pitchFamily="2" charset="0"/>
                <a:ea typeface="Roboto" pitchFamily="2" charset="0"/>
              </a:rPr>
              <a:t>data transfer in a virtual-circuit network</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14400" y="381000"/>
            <a:ext cx="10363200" cy="838200"/>
          </a:xfrm>
        </p:spPr>
        <p:txBody>
          <a:bodyPr/>
          <a:lstStyle/>
          <a:p>
            <a:r>
              <a:rPr lang="en-US" altLang="en-US" b="1" dirty="0" smtClean="0">
                <a:solidFill>
                  <a:schemeClr val="hlink"/>
                </a:solidFill>
              </a:rPr>
              <a:t>Switch Network</a:t>
            </a:r>
            <a:endParaRPr lang="en-US" altLang="en-US" dirty="0" smtClean="0"/>
          </a:p>
        </p:txBody>
      </p:sp>
      <p:pic>
        <p:nvPicPr>
          <p:cNvPr id="5" name="Picture 6"/>
          <p:cNvPicPr>
            <a:picLocks noChangeAspect="1" noChangeArrowheads="1"/>
          </p:cNvPicPr>
          <p:nvPr/>
        </p:nvPicPr>
        <p:blipFill>
          <a:blip r:embed="rId2" cstate="print"/>
          <a:srcRect/>
          <a:stretch>
            <a:fillRect/>
          </a:stretch>
        </p:blipFill>
        <p:spPr bwMode="auto">
          <a:xfrm>
            <a:off x="1573457" y="1704507"/>
            <a:ext cx="8358334" cy="41087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Virtual – Circuit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pic>
        <p:nvPicPr>
          <p:cNvPr id="7" name="Picture 6"/>
          <p:cNvPicPr>
            <a:picLocks noChangeAspect="1" noChangeArrowheads="1"/>
          </p:cNvPicPr>
          <p:nvPr/>
        </p:nvPicPr>
        <p:blipFill>
          <a:blip r:embed="rId2" cstate="print"/>
          <a:srcRect/>
          <a:stretch>
            <a:fillRect/>
          </a:stretch>
        </p:blipFill>
        <p:spPr bwMode="auto">
          <a:xfrm>
            <a:off x="826867" y="2252737"/>
            <a:ext cx="10261600" cy="3914775"/>
          </a:xfrm>
          <a:prstGeom prst="rect">
            <a:avLst/>
          </a:prstGeom>
          <a:noFill/>
          <a:ln w="9525">
            <a:noFill/>
            <a:miter lim="800000"/>
            <a:headEnd/>
            <a:tailEnd/>
          </a:ln>
          <a:effectLst/>
        </p:spPr>
      </p:pic>
      <p:sp>
        <p:nvSpPr>
          <p:cNvPr id="10" name="Text Box 4"/>
          <p:cNvSpPr txBox="1">
            <a:spLocks noChangeArrowheads="1"/>
          </p:cNvSpPr>
          <p:nvPr/>
        </p:nvSpPr>
        <p:spPr bwMode="auto">
          <a:xfrm>
            <a:off x="912837" y="1225062"/>
            <a:ext cx="6357831" cy="461665"/>
          </a:xfrm>
          <a:prstGeom prst="rect">
            <a:avLst/>
          </a:prstGeom>
          <a:noFill/>
          <a:ln w="9525">
            <a:noFill/>
            <a:miter lim="800000"/>
            <a:headEnd/>
            <a:tailEnd/>
          </a:ln>
          <a:effectLst/>
        </p:spPr>
        <p:txBody>
          <a:bodyPr wrap="none">
            <a:spAutoFit/>
          </a:bodyPr>
          <a:lstStyle/>
          <a:p>
            <a:pPr>
              <a:buFont typeface="Wingdings" pitchFamily="2" charset="2"/>
              <a:buChar char="§"/>
            </a:pPr>
            <a:r>
              <a:rPr lang="en-US" altLang="en-US" sz="2400" b="1" i="1" dirty="0" smtClean="0">
                <a:solidFill>
                  <a:srgbClr val="7030A0"/>
                </a:solidFill>
                <a:latin typeface="Roboto" pitchFamily="2" charset="0"/>
                <a:ea typeface="Roboto" pitchFamily="2" charset="0"/>
              </a:rPr>
              <a:t> Setup </a:t>
            </a:r>
            <a:r>
              <a:rPr lang="en-US" altLang="en-US" sz="2400" b="1" i="1" dirty="0">
                <a:solidFill>
                  <a:srgbClr val="7030A0"/>
                </a:solidFill>
                <a:latin typeface="Roboto" pitchFamily="2" charset="0"/>
                <a:ea typeface="Roboto" pitchFamily="2" charset="0"/>
              </a:rPr>
              <a:t>request in a virtual-circuit network</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Virtual – Circuit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10" name="Text Box 4"/>
          <p:cNvSpPr txBox="1">
            <a:spLocks noChangeArrowheads="1"/>
          </p:cNvSpPr>
          <p:nvPr/>
        </p:nvSpPr>
        <p:spPr bwMode="auto">
          <a:xfrm>
            <a:off x="912837" y="1225062"/>
            <a:ext cx="8052204" cy="461665"/>
          </a:xfrm>
          <a:prstGeom prst="rect">
            <a:avLst/>
          </a:prstGeom>
          <a:noFill/>
          <a:ln w="9525">
            <a:noFill/>
            <a:miter lim="800000"/>
            <a:headEnd/>
            <a:tailEnd/>
          </a:ln>
          <a:effectLst/>
        </p:spPr>
        <p:txBody>
          <a:bodyPr wrap="none">
            <a:spAutoFit/>
          </a:bodyPr>
          <a:lstStyle/>
          <a:p>
            <a:pPr>
              <a:buFont typeface="Wingdings" pitchFamily="2" charset="2"/>
              <a:buChar char="§"/>
            </a:pPr>
            <a:r>
              <a:rPr lang="en-US" altLang="en-US" sz="2400" b="1" i="1" dirty="0" smtClean="0">
                <a:solidFill>
                  <a:srgbClr val="7030A0"/>
                </a:solidFill>
                <a:latin typeface="Roboto" pitchFamily="2" charset="0"/>
                <a:ea typeface="Roboto" pitchFamily="2" charset="0"/>
              </a:rPr>
              <a:t> Setup </a:t>
            </a:r>
            <a:r>
              <a:rPr lang="en-US" altLang="en-US" sz="2400" b="1" i="1" dirty="0" smtClean="0">
                <a:solidFill>
                  <a:srgbClr val="7030A0"/>
                </a:solidFill>
                <a:latin typeface="Roboto" pitchFamily="2" charset="0"/>
                <a:ea typeface="Roboto" pitchFamily="2" charset="0"/>
              </a:rPr>
              <a:t>acknowledgment in a virtual-circuit network</a:t>
            </a:r>
          </a:p>
        </p:txBody>
      </p:sp>
      <p:pic>
        <p:nvPicPr>
          <p:cNvPr id="5" name="Picture 6"/>
          <p:cNvPicPr>
            <a:picLocks noChangeAspect="1" noChangeArrowheads="1"/>
          </p:cNvPicPr>
          <p:nvPr/>
        </p:nvPicPr>
        <p:blipFill>
          <a:blip r:embed="rId2" cstate="print"/>
          <a:srcRect/>
          <a:stretch>
            <a:fillRect/>
          </a:stretch>
        </p:blipFill>
        <p:spPr bwMode="auto">
          <a:xfrm>
            <a:off x="768352" y="1959298"/>
            <a:ext cx="10712449" cy="39385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Virtual – Circuit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1223888"/>
            <a:ext cx="11502686" cy="4051497"/>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Teardown Phase</a:t>
            </a:r>
            <a:endParaRPr lang="en-US"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In the </a:t>
            </a:r>
            <a:r>
              <a:rPr lang="en-IN" altLang="en-US" sz="2400" dirty="0" smtClean="0">
                <a:latin typeface="Roboto" pitchFamily="2" charset="0"/>
                <a:ea typeface="Roboto" pitchFamily="2" charset="0"/>
              </a:rPr>
              <a:t>this phase source </a:t>
            </a:r>
            <a:r>
              <a:rPr lang="en-IN" altLang="en-US" sz="2400" dirty="0" smtClean="0">
                <a:latin typeface="Roboto" pitchFamily="2" charset="0"/>
                <a:ea typeface="Roboto" pitchFamily="2" charset="0"/>
              </a:rPr>
              <a:t>A, after sending all frames to B, sends a special frame called </a:t>
            </a:r>
            <a:r>
              <a:rPr lang="en-IN" altLang="en-US" sz="2400" dirty="0" smtClean="0">
                <a:latin typeface="Roboto" pitchFamily="2" charset="0"/>
                <a:ea typeface="Roboto" pitchFamily="2" charset="0"/>
              </a:rPr>
              <a:t>a teardown </a:t>
            </a:r>
            <a:r>
              <a:rPr lang="en-IN" altLang="en-US" sz="2400" dirty="0" smtClean="0">
                <a:latin typeface="Roboto" pitchFamily="2" charset="0"/>
                <a:ea typeface="Roboto" pitchFamily="2" charset="0"/>
              </a:rPr>
              <a:t>request.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Destination </a:t>
            </a:r>
            <a:r>
              <a:rPr lang="en-IN" altLang="en-US" sz="2400" dirty="0" smtClean="0">
                <a:latin typeface="Roboto" pitchFamily="2" charset="0"/>
                <a:ea typeface="Roboto" pitchFamily="2" charset="0"/>
              </a:rPr>
              <a:t>B responds with a teardown confirmation frame. </a:t>
            </a:r>
            <a:r>
              <a:rPr lang="en-IN" altLang="en-US" sz="2400" dirty="0" smtClean="0">
                <a:latin typeface="Roboto" pitchFamily="2" charset="0"/>
                <a:ea typeface="Roboto" pitchFamily="2" charset="0"/>
              </a:rPr>
              <a:t>All switches </a:t>
            </a:r>
            <a:r>
              <a:rPr lang="en-IN" altLang="en-US" sz="2400" dirty="0" smtClean="0">
                <a:latin typeface="Roboto" pitchFamily="2" charset="0"/>
                <a:ea typeface="Roboto" pitchFamily="2" charset="0"/>
              </a:rPr>
              <a:t>delete the corresponding entry from their tables.</a:t>
            </a:r>
            <a:endParaRPr lang="en-US" altLang="en-US" sz="2400" dirty="0" smtClean="0">
              <a:latin typeface="Roboto" pitchFamily="2" charset="0"/>
              <a:ea typeface="Roboto" pitchFamily="2"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Virtual – Circuit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7" name="Line 9"/>
          <p:cNvSpPr>
            <a:spLocks noChangeShapeType="1"/>
          </p:cNvSpPr>
          <p:nvPr/>
        </p:nvSpPr>
        <p:spPr bwMode="auto">
          <a:xfrm>
            <a:off x="609600" y="2209800"/>
            <a:ext cx="10871200" cy="0"/>
          </a:xfrm>
          <a:prstGeom prst="line">
            <a:avLst/>
          </a:prstGeom>
          <a:noFill/>
          <a:ln w="76200">
            <a:solidFill>
              <a:srgbClr val="009900"/>
            </a:solidFill>
            <a:round/>
            <a:headEnd/>
            <a:tailEnd/>
          </a:ln>
          <a:effectLst/>
        </p:spPr>
        <p:txBody>
          <a:bodyPr/>
          <a:lstStyle/>
          <a:p>
            <a:endParaRPr lang="en-IN"/>
          </a:p>
        </p:txBody>
      </p:sp>
      <p:sp>
        <p:nvSpPr>
          <p:cNvPr id="8" name="Line 10"/>
          <p:cNvSpPr>
            <a:spLocks noChangeShapeType="1"/>
          </p:cNvSpPr>
          <p:nvPr/>
        </p:nvSpPr>
        <p:spPr bwMode="auto">
          <a:xfrm>
            <a:off x="611717" y="3834584"/>
            <a:ext cx="10871200" cy="0"/>
          </a:xfrm>
          <a:prstGeom prst="line">
            <a:avLst/>
          </a:prstGeom>
          <a:noFill/>
          <a:ln w="76200">
            <a:solidFill>
              <a:srgbClr val="009900"/>
            </a:solidFill>
            <a:round/>
            <a:headEnd/>
            <a:tailEnd/>
          </a:ln>
          <a:effectLst/>
        </p:spPr>
        <p:txBody>
          <a:bodyPr/>
          <a:lstStyle/>
          <a:p>
            <a:endParaRPr lang="en-IN"/>
          </a:p>
        </p:txBody>
      </p:sp>
      <p:sp>
        <p:nvSpPr>
          <p:cNvPr id="9" name="Rectangle 11"/>
          <p:cNvSpPr>
            <a:spLocks noChangeArrowheads="1"/>
          </p:cNvSpPr>
          <p:nvPr/>
        </p:nvSpPr>
        <p:spPr bwMode="auto">
          <a:xfrm>
            <a:off x="646332" y="2273740"/>
            <a:ext cx="10769600" cy="1323439"/>
          </a:xfrm>
          <a:prstGeom prst="rect">
            <a:avLst/>
          </a:prstGeom>
          <a:solidFill>
            <a:srgbClr val="99FF33"/>
          </a:solidFill>
          <a:ln w="76200" algn="ctr">
            <a:noFill/>
            <a:miter lim="800000"/>
            <a:headEnd/>
            <a:tailEnd/>
          </a:ln>
          <a:effectLst/>
        </p:spPr>
        <p:txBody>
          <a:bodyPr>
            <a:spAutoFit/>
          </a:bodyPr>
          <a:lstStyle/>
          <a:p>
            <a:pPr algn="ctr"/>
            <a:r>
              <a:rPr lang="en-US" altLang="en-US" sz="2000" dirty="0">
                <a:latin typeface="Roboto"/>
              </a:rPr>
              <a:t>In virtual-circuit switching, all packets belonging to the same source and </a:t>
            </a:r>
            <a:br>
              <a:rPr lang="en-US" altLang="en-US" sz="2000" dirty="0">
                <a:latin typeface="Roboto"/>
              </a:rPr>
            </a:br>
            <a:r>
              <a:rPr lang="en-US" altLang="en-US" sz="2000" dirty="0">
                <a:latin typeface="Roboto"/>
              </a:rPr>
              <a:t>destination travel the same path;</a:t>
            </a:r>
          </a:p>
          <a:p>
            <a:pPr algn="ctr"/>
            <a:r>
              <a:rPr lang="en-US" altLang="en-US" sz="2000" dirty="0">
                <a:latin typeface="Roboto"/>
              </a:rPr>
              <a:t>but the packets  may arrive at the destination with different delays </a:t>
            </a:r>
            <a:br>
              <a:rPr lang="en-US" altLang="en-US" sz="2000" dirty="0">
                <a:latin typeface="Roboto"/>
              </a:rPr>
            </a:br>
            <a:r>
              <a:rPr lang="en-US" altLang="en-US" sz="2000" dirty="0">
                <a:latin typeface="Roboto"/>
              </a:rPr>
              <a:t>if resource allocation is on demand.</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Virtual – Circuit network</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pic>
        <p:nvPicPr>
          <p:cNvPr id="11" name="Picture 6"/>
          <p:cNvPicPr>
            <a:picLocks noChangeAspect="1" noChangeArrowheads="1"/>
          </p:cNvPicPr>
          <p:nvPr/>
        </p:nvPicPr>
        <p:blipFill>
          <a:blip r:embed="rId2" cstate="print"/>
          <a:srcRect/>
          <a:stretch>
            <a:fillRect/>
          </a:stretch>
        </p:blipFill>
        <p:spPr bwMode="auto">
          <a:xfrm>
            <a:off x="754089" y="1613876"/>
            <a:ext cx="10552488" cy="3914726"/>
          </a:xfrm>
          <a:prstGeom prst="rect">
            <a:avLst/>
          </a:prstGeom>
          <a:noFill/>
          <a:ln w="9525">
            <a:noFill/>
            <a:miter lim="800000"/>
            <a:headEnd/>
            <a:tailEnd/>
          </a:ln>
          <a:effectLst/>
        </p:spPr>
      </p:pic>
      <p:sp>
        <p:nvSpPr>
          <p:cNvPr id="12" name="Rectangle 11"/>
          <p:cNvSpPr/>
          <p:nvPr/>
        </p:nvSpPr>
        <p:spPr>
          <a:xfrm>
            <a:off x="2603298" y="5959398"/>
            <a:ext cx="7272222" cy="400110"/>
          </a:xfrm>
          <a:prstGeom prst="rect">
            <a:avLst/>
          </a:prstGeom>
        </p:spPr>
        <p:txBody>
          <a:bodyPr wrap="square">
            <a:spAutoFit/>
          </a:bodyPr>
          <a:lstStyle/>
          <a:p>
            <a:r>
              <a:rPr lang="en-IN" sz="2000" b="1" dirty="0" smtClean="0">
                <a:latin typeface="Roboto"/>
              </a:rPr>
              <a:t>Total delay </a:t>
            </a:r>
            <a:r>
              <a:rPr lang="en-IN" sz="2000" b="1" dirty="0" smtClean="0">
                <a:latin typeface="Roboto"/>
              </a:rPr>
              <a:t>= 3</a:t>
            </a:r>
            <a:r>
              <a:rPr lang="en-IN" sz="2000" b="1" i="1" dirty="0" smtClean="0">
                <a:latin typeface="Roboto"/>
              </a:rPr>
              <a:t>T  + 3τ + setup </a:t>
            </a:r>
            <a:r>
              <a:rPr lang="en-IN" sz="2000" b="1" i="1" dirty="0" smtClean="0">
                <a:latin typeface="Roboto"/>
              </a:rPr>
              <a:t>delay </a:t>
            </a:r>
            <a:r>
              <a:rPr lang="en-IN" sz="2000" b="1" i="1" dirty="0" smtClean="0">
                <a:latin typeface="Roboto"/>
              </a:rPr>
              <a:t>+ teardown </a:t>
            </a:r>
            <a:r>
              <a:rPr lang="en-IN" sz="2000" b="1" i="1" dirty="0" smtClean="0">
                <a:latin typeface="Roboto"/>
              </a:rPr>
              <a:t>delay</a:t>
            </a:r>
            <a:endParaRPr lang="en-IN" sz="2000" dirty="0">
              <a:latin typeface="Roboto"/>
            </a:endParaRPr>
          </a:p>
        </p:txBody>
      </p:sp>
      <p:sp>
        <p:nvSpPr>
          <p:cNvPr id="13" name="Rectangle 12"/>
          <p:cNvSpPr/>
          <p:nvPr/>
        </p:nvSpPr>
        <p:spPr>
          <a:xfrm>
            <a:off x="705867" y="1091759"/>
            <a:ext cx="792205" cy="341632"/>
          </a:xfrm>
          <a:prstGeom prst="rect">
            <a:avLst/>
          </a:prstGeom>
        </p:spPr>
        <p:txBody>
          <a:bodyPr wrap="none">
            <a:spAutoFit/>
          </a:bodyPr>
          <a:lstStyle/>
          <a:p>
            <a:pPr marL="228600" indent="-228600" algn="just">
              <a:lnSpc>
                <a:spcPct val="90000"/>
              </a:lnSpc>
              <a:spcBef>
                <a:spcPts val="1000"/>
              </a:spcBef>
              <a:defRPr/>
            </a:pPr>
            <a:r>
              <a:rPr lang="en-US" altLang="en-US" b="1" dirty="0" smtClean="0">
                <a:solidFill>
                  <a:srgbClr val="7030A0"/>
                </a:solidFill>
                <a:latin typeface="Roboto" pitchFamily="2" charset="0"/>
                <a:ea typeface="Roboto" pitchFamily="2" charset="0"/>
              </a:rPr>
              <a:t>Delay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62707"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Structure of Switch</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1266091"/>
            <a:ext cx="11502686" cy="4051497"/>
          </a:xfrm>
          <a:prstGeom prst="rect">
            <a:avLst/>
          </a:prstGeom>
        </p:spPr>
        <p:txBody>
          <a:bodyPr/>
          <a:lstStyle/>
          <a:p>
            <a:pPr marL="228600" indent="-228600" algn="just">
              <a:lnSpc>
                <a:spcPct val="90000"/>
              </a:lnSpc>
              <a:spcBef>
                <a:spcPts val="1000"/>
              </a:spcBef>
              <a:defRPr/>
            </a:pPr>
            <a:endParaRPr lang="en-US" altLang="en-US" sz="2400" b="1" dirty="0" smtClean="0">
              <a:solidFill>
                <a:srgbClr val="7030A0"/>
              </a:solidFill>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US" altLang="en-US" sz="2400" dirty="0" smtClean="0">
                <a:latin typeface="Roboto" pitchFamily="2" charset="0"/>
                <a:ea typeface="Roboto" pitchFamily="2" charset="0"/>
              </a:rPr>
              <a:t>We </a:t>
            </a:r>
            <a:r>
              <a:rPr lang="en-US" altLang="en-US" sz="2400" dirty="0" smtClean="0">
                <a:latin typeface="Roboto" pitchFamily="2" charset="0"/>
                <a:ea typeface="Roboto" pitchFamily="2" charset="0"/>
              </a:rPr>
              <a:t>use switches in circuit-switched and packet-switched networks. In this section, we discuss the structures of the switches used in each type of network</a:t>
            </a:r>
            <a:r>
              <a:rPr lang="en-US" altLang="en-US" sz="2400" dirty="0" smtClean="0">
                <a:latin typeface="Roboto" pitchFamily="2" charset="0"/>
                <a:ea typeface="Roboto" pitchFamily="2" charset="0"/>
              </a:rPr>
              <a:t>.</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Circuit switching today can use either of two technologies: </a:t>
            </a:r>
            <a:endParaRPr lang="en-IN" altLang="en-US" sz="2400" dirty="0" smtClean="0">
              <a:latin typeface="Roboto" pitchFamily="2" charset="0"/>
              <a:ea typeface="Roboto" pitchFamily="2" charset="0"/>
            </a:endParaRPr>
          </a:p>
          <a:p>
            <a:pPr marL="685800" lvl="1"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Space-division </a:t>
            </a:r>
            <a:r>
              <a:rPr lang="en-IN" altLang="en-US" sz="2400" dirty="0" smtClean="0">
                <a:latin typeface="Roboto" pitchFamily="2" charset="0"/>
                <a:ea typeface="Roboto" pitchFamily="2" charset="0"/>
              </a:rPr>
              <a:t>switch </a:t>
            </a:r>
            <a:endParaRPr lang="en-IN" altLang="en-US" sz="2400" dirty="0" smtClean="0">
              <a:latin typeface="Roboto" pitchFamily="2" charset="0"/>
              <a:ea typeface="Roboto" pitchFamily="2" charset="0"/>
            </a:endParaRPr>
          </a:p>
          <a:p>
            <a:pPr marL="685800" lvl="1"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Time-division </a:t>
            </a:r>
            <a:r>
              <a:rPr lang="en-IN" altLang="en-US" sz="2400" dirty="0" smtClean="0">
                <a:latin typeface="Roboto" pitchFamily="2" charset="0"/>
                <a:ea typeface="Roboto" pitchFamily="2" charset="0"/>
              </a:rPr>
              <a:t>switch</a:t>
            </a:r>
            <a:endParaRPr lang="en-US" altLang="en-US" sz="2400" dirty="0" smtClean="0">
              <a:latin typeface="Roboto" pitchFamily="2" charset="0"/>
              <a:ea typeface="Roboto" pitchFamily="2"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62707"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Space – Division Switch</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956602"/>
            <a:ext cx="11502686" cy="5247251"/>
          </a:xfrm>
          <a:prstGeom prst="rect">
            <a:avLst/>
          </a:prstGeom>
        </p:spPr>
        <p:txBody>
          <a:bodyPr/>
          <a:lstStyle/>
          <a:p>
            <a:pPr marL="228600" indent="-228600" algn="just">
              <a:lnSpc>
                <a:spcPct val="90000"/>
              </a:lnSpc>
              <a:spcBef>
                <a:spcPts val="1000"/>
              </a:spcBef>
              <a:defRPr/>
            </a:pPr>
            <a:endParaRPr lang="en-US" altLang="en-US" sz="2400" b="1" dirty="0" smtClean="0">
              <a:solidFill>
                <a:srgbClr val="7030A0"/>
              </a:solidFill>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In </a:t>
            </a:r>
            <a:r>
              <a:rPr lang="en-IN" altLang="en-US" sz="2400" dirty="0" smtClean="0">
                <a:latin typeface="Roboto" pitchFamily="2" charset="0"/>
                <a:ea typeface="Roboto" pitchFamily="2" charset="0"/>
              </a:rPr>
              <a:t>space-division switching, the paths in the circuit are separated from one </a:t>
            </a:r>
            <a:r>
              <a:rPr lang="en-IN" altLang="en-US" sz="2400" dirty="0" smtClean="0">
                <a:latin typeface="Roboto" pitchFamily="2" charset="0"/>
                <a:ea typeface="Roboto" pitchFamily="2" charset="0"/>
              </a:rPr>
              <a:t>another spatially</a:t>
            </a:r>
            <a:r>
              <a:rPr lang="en-IN" altLang="en-US" sz="2400" dirty="0" smtClean="0">
                <a:latin typeface="Roboto" pitchFamily="2" charset="0"/>
                <a:ea typeface="Roboto" pitchFamily="2" charset="0"/>
              </a:rPr>
              <a:t>.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This </a:t>
            </a:r>
            <a:r>
              <a:rPr lang="en-IN" altLang="en-US" sz="2400" dirty="0" smtClean="0">
                <a:latin typeface="Roboto" pitchFamily="2" charset="0"/>
                <a:ea typeface="Roboto" pitchFamily="2" charset="0"/>
              </a:rPr>
              <a:t>technology was originally designed for use in analog networks but </a:t>
            </a:r>
            <a:r>
              <a:rPr lang="en-IN" altLang="en-US" sz="2400" dirty="0" smtClean="0">
                <a:latin typeface="Roboto" pitchFamily="2" charset="0"/>
                <a:ea typeface="Roboto" pitchFamily="2" charset="0"/>
              </a:rPr>
              <a:t>is used </a:t>
            </a:r>
            <a:r>
              <a:rPr lang="en-IN" altLang="en-US" sz="2400" dirty="0" smtClean="0">
                <a:latin typeface="Roboto" pitchFamily="2" charset="0"/>
                <a:ea typeface="Roboto" pitchFamily="2" charset="0"/>
              </a:rPr>
              <a:t>currently in both analog and digital </a:t>
            </a:r>
            <a:r>
              <a:rPr lang="en-IN" altLang="en-US" sz="2400" dirty="0" smtClean="0">
                <a:latin typeface="Roboto" pitchFamily="2" charset="0"/>
                <a:ea typeface="Roboto" pitchFamily="2" charset="0"/>
              </a:rPr>
              <a:t>networks</a:t>
            </a:r>
          </a:p>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Crossbar Switch</a:t>
            </a:r>
            <a:endParaRPr lang="en-IN" altLang="en-US" sz="2400" b="1" dirty="0" smtClean="0">
              <a:solidFill>
                <a:srgbClr val="7030A0"/>
              </a:solidFill>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Crossbar </a:t>
            </a:r>
            <a:r>
              <a:rPr lang="en-IN" altLang="en-US" sz="2400" dirty="0" smtClean="0">
                <a:latin typeface="Roboto" pitchFamily="2" charset="0"/>
                <a:ea typeface="Roboto" pitchFamily="2" charset="0"/>
              </a:rPr>
              <a:t>switch connects n inputs to m outputs in a grid, using electronic </a:t>
            </a:r>
            <a:r>
              <a:rPr lang="en-IN" altLang="en-US" sz="2400" dirty="0" err="1" smtClean="0">
                <a:latin typeface="Roboto" pitchFamily="2" charset="0"/>
                <a:ea typeface="Roboto" pitchFamily="2" charset="0"/>
              </a:rPr>
              <a:t>microswitches</a:t>
            </a:r>
            <a:r>
              <a:rPr lang="en-IN" altLang="en-US" sz="2400" dirty="0" smtClean="0">
                <a:latin typeface="Roboto" pitchFamily="2" charset="0"/>
                <a:ea typeface="Roboto" pitchFamily="2" charset="0"/>
              </a:rPr>
              <a:t> (</a:t>
            </a:r>
            <a:r>
              <a:rPr lang="en-IN" altLang="en-US" sz="2400" dirty="0" smtClean="0">
                <a:latin typeface="Roboto" pitchFamily="2" charset="0"/>
                <a:ea typeface="Roboto" pitchFamily="2" charset="0"/>
              </a:rPr>
              <a:t>transistors) at each </a:t>
            </a:r>
            <a:r>
              <a:rPr lang="en-IN" altLang="en-US" sz="2400" dirty="0" err="1" smtClean="0">
                <a:latin typeface="Roboto" pitchFamily="2" charset="0"/>
                <a:ea typeface="Roboto" pitchFamily="2" charset="0"/>
              </a:rPr>
              <a:t>crosspoint</a:t>
            </a:r>
            <a:r>
              <a:rPr lang="en-IN" altLang="en-US" sz="2400" dirty="0" smtClean="0">
                <a:latin typeface="Roboto" pitchFamily="2" charset="0"/>
                <a:ea typeface="Roboto" pitchFamily="2" charset="0"/>
              </a:rPr>
              <a:t>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a:t>
            </a:r>
            <a:r>
              <a:rPr lang="en-IN" altLang="en-US" sz="2400" dirty="0" smtClean="0">
                <a:latin typeface="Roboto" pitchFamily="2" charset="0"/>
                <a:ea typeface="Roboto" pitchFamily="2" charset="0"/>
              </a:rPr>
              <a:t>major limitation of </a:t>
            </a:r>
            <a:r>
              <a:rPr lang="en-IN" altLang="en-US" sz="2400" dirty="0" smtClean="0">
                <a:latin typeface="Roboto" pitchFamily="2" charset="0"/>
                <a:ea typeface="Roboto" pitchFamily="2" charset="0"/>
              </a:rPr>
              <a:t>this design </a:t>
            </a:r>
            <a:r>
              <a:rPr lang="en-IN" altLang="en-US" sz="2400" dirty="0" smtClean="0">
                <a:latin typeface="Roboto" pitchFamily="2" charset="0"/>
                <a:ea typeface="Roboto" pitchFamily="2" charset="0"/>
              </a:rPr>
              <a:t>is the number of </a:t>
            </a:r>
            <a:r>
              <a:rPr lang="en-IN" altLang="en-US" sz="2400" dirty="0" err="1" smtClean="0">
                <a:latin typeface="Roboto" pitchFamily="2" charset="0"/>
                <a:ea typeface="Roboto" pitchFamily="2" charset="0"/>
              </a:rPr>
              <a:t>crosspoints</a:t>
            </a:r>
            <a:r>
              <a:rPr lang="en-IN" altLang="en-US" sz="2400" dirty="0" smtClean="0">
                <a:latin typeface="Roboto" pitchFamily="2" charset="0"/>
                <a:ea typeface="Roboto" pitchFamily="2" charset="0"/>
              </a:rPr>
              <a:t> </a:t>
            </a:r>
            <a:r>
              <a:rPr lang="en-IN" altLang="en-US" sz="2400" dirty="0" smtClean="0">
                <a:latin typeface="Roboto" pitchFamily="2" charset="0"/>
                <a:ea typeface="Roboto" pitchFamily="2" charset="0"/>
              </a:rPr>
              <a:t>required</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To connect n inputs to m outputs using </a:t>
            </a:r>
            <a:r>
              <a:rPr lang="en-IN" altLang="en-US" sz="2400" dirty="0" err="1" smtClean="0">
                <a:latin typeface="Roboto" pitchFamily="2" charset="0"/>
                <a:ea typeface="Roboto" pitchFamily="2" charset="0"/>
              </a:rPr>
              <a:t>acrossbar</a:t>
            </a:r>
            <a:r>
              <a:rPr lang="en-IN" altLang="en-US" sz="2400" dirty="0" smtClean="0">
                <a:latin typeface="Roboto" pitchFamily="2" charset="0"/>
                <a:ea typeface="Roboto" pitchFamily="2" charset="0"/>
              </a:rPr>
              <a:t> switch requires n × m </a:t>
            </a:r>
            <a:r>
              <a:rPr lang="en-IN" altLang="en-US" sz="2400" dirty="0" err="1" smtClean="0">
                <a:latin typeface="Roboto" pitchFamily="2" charset="0"/>
                <a:ea typeface="Roboto" pitchFamily="2" charset="0"/>
              </a:rPr>
              <a:t>crosspoints</a:t>
            </a:r>
            <a:r>
              <a:rPr lang="en-IN" altLang="en-US" sz="2400" dirty="0" smtClean="0">
                <a:latin typeface="Roboto" pitchFamily="2" charset="0"/>
                <a:ea typeface="Roboto" pitchFamily="2" charset="0"/>
              </a:rPr>
              <a:t>.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For </a:t>
            </a:r>
            <a:r>
              <a:rPr lang="en-IN" altLang="en-US" sz="2400" dirty="0" smtClean="0">
                <a:latin typeface="Roboto" pitchFamily="2" charset="0"/>
                <a:ea typeface="Roboto" pitchFamily="2" charset="0"/>
              </a:rPr>
              <a:t>example, to connect 1000 inputs </a:t>
            </a:r>
            <a:r>
              <a:rPr lang="en-IN" altLang="en-US" sz="2400" dirty="0" smtClean="0">
                <a:latin typeface="Roboto" pitchFamily="2" charset="0"/>
                <a:ea typeface="Roboto" pitchFamily="2" charset="0"/>
              </a:rPr>
              <a:t>to 1000 </a:t>
            </a:r>
            <a:r>
              <a:rPr lang="en-IN" altLang="en-US" sz="2400" dirty="0" smtClean="0">
                <a:latin typeface="Roboto" pitchFamily="2" charset="0"/>
                <a:ea typeface="Roboto" pitchFamily="2" charset="0"/>
              </a:rPr>
              <a:t>outputs requires a switch with 1,000,000 </a:t>
            </a:r>
            <a:r>
              <a:rPr lang="en-IN" altLang="en-US" sz="2400" dirty="0" err="1" smtClean="0">
                <a:latin typeface="Roboto" pitchFamily="2" charset="0"/>
                <a:ea typeface="Roboto" pitchFamily="2" charset="0"/>
              </a:rPr>
              <a:t>crosspoints</a:t>
            </a:r>
            <a:r>
              <a:rPr lang="en-IN" altLang="en-US" sz="2400" dirty="0" smtClean="0">
                <a:latin typeface="Roboto" pitchFamily="2" charset="0"/>
                <a:ea typeface="Roboto" pitchFamily="2" charset="0"/>
              </a:rPr>
              <a:t>.</a:t>
            </a:r>
          </a:p>
          <a:p>
            <a:pPr marL="228600" indent="-228600" algn="just">
              <a:lnSpc>
                <a:spcPct val="90000"/>
              </a:lnSpc>
              <a:spcBef>
                <a:spcPts val="1000"/>
              </a:spcBef>
              <a:buFont typeface="Wingdings" pitchFamily="2" charset="2"/>
              <a:buChar char="§"/>
              <a:defRPr/>
            </a:pPr>
            <a:endParaRPr lang="en-US" altLang="en-US" sz="2400" dirty="0" smtClean="0">
              <a:latin typeface="Roboto" pitchFamily="2" charset="0"/>
              <a:ea typeface="Roboto" pitchFamily="2"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9" name="Picture 6"/>
          <p:cNvPicPr>
            <a:picLocks noChangeAspect="1" noChangeArrowheads="1"/>
          </p:cNvPicPr>
          <p:nvPr/>
        </p:nvPicPr>
        <p:blipFill>
          <a:blip r:embed="rId3" cstate="print"/>
          <a:srcRect/>
          <a:stretch>
            <a:fillRect/>
          </a:stretch>
        </p:blipFill>
        <p:spPr bwMode="auto">
          <a:xfrm>
            <a:off x="1852767" y="2695503"/>
            <a:ext cx="8614567" cy="3705298"/>
          </a:xfrm>
          <a:prstGeom prst="rect">
            <a:avLst/>
          </a:prstGeom>
          <a:noFill/>
          <a:ln w="9525">
            <a:noFill/>
            <a:miter lim="800000"/>
            <a:headEnd/>
            <a:tailEnd/>
          </a:ln>
          <a:effectLst/>
        </p:spPr>
      </p:pic>
      <p:sp>
        <p:nvSpPr>
          <p:cNvPr id="7" name="Rectangle 6"/>
          <p:cNvSpPr/>
          <p:nvPr/>
        </p:nvSpPr>
        <p:spPr>
          <a:xfrm>
            <a:off x="811236" y="1215407"/>
            <a:ext cx="11146301" cy="1217769"/>
          </a:xfrm>
          <a:prstGeom prst="rect">
            <a:avLst/>
          </a:prstGeom>
        </p:spPr>
        <p:txBody>
          <a:bodyPr wrap="square">
            <a:spAutoFit/>
          </a:bodyPr>
          <a:lstStyle/>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Crossbar </a:t>
            </a:r>
            <a:r>
              <a:rPr lang="en-IN" altLang="en-US" sz="2400" dirty="0" smtClean="0">
                <a:latin typeface="Roboto" pitchFamily="2" charset="0"/>
                <a:ea typeface="Roboto" pitchFamily="2" charset="0"/>
              </a:rPr>
              <a:t>switch [?] </a:t>
            </a:r>
            <a:r>
              <a:rPr lang="en-IN" altLang="en-US" sz="2400" dirty="0" smtClean="0">
                <a:latin typeface="Roboto" pitchFamily="2" charset="0"/>
                <a:ea typeface="Roboto" pitchFamily="2" charset="0"/>
              </a:rPr>
              <a:t>with this </a:t>
            </a:r>
            <a:r>
              <a:rPr lang="en-IN" altLang="en-US" sz="2400" dirty="0" smtClean="0">
                <a:latin typeface="Roboto" pitchFamily="2" charset="0"/>
                <a:ea typeface="Roboto" pitchFamily="2" charset="0"/>
              </a:rPr>
              <a:t>number of </a:t>
            </a:r>
            <a:r>
              <a:rPr lang="en-IN" altLang="en-US" sz="2400" dirty="0" err="1" smtClean="0">
                <a:latin typeface="Roboto" pitchFamily="2" charset="0"/>
                <a:ea typeface="Roboto" pitchFamily="2" charset="0"/>
              </a:rPr>
              <a:t>crosspoints</a:t>
            </a:r>
            <a:r>
              <a:rPr lang="en-IN" altLang="en-US" sz="2400" dirty="0" smtClean="0">
                <a:latin typeface="Roboto" pitchFamily="2" charset="0"/>
                <a:ea typeface="Roboto" pitchFamily="2" charset="0"/>
              </a:rPr>
              <a:t> is impractical.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Such </a:t>
            </a:r>
            <a:r>
              <a:rPr lang="en-IN" altLang="en-US" sz="2400" dirty="0" smtClean="0">
                <a:latin typeface="Roboto" pitchFamily="2" charset="0"/>
                <a:ea typeface="Roboto" pitchFamily="2" charset="0"/>
              </a:rPr>
              <a:t>a switch is also inefficient because </a:t>
            </a:r>
            <a:r>
              <a:rPr lang="en-IN" altLang="en-US" sz="2400" dirty="0" smtClean="0">
                <a:latin typeface="Roboto" pitchFamily="2" charset="0"/>
                <a:ea typeface="Roboto" pitchFamily="2" charset="0"/>
              </a:rPr>
              <a:t>statistics show </a:t>
            </a:r>
            <a:r>
              <a:rPr lang="en-IN" altLang="en-US" sz="2400" dirty="0" smtClean="0">
                <a:latin typeface="Roboto" pitchFamily="2" charset="0"/>
                <a:ea typeface="Roboto" pitchFamily="2" charset="0"/>
              </a:rPr>
              <a:t>that, in practice, fewer than 25 percent of the </a:t>
            </a:r>
            <a:r>
              <a:rPr lang="en-IN" altLang="en-US" sz="2400" dirty="0" err="1" smtClean="0">
                <a:latin typeface="Roboto" pitchFamily="2" charset="0"/>
                <a:ea typeface="Roboto" pitchFamily="2" charset="0"/>
              </a:rPr>
              <a:t>crosspoints</a:t>
            </a:r>
            <a:r>
              <a:rPr lang="en-IN" altLang="en-US" sz="2400" dirty="0" smtClean="0">
                <a:latin typeface="Roboto" pitchFamily="2" charset="0"/>
                <a:ea typeface="Roboto" pitchFamily="2" charset="0"/>
              </a:rPr>
              <a:t> are in use at </a:t>
            </a:r>
            <a:r>
              <a:rPr lang="en-IN" altLang="en-US" sz="2400" dirty="0" smtClean="0">
                <a:latin typeface="Roboto" pitchFamily="2" charset="0"/>
                <a:ea typeface="Roboto" pitchFamily="2" charset="0"/>
              </a:rPr>
              <a:t>any given </a:t>
            </a:r>
            <a:r>
              <a:rPr lang="en-IN" altLang="en-US" sz="2400" dirty="0" smtClean="0">
                <a:latin typeface="Roboto" pitchFamily="2" charset="0"/>
                <a:ea typeface="Roboto" pitchFamily="2" charset="0"/>
              </a:rPr>
              <a:t>time. </a:t>
            </a:r>
            <a:r>
              <a:rPr lang="en-IN" altLang="en-US" sz="2400" dirty="0" smtClean="0">
                <a:latin typeface="Roboto" pitchFamily="2" charset="0"/>
                <a:ea typeface="Roboto" pitchFamily="2" charset="0"/>
              </a:rPr>
              <a:t>The rest are idle</a:t>
            </a:r>
          </a:p>
        </p:txBody>
      </p:sp>
      <p:sp>
        <p:nvSpPr>
          <p:cNvPr id="8" name="Title 1"/>
          <p:cNvSpPr txBox="1">
            <a:spLocks/>
          </p:cNvSpPr>
          <p:nvPr/>
        </p:nvSpPr>
        <p:spPr>
          <a:xfrm>
            <a:off x="562707"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Crossbar Switch</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bwMode="auto">
          <a:xfrm>
            <a:off x="674644" y="384517"/>
            <a:ext cx="10353762" cy="9704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z="3600" dirty="0" smtClean="0">
                <a:solidFill>
                  <a:schemeClr val="hlink"/>
                </a:solidFill>
              </a:rPr>
              <a:t>Multistage crossbar switch:</a:t>
            </a:r>
          </a:p>
        </p:txBody>
      </p:sp>
      <p:sp>
        <p:nvSpPr>
          <p:cNvPr id="75779" name="Content Placeholder 2"/>
          <p:cNvSpPr>
            <a:spLocks noGrp="1"/>
          </p:cNvSpPr>
          <p:nvPr>
            <p:ph idx="1"/>
          </p:nvPr>
        </p:nvSpPr>
        <p:spPr bwMode="auto">
          <a:xfrm>
            <a:off x="570913" y="1172309"/>
            <a:ext cx="10515600" cy="4652963"/>
          </a:xfrm>
          <a:noFill/>
          <a:ln>
            <a:miter lim="800000"/>
            <a:headEnd/>
            <a:tailEnd/>
          </a:ln>
        </p:spPr>
        <p:txBody>
          <a:bodyPr vert="horz" wrap="square" lIns="91440" tIns="45720" rIns="91440" bIns="45720" numCol="1" anchor="t" anchorCtr="0" compatLnSpc="1">
            <a:prstTxWarp prst="textNoShape">
              <a:avLst/>
            </a:prstTxWarp>
          </a:bodyPr>
          <a:lstStyle/>
          <a:p>
            <a:pPr algn="just">
              <a:buNone/>
              <a:defRPr/>
            </a:pPr>
            <a:r>
              <a:rPr lang="en-US" altLang="en-US" sz="2400" dirty="0" smtClean="0"/>
              <a:t>To design a three-stage switch, we follow these steps:</a:t>
            </a:r>
          </a:p>
          <a:p>
            <a:pPr algn="just">
              <a:buFont typeface="Wingdings" pitchFamily="2" charset="2"/>
              <a:buChar char="§"/>
              <a:defRPr/>
            </a:pPr>
            <a:r>
              <a:rPr lang="en-US" altLang="en-US" sz="2400" dirty="0" smtClean="0"/>
              <a:t>1. We divide the N input lines into groups, each of n lines. </a:t>
            </a:r>
            <a:r>
              <a:rPr lang="en-US" altLang="en-US" sz="2400" dirty="0" smtClean="0"/>
              <a:t>For each group, we use one crossbar of size n × k, where k is the number of crossbars in the middle stage. </a:t>
            </a:r>
            <a:r>
              <a:rPr lang="en-US" altLang="en-US" sz="2400" dirty="0" smtClean="0"/>
              <a:t>In </a:t>
            </a:r>
            <a:r>
              <a:rPr lang="en-US" altLang="en-US" sz="2400" dirty="0" smtClean="0"/>
              <a:t>other words, the first stage has N/n crossbars of n × k cross points.</a:t>
            </a:r>
            <a:endParaRPr lang="en-US" altLang="en-US" sz="2400" dirty="0" smtClean="0"/>
          </a:p>
          <a:p>
            <a:pPr algn="just">
              <a:buFont typeface="Wingdings" pitchFamily="2" charset="2"/>
              <a:buChar char="§"/>
              <a:defRPr/>
            </a:pPr>
            <a:r>
              <a:rPr lang="en-US" altLang="en-US" sz="2400" dirty="0" smtClean="0"/>
              <a:t>2. We use k crossbars, each of size (N/n) × (N/n) in the middle stage.</a:t>
            </a:r>
          </a:p>
          <a:p>
            <a:pPr algn="just">
              <a:buFont typeface="Wingdings" pitchFamily="2" charset="2"/>
              <a:buChar char="§"/>
              <a:defRPr/>
            </a:pPr>
            <a:r>
              <a:rPr lang="en-US" altLang="en-US" sz="2400" dirty="0" smtClean="0"/>
              <a:t>3. </a:t>
            </a:r>
            <a:r>
              <a:rPr lang="en-US" altLang="en-US" sz="2400" dirty="0" smtClean="0"/>
              <a:t>We </a:t>
            </a:r>
            <a:r>
              <a:rPr lang="en-US" altLang="en-US" sz="2400" dirty="0" smtClean="0"/>
              <a:t>use </a:t>
            </a:r>
            <a:r>
              <a:rPr lang="en-US" altLang="en-US" sz="2400" dirty="0" smtClean="0"/>
              <a:t>N/n crossbars, each of size k × n at the third stage.</a:t>
            </a:r>
            <a:endParaRPr lang="en-US" altLang="en-US" sz="2400" dirty="0" smtClean="0"/>
          </a:p>
          <a:p>
            <a:pPr algn="just">
              <a:buFont typeface="Wingdings" pitchFamily="2" charset="2"/>
              <a:buChar char="§"/>
              <a:defRPr/>
            </a:pPr>
            <a:endParaRPr lang="en-US" alt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5" name="Picture 6"/>
          <p:cNvPicPr>
            <a:picLocks noChangeAspect="1" noChangeArrowheads="1"/>
          </p:cNvPicPr>
          <p:nvPr/>
        </p:nvPicPr>
        <p:blipFill>
          <a:blip r:embed="rId3" cstate="print"/>
          <a:srcRect/>
          <a:stretch>
            <a:fillRect/>
          </a:stretch>
        </p:blipFill>
        <p:spPr bwMode="auto">
          <a:xfrm>
            <a:off x="838006" y="1695743"/>
            <a:ext cx="10599028" cy="3133932"/>
          </a:xfrm>
          <a:prstGeom prst="rect">
            <a:avLst/>
          </a:prstGeom>
          <a:noFill/>
          <a:ln w="9525">
            <a:noFill/>
            <a:miter lim="800000"/>
            <a:headEnd/>
            <a:tailEnd/>
          </a:ln>
          <a:effectLst/>
        </p:spPr>
      </p:pic>
      <p:sp>
        <p:nvSpPr>
          <p:cNvPr id="7" name="Title 1"/>
          <p:cNvSpPr txBox="1">
            <a:spLocks/>
          </p:cNvSpPr>
          <p:nvPr/>
        </p:nvSpPr>
        <p:spPr>
          <a:xfrm>
            <a:off x="618979" y="423202"/>
            <a:ext cx="10363200" cy="838200"/>
          </a:xfrm>
          <a:prstGeom prst="rect">
            <a:avLst/>
          </a:prstGeom>
        </p:spPr>
        <p:txBody>
          <a:bodyPr/>
          <a:lstStyle/>
          <a:p>
            <a:pPr>
              <a:lnSpc>
                <a:spcPct val="90000"/>
              </a:lnSpc>
              <a:spcBef>
                <a:spcPct val="0"/>
              </a:spcBef>
              <a:defRPr/>
            </a:pPr>
            <a:r>
              <a:rPr lang="en-US" altLang="en-US" sz="3600" b="1" dirty="0" smtClean="0">
                <a:solidFill>
                  <a:schemeClr val="hlink"/>
                </a:solidFill>
                <a:latin typeface="Roboto" pitchFamily="2" charset="0"/>
                <a:ea typeface="Roboto" pitchFamily="2" charset="0"/>
                <a:cs typeface="+mj-cs"/>
              </a:rPr>
              <a:t>Multistage </a:t>
            </a:r>
            <a:r>
              <a:rPr lang="en-US" altLang="en-US" sz="3600" b="1" dirty="0" smtClean="0">
                <a:solidFill>
                  <a:schemeClr val="hlink"/>
                </a:solidFill>
                <a:latin typeface="Roboto" pitchFamily="2" charset="0"/>
                <a:ea typeface="Roboto" pitchFamily="2" charset="0"/>
                <a:cs typeface="+mj-cs"/>
              </a:rPr>
              <a:t> Crossbar switch</a:t>
            </a:r>
            <a:endParaRPr lang="en-US" altLang="en-US" sz="3600" b="1" dirty="0" smtClean="0">
              <a:solidFill>
                <a:schemeClr val="hlink"/>
              </a:solidFill>
              <a:latin typeface="Roboto" pitchFamily="2" charset="0"/>
              <a:ea typeface="Roboto" pitchFamily="2" charset="0"/>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 </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pic>
        <p:nvPicPr>
          <p:cNvPr id="8" name="Picture 4"/>
          <p:cNvPicPr>
            <a:picLocks noChangeAspect="1"/>
          </p:cNvPicPr>
          <p:nvPr/>
        </p:nvPicPr>
        <p:blipFill>
          <a:blip r:embed="rId4" cstate="print"/>
          <a:srcRect l="18269" r="20073" b="14456"/>
          <a:stretch>
            <a:fillRect/>
          </a:stretch>
        </p:blipFill>
        <p:spPr bwMode="auto">
          <a:xfrm>
            <a:off x="1786596" y="5219114"/>
            <a:ext cx="9298752" cy="1083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14400" y="381000"/>
            <a:ext cx="10363200" cy="838200"/>
          </a:xfrm>
        </p:spPr>
        <p:txBody>
          <a:bodyPr/>
          <a:lstStyle/>
          <a:p>
            <a:r>
              <a:rPr lang="en-US" altLang="en-US" b="1" dirty="0" smtClean="0">
                <a:solidFill>
                  <a:schemeClr val="hlink"/>
                </a:solidFill>
              </a:rPr>
              <a:t>Taxonomy of Switched Network</a:t>
            </a:r>
            <a:endParaRPr lang="en-US" altLang="en-US" dirty="0" smtClean="0"/>
          </a:p>
        </p:txBody>
      </p:sp>
      <p:pic>
        <p:nvPicPr>
          <p:cNvPr id="4" name="Picture 6"/>
          <p:cNvPicPr>
            <a:picLocks noChangeAspect="1" noChangeArrowheads="1"/>
          </p:cNvPicPr>
          <p:nvPr/>
        </p:nvPicPr>
        <p:blipFill>
          <a:blip r:embed="rId2" cstate="print"/>
          <a:srcRect/>
          <a:stretch>
            <a:fillRect/>
          </a:stretch>
        </p:blipFill>
        <p:spPr bwMode="auto">
          <a:xfrm>
            <a:off x="1602594" y="1849706"/>
            <a:ext cx="9071046" cy="372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ChangeArrowheads="1"/>
          </p:cNvSpPr>
          <p:nvPr/>
        </p:nvSpPr>
        <p:spPr bwMode="ltGray">
          <a:xfrm>
            <a:off x="488951" y="107951"/>
            <a:ext cx="58420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0900" name="Rectangle 3"/>
          <p:cNvSpPr>
            <a:spLocks noChangeArrowheads="1"/>
          </p:cNvSpPr>
          <p:nvPr/>
        </p:nvSpPr>
        <p:spPr bwMode="ltGray">
          <a:xfrm>
            <a:off x="999067" y="1079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0901" name="Rectangle 4"/>
          <p:cNvSpPr>
            <a:spLocks noChangeArrowheads="1"/>
          </p:cNvSpPr>
          <p:nvPr/>
        </p:nvSpPr>
        <p:spPr bwMode="ltGray">
          <a:xfrm>
            <a:off x="654052" y="530226"/>
            <a:ext cx="563033"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0902" name="Rectangle 5"/>
          <p:cNvSpPr>
            <a:spLocks noChangeArrowheads="1"/>
          </p:cNvSpPr>
          <p:nvPr/>
        </p:nvSpPr>
        <p:spPr bwMode="ltGray">
          <a:xfrm>
            <a:off x="1147233" y="5302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0903" name="Rectangle 6"/>
          <p:cNvSpPr>
            <a:spLocks noChangeArrowheads="1"/>
          </p:cNvSpPr>
          <p:nvPr/>
        </p:nvSpPr>
        <p:spPr bwMode="ltGray">
          <a:xfrm>
            <a:off x="1016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0904" name="Rectangle 7"/>
          <p:cNvSpPr>
            <a:spLocks noChangeArrowheads="1"/>
          </p:cNvSpPr>
          <p:nvPr/>
        </p:nvSpPr>
        <p:spPr bwMode="gray">
          <a:xfrm>
            <a:off x="948267" y="1"/>
            <a:ext cx="42333"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0905" name="Rectangle 8"/>
          <p:cNvSpPr>
            <a:spLocks noChangeArrowheads="1"/>
          </p:cNvSpPr>
          <p:nvPr/>
        </p:nvSpPr>
        <p:spPr bwMode="gray">
          <a:xfrm>
            <a:off x="590551" y="5334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0906" name="Rectangle 9"/>
          <p:cNvSpPr>
            <a:spLocks noChangeArrowheads="1"/>
          </p:cNvSpPr>
          <p:nvPr/>
        </p:nvSpPr>
        <p:spPr bwMode="auto">
          <a:xfrm>
            <a:off x="304800" y="1295400"/>
            <a:ext cx="11582400" cy="946150"/>
          </a:xfrm>
          <a:prstGeom prst="rect">
            <a:avLst/>
          </a:prstGeom>
          <a:noFill/>
          <a:ln w="9525">
            <a:noFill/>
            <a:miter lim="800000"/>
            <a:headEnd/>
            <a:tailEnd/>
          </a:ln>
          <a:effectLst/>
        </p:spPr>
        <p:txBody>
          <a:bodyPr>
            <a:spAutoFit/>
          </a:bodyPr>
          <a:lstStyle/>
          <a:p>
            <a:r>
              <a:rPr lang="en-US" altLang="en-US" sz="2800" i="1">
                <a:latin typeface="Roboto"/>
              </a:rPr>
              <a:t>Design a three-stage, 200 × 200 switch (N = 200) with </a:t>
            </a:r>
            <a:br>
              <a:rPr lang="en-US" altLang="en-US" sz="2800" i="1">
                <a:latin typeface="Roboto"/>
              </a:rPr>
            </a:br>
            <a:r>
              <a:rPr lang="en-US" altLang="en-US" sz="2800" i="1">
                <a:latin typeface="Roboto"/>
              </a:rPr>
              <a:t>k = 4 and n = 20.</a:t>
            </a:r>
          </a:p>
        </p:txBody>
      </p:sp>
      <p:sp>
        <p:nvSpPr>
          <p:cNvPr id="80907" name="Rectangle 10"/>
          <p:cNvSpPr>
            <a:spLocks noChangeArrowheads="1"/>
          </p:cNvSpPr>
          <p:nvPr/>
        </p:nvSpPr>
        <p:spPr bwMode="auto">
          <a:xfrm>
            <a:off x="304800" y="2513014"/>
            <a:ext cx="11582400" cy="3108543"/>
          </a:xfrm>
          <a:prstGeom prst="rect">
            <a:avLst/>
          </a:prstGeom>
          <a:noFill/>
          <a:ln w="9525">
            <a:noFill/>
            <a:miter lim="800000"/>
            <a:headEnd/>
            <a:tailEnd/>
          </a:ln>
          <a:effectLst/>
        </p:spPr>
        <p:txBody>
          <a:bodyPr>
            <a:spAutoFit/>
          </a:bodyPr>
          <a:lstStyle/>
          <a:p>
            <a:pPr algn="just"/>
            <a:r>
              <a:rPr lang="en-US" altLang="en-US" sz="2800" i="1" dirty="0">
                <a:solidFill>
                  <a:schemeClr val="hlink"/>
                </a:solidFill>
                <a:latin typeface="Roboto"/>
              </a:rPr>
              <a:t>Solution</a:t>
            </a:r>
          </a:p>
          <a:p>
            <a:pPr algn="just"/>
            <a:r>
              <a:rPr lang="en-US" altLang="en-US" sz="2800" i="1" dirty="0">
                <a:latin typeface="Roboto"/>
              </a:rPr>
              <a:t>In the first stage we have N/n or 10 crossbars, each of size 20 × 4. In the second stage, we have 4 crossbars, each of size 10 × 10. In the third stage, we have 10 crossbars, each of size 4 × 20. The total number of </a:t>
            </a:r>
            <a:r>
              <a:rPr lang="en-US" altLang="en-US" sz="2800" i="1" dirty="0" err="1">
                <a:latin typeface="Roboto"/>
              </a:rPr>
              <a:t>crosspoints</a:t>
            </a:r>
            <a:r>
              <a:rPr lang="en-US" altLang="en-US" sz="2800" i="1" dirty="0">
                <a:latin typeface="Roboto"/>
              </a:rPr>
              <a:t> is 2kN + k(N/n)</a:t>
            </a:r>
            <a:r>
              <a:rPr lang="en-US" altLang="en-US" sz="2800" i="1" baseline="30000" dirty="0">
                <a:latin typeface="Roboto"/>
              </a:rPr>
              <a:t>2</a:t>
            </a:r>
            <a:r>
              <a:rPr lang="en-US" altLang="en-US" sz="2800" i="1" dirty="0">
                <a:latin typeface="Roboto"/>
              </a:rPr>
              <a:t>, or </a:t>
            </a:r>
            <a:r>
              <a:rPr lang="en-US" altLang="en-US" sz="2800" i="1" dirty="0">
                <a:solidFill>
                  <a:schemeClr val="hlink"/>
                </a:solidFill>
                <a:latin typeface="Roboto"/>
              </a:rPr>
              <a:t>2000</a:t>
            </a:r>
            <a:r>
              <a:rPr lang="en-US" altLang="en-US" sz="2800" i="1" dirty="0">
                <a:latin typeface="Roboto"/>
              </a:rPr>
              <a:t> </a:t>
            </a:r>
            <a:r>
              <a:rPr lang="en-US" altLang="en-US" sz="2800" i="1" dirty="0" err="1">
                <a:latin typeface="Roboto"/>
              </a:rPr>
              <a:t>crosspoints</a:t>
            </a:r>
            <a:r>
              <a:rPr lang="en-US" altLang="en-US" sz="2800" i="1" dirty="0">
                <a:latin typeface="Roboto"/>
              </a:rPr>
              <a:t>. This is 5 percent of the number of </a:t>
            </a:r>
            <a:r>
              <a:rPr lang="en-US" altLang="en-US" sz="2800" i="1" dirty="0" err="1">
                <a:latin typeface="Roboto"/>
              </a:rPr>
              <a:t>crosspoints</a:t>
            </a:r>
            <a:r>
              <a:rPr lang="en-US" altLang="en-US" sz="2800" i="1" dirty="0">
                <a:latin typeface="Roboto"/>
              </a:rPr>
              <a:t> in a single-stage switch (200 × 200 = 40,000).</a:t>
            </a:r>
          </a:p>
        </p:txBody>
      </p:sp>
      <p:sp>
        <p:nvSpPr>
          <p:cNvPr id="80908" name="Text Box 11"/>
          <p:cNvSpPr txBox="1">
            <a:spLocks noChangeArrowheads="1"/>
          </p:cNvSpPr>
          <p:nvPr/>
        </p:nvSpPr>
        <p:spPr bwMode="auto">
          <a:xfrm>
            <a:off x="1582388" y="576775"/>
            <a:ext cx="1665841" cy="400110"/>
          </a:xfrm>
          <a:prstGeom prst="rect">
            <a:avLst/>
          </a:prstGeom>
          <a:noFill/>
          <a:ln w="9525">
            <a:noFill/>
            <a:miter lim="800000"/>
            <a:headEnd/>
            <a:tailEnd/>
          </a:ln>
          <a:effectLst/>
        </p:spPr>
        <p:txBody>
          <a:bodyPr wrap="none">
            <a:spAutoFit/>
          </a:bodyPr>
          <a:lstStyle/>
          <a:p>
            <a:r>
              <a:rPr lang="en-US" altLang="en-US" sz="2000" b="1" dirty="0">
                <a:solidFill>
                  <a:schemeClr val="hlink"/>
                </a:solidFill>
                <a:latin typeface="Roboto"/>
              </a:rPr>
              <a:t>Example 8.3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ChangeArrowheads="1"/>
          </p:cNvSpPr>
          <p:nvPr/>
        </p:nvSpPr>
        <p:spPr bwMode="ltGray">
          <a:xfrm>
            <a:off x="488951" y="107951"/>
            <a:ext cx="58420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4996" name="Rectangle 3"/>
          <p:cNvSpPr>
            <a:spLocks noChangeArrowheads="1"/>
          </p:cNvSpPr>
          <p:nvPr/>
        </p:nvSpPr>
        <p:spPr bwMode="ltGray">
          <a:xfrm>
            <a:off x="999067" y="1079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4997" name="Rectangle 4"/>
          <p:cNvSpPr>
            <a:spLocks noChangeArrowheads="1"/>
          </p:cNvSpPr>
          <p:nvPr/>
        </p:nvSpPr>
        <p:spPr bwMode="ltGray">
          <a:xfrm>
            <a:off x="654052" y="530226"/>
            <a:ext cx="563033"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4998" name="Rectangle 5"/>
          <p:cNvSpPr>
            <a:spLocks noChangeArrowheads="1"/>
          </p:cNvSpPr>
          <p:nvPr/>
        </p:nvSpPr>
        <p:spPr bwMode="ltGray">
          <a:xfrm>
            <a:off x="1147233" y="5302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4999" name="Rectangle 6"/>
          <p:cNvSpPr>
            <a:spLocks noChangeArrowheads="1"/>
          </p:cNvSpPr>
          <p:nvPr/>
        </p:nvSpPr>
        <p:spPr bwMode="ltGray">
          <a:xfrm>
            <a:off x="1016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5000" name="Rectangle 7"/>
          <p:cNvSpPr>
            <a:spLocks noChangeArrowheads="1"/>
          </p:cNvSpPr>
          <p:nvPr/>
        </p:nvSpPr>
        <p:spPr bwMode="gray">
          <a:xfrm>
            <a:off x="948267" y="1"/>
            <a:ext cx="42333"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5001" name="Rectangle 8"/>
          <p:cNvSpPr>
            <a:spLocks noChangeArrowheads="1"/>
          </p:cNvSpPr>
          <p:nvPr/>
        </p:nvSpPr>
        <p:spPr bwMode="gray">
          <a:xfrm>
            <a:off x="590551" y="5334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Roboto"/>
            </a:endParaRPr>
          </a:p>
        </p:txBody>
      </p:sp>
      <p:sp>
        <p:nvSpPr>
          <p:cNvPr id="85002" name="Rectangle 9"/>
          <p:cNvSpPr>
            <a:spLocks noChangeArrowheads="1"/>
          </p:cNvSpPr>
          <p:nvPr/>
        </p:nvSpPr>
        <p:spPr bwMode="auto">
          <a:xfrm>
            <a:off x="304800" y="1143000"/>
            <a:ext cx="11582400" cy="892552"/>
          </a:xfrm>
          <a:prstGeom prst="rect">
            <a:avLst/>
          </a:prstGeom>
          <a:noFill/>
          <a:ln w="9525">
            <a:noFill/>
            <a:miter lim="800000"/>
            <a:headEnd/>
            <a:tailEnd/>
          </a:ln>
          <a:effectLst/>
        </p:spPr>
        <p:txBody>
          <a:bodyPr>
            <a:spAutoFit/>
          </a:bodyPr>
          <a:lstStyle/>
          <a:p>
            <a:pPr algn="just"/>
            <a:r>
              <a:rPr lang="en-US" altLang="en-US" sz="2400" i="1" dirty="0">
                <a:latin typeface="Roboto"/>
              </a:rPr>
              <a:t>Redesign the previous three-stage, 200 × 200 switch, using the </a:t>
            </a:r>
            <a:r>
              <a:rPr lang="en-US" altLang="en-US" sz="2400" i="1" dirty="0" err="1">
                <a:latin typeface="Roboto"/>
              </a:rPr>
              <a:t>Clos</a:t>
            </a:r>
            <a:r>
              <a:rPr lang="en-US" altLang="en-US" sz="2400" i="1" dirty="0">
                <a:latin typeface="Roboto"/>
              </a:rPr>
              <a:t> criteria with a minimum number of </a:t>
            </a:r>
            <a:r>
              <a:rPr lang="en-US" altLang="en-US" sz="2400" i="1" dirty="0" err="1">
                <a:latin typeface="Roboto"/>
              </a:rPr>
              <a:t>crosspoints</a:t>
            </a:r>
            <a:r>
              <a:rPr lang="en-US" altLang="en-US" sz="2800" i="1" dirty="0">
                <a:latin typeface="Roboto"/>
              </a:rPr>
              <a:t>.</a:t>
            </a:r>
          </a:p>
        </p:txBody>
      </p:sp>
      <p:sp>
        <p:nvSpPr>
          <p:cNvPr id="85003" name="Text Box 11"/>
          <p:cNvSpPr txBox="1">
            <a:spLocks noChangeArrowheads="1"/>
          </p:cNvSpPr>
          <p:nvPr/>
        </p:nvSpPr>
        <p:spPr bwMode="auto">
          <a:xfrm>
            <a:off x="1540185" y="604911"/>
            <a:ext cx="1665841" cy="400110"/>
          </a:xfrm>
          <a:prstGeom prst="rect">
            <a:avLst/>
          </a:prstGeom>
          <a:noFill/>
          <a:ln w="9525">
            <a:noFill/>
            <a:miter lim="800000"/>
            <a:headEnd/>
            <a:tailEnd/>
          </a:ln>
          <a:effectLst/>
        </p:spPr>
        <p:txBody>
          <a:bodyPr wrap="none">
            <a:spAutoFit/>
          </a:bodyPr>
          <a:lstStyle/>
          <a:p>
            <a:r>
              <a:rPr lang="en-US" altLang="en-US" sz="2000" b="1" dirty="0">
                <a:solidFill>
                  <a:schemeClr val="hlink"/>
                </a:solidFill>
                <a:latin typeface="Roboto"/>
              </a:rPr>
              <a:t>Example 8.4</a:t>
            </a:r>
          </a:p>
        </p:txBody>
      </p:sp>
      <p:sp>
        <p:nvSpPr>
          <p:cNvPr id="11" name="Rectangle 10"/>
          <p:cNvSpPr>
            <a:spLocks noChangeArrowheads="1"/>
          </p:cNvSpPr>
          <p:nvPr/>
        </p:nvSpPr>
        <p:spPr bwMode="auto">
          <a:xfrm>
            <a:off x="304800" y="2819401"/>
            <a:ext cx="11582400" cy="2369880"/>
          </a:xfrm>
          <a:prstGeom prst="rect">
            <a:avLst/>
          </a:prstGeom>
          <a:noFill/>
          <a:ln w="9525">
            <a:noFill/>
            <a:miter lim="800000"/>
            <a:headEnd/>
            <a:tailEnd/>
          </a:ln>
          <a:effectLst/>
        </p:spPr>
        <p:txBody>
          <a:bodyPr>
            <a:spAutoFit/>
          </a:bodyPr>
          <a:lstStyle/>
          <a:p>
            <a:pPr algn="just"/>
            <a:r>
              <a:rPr lang="en-US" altLang="en-US" sz="2800" i="1" dirty="0">
                <a:solidFill>
                  <a:schemeClr val="hlink"/>
                </a:solidFill>
                <a:latin typeface="Roboto"/>
              </a:rPr>
              <a:t>Solution</a:t>
            </a:r>
          </a:p>
          <a:p>
            <a:pPr algn="just"/>
            <a:r>
              <a:rPr lang="en-US" altLang="en-US" sz="2400" i="1" dirty="0">
                <a:latin typeface="Roboto"/>
              </a:rPr>
              <a:t>We let n = (200/2)</a:t>
            </a:r>
            <a:r>
              <a:rPr lang="en-US" altLang="en-US" sz="2400" i="1" baseline="30000" dirty="0">
                <a:latin typeface="Roboto"/>
              </a:rPr>
              <a:t>1/2</a:t>
            </a:r>
            <a:r>
              <a:rPr lang="en-US" altLang="en-US" sz="2400" i="1" dirty="0">
                <a:latin typeface="Roboto"/>
              </a:rPr>
              <a:t>, or n = 10. We calculate k = 2n − 1 = 19. In the first stage, we have 200/10, or 20, crossbars, each with 10 × 19 </a:t>
            </a:r>
            <a:r>
              <a:rPr lang="en-US" altLang="en-US" sz="2400" i="1" dirty="0" err="1">
                <a:latin typeface="Roboto"/>
              </a:rPr>
              <a:t>crosspoints</a:t>
            </a:r>
            <a:r>
              <a:rPr lang="en-US" altLang="en-US" sz="2400" i="1" dirty="0">
                <a:latin typeface="Roboto"/>
              </a:rPr>
              <a:t>. In the second stage, we have 19 crossbars, each with 10 × 10 </a:t>
            </a:r>
            <a:r>
              <a:rPr lang="en-US" altLang="en-US" sz="2400" i="1" dirty="0" err="1">
                <a:latin typeface="Roboto"/>
              </a:rPr>
              <a:t>crosspoints</a:t>
            </a:r>
            <a:r>
              <a:rPr lang="en-US" altLang="en-US" sz="2400" i="1" dirty="0">
                <a:latin typeface="Roboto"/>
              </a:rPr>
              <a:t>. In the third stage, we have 20 crossbars each with 19 × 10 </a:t>
            </a:r>
            <a:r>
              <a:rPr lang="en-US" altLang="en-US" sz="2400" i="1" dirty="0" err="1">
                <a:latin typeface="Roboto"/>
              </a:rPr>
              <a:t>crosspoints</a:t>
            </a:r>
            <a:r>
              <a:rPr lang="en-US" altLang="en-US" sz="2400" i="1" dirty="0">
                <a:latin typeface="Roboto"/>
              </a:rPr>
              <a:t>. The total number of </a:t>
            </a:r>
            <a:r>
              <a:rPr lang="en-US" altLang="en-US" sz="2400" i="1" dirty="0" err="1">
                <a:latin typeface="Roboto"/>
              </a:rPr>
              <a:t>crosspoints</a:t>
            </a:r>
            <a:r>
              <a:rPr lang="en-US" altLang="en-US" sz="2400" i="1" dirty="0">
                <a:latin typeface="Roboto"/>
              </a:rPr>
              <a:t> is 20(10 × 19) + 19(10 × 10) + 20(19 ×10) = </a:t>
            </a:r>
            <a:r>
              <a:rPr lang="en-US" altLang="en-US" sz="2400" i="1" dirty="0">
                <a:solidFill>
                  <a:schemeClr val="hlink"/>
                </a:solidFill>
                <a:latin typeface="Roboto"/>
              </a:rPr>
              <a:t>9500</a:t>
            </a:r>
            <a:r>
              <a:rPr lang="en-US" altLang="en-US" sz="2400" i="1" dirty="0">
                <a:latin typeface="Roboto"/>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62707" y="381000"/>
            <a:ext cx="10363200" cy="8382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noProof="0" dirty="0" smtClean="0">
                <a:ln>
                  <a:noFill/>
                </a:ln>
                <a:solidFill>
                  <a:schemeClr val="hlink"/>
                </a:solidFill>
                <a:effectLst/>
                <a:uLnTx/>
                <a:uFillTx/>
                <a:latin typeface="Roboto" pitchFamily="2" charset="0"/>
                <a:ea typeface="Roboto" pitchFamily="2" charset="0"/>
                <a:cs typeface="+mj-cs"/>
              </a:rPr>
              <a:t>Time – Division Switch</a:t>
            </a:r>
            <a:endParaRPr kumimoji="0" lang="en-US" altLang="en-US"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j-cs"/>
            </a:endParaRPr>
          </a:p>
        </p:txBody>
      </p:sp>
      <p:sp>
        <p:nvSpPr>
          <p:cNvPr id="4" name="Content Placeholder 2"/>
          <p:cNvSpPr txBox="1">
            <a:spLocks/>
          </p:cNvSpPr>
          <p:nvPr/>
        </p:nvSpPr>
        <p:spPr>
          <a:xfrm>
            <a:off x="398582" y="956602"/>
            <a:ext cx="11502686" cy="5247251"/>
          </a:xfrm>
          <a:prstGeom prst="rect">
            <a:avLst/>
          </a:prstGeom>
        </p:spPr>
        <p:txBody>
          <a:bodyPr/>
          <a:lstStyle/>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Time-division </a:t>
            </a:r>
            <a:r>
              <a:rPr lang="en-IN" altLang="en-US" sz="2400" dirty="0" smtClean="0">
                <a:latin typeface="Roboto" pitchFamily="2" charset="0"/>
                <a:ea typeface="Roboto" pitchFamily="2" charset="0"/>
              </a:rPr>
              <a:t>switching uses time-division multiplexing (TDM) inside a switch.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most </a:t>
            </a:r>
            <a:r>
              <a:rPr lang="en-IN" altLang="en-US" sz="2400" dirty="0" smtClean="0">
                <a:latin typeface="Roboto" pitchFamily="2" charset="0"/>
                <a:ea typeface="Roboto" pitchFamily="2" charset="0"/>
              </a:rPr>
              <a:t>popular technology is called the time-slot interchange (TSI).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endParaRPr lang="en-US" altLang="en-US" sz="2400" dirty="0" smtClean="0">
              <a:latin typeface="Roboto" pitchFamily="2" charset="0"/>
              <a:ea typeface="Roboto" pitchFamily="2" charset="0"/>
            </a:endParaRPr>
          </a:p>
        </p:txBody>
      </p:sp>
      <p:pic>
        <p:nvPicPr>
          <p:cNvPr id="5" name="Picture 6"/>
          <p:cNvPicPr>
            <a:picLocks noChangeAspect="1" noChangeArrowheads="1"/>
          </p:cNvPicPr>
          <p:nvPr/>
        </p:nvPicPr>
        <p:blipFill>
          <a:blip r:embed="rId2" cstate="print"/>
          <a:srcRect/>
          <a:stretch>
            <a:fillRect/>
          </a:stretch>
        </p:blipFill>
        <p:spPr bwMode="auto">
          <a:xfrm>
            <a:off x="770598" y="2734946"/>
            <a:ext cx="10274300" cy="3101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Text Box 4"/>
          <p:cNvSpPr txBox="1">
            <a:spLocks noChangeArrowheads="1"/>
          </p:cNvSpPr>
          <p:nvPr/>
        </p:nvSpPr>
        <p:spPr bwMode="auto">
          <a:xfrm>
            <a:off x="406401" y="381000"/>
            <a:ext cx="5382884" cy="590931"/>
          </a:xfrm>
          <a:prstGeom prst="rect">
            <a:avLst/>
          </a:prstGeom>
          <a:noFill/>
          <a:ln w="9525">
            <a:noFill/>
            <a:miter lim="800000"/>
            <a:headEnd/>
            <a:tailEnd/>
          </a:ln>
          <a:effectLst/>
        </p:spPr>
        <p:txBody>
          <a:bodyPr wrap="none">
            <a:spAutoFit/>
          </a:bodyPr>
          <a:lstStyle/>
          <a:p>
            <a:pPr>
              <a:lnSpc>
                <a:spcPct val="90000"/>
              </a:lnSpc>
              <a:spcBef>
                <a:spcPct val="0"/>
              </a:spcBef>
              <a:defRPr/>
            </a:pPr>
            <a:r>
              <a:rPr lang="en-US" altLang="en-US" sz="3600" b="1" dirty="0" smtClean="0">
                <a:solidFill>
                  <a:schemeClr val="hlink"/>
                </a:solidFill>
                <a:latin typeface="Roboto" pitchFamily="2" charset="0"/>
                <a:ea typeface="Roboto" pitchFamily="2" charset="0"/>
                <a:cs typeface="+mj-cs"/>
              </a:rPr>
              <a:t>Time-space-time </a:t>
            </a:r>
            <a:r>
              <a:rPr lang="en-US" altLang="en-US" sz="3600" b="1" dirty="0">
                <a:solidFill>
                  <a:schemeClr val="hlink"/>
                </a:solidFill>
                <a:latin typeface="Roboto" pitchFamily="2" charset="0"/>
                <a:ea typeface="Roboto" pitchFamily="2" charset="0"/>
                <a:cs typeface="+mj-cs"/>
              </a:rPr>
              <a:t>switch</a:t>
            </a:r>
          </a:p>
        </p:txBody>
      </p:sp>
      <p:pic>
        <p:nvPicPr>
          <p:cNvPr id="91143" name="Picture 6"/>
          <p:cNvPicPr>
            <a:picLocks noChangeAspect="1" noChangeArrowheads="1"/>
          </p:cNvPicPr>
          <p:nvPr/>
        </p:nvPicPr>
        <p:blipFill>
          <a:blip r:embed="rId3" cstate="print"/>
          <a:srcRect/>
          <a:stretch>
            <a:fillRect/>
          </a:stretch>
        </p:blipFill>
        <p:spPr bwMode="auto">
          <a:xfrm>
            <a:off x="516467" y="1327150"/>
            <a:ext cx="11065933" cy="469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Text Box 4"/>
          <p:cNvSpPr txBox="1">
            <a:spLocks noChangeArrowheads="1"/>
          </p:cNvSpPr>
          <p:nvPr/>
        </p:nvSpPr>
        <p:spPr bwMode="auto">
          <a:xfrm>
            <a:off x="406401" y="381000"/>
            <a:ext cx="5981125" cy="646331"/>
          </a:xfrm>
          <a:prstGeom prst="rect">
            <a:avLst/>
          </a:prstGeom>
          <a:noFill/>
          <a:ln w="9525">
            <a:noFill/>
            <a:miter lim="800000"/>
            <a:headEnd/>
            <a:tailEnd/>
          </a:ln>
          <a:effectLst/>
        </p:spPr>
        <p:txBody>
          <a:bodyPr wrap="none">
            <a:spAutoFit/>
          </a:bodyPr>
          <a:lstStyle/>
          <a:p>
            <a:r>
              <a:rPr lang="en-US" altLang="en-US" sz="3600" b="1" dirty="0" smtClean="0">
                <a:solidFill>
                  <a:schemeClr val="hlink"/>
                </a:solidFill>
                <a:latin typeface="Roboto" pitchFamily="2" charset="0"/>
                <a:ea typeface="Roboto" pitchFamily="2" charset="0"/>
                <a:cs typeface="+mj-cs"/>
              </a:rPr>
              <a:t>Structure of Packet switch</a:t>
            </a:r>
            <a:endParaRPr lang="en-US" altLang="en-US" sz="3600" b="1" dirty="0">
              <a:solidFill>
                <a:schemeClr val="hlink"/>
              </a:solidFill>
              <a:latin typeface="Roboto" pitchFamily="2" charset="0"/>
              <a:ea typeface="Roboto" pitchFamily="2" charset="0"/>
              <a:cs typeface="+mj-cs"/>
            </a:endParaRPr>
          </a:p>
        </p:txBody>
      </p:sp>
      <p:pic>
        <p:nvPicPr>
          <p:cNvPr id="93191" name="Picture 6"/>
          <p:cNvPicPr>
            <a:picLocks noChangeAspect="1" noChangeArrowheads="1"/>
          </p:cNvPicPr>
          <p:nvPr/>
        </p:nvPicPr>
        <p:blipFill>
          <a:blip r:embed="rId3" cstate="print"/>
          <a:srcRect/>
          <a:stretch>
            <a:fillRect/>
          </a:stretch>
        </p:blipFill>
        <p:spPr bwMode="auto">
          <a:xfrm>
            <a:off x="1432724" y="3182792"/>
            <a:ext cx="9033640" cy="3041057"/>
          </a:xfrm>
          <a:prstGeom prst="rect">
            <a:avLst/>
          </a:prstGeom>
          <a:noFill/>
          <a:ln w="9525">
            <a:noFill/>
            <a:miter lim="800000"/>
            <a:headEnd/>
            <a:tailEnd/>
          </a:ln>
          <a:effectLst/>
        </p:spPr>
      </p:pic>
      <p:sp>
        <p:nvSpPr>
          <p:cNvPr id="7" name="Content Placeholder 2"/>
          <p:cNvSpPr txBox="1">
            <a:spLocks/>
          </p:cNvSpPr>
          <p:nvPr/>
        </p:nvSpPr>
        <p:spPr>
          <a:xfrm>
            <a:off x="398582" y="1266091"/>
            <a:ext cx="11502686" cy="5247251"/>
          </a:xfrm>
          <a:prstGeom prst="rect">
            <a:avLst/>
          </a:prstGeom>
        </p:spPr>
        <p:txBody>
          <a:bodyPr/>
          <a:lstStyle/>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A </a:t>
            </a:r>
            <a:r>
              <a:rPr lang="en-IN" altLang="en-US" sz="2400" dirty="0" smtClean="0">
                <a:latin typeface="Roboto" pitchFamily="2" charset="0"/>
                <a:ea typeface="Roboto" pitchFamily="2" charset="0"/>
              </a:rPr>
              <a:t>switch used in a packet-switched network has a different structure from a switch </a:t>
            </a:r>
            <a:r>
              <a:rPr lang="en-IN" altLang="en-US" sz="2400" dirty="0" smtClean="0">
                <a:latin typeface="Roboto" pitchFamily="2" charset="0"/>
                <a:ea typeface="Roboto" pitchFamily="2" charset="0"/>
              </a:rPr>
              <a:t>used in </a:t>
            </a:r>
            <a:r>
              <a:rPr lang="en-IN" altLang="en-US" sz="2400" dirty="0" smtClean="0">
                <a:latin typeface="Roboto" pitchFamily="2" charset="0"/>
                <a:ea typeface="Roboto" pitchFamily="2" charset="0"/>
              </a:rPr>
              <a:t>a circuit-switched network</a:t>
            </a:r>
            <a:r>
              <a:rPr lang="en-IN" altLang="en-US" sz="2400" dirty="0" smtClean="0">
                <a:latin typeface="Roboto" pitchFamily="2" charset="0"/>
                <a:ea typeface="Roboto" pitchFamily="2" charset="0"/>
              </a:rPr>
              <a:t>.</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Packet </a:t>
            </a:r>
            <a:r>
              <a:rPr lang="en-IN" altLang="en-US" sz="2400" dirty="0" smtClean="0">
                <a:latin typeface="Roboto" pitchFamily="2" charset="0"/>
                <a:ea typeface="Roboto" pitchFamily="2" charset="0"/>
              </a:rPr>
              <a:t>switch has four components</a:t>
            </a:r>
            <a:r>
              <a:rPr lang="en-IN" altLang="en-US" sz="2400" dirty="0" smtClean="0">
                <a:latin typeface="Roboto" pitchFamily="2" charset="0"/>
                <a:ea typeface="Roboto" pitchFamily="2" charset="0"/>
              </a:rPr>
              <a:t>: input </a:t>
            </a:r>
            <a:r>
              <a:rPr lang="en-IN" altLang="en-US" sz="2400" dirty="0" smtClean="0">
                <a:latin typeface="Roboto" pitchFamily="2" charset="0"/>
                <a:ea typeface="Roboto" pitchFamily="2" charset="0"/>
              </a:rPr>
              <a:t>ports, output ports, the routing processor, and the switching fabric </a:t>
            </a:r>
          </a:p>
          <a:p>
            <a:pPr marL="228600" indent="-228600" algn="just">
              <a:lnSpc>
                <a:spcPct val="90000"/>
              </a:lnSpc>
              <a:spcBef>
                <a:spcPts val="1000"/>
              </a:spcBef>
              <a:buFont typeface="Wingdings" pitchFamily="2" charset="2"/>
              <a:buChar char="§"/>
              <a:defRPr/>
            </a:pPr>
            <a:endParaRPr lang="en-US" altLang="en-US" sz="24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Text Box 4"/>
          <p:cNvSpPr txBox="1">
            <a:spLocks noChangeArrowheads="1"/>
          </p:cNvSpPr>
          <p:nvPr/>
        </p:nvSpPr>
        <p:spPr bwMode="auto">
          <a:xfrm>
            <a:off x="406401" y="381000"/>
            <a:ext cx="5981125" cy="646331"/>
          </a:xfrm>
          <a:prstGeom prst="rect">
            <a:avLst/>
          </a:prstGeom>
          <a:noFill/>
          <a:ln w="9525">
            <a:noFill/>
            <a:miter lim="800000"/>
            <a:headEnd/>
            <a:tailEnd/>
          </a:ln>
          <a:effectLst/>
        </p:spPr>
        <p:txBody>
          <a:bodyPr wrap="none">
            <a:spAutoFit/>
          </a:bodyPr>
          <a:lstStyle/>
          <a:p>
            <a:r>
              <a:rPr lang="en-US" altLang="en-US" sz="3600" b="1" dirty="0" smtClean="0">
                <a:solidFill>
                  <a:schemeClr val="hlink"/>
                </a:solidFill>
                <a:latin typeface="Roboto" pitchFamily="2" charset="0"/>
                <a:ea typeface="Roboto" pitchFamily="2" charset="0"/>
                <a:cs typeface="+mj-cs"/>
              </a:rPr>
              <a:t>Structure of Packet switch</a:t>
            </a:r>
            <a:endParaRPr lang="en-US" altLang="en-US" sz="3600" b="1" dirty="0">
              <a:solidFill>
                <a:schemeClr val="hlink"/>
              </a:solidFill>
              <a:latin typeface="Roboto" pitchFamily="2" charset="0"/>
              <a:ea typeface="Roboto" pitchFamily="2" charset="0"/>
              <a:cs typeface="+mj-cs"/>
            </a:endParaRPr>
          </a:p>
        </p:txBody>
      </p:sp>
      <p:sp>
        <p:nvSpPr>
          <p:cNvPr id="7" name="Content Placeholder 2"/>
          <p:cNvSpPr txBox="1">
            <a:spLocks/>
          </p:cNvSpPr>
          <p:nvPr/>
        </p:nvSpPr>
        <p:spPr>
          <a:xfrm>
            <a:off x="398582" y="1266091"/>
            <a:ext cx="11502686" cy="5247251"/>
          </a:xfrm>
          <a:prstGeom prst="rect">
            <a:avLst/>
          </a:prstGeom>
        </p:spPr>
        <p:txBody>
          <a:bodyPr/>
          <a:lstStyle/>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An </a:t>
            </a:r>
            <a:r>
              <a:rPr lang="en-IN" altLang="en-US" sz="2400" dirty="0" smtClean="0">
                <a:latin typeface="Roboto" pitchFamily="2" charset="0"/>
                <a:ea typeface="Roboto" pitchFamily="2" charset="0"/>
              </a:rPr>
              <a:t>input port performs the physical and data-link functions of the packet switch</a:t>
            </a:r>
            <a:r>
              <a:rPr lang="en-IN" altLang="en-US" sz="2400" dirty="0" smtClean="0">
                <a:latin typeface="Roboto" pitchFamily="2" charset="0"/>
                <a:ea typeface="Roboto" pitchFamily="2" charset="0"/>
              </a:rPr>
              <a:t>.</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bits </a:t>
            </a:r>
            <a:r>
              <a:rPr lang="en-IN" altLang="en-US" sz="2400" dirty="0" smtClean="0">
                <a:latin typeface="Roboto" pitchFamily="2" charset="0"/>
                <a:ea typeface="Roboto" pitchFamily="2" charset="0"/>
              </a:rPr>
              <a:t>are constructed from the received signal.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a:t>
            </a:r>
            <a:r>
              <a:rPr lang="en-IN" altLang="en-US" sz="2400" dirty="0" smtClean="0">
                <a:latin typeface="Roboto" pitchFamily="2" charset="0"/>
                <a:ea typeface="Roboto" pitchFamily="2" charset="0"/>
              </a:rPr>
              <a:t>packet is </a:t>
            </a:r>
            <a:r>
              <a:rPr lang="en-IN" altLang="en-US" sz="2400" dirty="0" err="1" smtClean="0">
                <a:latin typeface="Roboto" pitchFamily="2" charset="0"/>
                <a:ea typeface="Roboto" pitchFamily="2" charset="0"/>
              </a:rPr>
              <a:t>decapsulated</a:t>
            </a:r>
            <a:r>
              <a:rPr lang="en-IN" altLang="en-US" sz="2400" dirty="0" smtClean="0">
                <a:latin typeface="Roboto" pitchFamily="2" charset="0"/>
                <a:ea typeface="Roboto" pitchFamily="2" charset="0"/>
              </a:rPr>
              <a:t> from the frame</a:t>
            </a:r>
            <a:r>
              <a:rPr lang="en-IN" altLang="en-US" sz="2400" dirty="0" smtClean="0">
                <a:latin typeface="Roboto" pitchFamily="2" charset="0"/>
                <a:ea typeface="Roboto" pitchFamily="2" charset="0"/>
              </a:rPr>
              <a:t>. Errors </a:t>
            </a:r>
            <a:r>
              <a:rPr lang="en-IN" altLang="en-US" sz="2400" dirty="0" smtClean="0">
                <a:latin typeface="Roboto" pitchFamily="2" charset="0"/>
                <a:ea typeface="Roboto" pitchFamily="2" charset="0"/>
              </a:rPr>
              <a:t>are detected and corrected.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a:t>
            </a:r>
            <a:r>
              <a:rPr lang="en-IN" altLang="en-US" sz="2400" dirty="0" smtClean="0">
                <a:latin typeface="Roboto" pitchFamily="2" charset="0"/>
                <a:ea typeface="Roboto" pitchFamily="2" charset="0"/>
              </a:rPr>
              <a:t>packet is now ready to be routed by the </a:t>
            </a:r>
            <a:r>
              <a:rPr lang="en-IN" altLang="en-US" sz="2400" dirty="0" smtClean="0">
                <a:latin typeface="Roboto" pitchFamily="2" charset="0"/>
                <a:ea typeface="Roboto" pitchFamily="2" charset="0"/>
              </a:rPr>
              <a:t>network layer</a:t>
            </a:r>
            <a:r>
              <a:rPr lang="en-IN" altLang="en-US" sz="2400" dirty="0" smtClean="0">
                <a:latin typeface="Roboto" pitchFamily="2" charset="0"/>
                <a:ea typeface="Roboto" pitchFamily="2" charset="0"/>
              </a:rPr>
              <a:t>.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In </a:t>
            </a:r>
            <a:r>
              <a:rPr lang="en-IN" altLang="en-US" sz="2400" dirty="0" smtClean="0">
                <a:latin typeface="Roboto" pitchFamily="2" charset="0"/>
                <a:ea typeface="Roboto" pitchFamily="2" charset="0"/>
              </a:rPr>
              <a:t>addition to a physical-layer processor and a data-link processor, the input </a:t>
            </a:r>
            <a:r>
              <a:rPr lang="en-IN" altLang="en-US" sz="2400" dirty="0" smtClean="0">
                <a:latin typeface="Roboto" pitchFamily="2" charset="0"/>
                <a:ea typeface="Roboto" pitchFamily="2" charset="0"/>
              </a:rPr>
              <a:t>port has </a:t>
            </a:r>
            <a:r>
              <a:rPr lang="en-IN" altLang="en-US" sz="2400" dirty="0" smtClean="0">
                <a:latin typeface="Roboto" pitchFamily="2" charset="0"/>
                <a:ea typeface="Roboto" pitchFamily="2" charset="0"/>
              </a:rPr>
              <a:t>buffers (queues) to hold the packet before it is directed to the switching fabric.</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endParaRPr lang="en-US" altLang="en-US" sz="2400" dirty="0" smtClean="0">
              <a:latin typeface="Roboto" pitchFamily="2" charset="0"/>
              <a:ea typeface="Roboto" pitchFamily="2" charset="0"/>
            </a:endParaRPr>
          </a:p>
        </p:txBody>
      </p:sp>
      <p:pic>
        <p:nvPicPr>
          <p:cNvPr id="5" name="Picture 6"/>
          <p:cNvPicPr>
            <a:picLocks noChangeAspect="1" noChangeArrowheads="1"/>
          </p:cNvPicPr>
          <p:nvPr/>
        </p:nvPicPr>
        <p:blipFill>
          <a:blip r:embed="rId3" cstate="print"/>
          <a:srcRect/>
          <a:stretch>
            <a:fillRect/>
          </a:stretch>
        </p:blipFill>
        <p:spPr bwMode="auto">
          <a:xfrm>
            <a:off x="936056" y="4303395"/>
            <a:ext cx="10005483" cy="168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Text Box 4"/>
          <p:cNvSpPr txBox="1">
            <a:spLocks noChangeArrowheads="1"/>
          </p:cNvSpPr>
          <p:nvPr/>
        </p:nvSpPr>
        <p:spPr bwMode="auto">
          <a:xfrm>
            <a:off x="406401" y="381000"/>
            <a:ext cx="5981125" cy="646331"/>
          </a:xfrm>
          <a:prstGeom prst="rect">
            <a:avLst/>
          </a:prstGeom>
          <a:noFill/>
          <a:ln w="9525">
            <a:noFill/>
            <a:miter lim="800000"/>
            <a:headEnd/>
            <a:tailEnd/>
          </a:ln>
          <a:effectLst/>
        </p:spPr>
        <p:txBody>
          <a:bodyPr wrap="none">
            <a:spAutoFit/>
          </a:bodyPr>
          <a:lstStyle/>
          <a:p>
            <a:r>
              <a:rPr lang="en-US" altLang="en-US" sz="3600" b="1" dirty="0" smtClean="0">
                <a:solidFill>
                  <a:schemeClr val="hlink"/>
                </a:solidFill>
                <a:latin typeface="Roboto" pitchFamily="2" charset="0"/>
                <a:ea typeface="Roboto" pitchFamily="2" charset="0"/>
                <a:cs typeface="+mj-cs"/>
              </a:rPr>
              <a:t>Structure of Packet switch</a:t>
            </a:r>
            <a:endParaRPr lang="en-US" altLang="en-US" sz="3600" b="1" dirty="0">
              <a:solidFill>
                <a:schemeClr val="hlink"/>
              </a:solidFill>
              <a:latin typeface="Roboto" pitchFamily="2" charset="0"/>
              <a:ea typeface="Roboto" pitchFamily="2" charset="0"/>
              <a:cs typeface="+mj-cs"/>
            </a:endParaRPr>
          </a:p>
        </p:txBody>
      </p:sp>
      <p:sp>
        <p:nvSpPr>
          <p:cNvPr id="7" name="Content Placeholder 2"/>
          <p:cNvSpPr txBox="1">
            <a:spLocks/>
          </p:cNvSpPr>
          <p:nvPr/>
        </p:nvSpPr>
        <p:spPr>
          <a:xfrm>
            <a:off x="398582" y="1266091"/>
            <a:ext cx="11502686" cy="5247251"/>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Routing processor</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routing processor performs the functions of the network layer. The destination</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address is used to find the address of the next hop and, at the same time, the output </a:t>
            </a:r>
            <a:r>
              <a:rPr lang="en-IN" altLang="en-US" sz="2400" dirty="0" smtClean="0">
                <a:latin typeface="Roboto" pitchFamily="2" charset="0"/>
                <a:ea typeface="Roboto" pitchFamily="2" charset="0"/>
              </a:rPr>
              <a:t>port number </a:t>
            </a:r>
            <a:r>
              <a:rPr lang="en-IN" altLang="en-US" sz="2400" dirty="0" smtClean="0">
                <a:latin typeface="Roboto" pitchFamily="2" charset="0"/>
                <a:ea typeface="Roboto" pitchFamily="2" charset="0"/>
              </a:rPr>
              <a:t>from which the packet is sent out.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This </a:t>
            </a:r>
            <a:r>
              <a:rPr lang="en-IN" altLang="en-US" sz="2400" dirty="0" smtClean="0">
                <a:latin typeface="Roboto" pitchFamily="2" charset="0"/>
                <a:ea typeface="Roboto" pitchFamily="2" charset="0"/>
              </a:rPr>
              <a:t>activity is sometimes referred to </a:t>
            </a:r>
            <a:r>
              <a:rPr lang="en-IN" altLang="en-US" sz="2400" dirty="0" smtClean="0">
                <a:latin typeface="Roboto" pitchFamily="2" charset="0"/>
                <a:ea typeface="Roboto" pitchFamily="2" charset="0"/>
              </a:rPr>
              <a:t>as table </a:t>
            </a:r>
            <a:r>
              <a:rPr lang="en-IN" altLang="en-US" sz="2400" dirty="0" smtClean="0">
                <a:latin typeface="Roboto" pitchFamily="2" charset="0"/>
                <a:ea typeface="Roboto" pitchFamily="2" charset="0"/>
              </a:rPr>
              <a:t>lookup because the routing processor searches the routing table</a:t>
            </a:r>
          </a:p>
          <a:p>
            <a:pPr marL="228600" indent="-228600" algn="just">
              <a:lnSpc>
                <a:spcPct val="90000"/>
              </a:lnSpc>
              <a:spcBef>
                <a:spcPts val="1000"/>
              </a:spcBef>
              <a:defRPr/>
            </a:pP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endParaRPr lang="en-US" altLang="en-US" sz="2400" dirty="0" smtClean="0">
              <a:latin typeface="Roboto" pitchFamily="2" charset="0"/>
              <a:ea typeface="Roboto" pitchFamily="2" charset="0"/>
            </a:endParaRPr>
          </a:p>
          <a:p>
            <a:pPr marL="228600" indent="-228600" algn="just">
              <a:lnSpc>
                <a:spcPct val="90000"/>
              </a:lnSpc>
              <a:spcBef>
                <a:spcPts val="1000"/>
              </a:spcBef>
              <a:defRPr/>
            </a:pPr>
            <a:endParaRPr lang="en-US" altLang="en-US" sz="24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Text Box 4"/>
          <p:cNvSpPr txBox="1">
            <a:spLocks noChangeArrowheads="1"/>
          </p:cNvSpPr>
          <p:nvPr/>
        </p:nvSpPr>
        <p:spPr bwMode="auto">
          <a:xfrm>
            <a:off x="406401" y="381000"/>
            <a:ext cx="5981125" cy="646331"/>
          </a:xfrm>
          <a:prstGeom prst="rect">
            <a:avLst/>
          </a:prstGeom>
          <a:noFill/>
          <a:ln w="9525">
            <a:noFill/>
            <a:miter lim="800000"/>
            <a:headEnd/>
            <a:tailEnd/>
          </a:ln>
          <a:effectLst/>
        </p:spPr>
        <p:txBody>
          <a:bodyPr wrap="none">
            <a:spAutoFit/>
          </a:bodyPr>
          <a:lstStyle/>
          <a:p>
            <a:r>
              <a:rPr lang="en-US" altLang="en-US" sz="3600" b="1" dirty="0" smtClean="0">
                <a:solidFill>
                  <a:schemeClr val="hlink"/>
                </a:solidFill>
                <a:latin typeface="Roboto" pitchFamily="2" charset="0"/>
                <a:ea typeface="Roboto" pitchFamily="2" charset="0"/>
                <a:cs typeface="+mj-cs"/>
              </a:rPr>
              <a:t>Structure of Packet switch</a:t>
            </a:r>
            <a:endParaRPr lang="en-US" altLang="en-US" sz="3600" b="1" dirty="0">
              <a:solidFill>
                <a:schemeClr val="hlink"/>
              </a:solidFill>
              <a:latin typeface="Roboto" pitchFamily="2" charset="0"/>
              <a:ea typeface="Roboto" pitchFamily="2" charset="0"/>
              <a:cs typeface="+mj-cs"/>
            </a:endParaRPr>
          </a:p>
        </p:txBody>
      </p:sp>
      <p:sp>
        <p:nvSpPr>
          <p:cNvPr id="7" name="Content Placeholder 2"/>
          <p:cNvSpPr txBox="1">
            <a:spLocks/>
          </p:cNvSpPr>
          <p:nvPr/>
        </p:nvSpPr>
        <p:spPr>
          <a:xfrm>
            <a:off x="398582" y="1266091"/>
            <a:ext cx="11502686" cy="5247251"/>
          </a:xfrm>
          <a:prstGeom prst="rect">
            <a:avLst/>
          </a:prstGeom>
        </p:spPr>
        <p:txBody>
          <a:bodyPr/>
          <a:lstStyle/>
          <a:p>
            <a:pPr marL="228600" indent="-228600" algn="just">
              <a:lnSpc>
                <a:spcPct val="90000"/>
              </a:lnSpc>
              <a:spcBef>
                <a:spcPts val="1000"/>
              </a:spcBef>
              <a:defRPr/>
            </a:pPr>
            <a:r>
              <a:rPr lang="en-US" altLang="en-US" sz="2400" b="1" dirty="0" smtClean="0">
                <a:solidFill>
                  <a:srgbClr val="7030A0"/>
                </a:solidFill>
                <a:latin typeface="Roboto" pitchFamily="2" charset="0"/>
                <a:ea typeface="Roboto" pitchFamily="2" charset="0"/>
              </a:rPr>
              <a:t>Switching fabrics</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This </a:t>
            </a:r>
            <a:r>
              <a:rPr lang="en-IN" altLang="en-US" sz="2400" dirty="0" smtClean="0">
                <a:latin typeface="Roboto" pitchFamily="2" charset="0"/>
                <a:ea typeface="Roboto" pitchFamily="2" charset="0"/>
              </a:rPr>
              <a:t>activity is sometimes referred to as table lookup because the routing processor searches the routing table</a:t>
            </a: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most difficult task in a packet switch is to move the packet from the input queue </a:t>
            </a:r>
            <a:r>
              <a:rPr lang="en-IN" altLang="en-US" sz="2400" dirty="0" smtClean="0">
                <a:latin typeface="Roboto" pitchFamily="2" charset="0"/>
                <a:ea typeface="Roboto" pitchFamily="2" charset="0"/>
              </a:rPr>
              <a:t>to the </a:t>
            </a:r>
            <a:r>
              <a:rPr lang="en-IN" altLang="en-US" sz="2400" dirty="0" smtClean="0">
                <a:latin typeface="Roboto" pitchFamily="2" charset="0"/>
                <a:ea typeface="Roboto" pitchFamily="2" charset="0"/>
              </a:rPr>
              <a:t>output queue.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a:t>
            </a:r>
            <a:r>
              <a:rPr lang="en-IN" altLang="en-US" sz="2400" dirty="0" smtClean="0">
                <a:latin typeface="Roboto" pitchFamily="2" charset="0"/>
                <a:ea typeface="Roboto" pitchFamily="2" charset="0"/>
              </a:rPr>
              <a:t>speed with which this is done affects the size of the </a:t>
            </a:r>
            <a:r>
              <a:rPr lang="en-IN" altLang="en-US" sz="2400" dirty="0" smtClean="0">
                <a:latin typeface="Roboto" pitchFamily="2" charset="0"/>
                <a:ea typeface="Roboto" pitchFamily="2" charset="0"/>
              </a:rPr>
              <a:t>input/output queue </a:t>
            </a:r>
            <a:r>
              <a:rPr lang="en-IN" altLang="en-US" sz="2400" dirty="0" smtClean="0">
                <a:latin typeface="Roboto" pitchFamily="2" charset="0"/>
                <a:ea typeface="Roboto" pitchFamily="2" charset="0"/>
              </a:rPr>
              <a:t>and the overall delay in packet delivery.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In </a:t>
            </a:r>
            <a:r>
              <a:rPr lang="en-IN" altLang="en-US" sz="2400" dirty="0" smtClean="0">
                <a:latin typeface="Roboto" pitchFamily="2" charset="0"/>
                <a:ea typeface="Roboto" pitchFamily="2" charset="0"/>
              </a:rPr>
              <a:t>the past, when a packet switch </a:t>
            </a:r>
            <a:r>
              <a:rPr lang="en-IN" altLang="en-US" sz="2400" dirty="0" smtClean="0">
                <a:latin typeface="Roboto" pitchFamily="2" charset="0"/>
                <a:ea typeface="Roboto" pitchFamily="2" charset="0"/>
              </a:rPr>
              <a:t>was actually </a:t>
            </a:r>
            <a:r>
              <a:rPr lang="en-IN" altLang="en-US" sz="2400" dirty="0" smtClean="0">
                <a:latin typeface="Roboto" pitchFamily="2" charset="0"/>
                <a:ea typeface="Roboto" pitchFamily="2" charset="0"/>
              </a:rPr>
              <a:t>a dedicated computer, the memory of the computer or a bus was used as </a:t>
            </a:r>
            <a:r>
              <a:rPr lang="en-IN" altLang="en-US" sz="2400" dirty="0" smtClean="0">
                <a:latin typeface="Roboto" pitchFamily="2" charset="0"/>
                <a:ea typeface="Roboto" pitchFamily="2" charset="0"/>
              </a:rPr>
              <a:t>the switching </a:t>
            </a:r>
            <a:r>
              <a:rPr lang="en-IN" altLang="en-US" sz="2400" dirty="0" smtClean="0">
                <a:latin typeface="Roboto" pitchFamily="2" charset="0"/>
                <a:ea typeface="Roboto" pitchFamily="2" charset="0"/>
              </a:rPr>
              <a:t>fabric.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a:t>
            </a:r>
            <a:r>
              <a:rPr lang="en-IN" altLang="en-US" sz="2400" dirty="0" smtClean="0">
                <a:latin typeface="Roboto" pitchFamily="2" charset="0"/>
                <a:ea typeface="Roboto" pitchFamily="2" charset="0"/>
              </a:rPr>
              <a:t>input port stored the packet in memory; the output port </a:t>
            </a:r>
            <a:r>
              <a:rPr lang="en-IN" altLang="en-US" sz="2400" dirty="0" smtClean="0">
                <a:latin typeface="Roboto" pitchFamily="2" charset="0"/>
                <a:ea typeface="Roboto" pitchFamily="2" charset="0"/>
              </a:rPr>
              <a:t>retrieved the </a:t>
            </a:r>
            <a:r>
              <a:rPr lang="en-IN" altLang="en-US" sz="2400" dirty="0" smtClean="0">
                <a:latin typeface="Roboto" pitchFamily="2" charset="0"/>
                <a:ea typeface="Roboto" pitchFamily="2" charset="0"/>
              </a:rPr>
              <a:t>packet from memory.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Today</a:t>
            </a:r>
            <a:r>
              <a:rPr lang="en-IN" altLang="en-US" sz="2400" dirty="0" smtClean="0">
                <a:latin typeface="Roboto" pitchFamily="2" charset="0"/>
                <a:ea typeface="Roboto" pitchFamily="2" charset="0"/>
              </a:rPr>
              <a:t>, packet switches are specialized mechanisms that use </a:t>
            </a:r>
            <a:r>
              <a:rPr lang="en-IN" altLang="en-US" sz="2400" dirty="0" smtClean="0">
                <a:latin typeface="Roboto" pitchFamily="2" charset="0"/>
                <a:ea typeface="Roboto" pitchFamily="2" charset="0"/>
              </a:rPr>
              <a:t>a variety </a:t>
            </a:r>
            <a:r>
              <a:rPr lang="en-IN" altLang="en-US" sz="2400" dirty="0" smtClean="0">
                <a:latin typeface="Roboto" pitchFamily="2" charset="0"/>
                <a:ea typeface="Roboto" pitchFamily="2" charset="0"/>
              </a:rPr>
              <a:t>of switching fabrics</a:t>
            </a:r>
          </a:p>
          <a:p>
            <a:pPr marL="228600" indent="-228600" algn="just">
              <a:lnSpc>
                <a:spcPct val="90000"/>
              </a:lnSpc>
              <a:spcBef>
                <a:spcPts val="1000"/>
              </a:spcBef>
              <a:buFont typeface="Wingdings" pitchFamily="2" charset="2"/>
              <a:buChar char="§"/>
              <a:defRPr/>
            </a:pPr>
            <a:endParaRPr lang="en-US" altLang="en-US" sz="2400" dirty="0" smtClean="0">
              <a:latin typeface="Roboto" pitchFamily="2" charset="0"/>
              <a:ea typeface="Roboto" pitchFamily="2" charset="0"/>
            </a:endParaRPr>
          </a:p>
          <a:p>
            <a:pPr marL="228600" indent="-228600" algn="just">
              <a:lnSpc>
                <a:spcPct val="90000"/>
              </a:lnSpc>
              <a:spcBef>
                <a:spcPts val="1000"/>
              </a:spcBef>
              <a:defRPr/>
            </a:pPr>
            <a:endParaRPr lang="en-US" altLang="en-US" sz="24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4"/>
          <p:cNvSpPr txBox="1">
            <a:spLocks noChangeArrowheads="1"/>
          </p:cNvSpPr>
          <p:nvPr/>
        </p:nvSpPr>
        <p:spPr bwMode="auto">
          <a:xfrm>
            <a:off x="406400" y="381000"/>
            <a:ext cx="7836312" cy="646331"/>
          </a:xfrm>
          <a:prstGeom prst="rect">
            <a:avLst/>
          </a:prstGeom>
          <a:noFill/>
          <a:ln w="9525">
            <a:noFill/>
            <a:miter lim="800000"/>
            <a:headEnd/>
            <a:tailEnd/>
          </a:ln>
          <a:effectLst/>
        </p:spPr>
        <p:txBody>
          <a:bodyPr wrap="none">
            <a:spAutoFit/>
          </a:bodyPr>
          <a:lstStyle/>
          <a:p>
            <a:r>
              <a:rPr lang="en-US" altLang="en-US" sz="3600" b="1" dirty="0" smtClean="0">
                <a:solidFill>
                  <a:schemeClr val="hlink"/>
                </a:solidFill>
                <a:latin typeface="Roboto" pitchFamily="2" charset="0"/>
                <a:ea typeface="Roboto" pitchFamily="2" charset="0"/>
                <a:cs typeface="+mj-cs"/>
              </a:rPr>
              <a:t>A </a:t>
            </a:r>
            <a:r>
              <a:rPr lang="en-US" altLang="en-US" sz="3600" b="1" dirty="0">
                <a:solidFill>
                  <a:schemeClr val="hlink"/>
                </a:solidFill>
                <a:latin typeface="Roboto" pitchFamily="2" charset="0"/>
                <a:ea typeface="Roboto" pitchFamily="2" charset="0"/>
                <a:cs typeface="+mj-cs"/>
              </a:rPr>
              <a:t>banyan </a:t>
            </a:r>
            <a:r>
              <a:rPr lang="en-US" altLang="en-US" sz="3600" b="1" dirty="0" smtClean="0">
                <a:solidFill>
                  <a:schemeClr val="hlink"/>
                </a:solidFill>
                <a:latin typeface="Roboto" pitchFamily="2" charset="0"/>
                <a:ea typeface="Roboto" pitchFamily="2" charset="0"/>
                <a:cs typeface="+mj-cs"/>
              </a:rPr>
              <a:t>switch – switching fabric</a:t>
            </a:r>
            <a:endParaRPr lang="en-US" altLang="en-US" sz="3600" b="1" dirty="0">
              <a:solidFill>
                <a:schemeClr val="hlink"/>
              </a:solidFill>
              <a:latin typeface="Roboto" pitchFamily="2" charset="0"/>
              <a:ea typeface="Roboto" pitchFamily="2" charset="0"/>
              <a:cs typeface="+mj-cs"/>
            </a:endParaRPr>
          </a:p>
        </p:txBody>
      </p:sp>
      <p:pic>
        <p:nvPicPr>
          <p:cNvPr id="99335" name="Picture 6"/>
          <p:cNvPicPr>
            <a:picLocks noChangeAspect="1" noChangeArrowheads="1"/>
          </p:cNvPicPr>
          <p:nvPr/>
        </p:nvPicPr>
        <p:blipFill>
          <a:blip r:embed="rId3" cstate="print"/>
          <a:srcRect/>
          <a:stretch>
            <a:fillRect/>
          </a:stretch>
        </p:blipFill>
        <p:spPr bwMode="auto">
          <a:xfrm>
            <a:off x="1944763" y="1216856"/>
            <a:ext cx="6875680" cy="3336503"/>
          </a:xfrm>
          <a:prstGeom prst="rect">
            <a:avLst/>
          </a:prstGeom>
          <a:noFill/>
          <a:ln w="9525">
            <a:noFill/>
            <a:miter lim="800000"/>
            <a:headEnd/>
            <a:tailEnd/>
          </a:ln>
          <a:effectLst/>
        </p:spPr>
      </p:pic>
      <p:sp>
        <p:nvSpPr>
          <p:cNvPr id="7" name="Rectangle 6"/>
          <p:cNvSpPr/>
          <p:nvPr/>
        </p:nvSpPr>
        <p:spPr>
          <a:xfrm>
            <a:off x="1106659" y="4734509"/>
            <a:ext cx="10245970" cy="1179810"/>
          </a:xfrm>
          <a:prstGeom prst="rect">
            <a:avLst/>
          </a:prstGeom>
        </p:spPr>
        <p:txBody>
          <a:bodyPr wrap="square">
            <a:spAutoFit/>
          </a:bodyPr>
          <a:lstStyle/>
          <a:p>
            <a:pPr marL="228600" indent="-228600" algn="just">
              <a:lnSpc>
                <a:spcPct val="90000"/>
              </a:lnSpc>
              <a:spcBef>
                <a:spcPts val="1000"/>
              </a:spcBef>
              <a:buFont typeface="Wingdings" pitchFamily="2" charset="2"/>
              <a:buChar char="§"/>
              <a:defRPr/>
            </a:pPr>
            <a:r>
              <a:rPr lang="en-IN" altLang="en-US" sz="2000" dirty="0" smtClean="0">
                <a:latin typeface="Roboto" pitchFamily="2" charset="0"/>
                <a:ea typeface="Roboto" pitchFamily="2" charset="0"/>
              </a:rPr>
              <a:t>For </a:t>
            </a:r>
            <a:r>
              <a:rPr lang="en-IN" altLang="en-US" sz="2000" dirty="0" smtClean="0">
                <a:latin typeface="Roboto" pitchFamily="2" charset="0"/>
                <a:ea typeface="Roboto" pitchFamily="2" charset="0"/>
              </a:rPr>
              <a:t>n inputs </a:t>
            </a:r>
            <a:r>
              <a:rPr lang="en-IN" altLang="en-US" sz="2000" dirty="0" smtClean="0">
                <a:latin typeface="Roboto" pitchFamily="2" charset="0"/>
                <a:ea typeface="Roboto" pitchFamily="2" charset="0"/>
              </a:rPr>
              <a:t>and n outputs, we have </a:t>
            </a:r>
            <a:r>
              <a:rPr lang="en-IN" altLang="en-US" sz="2000" dirty="0" smtClean="0">
                <a:latin typeface="Roboto" pitchFamily="2" charset="0"/>
                <a:ea typeface="Roboto" pitchFamily="2" charset="0"/>
              </a:rPr>
              <a:t>log2n </a:t>
            </a:r>
            <a:r>
              <a:rPr lang="en-IN" altLang="en-US" sz="2000" dirty="0" smtClean="0">
                <a:latin typeface="Roboto" pitchFamily="2" charset="0"/>
                <a:ea typeface="Roboto" pitchFamily="2" charset="0"/>
              </a:rPr>
              <a:t>stages with n/2 </a:t>
            </a:r>
            <a:r>
              <a:rPr lang="en-IN" altLang="en-US" sz="2000" dirty="0" err="1" smtClean="0">
                <a:latin typeface="Roboto" pitchFamily="2" charset="0"/>
                <a:ea typeface="Roboto" pitchFamily="2" charset="0"/>
              </a:rPr>
              <a:t>microswitches</a:t>
            </a:r>
            <a:r>
              <a:rPr lang="en-IN" altLang="en-US" sz="2000" dirty="0" smtClean="0">
                <a:latin typeface="Roboto" pitchFamily="2" charset="0"/>
                <a:ea typeface="Roboto" pitchFamily="2" charset="0"/>
              </a:rPr>
              <a:t> at each stage. </a:t>
            </a:r>
            <a:endParaRPr lang="en-IN" altLang="en-US" sz="20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000" dirty="0" smtClean="0">
                <a:latin typeface="Roboto" pitchFamily="2" charset="0"/>
                <a:ea typeface="Roboto" pitchFamily="2" charset="0"/>
              </a:rPr>
              <a:t>The  first stage </a:t>
            </a:r>
            <a:r>
              <a:rPr lang="en-IN" altLang="en-US" sz="2000" dirty="0" smtClean="0">
                <a:latin typeface="Roboto" pitchFamily="2" charset="0"/>
                <a:ea typeface="Roboto" pitchFamily="2" charset="0"/>
              </a:rPr>
              <a:t>routes the packet based on the high-order bit of the binary string. </a:t>
            </a:r>
            <a:endParaRPr lang="en-IN" altLang="en-US" sz="20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000" dirty="0" smtClean="0">
                <a:latin typeface="Roboto" pitchFamily="2" charset="0"/>
                <a:ea typeface="Roboto" pitchFamily="2" charset="0"/>
              </a:rPr>
              <a:t>The </a:t>
            </a:r>
            <a:r>
              <a:rPr lang="en-IN" altLang="en-US" sz="2000" dirty="0" smtClean="0">
                <a:latin typeface="Roboto" pitchFamily="2" charset="0"/>
                <a:ea typeface="Roboto" pitchFamily="2" charset="0"/>
              </a:rPr>
              <a:t>second </a:t>
            </a:r>
            <a:r>
              <a:rPr lang="en-IN" altLang="en-US" sz="2000" dirty="0" smtClean="0">
                <a:latin typeface="Roboto" pitchFamily="2" charset="0"/>
                <a:ea typeface="Roboto" pitchFamily="2" charset="0"/>
              </a:rPr>
              <a:t>stage routes </a:t>
            </a:r>
            <a:r>
              <a:rPr lang="en-IN" altLang="en-US" sz="2000" dirty="0" smtClean="0">
                <a:latin typeface="Roboto" pitchFamily="2" charset="0"/>
                <a:ea typeface="Roboto" pitchFamily="2" charset="0"/>
              </a:rPr>
              <a:t>the packet based on the second high-order bit, and so on.</a:t>
            </a:r>
            <a:endParaRPr lang="en-IN" altLang="en-US" sz="20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3" name="Picture 6"/>
          <p:cNvPicPr>
            <a:picLocks noChangeAspect="1" noChangeArrowheads="1"/>
          </p:cNvPicPr>
          <p:nvPr/>
        </p:nvPicPr>
        <p:blipFill>
          <a:blip r:embed="rId3" cstate="print"/>
          <a:srcRect/>
          <a:stretch>
            <a:fillRect/>
          </a:stretch>
        </p:blipFill>
        <p:spPr bwMode="auto">
          <a:xfrm>
            <a:off x="406400" y="2068514"/>
            <a:ext cx="11347451" cy="3341687"/>
          </a:xfrm>
          <a:prstGeom prst="rect">
            <a:avLst/>
          </a:prstGeom>
          <a:noFill/>
          <a:ln w="9525">
            <a:noFill/>
            <a:miter lim="800000"/>
            <a:headEnd/>
            <a:tailEnd/>
          </a:ln>
          <a:effectLst/>
        </p:spPr>
      </p:pic>
      <p:sp>
        <p:nvSpPr>
          <p:cNvPr id="7" name="Text Box 4"/>
          <p:cNvSpPr txBox="1">
            <a:spLocks noChangeArrowheads="1"/>
          </p:cNvSpPr>
          <p:nvPr/>
        </p:nvSpPr>
        <p:spPr bwMode="auto">
          <a:xfrm>
            <a:off x="378265" y="310661"/>
            <a:ext cx="7836312" cy="646331"/>
          </a:xfrm>
          <a:prstGeom prst="rect">
            <a:avLst/>
          </a:prstGeom>
          <a:noFill/>
          <a:ln w="9525">
            <a:noFill/>
            <a:miter lim="800000"/>
            <a:headEnd/>
            <a:tailEnd/>
          </a:ln>
          <a:effectLst/>
        </p:spPr>
        <p:txBody>
          <a:bodyPr wrap="none">
            <a:spAutoFit/>
          </a:bodyPr>
          <a:lstStyle/>
          <a:p>
            <a:r>
              <a:rPr lang="en-US" altLang="en-US" sz="3600" b="1" dirty="0" smtClean="0">
                <a:solidFill>
                  <a:schemeClr val="hlink"/>
                </a:solidFill>
                <a:latin typeface="Roboto" pitchFamily="2" charset="0"/>
                <a:ea typeface="Roboto" pitchFamily="2" charset="0"/>
                <a:cs typeface="+mj-cs"/>
              </a:rPr>
              <a:t>A </a:t>
            </a:r>
            <a:r>
              <a:rPr lang="en-US" altLang="en-US" sz="3600" b="1" dirty="0">
                <a:solidFill>
                  <a:schemeClr val="hlink"/>
                </a:solidFill>
                <a:latin typeface="Roboto" pitchFamily="2" charset="0"/>
                <a:ea typeface="Roboto" pitchFamily="2" charset="0"/>
                <a:cs typeface="+mj-cs"/>
              </a:rPr>
              <a:t>banyan </a:t>
            </a:r>
            <a:r>
              <a:rPr lang="en-US" altLang="en-US" sz="3600" b="1" dirty="0" smtClean="0">
                <a:solidFill>
                  <a:schemeClr val="hlink"/>
                </a:solidFill>
                <a:latin typeface="Roboto" pitchFamily="2" charset="0"/>
                <a:ea typeface="Roboto" pitchFamily="2" charset="0"/>
                <a:cs typeface="+mj-cs"/>
              </a:rPr>
              <a:t>switch – switching fabric</a:t>
            </a:r>
            <a:endParaRPr lang="en-US" altLang="en-US" sz="3600" b="1" dirty="0">
              <a:solidFill>
                <a:schemeClr val="hlink"/>
              </a:solidFill>
              <a:latin typeface="Roboto" pitchFamily="2" charset="0"/>
              <a:ea typeface="Roboto" pitchFamily="2" charset="0"/>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14400" y="381000"/>
            <a:ext cx="10363200" cy="838200"/>
          </a:xfrm>
        </p:spPr>
        <p:txBody>
          <a:bodyPr/>
          <a:lstStyle/>
          <a:p>
            <a:r>
              <a:rPr lang="en-US" altLang="en-US" dirty="0" smtClean="0">
                <a:solidFill>
                  <a:schemeClr val="hlink"/>
                </a:solidFill>
              </a:rPr>
              <a:t>Circuit-Switched Networks</a:t>
            </a:r>
            <a:endParaRPr lang="en-US" altLang="en-US" dirty="0" smtClean="0"/>
          </a:p>
        </p:txBody>
      </p:sp>
      <p:sp>
        <p:nvSpPr>
          <p:cNvPr id="4099" name="Content Placeholder 2"/>
          <p:cNvSpPr>
            <a:spLocks noGrp="1"/>
          </p:cNvSpPr>
          <p:nvPr>
            <p:ph idx="1"/>
          </p:nvPr>
        </p:nvSpPr>
        <p:spPr>
          <a:xfrm>
            <a:off x="609600" y="1600200"/>
            <a:ext cx="11176000" cy="4953000"/>
          </a:xfrm>
        </p:spPr>
        <p:txBody>
          <a:bodyPr/>
          <a:lstStyle/>
          <a:p>
            <a:pPr>
              <a:buFont typeface="Wingdings" pitchFamily="2" charset="2"/>
              <a:buChar char="§"/>
            </a:pPr>
            <a:r>
              <a:rPr lang="en-US" altLang="en-US" sz="2400" dirty="0" smtClean="0"/>
              <a:t>A circuit-switched network consists of a set of switches connected by physical links. A connection between two stations is a dedicated path made of one or more links. </a:t>
            </a:r>
          </a:p>
          <a:p>
            <a:pPr>
              <a:buFont typeface="Wingdings" pitchFamily="2" charset="2"/>
              <a:buChar char="§"/>
            </a:pPr>
            <a:r>
              <a:rPr lang="en-US" altLang="en-US" sz="2400" dirty="0" smtClean="0"/>
              <a:t>However, each connection uses only one dedicated channel on each link. Each link is normally divided into n channels by using FDM or TDM.</a:t>
            </a:r>
          </a:p>
          <a:p>
            <a:pPr>
              <a:buNone/>
            </a:pPr>
            <a:endParaRPr lang="en-US" altLang="en-US" dirty="0" smtClean="0"/>
          </a:p>
        </p:txBody>
      </p:sp>
      <p:sp>
        <p:nvSpPr>
          <p:cNvPr id="4" name="Line 9"/>
          <p:cNvSpPr>
            <a:spLocks noChangeShapeType="1"/>
          </p:cNvSpPr>
          <p:nvPr/>
        </p:nvSpPr>
        <p:spPr bwMode="auto">
          <a:xfrm>
            <a:off x="2173496" y="4144140"/>
            <a:ext cx="8153400" cy="0"/>
          </a:xfrm>
          <a:prstGeom prst="line">
            <a:avLst/>
          </a:prstGeom>
          <a:noFill/>
          <a:ln w="76200">
            <a:solidFill>
              <a:srgbClr val="009900"/>
            </a:solidFill>
            <a:round/>
            <a:headEnd/>
            <a:tailEnd/>
          </a:ln>
          <a:effectLst/>
        </p:spPr>
        <p:txBody>
          <a:bodyPr/>
          <a:lstStyle/>
          <a:p>
            <a:endParaRPr lang="en-IN"/>
          </a:p>
        </p:txBody>
      </p:sp>
      <p:sp>
        <p:nvSpPr>
          <p:cNvPr id="5" name="Line 10"/>
          <p:cNvSpPr>
            <a:spLocks noChangeShapeType="1"/>
          </p:cNvSpPr>
          <p:nvPr/>
        </p:nvSpPr>
        <p:spPr bwMode="auto">
          <a:xfrm>
            <a:off x="2118813" y="5495811"/>
            <a:ext cx="8153400" cy="0"/>
          </a:xfrm>
          <a:prstGeom prst="line">
            <a:avLst/>
          </a:prstGeom>
          <a:noFill/>
          <a:ln w="76200">
            <a:solidFill>
              <a:srgbClr val="009900"/>
            </a:solidFill>
            <a:round/>
            <a:headEnd/>
            <a:tailEnd/>
          </a:ln>
          <a:effectLst/>
        </p:spPr>
        <p:txBody>
          <a:bodyPr/>
          <a:lstStyle/>
          <a:p>
            <a:endParaRPr lang="en-IN"/>
          </a:p>
        </p:txBody>
      </p:sp>
      <p:sp>
        <p:nvSpPr>
          <p:cNvPr id="6" name="Rectangle 11"/>
          <p:cNvSpPr>
            <a:spLocks noChangeArrowheads="1"/>
          </p:cNvSpPr>
          <p:nvPr/>
        </p:nvSpPr>
        <p:spPr bwMode="auto">
          <a:xfrm>
            <a:off x="2211596" y="4236215"/>
            <a:ext cx="8077200" cy="1200329"/>
          </a:xfrm>
          <a:prstGeom prst="rect">
            <a:avLst/>
          </a:prstGeom>
          <a:solidFill>
            <a:srgbClr val="99FF33"/>
          </a:solidFill>
          <a:ln w="76200" algn="ctr">
            <a:noFill/>
            <a:miter lim="800000"/>
            <a:headEnd/>
            <a:tailEnd/>
          </a:ln>
          <a:effectLst/>
        </p:spPr>
        <p:txBody>
          <a:bodyPr>
            <a:spAutoFit/>
          </a:bodyPr>
          <a:lstStyle/>
          <a:p>
            <a:pPr algn="ctr"/>
            <a:r>
              <a:rPr lang="en-US" altLang="en-US" sz="2400" dirty="0">
                <a:latin typeface="Roboto"/>
              </a:rPr>
              <a:t>A circuit-switched network is made of a set of switches connected by physical links, in which  each link is </a:t>
            </a:r>
            <a:br>
              <a:rPr lang="en-US" altLang="en-US" sz="2400" dirty="0">
                <a:latin typeface="Roboto"/>
              </a:rPr>
            </a:br>
            <a:r>
              <a:rPr lang="en-US" altLang="en-US" sz="2400" dirty="0">
                <a:latin typeface="Roboto"/>
              </a:rPr>
              <a:t>divided into </a:t>
            </a:r>
            <a:r>
              <a:rPr lang="en-US" altLang="en-US" sz="2400" i="1" dirty="0">
                <a:latin typeface="Roboto"/>
              </a:rPr>
              <a:t>n</a:t>
            </a:r>
            <a:r>
              <a:rPr lang="en-US" altLang="en-US" sz="2400" dirty="0">
                <a:latin typeface="Roboto"/>
              </a:rPr>
              <a:t> channels.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Text Box 4"/>
          <p:cNvSpPr txBox="1">
            <a:spLocks noChangeArrowheads="1"/>
          </p:cNvSpPr>
          <p:nvPr/>
        </p:nvSpPr>
        <p:spPr bwMode="auto">
          <a:xfrm>
            <a:off x="364198" y="240323"/>
            <a:ext cx="5237331" cy="646331"/>
          </a:xfrm>
          <a:prstGeom prst="rect">
            <a:avLst/>
          </a:prstGeom>
          <a:noFill/>
          <a:ln w="9525">
            <a:noFill/>
            <a:miter lim="800000"/>
            <a:headEnd/>
            <a:tailEnd/>
          </a:ln>
          <a:effectLst/>
        </p:spPr>
        <p:txBody>
          <a:bodyPr wrap="none">
            <a:spAutoFit/>
          </a:bodyPr>
          <a:lstStyle/>
          <a:p>
            <a:r>
              <a:rPr lang="en-US" altLang="en-US" sz="3600" b="1" dirty="0" smtClean="0">
                <a:solidFill>
                  <a:schemeClr val="hlink"/>
                </a:solidFill>
                <a:latin typeface="Roboto" pitchFamily="2" charset="0"/>
                <a:ea typeface="Roboto" pitchFamily="2" charset="0"/>
                <a:cs typeface="+mj-cs"/>
              </a:rPr>
              <a:t>Batcher-banyan </a:t>
            </a:r>
            <a:r>
              <a:rPr lang="en-US" altLang="en-US" sz="3600" b="1" dirty="0">
                <a:solidFill>
                  <a:schemeClr val="hlink"/>
                </a:solidFill>
                <a:latin typeface="Roboto" pitchFamily="2" charset="0"/>
                <a:ea typeface="Roboto" pitchFamily="2" charset="0"/>
                <a:cs typeface="+mj-cs"/>
              </a:rPr>
              <a:t>switch</a:t>
            </a:r>
          </a:p>
        </p:txBody>
      </p:sp>
      <p:pic>
        <p:nvPicPr>
          <p:cNvPr id="103431" name="Picture 6"/>
          <p:cNvPicPr>
            <a:picLocks noChangeAspect="1" noChangeArrowheads="1"/>
          </p:cNvPicPr>
          <p:nvPr/>
        </p:nvPicPr>
        <p:blipFill>
          <a:blip r:embed="rId3" cstate="print"/>
          <a:srcRect/>
          <a:stretch>
            <a:fillRect/>
          </a:stretch>
        </p:blipFill>
        <p:spPr bwMode="auto">
          <a:xfrm>
            <a:off x="584200" y="3012464"/>
            <a:ext cx="10896600" cy="3148012"/>
          </a:xfrm>
          <a:prstGeom prst="rect">
            <a:avLst/>
          </a:prstGeom>
          <a:noFill/>
          <a:ln w="9525">
            <a:noFill/>
            <a:miter lim="800000"/>
            <a:headEnd/>
            <a:tailEnd/>
          </a:ln>
          <a:effectLst/>
        </p:spPr>
      </p:pic>
      <p:sp>
        <p:nvSpPr>
          <p:cNvPr id="7" name="Rectangle 6"/>
          <p:cNvSpPr/>
          <p:nvPr/>
        </p:nvSpPr>
        <p:spPr>
          <a:xfrm>
            <a:off x="754967" y="1114755"/>
            <a:ext cx="10907150" cy="1550168"/>
          </a:xfrm>
          <a:prstGeom prst="rect">
            <a:avLst/>
          </a:prstGeom>
        </p:spPr>
        <p:txBody>
          <a:bodyPr wrap="square">
            <a:spAutoFit/>
          </a:bodyPr>
          <a:lstStyle/>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The problem with the banyan switch is the possibility </a:t>
            </a:r>
            <a:r>
              <a:rPr lang="en-IN" altLang="en-US" sz="2400" dirty="0" smtClean="0">
                <a:latin typeface="Roboto" pitchFamily="2" charset="0"/>
                <a:ea typeface="Roboto" pitchFamily="2" charset="0"/>
              </a:rPr>
              <a:t>of internal </a:t>
            </a:r>
            <a:r>
              <a:rPr lang="en-IN" altLang="en-US" sz="2400" dirty="0" smtClean="0">
                <a:latin typeface="Roboto" pitchFamily="2" charset="0"/>
                <a:ea typeface="Roboto" pitchFamily="2" charset="0"/>
              </a:rPr>
              <a:t>collision even when two packets are not heading for the same output port. </a:t>
            </a:r>
            <a:endParaRPr lang="en-IN" altLang="en-US" sz="2400" dirty="0" smtClean="0">
              <a:latin typeface="Roboto" pitchFamily="2" charset="0"/>
              <a:ea typeface="Roboto" pitchFamily="2" charset="0"/>
            </a:endParaRPr>
          </a:p>
          <a:p>
            <a:pPr marL="228600" indent="-228600" algn="just">
              <a:lnSpc>
                <a:spcPct val="90000"/>
              </a:lnSpc>
              <a:spcBef>
                <a:spcPts val="1000"/>
              </a:spcBef>
              <a:buFont typeface="Wingdings" pitchFamily="2" charset="2"/>
              <a:buChar char="§"/>
              <a:defRPr/>
            </a:pPr>
            <a:r>
              <a:rPr lang="en-IN" altLang="en-US" sz="2400" dirty="0" smtClean="0">
                <a:latin typeface="Roboto" pitchFamily="2" charset="0"/>
                <a:ea typeface="Roboto" pitchFamily="2" charset="0"/>
              </a:rPr>
              <a:t>We can </a:t>
            </a:r>
            <a:r>
              <a:rPr lang="en-IN" altLang="en-US" sz="2400" dirty="0" smtClean="0">
                <a:latin typeface="Roboto" pitchFamily="2" charset="0"/>
                <a:ea typeface="Roboto" pitchFamily="2" charset="0"/>
              </a:rPr>
              <a:t>solve this problem by sorting the arriving packets based on their destination port.</a:t>
            </a:r>
            <a:endParaRPr lang="en-IN" altLang="en-US" sz="24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14400" y="381000"/>
            <a:ext cx="10363200" cy="838200"/>
          </a:xfrm>
        </p:spPr>
        <p:txBody>
          <a:bodyPr/>
          <a:lstStyle/>
          <a:p>
            <a:r>
              <a:rPr lang="en-US" altLang="en-US" sz="4000" dirty="0" smtClean="0">
                <a:solidFill>
                  <a:schemeClr val="hlink"/>
                </a:solidFill>
              </a:rPr>
              <a:t>Circuit-Switched Networks</a:t>
            </a:r>
            <a:endParaRPr lang="en-US" altLang="en-US" sz="4000" dirty="0" smtClean="0"/>
          </a:p>
        </p:txBody>
      </p:sp>
      <p:pic>
        <p:nvPicPr>
          <p:cNvPr id="5" name="Picture 6"/>
          <p:cNvPicPr>
            <a:picLocks noChangeAspect="1" noChangeArrowheads="1"/>
          </p:cNvPicPr>
          <p:nvPr/>
        </p:nvPicPr>
        <p:blipFill>
          <a:blip r:embed="rId2" cstate="print"/>
          <a:srcRect/>
          <a:stretch>
            <a:fillRect/>
          </a:stretch>
        </p:blipFill>
        <p:spPr bwMode="auto">
          <a:xfrm>
            <a:off x="1709787" y="1310079"/>
            <a:ext cx="8123530" cy="4860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14400" y="381000"/>
            <a:ext cx="10363200" cy="838200"/>
          </a:xfrm>
        </p:spPr>
        <p:txBody>
          <a:bodyPr/>
          <a:lstStyle/>
          <a:p>
            <a:r>
              <a:rPr lang="en-US" altLang="en-US" sz="4000" dirty="0" smtClean="0">
                <a:solidFill>
                  <a:schemeClr val="hlink"/>
                </a:solidFill>
              </a:rPr>
              <a:t>Circuit-Switched Networks</a:t>
            </a:r>
            <a:endParaRPr lang="en-US" altLang="en-US" sz="4000" dirty="0" smtClean="0"/>
          </a:p>
        </p:txBody>
      </p:sp>
      <p:sp>
        <p:nvSpPr>
          <p:cNvPr id="3075" name="Content Placeholder 2"/>
          <p:cNvSpPr>
            <a:spLocks noGrp="1"/>
          </p:cNvSpPr>
          <p:nvPr>
            <p:ph idx="1"/>
          </p:nvPr>
        </p:nvSpPr>
        <p:spPr>
          <a:xfrm>
            <a:off x="609600" y="1447800"/>
            <a:ext cx="11176000" cy="4953000"/>
          </a:xfrm>
        </p:spPr>
        <p:txBody>
          <a:bodyPr/>
          <a:lstStyle/>
          <a:p>
            <a:pPr algn="just">
              <a:buFont typeface="Wingdings" pitchFamily="2" charset="2"/>
              <a:buChar char="§"/>
            </a:pPr>
            <a:r>
              <a:rPr lang="en-IN" sz="2400" dirty="0" smtClean="0"/>
              <a:t>Circuit switching takes place at the physical layer.</a:t>
            </a:r>
          </a:p>
          <a:p>
            <a:pPr algn="just">
              <a:buFont typeface="Wingdings" pitchFamily="2" charset="2"/>
              <a:buChar char="§"/>
            </a:pPr>
            <a:r>
              <a:rPr lang="en-IN" sz="2400" dirty="0" smtClean="0"/>
              <a:t>Before starting communication, the stations must make a  reservation for the resources to be used during the communication. These resources, such as channels bandwidth, switch buffers, switch processing time, and switch input/output ports, must remain dedicated during the entire duration of data transfer until the teardown phase.</a:t>
            </a:r>
          </a:p>
          <a:p>
            <a:pPr algn="just">
              <a:buFont typeface="Wingdings" pitchFamily="2" charset="2"/>
              <a:buChar char="§"/>
            </a:pPr>
            <a:r>
              <a:rPr lang="en-IN" sz="2400" dirty="0" smtClean="0"/>
              <a:t>Data transferred between the two stations are not packetized </a:t>
            </a:r>
          </a:p>
          <a:p>
            <a:pPr algn="just">
              <a:buFont typeface="Wingdings" pitchFamily="2" charset="2"/>
              <a:buChar char="§"/>
            </a:pPr>
            <a:r>
              <a:rPr lang="en-IN" sz="2400" dirty="0" smtClean="0"/>
              <a:t>The data are a continuous flow sent by the source station and received by the destination station, although there may be periods of silence.</a:t>
            </a:r>
            <a:endParaRPr lang="en-US" alt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ltGray">
          <a:xfrm>
            <a:off x="488951" y="107951"/>
            <a:ext cx="58420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18436" name="Rectangle 3"/>
          <p:cNvSpPr>
            <a:spLocks noChangeArrowheads="1"/>
          </p:cNvSpPr>
          <p:nvPr/>
        </p:nvSpPr>
        <p:spPr bwMode="ltGray">
          <a:xfrm>
            <a:off x="999067" y="1079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18437" name="Rectangle 4"/>
          <p:cNvSpPr>
            <a:spLocks noChangeArrowheads="1"/>
          </p:cNvSpPr>
          <p:nvPr/>
        </p:nvSpPr>
        <p:spPr bwMode="ltGray">
          <a:xfrm>
            <a:off x="654052" y="530226"/>
            <a:ext cx="563033"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18438" name="Rectangle 5"/>
          <p:cNvSpPr>
            <a:spLocks noChangeArrowheads="1"/>
          </p:cNvSpPr>
          <p:nvPr/>
        </p:nvSpPr>
        <p:spPr bwMode="ltGray">
          <a:xfrm>
            <a:off x="1147233" y="5302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18439" name="Rectangle 6"/>
          <p:cNvSpPr>
            <a:spLocks noChangeArrowheads="1"/>
          </p:cNvSpPr>
          <p:nvPr/>
        </p:nvSpPr>
        <p:spPr bwMode="ltGray">
          <a:xfrm>
            <a:off x="1016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18440" name="Rectangle 7"/>
          <p:cNvSpPr>
            <a:spLocks noChangeArrowheads="1"/>
          </p:cNvSpPr>
          <p:nvPr/>
        </p:nvSpPr>
        <p:spPr bwMode="gray">
          <a:xfrm>
            <a:off x="948267" y="1"/>
            <a:ext cx="42333"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18441" name="Rectangle 8"/>
          <p:cNvSpPr>
            <a:spLocks noChangeArrowheads="1"/>
          </p:cNvSpPr>
          <p:nvPr/>
        </p:nvSpPr>
        <p:spPr bwMode="gray">
          <a:xfrm>
            <a:off x="590551" y="5334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a:latin typeface="Tahoma" pitchFamily="34" charset="0"/>
            </a:endParaRPr>
          </a:p>
        </p:txBody>
      </p:sp>
      <p:sp>
        <p:nvSpPr>
          <p:cNvPr id="18442" name="Rectangle 9"/>
          <p:cNvSpPr>
            <a:spLocks noChangeArrowheads="1"/>
          </p:cNvSpPr>
          <p:nvPr/>
        </p:nvSpPr>
        <p:spPr bwMode="auto">
          <a:xfrm>
            <a:off x="304800" y="1219201"/>
            <a:ext cx="11582400" cy="3108543"/>
          </a:xfrm>
          <a:prstGeom prst="rect">
            <a:avLst/>
          </a:prstGeom>
          <a:noFill/>
          <a:ln w="9525">
            <a:noFill/>
            <a:miter lim="800000"/>
            <a:headEnd/>
            <a:tailEnd/>
          </a:ln>
          <a:effectLst/>
        </p:spPr>
        <p:txBody>
          <a:bodyPr>
            <a:spAutoFit/>
          </a:bodyPr>
          <a:lstStyle/>
          <a:p>
            <a:pPr algn="just"/>
            <a:r>
              <a:rPr lang="en-US" altLang="en-US" sz="2800" i="1" dirty="0">
                <a:latin typeface="Times New Roman" pitchFamily="18" charset="0"/>
              </a:rPr>
              <a:t>As a trivial example, let us use a circuit-switched network to connect eight telephones in a small area. Communication is through 4-kHz voice channels. We assume that each link uses FDM to connect a maximum of two voice channels. The bandwidth of each link is then 8 kHz. Figure 8.4 shows the situation. Telephone 1 is connected to telephone 7; 2 to 5; 3 to 8; and 4 to 6. Of course the situation may change when new connections are made. The switch controls the connections.</a:t>
            </a:r>
          </a:p>
        </p:txBody>
      </p:sp>
      <p:sp>
        <p:nvSpPr>
          <p:cNvPr id="18443" name="Text Box 11"/>
          <p:cNvSpPr txBox="1">
            <a:spLocks noChangeArrowheads="1"/>
          </p:cNvSpPr>
          <p:nvPr/>
        </p:nvSpPr>
        <p:spPr bwMode="auto">
          <a:xfrm>
            <a:off x="1568320" y="407963"/>
            <a:ext cx="2226892" cy="523220"/>
          </a:xfrm>
          <a:prstGeom prst="rect">
            <a:avLst/>
          </a:prstGeom>
          <a:noFill/>
          <a:ln w="9525">
            <a:noFill/>
            <a:miter lim="800000"/>
            <a:headEnd/>
            <a:tailEnd/>
          </a:ln>
          <a:effectLst/>
        </p:spPr>
        <p:txBody>
          <a:bodyPr wrap="none">
            <a:spAutoFit/>
          </a:bodyPr>
          <a:lstStyle/>
          <a:p>
            <a:r>
              <a:rPr lang="en-US" altLang="en-US" sz="2800" b="1" dirty="0" smtClean="0">
                <a:solidFill>
                  <a:schemeClr val="hlink"/>
                </a:solidFill>
                <a:latin typeface="Roboto" pitchFamily="2" charset="0"/>
                <a:ea typeface="Roboto" pitchFamily="2" charset="0"/>
                <a:cs typeface="+mj-cs"/>
              </a:rPr>
              <a:t>Example 8.1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4"/>
          <p:cNvSpPr txBox="1">
            <a:spLocks noChangeArrowheads="1"/>
          </p:cNvSpPr>
          <p:nvPr/>
        </p:nvSpPr>
        <p:spPr bwMode="auto">
          <a:xfrm>
            <a:off x="406401" y="381000"/>
            <a:ext cx="8138766" cy="523220"/>
          </a:xfrm>
          <a:prstGeom prst="rect">
            <a:avLst/>
          </a:prstGeom>
          <a:noFill/>
          <a:ln w="9525">
            <a:noFill/>
            <a:miter lim="800000"/>
            <a:headEnd/>
            <a:tailEnd/>
          </a:ln>
          <a:effectLst/>
        </p:spPr>
        <p:txBody>
          <a:bodyPr wrap="none">
            <a:spAutoFit/>
          </a:bodyPr>
          <a:lstStyle/>
          <a:p>
            <a:r>
              <a:rPr lang="en-US" altLang="en-US" sz="2800" b="1" dirty="0" smtClean="0">
                <a:solidFill>
                  <a:schemeClr val="hlink"/>
                </a:solidFill>
                <a:latin typeface="Roboto" pitchFamily="2" charset="0"/>
                <a:ea typeface="Roboto" pitchFamily="2" charset="0"/>
                <a:cs typeface="+mj-cs"/>
              </a:rPr>
              <a:t>Circuit-switched network used in Example 8.1</a:t>
            </a:r>
          </a:p>
        </p:txBody>
      </p:sp>
      <p:pic>
        <p:nvPicPr>
          <p:cNvPr id="20487" name="Picture 7"/>
          <p:cNvPicPr>
            <a:picLocks noChangeAspect="1" noChangeArrowheads="1"/>
          </p:cNvPicPr>
          <p:nvPr/>
        </p:nvPicPr>
        <p:blipFill>
          <a:blip r:embed="rId3" cstate="print"/>
          <a:srcRect/>
          <a:stretch>
            <a:fillRect/>
          </a:stretch>
        </p:blipFill>
        <p:spPr bwMode="auto">
          <a:xfrm>
            <a:off x="357717" y="1981200"/>
            <a:ext cx="11224683" cy="3163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o GUNI Lo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2555</Words>
  <Application>Microsoft Office PowerPoint</Application>
  <PresentationFormat>Custom</PresentationFormat>
  <Paragraphs>204</Paragraphs>
  <Slides>50</Slides>
  <Notes>22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W/o GUNI Logo</vt:lpstr>
      <vt:lpstr>Slide 1</vt:lpstr>
      <vt:lpstr>Switching</vt:lpstr>
      <vt:lpstr>Switch Network</vt:lpstr>
      <vt:lpstr>Taxonomy of Switched Network</vt:lpstr>
      <vt:lpstr>Circuit-Switched Networks</vt:lpstr>
      <vt:lpstr>Circuit-Switched Networks</vt:lpstr>
      <vt:lpstr>Circuit-Switched Networks</vt:lpstr>
      <vt:lpstr>Slide 8</vt:lpstr>
      <vt:lpstr>Slide 9</vt:lpstr>
      <vt:lpstr>Slide 10</vt:lpstr>
      <vt:lpstr>Slide 11</vt:lpstr>
      <vt:lpstr>Slide 12</vt:lpstr>
      <vt:lpstr>Slide 13</vt:lpstr>
      <vt:lpstr>Slide 14</vt:lpstr>
      <vt:lpstr>Slide 15</vt:lpstr>
      <vt:lpstr>Slide 16</vt:lpstr>
      <vt:lpstr>Slide 17</vt:lpstr>
      <vt:lpstr>Packet Switching</vt:lpstr>
      <vt:lpstr>Datagram Networks</vt:lpstr>
      <vt:lpstr>Slide 20</vt:lpstr>
      <vt:lpstr>Slide 21</vt:lpstr>
      <vt:lpstr>Slide 22</vt:lpstr>
      <vt:lpstr>Virtual Circuit Networks</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Multistage crossbar switch:</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Jayesh Patel</dc:creator>
  <cp:lastModifiedBy>ceit</cp:lastModifiedBy>
  <cp:revision>197</cp:revision>
  <dcterms:created xsi:type="dcterms:W3CDTF">2020-06-18T07:00:52Z</dcterms:created>
  <dcterms:modified xsi:type="dcterms:W3CDTF">2020-09-08T13:21:29Z</dcterms:modified>
</cp:coreProperties>
</file>