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7"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3"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9FB4F-05F4-4AFF-B656-2B045F757642}"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DDE4A-6D42-4831-A5A2-EB91A2966E34}" type="slidenum">
              <a:rPr lang="en-IN" smtClean="0"/>
              <a:t>‹#›</a:t>
            </a:fld>
            <a:endParaRPr lang="en-IN"/>
          </a:p>
        </p:txBody>
      </p:sp>
    </p:spTree>
    <p:extLst>
      <p:ext uri="{BB962C8B-B14F-4D97-AF65-F5344CB8AC3E}">
        <p14:creationId xmlns:p14="http://schemas.microsoft.com/office/powerpoint/2010/main" val="15462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4DDE4A-6D42-4831-A5A2-EB91A2966E34}" type="slidenum">
              <a:rPr lang="en-IN" smtClean="0"/>
              <a:t>21</a:t>
            </a:fld>
            <a:endParaRPr lang="en-IN"/>
          </a:p>
        </p:txBody>
      </p:sp>
    </p:spTree>
    <p:extLst>
      <p:ext uri="{BB962C8B-B14F-4D97-AF65-F5344CB8AC3E}">
        <p14:creationId xmlns:p14="http://schemas.microsoft.com/office/powerpoint/2010/main" val="122636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4DDE4A-6D42-4831-A5A2-EB91A2966E34}" type="slidenum">
              <a:rPr lang="en-IN" smtClean="0"/>
              <a:t>22</a:t>
            </a:fld>
            <a:endParaRPr lang="en-IN"/>
          </a:p>
        </p:txBody>
      </p:sp>
    </p:spTree>
    <p:extLst>
      <p:ext uri="{BB962C8B-B14F-4D97-AF65-F5344CB8AC3E}">
        <p14:creationId xmlns:p14="http://schemas.microsoft.com/office/powerpoint/2010/main" val="383723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4DDE4A-6D42-4831-A5A2-EB91A2966E34}" type="slidenum">
              <a:rPr lang="en-IN" smtClean="0"/>
              <a:t>23</a:t>
            </a:fld>
            <a:endParaRPr lang="en-IN"/>
          </a:p>
        </p:txBody>
      </p:sp>
    </p:spTree>
    <p:extLst>
      <p:ext uri="{BB962C8B-B14F-4D97-AF65-F5344CB8AC3E}">
        <p14:creationId xmlns:p14="http://schemas.microsoft.com/office/powerpoint/2010/main" val="69306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D4DDE4A-6D42-4831-A5A2-EB91A2966E34}" type="slidenum">
              <a:rPr lang="en-IN" smtClean="0"/>
              <a:t>34</a:t>
            </a:fld>
            <a:endParaRPr lang="en-IN"/>
          </a:p>
        </p:txBody>
      </p:sp>
    </p:spTree>
    <p:extLst>
      <p:ext uri="{BB962C8B-B14F-4D97-AF65-F5344CB8AC3E}">
        <p14:creationId xmlns:p14="http://schemas.microsoft.com/office/powerpoint/2010/main" val="18491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7405-37E7-4FB6-B35F-A4FCD1943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AC018-7D0F-4644-B674-88381FF22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A944A8-91DA-4C9A-89CB-EB07260F7D90}"/>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C21E48A2-93F2-4FCF-A05A-7AA35628B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AA840-0823-4EE0-994C-E120CA65DD71}"/>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41814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EB4E-09BA-4E5A-9820-7850651493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AC1B7D-4366-4C2C-B90B-8A4B932DD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1B653-45D9-4673-BEE1-305C78F83D7C}"/>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48D590BC-5913-4C5A-8D53-C0F69955B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2D1DD-619D-4839-BD65-2B107C089670}"/>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49076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0E68-664B-4F51-84CE-EE7A82D0CE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E7016-FF58-4884-944D-9295F8E85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5C4DC-252A-4132-994C-E72E00A625C9}"/>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D1B75489-48F9-43DB-8136-DC6C341E7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EA04-63E7-485C-B4EC-6C8E5E2FE862}"/>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239793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25D3-32B3-42FB-B315-57372A835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9E2497-B786-4B62-ACF8-9443B98D5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CCDE0-2389-495A-B0CF-F9EC95C96C16}"/>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7AEE73C1-4842-40ED-9DAB-3B69551A2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F3FA0-EBDA-45B2-BAE5-5588943065F4}"/>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40159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C226-695D-48A9-89EC-D6B3E0CA7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F33288-C12B-4F72-8074-A69DA69C3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389072-3B43-43FA-992A-89B13550F1AA}"/>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D9E48496-DD4C-4277-93AA-7DF1F5112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BA5A6-290E-4F4C-A1EF-EBC88AFBDE86}"/>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337616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8D71-559B-49BD-8E6B-42A3B25610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1AB49B-8188-487D-9D88-182F0F8D6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53A778-238C-49F2-A192-9E24EE71A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6B451-50A1-4688-A16A-BCEA7FCFA1CC}"/>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6" name="Footer Placeholder 5">
            <a:extLst>
              <a:ext uri="{FF2B5EF4-FFF2-40B4-BE49-F238E27FC236}">
                <a16:creationId xmlns:a16="http://schemas.microsoft.com/office/drawing/2014/main" id="{EAD6FC3C-D387-4797-82C3-C5ED54BBA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FC73ED-E006-4228-B4B8-C608B32DFDF3}"/>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284987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1315-04BD-43B5-B9CB-CABBA65B3B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15541-CBCD-4556-992C-4982C9C26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6F1C0-20E3-4440-B513-030C39FAB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9B4883-51CD-4AEA-BC6C-36322BD12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33447-ED42-4EB3-8536-08F3A7BF6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21BB7C-55E9-45B4-B069-97C2A60D1121}"/>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8" name="Footer Placeholder 7">
            <a:extLst>
              <a:ext uri="{FF2B5EF4-FFF2-40B4-BE49-F238E27FC236}">
                <a16:creationId xmlns:a16="http://schemas.microsoft.com/office/drawing/2014/main" id="{969E4FEF-79F4-476F-88D6-5662055CB4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B8CCD6-B3EE-4A0F-B83C-2C14DC8F94AB}"/>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278077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111B-6BEA-4E02-807F-0F51CE3D01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617B4-9B1A-4607-8DEC-16D753691E5E}"/>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4" name="Footer Placeholder 3">
            <a:extLst>
              <a:ext uri="{FF2B5EF4-FFF2-40B4-BE49-F238E27FC236}">
                <a16:creationId xmlns:a16="http://schemas.microsoft.com/office/drawing/2014/main" id="{FCFD820A-E93C-4945-82BC-C96D5D952C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7A9D60-EF49-43DD-83FE-135936995814}"/>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27704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B87CA-E021-42A4-A11E-11984516434D}"/>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3" name="Footer Placeholder 2">
            <a:extLst>
              <a:ext uri="{FF2B5EF4-FFF2-40B4-BE49-F238E27FC236}">
                <a16:creationId xmlns:a16="http://schemas.microsoft.com/office/drawing/2014/main" id="{CA9CCE95-6E1C-4F78-A076-CE40461614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A5FA6B-9664-4ADA-9138-B0D7DAEC4D60}"/>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249679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EA02-E154-41D0-9298-4F2BF84C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661F7B-5C83-4F7C-A0BD-3FEB4A418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0639A7-09E6-4D01-B762-391857BC7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2C91B-0553-4CBD-B5CA-8FC6DCCC9787}"/>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6" name="Footer Placeholder 5">
            <a:extLst>
              <a:ext uri="{FF2B5EF4-FFF2-40B4-BE49-F238E27FC236}">
                <a16:creationId xmlns:a16="http://schemas.microsoft.com/office/drawing/2014/main" id="{085A36EC-0E1D-46B9-BBB9-97C1D331A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39871B-6A8E-4D68-AA85-044655A1970D}"/>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128820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4E5B-BCE8-4CB0-9E21-A1145DE28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D41F50-B08A-4E34-B461-A0A3B333E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D4FD9F-37D7-4182-866A-E8E5D7786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27AE0-3200-4FCC-8D8A-30A5EBF2B19B}"/>
              </a:ext>
            </a:extLst>
          </p:cNvPr>
          <p:cNvSpPr>
            <a:spLocks noGrp="1"/>
          </p:cNvSpPr>
          <p:nvPr>
            <p:ph type="dt" sz="half" idx="10"/>
          </p:nvPr>
        </p:nvSpPr>
        <p:spPr/>
        <p:txBody>
          <a:bodyPr/>
          <a:lstStyle/>
          <a:p>
            <a:fld id="{C989218B-DE4A-40CA-8391-3F2D84B7BDDF}" type="datetimeFigureOut">
              <a:rPr lang="en-IN" smtClean="0"/>
              <a:t>18-11-2021</a:t>
            </a:fld>
            <a:endParaRPr lang="en-IN"/>
          </a:p>
        </p:txBody>
      </p:sp>
      <p:sp>
        <p:nvSpPr>
          <p:cNvPr id="6" name="Footer Placeholder 5">
            <a:extLst>
              <a:ext uri="{FF2B5EF4-FFF2-40B4-BE49-F238E27FC236}">
                <a16:creationId xmlns:a16="http://schemas.microsoft.com/office/drawing/2014/main" id="{4353AA11-CD6D-418E-9A67-47C79315E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0E95A-B0F0-4051-B3C1-D9CA252EF0A8}"/>
              </a:ext>
            </a:extLst>
          </p:cNvPr>
          <p:cNvSpPr>
            <a:spLocks noGrp="1"/>
          </p:cNvSpPr>
          <p:nvPr>
            <p:ph type="sldNum" sz="quarter" idx="12"/>
          </p:nvPr>
        </p:nvSpPr>
        <p:spPr/>
        <p:txBody>
          <a:bodyPr/>
          <a:lstStyle/>
          <a:p>
            <a:fld id="{69D60E05-CE77-44AF-8B61-958AFB3ABAE6}" type="slidenum">
              <a:rPr lang="en-IN" smtClean="0"/>
              <a:t>‹#›</a:t>
            </a:fld>
            <a:endParaRPr lang="en-IN"/>
          </a:p>
        </p:txBody>
      </p:sp>
    </p:spTree>
    <p:extLst>
      <p:ext uri="{BB962C8B-B14F-4D97-AF65-F5344CB8AC3E}">
        <p14:creationId xmlns:p14="http://schemas.microsoft.com/office/powerpoint/2010/main" val="14732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C49C2-202A-42ED-A080-05B888BC4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D9C7E2-12C7-4B75-8623-3C4436619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1542E-66DA-4B47-A38D-A426B5C17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9218B-DE4A-40CA-8391-3F2D84B7BDDF}" type="datetimeFigureOut">
              <a:rPr lang="en-IN" smtClean="0"/>
              <a:t>18-11-2021</a:t>
            </a:fld>
            <a:endParaRPr lang="en-IN"/>
          </a:p>
        </p:txBody>
      </p:sp>
      <p:sp>
        <p:nvSpPr>
          <p:cNvPr id="5" name="Footer Placeholder 4">
            <a:extLst>
              <a:ext uri="{FF2B5EF4-FFF2-40B4-BE49-F238E27FC236}">
                <a16:creationId xmlns:a16="http://schemas.microsoft.com/office/drawing/2014/main" id="{9563EE8D-79EA-4F04-B280-3646C4078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5EE7B4-E89C-422C-B41B-B62D3CC2E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60E05-CE77-44AF-8B61-958AFB3ABAE6}" type="slidenum">
              <a:rPr lang="en-IN" smtClean="0"/>
              <a:t>‹#›</a:t>
            </a:fld>
            <a:endParaRPr lang="en-IN"/>
          </a:p>
        </p:txBody>
      </p:sp>
    </p:spTree>
    <p:extLst>
      <p:ext uri="{BB962C8B-B14F-4D97-AF65-F5344CB8AC3E}">
        <p14:creationId xmlns:p14="http://schemas.microsoft.com/office/powerpoint/2010/main" val="70392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2799-19AD-4186-BFFC-3EBEC6A40131}"/>
              </a:ext>
            </a:extLst>
          </p:cNvPr>
          <p:cNvSpPr>
            <a:spLocks noGrp="1"/>
          </p:cNvSpPr>
          <p:nvPr>
            <p:ph type="ctrTitle"/>
          </p:nvPr>
        </p:nvSpPr>
        <p:spPr/>
        <p:txBody>
          <a:bodyPr>
            <a:normAutofit/>
          </a:bodyPr>
          <a:lstStyle/>
          <a:p>
            <a:r>
              <a:rPr lang="en-IN" sz="4400" b="1" dirty="0">
                <a:latin typeface="Times New Roman" panose="02020603050405020304" pitchFamily="18" charset="0"/>
                <a:cs typeface="Times New Roman" panose="02020603050405020304" pitchFamily="18" charset="0"/>
              </a:rPr>
              <a:t>Microprocessor Architecture:</a:t>
            </a:r>
          </a:p>
        </p:txBody>
      </p:sp>
      <p:sp>
        <p:nvSpPr>
          <p:cNvPr id="3" name="Subtitle 2">
            <a:extLst>
              <a:ext uri="{FF2B5EF4-FFF2-40B4-BE49-F238E27FC236}">
                <a16:creationId xmlns:a16="http://schemas.microsoft.com/office/drawing/2014/main" id="{AFA3F0C4-7223-42D7-AA4D-EDB6ED46BAC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1154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0317-91ED-4FCD-B97C-36428EBCFEF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endParaRPr lang="en-IN" sz="2800" dirty="0"/>
          </a:p>
        </p:txBody>
      </p:sp>
      <p:sp>
        <p:nvSpPr>
          <p:cNvPr id="3" name="Content Placeholder 2">
            <a:extLst>
              <a:ext uri="{FF2B5EF4-FFF2-40B4-BE49-F238E27FC236}">
                <a16:creationId xmlns:a16="http://schemas.microsoft.com/office/drawing/2014/main" id="{0C504F1A-C9F3-4C81-8ACD-1140ABCEA43E}"/>
              </a:ext>
            </a:extLst>
          </p:cNvPr>
          <p:cNvSpPr>
            <a:spLocks noGrp="1"/>
          </p:cNvSpPr>
          <p:nvPr>
            <p:ph idx="1"/>
          </p:nvPr>
        </p:nvSpPr>
        <p:spPr/>
        <p:txBody>
          <a:bodyPr>
            <a:normAutofit fontScale="92500"/>
          </a:bodyPr>
          <a:lstStyle/>
          <a:p>
            <a:pPr marL="0" marR="0" indent="0" algn="just" fontAlgn="base">
              <a:buNone/>
            </a:pPr>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 Flag (S)</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After any operation if the MSB (B(7)) of the result is 1, it in indicates the number is negative and the sign flag becomes set, i.e. 1. If the MSB is 0, it indicates the number is positive and the sign flag becomes reset i.e. 0. </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MSB is 1 (negative)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spcBef>
                <a:spcPts val="0"/>
              </a:spcBef>
              <a:spcAft>
                <a:spcPts val="750"/>
              </a:spcAft>
            </a:pPr>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MSB is 0 (positive)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MVI A 30 (load 30H in register A)</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MVI B 40 (load 40H in register B)</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 B (A = A – B)</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set of instructions will set the sign flag to 1 as 30 – 40 is a negative number.</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463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219D-36D1-4187-A4CA-06BB3E564C2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endParaRPr lang="en-IN" sz="2800" dirty="0"/>
          </a:p>
        </p:txBody>
      </p:sp>
      <p:sp>
        <p:nvSpPr>
          <p:cNvPr id="3" name="Content Placeholder 2">
            <a:extLst>
              <a:ext uri="{FF2B5EF4-FFF2-40B4-BE49-F238E27FC236}">
                <a16:creationId xmlns:a16="http://schemas.microsoft.com/office/drawing/2014/main" id="{C0C53762-5287-4794-9335-A4686723A56A}"/>
              </a:ext>
            </a:extLst>
          </p:cNvPr>
          <p:cNvSpPr>
            <a:spLocks noGrp="1"/>
          </p:cNvSpPr>
          <p:nvPr>
            <p:ph idx="1"/>
          </p:nvPr>
        </p:nvSpPr>
        <p:spPr/>
        <p:txBody>
          <a:bodyPr/>
          <a:lstStyle/>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Zero Flag (Z)</a:t>
            </a:r>
            <a:r>
              <a:rPr lang="en-US" sz="1800" dirty="0">
                <a:solidFill>
                  <a:srgbClr val="000000"/>
                </a:solidFill>
                <a:effectLst/>
                <a:latin typeface="Helvetica" panose="020B0604020202020204" pitchFamily="34" charset="0"/>
                <a:ea typeface="Times New Roman" panose="02020603050405020304" pitchFamily="18" charset="0"/>
              </a:rPr>
              <a:t> – After any arithmetical or logical operation if the result is 0 (00)H, the zero flag becomes set i.e. 1, otherwise it becomes reset i.e. 0.</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00H zero flag is 1.</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from 01H to FFH zero flag is 0</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	1- zero result</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	0- non-zero result</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MVI A 10 (load 10H in register A)</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SUB A (A = A – A)</a:t>
            </a:r>
            <a:endParaRPr lang="en-IN" sz="1800" dirty="0">
              <a:effectLst/>
              <a:latin typeface="Times New Roman" panose="02020603050405020304" pitchFamily="18" charset="0"/>
              <a:ea typeface="Times New Roman" panose="02020603050405020304" pitchFamily="18" charset="0"/>
            </a:endParaRPr>
          </a:p>
          <a:p>
            <a:pPr marL="0" marR="0" indent="0" algn="just" fontAlgn="base">
              <a:spcBef>
                <a:spcPts val="0"/>
              </a:spcBef>
              <a:spcAft>
                <a:spcPts val="750"/>
              </a:spcAft>
              <a:buNone/>
            </a:pPr>
            <a:r>
              <a:rPr lang="en-US" sz="1800" dirty="0">
                <a:solidFill>
                  <a:srgbClr val="000000"/>
                </a:solidFill>
                <a:effectLst/>
                <a:latin typeface="Helvetica" panose="020B0604020202020204" pitchFamily="34" charset="0"/>
                <a:ea typeface="Times New Roman" panose="02020603050405020304" pitchFamily="18" charset="0"/>
              </a:rPr>
              <a:t>These set of instructions will set the zero flag to 1 as 10H – 10H is 00H</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8093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B317-3FD3-426E-A3F5-1839F2E94F5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endParaRPr lang="en-IN" sz="2800" dirty="0"/>
          </a:p>
        </p:txBody>
      </p:sp>
      <p:sp>
        <p:nvSpPr>
          <p:cNvPr id="3" name="Content Placeholder 2">
            <a:extLst>
              <a:ext uri="{FF2B5EF4-FFF2-40B4-BE49-F238E27FC236}">
                <a16:creationId xmlns:a16="http://schemas.microsoft.com/office/drawing/2014/main" id="{2490D31B-5D38-483D-92F2-9350A7A48A10}"/>
              </a:ext>
            </a:extLst>
          </p:cNvPr>
          <p:cNvSpPr>
            <a:spLocks noGrp="1"/>
          </p:cNvSpPr>
          <p:nvPr>
            <p:ph idx="1"/>
          </p:nvPr>
        </p:nvSpPr>
        <p:spPr/>
        <p:txBody>
          <a:bodyPr>
            <a:normAutofit lnSpcReduction="10000"/>
          </a:bodyPr>
          <a:lstStyle/>
          <a:p>
            <a:pPr marL="0" marR="0" indent="0" algn="just">
              <a:lnSpc>
                <a:spcPct val="115000"/>
              </a:lnSpc>
              <a:spcBef>
                <a:spcPts val="0"/>
              </a:spcBef>
              <a:spcAft>
                <a:spcPts val="0"/>
              </a:spcAft>
              <a:buNone/>
            </a:pPr>
            <a:r>
              <a:rPr lang="en-US" sz="1800" b="1" dirty="0">
                <a:solidFill>
                  <a:srgbClr val="000000"/>
                </a:solidFill>
                <a:effectLst/>
                <a:latin typeface="Helvetica" panose="020B0604020202020204" pitchFamily="34" charset="0"/>
                <a:ea typeface="Times New Roman" panose="02020603050405020304" pitchFamily="18" charset="0"/>
                <a:cs typeface="Shruti" panose="020B0502040204020203" pitchFamily="34" charset="0"/>
              </a:rPr>
              <a:t>Auxiliary Cary Flag (AC) –</a:t>
            </a:r>
            <a:r>
              <a:rPr lang="en-US" sz="1800" dirty="0">
                <a:solidFill>
                  <a:srgbClr val="000000"/>
                </a:solidFill>
                <a:effectLst/>
                <a:latin typeface="Helvetica" panose="020B0604020202020204" pitchFamily="34" charset="0"/>
                <a:ea typeface="Times New Roman" panose="02020603050405020304" pitchFamily="18" charset="0"/>
                <a:cs typeface="Shruti" panose="020B0502040204020203" pitchFamily="34" charset="0"/>
              </a:rPr>
              <a:t> This flag is used in BCD number system(0-9). If after any arithmetic or logical operation D(3) generates any carry and passes on to B(4) this flag becomes set i.e. 1, otherwise it becomes reset i.e. 0. This is the only flag register which is not accessible by the programmer</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marR="0" algn="just" fontAlgn="base">
              <a:lnSpc>
                <a:spcPct val="115000"/>
              </a:lnSpc>
              <a:spcBef>
                <a:spcPts val="0"/>
              </a:spcBef>
              <a:spcAft>
                <a:spcPts val="750"/>
              </a:spcAft>
            </a:pPr>
            <a:r>
              <a:rPr lang="en-US" sz="1800" b="1" dirty="0">
                <a:solidFill>
                  <a:srgbClr val="000000"/>
                </a:solidFill>
                <a:effectLst/>
                <a:latin typeface="Helvetica" panose="020B0604020202020204" pitchFamily="34" charset="0"/>
                <a:ea typeface="Times New Roman" panose="02020603050405020304" pitchFamily="18" charset="0"/>
                <a:cs typeface="Shruti" panose="020B0502040204020203" pitchFamily="34" charset="0"/>
              </a:rPr>
              <a:t>1-carry out from bit 3 on addition or borrow into bit 3 on subtraction</a:t>
            </a:r>
            <a:br>
              <a:rPr lang="en-US" sz="1800" b="1" dirty="0">
                <a:solidFill>
                  <a:srgbClr val="000000"/>
                </a:solidFill>
                <a:effectLst/>
                <a:latin typeface="Helvetica" panose="020B0604020202020204" pitchFamily="34" charset="0"/>
                <a:ea typeface="Times New Roman" panose="02020603050405020304" pitchFamily="18" charset="0"/>
                <a:cs typeface="Shruti" panose="020B0502040204020203" pitchFamily="34" charset="0"/>
              </a:rPr>
            </a:br>
            <a:r>
              <a:rPr lang="en-US" sz="1800" b="1" dirty="0">
                <a:solidFill>
                  <a:srgbClr val="000000"/>
                </a:solidFill>
                <a:effectLst/>
                <a:latin typeface="Helvetica" panose="020B0604020202020204" pitchFamily="34" charset="0"/>
                <a:ea typeface="Times New Roman" panose="02020603050405020304" pitchFamily="18" charset="0"/>
                <a:cs typeface="Shruti" panose="020B0502040204020203" pitchFamily="34" charset="0"/>
              </a:rPr>
              <a:t>0-otherwise</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MOV A 2B (load 2BH in register A)</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MOV B 39 (load 39H in register B)</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ADD B (A = A + B)</a:t>
            </a:r>
          </a:p>
          <a:p>
            <a:pPr marL="0" marR="0" indent="0" algn="just" fontAlgn="base">
              <a:buNone/>
            </a:pPr>
            <a:endParaRPr lang="en-IN" sz="1800" dirty="0">
              <a:effectLst/>
              <a:latin typeface="Times New Roman" panose="02020603050405020304" pitchFamily="18" charset="0"/>
              <a:ea typeface="Times New Roman" panose="02020603050405020304" pitchFamily="18" charset="0"/>
            </a:endParaRPr>
          </a:p>
          <a:p>
            <a:pPr marL="0" marR="0" indent="0" algn="just" fontAlgn="base">
              <a:spcBef>
                <a:spcPts val="0"/>
              </a:spcBef>
              <a:spcAft>
                <a:spcPts val="750"/>
              </a:spcAft>
              <a:buNone/>
            </a:pPr>
            <a:r>
              <a:rPr lang="en-US" sz="1800" dirty="0">
                <a:solidFill>
                  <a:srgbClr val="000000"/>
                </a:solidFill>
                <a:effectLst/>
                <a:latin typeface="Helvetica" panose="020B0604020202020204" pitchFamily="34" charset="0"/>
                <a:ea typeface="Times New Roman" panose="02020603050405020304" pitchFamily="18" charset="0"/>
              </a:rPr>
              <a:t>These set of instructions will set the auxiliary carry flag to 1, as on adding 2B and 39, addition of lower order nibbles B and 9 will generate a carry.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6590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6F38-C0D2-44D2-A36B-CA1C0EE0496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endParaRPr lang="en-IN" sz="2800" dirty="0"/>
          </a:p>
        </p:txBody>
      </p:sp>
      <p:sp>
        <p:nvSpPr>
          <p:cNvPr id="3" name="Content Placeholder 2">
            <a:extLst>
              <a:ext uri="{FF2B5EF4-FFF2-40B4-BE49-F238E27FC236}">
                <a16:creationId xmlns:a16="http://schemas.microsoft.com/office/drawing/2014/main" id="{880D3D25-1673-4255-BB0B-16D5C2E68209}"/>
              </a:ext>
            </a:extLst>
          </p:cNvPr>
          <p:cNvSpPr>
            <a:spLocks noGrp="1"/>
          </p:cNvSpPr>
          <p:nvPr>
            <p:ph idx="1"/>
          </p:nvPr>
        </p:nvSpPr>
        <p:spPr/>
        <p:txBody>
          <a:bodyPr/>
          <a:lstStyle/>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Parity Flag (P)</a:t>
            </a:r>
            <a:r>
              <a:rPr lang="en-US" sz="1800" dirty="0">
                <a:solidFill>
                  <a:srgbClr val="000000"/>
                </a:solidFill>
                <a:effectLst/>
                <a:latin typeface="Helvetica" panose="020B0604020202020204" pitchFamily="34" charset="0"/>
                <a:ea typeface="Times New Roman" panose="02020603050405020304" pitchFamily="18" charset="0"/>
              </a:rPr>
              <a:t> – If after any arithmetic or logical operation the result has even parity, an even number of 1 bits, the parity register becomes set i.e. 1, otherwise it becomes reset i.e. 0.</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	1-accumulator has even number of 1 bits</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	0-accumulator has odd parity</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b="1" dirty="0">
                <a:solidFill>
                  <a:srgbClr val="000000"/>
                </a:solidFill>
                <a:effectLst/>
                <a:latin typeface="Helvetica" panose="020B0604020202020204" pitchFamily="34" charset="0"/>
                <a:ea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MVI A 05 (load 05H in register A)</a:t>
            </a:r>
            <a:endParaRPr lang="en-IN" sz="1800" dirty="0">
              <a:effectLst/>
              <a:latin typeface="Times New Roman" panose="02020603050405020304" pitchFamily="18" charset="0"/>
              <a:ea typeface="Times New Roman" panose="02020603050405020304" pitchFamily="18" charset="0"/>
            </a:endParaRPr>
          </a:p>
          <a:p>
            <a:pPr marL="0" marR="0" indent="0" algn="just" fontAlgn="base">
              <a:buNone/>
            </a:pPr>
            <a:r>
              <a:rPr lang="en-US" sz="1800" dirty="0">
                <a:solidFill>
                  <a:srgbClr val="000000"/>
                </a:solidFill>
                <a:effectLst/>
                <a:latin typeface="Helvetica" panose="020B0604020202020204" pitchFamily="34" charset="0"/>
                <a:ea typeface="Times New Roman" panose="02020603050405020304" pitchFamily="18" charset="0"/>
              </a:rPr>
              <a:t>	This instruction will set the parity flag to 1 as the BCD code of 05H is 00000101, which contains even number of ones i.e. 2.</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7437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E34B-0A69-4980-8610-F60C12BDB05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endParaRPr lang="en-IN" sz="2800" dirty="0"/>
          </a:p>
        </p:txBody>
      </p:sp>
      <p:sp>
        <p:nvSpPr>
          <p:cNvPr id="3" name="Content Placeholder 2">
            <a:extLst>
              <a:ext uri="{FF2B5EF4-FFF2-40B4-BE49-F238E27FC236}">
                <a16:creationId xmlns:a16="http://schemas.microsoft.com/office/drawing/2014/main" id="{9F35BDFF-F69D-4010-883C-B992AEDFCCA9}"/>
              </a:ext>
            </a:extLst>
          </p:cNvPr>
          <p:cNvSpPr>
            <a:spLocks noGrp="1"/>
          </p:cNvSpPr>
          <p:nvPr>
            <p:ph idx="1"/>
          </p:nvPr>
        </p:nvSpPr>
        <p:spPr/>
        <p:txBody>
          <a:bodyPr/>
          <a:lstStyle/>
          <a:p>
            <a:pPr marL="0" marR="0" indent="0" algn="just" fontAlgn="base">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Carry Flag (CY)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Carry is generated when performing n bit operations and the result is more than n bits, then this flag becomes set i.e. 1, otherwise it becomes reset i.e. 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During subtraction (A-B), if A&gt;B it becomes reset and if (A&lt;B) it becomes set. Carry flag is also called borrow flag.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1-carry out from MSB bit on addition or borrow into MSB bit on subtraction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0-no carry out or borrow into MSB bit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MVI A 30 (load 30H in register 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MVI B 40 (load 40H in register 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 B (A = A – 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set of instructions will set the carry flag to 1 as 30 – 40 generates a carry/borrow.</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8777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2243-1B6A-4AFC-96CD-82B922E9883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Instruction Execution and Instruction Cycles,</a:t>
            </a:r>
          </a:p>
        </p:txBody>
      </p:sp>
      <p:sp>
        <p:nvSpPr>
          <p:cNvPr id="3" name="Content Placeholder 2">
            <a:extLst>
              <a:ext uri="{FF2B5EF4-FFF2-40B4-BE49-F238E27FC236}">
                <a16:creationId xmlns:a16="http://schemas.microsoft.com/office/drawing/2014/main" id="{A135EB5C-CA80-4DF2-8941-68D155204408}"/>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Fetch instruction from memory.</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Decode the instruction.</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Read the effective address from memory.</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Execute the instruction.</a:t>
            </a:r>
          </a:p>
          <a:p>
            <a:endParaRPr lang="en-IN" dirty="0"/>
          </a:p>
        </p:txBody>
      </p:sp>
    </p:spTree>
    <p:extLst>
      <p:ext uri="{BB962C8B-B14F-4D97-AF65-F5344CB8AC3E}">
        <p14:creationId xmlns:p14="http://schemas.microsoft.com/office/powerpoint/2010/main" val="3777469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D427-8FBB-46F4-B0F7-D0D1D4B295A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Instruction Execution and Instruction Cycles,</a:t>
            </a:r>
            <a:endParaRPr lang="en-IN" sz="2800" dirty="0"/>
          </a:p>
        </p:txBody>
      </p:sp>
      <p:pic>
        <p:nvPicPr>
          <p:cNvPr id="1026" name="Picture 2" descr="Instruction Cycle">
            <a:extLst>
              <a:ext uri="{FF2B5EF4-FFF2-40B4-BE49-F238E27FC236}">
                <a16:creationId xmlns:a16="http://schemas.microsoft.com/office/drawing/2014/main" id="{1A6C9D22-205B-47C0-8ED1-EFF7C04100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5939" y="1825624"/>
            <a:ext cx="6768548"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72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DCE9-2489-4A3C-AD5D-DA38E9FDB742}"/>
              </a:ext>
            </a:extLst>
          </p:cNvPr>
          <p:cNvSpPr>
            <a:spLocks noGrp="1"/>
          </p:cNvSpPr>
          <p:nvPr>
            <p:ph type="title"/>
          </p:nvPr>
        </p:nvSpPr>
        <p:spPr>
          <a:xfrm>
            <a:off x="838200" y="365126"/>
            <a:ext cx="10515600" cy="738118"/>
          </a:xfrm>
        </p:spPr>
        <p:txBody>
          <a:bodyPr/>
          <a:lstStyle/>
          <a:p>
            <a:r>
              <a:rPr lang="en-IN" sz="2800" b="1" dirty="0">
                <a:latin typeface="Times New Roman" panose="02020603050405020304" pitchFamily="18" charset="0"/>
                <a:cs typeface="Times New Roman" panose="02020603050405020304" pitchFamily="18" charset="0"/>
              </a:rPr>
              <a:t>Machine Cycles &amp; Timing Diagram</a:t>
            </a:r>
            <a:r>
              <a:rPr lang="en-IN" dirty="0"/>
              <a:t>,</a:t>
            </a:r>
          </a:p>
        </p:txBody>
      </p:sp>
      <p:sp>
        <p:nvSpPr>
          <p:cNvPr id="3" name="Content Placeholder 2">
            <a:extLst>
              <a:ext uri="{FF2B5EF4-FFF2-40B4-BE49-F238E27FC236}">
                <a16:creationId xmlns:a16="http://schemas.microsoft.com/office/drawing/2014/main" id="{8E6BBE7E-6AEE-4378-B375-12D2599075E7}"/>
              </a:ext>
            </a:extLst>
          </p:cNvPr>
          <p:cNvSpPr>
            <a:spLocks noGrp="1"/>
          </p:cNvSpPr>
          <p:nvPr>
            <p:ph idx="1"/>
          </p:nvPr>
        </p:nvSpPr>
        <p:spPr>
          <a:xfrm>
            <a:off x="838200" y="1103244"/>
            <a:ext cx="10515600" cy="5516217"/>
          </a:xfrm>
        </p:spPr>
        <p:txBody>
          <a:bodyPr>
            <a:normAutofit lnSpcReduction="10000"/>
          </a:bodyPr>
          <a:lstStyle/>
          <a:p>
            <a:pPr marL="0" indent="0" algn="just">
              <a:buNone/>
            </a:pPr>
            <a:r>
              <a:rPr lang="en-IN" sz="2400" b="1" i="0" dirty="0">
                <a:solidFill>
                  <a:srgbClr val="333333"/>
                </a:solidFill>
                <a:effectLst/>
                <a:latin typeface="Times New Roman" panose="02020603050405020304" pitchFamily="18" charset="0"/>
              </a:rPr>
              <a:t>Timing Diagram :</a:t>
            </a:r>
            <a:r>
              <a:rPr lang="en-US" sz="2400" b="0" i="0" dirty="0">
                <a:solidFill>
                  <a:srgbClr val="333333"/>
                </a:solidFill>
                <a:effectLst/>
                <a:latin typeface="Times New Roman" panose="02020603050405020304" pitchFamily="18" charset="0"/>
              </a:rPr>
              <a:t>Timing Diagram is a graphical representation. It represents the execution time taken by each instruction in a graphical format. The execution time is represented in T-states.</a:t>
            </a:r>
          </a:p>
          <a:p>
            <a:pPr marL="0" indent="0" algn="just">
              <a:buNone/>
            </a:pPr>
            <a:endParaRPr lang="en-US" sz="2400" dirty="0">
              <a:solidFill>
                <a:srgbClr val="333333"/>
              </a:solidFill>
              <a:latin typeface="Times New Roman" panose="02020603050405020304" pitchFamily="18" charset="0"/>
            </a:endParaRPr>
          </a:p>
          <a:p>
            <a:pPr marL="0" indent="0" algn="just">
              <a:buNone/>
            </a:pPr>
            <a:r>
              <a:rPr lang="en-IN" sz="2400" b="1" i="0" dirty="0">
                <a:solidFill>
                  <a:srgbClr val="333333"/>
                </a:solidFill>
                <a:effectLst/>
                <a:latin typeface="Times New Roman" panose="02020603050405020304" pitchFamily="18" charset="0"/>
              </a:rPr>
              <a:t>Instruction Cycle:</a:t>
            </a:r>
            <a:r>
              <a:rPr lang="en-US" sz="2400" b="0" i="0" dirty="0">
                <a:solidFill>
                  <a:srgbClr val="333333"/>
                </a:solidFill>
                <a:effectLst/>
                <a:latin typeface="Times New Roman" panose="02020603050405020304" pitchFamily="18" charset="0"/>
              </a:rPr>
              <a:t>The time required to execute an instruction is called instruction cycle.</a:t>
            </a:r>
          </a:p>
          <a:p>
            <a:pPr marL="0" indent="0" algn="just">
              <a:buNone/>
            </a:pPr>
            <a:endParaRPr lang="en-US" sz="2400" b="0" i="0" dirty="0">
              <a:solidFill>
                <a:srgbClr val="333333"/>
              </a:solidFill>
              <a:effectLst/>
              <a:latin typeface="Times New Roman" panose="02020603050405020304" pitchFamily="18" charset="0"/>
            </a:endParaRPr>
          </a:p>
          <a:p>
            <a:pPr marL="0" indent="0" algn="just">
              <a:buNone/>
            </a:pPr>
            <a:r>
              <a:rPr lang="en-IN" sz="2400" b="1" i="0" dirty="0">
                <a:solidFill>
                  <a:srgbClr val="333333"/>
                </a:solidFill>
                <a:effectLst/>
                <a:latin typeface="Times New Roman" panose="02020603050405020304" pitchFamily="18" charset="0"/>
              </a:rPr>
              <a:t>Machine Cycle:</a:t>
            </a:r>
            <a:r>
              <a:rPr lang="en-US" sz="2400" b="0" i="0" dirty="0">
                <a:solidFill>
                  <a:srgbClr val="333333"/>
                </a:solidFill>
                <a:effectLst/>
                <a:latin typeface="Times New Roman" panose="02020603050405020304" pitchFamily="18" charset="0"/>
              </a:rPr>
              <a:t>The time required to access the memory or input/output devices is called machine cycle.</a:t>
            </a:r>
          </a:p>
          <a:p>
            <a:pPr marL="0" indent="0" algn="just">
              <a:buNone/>
            </a:pPr>
            <a:endParaRPr lang="en-US" sz="2400" dirty="0">
              <a:solidFill>
                <a:srgbClr val="333333"/>
              </a:solidFill>
              <a:latin typeface="Times New Roman" panose="02020603050405020304" pitchFamily="18" charset="0"/>
            </a:endParaRPr>
          </a:p>
          <a:p>
            <a:pPr marL="0" indent="0" algn="just">
              <a:buNone/>
            </a:pPr>
            <a:r>
              <a:rPr lang="en-IN" sz="2400" b="1" i="0" dirty="0">
                <a:solidFill>
                  <a:srgbClr val="333333"/>
                </a:solidFill>
                <a:effectLst/>
                <a:latin typeface="Times New Roman" panose="02020603050405020304" pitchFamily="18" charset="0"/>
              </a:rPr>
              <a:t>T-State:</a:t>
            </a:r>
          </a:p>
          <a:p>
            <a:pPr algn="just"/>
            <a:r>
              <a:rPr lang="en-US" sz="2400" b="0" i="0" dirty="0">
                <a:solidFill>
                  <a:srgbClr val="333333"/>
                </a:solidFill>
                <a:effectLst/>
                <a:latin typeface="Times New Roman" panose="02020603050405020304" pitchFamily="18" charset="0"/>
              </a:rPr>
              <a:t>The machine cycle and instruction cycle takes multiple clock periods.</a:t>
            </a:r>
          </a:p>
          <a:p>
            <a:pPr algn="just"/>
            <a:r>
              <a:rPr lang="en-US" sz="2400" b="0" i="0" dirty="0">
                <a:solidFill>
                  <a:srgbClr val="333333"/>
                </a:solidFill>
                <a:effectLst/>
                <a:latin typeface="Times New Roman" panose="02020603050405020304" pitchFamily="18" charset="0"/>
              </a:rPr>
              <a:t>A portion of an operation carried out in one system clock period is called as T-state.</a:t>
            </a:r>
          </a:p>
          <a:p>
            <a:pPr marL="0" indent="0" algn="just">
              <a:buNone/>
            </a:pPr>
            <a:endParaRPr lang="en-IN" sz="2400" dirty="0"/>
          </a:p>
        </p:txBody>
      </p:sp>
    </p:spTree>
    <p:extLst>
      <p:ext uri="{BB962C8B-B14F-4D97-AF65-F5344CB8AC3E}">
        <p14:creationId xmlns:p14="http://schemas.microsoft.com/office/powerpoint/2010/main" val="294505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5879-D87F-45AE-B09F-BAD265B797A0}"/>
              </a:ext>
            </a:extLst>
          </p:cNvPr>
          <p:cNvSpPr>
            <a:spLocks noGrp="1"/>
          </p:cNvSpPr>
          <p:nvPr>
            <p:ph type="title"/>
          </p:nvPr>
        </p:nvSpPr>
        <p:spPr>
          <a:xfrm>
            <a:off x="838200" y="365126"/>
            <a:ext cx="10515600" cy="976658"/>
          </a:xfrm>
        </p:spPr>
        <p:txBody>
          <a:bodyPr>
            <a:normAutofit/>
          </a:bodyPr>
          <a:lstStyle/>
          <a:p>
            <a:r>
              <a:rPr lang="en-IN" sz="2400" b="1" i="0" dirty="0">
                <a:solidFill>
                  <a:srgbClr val="333333"/>
                </a:solidFill>
                <a:effectLst/>
                <a:latin typeface="Times New Roman" panose="02020603050405020304" pitchFamily="18" charset="0"/>
              </a:rPr>
              <a:t>Machine cycles of 8085</a:t>
            </a:r>
            <a:endParaRPr lang="en-IN" sz="2400" dirty="0"/>
          </a:p>
        </p:txBody>
      </p:sp>
      <p:sp>
        <p:nvSpPr>
          <p:cNvPr id="3" name="Content Placeholder 2">
            <a:extLst>
              <a:ext uri="{FF2B5EF4-FFF2-40B4-BE49-F238E27FC236}">
                <a16:creationId xmlns:a16="http://schemas.microsoft.com/office/drawing/2014/main" id="{C058786A-2776-4F2E-8616-B30BE1567762}"/>
              </a:ext>
            </a:extLst>
          </p:cNvPr>
          <p:cNvSpPr>
            <a:spLocks noGrp="1"/>
          </p:cNvSpPr>
          <p:nvPr>
            <p:ph idx="1"/>
          </p:nvPr>
        </p:nvSpPr>
        <p:spPr>
          <a:xfrm>
            <a:off x="838200" y="1341784"/>
            <a:ext cx="10515600" cy="4835179"/>
          </a:xfrm>
        </p:spPr>
        <p:txBody>
          <a:bodyPr/>
          <a:lstStyle/>
          <a:p>
            <a:r>
              <a:rPr lang="en-US" b="0" i="0" dirty="0">
                <a:solidFill>
                  <a:srgbClr val="333333"/>
                </a:solidFill>
                <a:effectLst/>
                <a:latin typeface="Times New Roman" panose="02020603050405020304" pitchFamily="18" charset="0"/>
              </a:rPr>
              <a:t>The 8085 microprocessor has 5  basic machine cycles. They are</a:t>
            </a:r>
          </a:p>
          <a:p>
            <a:pPr marL="0" indent="0">
              <a:buNone/>
            </a:pPr>
            <a:endParaRPr lang="en-IN" dirty="0"/>
          </a:p>
        </p:txBody>
      </p:sp>
      <p:sp>
        <p:nvSpPr>
          <p:cNvPr id="4" name="Rectangle 1">
            <a:extLst>
              <a:ext uri="{FF2B5EF4-FFF2-40B4-BE49-F238E27FC236}">
                <a16:creationId xmlns:a16="http://schemas.microsoft.com/office/drawing/2014/main" id="{6C826B09-7A14-4996-9183-D1C717EB6C87}"/>
              </a:ext>
            </a:extLst>
          </p:cNvPr>
          <p:cNvSpPr>
            <a:spLocks noChangeArrowheads="1"/>
          </p:cNvSpPr>
          <p:nvPr/>
        </p:nvSpPr>
        <p:spPr bwMode="auto">
          <a:xfrm>
            <a:off x="3558429" y="2438138"/>
            <a:ext cx="526045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Opcode fetch cycle (4T)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Memory read cycle (3 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Memory write cycle (3 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I/O read cycle (3 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I/O write cycle (3 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41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2446-AEF0-4945-BC79-AA67B7A2BC33}"/>
              </a:ext>
            </a:extLst>
          </p:cNvPr>
          <p:cNvSpPr>
            <a:spLocks noGrp="1"/>
          </p:cNvSpPr>
          <p:nvPr>
            <p:ph type="title"/>
          </p:nvPr>
        </p:nvSpPr>
        <p:spPr/>
        <p:txBody>
          <a:bodyPr>
            <a:normAutofit/>
          </a:bodyPr>
          <a:lstStyle/>
          <a:p>
            <a:r>
              <a:rPr lang="en-IN" sz="2800" b="1" i="0" dirty="0">
                <a:solidFill>
                  <a:srgbClr val="333333"/>
                </a:solidFill>
                <a:effectLst/>
                <a:latin typeface="Times New Roman" panose="02020603050405020304" pitchFamily="18" charset="0"/>
              </a:rPr>
              <a:t>Machine cycles of 8085</a:t>
            </a:r>
            <a:endParaRPr lang="en-IN" sz="2800" dirty="0"/>
          </a:p>
        </p:txBody>
      </p:sp>
      <p:pic>
        <p:nvPicPr>
          <p:cNvPr id="4098" name="Picture 2">
            <a:extLst>
              <a:ext uri="{FF2B5EF4-FFF2-40B4-BE49-F238E27FC236}">
                <a16:creationId xmlns:a16="http://schemas.microsoft.com/office/drawing/2014/main" id="{29A43D5D-832F-425D-8BD7-FBE4EFE395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505" y="2256184"/>
            <a:ext cx="6033052" cy="360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15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7502-F6DB-4B77-8E10-02216C8FCD68}"/>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8085 Microprocessor?</a:t>
            </a:r>
            <a:br>
              <a:rPr lang="en-US" sz="2800" b="1" i="0" dirty="0">
                <a:solidFill>
                  <a:srgbClr val="000000"/>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9D175E-B738-419E-8BD1-129BA3BF63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a:t>
            </a:r>
            <a:r>
              <a:rPr lang="en-US" i="0" dirty="0">
                <a:effectLst/>
                <a:latin typeface="Times New Roman" panose="02020603050405020304" pitchFamily="18" charset="0"/>
                <a:cs typeface="Times New Roman" panose="02020603050405020304" pitchFamily="18" charset="0"/>
              </a:rPr>
              <a:t>he 8085 is an 8-bit </a:t>
            </a:r>
            <a:r>
              <a:rPr lang="en-US" i="0" u="none" strike="noStrike" dirty="0">
                <a:effectLst/>
                <a:latin typeface="Times New Roman" panose="02020603050405020304" pitchFamily="18" charset="0"/>
                <a:cs typeface="Times New Roman" panose="02020603050405020304" pitchFamily="18" charset="0"/>
              </a:rPr>
              <a:t>microprocessor,</a:t>
            </a:r>
            <a:r>
              <a:rPr lang="en-US" i="0" dirty="0">
                <a:effectLst/>
                <a:latin typeface="Times New Roman" panose="02020603050405020304" pitchFamily="18" charset="0"/>
                <a:cs typeface="Times New Roman" panose="02020603050405020304" pitchFamily="18" charset="0"/>
              </a:rPr>
              <a:t> and it was launched by the Intel team in the year of 1976 with the help of NMOS technology. </a:t>
            </a:r>
          </a:p>
          <a:p>
            <a:pPr algn="just"/>
            <a:r>
              <a:rPr lang="en-US" i="0" dirty="0">
                <a:effectLst/>
                <a:latin typeface="Times New Roman" panose="02020603050405020304" pitchFamily="18" charset="0"/>
                <a:cs typeface="Times New Roman" panose="02020603050405020304" pitchFamily="18" charset="0"/>
              </a:rPr>
              <a:t>This processor is the updated version of the microprocessor. The configurations of</a:t>
            </a:r>
            <a:r>
              <a:rPr lang="en-US" i="0" u="none" strike="noStrike" dirty="0">
                <a:effectLst/>
                <a:latin typeface="Times New Roman" panose="02020603050405020304" pitchFamily="18" charset="0"/>
                <a:cs typeface="Times New Roman" panose="02020603050405020304" pitchFamily="18" charset="0"/>
              </a:rPr>
              <a:t> 8085 microprocessor</a:t>
            </a:r>
            <a:r>
              <a:rPr lang="en-US" i="0" dirty="0">
                <a:effectLst/>
                <a:latin typeface="Times New Roman" panose="02020603050405020304" pitchFamily="18" charset="0"/>
                <a:cs typeface="Times New Roman" panose="02020603050405020304" pitchFamily="18" charset="0"/>
              </a:rPr>
              <a:t> mainly include data bus-8-bit, address bus-16 bit, program counter-16-bit, stack pointer-16 bit, registers 8-bit, +5V voltage supply, and operates at 3.2 MHz single segment CLK. </a:t>
            </a:r>
          </a:p>
          <a:p>
            <a:pPr algn="just"/>
            <a:r>
              <a:rPr lang="en-US" i="0" dirty="0">
                <a:effectLst/>
                <a:latin typeface="Times New Roman" panose="02020603050405020304" pitchFamily="18" charset="0"/>
                <a:cs typeface="Times New Roman" panose="02020603050405020304" pitchFamily="18" charset="0"/>
              </a:rPr>
              <a:t>The applications of 8085 microprocessor are involved in microwave ovens, washing machines, gadgets,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9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8182-CD69-4A94-8A33-EFE4693FB47D}"/>
              </a:ext>
            </a:extLst>
          </p:cNvPr>
          <p:cNvSpPr>
            <a:spLocks noGrp="1"/>
          </p:cNvSpPr>
          <p:nvPr>
            <p:ph type="title"/>
          </p:nvPr>
        </p:nvSpPr>
        <p:spPr/>
        <p:txBody>
          <a:bodyPr>
            <a:normAutofit/>
          </a:bodyPr>
          <a:lstStyle/>
          <a:p>
            <a:r>
              <a:rPr lang="en-IN" sz="2800" b="1" i="0" dirty="0">
                <a:solidFill>
                  <a:srgbClr val="333333"/>
                </a:solidFill>
                <a:effectLst/>
                <a:latin typeface="Times New Roman" panose="02020603050405020304" pitchFamily="18" charset="0"/>
              </a:rPr>
              <a:t>Machine cycles of 8085</a:t>
            </a:r>
            <a:endParaRPr lang="en-IN" sz="2800" dirty="0"/>
          </a:p>
        </p:txBody>
      </p:sp>
      <p:pic>
        <p:nvPicPr>
          <p:cNvPr id="6146" name="Picture 2">
            <a:extLst>
              <a:ext uri="{FF2B5EF4-FFF2-40B4-BE49-F238E27FC236}">
                <a16:creationId xmlns:a16="http://schemas.microsoft.com/office/drawing/2014/main" id="{85DCE003-433E-41CA-B52F-0883F71A5E1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6775" y="1825625"/>
            <a:ext cx="498944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08EE1D3-B15F-446D-8A31-9C1157532303}"/>
              </a:ext>
            </a:extLst>
          </p:cNvPr>
          <p:cNvSpPr>
            <a:spLocks noGrp="1" noChangeArrowheads="1"/>
          </p:cNvSpPr>
          <p:nvPr>
            <p:ph sz="half" idx="2"/>
          </p:nvPr>
        </p:nvSpPr>
        <p:spPr bwMode="auto">
          <a:xfrm>
            <a:off x="6172200" y="2293134"/>
            <a:ext cx="53187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Each instruction of the processor has one byte opcode.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opcodes are stored in memory. So, the processor executes the opcode fetch machine cycle to fetch the opcode from memory.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Hence, every instruction starts with opcode fetch machine cycle.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time taken by the processor to execute the opcode fetch cycle is 4T.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this time, the first, 3 T-states are used for fetching the opcode from memory and the remaining T-states are used for internal operations by the processor.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6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7F78-D356-460B-BAB5-E3C2659A5755}"/>
              </a:ext>
            </a:extLst>
          </p:cNvPr>
          <p:cNvSpPr>
            <a:spLocks noGrp="1"/>
          </p:cNvSpPr>
          <p:nvPr>
            <p:ph type="title"/>
          </p:nvPr>
        </p:nvSpPr>
        <p:spPr/>
        <p:txBody>
          <a:bodyPr>
            <a:normAutofit/>
          </a:bodyPr>
          <a:lstStyle/>
          <a:p>
            <a:r>
              <a:rPr lang="en-IN" sz="3200" b="1" i="0" dirty="0">
                <a:solidFill>
                  <a:srgbClr val="333333"/>
                </a:solidFill>
                <a:effectLst/>
                <a:latin typeface="Times New Roman" panose="02020603050405020304" pitchFamily="18" charset="0"/>
              </a:rPr>
              <a:t>Machine cycles of 8085</a:t>
            </a:r>
            <a:endParaRPr lang="en-IN" sz="3200" dirty="0"/>
          </a:p>
        </p:txBody>
      </p:sp>
      <p:pic>
        <p:nvPicPr>
          <p:cNvPr id="7170" name="Picture 2">
            <a:extLst>
              <a:ext uri="{FF2B5EF4-FFF2-40B4-BE49-F238E27FC236}">
                <a16:creationId xmlns:a16="http://schemas.microsoft.com/office/drawing/2014/main" id="{AE87DA4A-5D28-4A3C-8273-33F54B9DC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96096"/>
            <a:ext cx="3971925" cy="46958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9AB8F99-0200-4A20-A922-43D627205EA4}"/>
              </a:ext>
            </a:extLst>
          </p:cNvPr>
          <p:cNvSpPr>
            <a:spLocks noGrp="1"/>
          </p:cNvSpPr>
          <p:nvPr>
            <p:ph sz="half" idx="1"/>
          </p:nvPr>
        </p:nvSpPr>
        <p:spPr/>
        <p:txBody>
          <a:bodyPr/>
          <a:lstStyle/>
          <a:p>
            <a:endParaRPr lang="en-IN" dirty="0"/>
          </a:p>
        </p:txBody>
      </p:sp>
      <p:sp>
        <p:nvSpPr>
          <p:cNvPr id="7" name="Rectangle 3">
            <a:extLst>
              <a:ext uri="{FF2B5EF4-FFF2-40B4-BE49-F238E27FC236}">
                <a16:creationId xmlns:a16="http://schemas.microsoft.com/office/drawing/2014/main" id="{99192F8F-CF48-4311-9650-4D1ACB7A555E}"/>
              </a:ext>
            </a:extLst>
          </p:cNvPr>
          <p:cNvSpPr>
            <a:spLocks noGrp="1" noChangeArrowheads="1"/>
          </p:cNvSpPr>
          <p:nvPr>
            <p:ph sz="half" idx="2"/>
          </p:nvPr>
        </p:nvSpPr>
        <p:spPr bwMode="auto">
          <a:xfrm>
            <a:off x="6172200" y="1923802"/>
            <a:ext cx="447261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memory read machine cycle is executed by the processor to read a data byte from memory.</a:t>
            </a:r>
          </a:p>
          <a:p>
            <a:pPr marL="0" indent="0" algn="just">
              <a:lnSpc>
                <a:spcPct val="100000"/>
              </a:lnSpc>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processor takes 3T states to execute this cycle.</a:t>
            </a:r>
          </a:p>
          <a:p>
            <a:pPr algn="just">
              <a:lnSpc>
                <a:spcPct val="100000"/>
              </a:lnSpc>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 instructions which have more than one byte word size will use the machine cycle after the opcode fetch machine cycle.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29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7F78-D356-460B-BAB5-E3C2659A5755}"/>
              </a:ext>
            </a:extLst>
          </p:cNvPr>
          <p:cNvSpPr>
            <a:spLocks noGrp="1"/>
          </p:cNvSpPr>
          <p:nvPr>
            <p:ph type="title"/>
          </p:nvPr>
        </p:nvSpPr>
        <p:spPr/>
        <p:txBody>
          <a:bodyPr>
            <a:normAutofit/>
          </a:bodyPr>
          <a:lstStyle/>
          <a:p>
            <a:r>
              <a:rPr lang="en-IN" sz="3200" b="1" i="0" dirty="0">
                <a:solidFill>
                  <a:srgbClr val="333333"/>
                </a:solidFill>
                <a:effectLst/>
                <a:latin typeface="Times New Roman" panose="02020603050405020304" pitchFamily="18" charset="0"/>
              </a:rPr>
              <a:t>Machine cycles of 8085</a:t>
            </a:r>
            <a:endParaRPr lang="en-IN" sz="3200" dirty="0"/>
          </a:p>
        </p:txBody>
      </p:sp>
      <p:sp>
        <p:nvSpPr>
          <p:cNvPr id="4" name="Content Placeholder 3">
            <a:extLst>
              <a:ext uri="{FF2B5EF4-FFF2-40B4-BE49-F238E27FC236}">
                <a16:creationId xmlns:a16="http://schemas.microsoft.com/office/drawing/2014/main" id="{B7725DD0-9516-4F08-A38E-E37BF5CBB1D6}"/>
              </a:ext>
            </a:extLst>
          </p:cNvPr>
          <p:cNvSpPr>
            <a:spLocks noGrp="1"/>
          </p:cNvSpPr>
          <p:nvPr>
            <p:ph sz="half" idx="1"/>
          </p:nvPr>
        </p:nvSpPr>
        <p:spPr/>
        <p:txBody>
          <a:bodyPr/>
          <a:lstStyle/>
          <a:p>
            <a:endParaRPr lang="en-IN"/>
          </a:p>
        </p:txBody>
      </p:sp>
      <p:pic>
        <p:nvPicPr>
          <p:cNvPr id="8196" name="Picture 4">
            <a:extLst>
              <a:ext uri="{FF2B5EF4-FFF2-40B4-BE49-F238E27FC236}">
                <a16:creationId xmlns:a16="http://schemas.microsoft.com/office/drawing/2014/main" id="{0B2627D8-D41C-44DD-8085-C52074A07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530" y="1825625"/>
            <a:ext cx="3438525" cy="4467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2BF7496E-E6C9-4761-9748-7081827B3EBC}"/>
              </a:ext>
            </a:extLst>
          </p:cNvPr>
          <p:cNvSpPr>
            <a:spLocks noGrp="1" noChangeArrowheads="1"/>
          </p:cNvSpPr>
          <p:nvPr>
            <p:ph sz="half" idx="2"/>
          </p:nvPr>
        </p:nvSpPr>
        <p:spPr bwMode="auto">
          <a:xfrm>
            <a:off x="6172200" y="3031798"/>
            <a:ext cx="538701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memory write machine cycle is executed by the processor to write a data byte in a memory location.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processor takes, 3T states to execute this machine cycle.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72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7F78-D356-460B-BAB5-E3C2659A5755}"/>
              </a:ext>
            </a:extLst>
          </p:cNvPr>
          <p:cNvSpPr>
            <a:spLocks noGrp="1"/>
          </p:cNvSpPr>
          <p:nvPr>
            <p:ph type="title"/>
          </p:nvPr>
        </p:nvSpPr>
        <p:spPr/>
        <p:txBody>
          <a:bodyPr>
            <a:normAutofit/>
          </a:bodyPr>
          <a:lstStyle/>
          <a:p>
            <a:r>
              <a:rPr lang="en-IN" sz="3200" b="1" i="0" dirty="0">
                <a:solidFill>
                  <a:srgbClr val="333333"/>
                </a:solidFill>
                <a:effectLst/>
                <a:latin typeface="Times New Roman" panose="02020603050405020304" pitchFamily="18" charset="0"/>
              </a:rPr>
              <a:t>Machine cycles of 8085</a:t>
            </a:r>
            <a:endParaRPr lang="en-IN" sz="3200" dirty="0"/>
          </a:p>
        </p:txBody>
      </p:sp>
      <p:pic>
        <p:nvPicPr>
          <p:cNvPr id="9220" name="Picture 4">
            <a:extLst>
              <a:ext uri="{FF2B5EF4-FFF2-40B4-BE49-F238E27FC236}">
                <a16:creationId xmlns:a16="http://schemas.microsoft.com/office/drawing/2014/main" id="{E1EAAE56-B362-455A-A3B4-E61A3578626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419018" y="1920080"/>
            <a:ext cx="3324225" cy="4162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3B5EA7B9-C166-4504-8A05-88660F357E8B}"/>
              </a:ext>
            </a:extLst>
          </p:cNvPr>
          <p:cNvSpPr>
            <a:spLocks noGrp="1" noChangeArrowheads="1"/>
          </p:cNvSpPr>
          <p:nvPr>
            <p:ph sz="half" idx="2"/>
          </p:nvPr>
        </p:nvSpPr>
        <p:spPr bwMode="auto">
          <a:xfrm>
            <a:off x="6172200" y="2724023"/>
            <a:ext cx="56946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I/O Read cycle is executed by the processor to read a data byte from I/O port or from the peripheral, which is I/O, mapped in the system.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processor takes 3T states to execute this machine cycle.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IN instruction uses this machine cycle during the execution.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9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75B1-AC94-4825-8614-5D059FBEFC94}"/>
              </a:ext>
            </a:extLst>
          </p:cNvPr>
          <p:cNvSpPr>
            <a:spLocks noGrp="1"/>
          </p:cNvSpPr>
          <p:nvPr>
            <p:ph type="title"/>
          </p:nvPr>
        </p:nvSpPr>
        <p:spPr/>
        <p:txBody>
          <a:bodyPr/>
          <a:lstStyle/>
          <a:p>
            <a:r>
              <a:rPr lang="en-IN" sz="4000" b="1" i="0" dirty="0">
                <a:solidFill>
                  <a:srgbClr val="000000"/>
                </a:solidFill>
                <a:effectLst/>
                <a:latin typeface="Times New Roman" panose="02020603050405020304" pitchFamily="18" charset="0"/>
                <a:cs typeface="Times New Roman" panose="02020603050405020304" pitchFamily="18" charset="0"/>
              </a:rPr>
              <a:t>16 bit Microprocessor </a:t>
            </a:r>
            <a:br>
              <a:rPr lang="en-IN" b="0" i="0" dirty="0">
                <a:solidFill>
                  <a:srgbClr val="000000"/>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E397F77-9A5F-44C7-9D2F-98D1600BB86C}"/>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A 16 bit microprocessor is having 16bit register set. It have 16 address and data lines to transfer address and data both. Hence it is 16 address lines. The maximum addresses are 2^16 means 65536.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78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0D4F-7CA5-4CFE-90E3-AC088776ECEE}"/>
              </a:ext>
            </a:extLst>
          </p:cNvPr>
          <p:cNvSpPr>
            <a:spLocks noGrp="1"/>
          </p:cNvSpPr>
          <p:nvPr>
            <p:ph type="title"/>
          </p:nvPr>
        </p:nvSpPr>
        <p:spPr>
          <a:xfrm>
            <a:off x="838200" y="365126"/>
            <a:ext cx="10515600" cy="509518"/>
          </a:xfrm>
        </p:spPr>
        <p:txBody>
          <a:bodyPr>
            <a:normAutofit fontScale="90000"/>
          </a:bodyPr>
          <a:lstStyle/>
          <a:p>
            <a:r>
              <a:rPr lang="en-IN" sz="3200" b="1" dirty="0">
                <a:latin typeface="Times New Roman" panose="02020603050405020304" pitchFamily="18" charset="0"/>
                <a:cs typeface="Times New Roman" panose="02020603050405020304" pitchFamily="18" charset="0"/>
              </a:rPr>
              <a:t>8086 Architecture</a:t>
            </a:r>
          </a:p>
        </p:txBody>
      </p:sp>
      <p:pic>
        <p:nvPicPr>
          <p:cNvPr id="5" name="Content Placeholder 4">
            <a:extLst>
              <a:ext uri="{FF2B5EF4-FFF2-40B4-BE49-F238E27FC236}">
                <a16:creationId xmlns:a16="http://schemas.microsoft.com/office/drawing/2014/main" id="{40D283CC-C77C-4232-9B8B-88DE51698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69" y="1354137"/>
            <a:ext cx="9352721" cy="5056601"/>
          </a:xfrm>
        </p:spPr>
      </p:pic>
    </p:spTree>
    <p:extLst>
      <p:ext uri="{BB962C8B-B14F-4D97-AF65-F5344CB8AC3E}">
        <p14:creationId xmlns:p14="http://schemas.microsoft.com/office/powerpoint/2010/main" val="78102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1973-8686-491E-9D56-49C9942CC423}"/>
              </a:ext>
            </a:extLst>
          </p:cNvPr>
          <p:cNvSpPr>
            <a:spLocks noGrp="1"/>
          </p:cNvSpPr>
          <p:nvPr>
            <p:ph type="title"/>
          </p:nvPr>
        </p:nvSpPr>
        <p:spPr>
          <a:xfrm>
            <a:off x="838200" y="365125"/>
            <a:ext cx="10515600" cy="598971"/>
          </a:xfrm>
        </p:spPr>
        <p:txBody>
          <a:bodyPr>
            <a:normAutofit/>
          </a:bodyPr>
          <a:lstStyle/>
          <a:p>
            <a:r>
              <a:rPr lang="en-IN" sz="2800" b="1" dirty="0">
                <a:latin typeface="Times New Roman" panose="02020603050405020304" pitchFamily="18" charset="0"/>
                <a:cs typeface="Times New Roman" panose="02020603050405020304" pitchFamily="18" charset="0"/>
              </a:rPr>
              <a:t>8086 Architecture</a:t>
            </a:r>
            <a:endParaRPr lang="en-IN" sz="2800" dirty="0"/>
          </a:p>
        </p:txBody>
      </p:sp>
      <p:sp>
        <p:nvSpPr>
          <p:cNvPr id="3" name="Content Placeholder 2">
            <a:extLst>
              <a:ext uri="{FF2B5EF4-FFF2-40B4-BE49-F238E27FC236}">
                <a16:creationId xmlns:a16="http://schemas.microsoft.com/office/drawing/2014/main" id="{96C20E01-38E3-437C-9461-C0C755302003}"/>
              </a:ext>
            </a:extLst>
          </p:cNvPr>
          <p:cNvSpPr>
            <a:spLocks noGrp="1"/>
          </p:cNvSpPr>
          <p:nvPr>
            <p:ph idx="1"/>
          </p:nvPr>
        </p:nvSpPr>
        <p:spPr>
          <a:xfrm>
            <a:off x="838200" y="1073426"/>
            <a:ext cx="10515600" cy="5103537"/>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8086 Microprocessor is an enhanced version of 8085Microprocessor that was designed by Intel in 1976. It is a 16-bit Microprocessor having 20 address lines and16 data lines that provides up to 1MB storage. It consists of powerful instruction set, which provides operations like multiplication and division easily.</a:t>
            </a:r>
          </a:p>
          <a:p>
            <a:pPr algn="just"/>
            <a:r>
              <a:rPr lang="en-US" b="0" i="0" dirty="0">
                <a:solidFill>
                  <a:srgbClr val="000000"/>
                </a:solidFill>
                <a:effectLst/>
                <a:latin typeface="Times New Roman" panose="02020603050405020304" pitchFamily="18" charset="0"/>
                <a:cs typeface="Times New Roman" panose="02020603050405020304" pitchFamily="18" charset="0"/>
              </a:rPr>
              <a:t>It supports two modes of operation, i.e. Maximum mode and Minimum mode. Maximum mode is suitable for system having multiple processors and Minimum mode is suitable for system having a single processor.</a:t>
            </a:r>
          </a:p>
          <a:p>
            <a:pPr marL="0" indent="0">
              <a:buNone/>
            </a:pPr>
            <a:endParaRPr lang="en-IN" dirty="0"/>
          </a:p>
        </p:txBody>
      </p:sp>
    </p:spTree>
    <p:extLst>
      <p:ext uri="{BB962C8B-B14F-4D97-AF65-F5344CB8AC3E}">
        <p14:creationId xmlns:p14="http://schemas.microsoft.com/office/powerpoint/2010/main" val="4018590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5DCE-0F6D-4C5A-ABED-9450A5F01736}"/>
              </a:ext>
            </a:extLst>
          </p:cNvPr>
          <p:cNvSpPr>
            <a:spLocks noGrp="1"/>
          </p:cNvSpPr>
          <p:nvPr>
            <p:ph type="title"/>
          </p:nvPr>
        </p:nvSpPr>
        <p:spPr>
          <a:xfrm>
            <a:off x="838200" y="365125"/>
            <a:ext cx="10515600" cy="5691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071D0E6-D754-4107-8FF7-7EFD7E2E0219}"/>
              </a:ext>
            </a:extLst>
          </p:cNvPr>
          <p:cNvSpPr>
            <a:spLocks noGrp="1"/>
          </p:cNvSpPr>
          <p:nvPr>
            <p:ph idx="1"/>
          </p:nvPr>
        </p:nvSpPr>
        <p:spPr>
          <a:xfrm>
            <a:off x="838200" y="1123122"/>
            <a:ext cx="10515600" cy="5053841"/>
          </a:xfrm>
        </p:spPr>
        <p:txBody>
          <a:bodyPr>
            <a:normAutofit fontScale="92500" lnSpcReduction="20000"/>
          </a:bodyPr>
          <a:lstStyle/>
          <a:p>
            <a:pPr marL="0" indent="0" algn="l">
              <a:buNone/>
            </a:pPr>
            <a:r>
              <a:rPr lang="en-US" sz="3000" b="1" i="0" dirty="0">
                <a:effectLst/>
                <a:latin typeface="Times New Roman" panose="02020603050405020304" pitchFamily="18" charset="0"/>
                <a:cs typeface="Times New Roman" panose="02020603050405020304" pitchFamily="18" charset="0"/>
              </a:rPr>
              <a:t>Comparison between 8085 &amp; 8086 Microprocessor</a:t>
            </a:r>
          </a:p>
          <a:p>
            <a:pPr marL="0" indent="0" algn="l">
              <a:buNone/>
            </a:pPr>
            <a:endParaRPr lang="en-US" sz="3000" b="1"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Size</a:t>
            </a:r>
            <a:r>
              <a:rPr lang="en-US" b="0" i="0" dirty="0">
                <a:solidFill>
                  <a:srgbClr val="000000"/>
                </a:solidFill>
                <a:effectLst/>
                <a:latin typeface="Times New Roman" panose="02020603050405020304" pitchFamily="18" charset="0"/>
                <a:cs typeface="Times New Roman" panose="02020603050405020304" pitchFamily="18" charset="0"/>
              </a:rPr>
              <a:t> − 8085 is 8-bit microprocessor, whereas 8086 is 16-bit microprocessor.</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Address Bus</a:t>
            </a:r>
            <a:r>
              <a:rPr lang="en-US" b="0" i="0" dirty="0">
                <a:solidFill>
                  <a:srgbClr val="000000"/>
                </a:solidFill>
                <a:effectLst/>
                <a:latin typeface="Times New Roman" panose="02020603050405020304" pitchFamily="18" charset="0"/>
                <a:cs typeface="Times New Roman" panose="02020603050405020304" pitchFamily="18" charset="0"/>
              </a:rPr>
              <a:t> − 8085 has 16-bit address bus while 8086 has 20-bit address bus.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Memory</a:t>
            </a:r>
            <a:r>
              <a:rPr lang="en-US" b="0" i="0" dirty="0">
                <a:solidFill>
                  <a:srgbClr val="000000"/>
                </a:solidFill>
                <a:effectLst/>
                <a:latin typeface="Times New Roman" panose="02020603050405020304" pitchFamily="18" charset="0"/>
                <a:cs typeface="Times New Roman" panose="02020603050405020304" pitchFamily="18" charset="0"/>
              </a:rPr>
              <a:t> − 8085 can access up to 64Kb, whereas 8086 can access up to 1 Mb of memory.</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Instruction</a:t>
            </a:r>
            <a:r>
              <a:rPr lang="en-US" b="0" i="0" dirty="0">
                <a:solidFill>
                  <a:srgbClr val="000000"/>
                </a:solidFill>
                <a:effectLst/>
                <a:latin typeface="Times New Roman" panose="02020603050405020304" pitchFamily="18" charset="0"/>
                <a:cs typeface="Times New Roman" panose="02020603050405020304" pitchFamily="18" charset="0"/>
              </a:rPr>
              <a:t> − 8085 doesn’t have an instruction queue, whereas 8086 has an instruction queue.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Pipelining</a:t>
            </a:r>
            <a:r>
              <a:rPr lang="en-US" b="0" i="0" dirty="0">
                <a:solidFill>
                  <a:srgbClr val="000000"/>
                </a:solidFill>
                <a:effectLst/>
                <a:latin typeface="Times New Roman" panose="02020603050405020304" pitchFamily="18" charset="0"/>
                <a:cs typeface="Times New Roman" panose="02020603050405020304" pitchFamily="18" charset="0"/>
              </a:rPr>
              <a:t> − 8085 doesn’t support a pipelined architecture while 8086 supports a pipelined architecture.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I/O</a:t>
            </a:r>
            <a:r>
              <a:rPr lang="en-US" b="0" i="0" dirty="0">
                <a:solidFill>
                  <a:srgbClr val="000000"/>
                </a:solidFill>
                <a:effectLst/>
                <a:latin typeface="Times New Roman" panose="02020603050405020304" pitchFamily="18" charset="0"/>
                <a:cs typeface="Times New Roman" panose="02020603050405020304" pitchFamily="18" charset="0"/>
              </a:rPr>
              <a:t> − 8085 can address 2^8 = 256 I/O's, whereas 8086 can access 2^16 = 65,536 I/O's.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Cost</a:t>
            </a:r>
            <a:r>
              <a:rPr lang="en-US" b="0" i="0" dirty="0">
                <a:solidFill>
                  <a:srgbClr val="000000"/>
                </a:solidFill>
                <a:effectLst/>
                <a:latin typeface="Times New Roman" panose="02020603050405020304" pitchFamily="18" charset="0"/>
                <a:cs typeface="Times New Roman" panose="02020603050405020304" pitchFamily="18" charset="0"/>
              </a:rPr>
              <a:t> − The cost of 8085 is low whereas that of 8086 is high.</a:t>
            </a:r>
          </a:p>
          <a:p>
            <a:pPr marL="0" indent="0">
              <a:buNone/>
            </a:pPr>
            <a:endParaRPr lang="en-IN" dirty="0"/>
          </a:p>
        </p:txBody>
      </p:sp>
    </p:spTree>
    <p:extLst>
      <p:ext uri="{BB962C8B-B14F-4D97-AF65-F5344CB8AC3E}">
        <p14:creationId xmlns:p14="http://schemas.microsoft.com/office/powerpoint/2010/main" val="1593014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5120-1D31-4098-8A0B-5A5AA69633C6}"/>
              </a:ext>
            </a:extLst>
          </p:cNvPr>
          <p:cNvSpPr>
            <a:spLocks noGrp="1"/>
          </p:cNvSpPr>
          <p:nvPr>
            <p:ph type="title"/>
          </p:nvPr>
        </p:nvSpPr>
        <p:spPr>
          <a:xfrm>
            <a:off x="838200" y="365125"/>
            <a:ext cx="10515600" cy="598971"/>
          </a:xfrm>
        </p:spPr>
        <p:txBody>
          <a:bodyPr>
            <a:normAutofit/>
          </a:bodyPr>
          <a:lstStyle/>
          <a:p>
            <a:r>
              <a:rPr lang="en-IN" sz="2800" b="1" dirty="0">
                <a:latin typeface="Times New Roman" panose="02020603050405020304" pitchFamily="18" charset="0"/>
                <a:cs typeface="Times New Roman" panose="02020603050405020304" pitchFamily="18" charset="0"/>
              </a:rPr>
              <a:t>8086 Architecture</a:t>
            </a:r>
            <a:endParaRPr lang="en-IN" sz="2800" dirty="0"/>
          </a:p>
        </p:txBody>
      </p:sp>
      <p:sp>
        <p:nvSpPr>
          <p:cNvPr id="3" name="Content Placeholder 2">
            <a:extLst>
              <a:ext uri="{FF2B5EF4-FFF2-40B4-BE49-F238E27FC236}">
                <a16:creationId xmlns:a16="http://schemas.microsoft.com/office/drawing/2014/main" id="{61EDA1DA-FDA2-4E5E-8308-6DB2367CE665}"/>
              </a:ext>
            </a:extLst>
          </p:cNvPr>
          <p:cNvSpPr>
            <a:spLocks noGrp="1"/>
          </p:cNvSpPr>
          <p:nvPr>
            <p:ph idx="1"/>
          </p:nvPr>
        </p:nvSpPr>
        <p:spPr>
          <a:xfrm>
            <a:off x="838200" y="1133061"/>
            <a:ext cx="10515600" cy="5043902"/>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EU (Execution Unit)</a:t>
            </a:r>
          </a:p>
          <a:p>
            <a:pPr algn="just"/>
            <a:r>
              <a:rPr lang="en-US" b="0" i="0" dirty="0">
                <a:solidFill>
                  <a:srgbClr val="000000"/>
                </a:solidFill>
                <a:effectLst/>
                <a:latin typeface="Times New Roman" panose="02020603050405020304" pitchFamily="18" charset="0"/>
                <a:cs typeface="Times New Roman" panose="02020603050405020304" pitchFamily="18" charset="0"/>
              </a:rPr>
              <a:t>Execution unit gives instructions to BIU stating from where to fetch the data and then decode and execute those instructions. Its function is to control operations on data using the instruction decoder &amp; ALU. EU has no direct connection with system buses as shown in the above figure, it performs operations over data through BIU.</a:t>
            </a:r>
          </a:p>
          <a:p>
            <a:pPr marL="0" indent="0">
              <a:buNone/>
            </a:pPr>
            <a:endParaRPr lang="en-IN" dirty="0"/>
          </a:p>
        </p:txBody>
      </p:sp>
    </p:spTree>
    <p:extLst>
      <p:ext uri="{BB962C8B-B14F-4D97-AF65-F5344CB8AC3E}">
        <p14:creationId xmlns:p14="http://schemas.microsoft.com/office/powerpoint/2010/main" val="1802745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6AF3-A84A-4A2B-AF14-F2070A15F445}"/>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ALU</a:t>
            </a:r>
            <a:br>
              <a:rPr lang="en-US" b="0"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6F6B5F9-B193-4E94-A264-A025632BC06D}"/>
              </a:ext>
            </a:extLst>
          </p:cNvPr>
          <p:cNvSpPr>
            <a:spLocks noGrp="1"/>
          </p:cNvSpPr>
          <p:nvPr>
            <p:ph idx="1"/>
          </p:nvPr>
        </p:nvSpPr>
        <p:spPr/>
        <p:txBody>
          <a:bodyPr/>
          <a:lstStyle/>
          <a:p>
            <a:pPr marL="0" indent="0" algn="l">
              <a:buNone/>
            </a:pPr>
            <a:r>
              <a:rPr lang="en-US" b="0" i="0" dirty="0">
                <a:effectLst/>
                <a:latin typeface="Times New Roman" panose="02020603050405020304" pitchFamily="18" charset="0"/>
                <a:cs typeface="Times New Roman" panose="02020603050405020304" pitchFamily="18" charset="0"/>
              </a:rPr>
              <a:t>ALU</a:t>
            </a:r>
          </a:p>
          <a:p>
            <a:pPr algn="just"/>
            <a:r>
              <a:rPr lang="en-US" b="0" i="0" dirty="0">
                <a:solidFill>
                  <a:srgbClr val="000000"/>
                </a:solidFill>
                <a:effectLst/>
                <a:latin typeface="Times New Roman" panose="02020603050405020304" pitchFamily="18" charset="0"/>
                <a:cs typeface="Times New Roman" panose="02020603050405020304" pitchFamily="18" charset="0"/>
              </a:rPr>
              <a:t>It handles all arithmetic and logical operations, like +, −, ×, /, OR, AND, NOT operations.</a:t>
            </a:r>
          </a:p>
          <a:p>
            <a:pPr marL="0" indent="0">
              <a:buNone/>
            </a:pPr>
            <a:endParaRPr lang="en-IN" dirty="0"/>
          </a:p>
        </p:txBody>
      </p:sp>
    </p:spTree>
    <p:extLst>
      <p:ext uri="{BB962C8B-B14F-4D97-AF65-F5344CB8AC3E}">
        <p14:creationId xmlns:p14="http://schemas.microsoft.com/office/powerpoint/2010/main" val="23452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964A-6AEC-4007-9CDD-26D64D8157D9}"/>
              </a:ext>
            </a:extLst>
          </p:cNvPr>
          <p:cNvSpPr>
            <a:spLocks noGrp="1"/>
          </p:cNvSpPr>
          <p:nvPr>
            <p:ph type="title"/>
          </p:nvPr>
        </p:nvSpPr>
        <p:spPr>
          <a:xfrm>
            <a:off x="867746" y="401217"/>
            <a:ext cx="10486053" cy="634482"/>
          </a:xfrm>
        </p:spPr>
        <p:txBody>
          <a:bodyPr>
            <a:normAutofit fontScale="90000"/>
          </a:bodyPr>
          <a:lstStyle/>
          <a:p>
            <a:r>
              <a:rPr lang="en-IN" b="0" i="0" dirty="0">
                <a:effectLst/>
                <a:latin typeface="Arial" panose="020B0604020202020204" pitchFamily="34" charset="0"/>
              </a:rPr>
              <a:t>8085 Architecture</a:t>
            </a:r>
            <a:br>
              <a:rPr lang="en-IN" b="0" i="0" dirty="0">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06D2531C-FB25-4D52-9A0E-AA51000F3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18" y="821094"/>
            <a:ext cx="10030409" cy="5794310"/>
          </a:xfrm>
        </p:spPr>
      </p:pic>
    </p:spTree>
    <p:extLst>
      <p:ext uri="{BB962C8B-B14F-4D97-AF65-F5344CB8AC3E}">
        <p14:creationId xmlns:p14="http://schemas.microsoft.com/office/powerpoint/2010/main" val="1676329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850C-699D-48F1-80DF-FF00511A5989}"/>
              </a:ext>
            </a:extLst>
          </p:cNvPr>
          <p:cNvSpPr>
            <a:spLocks noGrp="1"/>
          </p:cNvSpPr>
          <p:nvPr>
            <p:ph type="title"/>
          </p:nvPr>
        </p:nvSpPr>
        <p:spPr>
          <a:xfrm>
            <a:off x="838199" y="365125"/>
            <a:ext cx="11353801" cy="767935"/>
          </a:xfrm>
        </p:spPr>
        <p:txBody>
          <a:bodyPr>
            <a:normAutofit fontScale="90000"/>
          </a:bodyPr>
          <a:lstStyle/>
          <a:p>
            <a:r>
              <a:rPr lang="en-IN" sz="3100" b="1" i="0" dirty="0">
                <a:effectLst/>
                <a:latin typeface="Times New Roman" panose="02020603050405020304" pitchFamily="18" charset="0"/>
                <a:cs typeface="Times New Roman" panose="02020603050405020304" pitchFamily="18" charset="0"/>
              </a:rPr>
              <a:t>Flag Register(</a:t>
            </a:r>
            <a:r>
              <a:rPr lang="en-US" sz="3100" b="1" i="0" dirty="0">
                <a:effectLst/>
                <a:latin typeface="Times New Roman" panose="02020603050405020304" pitchFamily="18" charset="0"/>
                <a:cs typeface="Times New Roman" panose="02020603050405020304" pitchFamily="18" charset="0"/>
              </a:rPr>
              <a:t>Conditional Flags)</a:t>
            </a:r>
            <a:br>
              <a:rPr lang="en-IN" sz="3100" b="0" i="0" dirty="0">
                <a:effectLst/>
                <a:latin typeface="Arial" panose="020B0604020202020204" pitchFamily="34" charset="0"/>
              </a:rPr>
            </a:br>
            <a:endParaRPr lang="en-IN" sz="3100" dirty="0"/>
          </a:p>
        </p:txBody>
      </p:sp>
      <p:sp>
        <p:nvSpPr>
          <p:cNvPr id="3" name="Content Placeholder 2">
            <a:extLst>
              <a:ext uri="{FF2B5EF4-FFF2-40B4-BE49-F238E27FC236}">
                <a16:creationId xmlns:a16="http://schemas.microsoft.com/office/drawing/2014/main" id="{B6B97E07-1AEE-4264-8337-DFCB669E0833}"/>
              </a:ext>
            </a:extLst>
          </p:cNvPr>
          <p:cNvSpPr>
            <a:spLocks noGrp="1"/>
          </p:cNvSpPr>
          <p:nvPr>
            <p:ph idx="1"/>
          </p:nvPr>
        </p:nvSpPr>
        <p:spPr>
          <a:xfrm>
            <a:off x="838200" y="1431235"/>
            <a:ext cx="10515600" cy="5138530"/>
          </a:xfrm>
        </p:spPr>
        <p:txBody>
          <a:bodyPr>
            <a:normAutofit fontScale="55000" lnSpcReduction="20000"/>
          </a:bodyPr>
          <a:lstStyle/>
          <a:p>
            <a:pPr marL="0" indent="0" algn="just">
              <a:buNone/>
            </a:pPr>
            <a:r>
              <a:rPr lang="en-US" sz="3400" b="0" i="0" dirty="0">
                <a:solidFill>
                  <a:srgbClr val="000000"/>
                </a:solidFill>
                <a:effectLst/>
                <a:latin typeface="Times New Roman" panose="02020603050405020304" pitchFamily="18" charset="0"/>
                <a:cs typeface="Times New Roman" panose="02020603050405020304" pitchFamily="18" charset="0"/>
              </a:rPr>
              <a:t>It is a 16-bit register that behaves like a flip-flop, i.e. it changes its status according to the result stored in the accumulator. It has 9 flags and they are divided into 2 groups − Conditional Flags and Control Flags.</a:t>
            </a:r>
          </a:p>
          <a:p>
            <a:pPr marL="0" indent="0" algn="l">
              <a:buNone/>
            </a:pPr>
            <a:r>
              <a:rPr lang="en-US" sz="3400" b="1" i="0" dirty="0">
                <a:effectLst/>
                <a:latin typeface="Times New Roman" panose="02020603050405020304" pitchFamily="18" charset="0"/>
                <a:cs typeface="Times New Roman" panose="02020603050405020304" pitchFamily="18" charset="0"/>
              </a:rPr>
              <a:t>Conditional Flags</a:t>
            </a:r>
          </a:p>
          <a:p>
            <a:pPr marL="0" indent="0" algn="just">
              <a:buNone/>
            </a:pPr>
            <a:r>
              <a:rPr lang="en-US" sz="3400" b="0" i="0" dirty="0">
                <a:solidFill>
                  <a:srgbClr val="000000"/>
                </a:solidFill>
                <a:effectLst/>
                <a:latin typeface="Times New Roman" panose="02020603050405020304" pitchFamily="18" charset="0"/>
                <a:cs typeface="Times New Roman" panose="02020603050405020304" pitchFamily="18" charset="0"/>
              </a:rPr>
              <a:t>It represents the result of the last arithmetic or logical instruction executed. Following is the list of conditional flags −</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Carry flag</a:t>
            </a:r>
            <a:r>
              <a:rPr lang="en-US" sz="3400" b="0" i="0" dirty="0">
                <a:solidFill>
                  <a:srgbClr val="000000"/>
                </a:solidFill>
                <a:effectLst/>
                <a:latin typeface="Times New Roman" panose="02020603050405020304" pitchFamily="18" charset="0"/>
                <a:cs typeface="Times New Roman" panose="02020603050405020304" pitchFamily="18" charset="0"/>
              </a:rPr>
              <a:t> − This flag indicates an overflow condition for arithmetic operations.</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Auxiliary flag</a:t>
            </a:r>
            <a:r>
              <a:rPr lang="en-US" sz="3400" b="0" i="0" dirty="0">
                <a:solidFill>
                  <a:srgbClr val="000000"/>
                </a:solidFill>
                <a:effectLst/>
                <a:latin typeface="Times New Roman" panose="02020603050405020304" pitchFamily="18" charset="0"/>
                <a:cs typeface="Times New Roman" panose="02020603050405020304" pitchFamily="18" charset="0"/>
              </a:rPr>
              <a:t> − When an operation is performed at ALU, it results in a carry/barrow from lower nibble (i.e. D0 – D3) to upper nibble (i.e. D4 – D7), then this flag is set, i.e. carry given by D3 bit to D4 is AF flag. The processor uses this flag to perform binary to BCD conversion.</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Parity flag</a:t>
            </a:r>
            <a:r>
              <a:rPr lang="en-US" sz="3400" b="0" i="0" dirty="0">
                <a:solidFill>
                  <a:srgbClr val="000000"/>
                </a:solidFill>
                <a:effectLst/>
                <a:latin typeface="Times New Roman" panose="02020603050405020304" pitchFamily="18" charset="0"/>
                <a:cs typeface="Times New Roman" panose="02020603050405020304" pitchFamily="18" charset="0"/>
              </a:rPr>
              <a:t> − This flag is used to indicate the parity of the result, i.e. when the lower order 8-bits of the result contains even number of 1’s, then the Parity Flag is set. For odd number of 1’s, the Parity Flag is reset.</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Zero flag</a:t>
            </a:r>
            <a:r>
              <a:rPr lang="en-US" sz="3400" b="0" i="0" dirty="0">
                <a:solidFill>
                  <a:srgbClr val="000000"/>
                </a:solidFill>
                <a:effectLst/>
                <a:latin typeface="Times New Roman" panose="02020603050405020304" pitchFamily="18" charset="0"/>
                <a:cs typeface="Times New Roman" panose="02020603050405020304" pitchFamily="18" charset="0"/>
              </a:rPr>
              <a:t> − This flag is set to 1 when the result of arithmetic or logical operation is zero else it is set to 0.</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Sign flag</a:t>
            </a:r>
            <a:r>
              <a:rPr lang="en-US" sz="3400" b="0" i="0" dirty="0">
                <a:solidFill>
                  <a:srgbClr val="000000"/>
                </a:solidFill>
                <a:effectLst/>
                <a:latin typeface="Times New Roman" panose="02020603050405020304" pitchFamily="18" charset="0"/>
                <a:cs typeface="Times New Roman" panose="02020603050405020304" pitchFamily="18" charset="0"/>
              </a:rPr>
              <a:t> − This flag holds the sign of the result, i.e. when the result of the operation is negative, then the sign flag is set to 1 else set to 0.</a:t>
            </a:r>
          </a:p>
          <a:p>
            <a:pPr algn="just">
              <a:buFont typeface="Arial" panose="020B0604020202020204" pitchFamily="34" charset="0"/>
              <a:buChar char="•"/>
            </a:pPr>
            <a:r>
              <a:rPr lang="en-US" sz="3400" b="1" i="0" dirty="0">
                <a:solidFill>
                  <a:srgbClr val="000000"/>
                </a:solidFill>
                <a:effectLst/>
                <a:latin typeface="Times New Roman" panose="02020603050405020304" pitchFamily="18" charset="0"/>
                <a:cs typeface="Times New Roman" panose="02020603050405020304" pitchFamily="18" charset="0"/>
              </a:rPr>
              <a:t>Overflow flag</a:t>
            </a:r>
            <a:r>
              <a:rPr lang="en-US" sz="3400" b="0" i="0" dirty="0">
                <a:solidFill>
                  <a:srgbClr val="000000"/>
                </a:solidFill>
                <a:effectLst/>
                <a:latin typeface="Times New Roman" panose="02020603050405020304" pitchFamily="18" charset="0"/>
                <a:cs typeface="Times New Roman" panose="02020603050405020304" pitchFamily="18" charset="0"/>
              </a:rPr>
              <a:t> − This flag represents the result when the system capacity is exceeded.</a:t>
            </a:r>
          </a:p>
          <a:p>
            <a:pPr marL="0" indent="0">
              <a:buNone/>
            </a:pPr>
            <a:endParaRPr lang="en-IN" dirty="0"/>
          </a:p>
        </p:txBody>
      </p:sp>
    </p:spTree>
    <p:extLst>
      <p:ext uri="{BB962C8B-B14F-4D97-AF65-F5344CB8AC3E}">
        <p14:creationId xmlns:p14="http://schemas.microsoft.com/office/powerpoint/2010/main" val="47223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4F47-1D4B-4B73-91C2-4BD66C38F9C1}"/>
              </a:ext>
            </a:extLst>
          </p:cNvPr>
          <p:cNvSpPr>
            <a:spLocks noGrp="1"/>
          </p:cNvSpPr>
          <p:nvPr>
            <p:ph type="title"/>
          </p:nvPr>
        </p:nvSpPr>
        <p:spPr>
          <a:xfrm>
            <a:off x="838200" y="365125"/>
            <a:ext cx="11118574" cy="1325563"/>
          </a:xfrm>
        </p:spPr>
        <p:txBody>
          <a:bodyPr>
            <a:normAutofit/>
          </a:bodyPr>
          <a:lstStyle/>
          <a:p>
            <a:r>
              <a:rPr lang="en-IN" sz="3200" b="1" i="0" dirty="0">
                <a:effectLst/>
                <a:latin typeface="Arial" panose="020B0604020202020204" pitchFamily="34" charset="0"/>
              </a:rPr>
              <a:t>Flag Register(</a:t>
            </a:r>
            <a:r>
              <a:rPr lang="en-US" sz="3200" b="1" i="0" dirty="0">
                <a:effectLst/>
                <a:latin typeface="Times New Roman" panose="02020603050405020304" pitchFamily="18" charset="0"/>
                <a:cs typeface="Times New Roman" panose="02020603050405020304" pitchFamily="18" charset="0"/>
              </a:rPr>
              <a:t>Control Flags)</a:t>
            </a:r>
            <a:endParaRPr lang="en-IN" sz="3200" b="1" dirty="0"/>
          </a:p>
        </p:txBody>
      </p:sp>
      <p:sp>
        <p:nvSpPr>
          <p:cNvPr id="3" name="Content Placeholder 2">
            <a:extLst>
              <a:ext uri="{FF2B5EF4-FFF2-40B4-BE49-F238E27FC236}">
                <a16:creationId xmlns:a16="http://schemas.microsoft.com/office/drawing/2014/main" id="{E31095E2-6FCA-48CA-A2E6-F95E9ADC59A5}"/>
              </a:ext>
            </a:extLst>
          </p:cNvPr>
          <p:cNvSpPr>
            <a:spLocks noGrp="1"/>
          </p:cNvSpPr>
          <p:nvPr>
            <p:ph idx="1"/>
          </p:nvPr>
        </p:nvSpPr>
        <p:spPr/>
        <p:txBody>
          <a:bodyPr>
            <a:normAutofit fontScale="92500" lnSpcReduction="20000"/>
          </a:bodyPr>
          <a:lstStyle/>
          <a:p>
            <a:pPr marL="0" indent="0" algn="l">
              <a:buNone/>
            </a:pPr>
            <a:r>
              <a:rPr lang="en-US" sz="3000" b="0" i="0" dirty="0">
                <a:effectLst/>
                <a:latin typeface="Times New Roman" panose="02020603050405020304" pitchFamily="18" charset="0"/>
                <a:cs typeface="Times New Roman" panose="02020603050405020304" pitchFamily="18" charset="0"/>
              </a:rPr>
              <a:t>Control Flags</a:t>
            </a:r>
          </a:p>
          <a:p>
            <a:pPr marL="0" indent="0" algn="just">
              <a:buNone/>
            </a:pPr>
            <a:r>
              <a:rPr lang="en-US" sz="3000" b="0" i="0" dirty="0">
                <a:solidFill>
                  <a:srgbClr val="000000"/>
                </a:solidFill>
                <a:effectLst/>
                <a:latin typeface="Times New Roman" panose="02020603050405020304" pitchFamily="18" charset="0"/>
                <a:cs typeface="Times New Roman" panose="02020603050405020304" pitchFamily="18" charset="0"/>
              </a:rPr>
              <a:t>Control flags controls the operations of the execution unit. Following is the list of control flags −</a:t>
            </a:r>
          </a:p>
          <a:p>
            <a:pPr algn="just">
              <a:buFont typeface="Arial" panose="020B0604020202020204" pitchFamily="34" charset="0"/>
              <a:buChar char="•"/>
            </a:pPr>
            <a:r>
              <a:rPr lang="en-US" sz="3000" b="1" i="0" dirty="0">
                <a:solidFill>
                  <a:srgbClr val="000000"/>
                </a:solidFill>
                <a:effectLst/>
                <a:latin typeface="Times New Roman" panose="02020603050405020304" pitchFamily="18" charset="0"/>
                <a:cs typeface="Times New Roman" panose="02020603050405020304" pitchFamily="18" charset="0"/>
              </a:rPr>
              <a:t>Trap flag</a:t>
            </a:r>
            <a:r>
              <a:rPr lang="en-US" sz="3000" b="0" i="0" dirty="0">
                <a:solidFill>
                  <a:srgbClr val="000000"/>
                </a:solidFill>
                <a:effectLst/>
                <a:latin typeface="Times New Roman" panose="02020603050405020304" pitchFamily="18" charset="0"/>
                <a:cs typeface="Times New Roman" panose="02020603050405020304" pitchFamily="18" charset="0"/>
              </a:rPr>
              <a:t> − It is used for single step control and allows the user to execute one instruction at a time for debugging. If it is set, then the program can be run in a single step mode.</a:t>
            </a:r>
          </a:p>
          <a:p>
            <a:pPr algn="just">
              <a:buFont typeface="Arial" panose="020B0604020202020204" pitchFamily="34" charset="0"/>
              <a:buChar char="•"/>
            </a:pPr>
            <a:r>
              <a:rPr lang="en-US" sz="3000" b="1" i="0" dirty="0">
                <a:solidFill>
                  <a:srgbClr val="000000"/>
                </a:solidFill>
                <a:effectLst/>
                <a:latin typeface="Times New Roman" panose="02020603050405020304" pitchFamily="18" charset="0"/>
                <a:cs typeface="Times New Roman" panose="02020603050405020304" pitchFamily="18" charset="0"/>
              </a:rPr>
              <a:t>Interrupt flag</a:t>
            </a:r>
            <a:r>
              <a:rPr lang="en-US" sz="3000" b="0" i="0" dirty="0">
                <a:solidFill>
                  <a:srgbClr val="000000"/>
                </a:solidFill>
                <a:effectLst/>
                <a:latin typeface="Times New Roman" panose="02020603050405020304" pitchFamily="18" charset="0"/>
                <a:cs typeface="Times New Roman" panose="02020603050405020304" pitchFamily="18" charset="0"/>
              </a:rPr>
              <a:t> − It is an interrupt enable/disable flag, i.e. used to allow/prohibit the interruption of a program. It is set to 1 for interrupt enabled condition and set to 0 for interrupt disabled condition.</a:t>
            </a:r>
          </a:p>
          <a:p>
            <a:pPr algn="just">
              <a:buFont typeface="Arial" panose="020B0604020202020204" pitchFamily="34" charset="0"/>
              <a:buChar char="•"/>
            </a:pPr>
            <a:r>
              <a:rPr lang="en-US" sz="3000" b="1" i="0" dirty="0">
                <a:solidFill>
                  <a:srgbClr val="000000"/>
                </a:solidFill>
                <a:effectLst/>
                <a:latin typeface="Times New Roman" panose="02020603050405020304" pitchFamily="18" charset="0"/>
                <a:cs typeface="Times New Roman" panose="02020603050405020304" pitchFamily="18" charset="0"/>
              </a:rPr>
              <a:t>Direction flag</a:t>
            </a:r>
            <a:r>
              <a:rPr lang="en-US" sz="3000" b="0" i="0" dirty="0">
                <a:solidFill>
                  <a:srgbClr val="000000"/>
                </a:solidFill>
                <a:effectLst/>
                <a:latin typeface="Times New Roman" panose="02020603050405020304" pitchFamily="18" charset="0"/>
                <a:cs typeface="Times New Roman" panose="02020603050405020304" pitchFamily="18" charset="0"/>
              </a:rPr>
              <a:t> − It is used in string operation. As the name suggests when it is set then string bytes are accessed from the higher memory address to the lower memory address and vice-a-versa.</a:t>
            </a:r>
          </a:p>
          <a:p>
            <a:pPr marL="0" indent="0">
              <a:buNone/>
            </a:pPr>
            <a:endParaRPr lang="en-IN" dirty="0"/>
          </a:p>
        </p:txBody>
      </p:sp>
    </p:spTree>
    <p:extLst>
      <p:ext uri="{BB962C8B-B14F-4D97-AF65-F5344CB8AC3E}">
        <p14:creationId xmlns:p14="http://schemas.microsoft.com/office/powerpoint/2010/main" val="149230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973A-1E22-4024-99F8-8228833505D0}"/>
              </a:ext>
            </a:extLst>
          </p:cNvPr>
          <p:cNvSpPr>
            <a:spLocks noGrp="1"/>
          </p:cNvSpPr>
          <p:nvPr>
            <p:ph type="title"/>
          </p:nvPr>
        </p:nvSpPr>
        <p:spPr>
          <a:xfrm>
            <a:off x="838200" y="365125"/>
            <a:ext cx="10515600" cy="658605"/>
          </a:xfrm>
        </p:spPr>
        <p:txBody>
          <a:bodyPr>
            <a:normAutofit fontScale="90000"/>
          </a:bodyPr>
          <a:lstStyle/>
          <a:p>
            <a:r>
              <a:rPr lang="en-IN" sz="3600" b="1" i="0" dirty="0">
                <a:effectLst/>
                <a:latin typeface="Times New Roman" panose="02020603050405020304" pitchFamily="18" charset="0"/>
                <a:cs typeface="Times New Roman" panose="02020603050405020304" pitchFamily="18" charset="0"/>
              </a:rPr>
              <a:t>General purpose register</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D3E65F1-1BFE-40AD-82E4-4DFB1FFAACB8}"/>
              </a:ext>
            </a:extLst>
          </p:cNvPr>
          <p:cNvSpPr>
            <a:spLocks noGrp="1"/>
          </p:cNvSpPr>
          <p:nvPr>
            <p:ph idx="1"/>
          </p:nvPr>
        </p:nvSpPr>
        <p:spPr>
          <a:xfrm>
            <a:off x="838200" y="894522"/>
            <a:ext cx="10515600" cy="5282441"/>
          </a:xfrm>
        </p:spPr>
        <p:txBody>
          <a:bodyPr>
            <a:normAutofit fontScale="85000" lnSpcReduction="10000"/>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There are 8 general purpose registers, i.e., AH, AL, BH, BL, CH, CL, DH, and DL. These registers can be used individually to store 8-bit data and can be used in pairs to store 16bit data. The valid register pairs are AH and AL, BH and BL, CH and CL, and DH and DL. It is referred to the AX, BX, CX, and DX respectively.</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AX register</a:t>
            </a:r>
            <a:r>
              <a:rPr lang="en-US" b="0" i="0" dirty="0">
                <a:solidFill>
                  <a:srgbClr val="000000"/>
                </a:solidFill>
                <a:effectLst/>
                <a:latin typeface="Times New Roman" panose="02020603050405020304" pitchFamily="18" charset="0"/>
                <a:cs typeface="Times New Roman" panose="02020603050405020304" pitchFamily="18" charset="0"/>
              </a:rPr>
              <a:t> − It is also known as accumulator register. It is used to store operands for arithmetic operations.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BX register</a:t>
            </a:r>
            <a:r>
              <a:rPr lang="en-US" b="0" i="0" dirty="0">
                <a:solidFill>
                  <a:srgbClr val="000000"/>
                </a:solidFill>
                <a:effectLst/>
                <a:latin typeface="Times New Roman" panose="02020603050405020304" pitchFamily="18" charset="0"/>
                <a:cs typeface="Times New Roman" panose="02020603050405020304" pitchFamily="18" charset="0"/>
              </a:rPr>
              <a:t> − It is used as a base register. It is used to store the starting base address of the memory area within the data segment.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CX register</a:t>
            </a:r>
            <a:r>
              <a:rPr lang="en-US" b="0" i="0" dirty="0">
                <a:solidFill>
                  <a:srgbClr val="000000"/>
                </a:solidFill>
                <a:effectLst/>
                <a:latin typeface="Times New Roman" panose="02020603050405020304" pitchFamily="18" charset="0"/>
                <a:cs typeface="Times New Roman" panose="02020603050405020304" pitchFamily="18" charset="0"/>
              </a:rPr>
              <a:t> − It is referred to as counter. It is used in loop instruction to store the loop counter.</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DX register</a:t>
            </a:r>
            <a:r>
              <a:rPr lang="en-US" b="0" i="0" dirty="0">
                <a:solidFill>
                  <a:srgbClr val="000000"/>
                </a:solidFill>
                <a:effectLst/>
                <a:latin typeface="Times New Roman" panose="02020603050405020304" pitchFamily="18" charset="0"/>
                <a:cs typeface="Times New Roman" panose="02020603050405020304" pitchFamily="18" charset="0"/>
              </a:rPr>
              <a:t> − This register is used to hold I/O port address for I/O instruction.</a:t>
            </a:r>
          </a:p>
          <a:p>
            <a:pPr marL="0" indent="0" algn="l">
              <a:buNone/>
            </a:pPr>
            <a:r>
              <a:rPr lang="en-US" b="1" i="0" dirty="0">
                <a:effectLst/>
                <a:latin typeface="Times New Roman" panose="02020603050405020304" pitchFamily="18" charset="0"/>
                <a:cs typeface="Times New Roman" panose="02020603050405020304" pitchFamily="18" charset="0"/>
              </a:rPr>
              <a:t>Stack pointer register</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 16-bit register, which holds the address from the start of the segment to the memory location, where a word was most recently stored on the stack.</a:t>
            </a:r>
          </a:p>
          <a:p>
            <a:pPr marL="0" indent="0">
              <a:buNone/>
            </a:pPr>
            <a:endParaRPr lang="en-IN" dirty="0"/>
          </a:p>
        </p:txBody>
      </p:sp>
    </p:spTree>
    <p:extLst>
      <p:ext uri="{BB962C8B-B14F-4D97-AF65-F5344CB8AC3E}">
        <p14:creationId xmlns:p14="http://schemas.microsoft.com/office/powerpoint/2010/main" val="3301150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A1D8-4343-4D8A-8488-766CE3A87D0C}"/>
              </a:ext>
            </a:extLst>
          </p:cNvPr>
          <p:cNvSpPr>
            <a:spLocks noGrp="1"/>
          </p:cNvSpPr>
          <p:nvPr>
            <p:ph type="title"/>
          </p:nvPr>
        </p:nvSpPr>
        <p:spPr>
          <a:xfrm>
            <a:off x="838200" y="365126"/>
            <a:ext cx="10515600" cy="469762"/>
          </a:xfrm>
        </p:spPr>
        <p:txBody>
          <a:bodyPr>
            <a:noAutofit/>
          </a:bodyPr>
          <a:lstStyle/>
          <a:p>
            <a:br>
              <a:rPr lang="en-IN" sz="3600" b="1" i="0" dirty="0">
                <a:effectLst/>
                <a:latin typeface="Times New Roman" panose="02020603050405020304" pitchFamily="18" charset="0"/>
                <a:cs typeface="Times New Roman" panose="02020603050405020304" pitchFamily="18" charset="0"/>
              </a:rPr>
            </a:br>
            <a:r>
              <a:rPr lang="en-IN" sz="3600" b="1" i="0" dirty="0">
                <a:effectLst/>
                <a:latin typeface="Times New Roman" panose="02020603050405020304" pitchFamily="18" charset="0"/>
                <a:cs typeface="Times New Roman" panose="02020603050405020304" pitchFamily="18" charset="0"/>
              </a:rPr>
              <a:t>BIU (Bus Interface Unit)</a:t>
            </a:r>
            <a:br>
              <a:rPr lang="en-IN" sz="3600" b="1" i="0" dirty="0">
                <a:effectLst/>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18142C-7EFA-4DA4-8E56-8E2AA45BE2EC}"/>
              </a:ext>
            </a:extLst>
          </p:cNvPr>
          <p:cNvSpPr>
            <a:spLocks noGrp="1"/>
          </p:cNvSpPr>
          <p:nvPr>
            <p:ph idx="1"/>
          </p:nvPr>
        </p:nvSpPr>
        <p:spPr>
          <a:xfrm>
            <a:off x="838200" y="944217"/>
            <a:ext cx="10515600" cy="5232746"/>
          </a:xfrm>
        </p:spPr>
        <p:txBody>
          <a:bodyPr>
            <a:normAutofit fontScale="77500" lnSpcReduction="20000"/>
          </a:bodyPr>
          <a:lstStyle/>
          <a:p>
            <a:pPr marL="0" indent="0" algn="just">
              <a:buNone/>
            </a:pPr>
            <a:r>
              <a:rPr lang="en-US" sz="3100" b="0" i="0" dirty="0">
                <a:solidFill>
                  <a:srgbClr val="000000"/>
                </a:solidFill>
                <a:effectLst/>
                <a:latin typeface="Times New Roman" panose="02020603050405020304" pitchFamily="18" charset="0"/>
                <a:cs typeface="Times New Roman" panose="02020603050405020304" pitchFamily="18" charset="0"/>
              </a:rPr>
              <a:t>BIU takes care of all data and addresses transfers on the buses for the EU like sending addresses, fetching instructions from the memory, reading data from the ports and the memory as well as writing data to the ports and the memory. EU has no direction connection with System Buses so this is possible with the BIU. EU and BIU are connected with the Internal Bus.</a:t>
            </a:r>
          </a:p>
          <a:p>
            <a:pPr marL="0" indent="0" algn="just">
              <a:buNone/>
            </a:pPr>
            <a:r>
              <a:rPr lang="en-US" sz="3100" b="1" i="0" dirty="0">
                <a:solidFill>
                  <a:srgbClr val="000000"/>
                </a:solidFill>
                <a:effectLst/>
                <a:latin typeface="Times New Roman" panose="02020603050405020304" pitchFamily="18" charset="0"/>
                <a:cs typeface="Times New Roman" panose="02020603050405020304" pitchFamily="18" charset="0"/>
              </a:rPr>
              <a:t>It has the following functional parts −</a:t>
            </a:r>
          </a:p>
          <a:p>
            <a:pPr algn="just">
              <a:buFont typeface="Arial" panose="020B0604020202020204" pitchFamily="34" charset="0"/>
              <a:buChar char="•"/>
            </a:pPr>
            <a:r>
              <a:rPr lang="en-US" sz="3100" b="1" i="0" dirty="0">
                <a:solidFill>
                  <a:srgbClr val="000000"/>
                </a:solidFill>
                <a:effectLst/>
                <a:latin typeface="Times New Roman" panose="02020603050405020304" pitchFamily="18" charset="0"/>
                <a:cs typeface="Times New Roman" panose="02020603050405020304" pitchFamily="18" charset="0"/>
              </a:rPr>
              <a:t>Instruction queue</a:t>
            </a:r>
            <a:r>
              <a:rPr lang="en-US" sz="3100" b="0" i="0" dirty="0">
                <a:solidFill>
                  <a:srgbClr val="000000"/>
                </a:solidFill>
                <a:effectLst/>
                <a:latin typeface="Times New Roman" panose="02020603050405020304" pitchFamily="18" charset="0"/>
                <a:cs typeface="Times New Roman" panose="02020603050405020304" pitchFamily="18" charset="0"/>
              </a:rPr>
              <a:t> − BIU contains the instruction queue. BIU gets up to 6 bytes of next instructions and stores them in the instruction queue. When EU executes instructions and is ready for its next instruction, then it simply reads the instruction from this instruction queue resulting in increased execution speed.</a:t>
            </a:r>
          </a:p>
          <a:p>
            <a:pPr algn="just">
              <a:buFont typeface="Arial" panose="020B0604020202020204" pitchFamily="34" charset="0"/>
              <a:buChar char="•"/>
            </a:pPr>
            <a:r>
              <a:rPr lang="en-US" sz="3100" b="0" i="0" dirty="0">
                <a:solidFill>
                  <a:srgbClr val="000000"/>
                </a:solidFill>
                <a:effectLst/>
                <a:latin typeface="Times New Roman" panose="02020603050405020304" pitchFamily="18" charset="0"/>
                <a:cs typeface="Times New Roman" panose="02020603050405020304" pitchFamily="18" charset="0"/>
              </a:rPr>
              <a:t>Fetching the next instruction while the current instruction executes is called </a:t>
            </a:r>
            <a:r>
              <a:rPr lang="en-US" sz="3100" b="1" i="0" dirty="0">
                <a:solidFill>
                  <a:srgbClr val="000000"/>
                </a:solidFill>
                <a:effectLst/>
                <a:latin typeface="Times New Roman" panose="02020603050405020304" pitchFamily="18" charset="0"/>
                <a:cs typeface="Times New Roman" panose="02020603050405020304" pitchFamily="18" charset="0"/>
              </a:rPr>
              <a:t>pipelining</a:t>
            </a:r>
            <a:r>
              <a:rPr lang="en-US" sz="31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3100" b="1" i="0" dirty="0">
                <a:solidFill>
                  <a:srgbClr val="000000"/>
                </a:solidFill>
                <a:effectLst/>
                <a:latin typeface="Times New Roman" panose="02020603050405020304" pitchFamily="18" charset="0"/>
                <a:cs typeface="Times New Roman" panose="02020603050405020304" pitchFamily="18" charset="0"/>
              </a:rPr>
              <a:t>Segment register</a:t>
            </a:r>
            <a:r>
              <a:rPr lang="en-US" sz="3100" b="0" i="0" dirty="0">
                <a:solidFill>
                  <a:srgbClr val="000000"/>
                </a:solidFill>
                <a:effectLst/>
                <a:latin typeface="Times New Roman" panose="02020603050405020304" pitchFamily="18" charset="0"/>
                <a:cs typeface="Times New Roman" panose="02020603050405020304" pitchFamily="18" charset="0"/>
              </a:rPr>
              <a:t> − BIU has 4 segment buses, i.e. CS, DS, SS&amp; ES. It holds the addresses of instructions and data in memory, which are used by the processor to access memory locations. It also contains 1 pointer register IP, which holds the address of the next instruction to executed by the EU.</a:t>
            </a:r>
          </a:p>
          <a:p>
            <a:pPr marL="0" indent="0">
              <a:buNone/>
            </a:pPr>
            <a:endParaRPr lang="en-IN" dirty="0"/>
          </a:p>
        </p:txBody>
      </p:sp>
    </p:spTree>
    <p:extLst>
      <p:ext uri="{BB962C8B-B14F-4D97-AF65-F5344CB8AC3E}">
        <p14:creationId xmlns:p14="http://schemas.microsoft.com/office/powerpoint/2010/main" val="528974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AFA-9247-4582-8BA9-1F421D923DC7}"/>
              </a:ext>
            </a:extLst>
          </p:cNvPr>
          <p:cNvSpPr>
            <a:spLocks noGrp="1"/>
          </p:cNvSpPr>
          <p:nvPr>
            <p:ph type="title"/>
          </p:nvPr>
        </p:nvSpPr>
        <p:spPr>
          <a:xfrm>
            <a:off x="838200" y="365126"/>
            <a:ext cx="10515600" cy="5790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63DA0FA-C2CE-4EC7-82F3-B609BDE0AB42}"/>
              </a:ext>
            </a:extLst>
          </p:cNvPr>
          <p:cNvSpPr>
            <a:spLocks noGrp="1"/>
          </p:cNvSpPr>
          <p:nvPr>
            <p:ph idx="1"/>
          </p:nvPr>
        </p:nvSpPr>
        <p:spPr>
          <a:xfrm>
            <a:off x="838200" y="1073426"/>
            <a:ext cx="10515600" cy="5103537"/>
          </a:xfrm>
        </p:spPr>
        <p:txBody>
          <a:bodyPr/>
          <a:lstStyle/>
          <a:p>
            <a:pPr marL="0" indent="0" algn="l">
              <a:buNone/>
            </a:pPr>
            <a:endParaRPr lang="en-US" b="0" i="0" dirty="0">
              <a:effectLst/>
              <a:latin typeface="Arial" panose="020B0604020202020204" pitchFamily="34" charset="0"/>
            </a:endParaRPr>
          </a:p>
          <a:p>
            <a:pPr marL="742950" lvl="1" indent="-285750" algn="just">
              <a:buFont typeface="Arial" panose="020B0604020202020204" pitchFamily="34" charset="0"/>
              <a:buChar char="•"/>
            </a:pPr>
            <a:r>
              <a:rPr lang="en-US" b="1" i="0" dirty="0">
                <a:solidFill>
                  <a:srgbClr val="000000"/>
                </a:solidFill>
                <a:effectLst/>
                <a:latin typeface="Arial" panose="020B0604020202020204" pitchFamily="34" charset="0"/>
              </a:rPr>
              <a:t>CS</a:t>
            </a:r>
            <a:r>
              <a:rPr lang="en-US" b="0" i="0" dirty="0">
                <a:solidFill>
                  <a:srgbClr val="000000"/>
                </a:solidFill>
                <a:effectLst/>
                <a:latin typeface="Arial" panose="020B0604020202020204" pitchFamily="34" charset="0"/>
              </a:rPr>
              <a:t> − It stands for Code Segment. It is used for addressing a memory location in the code segment of the memory, where the executable program is stored.</a:t>
            </a:r>
          </a:p>
          <a:p>
            <a:pPr marL="742950" lvl="1" indent="-285750" algn="just">
              <a:buFont typeface="Arial" panose="020B0604020202020204" pitchFamily="34" charset="0"/>
              <a:buChar char="•"/>
            </a:pPr>
            <a:r>
              <a:rPr lang="en-US" b="1" i="0" dirty="0">
                <a:solidFill>
                  <a:srgbClr val="000000"/>
                </a:solidFill>
                <a:effectLst/>
                <a:latin typeface="Arial" panose="020B0604020202020204" pitchFamily="34" charset="0"/>
              </a:rPr>
              <a:t>DS</a:t>
            </a:r>
            <a:r>
              <a:rPr lang="en-US" b="0" i="0" dirty="0">
                <a:solidFill>
                  <a:srgbClr val="000000"/>
                </a:solidFill>
                <a:effectLst/>
                <a:latin typeface="Arial" panose="020B0604020202020204" pitchFamily="34" charset="0"/>
              </a:rPr>
              <a:t> − It stands for Data Segment. It consists of data used by the program </a:t>
            </a:r>
            <a:r>
              <a:rPr lang="en-US" b="0" i="0" dirty="0" err="1">
                <a:solidFill>
                  <a:srgbClr val="000000"/>
                </a:solidFill>
                <a:effectLst/>
                <a:latin typeface="Arial" panose="020B0604020202020204" pitchFamily="34" charset="0"/>
              </a:rPr>
              <a:t>andis</a:t>
            </a:r>
            <a:r>
              <a:rPr lang="en-US" b="0" i="0" dirty="0">
                <a:solidFill>
                  <a:srgbClr val="000000"/>
                </a:solidFill>
                <a:effectLst/>
                <a:latin typeface="Arial" panose="020B0604020202020204" pitchFamily="34" charset="0"/>
              </a:rPr>
              <a:t> accessed in the data segment by an offset address or the content of other register that holds the offset address.</a:t>
            </a:r>
          </a:p>
          <a:p>
            <a:pPr marL="742950" lvl="1" indent="-285750" algn="just">
              <a:buFont typeface="Arial" panose="020B0604020202020204" pitchFamily="34" charset="0"/>
              <a:buChar char="•"/>
            </a:pPr>
            <a:r>
              <a:rPr lang="en-US" b="1" i="0" dirty="0">
                <a:solidFill>
                  <a:srgbClr val="000000"/>
                </a:solidFill>
                <a:effectLst/>
                <a:latin typeface="Arial" panose="020B0604020202020204" pitchFamily="34" charset="0"/>
              </a:rPr>
              <a:t>SS</a:t>
            </a:r>
            <a:r>
              <a:rPr lang="en-US" b="0" i="0" dirty="0">
                <a:solidFill>
                  <a:srgbClr val="000000"/>
                </a:solidFill>
                <a:effectLst/>
                <a:latin typeface="Arial" panose="020B0604020202020204" pitchFamily="34" charset="0"/>
              </a:rPr>
              <a:t> − It stands for Stack Segment. It handles memory to store data and addresses during execution.</a:t>
            </a:r>
          </a:p>
          <a:p>
            <a:pPr marL="742950" lvl="1" indent="-285750" algn="just">
              <a:buFont typeface="Arial" panose="020B0604020202020204" pitchFamily="34" charset="0"/>
              <a:buChar char="•"/>
            </a:pPr>
            <a:r>
              <a:rPr lang="en-US" b="1" i="0" dirty="0">
                <a:solidFill>
                  <a:srgbClr val="000000"/>
                </a:solidFill>
                <a:effectLst/>
                <a:latin typeface="Arial" panose="020B0604020202020204" pitchFamily="34" charset="0"/>
              </a:rPr>
              <a:t>ES</a:t>
            </a:r>
            <a:r>
              <a:rPr lang="en-US" b="0" i="0" dirty="0">
                <a:solidFill>
                  <a:srgbClr val="000000"/>
                </a:solidFill>
                <a:effectLst/>
                <a:latin typeface="Arial" panose="020B0604020202020204" pitchFamily="34" charset="0"/>
              </a:rPr>
              <a:t> − It stands for Extra Segment. ES is additional data segment, which is used by the string to hold the extra destination data.</a:t>
            </a:r>
          </a:p>
          <a:p>
            <a:pPr algn="just">
              <a:buFont typeface="Arial" panose="020B0604020202020204" pitchFamily="34" charset="0"/>
              <a:buChar char="•"/>
            </a:pPr>
            <a:r>
              <a:rPr lang="en-US" b="1" i="0" dirty="0">
                <a:solidFill>
                  <a:srgbClr val="000000"/>
                </a:solidFill>
                <a:effectLst/>
                <a:latin typeface="Arial" panose="020B0604020202020204" pitchFamily="34" charset="0"/>
              </a:rPr>
              <a:t>Instruction pointer</a:t>
            </a:r>
            <a:r>
              <a:rPr lang="en-US" b="0" i="0" dirty="0">
                <a:solidFill>
                  <a:srgbClr val="000000"/>
                </a:solidFill>
                <a:effectLst/>
                <a:latin typeface="Arial" panose="020B0604020202020204" pitchFamily="34" charset="0"/>
              </a:rPr>
              <a:t> − It is a 16-bit register used to hold the address of the next instruction to be executed.</a:t>
            </a:r>
          </a:p>
          <a:p>
            <a:pPr marL="0" indent="0">
              <a:buNone/>
            </a:pPr>
            <a:endParaRPr lang="en-IN" dirty="0"/>
          </a:p>
        </p:txBody>
      </p:sp>
    </p:spTree>
    <p:extLst>
      <p:ext uri="{BB962C8B-B14F-4D97-AF65-F5344CB8AC3E}">
        <p14:creationId xmlns:p14="http://schemas.microsoft.com/office/powerpoint/2010/main" val="388214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C4EA-4285-405B-B1C2-A634ACB1C0C7}"/>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8085 is an 8-bit, general purpose microprocessor. It consists of following functional units:-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2C6957-01BF-4610-BCEA-12B968512769}"/>
              </a:ext>
            </a:extLst>
          </p:cNvPr>
          <p:cNvSpPr>
            <a:spLocks noGrp="1"/>
          </p:cNvSpPr>
          <p:nvPr>
            <p:ph idx="1"/>
          </p:nvPr>
        </p:nvSpPr>
        <p:spPr/>
        <p:txBody>
          <a:bodyPr>
            <a:normAutofit fontScale="70000" lnSpcReduction="20000"/>
          </a:bodyPr>
          <a:lstStyle/>
          <a:p>
            <a:pPr fontAlgn="base">
              <a:buFont typeface="+mj-lt"/>
              <a:buAutoNum type="arabicPeriod"/>
            </a:pPr>
            <a:r>
              <a:rPr lang="en-US" sz="3100" b="1" i="0" dirty="0">
                <a:solidFill>
                  <a:srgbClr val="273239"/>
                </a:solidFill>
                <a:effectLst/>
                <a:latin typeface="Times New Roman" panose="02020603050405020304" pitchFamily="18" charset="0"/>
                <a:cs typeface="Times New Roman" panose="02020603050405020304" pitchFamily="18" charset="0"/>
              </a:rPr>
              <a:t>Arithmetic and Logic Unit (ALU) :</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It is used to perform mathematical operations like: addition, multiplication, subtraction, division, decrement, increment, etc.</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 </a:t>
            </a:r>
          </a:p>
          <a:p>
            <a:pPr fontAlgn="base">
              <a:buFont typeface="+mj-lt"/>
              <a:buAutoNum type="arabicPeriod"/>
            </a:pPr>
            <a:r>
              <a:rPr lang="en-US" sz="3100" b="1" i="0" dirty="0">
                <a:solidFill>
                  <a:srgbClr val="273239"/>
                </a:solidFill>
                <a:effectLst/>
                <a:latin typeface="Times New Roman" panose="02020603050405020304" pitchFamily="18" charset="0"/>
                <a:cs typeface="Times New Roman" panose="02020603050405020304" pitchFamily="18" charset="0"/>
              </a:rPr>
              <a:t>Flag Register :</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It is an 8-bit register that stores either 0 or 1 depending upon which value is stored in the accumulator.</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 </a:t>
            </a:r>
          </a:p>
          <a:p>
            <a:pPr fontAlgn="base">
              <a:buFont typeface="+mj-lt"/>
              <a:buAutoNum type="arabicPeriod"/>
            </a:pPr>
            <a:r>
              <a:rPr lang="en-US" sz="3100" b="1" i="0" dirty="0">
                <a:solidFill>
                  <a:srgbClr val="273239"/>
                </a:solidFill>
                <a:effectLst/>
                <a:latin typeface="Times New Roman" panose="02020603050405020304" pitchFamily="18" charset="0"/>
                <a:cs typeface="Times New Roman" panose="02020603050405020304" pitchFamily="18" charset="0"/>
              </a:rPr>
              <a:t>Accumulator :</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Accumulator is used to perform I/O, arithmetic and logical operations. It is connected to ALU and internal data bus. </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 </a:t>
            </a:r>
          </a:p>
          <a:p>
            <a:pPr fontAlgn="base">
              <a:buFont typeface="+mj-lt"/>
              <a:buAutoNum type="arabicPeriod"/>
            </a:pPr>
            <a:r>
              <a:rPr lang="en-US" sz="3100" b="1" i="0" dirty="0">
                <a:solidFill>
                  <a:srgbClr val="273239"/>
                </a:solidFill>
                <a:effectLst/>
                <a:latin typeface="Times New Roman" panose="02020603050405020304" pitchFamily="18" charset="0"/>
                <a:cs typeface="Times New Roman" panose="02020603050405020304" pitchFamily="18" charset="0"/>
              </a:rPr>
              <a:t>General Purpose Registers :</a:t>
            </a:r>
            <a:br>
              <a:rPr lang="en-US" sz="3100" b="0" i="0" dirty="0">
                <a:solidFill>
                  <a:srgbClr val="273239"/>
                </a:solidFill>
                <a:effectLst/>
                <a:latin typeface="Times New Roman" panose="02020603050405020304" pitchFamily="18" charset="0"/>
                <a:cs typeface="Times New Roman" panose="02020603050405020304" pitchFamily="18" charset="0"/>
              </a:rPr>
            </a:br>
            <a:r>
              <a:rPr lang="en-US" sz="3100" b="0" i="0" dirty="0">
                <a:solidFill>
                  <a:srgbClr val="273239"/>
                </a:solidFill>
                <a:effectLst/>
                <a:latin typeface="Times New Roman" panose="02020603050405020304" pitchFamily="18" charset="0"/>
                <a:cs typeface="Times New Roman" panose="02020603050405020304" pitchFamily="18" charset="0"/>
              </a:rPr>
              <a:t>There are 6 general purpose registers. These registers can hold 8 bit values. These  8-bit registers are B,C,D,E,H,L. These registers work as 16-bit registers when they work in pair like: B-C, D-E, H-L.</a:t>
            </a:r>
          </a:p>
          <a:p>
            <a:endParaRPr lang="en-IN" dirty="0"/>
          </a:p>
        </p:txBody>
      </p:sp>
    </p:spTree>
    <p:extLst>
      <p:ext uri="{BB962C8B-B14F-4D97-AF65-F5344CB8AC3E}">
        <p14:creationId xmlns:p14="http://schemas.microsoft.com/office/powerpoint/2010/main" val="60202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2E1C-483A-4B63-8677-1CD6DCAA9F67}"/>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8085 is an 8-bit, general purpose microprocessor. It consists of following functional units:- </a:t>
            </a:r>
            <a:endParaRPr lang="en-IN" sz="2800" dirty="0"/>
          </a:p>
        </p:txBody>
      </p:sp>
      <p:sp>
        <p:nvSpPr>
          <p:cNvPr id="3" name="Content Placeholder 2">
            <a:extLst>
              <a:ext uri="{FF2B5EF4-FFF2-40B4-BE49-F238E27FC236}">
                <a16:creationId xmlns:a16="http://schemas.microsoft.com/office/drawing/2014/main" id="{0FBC5840-A195-4137-9615-9AF65ECF9405}"/>
              </a:ext>
            </a:extLst>
          </p:cNvPr>
          <p:cNvSpPr>
            <a:spLocks noGrp="1"/>
          </p:cNvSpPr>
          <p:nvPr>
            <p:ph idx="1"/>
          </p:nvPr>
        </p:nvSpPr>
        <p:spPr/>
        <p:txBody>
          <a:bodyPr>
            <a:normAutofit fontScale="92500" lnSpcReduction="20000"/>
          </a:bodyPr>
          <a:lstStyle/>
          <a:p>
            <a:pPr marL="0" indent="0" algn="just">
              <a:buNone/>
            </a:pPr>
            <a:r>
              <a:rPr lang="en-US" sz="2600" b="1" i="0" dirty="0">
                <a:effectLst/>
                <a:latin typeface="Times New Roman" panose="02020603050405020304" pitchFamily="18" charset="0"/>
                <a:cs typeface="Times New Roman" panose="02020603050405020304" pitchFamily="18" charset="0"/>
              </a:rPr>
              <a:t>5. Program counter:  </a:t>
            </a:r>
            <a:r>
              <a:rPr lang="en-US" sz="2600" b="0" i="0" dirty="0">
                <a:solidFill>
                  <a:srgbClr val="000000"/>
                </a:solidFill>
                <a:effectLst/>
                <a:latin typeface="Times New Roman" panose="02020603050405020304" pitchFamily="18" charset="0"/>
                <a:cs typeface="Times New Roman" panose="02020603050405020304" pitchFamily="18" charset="0"/>
              </a:rPr>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600" b="1" i="0" dirty="0">
                <a:effectLst/>
                <a:latin typeface="Times New Roman" panose="02020603050405020304" pitchFamily="18" charset="0"/>
                <a:cs typeface="Times New Roman" panose="02020603050405020304" pitchFamily="18" charset="0"/>
              </a:rPr>
              <a:t>6. Stack pointer: </a:t>
            </a:r>
            <a:r>
              <a:rPr lang="en-US" sz="2600" b="0" i="0" dirty="0">
                <a:solidFill>
                  <a:srgbClr val="000000"/>
                </a:solidFill>
                <a:effectLst/>
                <a:latin typeface="Times New Roman" panose="02020603050405020304" pitchFamily="18" charset="0"/>
                <a:cs typeface="Times New Roman" panose="02020603050405020304" pitchFamily="18" charset="0"/>
              </a:rPr>
              <a:t>It is also a 16-bit register works like stack, which is always incremented/decremented by 2 during push &amp; pop operations.</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600" b="1" i="0" dirty="0">
                <a:effectLst/>
                <a:latin typeface="Times New Roman" panose="02020603050405020304" pitchFamily="18" charset="0"/>
                <a:cs typeface="Times New Roman" panose="02020603050405020304" pitchFamily="18" charset="0"/>
              </a:rPr>
              <a:t>7. Temporary register: </a:t>
            </a:r>
            <a:r>
              <a:rPr lang="en-US" sz="2600" b="0" i="0" dirty="0">
                <a:solidFill>
                  <a:srgbClr val="000000"/>
                </a:solidFill>
                <a:effectLst/>
                <a:latin typeface="Times New Roman" panose="02020603050405020304" pitchFamily="18" charset="0"/>
                <a:cs typeface="Times New Roman" panose="02020603050405020304" pitchFamily="18" charset="0"/>
              </a:rPr>
              <a:t>It is an 8-bit register, which holds the temporary data of arithmetic and logical operations.</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600" b="1" dirty="0">
                <a:latin typeface="Times New Roman" panose="02020603050405020304" pitchFamily="18" charset="0"/>
                <a:cs typeface="Times New Roman" panose="02020603050405020304" pitchFamily="18" charset="0"/>
              </a:rPr>
              <a:t>8. </a:t>
            </a:r>
            <a:r>
              <a:rPr lang="en-US" sz="2600" b="1" i="0" dirty="0">
                <a:effectLst/>
                <a:latin typeface="Times New Roman" panose="02020603050405020304" pitchFamily="18" charset="0"/>
                <a:cs typeface="Times New Roman" panose="02020603050405020304" pitchFamily="18" charset="0"/>
              </a:rPr>
              <a:t>Flag register </a:t>
            </a:r>
            <a:r>
              <a:rPr lang="en-US" sz="2600" b="0" i="0" dirty="0">
                <a:effectLst/>
                <a:latin typeface="Times New Roman" panose="02020603050405020304" pitchFamily="18" charset="0"/>
                <a:cs typeface="Times New Roman" panose="02020603050405020304" pitchFamily="18" charset="0"/>
              </a:rPr>
              <a:t>: </a:t>
            </a:r>
            <a:r>
              <a:rPr lang="en-US" sz="2600" b="0" i="0" dirty="0">
                <a:solidFill>
                  <a:srgbClr val="000000"/>
                </a:solidFill>
                <a:effectLst/>
                <a:latin typeface="Times New Roman" panose="02020603050405020304" pitchFamily="18" charset="0"/>
                <a:cs typeface="Times New Roman" panose="02020603050405020304" pitchFamily="18" charset="0"/>
              </a:rPr>
              <a:t>It is an 8-bit register having five 1-bit flip-flops, which holds either 0 or 1 depending upon the result stored in the accumulator.</a:t>
            </a:r>
          </a:p>
          <a:p>
            <a:pPr marL="0" indent="0">
              <a:buNone/>
            </a:pPr>
            <a:endParaRPr lang="en-IN" dirty="0"/>
          </a:p>
        </p:txBody>
      </p:sp>
    </p:spTree>
    <p:extLst>
      <p:ext uri="{BB962C8B-B14F-4D97-AF65-F5344CB8AC3E}">
        <p14:creationId xmlns:p14="http://schemas.microsoft.com/office/powerpoint/2010/main" val="369682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B944-4B2B-4EC3-BA76-0AF1D318BFBA}"/>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8085 is an 8-bit, general purpose microprocessor. It consists of following functional units:- </a:t>
            </a:r>
            <a:endParaRPr lang="en-IN" sz="2800" dirty="0"/>
          </a:p>
        </p:txBody>
      </p:sp>
      <p:sp>
        <p:nvSpPr>
          <p:cNvPr id="3" name="Content Placeholder 2">
            <a:extLst>
              <a:ext uri="{FF2B5EF4-FFF2-40B4-BE49-F238E27FC236}">
                <a16:creationId xmlns:a16="http://schemas.microsoft.com/office/drawing/2014/main" id="{E4A65992-CD85-4EFE-8FFC-6D810CC049C9}"/>
              </a:ext>
            </a:extLst>
          </p:cNvPr>
          <p:cNvSpPr>
            <a:spLocks noGrp="1"/>
          </p:cNvSpPr>
          <p:nvPr>
            <p:ph idx="1"/>
          </p:nvPr>
        </p:nvSpPr>
        <p:spPr/>
        <p:txBody>
          <a:bodyPr>
            <a:normAutofit fontScale="92500" lnSpcReduction="20000"/>
          </a:bodyPr>
          <a:lstStyle/>
          <a:p>
            <a:pPr marL="0" indent="0" algn="l">
              <a:buNone/>
            </a:pPr>
            <a:r>
              <a:rPr lang="en-US" b="1" i="0" dirty="0">
                <a:effectLst/>
                <a:latin typeface="Times New Roman" panose="02020603050405020304" pitchFamily="18" charset="0"/>
                <a:cs typeface="Times New Roman" panose="02020603050405020304" pitchFamily="18" charset="0"/>
              </a:rPr>
              <a:t>9. Instruction register and decoder:</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an 8-bit register. When an instruction is fetched from memory then it is stored in the Instruction register. Instruction decoder decodes the information present in the Instruction register.</a:t>
            </a:r>
          </a:p>
          <a:p>
            <a:pPr marL="0" indent="0" algn="l">
              <a:buNone/>
            </a:pPr>
            <a:r>
              <a:rPr lang="en-US" b="1" i="0" dirty="0">
                <a:effectLst/>
                <a:latin typeface="Times New Roman" panose="02020603050405020304" pitchFamily="18" charset="0"/>
                <a:cs typeface="Times New Roman" panose="02020603050405020304" pitchFamily="18" charset="0"/>
              </a:rPr>
              <a:t>10.Timing and control unit:</a:t>
            </a:r>
          </a:p>
          <a:p>
            <a:pPr algn="just"/>
            <a:r>
              <a:rPr lang="en-US" b="0" i="0" dirty="0">
                <a:solidFill>
                  <a:srgbClr val="000000"/>
                </a:solidFill>
                <a:effectLst/>
                <a:latin typeface="Times New Roman" panose="02020603050405020304" pitchFamily="18" charset="0"/>
                <a:cs typeface="Times New Roman" panose="02020603050405020304" pitchFamily="18" charset="0"/>
              </a:rPr>
              <a:t>It provides timing and control signal to the microprocessor to perform operations. Following are the timing and control signals, which control external and internal circuits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Control Signals: READY, RD’, WR’, ALE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Status Signals: S0, S1, IO/M’</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DMA Signals: HOLD, HLDA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RESET Signals: RESET IN, RESET OUT</a:t>
            </a:r>
          </a:p>
          <a:p>
            <a:pPr marL="0" indent="0">
              <a:buNone/>
            </a:pPr>
            <a:endParaRPr lang="en-IN" dirty="0"/>
          </a:p>
        </p:txBody>
      </p:sp>
    </p:spTree>
    <p:extLst>
      <p:ext uri="{BB962C8B-B14F-4D97-AF65-F5344CB8AC3E}">
        <p14:creationId xmlns:p14="http://schemas.microsoft.com/office/powerpoint/2010/main" val="155915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0C49-E0B8-4E73-B07A-97C6DED13B09}"/>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8085 is an 8-bit, general purpose microprocessor. It consists of following functional units:- </a:t>
            </a:r>
            <a:endParaRPr lang="en-IN" sz="2800" dirty="0"/>
          </a:p>
        </p:txBody>
      </p:sp>
      <p:sp>
        <p:nvSpPr>
          <p:cNvPr id="3" name="Content Placeholder 2">
            <a:extLst>
              <a:ext uri="{FF2B5EF4-FFF2-40B4-BE49-F238E27FC236}">
                <a16:creationId xmlns:a16="http://schemas.microsoft.com/office/drawing/2014/main" id="{1E524E06-C991-4BB0-B141-8C858B4D7F2E}"/>
              </a:ext>
            </a:extLst>
          </p:cNvPr>
          <p:cNvSpPr>
            <a:spLocks noGrp="1"/>
          </p:cNvSpPr>
          <p:nvPr>
            <p:ph idx="1"/>
          </p:nvPr>
        </p:nvSpPr>
        <p:spPr/>
        <p:txBody>
          <a:bodyPr>
            <a:normAutofit fontScale="92500" lnSpcReduction="10000"/>
          </a:bodyPr>
          <a:lstStyle/>
          <a:p>
            <a:pPr marL="0" indent="0" algn="l">
              <a:buNone/>
            </a:pPr>
            <a:r>
              <a:rPr lang="en-US" b="1" i="0" dirty="0">
                <a:effectLst/>
                <a:latin typeface="Times New Roman" panose="02020603050405020304" pitchFamily="18" charset="0"/>
                <a:cs typeface="Times New Roman" panose="02020603050405020304" pitchFamily="18" charset="0"/>
              </a:rPr>
              <a:t>11.Interrupt control</a:t>
            </a:r>
          </a:p>
          <a:p>
            <a:pPr algn="just"/>
            <a:r>
              <a:rPr lang="en-US" b="0" i="0" dirty="0">
                <a:solidFill>
                  <a:srgbClr val="000000"/>
                </a:solidFill>
                <a:effectLst/>
                <a:latin typeface="Times New Roman" panose="02020603050405020304" pitchFamily="18" charset="0"/>
                <a:cs typeface="Times New Roman" panose="02020603050405020304" pitchFamily="18" charset="0"/>
              </a:rPr>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pPr algn="just"/>
            <a:r>
              <a:rPr lang="en-US" b="0" i="0" dirty="0">
                <a:solidFill>
                  <a:srgbClr val="000000"/>
                </a:solidFill>
                <a:effectLst/>
                <a:latin typeface="Times New Roman" panose="02020603050405020304" pitchFamily="18" charset="0"/>
                <a:cs typeface="Times New Roman" panose="02020603050405020304" pitchFamily="18" charset="0"/>
              </a:rPr>
              <a:t>There are 5 interrupt signals in 8085 microprocessor: INTR, RST 7.5, RST 6.5, RST 5.5, TRAP.</a:t>
            </a:r>
          </a:p>
          <a:p>
            <a:pPr marL="0" indent="0" algn="l">
              <a:buNone/>
            </a:pPr>
            <a:r>
              <a:rPr lang="en-US" b="1" i="0" dirty="0">
                <a:effectLst/>
                <a:latin typeface="Times New Roman" panose="02020603050405020304" pitchFamily="18" charset="0"/>
                <a:cs typeface="Times New Roman" panose="02020603050405020304" pitchFamily="18" charset="0"/>
              </a:rPr>
              <a:t>12. Serial Input/output control</a:t>
            </a:r>
          </a:p>
          <a:p>
            <a:pPr algn="just"/>
            <a:r>
              <a:rPr lang="en-US" b="0" i="0" dirty="0">
                <a:solidFill>
                  <a:srgbClr val="000000"/>
                </a:solidFill>
                <a:effectLst/>
                <a:latin typeface="Times New Roman" panose="02020603050405020304" pitchFamily="18" charset="0"/>
                <a:cs typeface="Times New Roman" panose="02020603050405020304" pitchFamily="18" charset="0"/>
              </a:rPr>
              <a:t>It controls the serial data communication by using these two instructions: SID (Serial input data) and SOD (Serial output data).</a:t>
            </a:r>
          </a:p>
          <a:p>
            <a:endParaRPr lang="en-IN" dirty="0"/>
          </a:p>
        </p:txBody>
      </p:sp>
    </p:spTree>
    <p:extLst>
      <p:ext uri="{BB962C8B-B14F-4D97-AF65-F5344CB8AC3E}">
        <p14:creationId xmlns:p14="http://schemas.microsoft.com/office/powerpoint/2010/main" val="276330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7789-7E22-4732-B2F1-34CA91A48F76}"/>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8085 is an 8-bit, general purpose microprocessor. It consists of following functional units:- </a:t>
            </a:r>
            <a:endParaRPr lang="en-IN" sz="2800" dirty="0"/>
          </a:p>
        </p:txBody>
      </p:sp>
      <p:sp>
        <p:nvSpPr>
          <p:cNvPr id="3" name="Content Placeholder 2">
            <a:extLst>
              <a:ext uri="{FF2B5EF4-FFF2-40B4-BE49-F238E27FC236}">
                <a16:creationId xmlns:a16="http://schemas.microsoft.com/office/drawing/2014/main" id="{EEEEC6E2-2D78-410E-BA49-34A4D48ABA54}"/>
              </a:ext>
            </a:extLst>
          </p:cNvPr>
          <p:cNvSpPr>
            <a:spLocks noGrp="1"/>
          </p:cNvSpPr>
          <p:nvPr>
            <p:ph idx="1"/>
          </p:nvPr>
        </p:nvSpPr>
        <p:spPr/>
        <p:txBody>
          <a:bodyPr>
            <a:normAutofit/>
          </a:bodyPr>
          <a:lstStyle/>
          <a:p>
            <a:pPr marL="0" indent="0" algn="l">
              <a:buNone/>
            </a:pPr>
            <a:r>
              <a:rPr lang="en-US" sz="2600" b="1" i="0" dirty="0">
                <a:effectLst/>
                <a:latin typeface="Times New Roman" panose="02020603050405020304" pitchFamily="18" charset="0"/>
                <a:cs typeface="Times New Roman" panose="02020603050405020304" pitchFamily="18" charset="0"/>
              </a:rPr>
              <a:t>14. Address buffer and address-data buffer:</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The content stored in the stack pointer and program counter is loaded into the address buffer and address-data buffer to communicate with the CPU. The memory and I/O chips are connected to these buses; the CPU can exchange the desired data with the memory and I/O chips.</a:t>
            </a:r>
          </a:p>
          <a:p>
            <a:pPr marL="0" indent="0" algn="l">
              <a:buNone/>
            </a:pPr>
            <a:r>
              <a:rPr lang="en-US" sz="2600" b="1" i="0" dirty="0">
                <a:effectLst/>
                <a:latin typeface="Times New Roman" panose="02020603050405020304" pitchFamily="18" charset="0"/>
                <a:cs typeface="Times New Roman" panose="02020603050405020304" pitchFamily="18" charset="0"/>
              </a:rPr>
              <a:t>15. Address bus and data bus:</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Data bus carries the data to be stored. It is bidirectional, whereas address bus carries the location to where it should be stored and it is unidirectional. It is used to transfer the data &amp; Address I/O devices.</a:t>
            </a:r>
          </a:p>
          <a:p>
            <a:endParaRPr lang="en-IN" dirty="0"/>
          </a:p>
        </p:txBody>
      </p:sp>
    </p:spTree>
    <p:extLst>
      <p:ext uri="{BB962C8B-B14F-4D97-AF65-F5344CB8AC3E}">
        <p14:creationId xmlns:p14="http://schemas.microsoft.com/office/powerpoint/2010/main" val="51544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E0DE-823B-436B-9501-CA277C5C366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8085 Flag Register</a:t>
            </a:r>
          </a:p>
        </p:txBody>
      </p:sp>
      <p:sp>
        <p:nvSpPr>
          <p:cNvPr id="3" name="Content Placeholder 2">
            <a:extLst>
              <a:ext uri="{FF2B5EF4-FFF2-40B4-BE49-F238E27FC236}">
                <a16:creationId xmlns:a16="http://schemas.microsoft.com/office/drawing/2014/main" id="{2790BCCD-C0BE-4507-8FEF-0E04685B6102}"/>
              </a:ext>
            </a:extLst>
          </p:cNvPr>
          <p:cNvSpPr>
            <a:spLocks noGrp="1"/>
          </p:cNvSpPr>
          <p:nvPr>
            <p:ph idx="1"/>
          </p:nvPr>
        </p:nvSpPr>
        <p:spPr/>
        <p:txBody>
          <a:bodyPr/>
          <a:lstStyle/>
          <a:p>
            <a:pPr marL="0" marR="0" algn="just" fontAlgn="base">
              <a:spcBef>
                <a:spcPts val="0"/>
              </a:spcBef>
              <a:spcAft>
                <a:spcPts val="0"/>
              </a:spcAft>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Flag register</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Special Purpose Register. Depending upon the value of result after any arithmetic and logical operation the flag bits become set (1) or reset (0). In 8085 microprocessor, flag register consists of 8 bits and only 5 of them are useful.</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spcBef>
                <a:spcPts val="0"/>
              </a:spcBef>
              <a:spcAft>
                <a:spcPts val="750"/>
              </a:spcAft>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5 flags are:</a:t>
            </a:r>
          </a:p>
          <a:p>
            <a:pPr marL="0" marR="0" algn="just" fontAlgn="base">
              <a:spcBef>
                <a:spcPts val="0"/>
              </a:spcBef>
              <a:spcAft>
                <a:spcPts val="750"/>
              </a:spcAft>
            </a:pP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377CD04-27BA-4B6C-941C-D6ECB06EB823}"/>
              </a:ext>
            </a:extLst>
          </p:cNvPr>
          <p:cNvPicPr>
            <a:picLocks noChangeAspect="1"/>
          </p:cNvPicPr>
          <p:nvPr/>
        </p:nvPicPr>
        <p:blipFill>
          <a:blip r:embed="rId2"/>
          <a:srcRect/>
          <a:stretch>
            <a:fillRect/>
          </a:stretch>
        </p:blipFill>
        <p:spPr bwMode="auto">
          <a:xfrm>
            <a:off x="2593910" y="3725635"/>
            <a:ext cx="7408506" cy="2078006"/>
          </a:xfrm>
          <a:prstGeom prst="rect">
            <a:avLst/>
          </a:prstGeom>
          <a:noFill/>
          <a:ln w="9525">
            <a:noFill/>
            <a:miter lim="800000"/>
            <a:headEnd/>
            <a:tailEnd/>
          </a:ln>
        </p:spPr>
      </p:pic>
    </p:spTree>
    <p:extLst>
      <p:ext uri="{BB962C8B-B14F-4D97-AF65-F5344CB8AC3E}">
        <p14:creationId xmlns:p14="http://schemas.microsoft.com/office/powerpoint/2010/main" val="94697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3345</Words>
  <Application>Microsoft Office PowerPoint</Application>
  <PresentationFormat>Widescreen</PresentationFormat>
  <Paragraphs>192</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georgia</vt:lpstr>
      <vt:lpstr>Helvetica</vt:lpstr>
      <vt:lpstr>Times New Roman</vt:lpstr>
      <vt:lpstr>Office Theme</vt:lpstr>
      <vt:lpstr>Microprocessor Architecture:</vt:lpstr>
      <vt:lpstr>What is the 8085 Microprocessor? </vt:lpstr>
      <vt:lpstr>8085 Architecture </vt:lpstr>
      <vt:lpstr>8085 is an 8-bit, general purpose microprocessor. It consists of following functional units:- </vt:lpstr>
      <vt:lpstr>8085 is an 8-bit, general purpose microprocessor. It consists of following functional units:- </vt:lpstr>
      <vt:lpstr>8085 is an 8-bit, general purpose microprocessor. It consists of following functional units:- </vt:lpstr>
      <vt:lpstr>8085 is an 8-bit, general purpose microprocessor. It consists of following functional units:- </vt:lpstr>
      <vt:lpstr>8085 is an 8-bit, general purpose microprocessor. It consists of following functional units:- </vt:lpstr>
      <vt:lpstr>8085 Flag Register</vt:lpstr>
      <vt:lpstr>8085 Flag Register</vt:lpstr>
      <vt:lpstr>8085 Flag Register</vt:lpstr>
      <vt:lpstr>8085 Flag Register</vt:lpstr>
      <vt:lpstr>8085 Flag Register</vt:lpstr>
      <vt:lpstr>8085 Flag Register</vt:lpstr>
      <vt:lpstr>Instruction Execution and Instruction Cycles,</vt:lpstr>
      <vt:lpstr>Instruction Execution and Instruction Cycles,</vt:lpstr>
      <vt:lpstr>Machine Cycles &amp; Timing Diagram,</vt:lpstr>
      <vt:lpstr>Machine cycles of 8085</vt:lpstr>
      <vt:lpstr>Machine cycles of 8085</vt:lpstr>
      <vt:lpstr>Machine cycles of 8085</vt:lpstr>
      <vt:lpstr>Machine cycles of 8085</vt:lpstr>
      <vt:lpstr>Machine cycles of 8085</vt:lpstr>
      <vt:lpstr>Machine cycles of 8085</vt:lpstr>
      <vt:lpstr>16 bit Microprocessor  </vt:lpstr>
      <vt:lpstr>8086 Architecture</vt:lpstr>
      <vt:lpstr>8086 Architecture</vt:lpstr>
      <vt:lpstr>PowerPoint Presentation</vt:lpstr>
      <vt:lpstr>8086 Architecture</vt:lpstr>
      <vt:lpstr>ALU </vt:lpstr>
      <vt:lpstr>Flag Register(Conditional Flags) </vt:lpstr>
      <vt:lpstr>Flag Register(Control Flags)</vt:lpstr>
      <vt:lpstr>General purpose register </vt:lpstr>
      <vt:lpstr> BIU (Bus Interface Unit)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Architecture:</dc:title>
  <dc:creator>Chirag Gami</dc:creator>
  <cp:lastModifiedBy>Chirag Gami</cp:lastModifiedBy>
  <cp:revision>29</cp:revision>
  <dcterms:created xsi:type="dcterms:W3CDTF">2021-10-12T04:00:55Z</dcterms:created>
  <dcterms:modified xsi:type="dcterms:W3CDTF">2021-11-18T03:40:25Z</dcterms:modified>
</cp:coreProperties>
</file>