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2" r:id="rId14"/>
    <p:sldId id="276" r:id="rId15"/>
    <p:sldId id="278" r:id="rId16"/>
    <p:sldId id="270" r:id="rId17"/>
    <p:sldId id="274" r:id="rId18"/>
    <p:sldId id="275" r:id="rId19"/>
    <p:sldId id="279" r:id="rId20"/>
    <p:sldId id="280" r:id="rId21"/>
    <p:sldId id="267" r:id="rId22"/>
    <p:sldId id="281" r:id="rId23"/>
    <p:sldId id="269" r:id="rId24"/>
    <p:sldId id="282" r:id="rId25"/>
    <p:sldId id="271" r:id="rId26"/>
    <p:sldId id="283" r:id="rId27"/>
    <p:sldId id="273" r:id="rId28"/>
    <p:sldId id="284" r:id="rId29"/>
    <p:sldId id="285" r:id="rId30"/>
    <p:sldId id="286" r:id="rId31"/>
    <p:sldId id="277"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296" r:id="rId45"/>
    <p:sldId id="341" r:id="rId46"/>
    <p:sldId id="342" r:id="rId47"/>
    <p:sldId id="343" r:id="rId48"/>
    <p:sldId id="344" r:id="rId49"/>
    <p:sldId id="345" r:id="rId50"/>
    <p:sldId id="346" r:id="rId51"/>
    <p:sldId id="347" r:id="rId52"/>
    <p:sldId id="348" r:id="rId53"/>
    <p:sldId id="349" r:id="rId54"/>
    <p:sldId id="350" r:id="rId55"/>
    <p:sldId id="303" r:id="rId56"/>
    <p:sldId id="304" r:id="rId57"/>
    <p:sldId id="351" r:id="rId58"/>
    <p:sldId id="352" r:id="rId59"/>
    <p:sldId id="353" r:id="rId60"/>
    <p:sldId id="354" r:id="rId61"/>
    <p:sldId id="355" r:id="rId62"/>
    <p:sldId id="356" r:id="rId63"/>
    <p:sldId id="357" r:id="rId64"/>
    <p:sldId id="333" r:id="rId65"/>
    <p:sldId id="334" r:id="rId66"/>
    <p:sldId id="335" r:id="rId67"/>
    <p:sldId id="336" r:id="rId68"/>
    <p:sldId id="337" r:id="rId69"/>
    <p:sldId id="338" r:id="rId70"/>
    <p:sldId id="33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09:59.681"/>
    </inkml:context>
    <inkml:brush xml:id="br0">
      <inkml:brushProperty name="width" value="0.1" units="cm"/>
      <inkml:brushProperty name="height" value="0.1" units="cm"/>
    </inkml:brush>
  </inkml:definitions>
  <inkml:trace contextRef="#ctx0" brushRef="#br0">1 0 24575,'0'36'-8191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40.055"/>
    </inkml:context>
    <inkml:brush xml:id="br0">
      <inkml:brushProperty name="width" value="0.1" units="cm"/>
      <inkml:brushProperty name="height" value="0.1" units="cm"/>
    </inkml:brush>
  </inkml:definitions>
  <inkml:trace contextRef="#ctx0" brushRef="#br0">1 0 24575,'1'1'0,"1"-1"0,-1 0 0,0 1 0,1-1 0,-1 1 0,1 0 0,-1-1 0,0 1 0,1 0 0,-1 0 0,0 0 0,0 0 0,0 0 0,0 0 0,0 0 0,0 1 0,0-1 0,0 0 0,0 0 0,0 1 0,-1-1 0,1 1 0,0-1 0,-1 0 0,0 1 0,1-1 0,-1 3 0,9 46 0,-8-47 0,4 71 0,-6 74 0,3 39 0,-2-183 0,0 0 0,0 0 0,1 0 0,-1 0 0,1 0 0,0 0 0,0-1 0,1 1 0,-1 0 0,1-1 0,0 1 0,0-1 0,0 1 0,0-1 0,0 0 0,1 0 0,0 0 0,0 0 0,-1 0 0,1-1 0,1 1 0,-1-1 0,0 0 0,7 3 0,-4-3 0,1 0 0,-1-1 0,1 0 0,-1 0 0,0 0 0,1-1 0,-1 0 0,1 0 0,-1-1 0,1 0 0,-1 0 0,1 0 0,-1-1 0,9-3 0,-4 0 0,1 0 0,-1-1 0,-1 0 0,1-1 0,-1 0 0,0-1 0,0 0 0,-1 0 0,0-1 0,-1-1 0,0 1 0,8-12 0,-11 14 0,-1-1 0,1 1 0,-1-1 0,0 1 0,-1-1 0,0 0 0,0-1 0,-1 1 0,0 0 0,0-1 0,-1 1 0,0-1 0,-1 0 0,1 1 0,-2-1 0,1 1 0,-1-1 0,-3-9 0,4 17 0,0 0 0,0 0 0,0 1 0,0-1 0,0 0 0,-1 0 0,1 0 0,0 0 0,-1 0 0,1 1 0,-1-1 0,1 0 0,-1 0 0,1 1 0,-1-1 0,1 0 0,-1 1 0,0-1 0,1 0 0,-1 1 0,0-1 0,1 1 0,-2-1 0,-8 14 0,-1 34 0,9-20-114,1 0 1,1 0-1,1-1 0,2 1 0,1 0 1,0-1-1,2 0 0,2 0 0,0-1 1,1 0-1,22 41 0,-13-35-6712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53.992"/>
    </inkml:context>
    <inkml:brush xml:id="br0">
      <inkml:brushProperty name="width" value="0.1" units="cm"/>
      <inkml:brushProperty name="height" value="0.1" units="cm"/>
    </inkml:brush>
  </inkml:definitions>
  <inkml:trace contextRef="#ctx0" brushRef="#br0">128 35 24575,'-41'34'0,"35"-29"0,-1-1 0,1 1 0,0 0 0,0 0 0,1 1 0,0 0 0,0 0 0,0 0 0,1 0 0,-1 1 0,2 0 0,-1 0 0,1 0 0,-3 8 0,-2 24 0,6-18 0,2-21 0,0 0 0,0 1 0,0-1 0,0 0 0,0 0 0,0 0 0,0 1 0,0-1 0,0 0 0,0 0 0,0 1 0,0-1 0,0 0 0,0 0 0,0 1 0,0-1 0,0 0 0,0 0 0,0 0 0,1 1 0,-1-1 0,0 0 0,0 0 0,0 0 0,0 1 0,0-1 0,1 0 0,-1 0 0,0 0 0,0 0 0,0 1 0,1-1 0,-1 0 0,0 0 0,0 0 0,0 0 0,1 0 0,-1 0 0,0 0 0,0 0 0,1 0 0,-1 0 0,14-3 0,-1 1 0,1 0 0,0 0 0,0 2 0,0 0 0,23 2 0,-1 1 0,-33-3 0,0 0 0,0 1 0,1-1 0,-1 0 0,0-1 0,0 1 0,0 0 0,0-1 0,0 0 0,0 0 0,0 0 0,0 0 0,0 0 0,0 0 0,0-1 0,0 0 0,-1 1 0,1-1 0,-1 0 0,1 0 0,-1-1 0,0 1 0,1 0 0,-1-1 0,-1 1 0,1-1 0,0 0 0,-1 1 0,1-1 0,-1 0 0,0 0 0,0 0 0,0 0 0,0 0 0,0 0 0,-1-1 0,0 1 0,1 0 0,-1 0 0,0 0 0,0 0 0,-1-1 0,1 1 0,-1 0 0,0 0 0,0 0 0,0 0 0,-2-5 0,-10-18 0,7 17 0,1-1 0,0 0 0,1 0 0,-4-14 0,8 23 0,-1 0 0,1 0 0,0 0 0,-1 0 0,1 0 0,0 0 0,0 0 0,0-1 0,0 1 0,0 0 0,0 0 0,0 0 0,1 0 0,-1 0 0,0 0 0,1 0 0,-1 0 0,1 0 0,-1 0 0,1 0 0,-1 0 0,1 0 0,-1 0 0,1 0 0,0 0 0,0 1 0,-1-1 0,1 0 0,0 0 0,0 1 0,0-1 0,0 1 0,0-1 0,0 1 0,0-1 0,0 1 0,0-1 0,0 1 0,0 0 0,0 0 0,0 0 0,0-1 0,0 1 0,1 0 0,-1 0 0,0 0 0,0 1 0,2-1 0,3 1 0,-1 0 0,1 0 0,-1 1 0,1-1 0,-1 1 0,0 0 0,1 1 0,-1-1 0,0 1 0,-1 0 0,1 0 0,0 1 0,-1-1 0,0 1 0,0 0 0,0 0 0,0 1 0,-1-1 0,1 1 0,-1-1 0,0 1 0,-1 0 0,5 11 0,1 3 0,-1 0 0,0 0 0,-2 1 0,0 0 0,3 29 0,-4 6-682,-5 68-1,0-86-6143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25.953"/>
    </inkml:context>
    <inkml:brush xml:id="br0">
      <inkml:brushProperty name="width" value="0.1" units="cm"/>
      <inkml:brushProperty name="height" value="0.1" units="cm"/>
    </inkml:brush>
  </inkml:definitions>
  <inkml:trace contextRef="#ctx0" brushRef="#br0">0 1 24575,'2'30'0,"1"0"0,11 49 0,4 31 0,-12 358 27,-8-267-1419,2-166-5434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27.439"/>
    </inkml:context>
    <inkml:brush xml:id="br0">
      <inkml:brushProperty name="width" value="0.1" units="cm"/>
      <inkml:brushProperty name="height" value="0.1" units="cm"/>
    </inkml:brush>
  </inkml:definitions>
  <inkml:trace contextRef="#ctx0" brushRef="#br0">683 1 24575,'-1'13'0,"0"0"0,-1 1 0,0-1 0,-1 0 0,-1 0 0,-9 22 0,-41 73 0,39-80 0,-18 30 0,-3-2 0,-74 89 0,-104 90 0,63-74 0,150-159-58,-1 0-4,1 0-1,0 0 1,-1-1 0,1 1 0,-1 0-1,1-1 1,-1 1 0,0-1 0,0 0 0,0 0-1,0 1 1,0-1 0,0 0 0,0-1-1,0 1 1,0 0 0,0 0 0,0-1-1,0 0 1,-5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45.555"/>
    </inkml:context>
    <inkml:brush xml:id="br0">
      <inkml:brushProperty name="width" value="0.1" units="cm"/>
      <inkml:brushProperty name="height" value="0.1" units="cm"/>
    </inkml:brush>
  </inkml:definitions>
  <inkml:trace contextRef="#ctx0" brushRef="#br0">1096 1 24575,'-1'10'0,"0"-1"0,-1 1 0,0 0 0,-1-1 0,1 1 0,-2-1 0,0 0 0,0 0 0,-8 14 0,-2-2 0,0 0 0,-27 30 0,26-37 0,-1 1 0,-1-2 0,0 0 0,-1-1 0,-31 16 0,-23 15 0,-59 40 0,52-34 0,-97 78 0,148-106 20,-1-2-1,-1-1 0,-1-1 1,0-2-1,-48 17 1,-64 32-1502,112-46-5344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47.071"/>
    </inkml:context>
    <inkml:brush xml:id="br0">
      <inkml:brushProperty name="width" value="0.1" units="cm"/>
      <inkml:brushProperty name="height" value="0.1" units="cm"/>
    </inkml:brush>
  </inkml:definitions>
  <inkml:trace contextRef="#ctx0" brushRef="#br0">1 0 24575,'0'7'0,"0"10"0,0 8 0,7 15 0,9 7 0,3 3 0,-3 0 0,-4-1 0,-3-2 0,-4-3 0,-3 0 0,-1-2 0,-2-7-8191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49.617"/>
    </inkml:context>
    <inkml:brush xml:id="br0">
      <inkml:brushProperty name="width" value="0.1" units="cm"/>
      <inkml:brushProperty name="height" value="0.1" units="cm"/>
    </inkml:brush>
  </inkml:definitions>
  <inkml:trace contextRef="#ctx0" brushRef="#br0">136 91 24575,'-4'0'0,"1"0"0,0 1 0,0-1 0,0 1 0,-1 0 0,1 0 0,0 0 0,0 0 0,0 0 0,0 0 0,1 1 0,-1 0 0,0 0 0,0-1 0,1 2 0,-1-1 0,1 0 0,0 0 0,0 1 0,0-1 0,0 1 0,0 0 0,0-1 0,-1 6 0,-4 6 0,2 0 0,0 1 0,1 0 0,-3 16 0,0-4 0,4-15 0,0 1 0,0-1 0,2 1 0,-1-1 0,1 1 0,2 19 0,-1-28 0,1-1 0,0 0 0,0 0 0,0 1 0,0-1 0,0 0 0,1 0 0,-1 0 0,1 0 0,0 0 0,0 0 0,0-1 0,0 1 0,0-1 0,1 1 0,-1-1 0,1 0 0,0 0 0,-1 0 0,1 0 0,0-1 0,0 1 0,0-1 0,1 1 0,-1-1 0,0 0 0,0 0 0,1-1 0,3 1 0,30 4 0,0-2 0,0-2 0,68-6 0,-19 1 0,-33 5 0,-37 0 0,0 0 0,0-1 0,0-1 0,0 0 0,0-1 0,29-8 0,-43 9 0,-1 0 0,1 1 0,-1-1 0,0 0 0,0 1 0,1-1 0,-1 0 0,0 0 0,0 0 0,0 0 0,0 0 0,0 0 0,0-1 0,0 1 0,-1 0 0,1 0 0,0-1 0,-1 1 0,1 0 0,-1-1 0,1 1 0,0-3 0,-1 0 0,0 1 0,0 0 0,0-1 0,0 1 0,-1-1 0,0 1 0,1 0 0,-1-1 0,-2-4 0,-4-6 0,0 1 0,0 0 0,-14-18 0,-130-153 0,149 182 0,-6-7-41,-1 1 0,0-1-1,0 2 1,-1 0-1,0 0 1,0 0 0,-1 1-1,1 1 1,-1 0 0,-1 0-1,1 1 1,-1 1-1,1 0 1,-1 0 0,0 1-1,0 1 1,0 0 0,0 1-1,0 0 1,0 0-1,0 2 1,0-1 0,0 2-1,0-1 1,1 2 0,-1-1-1,1 1 1,0 1-1,0 0 1,0 1 0,1 0-1,-16 13 1,-5 6-6785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57.124"/>
    </inkml:context>
    <inkml:brush xml:id="br0">
      <inkml:brushProperty name="width" value="0.1" units="cm"/>
      <inkml:brushProperty name="height" value="0.1" units="cm"/>
    </inkml:brush>
  </inkml:definitions>
  <inkml:trace contextRef="#ctx0" brushRef="#br0">1356 391 24575,'-16'-1'0,"0"-1"0,1 0 0,-1-1 0,1-1 0,0 0 0,-21-10 0,-22-5 0,-34-4 0,-1 4 0,-172-11 0,-190 20 0,427 10 0,-4 0 0,7-1 0,-1 1 0,-36 5 0,57-4 0,0-1 0,1 1 0,-1 0 0,1 0 0,0 1 0,-1-1 0,1 1 0,0 0 0,0 0 0,0 0 0,0 1 0,0 0 0,1-1 0,-1 1 0,1 1 0,-1-1 0,1 0 0,0 1 0,-4 7 0,5-9 0,1 1 0,0 0 0,0 0 0,0 0 0,1 0 0,-1 0 0,1 0 0,-1 0 0,1 0 0,0 0 0,0 0 0,1 0 0,-1 0 0,1 0 0,-1 0 0,1 0 0,2 5 0,0-2 0,0 0 0,0-1 0,0 1 0,1-1 0,0 0 0,0 0 0,0 0 0,6 4 0,6 4 0,0-1 0,1 0 0,0-2 0,26 13 0,-15-11 0,1-1 0,0-1 0,1-1 0,0-2 0,0-1 0,42 2 0,185-6 0,-182-4 0,-65 2 0,0 0 0,0 0 0,1 1 0,-1 1 0,0 0 0,-1 0 0,1 1 0,0 0 0,-1 0 0,1 1 0,12 8 0,-10-4 0,0 1 0,-1 0 0,0 1 0,-1 0 0,0 1 0,-1 0 0,12 18 0,1 2 0,27 54 0,-44-75 0,0 1 0,-1-1 0,0 1 0,0 1 0,-2-1 0,1 0 0,-1 1 0,-1-1 0,1 18 0,-3-25 0,0 0 0,1 0 0,-1 0 0,-1-1 0,1 1 0,0 0 0,-1-1 0,0 1 0,0-1 0,0 1 0,0-1 0,0 0 0,-1 0 0,1 0 0,-1 0 0,0 0 0,0-1 0,0 1 0,0-1 0,-1 0 0,1 0 0,-1 0 0,1 0 0,-1-1 0,0 1 0,1-1 0,-1 0 0,0 0 0,-4 0 0,-7 2 0,0-1 0,1 0 0,-1-1 0,0-1 0,0-1 0,-22-3 0,28 3 0,-15-2 0,0-1 0,0-2 0,0 0 0,-40-17 0,60 21 0,-1 0 0,1 0 0,0 0 0,1 0 0,-1-1 0,0 1 0,1-1 0,-1 0 0,1 0 0,0-1 0,0 1 0,0-1 0,0 1 0,1-1 0,0 0 0,-1 0 0,1 0 0,1 0 0,-1 0 0,0-1 0,1 1 0,0 0 0,0-1 0,1 1 0,-1-1 0,1 1 0,0-1 0,0 1 0,0-1 0,1 1 0,-1-1 0,1 1 0,2-5 0,8-27 0,2 0 0,1 1 0,2 1 0,1 0 0,30-42 0,124-145 0,-110 155-341,3 4 0,3 2-1,135-92 1,-157 121-6485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59.765"/>
    </inkml:context>
    <inkml:brush xml:id="br0">
      <inkml:brushProperty name="width" value="0.1" units="cm"/>
      <inkml:brushProperty name="height" value="0.1" units="cm"/>
    </inkml:brush>
  </inkml:definitions>
  <inkml:trace contextRef="#ctx0" brushRef="#br0">0 0 24575,'4'4'0,"0"-1"0,1 0 0,-1 0 0,1-1 0,0 1 0,0-1 0,0 0 0,0 0 0,0-1 0,9 3 0,58 3 0,-52-6 0,198 6 0,-214-7 0,1 1 0,-1-1 0,0 1 0,0 0 0,0 0 0,0 0 0,0 1 0,0 0 0,0-1 0,0 1 0,0 1 0,-1-1 0,1 0 0,-1 1 0,0 0 0,1 0 0,-1 0 0,-1 0 0,1 0 0,0 1 0,-1-1 0,1 1 0,-1-1 0,0 1 0,-1 0 0,1 0 0,-1 0 0,1 0 0,-1 0 0,1 7 0,1 12 0,-1-1 0,-2 1 0,0-1 0,-5 40 0,1-12 0,0 244-1365,4-258-5461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1:00.874"/>
    </inkml:context>
    <inkml:brush xml:id="br0">
      <inkml:brushProperty name="width" value="0.1" units="cm"/>
      <inkml:brushProperty name="height" value="0.1" units="cm"/>
    </inkml:brush>
  </inkml:definitions>
  <inkml:trace contextRef="#ctx0" brushRef="#br0">1 59 24575,'7'0'0,"9"0"0,17 0 0,16 0 0,8-7 0,0-3 0,-2 1 0,-3 2 0,-11-6 0,-12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13.086"/>
    </inkml:context>
    <inkml:brush xml:id="br0">
      <inkml:brushProperty name="width" value="0.1" units="cm"/>
      <inkml:brushProperty name="height" value="0.1" units="cm"/>
    </inkml:brush>
  </inkml:definitions>
  <inkml:trace contextRef="#ctx0" brushRef="#br0">1 1 24575,'55'2'0,"90"17"0,20 1 0,-72-11 0,176 40 0,-192-37-96,1-3 1,0-3-1,108-7 0,-107 0-886,-35 1-5844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1:04.640"/>
    </inkml:context>
    <inkml:brush xml:id="br0">
      <inkml:brushProperty name="width" value="0.1" units="cm"/>
      <inkml:brushProperty name="height" value="0.1" units="cm"/>
    </inkml:brush>
  </inkml:definitions>
  <inkml:trace contextRef="#ctx0" brushRef="#br0">379 20 24575,'0'-1'0,"0"0"0,0 0 0,-1 0 0,1 0 0,0 1 0,-1-1 0,1 0 0,-1 0 0,1 0 0,-1 0 0,1 0 0,-1 1 0,1-1 0,-1 0 0,0 1 0,1-1 0,-1 0 0,0 1 0,0-1 0,1 1 0,-1-1 0,0 1 0,0-1 0,0 1 0,0 0 0,0-1 0,0 1 0,0 0 0,0 0 0,0 0 0,0-1 0,1 1 0,-1 0 0,0 0 0,0 1 0,0-1 0,0 0 0,0 0 0,0 0 0,0 1 0,-2 0 0,-41 12 0,26-4 0,0 1 0,0 1 0,1 1 0,1 0 0,0 1 0,-22 24 0,13-10 0,1 1 0,-34 55 0,50-71 0,1 1 0,1-1 0,0 1 0,0 1 0,1-1 0,1 1 0,1-1 0,0 1 0,0 0 0,1 1 0,1-1 0,1 0 0,0 0 0,0 1 0,2-1 0,0 0 0,0 0 0,1 0 0,1 0 0,0-1 0,1 1 0,1-1 0,0 0 0,0-1 0,2 1 0,10 13 0,-14-21 0,0-1 0,1 1 0,-1-1 0,1 0 0,0 0 0,1-1 0,-1 1 0,0-1 0,1 0 0,0-1 0,0 0 0,0 1 0,0-2 0,0 1 0,0-1 0,0 0 0,0 0 0,1-1 0,-1 1 0,0-2 0,1 1 0,-1 0 0,0-1 0,0-1 0,0 1 0,0-1 0,0 0 0,9-4 0,-9 4 0,0-1 0,0-1 0,0 1 0,-1-1 0,1 0 0,-1 0 0,0 0 0,0-1 0,0 0 0,-1 0 0,0 0 0,0 0 0,0-1 0,0 1 0,-1-1 0,0 0 0,0 0 0,-1-1 0,0 1 0,0 0 0,0-1 0,-1 0 0,0 1 0,0-1 0,0 0 0,-2-12 0,0 13 0,0-1 0,0 1 0,-1 0 0,0 0 0,-1 0 0,1 0 0,-1 0 0,0 0 0,-1 1 0,1-1 0,-1 1 0,0 0 0,-1 0 0,1 0 0,-1 1 0,0-1 0,0 1 0,0 0 0,-8-4 0,6 4 0,-1 0 0,0 0 0,1 1 0,-1-1 0,0 2 0,-1-1 0,1 1 0,0 1 0,-1-1 0,1 1 0,-1 1 0,1 0 0,-1 0 0,-10 2 0,-25 9-1365,7 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21.922"/>
    </inkml:context>
    <inkml:brush xml:id="br0">
      <inkml:brushProperty name="width" value="0.1" units="cm"/>
      <inkml:brushProperty name="height" value="0.1" units="cm"/>
    </inkml:brush>
  </inkml:definitions>
  <inkml:trace contextRef="#ctx0" brushRef="#br0">1 1 24575,'341'8'0,"-254"-2"0,160 35 0,-176-24-111,527 105-1143,-529-113-5572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19.532"/>
    </inkml:context>
    <inkml:brush xml:id="br0">
      <inkml:brushProperty name="width" value="0.1" units="cm"/>
      <inkml:brushProperty name="height" value="0.1" units="cm"/>
    </inkml:brush>
  </inkml:definitions>
  <inkml:trace contextRef="#ctx0" brushRef="#br0">1109 0 24575,'-1'6'0,"-1"0"0,0 0 0,0-1 0,0 1 0,0-1 0,-1 1 0,0-1 0,0 0 0,0 0 0,-7 7 0,0 2 0,0 0 0,0 0 0,-1-1 0,0 0 0,-1-1 0,-1-1 0,0 0 0,-21 14 0,4-7 0,-1-1 0,-53 19 0,79-34 0,-345 156 0,316-141 0,-1-2 0,-48 15 0,23-10 0,34-9 26,1 1 1,1 2-1,-31 20 0,-15 10-1496,31-23-5356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1:08.249"/>
    </inkml:context>
    <inkml:brush xml:id="br0">
      <inkml:brushProperty name="width" value="0.1" units="cm"/>
      <inkml:brushProperty name="height" value="0.1" units="cm"/>
    </inkml:brush>
  </inkml:definitions>
  <inkml:trace contextRef="#ctx0" brushRef="#br0">444 1 24575,'-22'0'0,"1"0"0,-1 2 0,1 1 0,-1 0 0,1 2 0,0 0 0,0 1 0,1 1 0,-35 18 0,7-3 0,28-14 0,1 1 0,1 1 0,-25 16 0,39-23 0,0 0 0,1 0 0,-1 1 0,0-1 0,1 1 0,0-1 0,0 1 0,0 0 0,1 0 0,-1 0 0,1 1 0,0-1 0,0 1 0,0-1 0,1 1 0,0 0 0,-1-1 0,2 1 0,-2 8 0,3 9 0,1-1 0,1 1 0,0-1 0,2 1 0,12 35 0,50 104 0,-36-90 0,-1 0 0,-28-118 0,-2 42 0,-2-18 0,1-1 0,1 0 0,1 0 0,7-45 0,-6 61 0,0 1 0,1 0 0,0 0 0,0 1 0,0-1 0,1 0 0,0 1 0,0 0 0,1 0 0,-1 0 0,1 1 0,1-1 0,-1 1 0,1 1 0,-1-1 0,2 1 0,-1 0 0,0 0 0,1 0 0,8-3 0,1 2 0,0-1 0,1 2 0,-1 0 0,1 1 0,0 1 0,23-1 0,6 3 0,51 6 0,-84-4 0,1 1 0,-1 0 0,0 1 0,0 0 0,-1 1 0,1 1 0,-1 0 0,0 0 0,0 1 0,-1 1 0,0 0 0,0 1 0,-1 0 0,0 0 0,11 15 0,-13-15 0,-1 0 0,-1 0 0,1 1 0,-2 0 0,1 0 0,-1 0 0,-1 0 0,0 1 0,0 0 0,-1 0 0,-1 0 0,1 0 0,-2 1 0,0-1 0,0 0 0,-1 1 0,0-1 0,-4 21 0,2-25 0,0 0 0,0-1 0,0 1 0,-1-1 0,0 1 0,0-1 0,-1 0 0,0 0 0,0 0 0,0-1 0,-1 1 0,1-1 0,-1 0 0,-1-1 0,1 1 0,-1-1 0,-10 6 0,-5 1 0,-1-1 0,0-1 0,-44 11 0,39-13 0,1 2 0,-30 13 0,38-12-170,-2-2-1,1 0 0,-1 0 1,0-2-1,0-1 0,-1 0 1,-32 3-1,11-7-6655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1:24.084"/>
    </inkml:context>
    <inkml:brush xml:id="br0">
      <inkml:brushProperty name="width" value="0.1" units="cm"/>
      <inkml:brushProperty name="height" value="0.1" units="cm"/>
    </inkml:brush>
  </inkml:definitions>
  <inkml:trace contextRef="#ctx0" brushRef="#br0">95 61 24575,'83'-28'0,"-37"13"0,-39 11 0,-17 3 0,-2 2 0,-7 0 0,0 0 0,1 2 0,-1 0 0,-20 6 0,35-7 0,-1-1 0,0 1 0,0 1 0,1-1 0,0 0 0,-1 1 0,1 0 0,0 0 0,0 0 0,0 1 0,1-1 0,-1 1 0,1 0 0,0 0 0,0 0 0,0 0 0,1 1 0,-1-1 0,1 1 0,-3 7 0,0 8 0,1 0 0,1 0 0,1 0 0,0 1 0,2 21 0,11 103 0,-10-138 0,0-1 0,0 1 0,0-1 0,1 1 0,0-1 0,1 0 0,-1 1 0,7 9 0,-8-14 0,1 0 0,-1 0 0,0-1 0,1 1 0,-1-1 0,1 1 0,-1-1 0,1 0 0,0 0 0,0 0 0,0 0 0,-1 0 0,1 0 0,0 0 0,0 0 0,0-1 0,0 1 0,0-1 0,1 1 0,-1-1 0,0 0 0,0 0 0,0 0 0,0 0 0,0 0 0,0-1 0,0 1 0,0-1 0,0 1 0,0-1 0,3-1 0,5-2 0,0 0 0,0-1 0,-1 0 0,1-1 0,-1 0 0,-1 0 0,1-1 0,-1 0 0,0-1 0,-1 1 0,0-2 0,0 1 0,0-1 0,-1 0 0,-1 0 0,1-1 0,-2 1 0,1-1 0,2-11 0,0-1 0,-2 0 0,-1-1 0,0 0 0,-2 0 0,0 0 0,-2 0 0,0 0 0,-5-23 0,4 38 0,0 1 0,-1-1 0,0 1 0,0-1 0,-1 1 0,0 0 0,0 0 0,-7-10 0,9 15 0,0 1 0,0-1 0,0 1 0,-1 0 0,1 0 0,0 0 0,0-1 0,-1 1 0,1 0 0,0 0 0,-1 1 0,1-1 0,-1 0 0,0 0 0,1 1 0,-1-1 0,0 1 0,-1-1 0,1 1 0,0 1 0,0-1 0,0 0 0,0 1 0,1 0 0,-1-1 0,0 1 0,0 0 0,0 0 0,1 0 0,-1 0 0,1 0 0,-1 0 0,1 0 0,-1 1 0,1-1 0,-1 0 0,1 1 0,0-1 0,-1 3 0,-4 4 0,1 1 0,0-1 0,1 1 0,0 1 0,0-1 0,1 0 0,0 1 0,0 0 0,1 0 0,-1 18 0,1 14 0,3 53 0,0-58 0,-1-29 0,0 0 0,1 0 0,0 0 0,0-1 0,4 11 0,-5-17 0,0-1 0,0 1 0,0 0 0,0-1 0,1 1 0,-1-1 0,0 0 0,0 1 0,1-1 0,-1 1 0,0-1 0,1 1 0,-1-1 0,1 0 0,-1 1 0,1-1 0,-1 0 0,0 1 0,1-1 0,-1 0 0,1 0 0,-1 1 0,1-1 0,-1 0 0,1 0 0,-1 0 0,1 0 0,0 0 0,-1 0 0,1 0 0,1 0 0,0-1 0,0 0 0,-1 0 0,1 0 0,-1 0 0,1 0 0,-1-1 0,1 1 0,-1 0 0,0-1 0,1 1 0,-1-1 0,0 1 0,1-3 0,5-9 0,0-1 0,-1 0 0,0-1 0,-1 1 0,-1-1 0,0 0 0,-1 0 0,-1 0 0,0-1 0,-1 1 0,-1 0 0,-2-23 0,2 33 0,-1 0 0,-1 1 0,1-1 0,-1 1 0,1-1 0,-1 1 0,-1-1 0,1 1 0,0 0 0,-1 0 0,0 0 0,0 0 0,0 1 0,-1-1 0,1 1 0,-1 0 0,0 0 0,1 0 0,-1 0 0,-1 1 0,1 0 0,0-1 0,-1 2 0,1-1 0,-1 0 0,1 1 0,-1 0 0,0 0 0,0 0 0,1 1 0,-1-1 0,0 1 0,0 1 0,0-1 0,0 0 0,1 1 0,-1 0 0,0 0 0,1 1 0,-1-1 0,1 1 0,-1 0 0,1 0 0,0 1 0,0-1 0,-7 6 0,9-6 4,0 0 1,0 0-1,0 0 0,0 0 0,1 1 0,-1-1 0,1 1 0,-1-1 0,1 1 1,0-1-1,0 1 0,0 0 0,1-1 0,-1 1 0,1 0 0,-1 0 0,1-1 1,0 1-1,0 0 0,0 0 0,0 0 0,1-1 0,-1 1 0,1 0 0,-1 0 1,1-1-1,0 1 0,3 4 0,0 0-153,0 0 1,1-1-1,-1 1 1,1-1-1,1-1 1,-1 1-1,1-1 1,0 0-1,8 5 1,18 12-6678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24.078"/>
    </inkml:context>
    <inkml:brush xml:id="br0">
      <inkml:brushProperty name="width" value="0.1" units="cm"/>
      <inkml:brushProperty name="height" value="0.1" units="cm"/>
    </inkml:brush>
  </inkml:definitions>
  <inkml:trace contextRef="#ctx0" brushRef="#br0">0 1 24575,'3'58'0,"14"85"0,2 9 0,-12-85 0,4 0 0,2-1 0,33 94 0,-32-111 0,-1 4 0,-3 2 0,6 78 0,-12-93 0,-3-27-124,0 1 0,1-1 0,1 0 0,1 1 0,0-1 0,0 0-1,1-1 1,1 1 0,0-1 0,15 22 0,0-12-6702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30.845"/>
    </inkml:context>
    <inkml:brush xml:id="br0">
      <inkml:brushProperty name="width" value="0.1" units="cm"/>
      <inkml:brushProperty name="height" value="0.1" units="cm"/>
    </inkml:brush>
  </inkml:definitions>
  <inkml:trace contextRef="#ctx0" brushRef="#br0">0 0 24575,'0'14'0,"0"12"0,0 9 0,0 5 0,0 3 0,0 8 0,0 3 0,0 7 0,0-1 0,0-3 0,0-4 0,0-5 0,0-16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15.173"/>
    </inkml:context>
    <inkml:brush xml:id="br0">
      <inkml:brushProperty name="width" value="0.1" units="cm"/>
      <inkml:brushProperty name="height" value="0.1" units="cm"/>
    </inkml:brush>
  </inkml:definitions>
  <inkml:trace contextRef="#ctx0" brushRef="#br0">0 0 24575,'1'12'0,"0"-1"0,1 0 0,0 0 0,1 0 0,0 0 0,1 0 0,0-1 0,1 1 0,0-1 0,7 11 0,13 17 0,37 43 0,-17-24 0,-2 7 0,-3 1 0,-3 1 0,56 139 0,-62-129 0,65 115 0,-56-116-1365,-25-42-5461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34.142"/>
    </inkml:context>
    <inkml:brush xml:id="br0">
      <inkml:brushProperty name="width" value="0.1" units="cm"/>
      <inkml:brushProperty name="height" value="0.1" units="cm"/>
    </inkml:brush>
  </inkml:definitions>
  <inkml:trace contextRef="#ctx0" brushRef="#br0">0 70 24575,'0'1'0,"1"0"0,-1 0 0,0-1 0,0 1 0,1 0 0,-1 0 0,0-1 0,1 1 0,-1 0 0,1-1 0,-1 1 0,1 0 0,-1-1 0,1 1 0,-1-1 0,1 1 0,0-1 0,-1 1 0,1-1 0,0 1 0,-1-1 0,1 0 0,0 1 0,0-1 0,-1 0 0,1 1 0,0-1 0,0 0 0,0 0 0,-1 0 0,2 0 0,28 0 0,11-6 0,62-18 0,-7 1 0,-44 10 0,-39 9 0,0 0 0,0 1 0,0 0 0,0 1 0,1 0 0,-1 1 0,1 1 0,25 2 0,-36-1 0,1 0 0,-1 1 0,0-1 0,-1 0 0,1 1 0,0 0 0,0 0 0,-1 0 0,1 0 0,-1 0 0,0 0 0,1 1 0,-1-1 0,0 1 0,0 0 0,-1-1 0,1 1 0,-1 0 0,1 0 0,-1 0 0,0 0 0,0 0 0,0 0 0,0 1 0,-1-1 0,1 0 0,-1 0 0,0 1 0,0-1 0,0 0 0,-1 6 0,0 4 0,-1 0 0,0 0 0,-1-1 0,-1 1 0,0-1 0,-10 22 0,-2-5 0,-1-1 0,-1 0 0,-1-1 0,-2-2 0,-1 0 0,0-1 0,-43 34 0,60-54 0,0 0 0,0-1 0,0 1 0,-1-1 0,1 0 0,-1-1 0,0 1 0,0-1 0,0 0 0,0-1 0,0 0 0,0 1 0,-1-2 0,1 1 0,0-1 0,-1 0 0,-9-2 0,4 0 0,0-1 0,0-1 0,0 0 0,0-1 0,1 0 0,0 0 0,-17-12 0,65 65 0,5 8 0,55 99 0,-93-149 4,-1-1 1,1 0-1,0 0 0,0-1 0,1 1 0,-1-1 0,1 0 0,0 0 0,0-1 1,1 0-1,-1 1 0,1-2 0,-1 1 0,1-1 0,0 1 0,0-2 0,0 1 1,0-1-1,0 0 0,1 0 0,-1 0 0,0-1 0,0 0 0,1 0 0,-1-1 1,0 0-1,0 0 0,8-2 0,-2 0-110,-1-1 0,1 1 0,-1-2 0,0 1 0,0-2 0,-1 1-1,1-2 1,-1 1 0,-1-1 0,1-1 0,-1 0 0,0 0 0,14-19 0,4-16-6720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18.032"/>
    </inkml:context>
    <inkml:brush xml:id="br0">
      <inkml:brushProperty name="width" value="0.1" units="cm"/>
      <inkml:brushProperty name="height" value="0.1" units="cm"/>
    </inkml:brush>
  </inkml:definitions>
  <inkml:trace contextRef="#ctx0" brushRef="#br0">459 0 24575,'-1'57'0,"-2"-1"0,-2 0 0,-22 93 0,16-108 0,-2-1 0,-2-1 0,-1 0 0,-2 0 0,-35 54 0,-97 169 0,140-240-195,-2-1 0,0-1 0,0 1 0,-2-2 0,-1 0 0,-32 32 0,23-31-6631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16.579"/>
    </inkml:context>
    <inkml:brush xml:id="br0">
      <inkml:brushProperty name="width" value="0.1" units="cm"/>
      <inkml:brushProperty name="height" value="0.1" units="cm"/>
    </inkml:brush>
  </inkml:definitions>
  <inkml:trace contextRef="#ctx0" brushRef="#br0">1 0 24575,'9'12'0,"0"0"0,-1 0 0,0 1 0,-1 0 0,0 1 0,9 25 0,-5-12 0,8 18 0,-2 1 0,-3 1 0,-1 0 0,-2 1 0,-2 1 0,-3-1 0,-1 1 0,-3 62 0,-6 374-384,4-393-597,0-57-5845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05:10:37.087"/>
    </inkml:context>
    <inkml:brush xml:id="br0">
      <inkml:brushProperty name="width" value="0.1" units="cm"/>
      <inkml:brushProperty name="height" value="0.1" units="cm"/>
    </inkml:brush>
  </inkml:definitions>
  <inkml:trace contextRef="#ctx0" brushRef="#br0">111 1 24575,'0'1'0,"0"1"0,1-1 0,-1 1 0,1-1 0,-1 0 0,1 1 0,0-1 0,0 0 0,0 1 0,0-1 0,0 0 0,0 0 0,0 0 0,0 1 0,0-1 0,0 0 0,0-1 0,1 1 0,-1 0 0,0 0 0,1-1 0,-1 1 0,1 0 0,-1-1 0,1 1 0,-1-1 0,2 0 0,48 10 0,-48-10 0,7 0 0,-1 1 0,1 0 0,0 0 0,-1 1 0,1 1 0,-1-1 0,0 2 0,0-1 0,0 1 0,0 1 0,-1-1 0,1 1 0,-1 1 0,0 0 0,10 9 0,-8-4 0,0 1 0,0-1 0,-1 2 0,-1-1 0,0 1 0,0 0 0,-2 1 0,9 21 0,-14-29 0,1-1 0,-1 1 0,0-1 0,0 1 0,0-1 0,-1 1 0,0-1 0,0 1 0,0-1 0,-1 1 0,0-1 0,0 1 0,0-1 0,-1 0 0,0 1 0,0-1 0,0 0 0,-1 0 0,1 0 0,-1 0 0,0-1 0,-1 1 0,1-1 0,-1 0 0,0 0 0,-5 5 0,1-3 0,-1-1 0,1 0 0,-1 0 0,0 0 0,0-1 0,-1-1 0,1 0 0,-1 0 0,1-1 0,-1 0 0,-17 1 0,-14 0 0,-63-6 0,56 1 0,-24-1 0,228 2 0,92 2 0,-240 0 0,0 0 0,0 0 0,0 1 0,0 1 0,0-1 0,-1 1 0,1 0 0,-1 1 0,0 0 0,0 0 0,-1 0 0,1 1 0,-1 0 0,0 1 0,0-1 0,0 1 0,-1 0 0,0 0 0,0 1 0,-1 0 0,1-1 0,3 12 0,-5-12 0,0 0 0,-1 1 0,0-1 0,-1 1 0,1 0 0,-1-1 0,-1 1 0,1 0 0,-1 0 0,0 0 0,0 0 0,-1-1 0,0 1 0,-1 0 0,1-1 0,-1 1 0,0-1 0,-1 1 0,1-1 0,-2 0 0,1 0 0,0 0 0,-1 0 0,0-1 0,0 1 0,-9 7 0,5-7 0,1 0 0,-1 0 0,-1-1 0,1-1 0,-1 1 0,1-1 0,-1-1 0,-1 1 0,1-2 0,0 1 0,-1-1 0,1-1 0,-15 1 0,-5 0 0,1-2 0,-1-1 0,-35-6 0,29-1-1365,7-3-5461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25B1A-6C49-4800-B764-AB4B045360C7}" type="datetimeFigureOut">
              <a:rPr lang="en-IN" smtClean="0"/>
              <a:t>29-08-2022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2BF4B-4379-4B61-BB9B-A055604E845A}" type="slidenum">
              <a:rPr lang="en-IN" smtClean="0"/>
              <a:t>‹#›</a:t>
            </a:fld>
            <a:endParaRPr lang="en-IN"/>
          </a:p>
        </p:txBody>
      </p:sp>
    </p:spTree>
    <p:extLst>
      <p:ext uri="{BB962C8B-B14F-4D97-AF65-F5344CB8AC3E}">
        <p14:creationId xmlns:p14="http://schemas.microsoft.com/office/powerpoint/2010/main" val="72236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45</a:t>
            </a:fld>
            <a:endParaRPr lang="en-IN"/>
          </a:p>
        </p:txBody>
      </p:sp>
    </p:spTree>
    <p:extLst>
      <p:ext uri="{BB962C8B-B14F-4D97-AF65-F5344CB8AC3E}">
        <p14:creationId xmlns:p14="http://schemas.microsoft.com/office/powerpoint/2010/main" val="42136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46</a:t>
            </a:fld>
            <a:endParaRPr lang="en-IN"/>
          </a:p>
        </p:txBody>
      </p:sp>
    </p:spTree>
    <p:extLst>
      <p:ext uri="{BB962C8B-B14F-4D97-AF65-F5344CB8AC3E}">
        <p14:creationId xmlns:p14="http://schemas.microsoft.com/office/powerpoint/2010/main" val="359947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47</a:t>
            </a:fld>
            <a:endParaRPr lang="en-IN"/>
          </a:p>
        </p:txBody>
      </p:sp>
    </p:spTree>
    <p:extLst>
      <p:ext uri="{BB962C8B-B14F-4D97-AF65-F5344CB8AC3E}">
        <p14:creationId xmlns:p14="http://schemas.microsoft.com/office/powerpoint/2010/main" val="337367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48</a:t>
            </a:fld>
            <a:endParaRPr lang="en-IN"/>
          </a:p>
        </p:txBody>
      </p:sp>
    </p:spTree>
    <p:extLst>
      <p:ext uri="{BB962C8B-B14F-4D97-AF65-F5344CB8AC3E}">
        <p14:creationId xmlns:p14="http://schemas.microsoft.com/office/powerpoint/2010/main" val="239981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49</a:t>
            </a:fld>
            <a:endParaRPr lang="en-IN"/>
          </a:p>
        </p:txBody>
      </p:sp>
    </p:spTree>
    <p:extLst>
      <p:ext uri="{BB962C8B-B14F-4D97-AF65-F5344CB8AC3E}">
        <p14:creationId xmlns:p14="http://schemas.microsoft.com/office/powerpoint/2010/main" val="329102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1CE37-6713-4159-B33B-39BC492218C7}" type="slidenum">
              <a:rPr lang="en-IN" smtClean="0"/>
              <a:t>50</a:t>
            </a:fld>
            <a:endParaRPr lang="en-IN"/>
          </a:p>
        </p:txBody>
      </p:sp>
    </p:spTree>
    <p:extLst>
      <p:ext uri="{BB962C8B-B14F-4D97-AF65-F5344CB8AC3E}">
        <p14:creationId xmlns:p14="http://schemas.microsoft.com/office/powerpoint/2010/main" val="163421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499C-B14D-5269-C520-1297372A8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08065B-F46A-FB6C-5913-9F2A38B00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E094DC-35FA-2A32-5BD2-DF5B85D343D2}"/>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24EF16B7-7AD8-3232-A62F-AD1EB7FE6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72AB4-5340-9D8F-D6F6-9ECCA15ACE7E}"/>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36181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2DBC-1D9D-4334-F4A2-3D650F9897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6567DC-28AA-A7CC-E6C5-EB8745DF9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8B93B-6A08-81C5-27BD-82497E0EE5F8}"/>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12C949D0-4C08-DB16-5DE9-B4EC3FA8B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A0C31-4D9B-26AB-7E7A-7ABFBE81293F}"/>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45545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DCEC8A-20D8-CAF8-D25C-0B8CAD0FCA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B875D-0375-5D4E-373D-2AD8A34A00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975CA-6361-59B2-4AF0-89BEE43681EA}"/>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411F16C1-261C-CE06-C61C-B97872532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5166D-B1E3-8209-7791-58337ACBF8D2}"/>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11745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422"/>
            <a:ext cx="10971684" cy="1144631"/>
          </a:xfrm>
          <a:prstGeom prst="rect">
            <a:avLst/>
          </a:prstGeom>
        </p:spPr>
        <p:txBody>
          <a:bodyPr lIns="0" tIns="0" rIns="0" bIns="0" anchor="ctr">
            <a:noAutofit/>
          </a:bodyPr>
          <a:lstStyle/>
          <a:p>
            <a:pPr algn="ctr"/>
            <a:endParaRPr lang="en-IN" sz="5321" b="0" strike="noStrike" spc="-1">
              <a:latin typeface="Arial"/>
            </a:endParaRPr>
          </a:p>
        </p:txBody>
      </p:sp>
      <p:sp>
        <p:nvSpPr>
          <p:cNvPr id="8" name="PlaceHolder 2"/>
          <p:cNvSpPr>
            <a:spLocks noGrp="1"/>
          </p:cNvSpPr>
          <p:nvPr>
            <p:ph type="body"/>
          </p:nvPr>
        </p:nvSpPr>
        <p:spPr>
          <a:xfrm>
            <a:off x="609562" y="1604399"/>
            <a:ext cx="10971684" cy="3976819"/>
          </a:xfrm>
          <a:prstGeom prst="rect">
            <a:avLst/>
          </a:prstGeom>
        </p:spPr>
        <p:txBody>
          <a:bodyPr lIns="0" tIns="0" rIns="0" bIns="0">
            <a:normAutofit/>
          </a:bodyPr>
          <a:lstStyle/>
          <a:p>
            <a:endParaRPr lang="en-IN" sz="3870" b="0" strike="noStrike" spc="-1">
              <a:latin typeface="Arial"/>
            </a:endParaRPr>
          </a:p>
        </p:txBody>
      </p:sp>
    </p:spTree>
    <p:extLst>
      <p:ext uri="{BB962C8B-B14F-4D97-AF65-F5344CB8AC3E}">
        <p14:creationId xmlns:p14="http://schemas.microsoft.com/office/powerpoint/2010/main" val="390221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422"/>
            <a:ext cx="10971684" cy="1144631"/>
          </a:xfrm>
          <a:prstGeom prst="rect">
            <a:avLst/>
          </a:prstGeom>
        </p:spPr>
        <p:txBody>
          <a:bodyPr lIns="0" tIns="0" rIns="0" bIns="0" anchor="ctr">
            <a:noAutofit/>
          </a:bodyPr>
          <a:lstStyle/>
          <a:p>
            <a:pPr algn="ctr"/>
            <a:endParaRPr lang="en-IN" sz="5321" b="0" strike="noStrike" spc="-1">
              <a:latin typeface="Arial"/>
            </a:endParaRPr>
          </a:p>
        </p:txBody>
      </p:sp>
      <p:sp>
        <p:nvSpPr>
          <p:cNvPr id="6" name="PlaceHolder 2"/>
          <p:cNvSpPr>
            <a:spLocks noGrp="1"/>
          </p:cNvSpPr>
          <p:nvPr>
            <p:ph type="subTitle"/>
          </p:nvPr>
        </p:nvSpPr>
        <p:spPr>
          <a:xfrm>
            <a:off x="609562" y="1604399"/>
            <a:ext cx="10971684" cy="3976819"/>
          </a:xfrm>
          <a:prstGeom prst="rect">
            <a:avLst/>
          </a:prstGeom>
        </p:spPr>
        <p:txBody>
          <a:bodyPr lIns="0" tIns="0" rIns="0" bIns="0" anchor="ctr">
            <a:noAutofit/>
          </a:bodyPr>
          <a:lstStyle/>
          <a:p>
            <a:pPr algn="ctr"/>
            <a:endParaRPr lang="en-IN" sz="3870" b="0" strike="noStrike" spc="-1">
              <a:latin typeface="Arial"/>
            </a:endParaRPr>
          </a:p>
        </p:txBody>
      </p:sp>
    </p:spTree>
    <p:extLst>
      <p:ext uri="{BB962C8B-B14F-4D97-AF65-F5344CB8AC3E}">
        <p14:creationId xmlns:p14="http://schemas.microsoft.com/office/powerpoint/2010/main" val="125132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62" y="273422"/>
            <a:ext cx="10971684" cy="1144631"/>
          </a:xfrm>
          <a:prstGeom prst="rect">
            <a:avLst/>
          </a:prstGeom>
        </p:spPr>
        <p:txBody>
          <a:bodyPr lIns="0" tIns="0" rIns="0" bIns="0" anchor="ctr">
            <a:noAutofit/>
          </a:bodyPr>
          <a:lstStyle/>
          <a:p>
            <a:pPr algn="ctr"/>
            <a:endParaRPr lang="en-IN" sz="5321" b="0" strike="noStrike" spc="-1">
              <a:latin typeface="Arial"/>
            </a:endParaRPr>
          </a:p>
        </p:txBody>
      </p:sp>
      <p:sp>
        <p:nvSpPr>
          <p:cNvPr id="10" name="PlaceHolder 2"/>
          <p:cNvSpPr>
            <a:spLocks noGrp="1"/>
          </p:cNvSpPr>
          <p:nvPr>
            <p:ph type="body"/>
          </p:nvPr>
        </p:nvSpPr>
        <p:spPr>
          <a:xfrm>
            <a:off x="609562" y="1604399"/>
            <a:ext cx="5354133" cy="3976819"/>
          </a:xfrm>
          <a:prstGeom prst="rect">
            <a:avLst/>
          </a:prstGeom>
        </p:spPr>
        <p:txBody>
          <a:bodyPr lIns="0" tIns="0" rIns="0" bIns="0">
            <a:normAutofit/>
          </a:bodyPr>
          <a:lstStyle/>
          <a:p>
            <a:endParaRPr lang="en-IN" sz="3870" b="0" strike="noStrike" spc="-1">
              <a:latin typeface="Arial"/>
            </a:endParaRPr>
          </a:p>
        </p:txBody>
      </p:sp>
      <p:sp>
        <p:nvSpPr>
          <p:cNvPr id="11" name="PlaceHolder 3"/>
          <p:cNvSpPr>
            <a:spLocks noGrp="1"/>
          </p:cNvSpPr>
          <p:nvPr>
            <p:ph type="body"/>
          </p:nvPr>
        </p:nvSpPr>
        <p:spPr>
          <a:xfrm>
            <a:off x="6231903" y="1604399"/>
            <a:ext cx="5354133" cy="3976819"/>
          </a:xfrm>
          <a:prstGeom prst="rect">
            <a:avLst/>
          </a:prstGeom>
        </p:spPr>
        <p:txBody>
          <a:bodyPr lIns="0" tIns="0" rIns="0" bIns="0">
            <a:normAutofit/>
          </a:bodyPr>
          <a:lstStyle/>
          <a:p>
            <a:endParaRPr lang="en-IN" sz="3870" b="0" strike="noStrike" spc="-1">
              <a:latin typeface="Arial"/>
            </a:endParaRPr>
          </a:p>
        </p:txBody>
      </p:sp>
    </p:spTree>
    <p:extLst>
      <p:ext uri="{BB962C8B-B14F-4D97-AF65-F5344CB8AC3E}">
        <p14:creationId xmlns:p14="http://schemas.microsoft.com/office/powerpoint/2010/main" val="30267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62" y="273423"/>
            <a:ext cx="10971684" cy="5307359"/>
          </a:xfrm>
          <a:prstGeom prst="rect">
            <a:avLst/>
          </a:prstGeom>
        </p:spPr>
        <p:txBody>
          <a:bodyPr lIns="0" tIns="0" rIns="0" bIns="0" anchor="ctr">
            <a:noAutofit/>
          </a:bodyPr>
          <a:lstStyle/>
          <a:p>
            <a:pPr algn="ctr"/>
            <a:endParaRPr lang="en-IN" sz="3870" b="0" strike="noStrike" spc="-1">
              <a:latin typeface="Arial"/>
            </a:endParaRPr>
          </a:p>
        </p:txBody>
      </p:sp>
    </p:spTree>
    <p:extLst>
      <p:ext uri="{BB962C8B-B14F-4D97-AF65-F5344CB8AC3E}">
        <p14:creationId xmlns:p14="http://schemas.microsoft.com/office/powerpoint/2010/main" val="178256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2525-6090-3775-23C0-48E180660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D06AA3-BDCB-A8DC-75B5-137FEC35B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AA541-1992-1144-6747-B0D1F0D45FFD}"/>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E8C0431D-1F44-6F35-E8C4-1EC59C420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F121E-3CB4-250B-F53C-208B0D69C560}"/>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109793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F3FE-821D-C94F-3B62-EC675F3778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2BFC2-34EF-C87F-C879-B11F8B1FC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904F7-6AD1-E28E-E1F2-A16746512B1E}"/>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F0FB0E98-F837-1B5E-8178-9AE41A885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9C5C8-6DF6-B5BB-6EE7-B5F3D4309B9C}"/>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251170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FB81-9C49-125C-2EA6-8590549138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F76A8-FD04-804E-DA64-E11F784D0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BA9209-37C5-F93D-E1A5-4D03157A9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CCF1D-4982-CFEB-D72B-3C8EC9D3EB42}"/>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6" name="Footer Placeholder 5">
            <a:extLst>
              <a:ext uri="{FF2B5EF4-FFF2-40B4-BE49-F238E27FC236}">
                <a16:creationId xmlns:a16="http://schemas.microsoft.com/office/drawing/2014/main" id="{396CD758-3D55-C610-3BFD-9781150AD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89B77-4F71-B2C2-7C82-F0653988A05A}"/>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256716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A047-A05C-D326-0BFC-601AED6DD4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2D28E4-88DD-723B-70E2-FC68C6171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3F0DA-1EB4-CA84-99A3-4DA2A2F7A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BA3031-3F39-1613-7E31-D18A972C1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FAAA0-EC9F-882E-A501-5F5D11EB7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33E67-217D-CD2F-DA2F-28B19F31DFC6}"/>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8" name="Footer Placeholder 7">
            <a:extLst>
              <a:ext uri="{FF2B5EF4-FFF2-40B4-BE49-F238E27FC236}">
                <a16:creationId xmlns:a16="http://schemas.microsoft.com/office/drawing/2014/main" id="{46E49C3B-1F99-E334-DE2C-3545D608A7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31EE7F-FAD2-4011-A288-AF651926678A}"/>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49950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1D24-C569-EE2B-D4C1-D27A9E3D67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D65DF8-FD75-FD2B-1E1B-9487CF5D8B15}"/>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4" name="Footer Placeholder 3">
            <a:extLst>
              <a:ext uri="{FF2B5EF4-FFF2-40B4-BE49-F238E27FC236}">
                <a16:creationId xmlns:a16="http://schemas.microsoft.com/office/drawing/2014/main" id="{7A9F36ED-DF0E-B753-2F8B-FA89206E5C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2DCD00-E938-55DF-C9FC-DC1EAFF7E506}"/>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351199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B560C-375B-B398-CCDA-8738BD7C65C8}"/>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3" name="Footer Placeholder 2">
            <a:extLst>
              <a:ext uri="{FF2B5EF4-FFF2-40B4-BE49-F238E27FC236}">
                <a16:creationId xmlns:a16="http://schemas.microsoft.com/office/drawing/2014/main" id="{014CE8B9-FFBC-8387-CB33-21064FC6CE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BC61FA-0D40-13F6-710C-CD247756D2ED}"/>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405962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7EE-28E8-43BE-23B0-EF7D5EA29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018606-7803-63FB-2E97-5E0462556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032093-E072-5A2E-CE02-9D4B36AFA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BE5C-3F7F-AD88-3DA4-1843038679D8}"/>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6" name="Footer Placeholder 5">
            <a:extLst>
              <a:ext uri="{FF2B5EF4-FFF2-40B4-BE49-F238E27FC236}">
                <a16:creationId xmlns:a16="http://schemas.microsoft.com/office/drawing/2014/main" id="{11D0AA9A-2328-A196-456B-39F96D237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819D6-AA1D-AF51-7D77-3738B9AEB577}"/>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83938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7664-CB20-4C61-2F71-9D87610C2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7C6012-F6D0-5637-2255-F09207D56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2E1E5A-F425-A1CA-80BA-3AB7EDD96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B1595-4948-AAEA-1856-294C67674BC9}"/>
              </a:ext>
            </a:extLst>
          </p:cNvPr>
          <p:cNvSpPr>
            <a:spLocks noGrp="1"/>
          </p:cNvSpPr>
          <p:nvPr>
            <p:ph type="dt" sz="half" idx="10"/>
          </p:nvPr>
        </p:nvSpPr>
        <p:spPr/>
        <p:txBody>
          <a:bodyPr/>
          <a:lstStyle/>
          <a:p>
            <a:fld id="{D0D44B27-6D1A-4284-A39E-F1F455E6CADB}" type="datetimeFigureOut">
              <a:rPr lang="en-IN" smtClean="0"/>
              <a:t>29-08-2022</a:t>
            </a:fld>
            <a:endParaRPr lang="en-IN"/>
          </a:p>
        </p:txBody>
      </p:sp>
      <p:sp>
        <p:nvSpPr>
          <p:cNvPr id="6" name="Footer Placeholder 5">
            <a:extLst>
              <a:ext uri="{FF2B5EF4-FFF2-40B4-BE49-F238E27FC236}">
                <a16:creationId xmlns:a16="http://schemas.microsoft.com/office/drawing/2014/main" id="{22FC1D50-C5F3-C303-E8A6-6E6CCB225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22248-4841-04C2-DCAD-227BAECC0FA7}"/>
              </a:ext>
            </a:extLst>
          </p:cNvPr>
          <p:cNvSpPr>
            <a:spLocks noGrp="1"/>
          </p:cNvSpPr>
          <p:nvPr>
            <p:ph type="sldNum" sz="quarter" idx="12"/>
          </p:nvPr>
        </p:nvSpPr>
        <p:spPr/>
        <p:txBody>
          <a:bodyPr/>
          <a:lstStyle/>
          <a:p>
            <a:fld id="{E21B91C1-4B87-4B59-872E-BCA11EDEC259}" type="slidenum">
              <a:rPr lang="en-IN" smtClean="0"/>
              <a:t>‹#›</a:t>
            </a:fld>
            <a:endParaRPr lang="en-IN"/>
          </a:p>
        </p:txBody>
      </p:sp>
    </p:spTree>
    <p:extLst>
      <p:ext uri="{BB962C8B-B14F-4D97-AF65-F5344CB8AC3E}">
        <p14:creationId xmlns:p14="http://schemas.microsoft.com/office/powerpoint/2010/main" val="266322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A3DBF-8DB1-543D-E7FE-64469A8EB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CC1F0-E9C0-FB0F-3568-C319C6964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C965F-942F-D8BE-8B72-846333E56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44B27-6D1A-4284-A39E-F1F455E6CADB}" type="datetimeFigureOut">
              <a:rPr lang="en-IN" smtClean="0"/>
              <a:t>29-08-2022</a:t>
            </a:fld>
            <a:endParaRPr lang="en-IN"/>
          </a:p>
        </p:txBody>
      </p:sp>
      <p:sp>
        <p:nvSpPr>
          <p:cNvPr id="5" name="Footer Placeholder 4">
            <a:extLst>
              <a:ext uri="{FF2B5EF4-FFF2-40B4-BE49-F238E27FC236}">
                <a16:creationId xmlns:a16="http://schemas.microsoft.com/office/drawing/2014/main" id="{A55925DC-4A0D-26D7-EC74-67F852884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5C030-97E4-7375-7F92-01C7A98AC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B91C1-4B87-4B59-872E-BCA11EDEC259}" type="slidenum">
              <a:rPr lang="en-IN" smtClean="0"/>
              <a:t>‹#›</a:t>
            </a:fld>
            <a:endParaRPr lang="en-IN"/>
          </a:p>
        </p:txBody>
      </p:sp>
    </p:spTree>
    <p:extLst>
      <p:ext uri="{BB962C8B-B14F-4D97-AF65-F5344CB8AC3E}">
        <p14:creationId xmlns:p14="http://schemas.microsoft.com/office/powerpoint/2010/main" val="6029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71.png"/><Relationship Id="rId21" Type="http://schemas.openxmlformats.org/officeDocument/2006/relationships/image" Target="../media/image62.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75.png"/><Relationship Id="rId7" Type="http://schemas.openxmlformats.org/officeDocument/2006/relationships/image" Target="../media/image5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66.png"/><Relationship Id="rId11" Type="http://schemas.openxmlformats.org/officeDocument/2006/relationships/image" Target="../media/image5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70.png"/><Relationship Id="rId40" Type="http://schemas.openxmlformats.org/officeDocument/2006/relationships/customXml" Target="../ink/ink20.xml"/><Relationship Id="rId45" Type="http://schemas.openxmlformats.org/officeDocument/2006/relationships/image" Target="../media/image74.png"/><Relationship Id="rId5" Type="http://schemas.openxmlformats.org/officeDocument/2006/relationships/image" Target="../media/image54.png"/><Relationship Id="rId15" Type="http://schemas.openxmlformats.org/officeDocument/2006/relationships/image" Target="../media/image59.png"/><Relationship Id="rId23" Type="http://schemas.openxmlformats.org/officeDocument/2006/relationships/image" Target="../media/image63.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76.png"/><Relationship Id="rId10" Type="http://schemas.openxmlformats.org/officeDocument/2006/relationships/customXml" Target="../ink/ink5.xml"/><Relationship Id="rId19" Type="http://schemas.openxmlformats.org/officeDocument/2006/relationships/image" Target="../media/image61.png"/><Relationship Id="rId31" Type="http://schemas.openxmlformats.org/officeDocument/2006/relationships/image" Target="../media/image67.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5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65.png"/><Relationship Id="rId30" Type="http://schemas.openxmlformats.org/officeDocument/2006/relationships/customXml" Target="../ink/ink15.xml"/><Relationship Id="rId35" Type="http://schemas.openxmlformats.org/officeDocument/2006/relationships/image" Target="../media/image69.png"/><Relationship Id="rId43" Type="http://schemas.openxmlformats.org/officeDocument/2006/relationships/image" Target="../media/image73.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530.png"/><Relationship Id="rId12" Type="http://schemas.openxmlformats.org/officeDocument/2006/relationships/customXml" Target="../ink/ink6.xml"/><Relationship Id="rId17" Type="http://schemas.openxmlformats.org/officeDocument/2006/relationships/image" Target="../media/image60.png"/><Relationship Id="rId25" Type="http://schemas.openxmlformats.org/officeDocument/2006/relationships/image" Target="../media/image64.png"/><Relationship Id="rId33" Type="http://schemas.openxmlformats.org/officeDocument/2006/relationships/image" Target="../media/image68.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customXml" Target="../ink/ink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1706-27EC-534D-6CD9-C3957ADD0CD7}"/>
              </a:ext>
            </a:extLst>
          </p:cNvPr>
          <p:cNvSpPr>
            <a:spLocks noGrp="1"/>
          </p:cNvSpPr>
          <p:nvPr>
            <p:ph type="ctrTitle"/>
          </p:nvPr>
        </p:nvSpPr>
        <p:spPr>
          <a:xfrm>
            <a:off x="480767" y="1122362"/>
            <a:ext cx="11076495" cy="3147979"/>
          </a:xfrm>
        </p:spPr>
        <p:txBody>
          <a:bodyPr/>
          <a:lstStyle/>
          <a:p>
            <a:r>
              <a:rPr lang="en-IN" dirty="0">
                <a:latin typeface="Times New Roman" panose="02020603050405020304" pitchFamily="18" charset="0"/>
                <a:cs typeface="Times New Roman" panose="02020603050405020304" pitchFamily="18" charset="0"/>
              </a:rPr>
              <a:t>2CEIT501:Computer Architecture &amp; Organization</a:t>
            </a:r>
          </a:p>
        </p:txBody>
      </p:sp>
    </p:spTree>
    <p:extLst>
      <p:ext uri="{BB962C8B-B14F-4D97-AF65-F5344CB8AC3E}">
        <p14:creationId xmlns:p14="http://schemas.microsoft.com/office/powerpoint/2010/main" val="96265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234E7-EF5D-A0AE-F384-B14EBF56596D}"/>
              </a:ext>
            </a:extLst>
          </p:cNvPr>
          <p:cNvSpPr>
            <a:spLocks noGrp="1"/>
          </p:cNvSpPr>
          <p:nvPr>
            <p:ph idx="1"/>
          </p:nvPr>
        </p:nvSpPr>
        <p:spPr/>
        <p:txBody>
          <a:bodyPr>
            <a:normAutofit/>
          </a:bodyPr>
          <a:lstStyle/>
          <a:p>
            <a:pPr marL="0" indent="0">
              <a:buNone/>
            </a:pPr>
            <a:r>
              <a:rPr lang="en-IN" sz="5400" dirty="0">
                <a:latin typeface="Times New Roman" panose="02020603050405020304" pitchFamily="18" charset="0"/>
                <a:cs typeface="Times New Roman" panose="02020603050405020304" pitchFamily="18" charset="0"/>
              </a:rPr>
              <a:t>Harvard Architecture</a:t>
            </a:r>
          </a:p>
        </p:txBody>
      </p:sp>
    </p:spTree>
    <p:extLst>
      <p:ext uri="{BB962C8B-B14F-4D97-AF65-F5344CB8AC3E}">
        <p14:creationId xmlns:p14="http://schemas.microsoft.com/office/powerpoint/2010/main" val="353322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7BD85-D3CA-A1FD-2315-FB9F551A6400}"/>
              </a:ext>
            </a:extLst>
          </p:cNvPr>
          <p:cNvSpPr>
            <a:spLocks noGrp="1"/>
          </p:cNvSpPr>
          <p:nvPr>
            <p:ph idx="1"/>
          </p:nvPr>
        </p:nvSpPr>
        <p:spPr/>
        <p:txBody>
          <a:bodyPr/>
          <a:lstStyle/>
          <a:p>
            <a:pPr marL="0" indent="0" algn="ctr">
              <a:buNone/>
            </a:pPr>
            <a:endParaRPr lang="en-US" sz="6000" b="0" strike="noStrike" spc="-1" dirty="0">
              <a:latin typeface="Times New Roman" panose="02020603050405020304" pitchFamily="18" charset="0"/>
              <a:cs typeface="Times New Roman" panose="02020603050405020304" pitchFamily="18" charset="0"/>
            </a:endParaRPr>
          </a:p>
          <a:p>
            <a:pPr marL="0" indent="0" algn="ctr">
              <a:buNone/>
            </a:pPr>
            <a:r>
              <a:rPr lang="en-US" sz="6000" b="0" strike="noStrike" spc="-1" dirty="0">
                <a:latin typeface="Times New Roman" panose="02020603050405020304" pitchFamily="18" charset="0"/>
                <a:cs typeface="Times New Roman" panose="02020603050405020304" pitchFamily="18" charset="0"/>
              </a:rPr>
              <a:t>Memory Organization</a:t>
            </a:r>
          </a:p>
          <a:p>
            <a:pPr marL="0" indent="0">
              <a:buNone/>
            </a:pPr>
            <a:endParaRPr lang="en-IN" dirty="0"/>
          </a:p>
        </p:txBody>
      </p:sp>
    </p:spTree>
    <p:extLst>
      <p:ext uri="{BB962C8B-B14F-4D97-AF65-F5344CB8AC3E}">
        <p14:creationId xmlns:p14="http://schemas.microsoft.com/office/powerpoint/2010/main" val="120707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60714" y="-429291"/>
            <a:ext cx="12716764" cy="1602222"/>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nchor="ctr">
            <a:normAutofit/>
          </a:bodyPr>
          <a:lstStyle/>
          <a:p>
            <a:pPr>
              <a:lnSpc>
                <a:spcPct val="90000"/>
              </a:lnSpc>
            </a:pPr>
            <a:r>
              <a:rPr lang="en-IN" sz="3870" spc="-1">
                <a:solidFill>
                  <a:srgbClr val="000000"/>
                </a:solidFill>
                <a:latin typeface="Times New Roman"/>
              </a:rPr>
              <a:t>Memory Hierarchy</a:t>
            </a:r>
            <a:endParaRPr lang="en-IN" sz="3870" spc="-1">
              <a:latin typeface="Arial"/>
            </a:endParaRPr>
          </a:p>
        </p:txBody>
      </p:sp>
      <p:pic>
        <p:nvPicPr>
          <p:cNvPr id="82" name="Content Placeholder 4_1"/>
          <p:cNvPicPr/>
          <p:nvPr/>
        </p:nvPicPr>
        <p:blipFill>
          <a:blip r:embed="rId2"/>
          <a:stretch/>
        </p:blipFill>
        <p:spPr>
          <a:xfrm>
            <a:off x="2105742" y="1337071"/>
            <a:ext cx="9227143" cy="5261644"/>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09755" y="273422"/>
            <a:ext cx="10971300" cy="1144631"/>
          </a:xfrm>
          <a:prstGeom prst="rect">
            <a:avLst/>
          </a:prstGeom>
          <a:noFill/>
          <a:ln>
            <a:noFill/>
          </a:ln>
        </p:spPr>
        <p:txBody>
          <a:bodyPr lIns="0" tIns="0" rIns="0" bIns="0" anchor="ctr">
            <a:noAutofit/>
          </a:bodyPr>
          <a:lstStyle/>
          <a:p>
            <a:pPr algn="ctr"/>
            <a:endParaRPr lang="en-IN" sz="5321" spc="-1">
              <a:latin typeface="Arial"/>
            </a:endParaRPr>
          </a:p>
        </p:txBody>
      </p:sp>
      <p:sp>
        <p:nvSpPr>
          <p:cNvPr id="94" name="TextShape 2"/>
          <p:cNvSpPr txBox="1"/>
          <p:nvPr/>
        </p:nvSpPr>
        <p:spPr>
          <a:xfrm>
            <a:off x="609755" y="1604399"/>
            <a:ext cx="10971300" cy="3976819"/>
          </a:xfrm>
          <a:prstGeom prst="rect">
            <a:avLst/>
          </a:prstGeom>
          <a:noFill/>
          <a:ln>
            <a:noFill/>
          </a:ln>
        </p:spPr>
        <p:txBody>
          <a:bodyPr lIns="0" tIns="0" rIns="0" bIns="0">
            <a:normAutofit/>
          </a:bodyPr>
          <a:lstStyle/>
          <a:p>
            <a:endParaRPr lang="en-IN" sz="3870" spc="-1">
              <a:latin typeface="Arial"/>
            </a:endParaRPr>
          </a:p>
        </p:txBody>
      </p:sp>
      <p:pic>
        <p:nvPicPr>
          <p:cNvPr id="95" name="Picture 94"/>
          <p:cNvPicPr/>
          <p:nvPr/>
        </p:nvPicPr>
        <p:blipFill>
          <a:blip r:embed="rId2"/>
          <a:stretch/>
        </p:blipFill>
        <p:spPr>
          <a:xfrm>
            <a:off x="1741759" y="171977"/>
            <a:ext cx="9056036" cy="6382764"/>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AF90-D830-27D0-945E-7103C90820E9}"/>
              </a:ext>
            </a:extLst>
          </p:cNvPr>
          <p:cNvSpPr>
            <a:spLocks noGrp="1"/>
          </p:cNvSpPr>
          <p:nvPr>
            <p:ph type="title"/>
          </p:nvPr>
        </p:nvSpPr>
        <p:spPr/>
        <p:txBody>
          <a:bodyPr/>
          <a:lstStyle/>
          <a:p>
            <a:r>
              <a:rPr lang="en-IN" sz="4000" b="0" strike="noStrike" spc="-1" dirty="0">
                <a:latin typeface="Times New Roman" panose="02020603050405020304" pitchFamily="18" charset="0"/>
                <a:cs typeface="Times New Roman" panose="02020603050405020304" pitchFamily="18" charset="0"/>
              </a:rPr>
              <a:t>Levels of the Memory Hierarchy</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46B5119-0B89-CC6C-905E-FA26D619DDA6}"/>
              </a:ext>
            </a:extLst>
          </p:cNvPr>
          <p:cNvSpPr>
            <a:spLocks noGrp="1"/>
          </p:cNvSpPr>
          <p:nvPr>
            <p:ph type="body"/>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81762546-921E-31ED-F482-BCAE2FD74C7F}"/>
              </a:ext>
            </a:extLst>
          </p:cNvPr>
          <p:cNvPicPr/>
          <p:nvPr/>
        </p:nvPicPr>
        <p:blipFill>
          <a:blip r:embed="rId2"/>
          <a:stretch/>
        </p:blipFill>
        <p:spPr>
          <a:xfrm>
            <a:off x="936965" y="1700805"/>
            <a:ext cx="8753790" cy="3784005"/>
          </a:xfrm>
          <a:prstGeom prst="rect">
            <a:avLst/>
          </a:prstGeom>
          <a:ln>
            <a:noFill/>
          </a:ln>
        </p:spPr>
      </p:pic>
    </p:spTree>
    <p:extLst>
      <p:ext uri="{BB962C8B-B14F-4D97-AF65-F5344CB8AC3E}">
        <p14:creationId xmlns:p14="http://schemas.microsoft.com/office/powerpoint/2010/main" val="306382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09755" y="89689"/>
            <a:ext cx="10971300" cy="2121225"/>
          </a:xfrm>
          <a:prstGeom prst="rect">
            <a:avLst/>
          </a:prstGeom>
          <a:noFill/>
          <a:ln>
            <a:noFill/>
          </a:ln>
        </p:spPr>
        <p:txBody>
          <a:bodyPr lIns="0" tIns="0" rIns="0" bIns="0" anchor="ctr">
            <a:noAutofit/>
          </a:bodyPr>
          <a:lstStyle/>
          <a:p>
            <a:pPr algn="ctr"/>
            <a:r>
              <a:rPr lang="en-IN" sz="4000" b="1" spc="-1" dirty="0">
                <a:latin typeface="Times New Roman" panose="02020603050405020304" pitchFamily="18" charset="0"/>
                <a:cs typeface="Times New Roman" panose="02020603050405020304" pitchFamily="18" charset="0"/>
              </a:rPr>
              <a:t>Levels of the Memory Hierarchy</a:t>
            </a:r>
            <a:br>
              <a:rPr sz="4000" dirty="0">
                <a:latin typeface="Times New Roman" panose="02020603050405020304" pitchFamily="18" charset="0"/>
                <a:cs typeface="Times New Roman" panose="02020603050405020304" pitchFamily="18" charset="0"/>
              </a:rPr>
            </a:br>
            <a:endParaRPr lang="en-IN" sz="4000" spc="-1" dirty="0">
              <a:latin typeface="Times New Roman" panose="02020603050405020304" pitchFamily="18" charset="0"/>
              <a:cs typeface="Times New Roman" panose="02020603050405020304" pitchFamily="18" charset="0"/>
            </a:endParaRPr>
          </a:p>
        </p:txBody>
      </p:sp>
      <p:sp>
        <p:nvSpPr>
          <p:cNvPr id="100" name="TextShape 2"/>
          <p:cNvSpPr txBox="1"/>
          <p:nvPr/>
        </p:nvSpPr>
        <p:spPr>
          <a:xfrm>
            <a:off x="609754" y="1604399"/>
            <a:ext cx="11211457" cy="5578826"/>
          </a:xfrm>
          <a:prstGeom prst="rect">
            <a:avLst/>
          </a:prstGeom>
          <a:noFill/>
          <a:ln>
            <a:noFill/>
          </a:ln>
        </p:spPr>
        <p:txBody>
          <a:bodyPr lIns="0" tIns="0" rIns="0" bIns="0">
            <a:noAutofit/>
          </a:bodyPr>
          <a:lstStyle/>
          <a:p>
            <a:pPr marL="522461" indent="-391846" algn="just">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Main memory directly communicates with the CPU.</a:t>
            </a:r>
          </a:p>
          <a:p>
            <a:pPr marL="522461" indent="-391846" algn="just">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Devices that provides backup storage are called auxiliary memory.</a:t>
            </a:r>
          </a:p>
          <a:p>
            <a:pPr marL="522461" indent="-391846" algn="just">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A special very high speed memory is sometimes used to increase the speed of processing</a:t>
            </a:r>
          </a:p>
          <a:p>
            <a:pPr marL="522461" indent="-391846" algn="just">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by making current programs and data available to the CPU at the rapid rate.</a:t>
            </a:r>
          </a:p>
          <a:p>
            <a:pPr marL="130615">
              <a:spcBef>
                <a:spcPts val="1714"/>
              </a:spcBef>
              <a:buClr>
                <a:srgbClr val="000000"/>
              </a:buClr>
              <a:buSzPct val="45000"/>
            </a:pPr>
            <a:endParaRPr lang="en-IN" sz="4000"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p:nvPr/>
        </p:nvPicPr>
        <p:blipFill>
          <a:blip r:embed="rId2"/>
          <a:stretch/>
        </p:blipFill>
        <p:spPr>
          <a:xfrm>
            <a:off x="653294" y="1778553"/>
            <a:ext cx="10969123" cy="3489186"/>
          </a:xfrm>
          <a:prstGeom prst="rect">
            <a:avLst/>
          </a:prstGeom>
          <a:ln>
            <a:noFill/>
          </a:ln>
        </p:spPr>
      </p:pic>
      <p:sp>
        <p:nvSpPr>
          <p:cNvPr id="84" name="TextShape 1"/>
          <p:cNvSpPr txBox="1"/>
          <p:nvPr/>
        </p:nvSpPr>
        <p:spPr>
          <a:xfrm>
            <a:off x="6029009" y="3315467"/>
            <a:ext cx="218564" cy="281260"/>
          </a:xfrm>
          <a:prstGeom prst="rect">
            <a:avLst/>
          </a:prstGeom>
          <a:noFill/>
          <a:ln>
            <a:noFill/>
          </a:ln>
        </p:spPr>
      </p:sp>
      <p:sp>
        <p:nvSpPr>
          <p:cNvPr id="85" name="TextShape 2"/>
          <p:cNvSpPr txBox="1"/>
          <p:nvPr/>
        </p:nvSpPr>
        <p:spPr>
          <a:xfrm>
            <a:off x="6029009" y="3315467"/>
            <a:ext cx="218564" cy="281260"/>
          </a:xfrm>
          <a:prstGeom prst="rect">
            <a:avLst/>
          </a:prstGeom>
          <a:noFill/>
          <a:ln>
            <a:no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IN" sz="4000" spc="-1">
                <a:latin typeface="Times New Roman" panose="02020603050405020304" pitchFamily="18" charset="0"/>
                <a:cs typeface="Times New Roman" panose="02020603050405020304" pitchFamily="18" charset="0"/>
              </a:rPr>
              <a:t>Memory</a:t>
            </a:r>
          </a:p>
        </p:txBody>
      </p:sp>
      <p:sp>
        <p:nvSpPr>
          <p:cNvPr id="87"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A physical device used for storage in computer system.</a:t>
            </a:r>
          </a:p>
          <a:p>
            <a:pPr marL="522461" indent="-391846">
              <a:spcBef>
                <a:spcPts val="1714"/>
              </a:spcBef>
              <a:buClr>
                <a:srgbClr val="000000"/>
              </a:buClr>
              <a:buSzPct val="45000"/>
              <a:buFont typeface="Wingdings" charset="2"/>
              <a:buChar char=""/>
            </a:pPr>
            <a:endParaRPr lang="en-IN" sz="4000" spc="-1" dirty="0">
              <a:latin typeface="Times New Roman" panose="02020603050405020304" pitchFamily="18" charset="0"/>
              <a:cs typeface="Times New Roman" panose="02020603050405020304" pitchFamily="18" charset="0"/>
            </a:endParaRPr>
          </a:p>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Stores program and associated data.</a:t>
            </a:r>
          </a:p>
          <a:p>
            <a:pPr marL="522461" indent="-391846">
              <a:spcBef>
                <a:spcPts val="1714"/>
              </a:spcBef>
              <a:buClr>
                <a:srgbClr val="000000"/>
              </a:buClr>
              <a:buSzPct val="45000"/>
              <a:buFont typeface="Wingdings" charset="2"/>
              <a:buChar char=""/>
            </a:pPr>
            <a:endParaRPr lang="en-IN" sz="4000"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IN" sz="4000" spc="-1" dirty="0">
                <a:latin typeface="Times New Roman" panose="02020603050405020304" pitchFamily="18" charset="0"/>
                <a:cs typeface="Times New Roman" panose="02020603050405020304" pitchFamily="18" charset="0"/>
              </a:rPr>
              <a:t>Memory hierarchy</a:t>
            </a:r>
            <a:r>
              <a:rPr lang="en-IN" sz="5321" spc="-1" dirty="0">
                <a:latin typeface="Arial"/>
              </a:rPr>
              <a:t>	</a:t>
            </a:r>
          </a:p>
        </p:txBody>
      </p:sp>
      <p:sp>
        <p:nvSpPr>
          <p:cNvPr id="89" name="TextShape 2"/>
          <p:cNvSpPr txBox="1"/>
          <p:nvPr/>
        </p:nvSpPr>
        <p:spPr>
          <a:xfrm>
            <a:off x="609755" y="1604399"/>
            <a:ext cx="10971300" cy="4362768"/>
          </a:xfrm>
          <a:prstGeom prst="rect">
            <a:avLst/>
          </a:prstGeom>
          <a:noFill/>
          <a:ln>
            <a:noFill/>
          </a:ln>
        </p:spPr>
        <p:txBody>
          <a:bodyPr lIns="0" tIns="0" rIns="0" bIns="0">
            <a:noAutofit/>
          </a:bodyPr>
          <a:lstStyle/>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Computers have limited storage.</a:t>
            </a:r>
          </a:p>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Users tend to store more information and data with time. </a:t>
            </a:r>
          </a:p>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At a time, CPU runs only finite number of instructions.</a:t>
            </a:r>
          </a:p>
          <a:p>
            <a:pPr marL="522461" indent="-391846">
              <a:spcBef>
                <a:spcPts val="1714"/>
              </a:spcBef>
              <a:buClr>
                <a:srgbClr val="000000"/>
              </a:buClr>
              <a:buSzPct val="45000"/>
              <a:buFont typeface="Wingdings" charset="2"/>
              <a:buChar char=""/>
            </a:pPr>
            <a:r>
              <a:rPr lang="en-IN" sz="4000" spc="-1" dirty="0">
                <a:latin typeface="Times New Roman" panose="02020603050405020304" pitchFamily="18" charset="0"/>
                <a:cs typeface="Times New Roman" panose="02020603050405020304" pitchFamily="18" charset="0"/>
              </a:rPr>
              <a:t>Computers can be benefited with extra storage.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09755" y="273422"/>
            <a:ext cx="10971300" cy="1144631"/>
          </a:xfrm>
          <a:prstGeom prst="rect">
            <a:avLst/>
          </a:prstGeom>
          <a:noFill/>
          <a:ln>
            <a:noFill/>
          </a:ln>
        </p:spPr>
        <p:txBody>
          <a:bodyPr lIns="0" tIns="0" rIns="0" bIns="0" anchor="ctr">
            <a:noAutofit/>
          </a:bodyPr>
          <a:lstStyle/>
          <a:p>
            <a:pPr algn="ctr"/>
            <a:endParaRPr lang="en-IN" sz="5321" spc="-1">
              <a:latin typeface="Arial"/>
            </a:endParaRPr>
          </a:p>
        </p:txBody>
      </p:sp>
      <p:sp>
        <p:nvSpPr>
          <p:cNvPr id="102" name="TextShape 2"/>
          <p:cNvSpPr txBox="1"/>
          <p:nvPr/>
        </p:nvSpPr>
        <p:spPr>
          <a:xfrm>
            <a:off x="609755" y="1604399"/>
            <a:ext cx="10971300" cy="3976819"/>
          </a:xfrm>
          <a:prstGeom prst="rect">
            <a:avLst/>
          </a:prstGeom>
          <a:noFill/>
          <a:ln>
            <a:noFill/>
          </a:ln>
        </p:spPr>
        <p:txBody>
          <a:bodyPr lIns="0" tIns="0" rIns="0" bIns="0" anchor="ctr">
            <a:noAutofit/>
          </a:bodyPr>
          <a:lstStyle/>
          <a:p>
            <a:pPr algn="ctr"/>
            <a:r>
              <a:rPr lang="en-US" sz="3870" spc="-1">
                <a:latin typeface="Arial"/>
              </a:rPr>
              <a:t>Associative Memory</a:t>
            </a:r>
            <a:endParaRPr lang="en-IN" sz="387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28BDAB-2D25-D076-453D-10FF43CDD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27523"/>
            <a:ext cx="10445686" cy="5476972"/>
          </a:xfrm>
        </p:spPr>
      </p:pic>
    </p:spTree>
    <p:extLst>
      <p:ext uri="{BB962C8B-B14F-4D97-AF65-F5344CB8AC3E}">
        <p14:creationId xmlns:p14="http://schemas.microsoft.com/office/powerpoint/2010/main" val="244771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sp>
        <p:nvSpPr>
          <p:cNvPr id="104"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Content Addressable memory</a:t>
            </a:r>
          </a:p>
          <a:p>
            <a:pPr marL="522461" indent="-391846">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E.g.: </a:t>
            </a:r>
          </a:p>
          <a:p>
            <a:pPr marL="1044922" lvl="1" indent="-391846">
              <a:spcBef>
                <a:spcPts val="1371"/>
              </a:spcBef>
              <a:buClr>
                <a:srgbClr val="000000"/>
              </a:buClr>
              <a:buSzPct val="75000"/>
              <a:buFont typeface="Symbol" charset="2"/>
              <a:buChar char=""/>
            </a:pPr>
            <a:r>
              <a:rPr lang="en-IN" sz="3600" spc="-1" dirty="0">
                <a:latin typeface="Times New Roman" panose="02020603050405020304" pitchFamily="18" charset="0"/>
                <a:cs typeface="Times New Roman" panose="02020603050405020304" pitchFamily="18" charset="0"/>
              </a:rPr>
              <a:t>Student information</a:t>
            </a:r>
          </a:p>
          <a:p>
            <a:pPr marL="1044922" lvl="1" indent="-391846">
              <a:spcBef>
                <a:spcPts val="1371"/>
              </a:spcBef>
              <a:buClr>
                <a:srgbClr val="000000"/>
              </a:buClr>
              <a:buSzPct val="75000"/>
              <a:buFont typeface="Symbol" charset="2"/>
              <a:buChar char=""/>
            </a:pPr>
            <a:r>
              <a:rPr lang="en-IN" sz="3600" spc="-1" dirty="0">
                <a:latin typeface="Times New Roman" panose="02020603050405020304" pitchFamily="18" charset="0"/>
                <a:ea typeface="Noto Sans CJK SC"/>
                <a:cs typeface="Times New Roman" panose="02020603050405020304" pitchFamily="18" charset="0"/>
              </a:rPr>
              <a:t>Bank </a:t>
            </a:r>
            <a:r>
              <a:rPr lang="en-IN" sz="3600" spc="-1" dirty="0">
                <a:latin typeface="Times New Roman" panose="02020603050405020304" pitchFamily="18" charset="0"/>
                <a:cs typeface="Times New Roman" panose="02020603050405020304" pitchFamily="18" charset="0"/>
              </a:rPr>
              <a:t>information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dirty="0">
                <a:latin typeface="Arial"/>
              </a:rPr>
              <a:t>Associative Memory</a:t>
            </a:r>
            <a:endParaRPr lang="en-IN" sz="5321" spc="-1" dirty="0">
              <a:latin typeface="Arial"/>
            </a:endParaRPr>
          </a:p>
        </p:txBody>
      </p:sp>
      <p:sp>
        <p:nvSpPr>
          <p:cNvPr id="106" name="TextShape 2"/>
          <p:cNvSpPr txBox="1"/>
          <p:nvPr/>
        </p:nvSpPr>
        <p:spPr>
          <a:xfrm>
            <a:off x="609755" y="1604399"/>
            <a:ext cx="5622144" cy="3976819"/>
          </a:xfrm>
          <a:prstGeom prst="rect">
            <a:avLst/>
          </a:prstGeom>
          <a:noFill/>
          <a:ln>
            <a:noFill/>
          </a:ln>
        </p:spPr>
        <p:txBody>
          <a:bodyPr lIns="0" tIns="0" rIns="0" bIns="0">
            <a:noAutofit/>
          </a:bodyPr>
          <a:lstStyle/>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RAM</a:t>
            </a:r>
          </a:p>
          <a:p>
            <a:pPr marL="1044922" lvl="1" indent="-391846">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Memory accessed using location address</a:t>
            </a:r>
          </a:p>
          <a:p>
            <a:pPr marL="1044922" lvl="1" indent="-391846" algn="just">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Needs to search the content of each location one after other	</a:t>
            </a:r>
          </a:p>
          <a:p>
            <a:pPr marL="1044922" lvl="1" indent="-391846" algn="just">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Requires the hardware for read and write operations</a:t>
            </a:r>
          </a:p>
        </p:txBody>
      </p:sp>
      <p:sp>
        <p:nvSpPr>
          <p:cNvPr id="107" name="TextShape 3"/>
          <p:cNvSpPr txBox="1"/>
          <p:nvPr/>
        </p:nvSpPr>
        <p:spPr>
          <a:xfrm>
            <a:off x="6231899" y="1604399"/>
            <a:ext cx="5523746" cy="3976819"/>
          </a:xfrm>
          <a:prstGeom prst="rect">
            <a:avLst/>
          </a:prstGeom>
          <a:noFill/>
          <a:ln>
            <a:noFill/>
          </a:ln>
        </p:spPr>
        <p:txBody>
          <a:bodyPr lIns="0" tIns="0" rIns="0" bIns="0">
            <a:normAutofit fontScale="94500"/>
          </a:bodyPr>
          <a:lstStyle/>
          <a:p>
            <a:pPr marL="522461" indent="-391846" algn="just">
              <a:spcBef>
                <a:spcPts val="1714"/>
              </a:spcBef>
              <a:buClr>
                <a:srgbClr val="000000"/>
              </a:buClr>
              <a:buSzPct val="45000"/>
              <a:buFont typeface="Wingdings" charset="2"/>
              <a:buChar char=""/>
            </a:pPr>
            <a:r>
              <a:rPr lang="en-IN" sz="3000" spc="-1" dirty="0">
                <a:latin typeface="Arial"/>
              </a:rPr>
              <a:t>Associative Memory</a:t>
            </a:r>
          </a:p>
          <a:p>
            <a:pPr marL="1044922" lvl="1" indent="-391846" algn="just">
              <a:spcBef>
                <a:spcPts val="1371"/>
              </a:spcBef>
              <a:buClr>
                <a:srgbClr val="000000"/>
              </a:buClr>
              <a:buSzPct val="75000"/>
              <a:buFont typeface="Symbol" charset="2"/>
              <a:buChar char=""/>
            </a:pPr>
            <a:r>
              <a:rPr lang="en-IN" sz="3000" spc="-1" dirty="0">
                <a:latin typeface="Arial"/>
              </a:rPr>
              <a:t>Memory accessed using content</a:t>
            </a:r>
          </a:p>
          <a:p>
            <a:pPr marL="1044922" lvl="1" indent="-391846">
              <a:spcBef>
                <a:spcPts val="1371"/>
              </a:spcBef>
              <a:buClr>
                <a:srgbClr val="000000"/>
              </a:buClr>
              <a:buSzPct val="75000"/>
              <a:buFont typeface="Symbol" charset="2"/>
              <a:buChar char=""/>
            </a:pPr>
            <a:r>
              <a:rPr lang="en-IN" sz="3000" spc="-1" dirty="0">
                <a:latin typeface="Arial"/>
              </a:rPr>
              <a:t>Search is done simultaneously</a:t>
            </a:r>
          </a:p>
          <a:p>
            <a:pPr marL="1044922" lvl="1" indent="-391846" algn="just">
              <a:spcBef>
                <a:spcPts val="1371"/>
              </a:spcBef>
              <a:buClr>
                <a:srgbClr val="000000"/>
              </a:buClr>
              <a:buSzPct val="75000"/>
              <a:buFont typeface="Symbol" charset="2"/>
              <a:buChar char=""/>
            </a:pPr>
            <a:r>
              <a:rPr lang="en-IN" sz="3000" spc="-1" dirty="0">
                <a:latin typeface="Arial"/>
              </a:rPr>
              <a:t>Requires the hardware for read and write as well as the search operations</a:t>
            </a:r>
          </a:p>
          <a:p>
            <a:pPr marL="1044922" lvl="1" indent="-391846">
              <a:spcBef>
                <a:spcPts val="1371"/>
              </a:spcBef>
              <a:buClr>
                <a:srgbClr val="000000"/>
              </a:buClr>
              <a:buSzPct val="75000"/>
              <a:buFont typeface="Symbol" charset="2"/>
              <a:buChar char=""/>
            </a:pPr>
            <a:endParaRPr lang="en-IN" sz="3386"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sp>
        <p:nvSpPr>
          <p:cNvPr id="109"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Faster access</a:t>
            </a:r>
          </a:p>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Expensive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sp>
        <p:nvSpPr>
          <p:cNvPr id="111"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Associative cache</a:t>
            </a:r>
          </a:p>
          <a:p>
            <a:pPr marL="522461" indent="-391846">
              <a:spcBef>
                <a:spcPts val="1714"/>
              </a:spcBef>
              <a:buClr>
                <a:srgbClr val="000000"/>
              </a:buClr>
              <a:buSzPct val="45000"/>
              <a:buFont typeface="Wingdings" charset="2"/>
              <a:buChar char=""/>
            </a:pPr>
            <a:r>
              <a:rPr lang="en-IN" sz="3600" spc="-1" dirty="0">
                <a:latin typeface="Times New Roman" panose="02020603050405020304" pitchFamily="18" charset="0"/>
                <a:cs typeface="Times New Roman" panose="02020603050405020304" pitchFamily="18" charset="0"/>
              </a:rPr>
              <a:t>Translation look aside buffer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pic>
        <p:nvPicPr>
          <p:cNvPr id="113" name="Picture 112"/>
          <p:cNvPicPr/>
          <p:nvPr/>
        </p:nvPicPr>
        <p:blipFill>
          <a:blip r:embed="rId2"/>
          <a:stretch/>
        </p:blipFill>
        <p:spPr>
          <a:xfrm>
            <a:off x="963288" y="1604399"/>
            <a:ext cx="4646008" cy="3976819"/>
          </a:xfrm>
          <a:prstGeom prst="rect">
            <a:avLst/>
          </a:prstGeom>
          <a:ln>
            <a:noFill/>
          </a:ln>
        </p:spPr>
      </p:pic>
      <p:sp>
        <p:nvSpPr>
          <p:cNvPr id="114" name="TextShape 2"/>
          <p:cNvSpPr txBox="1"/>
          <p:nvPr/>
        </p:nvSpPr>
        <p:spPr>
          <a:xfrm>
            <a:off x="6231898" y="1604399"/>
            <a:ext cx="5353946" cy="3976819"/>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IN" sz="3870" spc="-1">
                <a:latin typeface="Arial"/>
              </a:rPr>
              <a:t>Arguement Register</a:t>
            </a:r>
          </a:p>
          <a:p>
            <a:pPr marL="1044922" lvl="1" indent="-391846">
              <a:spcBef>
                <a:spcPts val="1371"/>
              </a:spcBef>
              <a:buClr>
                <a:srgbClr val="000000"/>
              </a:buClr>
              <a:buSzPct val="75000"/>
              <a:buFont typeface="Symbol" charset="2"/>
              <a:buChar char=""/>
            </a:pPr>
            <a:r>
              <a:rPr lang="en-IN" sz="3386" spc="-1">
                <a:latin typeface="Arial"/>
              </a:rPr>
              <a:t>For searching</a:t>
            </a:r>
          </a:p>
          <a:p>
            <a:pPr marL="1044922" lvl="1" indent="-391846">
              <a:spcBef>
                <a:spcPts val="1371"/>
              </a:spcBef>
              <a:buClr>
                <a:srgbClr val="000000"/>
              </a:buClr>
              <a:buSzPct val="75000"/>
              <a:buFont typeface="Symbol" charset="2"/>
              <a:buChar char=""/>
            </a:pPr>
            <a:endParaRPr lang="en-IN" sz="3386" spc="-1">
              <a:latin typeface="Arial"/>
            </a:endParaRPr>
          </a:p>
          <a:p>
            <a:pPr marL="522461" indent="-391846">
              <a:spcBef>
                <a:spcPts val="1714"/>
              </a:spcBef>
              <a:buClr>
                <a:srgbClr val="000000"/>
              </a:buClr>
              <a:buSzPct val="45000"/>
              <a:buFont typeface="Wingdings" charset="2"/>
              <a:buChar char=""/>
            </a:pPr>
            <a:r>
              <a:rPr lang="en-IN" sz="3870" spc="-1">
                <a:latin typeface="Arial"/>
              </a:rPr>
              <a:t>Key register</a:t>
            </a:r>
          </a:p>
          <a:p>
            <a:pPr marL="1044922" lvl="1" indent="-391846">
              <a:spcBef>
                <a:spcPts val="1371"/>
              </a:spcBef>
              <a:buClr>
                <a:srgbClr val="000000"/>
              </a:buClr>
              <a:buSzPct val="75000"/>
              <a:buFont typeface="Symbol" charset="2"/>
              <a:buChar char=""/>
            </a:pPr>
            <a:r>
              <a:rPr lang="en-IN" sz="3386" spc="-1">
                <a:latin typeface="Arial"/>
              </a:rPr>
              <a:t>For masking (Conditional search)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pic>
        <p:nvPicPr>
          <p:cNvPr id="116" name="Picture 115"/>
          <p:cNvPicPr/>
          <p:nvPr/>
        </p:nvPicPr>
        <p:blipFill>
          <a:blip r:embed="rId2"/>
          <a:srcRect t="7773" r="1357"/>
          <a:stretch/>
        </p:blipFill>
        <p:spPr>
          <a:xfrm>
            <a:off x="645021" y="1604399"/>
            <a:ext cx="5282542" cy="3976819"/>
          </a:xfrm>
          <a:prstGeom prst="rect">
            <a:avLst/>
          </a:prstGeom>
          <a:ln>
            <a:noFill/>
          </a:ln>
        </p:spPr>
      </p:pic>
      <p:sp>
        <p:nvSpPr>
          <p:cNvPr id="117" name="TextShape 2"/>
          <p:cNvSpPr txBox="1"/>
          <p:nvPr/>
        </p:nvSpPr>
        <p:spPr>
          <a:xfrm>
            <a:off x="6231898" y="1604399"/>
            <a:ext cx="5610824"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3870" spc="-1">
                <a:latin typeface="Arial"/>
              </a:rPr>
              <a:t>Each cell implemented using flip flop and search logic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 – Match logic</a:t>
            </a:r>
            <a:endParaRPr lang="en-IN" sz="5321" spc="-1">
              <a:latin typeface="Arial"/>
            </a:endParaRPr>
          </a:p>
        </p:txBody>
      </p:sp>
      <p:sp>
        <p:nvSpPr>
          <p:cNvPr id="119"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3870" spc="-1">
                <a:latin typeface="Arial"/>
              </a:rPr>
              <a:t>Output x</a:t>
            </a:r>
            <a:r>
              <a:rPr lang="en-IN" sz="3870" spc="-1" baseline="-33000">
                <a:latin typeface="Arial"/>
              </a:rPr>
              <a:t>j</a:t>
            </a:r>
            <a:r>
              <a:rPr lang="en-IN" sz="3870" spc="-1">
                <a:latin typeface="Arial"/>
              </a:rPr>
              <a:t> = 1 when A</a:t>
            </a:r>
            <a:r>
              <a:rPr lang="en-IN" sz="3870" spc="-1" baseline="-33000">
                <a:latin typeface="Arial"/>
              </a:rPr>
              <a:t>j</a:t>
            </a:r>
            <a:r>
              <a:rPr lang="en-IN" sz="3870" spc="-1">
                <a:latin typeface="Arial"/>
              </a:rPr>
              <a:t> and F</a:t>
            </a:r>
            <a:r>
              <a:rPr lang="en-IN" sz="3870" spc="-1" baseline="-33000">
                <a:latin typeface="Arial"/>
              </a:rPr>
              <a:t>ij</a:t>
            </a:r>
            <a:r>
              <a:rPr lang="en-IN" sz="3870" spc="-1">
                <a:latin typeface="Arial"/>
              </a:rPr>
              <a:t> matches.</a:t>
            </a:r>
          </a:p>
          <a:p>
            <a:pPr marL="522461" indent="-391846">
              <a:spcBef>
                <a:spcPts val="1714"/>
              </a:spcBef>
              <a:buClr>
                <a:srgbClr val="000000"/>
              </a:buClr>
              <a:buSzPct val="45000"/>
              <a:buFont typeface="Wingdings" charset="2"/>
              <a:buChar char=""/>
            </a:pPr>
            <a:r>
              <a:rPr lang="en-IN" sz="3870" spc="-1">
                <a:latin typeface="Arial"/>
              </a:rPr>
              <a:t>M</a:t>
            </a:r>
            <a:r>
              <a:rPr lang="en-IN" sz="3870" spc="-1" baseline="-33000">
                <a:latin typeface="Arial"/>
              </a:rPr>
              <a:t>i </a:t>
            </a:r>
            <a:r>
              <a:rPr lang="en-IN" sz="3870" spc="-1">
                <a:latin typeface="Arial"/>
              </a:rPr>
              <a:t>=1, when all the x</a:t>
            </a:r>
            <a:r>
              <a:rPr lang="en-IN" sz="3870" spc="-1" baseline="-33000">
                <a:latin typeface="Arial"/>
              </a:rPr>
              <a:t>j</a:t>
            </a:r>
            <a:r>
              <a:rPr lang="en-IN" sz="3870" spc="-1">
                <a:latin typeface="Arial"/>
              </a:rPr>
              <a:t>’</a:t>
            </a:r>
            <a:r>
              <a:rPr lang="en-IN" sz="3870" spc="-1" baseline="33000">
                <a:latin typeface="Arial"/>
              </a:rPr>
              <a:t>s </a:t>
            </a:r>
            <a:r>
              <a:rPr lang="en-IN" sz="3870" spc="-1">
                <a:latin typeface="Arial"/>
              </a:rPr>
              <a:t>are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 – One cell logic</a:t>
            </a:r>
            <a:endParaRPr lang="en-IN" sz="5321" spc="-1">
              <a:latin typeface="Arial"/>
            </a:endParaRPr>
          </a:p>
        </p:txBody>
      </p:sp>
      <p:sp>
        <p:nvSpPr>
          <p:cNvPr id="121"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3870" spc="-1">
                <a:latin typeface="Arial"/>
              </a:rPr>
              <a:t>Cell using flip-flop</a:t>
            </a:r>
          </a:p>
        </p:txBody>
      </p:sp>
      <p:graphicFrame>
        <p:nvGraphicFramePr>
          <p:cNvPr id="122" name="Table 3"/>
          <p:cNvGraphicFramePr/>
          <p:nvPr/>
        </p:nvGraphicFramePr>
        <p:xfrm>
          <a:off x="1943343" y="2695477"/>
          <a:ext cx="4854123" cy="2490844"/>
        </p:xfrm>
        <a:graphic>
          <a:graphicData uri="http://schemas.openxmlformats.org/drawingml/2006/table">
            <a:tbl>
              <a:tblPr/>
              <a:tblGrid>
                <a:gridCol w="714034">
                  <a:extLst>
                    <a:ext uri="{9D8B030D-6E8A-4147-A177-3AD203B41FA5}">
                      <a16:colId xmlns:a16="http://schemas.microsoft.com/office/drawing/2014/main" val="20000"/>
                    </a:ext>
                  </a:extLst>
                </a:gridCol>
                <a:gridCol w="1260008">
                  <a:extLst>
                    <a:ext uri="{9D8B030D-6E8A-4147-A177-3AD203B41FA5}">
                      <a16:colId xmlns:a16="http://schemas.microsoft.com/office/drawing/2014/main" val="20001"/>
                    </a:ext>
                  </a:extLst>
                </a:gridCol>
                <a:gridCol w="1313996">
                  <a:extLst>
                    <a:ext uri="{9D8B030D-6E8A-4147-A177-3AD203B41FA5}">
                      <a16:colId xmlns:a16="http://schemas.microsoft.com/office/drawing/2014/main" val="20002"/>
                    </a:ext>
                  </a:extLst>
                </a:gridCol>
                <a:gridCol w="1566085">
                  <a:extLst>
                    <a:ext uri="{9D8B030D-6E8A-4147-A177-3AD203B41FA5}">
                      <a16:colId xmlns:a16="http://schemas.microsoft.com/office/drawing/2014/main" val="20003"/>
                    </a:ext>
                  </a:extLst>
                </a:gridCol>
              </a:tblGrid>
              <a:tr h="546845">
                <a:tc>
                  <a:txBody>
                    <a:bodyPr/>
                    <a:lstStyle/>
                    <a:p>
                      <a:r>
                        <a:rPr lang="en-IN" sz="1900" b="0" strike="noStrike" spc="-1">
                          <a:latin typeface="Arial"/>
                        </a:rPr>
                        <a:t>S</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900" b="0" strike="noStrike" spc="-1">
                          <a:latin typeface="Arial"/>
                        </a:rPr>
                        <a:t>R</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900" b="0" strike="noStrike" spc="-1">
                          <a:latin typeface="Arial"/>
                        </a:rPr>
                        <a:t>Q(t)</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900" b="0" strike="noStrike" spc="-1">
                          <a:latin typeface="Arial"/>
                        </a:rPr>
                        <a:t>Q(t+1)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03742">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Q</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Q (retain)</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04177">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Q</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0 (Reset)</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68040">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Q</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1 (Set)</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68040">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Q</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X (in valid)</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pic>
        <p:nvPicPr>
          <p:cNvPr id="124" name="Picture 123"/>
          <p:cNvPicPr/>
          <p:nvPr/>
        </p:nvPicPr>
        <p:blipFill>
          <a:blip r:embed="rId2"/>
          <a:stretch/>
        </p:blipFill>
        <p:spPr>
          <a:xfrm>
            <a:off x="1480528" y="1741545"/>
            <a:ext cx="3783507" cy="3340284"/>
          </a:xfrm>
          <a:prstGeom prst="rect">
            <a:avLst/>
          </a:prstGeom>
          <a:ln>
            <a:noFill/>
          </a:ln>
        </p:spPr>
      </p:pic>
      <p:graphicFrame>
        <p:nvGraphicFramePr>
          <p:cNvPr id="125" name="Table 2"/>
          <p:cNvGraphicFramePr/>
          <p:nvPr/>
        </p:nvGraphicFramePr>
        <p:xfrm>
          <a:off x="5731639" y="1738062"/>
          <a:ext cx="3288038" cy="2490844"/>
        </p:xfrm>
        <a:graphic>
          <a:graphicData uri="http://schemas.openxmlformats.org/drawingml/2006/table">
            <a:tbl>
              <a:tblPr/>
              <a:tblGrid>
                <a:gridCol w="714034">
                  <a:extLst>
                    <a:ext uri="{9D8B030D-6E8A-4147-A177-3AD203B41FA5}">
                      <a16:colId xmlns:a16="http://schemas.microsoft.com/office/drawing/2014/main" val="20000"/>
                    </a:ext>
                  </a:extLst>
                </a:gridCol>
                <a:gridCol w="1260008">
                  <a:extLst>
                    <a:ext uri="{9D8B030D-6E8A-4147-A177-3AD203B41FA5}">
                      <a16:colId xmlns:a16="http://schemas.microsoft.com/office/drawing/2014/main" val="20001"/>
                    </a:ext>
                  </a:extLst>
                </a:gridCol>
                <a:gridCol w="1313996">
                  <a:extLst>
                    <a:ext uri="{9D8B030D-6E8A-4147-A177-3AD203B41FA5}">
                      <a16:colId xmlns:a16="http://schemas.microsoft.com/office/drawing/2014/main" val="20002"/>
                    </a:ext>
                  </a:extLst>
                </a:gridCol>
              </a:tblGrid>
              <a:tr h="546845">
                <a:tc>
                  <a:txBody>
                    <a:bodyPr/>
                    <a:lstStyle/>
                    <a:p>
                      <a:r>
                        <a:rPr lang="en-IN" sz="1900" b="0" strike="noStrike" spc="-1">
                          <a:latin typeface="Arial"/>
                        </a:rPr>
                        <a:t>Aj</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900" b="0" strike="noStrike" spc="-1">
                          <a:latin typeface="Arial"/>
                        </a:rPr>
                        <a:t>Fij</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900" b="0" strike="noStrike" spc="-1">
                          <a:latin typeface="Arial"/>
                        </a:rPr>
                        <a:t>xi</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03742">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04177">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68040">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900" b="0" strike="noStrike" spc="-1">
                          <a:latin typeface="Arial"/>
                        </a:rPr>
                        <a:t>0</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68040">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900" b="0" strike="noStrike" spc="-1">
                          <a:latin typeface="Arial"/>
                        </a:rPr>
                        <a:t>1</a:t>
                      </a:r>
                    </a:p>
                  </a:txBody>
                  <a:tcPr marL="108847" marR="108847" marT="55294" marB="55294">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126" name="TextShape 3"/>
          <p:cNvSpPr txBox="1"/>
          <p:nvPr/>
        </p:nvSpPr>
        <p:spPr>
          <a:xfrm>
            <a:off x="5442543" y="4353864"/>
            <a:ext cx="4645572" cy="728401"/>
          </a:xfrm>
          <a:prstGeom prst="rect">
            <a:avLst/>
          </a:prstGeom>
          <a:noFill/>
          <a:ln>
            <a:noFill/>
          </a:ln>
        </p:spPr>
        <p:txBody>
          <a:bodyPr lIns="108847" tIns="54423" rIns="108847" bIns="54423">
            <a:noAutofit/>
          </a:bodyPr>
          <a:lstStyle/>
          <a:p>
            <a:r>
              <a:rPr lang="en-IN" sz="2177" b="1" spc="-1">
                <a:latin typeface="Arial"/>
              </a:rPr>
              <a:t>Using NOR gate: Match logic can </a:t>
            </a:r>
            <a:endParaRPr lang="en-IN" sz="2177" spc="-1">
              <a:latin typeface="Arial"/>
            </a:endParaRPr>
          </a:p>
          <a:p>
            <a:r>
              <a:rPr lang="en-IN" sz="2177" b="1" spc="-1">
                <a:latin typeface="Arial"/>
              </a:rPr>
              <a:t>				be implemented</a:t>
            </a:r>
            <a:endParaRPr lang="en-IN" sz="2177" spc="-1">
              <a:latin typeface="Arial"/>
            </a:endParaRPr>
          </a:p>
        </p:txBody>
      </p:sp>
      <p:pic>
        <p:nvPicPr>
          <p:cNvPr id="127" name="Picture 126"/>
          <p:cNvPicPr/>
          <p:nvPr/>
        </p:nvPicPr>
        <p:blipFill>
          <a:blip r:embed="rId3"/>
          <a:stretch/>
        </p:blipFill>
        <p:spPr>
          <a:xfrm>
            <a:off x="5137773" y="5144525"/>
            <a:ext cx="4343414" cy="820268"/>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Inclusion of flag bit</a:t>
            </a:r>
            <a:endParaRPr lang="en-IN" sz="5321" spc="-1">
              <a:latin typeface="Arial"/>
            </a:endParaRPr>
          </a:p>
        </p:txBody>
      </p:sp>
      <p:pic>
        <p:nvPicPr>
          <p:cNvPr id="129" name="Picture 128"/>
          <p:cNvPicPr/>
          <p:nvPr/>
        </p:nvPicPr>
        <p:blipFill>
          <a:blip r:embed="rId2"/>
          <a:stretch/>
        </p:blipFill>
        <p:spPr>
          <a:xfrm>
            <a:off x="1034257" y="1604399"/>
            <a:ext cx="4504507" cy="3976819"/>
          </a:xfrm>
          <a:prstGeom prst="rect">
            <a:avLst/>
          </a:prstGeom>
          <a:ln>
            <a:noFill/>
          </a:ln>
        </p:spPr>
      </p:pic>
      <p:pic>
        <p:nvPicPr>
          <p:cNvPr id="130" name="Picture 129"/>
          <p:cNvPicPr/>
          <p:nvPr/>
        </p:nvPicPr>
        <p:blipFill>
          <a:blip r:embed="rId3"/>
          <a:stretch/>
        </p:blipFill>
        <p:spPr>
          <a:xfrm>
            <a:off x="6677734" y="1666659"/>
            <a:ext cx="4810584" cy="1206891"/>
          </a:xfrm>
          <a:prstGeom prst="rect">
            <a:avLst/>
          </a:prstGeom>
          <a:ln>
            <a:noFill/>
          </a:ln>
        </p:spPr>
      </p:pic>
      <p:pic>
        <p:nvPicPr>
          <p:cNvPr id="131" name="Picture 130"/>
          <p:cNvPicPr/>
          <p:nvPr/>
        </p:nvPicPr>
        <p:blipFill>
          <a:blip r:embed="rId4"/>
          <a:stretch/>
        </p:blipFill>
        <p:spPr>
          <a:xfrm>
            <a:off x="5280144" y="4868055"/>
            <a:ext cx="6736733" cy="879045"/>
          </a:xfrm>
          <a:prstGeom prst="rect">
            <a:avLst/>
          </a:prstGeom>
          <a:ln>
            <a:noFill/>
          </a:ln>
        </p:spPr>
      </p:pic>
      <p:sp>
        <p:nvSpPr>
          <p:cNvPr id="132" name="TextShape 2"/>
          <p:cNvSpPr txBox="1"/>
          <p:nvPr/>
        </p:nvSpPr>
        <p:spPr>
          <a:xfrm>
            <a:off x="5355466" y="4440941"/>
            <a:ext cx="3874938" cy="794580"/>
          </a:xfrm>
          <a:prstGeom prst="rect">
            <a:avLst/>
          </a:prstGeom>
          <a:noFill/>
          <a:ln>
            <a:noFill/>
          </a:ln>
        </p:spPr>
        <p:txBody>
          <a:bodyPr lIns="108847" tIns="54423" rIns="108847" bIns="54423">
            <a:noAutofit/>
          </a:bodyPr>
          <a:lstStyle/>
          <a:p>
            <a:r>
              <a:rPr lang="en-IN" sz="2419" b="1" spc="-1">
                <a:latin typeface="Arial"/>
              </a:rPr>
              <a:t>Considering all the bits:</a:t>
            </a:r>
            <a:endParaRPr lang="en-IN" sz="2419"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5D4D805-EEE5-7A5C-C7C9-9A70033AF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122"/>
            <a:ext cx="10515599" cy="6744878"/>
          </a:xfrm>
        </p:spPr>
      </p:pic>
    </p:spTree>
    <p:extLst>
      <p:ext uri="{BB962C8B-B14F-4D97-AF65-F5344CB8AC3E}">
        <p14:creationId xmlns:p14="http://schemas.microsoft.com/office/powerpoint/2010/main" val="3287625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pic>
        <p:nvPicPr>
          <p:cNvPr id="134" name="Picture 133"/>
          <p:cNvPicPr/>
          <p:nvPr/>
        </p:nvPicPr>
        <p:blipFill>
          <a:blip r:embed="rId2"/>
          <a:stretch/>
        </p:blipFill>
        <p:spPr>
          <a:xfrm>
            <a:off x="2046530" y="2438163"/>
            <a:ext cx="4765739" cy="3831400"/>
          </a:xfrm>
          <a:prstGeom prst="rect">
            <a:avLst/>
          </a:prstGeom>
          <a:ln>
            <a:noFill/>
          </a:ln>
        </p:spPr>
      </p:pic>
      <p:pic>
        <p:nvPicPr>
          <p:cNvPr id="135" name="Picture 134"/>
          <p:cNvPicPr/>
          <p:nvPr/>
        </p:nvPicPr>
        <p:blipFill>
          <a:blip r:embed="rId3"/>
          <a:stretch/>
        </p:blipFill>
        <p:spPr>
          <a:xfrm>
            <a:off x="709023" y="1602657"/>
            <a:ext cx="6736733" cy="879045"/>
          </a:xfrm>
          <a:prstGeom prst="rect">
            <a:avLst/>
          </a:prstGeom>
          <a:ln>
            <a:noFill/>
          </a:ln>
        </p:spPr>
      </p:pic>
      <p:sp>
        <p:nvSpPr>
          <p:cNvPr id="136" name="TextShape 2"/>
          <p:cNvSpPr txBox="1"/>
          <p:nvPr/>
        </p:nvSpPr>
        <p:spPr>
          <a:xfrm>
            <a:off x="784345" y="1175543"/>
            <a:ext cx="3874938" cy="794580"/>
          </a:xfrm>
          <a:prstGeom prst="rect">
            <a:avLst/>
          </a:prstGeom>
          <a:noFill/>
          <a:ln>
            <a:noFill/>
          </a:ln>
        </p:spPr>
        <p:txBody>
          <a:bodyPr lIns="108847" tIns="54423" rIns="108847" bIns="54423">
            <a:noAutofit/>
          </a:bodyPr>
          <a:lstStyle/>
          <a:p>
            <a:r>
              <a:rPr lang="en-IN" sz="2419" b="1" spc="-1" dirty="0">
                <a:latin typeface="Arial"/>
              </a:rPr>
              <a:t>Considering all the bits:</a:t>
            </a:r>
            <a:endParaRPr lang="en-IN" sz="2419"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sp>
        <p:nvSpPr>
          <p:cNvPr id="138" name="TextShape 2"/>
          <p:cNvSpPr txBox="1"/>
          <p:nvPr/>
        </p:nvSpPr>
        <p:spPr>
          <a:xfrm>
            <a:off x="609755" y="1604399"/>
            <a:ext cx="10971300" cy="3976819"/>
          </a:xfrm>
          <a:prstGeom prst="rect">
            <a:avLst/>
          </a:prstGeom>
          <a:noFill/>
          <a:ln>
            <a:noFill/>
          </a:ln>
        </p:spPr>
        <p:txBody>
          <a:bodyPr lIns="0" tIns="0" rIns="0" bIns="0">
            <a:normAutofit fontScale="99000"/>
          </a:bodyPr>
          <a:lstStyle/>
          <a:p>
            <a:pPr marL="522461" indent="-391846">
              <a:spcBef>
                <a:spcPts val="1714"/>
              </a:spcBef>
              <a:buClr>
                <a:srgbClr val="000000"/>
              </a:buClr>
              <a:buSzPct val="45000"/>
              <a:buFont typeface="Wingdings" charset="2"/>
              <a:buChar char=""/>
            </a:pPr>
            <a:r>
              <a:rPr lang="en-IN" sz="3200" spc="-1" dirty="0">
                <a:latin typeface="Times New Roman" panose="02020603050405020304" pitchFamily="18" charset="0"/>
                <a:cs typeface="Times New Roman" panose="02020603050405020304" pitchFamily="18" charset="0"/>
              </a:rPr>
              <a:t>Read operation</a:t>
            </a:r>
          </a:p>
          <a:p>
            <a:pPr marL="1044922" lvl="1" indent="-391846" algn="just">
              <a:spcBef>
                <a:spcPts val="1371"/>
              </a:spcBef>
              <a:buClr>
                <a:srgbClr val="000000"/>
              </a:buClr>
              <a:buSzPct val="75000"/>
              <a:buFont typeface="Symbol" charset="2"/>
              <a:buChar char=""/>
            </a:pPr>
            <a:r>
              <a:rPr lang="en-IN" sz="3200" spc="-1" dirty="0">
                <a:latin typeface="Times New Roman" panose="02020603050405020304" pitchFamily="18" charset="0"/>
                <a:cs typeface="Times New Roman" panose="02020603050405020304" pitchFamily="18" charset="0"/>
              </a:rPr>
              <a:t>Compare the argument register (after the masking effect of flag register) with all the location simultaneously.</a:t>
            </a:r>
          </a:p>
          <a:p>
            <a:pPr marL="1044922" lvl="1" indent="-391846" algn="just">
              <a:spcBef>
                <a:spcPts val="1371"/>
              </a:spcBef>
              <a:buClr>
                <a:srgbClr val="000000"/>
              </a:buClr>
              <a:buSzPct val="75000"/>
              <a:buFont typeface="Symbol" charset="2"/>
              <a:buChar char=""/>
            </a:pPr>
            <a:r>
              <a:rPr lang="en-IN" sz="3200" spc="-1" dirty="0">
                <a:latin typeface="Times New Roman" panose="02020603050405020304" pitchFamily="18" charset="0"/>
                <a:cs typeface="Times New Roman" panose="02020603050405020304" pitchFamily="18" charset="0"/>
              </a:rPr>
              <a:t>The location corresponding to the matching content will have the match bit as 1.</a:t>
            </a:r>
          </a:p>
          <a:p>
            <a:pPr marL="1044922" lvl="1" indent="-391846" algn="just">
              <a:spcBef>
                <a:spcPts val="1371"/>
              </a:spcBef>
              <a:buClr>
                <a:srgbClr val="000000"/>
              </a:buClr>
              <a:buSzPct val="75000"/>
              <a:buFont typeface="Symbol" charset="2"/>
              <a:buChar char=""/>
            </a:pPr>
            <a:r>
              <a:rPr lang="en-IN" sz="3200" spc="-1" dirty="0">
                <a:latin typeface="Times New Roman" panose="02020603050405020304" pitchFamily="18" charset="0"/>
                <a:cs typeface="Times New Roman" panose="02020603050405020304" pitchFamily="18" charset="0"/>
              </a:rPr>
              <a:t>The location with match bit as 1 are accessed in sequence.</a:t>
            </a:r>
          </a:p>
          <a:p>
            <a:pPr marL="522461" indent="-391846">
              <a:spcBef>
                <a:spcPts val="1714"/>
              </a:spcBef>
              <a:buClr>
                <a:srgbClr val="000000"/>
              </a:buClr>
              <a:buSzPct val="45000"/>
              <a:buFont typeface="Wingdings" charset="2"/>
              <a:buChar char=""/>
            </a:pPr>
            <a:endParaRPr lang="en-IN" sz="3200" spc="-1" dirty="0">
              <a:latin typeface="Times New Roman" panose="02020603050405020304" pitchFamily="18" charset="0"/>
              <a:cs typeface="Times New Roman" panose="02020603050405020304" pitchFamily="18" charset="0"/>
            </a:endParaRPr>
          </a:p>
          <a:p>
            <a:pPr marL="522461" indent="-391846">
              <a:spcBef>
                <a:spcPts val="1714"/>
              </a:spcBef>
              <a:buClr>
                <a:srgbClr val="000000"/>
              </a:buClr>
              <a:buSzPct val="45000"/>
              <a:buFont typeface="Wingdings" charset="2"/>
              <a:buChar char=""/>
            </a:pPr>
            <a:endParaRPr lang="en-IN" sz="3386"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Memory</a:t>
            </a:r>
            <a:endParaRPr lang="en-IN" sz="5321" spc="-1">
              <a:latin typeface="Arial"/>
            </a:endParaRPr>
          </a:p>
        </p:txBody>
      </p:sp>
      <p:sp>
        <p:nvSpPr>
          <p:cNvPr id="140" name="TextShape 2"/>
          <p:cNvSpPr txBox="1"/>
          <p:nvPr/>
        </p:nvSpPr>
        <p:spPr>
          <a:xfrm>
            <a:off x="609755" y="1604399"/>
            <a:ext cx="10971300" cy="3976819"/>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IN" sz="3200" spc="-1" dirty="0">
                <a:latin typeface="Times New Roman" panose="02020603050405020304" pitchFamily="18" charset="0"/>
                <a:cs typeface="Times New Roman" panose="02020603050405020304" pitchFamily="18" charset="0"/>
              </a:rPr>
              <a:t>Write operation</a:t>
            </a:r>
          </a:p>
          <a:p>
            <a:pPr marL="1044922" lvl="1" indent="-391846">
              <a:spcBef>
                <a:spcPts val="1371"/>
              </a:spcBef>
              <a:buClr>
                <a:srgbClr val="000000"/>
              </a:buClr>
              <a:buSzPct val="75000"/>
              <a:buFont typeface="Symbol" charset="2"/>
              <a:buChar char=""/>
            </a:pPr>
            <a:r>
              <a:rPr lang="en-IN" sz="3200" spc="-1" dirty="0">
                <a:latin typeface="Times New Roman" panose="02020603050405020304" pitchFamily="18" charset="0"/>
                <a:cs typeface="Times New Roman" panose="02020603050405020304" pitchFamily="18" charset="0"/>
              </a:rPr>
              <a:t>Case:1 Cache is empty (all tags=0)</a:t>
            </a:r>
          </a:p>
          <a:p>
            <a:pPr marL="1567382" lvl="2" indent="-348307">
              <a:spcBef>
                <a:spcPts val="1028"/>
              </a:spcBef>
              <a:buClr>
                <a:srgbClr val="000000"/>
              </a:buClr>
              <a:buSzPct val="45000"/>
              <a:buFont typeface="Wingdings" charset="2"/>
              <a:buChar char=""/>
            </a:pPr>
            <a:r>
              <a:rPr lang="en-IN" sz="3200" spc="-1" dirty="0">
                <a:latin typeface="Times New Roman" panose="02020603050405020304" pitchFamily="18" charset="0"/>
                <a:cs typeface="Times New Roman" panose="02020603050405020304" pitchFamily="18" charset="0"/>
              </a:rPr>
              <a:t>Write the data sequentially.</a:t>
            </a:r>
          </a:p>
          <a:p>
            <a:pPr marL="1044922" lvl="1" indent="-391846">
              <a:spcBef>
                <a:spcPts val="1371"/>
              </a:spcBef>
              <a:buClr>
                <a:srgbClr val="000000"/>
              </a:buClr>
              <a:buSzPct val="75000"/>
              <a:buFont typeface="Symbol" charset="2"/>
              <a:buChar char=""/>
            </a:pPr>
            <a:r>
              <a:rPr lang="en-IN" sz="3200" spc="-1" dirty="0">
                <a:latin typeface="Times New Roman" panose="02020603050405020304" pitchFamily="18" charset="0"/>
                <a:cs typeface="Times New Roman" panose="02020603050405020304" pitchFamily="18" charset="0"/>
              </a:rPr>
              <a:t>Case:2  Cache is in use (some tags </a:t>
            </a:r>
            <a:r>
              <a:rPr lang="en-IN" sz="3200" spc="-1" dirty="0">
                <a:latin typeface="Times New Roman" panose="02020603050405020304" pitchFamily="18" charset="0"/>
                <a:ea typeface="Arial"/>
                <a:cs typeface="Times New Roman" panose="02020603050405020304" pitchFamily="18" charset="0"/>
              </a:rPr>
              <a:t>≠ </a:t>
            </a:r>
            <a:r>
              <a:rPr lang="en-IN" sz="3200" spc="-1" dirty="0">
                <a:latin typeface="Times New Roman" panose="02020603050405020304" pitchFamily="18" charset="0"/>
                <a:cs typeface="Times New Roman" panose="02020603050405020304" pitchFamily="18" charset="0"/>
              </a:rPr>
              <a:t>0)</a:t>
            </a:r>
          </a:p>
          <a:p>
            <a:pPr marL="1567382" lvl="2" indent="-348307">
              <a:spcBef>
                <a:spcPts val="1028"/>
              </a:spcBef>
              <a:buClr>
                <a:srgbClr val="000000"/>
              </a:buClr>
              <a:buSzPct val="45000"/>
              <a:buFont typeface="Wingdings" charset="2"/>
              <a:buChar char=""/>
            </a:pPr>
            <a:r>
              <a:rPr lang="en-IN" sz="3200" spc="-1" dirty="0">
                <a:latin typeface="Times New Roman" panose="02020603050405020304" pitchFamily="18" charset="0"/>
                <a:cs typeface="Times New Roman" panose="02020603050405020304" pitchFamily="18" charset="0"/>
              </a:rPr>
              <a:t>Find the first location with tag=0, which indicates that the location do not have valid input.</a:t>
            </a:r>
          </a:p>
          <a:p>
            <a:pPr marL="1567382" lvl="2" indent="-348307">
              <a:spcBef>
                <a:spcPts val="1028"/>
              </a:spcBef>
              <a:buClr>
                <a:srgbClr val="000000"/>
              </a:buClr>
              <a:buSzPct val="45000"/>
              <a:buFont typeface="Wingdings" charset="2"/>
              <a:buChar char=""/>
            </a:pPr>
            <a:r>
              <a:rPr lang="en-IN" sz="3200" spc="-1" dirty="0">
                <a:latin typeface="Times New Roman" panose="02020603050405020304" pitchFamily="18" charset="0"/>
                <a:cs typeface="Times New Roman" panose="02020603050405020304" pitchFamily="18" charset="0"/>
              </a:rPr>
              <a:t>Write the content at the found location.</a:t>
            </a:r>
          </a:p>
          <a:p>
            <a:pPr marL="1044922" lvl="1" indent="-391846">
              <a:spcBef>
                <a:spcPts val="1371"/>
              </a:spcBef>
              <a:buClr>
                <a:srgbClr val="000000"/>
              </a:buClr>
              <a:buSzPct val="75000"/>
              <a:buFont typeface="Symbol" charset="2"/>
              <a:buChar char=""/>
            </a:pPr>
            <a:endParaRPr lang="en-IN" sz="2903" spc="-1" dirty="0">
              <a:latin typeface="Arial"/>
            </a:endParaRPr>
          </a:p>
          <a:p>
            <a:pPr marL="522461" indent="-391846">
              <a:spcBef>
                <a:spcPts val="1714"/>
              </a:spcBef>
              <a:buClr>
                <a:srgbClr val="000000"/>
              </a:buClr>
              <a:buSzPct val="45000"/>
              <a:buFont typeface="Wingdings" charset="2"/>
              <a:buChar char=""/>
            </a:pPr>
            <a:endParaRPr lang="en-IN" sz="2903" spc="-1" dirty="0">
              <a:latin typeface="Arial"/>
            </a:endParaRPr>
          </a:p>
          <a:p>
            <a:pPr marL="522461" indent="-391846">
              <a:spcBef>
                <a:spcPts val="1714"/>
              </a:spcBef>
              <a:buClr>
                <a:srgbClr val="000000"/>
              </a:buClr>
              <a:buSzPct val="45000"/>
              <a:buFont typeface="Wingdings" charset="2"/>
              <a:buChar char=""/>
            </a:pPr>
            <a:endParaRPr lang="en-IN" sz="2903"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Cache</a:t>
            </a:r>
            <a:endParaRPr lang="en-IN" sz="5321" spc="-1">
              <a:latin typeface="Arial"/>
            </a:endParaRPr>
          </a:p>
        </p:txBody>
      </p:sp>
      <p:sp>
        <p:nvSpPr>
          <p:cNvPr id="144" name="TextShape 2"/>
          <p:cNvSpPr txBox="1"/>
          <p:nvPr/>
        </p:nvSpPr>
        <p:spPr>
          <a:xfrm>
            <a:off x="435600" y="1421972"/>
            <a:ext cx="10971300" cy="3976819"/>
          </a:xfrm>
          <a:prstGeom prst="rect">
            <a:avLst/>
          </a:prstGeom>
          <a:noFill/>
          <a:ln>
            <a:noFill/>
          </a:ln>
        </p:spPr>
        <p:txBody>
          <a:bodyPr lIns="0" tIns="0" rIns="0" bIns="0">
            <a:noAutofit/>
          </a:bodyPr>
          <a:lstStyle/>
          <a:p>
            <a:pPr marL="522461" indent="-391846" algn="just">
              <a:lnSpc>
                <a:spcPct val="90000"/>
              </a:lnSpc>
              <a:spcBef>
                <a:spcPts val="1211"/>
              </a:spcBef>
              <a:buClr>
                <a:srgbClr val="000000"/>
              </a:buClr>
              <a:buSzPct val="45000"/>
              <a:buFont typeface="Wingdings" charset="2"/>
              <a:buChar char=""/>
            </a:pPr>
            <a:r>
              <a:rPr lang="en-IN" sz="2400" spc="-1" dirty="0">
                <a:latin typeface="Times New Roman" panose="02020603050405020304" pitchFamily="18" charset="0"/>
                <a:ea typeface="Noto Sans CJK SC"/>
                <a:cs typeface="Times New Roman" panose="02020603050405020304" pitchFamily="18" charset="0"/>
              </a:rPr>
              <a:t>Locality of reference: The</a:t>
            </a:r>
            <a:r>
              <a:rPr lang="en-US" sz="2400" spc="-1" dirty="0">
                <a:solidFill>
                  <a:srgbClr val="000000"/>
                </a:solidFill>
                <a:latin typeface="Times New Roman" panose="02020603050405020304" pitchFamily="18" charset="0"/>
                <a:cs typeface="Times New Roman" panose="02020603050405020304" pitchFamily="18" charset="0"/>
              </a:rPr>
              <a:t> processor accesses some data and instructions now, there is a high chance that the same data will be required in future or the neighboring data may be required in future.</a:t>
            </a:r>
            <a:endParaRPr lang="en-IN" sz="2400" spc="-1" dirty="0">
              <a:latin typeface="Times New Roman" panose="02020603050405020304" pitchFamily="18" charset="0"/>
              <a:cs typeface="Times New Roman" panose="02020603050405020304" pitchFamily="18" charset="0"/>
            </a:endParaRPr>
          </a:p>
          <a:p>
            <a:pPr marL="522461" indent="-391846" algn="just">
              <a:lnSpc>
                <a:spcPct val="90000"/>
              </a:lnSpc>
              <a:spcBef>
                <a:spcPts val="1211"/>
              </a:spcBef>
              <a:buClr>
                <a:srgbClr val="000000"/>
              </a:buClr>
              <a:buSzPct val="45000"/>
              <a:buFont typeface="Wingdings" charset="2"/>
              <a:buChar char=""/>
            </a:pPr>
            <a:endParaRPr lang="en-IN" sz="2400" spc="-1" dirty="0">
              <a:latin typeface="Times New Roman" panose="02020603050405020304" pitchFamily="18" charset="0"/>
              <a:cs typeface="Times New Roman" panose="02020603050405020304" pitchFamily="18" charset="0"/>
            </a:endParaRPr>
          </a:p>
          <a:p>
            <a:pPr marL="522461" indent="-391846" algn="just">
              <a:lnSpc>
                <a:spcPct val="90000"/>
              </a:lnSpc>
              <a:spcBef>
                <a:spcPts val="1211"/>
              </a:spcBef>
              <a:buClr>
                <a:srgbClr val="000000"/>
              </a:buClr>
              <a:buSzPct val="45000"/>
              <a:buFont typeface="Wingdings" charset="2"/>
              <a:buChar char=""/>
            </a:pPr>
            <a:endParaRPr lang="en-IN" sz="2400" spc="-1" dirty="0">
              <a:latin typeface="Times New Roman" panose="02020603050405020304" pitchFamily="18" charset="0"/>
              <a:cs typeface="Times New Roman" panose="02020603050405020304" pitchFamily="18" charset="0"/>
            </a:endParaRPr>
          </a:p>
          <a:p>
            <a:pPr marL="130615" algn="just">
              <a:lnSpc>
                <a:spcPct val="90000"/>
              </a:lnSpc>
              <a:spcBef>
                <a:spcPts val="1211"/>
              </a:spcBef>
              <a:buClr>
                <a:srgbClr val="000000"/>
              </a:buClr>
              <a:buSzPct val="45000"/>
            </a:pPr>
            <a:endParaRPr lang="en-IN" sz="2400" spc="-1" dirty="0">
              <a:latin typeface="Times New Roman" panose="02020603050405020304" pitchFamily="18" charset="0"/>
              <a:cs typeface="Times New Roman" panose="02020603050405020304" pitchFamily="18" charset="0"/>
            </a:endParaRPr>
          </a:p>
          <a:p>
            <a:pPr marL="522461" indent="-391846" algn="just">
              <a:lnSpc>
                <a:spcPct val="90000"/>
              </a:lnSpc>
              <a:spcBef>
                <a:spcPts val="1211"/>
              </a:spcBef>
              <a:buClr>
                <a:srgbClr val="000000"/>
              </a:buClr>
              <a:buSzPct val="45000"/>
              <a:buFont typeface="Wingdings" charset="2"/>
              <a:buChar char=""/>
            </a:pPr>
            <a:r>
              <a:rPr lang="en-US" sz="2400" spc="-1" dirty="0">
                <a:solidFill>
                  <a:srgbClr val="000000"/>
                </a:solidFill>
                <a:latin typeface="Times New Roman" panose="02020603050405020304" pitchFamily="18" charset="0"/>
                <a:cs typeface="Times New Roman" panose="02020603050405020304" pitchFamily="18" charset="0"/>
              </a:rPr>
              <a:t>Execution of same instruction again: Temporal locality</a:t>
            </a:r>
            <a:endParaRPr lang="en-IN" sz="2400" spc="-1" dirty="0">
              <a:latin typeface="Times New Roman" panose="02020603050405020304" pitchFamily="18" charset="0"/>
              <a:cs typeface="Times New Roman" panose="02020603050405020304" pitchFamily="18" charset="0"/>
            </a:endParaRPr>
          </a:p>
          <a:p>
            <a:pPr marL="522461" indent="-391846" algn="just">
              <a:lnSpc>
                <a:spcPct val="90000"/>
              </a:lnSpc>
              <a:spcBef>
                <a:spcPts val="1211"/>
              </a:spcBef>
              <a:buClr>
                <a:srgbClr val="000000"/>
              </a:buClr>
              <a:buSzPct val="45000"/>
              <a:buFont typeface="Wingdings" charset="2"/>
              <a:buChar char=""/>
            </a:pPr>
            <a:r>
              <a:rPr lang="en-US" sz="2400" spc="-1" dirty="0">
                <a:solidFill>
                  <a:srgbClr val="000000"/>
                </a:solidFill>
                <a:latin typeface="Times New Roman" panose="02020603050405020304" pitchFamily="18" charset="0"/>
                <a:cs typeface="Times New Roman" panose="02020603050405020304" pitchFamily="18" charset="0"/>
              </a:rPr>
              <a:t>Execution of neighboring instruction: Spatial locality</a:t>
            </a:r>
            <a:endParaRPr lang="en-IN" sz="2400" spc="-1" dirty="0">
              <a:latin typeface="Times New Roman" panose="02020603050405020304" pitchFamily="18" charset="0"/>
              <a:cs typeface="Times New Roman" panose="02020603050405020304" pitchFamily="18" charset="0"/>
            </a:endParaRPr>
          </a:p>
          <a:p>
            <a:pPr marL="522461" indent="-391846">
              <a:spcBef>
                <a:spcPts val="1714"/>
              </a:spcBef>
              <a:buClr>
                <a:srgbClr val="000000"/>
              </a:buClr>
              <a:buSzPct val="45000"/>
              <a:buFont typeface="Wingdings" charset="2"/>
              <a:buChar char=""/>
            </a:pPr>
            <a:endParaRPr lang="en-IN" sz="2400" spc="-1" dirty="0">
              <a:latin typeface="Times New Roman" panose="02020603050405020304" pitchFamily="18" charset="0"/>
              <a:cs typeface="Times New Roman" panose="02020603050405020304" pitchFamily="18" charset="0"/>
            </a:endParaRPr>
          </a:p>
          <a:p>
            <a:pPr marL="522461" indent="-391846">
              <a:spcBef>
                <a:spcPts val="1714"/>
              </a:spcBef>
              <a:buClr>
                <a:srgbClr val="000000"/>
              </a:buClr>
              <a:buSzPct val="45000"/>
              <a:buFont typeface="Wingdings" charset="2"/>
              <a:buChar char=""/>
            </a:pPr>
            <a:endParaRPr lang="en-IN" sz="2400" spc="-1" dirty="0">
              <a:latin typeface="Times New Roman" panose="02020603050405020304" pitchFamily="18" charset="0"/>
              <a:cs typeface="Times New Roman" panose="02020603050405020304" pitchFamily="18" charset="0"/>
            </a:endParaRPr>
          </a:p>
          <a:p>
            <a:pPr marL="522461" indent="-391846">
              <a:spcBef>
                <a:spcPts val="1714"/>
              </a:spcBef>
              <a:buClr>
                <a:srgbClr val="000000"/>
              </a:buClr>
              <a:buSzPct val="45000"/>
              <a:buFont typeface="Wingdings" charset="2"/>
              <a:buChar char=""/>
            </a:pPr>
            <a:endParaRPr lang="en-IN" sz="2400" spc="-1" dirty="0">
              <a:latin typeface="Times New Roman" panose="02020603050405020304" pitchFamily="18" charset="0"/>
              <a:cs typeface="Times New Roman" panose="02020603050405020304" pitchFamily="18" charset="0"/>
            </a:endParaRPr>
          </a:p>
        </p:txBody>
      </p:sp>
      <p:sp>
        <p:nvSpPr>
          <p:cNvPr id="145" name="TextShape 3"/>
          <p:cNvSpPr txBox="1"/>
          <p:nvPr/>
        </p:nvSpPr>
        <p:spPr>
          <a:xfrm>
            <a:off x="2441542" y="2527476"/>
            <a:ext cx="5020980" cy="1450635"/>
          </a:xfrm>
          <a:prstGeom prst="rect">
            <a:avLst/>
          </a:prstGeom>
          <a:noFill/>
          <a:ln>
            <a:noFill/>
          </a:ln>
        </p:spPr>
        <p:txBody>
          <a:bodyPr lIns="108847" tIns="54423" rIns="108847" bIns="54423">
            <a:noAutofit/>
          </a:bodyPr>
          <a:lstStyle/>
          <a:p>
            <a:r>
              <a:rPr lang="en-IN" sz="2177" spc="-1" dirty="0">
                <a:latin typeface="Arial"/>
              </a:rPr>
              <a:t>for(</a:t>
            </a:r>
            <a:r>
              <a:rPr lang="en-IN" sz="2177" spc="-1" dirty="0" err="1">
                <a:latin typeface="Arial"/>
              </a:rPr>
              <a:t>i</a:t>
            </a:r>
            <a:r>
              <a:rPr lang="en-IN" sz="2177" spc="-1" dirty="0">
                <a:latin typeface="Arial"/>
              </a:rPr>
              <a:t>=0; </a:t>
            </a:r>
            <a:r>
              <a:rPr lang="en-IN" sz="2177" spc="-1" dirty="0" err="1">
                <a:latin typeface="Arial"/>
              </a:rPr>
              <a:t>i</a:t>
            </a:r>
            <a:r>
              <a:rPr lang="en-IN" sz="2177" spc="-1" dirty="0">
                <a:latin typeface="Arial"/>
              </a:rPr>
              <a:t>&lt;3;i++)</a:t>
            </a:r>
          </a:p>
          <a:p>
            <a:r>
              <a:rPr lang="en-IN" sz="2177" spc="-1" dirty="0">
                <a:latin typeface="Arial"/>
                <a:ea typeface="Noto Sans CJK SC"/>
              </a:rPr>
              <a:t>	for (j</a:t>
            </a:r>
            <a:r>
              <a:rPr lang="en-IN" sz="2177" spc="-1" dirty="0">
                <a:latin typeface="Arial"/>
              </a:rPr>
              <a:t>=0; j&lt;3;j++)</a:t>
            </a:r>
          </a:p>
          <a:p>
            <a:r>
              <a:rPr lang="en-IN" sz="2177" spc="-1" dirty="0">
                <a:latin typeface="Arial"/>
              </a:rPr>
              <a:t>		</a:t>
            </a:r>
            <a:r>
              <a:rPr lang="en-IN" sz="2177" spc="-1" dirty="0" err="1">
                <a:latin typeface="Arial"/>
              </a:rPr>
              <a:t>printf</a:t>
            </a:r>
            <a:r>
              <a:rPr lang="en-IN" sz="2177" spc="-1" dirty="0">
                <a:latin typeface="Arial"/>
              </a:rPr>
              <a:t>(“%d, %d”, </a:t>
            </a:r>
            <a:r>
              <a:rPr lang="en-IN" sz="2177" spc="-1" dirty="0" err="1">
                <a:latin typeface="Arial"/>
              </a:rPr>
              <a:t>i</a:t>
            </a:r>
            <a:r>
              <a:rPr lang="en-IN" sz="2177" spc="-1" dirty="0">
                <a:latin typeface="Arial"/>
              </a:rPr>
              <a:t>, j);</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4000" spc="-1" dirty="0">
                <a:latin typeface="Times New Roman" panose="02020603050405020304" pitchFamily="18" charset="0"/>
                <a:cs typeface="Times New Roman" panose="02020603050405020304" pitchFamily="18" charset="0"/>
              </a:rPr>
              <a:t>Cache</a:t>
            </a:r>
            <a:endParaRPr lang="en-IN" sz="4000" spc="-1" dirty="0">
              <a:latin typeface="Times New Roman" panose="02020603050405020304" pitchFamily="18" charset="0"/>
              <a:cs typeface="Times New Roman" panose="02020603050405020304" pitchFamily="18" charset="0"/>
            </a:endParaRPr>
          </a:p>
        </p:txBody>
      </p:sp>
      <p:sp>
        <p:nvSpPr>
          <p:cNvPr id="147" name="TextShape 2"/>
          <p:cNvSpPr txBox="1"/>
          <p:nvPr/>
        </p:nvSpPr>
        <p:spPr>
          <a:xfrm>
            <a:off x="435599" y="1421972"/>
            <a:ext cx="11366759" cy="3976819"/>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If the active portions of the program and data are placed in a fast small memory, the average memory access time can be reduced, thus reducing the total execution time of the program. Such a fast small memory is referred to as a </a:t>
            </a:r>
            <a:r>
              <a:rPr lang="en-IN" sz="2800" b="1" spc="-1" dirty="0">
                <a:latin typeface="Times New Roman" panose="02020603050405020304" pitchFamily="18" charset="0"/>
                <a:cs typeface="Times New Roman" panose="02020603050405020304" pitchFamily="18" charset="0"/>
              </a:rPr>
              <a:t>cache memory.</a:t>
            </a:r>
            <a:endParaRPr lang="en-IN" sz="2800" spc="-1" dirty="0">
              <a:latin typeface="Times New Roman" panose="02020603050405020304" pitchFamily="18" charset="0"/>
              <a:cs typeface="Times New Roman" panose="02020603050405020304" pitchFamily="18" charset="0"/>
            </a:endParaRPr>
          </a:p>
        </p:txBody>
      </p:sp>
      <p:pic>
        <p:nvPicPr>
          <p:cNvPr id="148" name="Picture 147"/>
          <p:cNvPicPr/>
          <p:nvPr/>
        </p:nvPicPr>
        <p:blipFill>
          <a:blip r:embed="rId2"/>
          <a:stretch/>
        </p:blipFill>
        <p:spPr>
          <a:xfrm>
            <a:off x="958064" y="3308936"/>
            <a:ext cx="5839837" cy="1727613"/>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Cache</a:t>
            </a:r>
            <a:endParaRPr lang="en-IN" sz="5321" spc="-1">
              <a:latin typeface="Arial"/>
            </a:endParaRPr>
          </a:p>
        </p:txBody>
      </p:sp>
      <p:sp>
        <p:nvSpPr>
          <p:cNvPr id="150" name="TextShape 2"/>
          <p:cNvSpPr txBox="1"/>
          <p:nvPr/>
        </p:nvSpPr>
        <p:spPr>
          <a:xfrm>
            <a:off x="435600" y="1421972"/>
            <a:ext cx="10971300" cy="3976819"/>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When the CPU needs to access memory, the cache is examined. </a:t>
            </a:r>
          </a:p>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If the word is found in the cache, it is read from the fast memory. </a:t>
            </a:r>
          </a:p>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If the word addressed by the CPU is not found in the cache, the main memory is accessed to read the word. </a:t>
            </a:r>
          </a:p>
        </p:txBody>
      </p:sp>
      <p:pic>
        <p:nvPicPr>
          <p:cNvPr id="151" name="Picture 150"/>
          <p:cNvPicPr/>
          <p:nvPr/>
        </p:nvPicPr>
        <p:blipFill>
          <a:blip r:embed="rId2"/>
          <a:stretch/>
        </p:blipFill>
        <p:spPr>
          <a:xfrm>
            <a:off x="867068" y="3767833"/>
            <a:ext cx="5839837" cy="1727613"/>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Cache</a:t>
            </a:r>
            <a:endParaRPr lang="en-IN" sz="5321" spc="-1">
              <a:latin typeface="Arial"/>
            </a:endParaRPr>
          </a:p>
        </p:txBody>
      </p:sp>
      <p:sp>
        <p:nvSpPr>
          <p:cNvPr id="153" name="TextShape 2"/>
          <p:cNvSpPr txBox="1"/>
          <p:nvPr/>
        </p:nvSpPr>
        <p:spPr>
          <a:xfrm>
            <a:off x="435600" y="1421972"/>
            <a:ext cx="10971300" cy="3976819"/>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IN" sz="2177" spc="-1">
                <a:latin typeface="Arial"/>
              </a:rPr>
              <a:t>A block of words containing the one just accessed is then transferred from main memory to cache memory. The block size may vary from one word (the one just accessed) to about 16 words adjacent to the one just accessed. </a:t>
            </a:r>
          </a:p>
          <a:p>
            <a:pPr marL="522461" indent="-391846" algn="just">
              <a:spcBef>
                <a:spcPts val="1714"/>
              </a:spcBef>
              <a:buClr>
                <a:srgbClr val="000000"/>
              </a:buClr>
              <a:buSzPct val="45000"/>
              <a:buFont typeface="Wingdings" charset="2"/>
              <a:buChar char=""/>
            </a:pPr>
            <a:r>
              <a:rPr lang="en-IN" sz="2177" spc="-1">
                <a:latin typeface="Arial"/>
              </a:rPr>
              <a:t>In this manner, some data are transferred to cache so that future references to memory find the required words in the fast cache memory.</a:t>
            </a:r>
          </a:p>
        </p:txBody>
      </p:sp>
      <p:pic>
        <p:nvPicPr>
          <p:cNvPr id="154" name="Picture 153"/>
          <p:cNvPicPr/>
          <p:nvPr/>
        </p:nvPicPr>
        <p:blipFill>
          <a:blip r:embed="rId2"/>
          <a:stretch/>
        </p:blipFill>
        <p:spPr>
          <a:xfrm>
            <a:off x="867503" y="3767833"/>
            <a:ext cx="5839837" cy="1727613"/>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4000" b="1" spc="-1" dirty="0">
                <a:latin typeface="Times New Roman" panose="02020603050405020304" pitchFamily="18" charset="0"/>
                <a:cs typeface="Times New Roman" panose="02020603050405020304" pitchFamily="18" charset="0"/>
              </a:rPr>
              <a:t>Terms related to Cache</a:t>
            </a:r>
            <a:endParaRPr lang="en-IN" sz="4000" b="1" spc="-1" dirty="0">
              <a:latin typeface="Times New Roman" panose="02020603050405020304" pitchFamily="18" charset="0"/>
              <a:cs typeface="Times New Roman" panose="02020603050405020304" pitchFamily="18" charset="0"/>
            </a:endParaRPr>
          </a:p>
        </p:txBody>
      </p:sp>
      <p:sp>
        <p:nvSpPr>
          <p:cNvPr id="156"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Word: The content stored at one address location.</a:t>
            </a:r>
          </a:p>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Block: The local content comprising of group of words, which is currently in demand.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4000" b="1" spc="-1" dirty="0">
                <a:latin typeface="Times New Roman" panose="02020603050405020304" pitchFamily="18" charset="0"/>
                <a:cs typeface="Times New Roman" panose="02020603050405020304" pitchFamily="18" charset="0"/>
              </a:rPr>
              <a:t>Terms related to Cache</a:t>
            </a:r>
            <a:endParaRPr lang="en-IN" sz="4000" b="1" spc="-1" dirty="0">
              <a:latin typeface="Times New Roman" panose="02020603050405020304" pitchFamily="18" charset="0"/>
              <a:cs typeface="Times New Roman" panose="02020603050405020304" pitchFamily="18" charset="0"/>
            </a:endParaRPr>
          </a:p>
        </p:txBody>
      </p:sp>
      <p:sp>
        <p:nvSpPr>
          <p:cNvPr id="158"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The performance of cache memory is frequently measured in terms of a quantity called hit ratio.</a:t>
            </a:r>
          </a:p>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When the CPU refers to memory and finds the word in cache, it is said to produce a main memory and it counts as a </a:t>
            </a:r>
            <a:r>
              <a:rPr lang="en-IN" sz="2800" b="1" spc="-1" dirty="0">
                <a:latin typeface="Times New Roman" panose="02020603050405020304" pitchFamily="18" charset="0"/>
                <a:cs typeface="Times New Roman" panose="02020603050405020304" pitchFamily="18" charset="0"/>
              </a:rPr>
              <a:t>hit</a:t>
            </a:r>
            <a:r>
              <a:rPr lang="en-IN" sz="2800" spc="-1" dirty="0">
                <a:latin typeface="Times New Roman" panose="02020603050405020304" pitchFamily="18" charset="0"/>
                <a:cs typeface="Times New Roman" panose="02020603050405020304" pitchFamily="18" charset="0"/>
              </a:rPr>
              <a:t>. If the word is not found in cache, it is in </a:t>
            </a:r>
            <a:r>
              <a:rPr lang="en-IN" sz="2800" b="1" spc="-1" dirty="0">
                <a:latin typeface="Times New Roman" panose="02020603050405020304" pitchFamily="18" charset="0"/>
                <a:cs typeface="Times New Roman" panose="02020603050405020304" pitchFamily="18" charset="0"/>
              </a:rPr>
              <a:t>miss.</a:t>
            </a:r>
            <a:endParaRPr lang="en-IN" sz="2800" spc="-1" dirty="0">
              <a:latin typeface="Times New Roman" panose="02020603050405020304" pitchFamily="18" charset="0"/>
              <a:cs typeface="Times New Roman" panose="02020603050405020304" pitchFamily="18" charset="0"/>
            </a:endParaRPr>
          </a:p>
          <a:p>
            <a:pPr marL="522461" indent="-391846" algn="just">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The higher hit ratio indicates faster average access time. </a:t>
            </a:r>
          </a:p>
          <a:p>
            <a:pPr marL="522461" indent="-391846" algn="just">
              <a:spcBef>
                <a:spcPts val="1714"/>
              </a:spcBef>
              <a:buClr>
                <a:srgbClr val="000000"/>
              </a:buClr>
              <a:buSzPct val="45000"/>
              <a:buFont typeface="Wingdings" charset="2"/>
              <a:buChar char=""/>
            </a:pPr>
            <a:endParaRPr lang="en-IN" sz="2177"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4000" spc="-1" dirty="0">
                <a:latin typeface="Times New Roman" panose="02020603050405020304" pitchFamily="18" charset="0"/>
                <a:cs typeface="Times New Roman" panose="02020603050405020304" pitchFamily="18" charset="0"/>
              </a:rPr>
              <a:t>Terms related to Cache</a:t>
            </a:r>
            <a:endParaRPr lang="en-IN" sz="4000" spc="-1" dirty="0">
              <a:latin typeface="Times New Roman" panose="02020603050405020304" pitchFamily="18" charset="0"/>
              <a:cs typeface="Times New Roman" panose="02020603050405020304" pitchFamily="18" charset="0"/>
            </a:endParaRPr>
          </a:p>
        </p:txBody>
      </p:sp>
      <p:sp>
        <p:nvSpPr>
          <p:cNvPr id="160"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IN" sz="2177" spc="-1" dirty="0">
                <a:latin typeface="Arial"/>
                <a:ea typeface="Noto Sans CJK SC"/>
              </a:rPr>
              <a:t>Average memory access time:  </a:t>
            </a:r>
            <a:endParaRPr lang="en-IN" sz="2177" spc="-1" dirty="0">
              <a:latin typeface="Arial"/>
            </a:endParaRPr>
          </a:p>
          <a:p>
            <a:pPr marL="2089843" lvl="3" indent="-261230" algn="just">
              <a:spcBef>
                <a:spcPts val="686"/>
              </a:spcBef>
              <a:buClr>
                <a:srgbClr val="000000"/>
              </a:buClr>
              <a:buSzPct val="75000"/>
              <a:buFont typeface="Symbol" charset="2"/>
              <a:buChar char=""/>
            </a:pPr>
            <a:r>
              <a:rPr lang="en-IN" sz="2419" i="1" spc="-1" dirty="0">
                <a:latin typeface="Arial"/>
                <a:ea typeface="Noto Sans CJK SC"/>
              </a:rPr>
              <a:t>hit * (hit access time) + miss * (</a:t>
            </a:r>
            <a:r>
              <a:rPr lang="en-IN" sz="2419" i="1" spc="-1" dirty="0">
                <a:latin typeface="Arial"/>
              </a:rPr>
              <a:t>miss access time)</a:t>
            </a:r>
            <a:endParaRPr lang="en-IN" sz="2419" spc="-1" dirty="0">
              <a:latin typeface="Arial"/>
            </a:endParaRPr>
          </a:p>
          <a:p>
            <a:pPr marL="130615" algn="just">
              <a:spcBef>
                <a:spcPts val="1714"/>
              </a:spcBef>
              <a:buClr>
                <a:srgbClr val="000000"/>
              </a:buClr>
              <a:buSzPct val="45000"/>
            </a:pPr>
            <a:endParaRPr lang="en-IN" sz="2419"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6EB2F4-B8CC-1D30-578C-1201138F1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315" y="1489435"/>
            <a:ext cx="10840825" cy="3959258"/>
          </a:xfrm>
        </p:spPr>
      </p:pic>
    </p:spTree>
    <p:extLst>
      <p:ext uri="{BB962C8B-B14F-4D97-AF65-F5344CB8AC3E}">
        <p14:creationId xmlns:p14="http://schemas.microsoft.com/office/powerpoint/2010/main" val="1615245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4000" b="1" spc="-1" dirty="0">
                <a:latin typeface="Times New Roman" panose="02020603050405020304" pitchFamily="18" charset="0"/>
                <a:cs typeface="Times New Roman" panose="02020603050405020304" pitchFamily="18" charset="0"/>
              </a:rPr>
              <a:t>Cache mapping</a:t>
            </a:r>
            <a:endParaRPr lang="en-IN" sz="4000" b="1" spc="-1" dirty="0">
              <a:latin typeface="Times New Roman" panose="02020603050405020304" pitchFamily="18" charset="0"/>
              <a:cs typeface="Times New Roman" panose="02020603050405020304" pitchFamily="18" charset="0"/>
            </a:endParaRPr>
          </a:p>
        </p:txBody>
      </p:sp>
      <p:sp>
        <p:nvSpPr>
          <p:cNvPr id="162"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IN" sz="2800" spc="-1" dirty="0">
                <a:latin typeface="Times New Roman" panose="02020603050405020304" pitchFamily="18" charset="0"/>
                <a:cs typeface="Times New Roman" panose="02020603050405020304" pitchFamily="18" charset="0"/>
              </a:rPr>
              <a:t>The transformation of data from main memory to cache memory is referred to as a mapping process.</a:t>
            </a:r>
          </a:p>
          <a:p>
            <a:pPr marL="1044922" lvl="1" indent="-391846">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Associative mapping</a:t>
            </a:r>
          </a:p>
          <a:p>
            <a:pPr marL="1044922" lvl="1" indent="-391846">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Direct mapping</a:t>
            </a:r>
          </a:p>
          <a:p>
            <a:pPr marL="1044922" lvl="1" indent="-391846">
              <a:spcBef>
                <a:spcPts val="1371"/>
              </a:spcBef>
              <a:buClr>
                <a:srgbClr val="000000"/>
              </a:buClr>
              <a:buSzPct val="75000"/>
              <a:buFont typeface="Symbol" charset="2"/>
              <a:buChar char=""/>
            </a:pPr>
            <a:r>
              <a:rPr lang="en-IN" sz="2800" spc="-1" dirty="0">
                <a:latin typeface="Times New Roman" panose="02020603050405020304" pitchFamily="18" charset="0"/>
                <a:cs typeface="Times New Roman" panose="02020603050405020304" pitchFamily="18" charset="0"/>
              </a:rPr>
              <a:t>Set associative mapping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D661-52FB-4D31-9E56-928F72126FFF}"/>
              </a:ext>
            </a:extLst>
          </p:cNvPr>
          <p:cNvSpPr>
            <a:spLocks noGrp="1"/>
          </p:cNvSpPr>
          <p:nvPr>
            <p:ph type="title"/>
          </p:nvPr>
        </p:nvSpPr>
        <p:spPr/>
        <p:txBody>
          <a:bodyPr/>
          <a:lstStyle/>
          <a:p>
            <a:r>
              <a:rPr lang="en-IN" dirty="0"/>
              <a:t>Cache Memory</a:t>
            </a:r>
          </a:p>
        </p:txBody>
      </p:sp>
      <p:pic>
        <p:nvPicPr>
          <p:cNvPr id="9" name="Content Placeholder 8">
            <a:extLst>
              <a:ext uri="{FF2B5EF4-FFF2-40B4-BE49-F238E27FC236}">
                <a16:creationId xmlns:a16="http://schemas.microsoft.com/office/drawing/2014/main" id="{27ECE4D1-81CE-4BDC-A812-E311C3FAC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71" y="1511559"/>
            <a:ext cx="8724123" cy="5113176"/>
          </a:xfrm>
        </p:spPr>
      </p:pic>
    </p:spTree>
    <p:extLst>
      <p:ext uri="{BB962C8B-B14F-4D97-AF65-F5344CB8AC3E}">
        <p14:creationId xmlns:p14="http://schemas.microsoft.com/office/powerpoint/2010/main" val="1296836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690A-6BCD-4654-9AA9-3B710246DAE0}"/>
              </a:ext>
            </a:extLst>
          </p:cNvPr>
          <p:cNvSpPr>
            <a:spLocks noGrp="1"/>
          </p:cNvSpPr>
          <p:nvPr>
            <p:ph type="title"/>
          </p:nvPr>
        </p:nvSpPr>
        <p:spPr/>
        <p:txBody>
          <a:bodyPr/>
          <a:lstStyle/>
          <a:p>
            <a:r>
              <a:rPr lang="en-IN" dirty="0"/>
              <a:t>Associative cache</a:t>
            </a:r>
          </a:p>
        </p:txBody>
      </p:sp>
      <p:pic>
        <p:nvPicPr>
          <p:cNvPr id="5" name="Content Placeholder 4">
            <a:extLst>
              <a:ext uri="{FF2B5EF4-FFF2-40B4-BE49-F238E27FC236}">
                <a16:creationId xmlns:a16="http://schemas.microsoft.com/office/drawing/2014/main" id="{8AD09557-05C2-49BB-848F-A956C0D28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04" y="1492898"/>
            <a:ext cx="7851416" cy="5243804"/>
          </a:xfrm>
        </p:spPr>
      </p:pic>
    </p:spTree>
    <p:extLst>
      <p:ext uri="{BB962C8B-B14F-4D97-AF65-F5344CB8AC3E}">
        <p14:creationId xmlns:p14="http://schemas.microsoft.com/office/powerpoint/2010/main" val="3184963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C652-B444-409A-B237-0C6411A04DFD}"/>
              </a:ext>
            </a:extLst>
          </p:cNvPr>
          <p:cNvSpPr>
            <a:spLocks noGrp="1"/>
          </p:cNvSpPr>
          <p:nvPr>
            <p:ph type="title"/>
          </p:nvPr>
        </p:nvSpPr>
        <p:spPr/>
        <p:txBody>
          <a:bodyPr/>
          <a:lstStyle/>
          <a:p>
            <a:r>
              <a:rPr lang="en-IN" dirty="0"/>
              <a:t>Associative cache (Match Bit)</a:t>
            </a:r>
          </a:p>
        </p:txBody>
      </p:sp>
      <p:pic>
        <p:nvPicPr>
          <p:cNvPr id="5" name="Content Placeholder 4">
            <a:extLst>
              <a:ext uri="{FF2B5EF4-FFF2-40B4-BE49-F238E27FC236}">
                <a16:creationId xmlns:a16="http://schemas.microsoft.com/office/drawing/2014/main" id="{8C25B362-03DB-4A50-9F58-7181782F2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984" y="2663868"/>
            <a:ext cx="6268834" cy="3438352"/>
          </a:xfrm>
        </p:spPr>
      </p:pic>
    </p:spTree>
    <p:extLst>
      <p:ext uri="{BB962C8B-B14F-4D97-AF65-F5344CB8AC3E}">
        <p14:creationId xmlns:p14="http://schemas.microsoft.com/office/powerpoint/2010/main" val="3606798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Associative cache</a:t>
            </a:r>
            <a:endParaRPr lang="en-IN" sz="5321" spc="-1">
              <a:latin typeface="Arial"/>
            </a:endParaRPr>
          </a:p>
        </p:txBody>
      </p:sp>
      <p:sp>
        <p:nvSpPr>
          <p:cNvPr id="170" name="TextShape 2"/>
          <p:cNvSpPr txBox="1"/>
          <p:nvPr/>
        </p:nvSpPr>
        <p:spPr>
          <a:xfrm>
            <a:off x="609755" y="1604399"/>
            <a:ext cx="10971300" cy="397681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endParaRPr lang="en-IN" sz="3870" spc="-1">
              <a:latin typeface="Arial"/>
            </a:endParaRPr>
          </a:p>
          <a:p>
            <a:pPr marL="522461" indent="-391846">
              <a:spcBef>
                <a:spcPts val="1714"/>
              </a:spcBef>
              <a:buClr>
                <a:srgbClr val="000000"/>
              </a:buClr>
              <a:buSzPct val="45000"/>
              <a:buFont typeface="Wingdings" charset="2"/>
              <a:buChar char=""/>
            </a:pPr>
            <a:endParaRPr lang="en-IN" sz="3870" spc="-1">
              <a:latin typeface="Arial"/>
            </a:endParaRPr>
          </a:p>
          <a:p>
            <a:pPr marL="522461" indent="-391846">
              <a:spcBef>
                <a:spcPts val="1714"/>
              </a:spcBef>
              <a:buClr>
                <a:srgbClr val="000000"/>
              </a:buClr>
              <a:buSzPct val="45000"/>
              <a:buFont typeface="Wingdings" charset="2"/>
              <a:buChar char=""/>
            </a:pPr>
            <a:endParaRPr lang="en-IN" sz="3870" spc="-1">
              <a:latin typeface="Arial"/>
            </a:endParaRPr>
          </a:p>
          <a:p>
            <a:pPr marL="522461" indent="-391846">
              <a:spcBef>
                <a:spcPts val="1714"/>
              </a:spcBef>
              <a:buClr>
                <a:srgbClr val="000000"/>
              </a:buClr>
              <a:buSzPct val="45000"/>
              <a:buFont typeface="Wingdings" charset="2"/>
              <a:buChar char=""/>
            </a:pPr>
            <a:endParaRPr lang="en-IN" sz="3870" spc="-1">
              <a:latin typeface="Arial"/>
            </a:endParaRPr>
          </a:p>
        </p:txBody>
      </p:sp>
      <p:pic>
        <p:nvPicPr>
          <p:cNvPr id="171" name="Picture 170"/>
          <p:cNvPicPr/>
          <p:nvPr/>
        </p:nvPicPr>
        <p:blipFill>
          <a:blip r:embed="rId2"/>
          <a:stretch/>
        </p:blipFill>
        <p:spPr>
          <a:xfrm>
            <a:off x="6615474" y="1337071"/>
            <a:ext cx="4791862" cy="4584183"/>
          </a:xfrm>
          <a:prstGeom prst="rect">
            <a:avLst/>
          </a:prstGeom>
          <a:ln>
            <a:noFill/>
          </a:ln>
        </p:spPr>
      </p:pic>
      <p:sp>
        <p:nvSpPr>
          <p:cNvPr id="172" name="TextShape 3"/>
          <p:cNvSpPr txBox="1"/>
          <p:nvPr/>
        </p:nvSpPr>
        <p:spPr>
          <a:xfrm>
            <a:off x="348523" y="1741545"/>
            <a:ext cx="6269563" cy="3204879"/>
          </a:xfrm>
          <a:prstGeom prst="rect">
            <a:avLst/>
          </a:prstGeom>
          <a:noFill/>
          <a:ln>
            <a:noFill/>
          </a:ln>
        </p:spPr>
        <p:txBody>
          <a:bodyPr lIns="108847" tIns="54423" rIns="108847" bIns="54423">
            <a:noAutofit/>
          </a:bodyPr>
          <a:lstStyle/>
          <a:p>
            <a:pPr algn="just">
              <a:buClr>
                <a:srgbClr val="000000"/>
              </a:buClr>
              <a:buSzPct val="45000"/>
            </a:pPr>
            <a:r>
              <a:rPr lang="en-IN" sz="2177" b="1" spc="-1" dirty="0">
                <a:latin typeface="Arial"/>
                <a:ea typeface="Noto Sans CJK SC"/>
              </a:rPr>
              <a:t>Write:</a:t>
            </a:r>
            <a:endParaRPr lang="en-IN" sz="2177" spc="-1" dirty="0">
              <a:latin typeface="Arial"/>
            </a:endParaRPr>
          </a:p>
          <a:p>
            <a:pPr marL="261230" indent="-261230" algn="just">
              <a:buClr>
                <a:srgbClr val="000000"/>
              </a:buClr>
              <a:buSzPct val="45000"/>
              <a:buFont typeface="Wingdings" charset="2"/>
              <a:buChar char=""/>
            </a:pPr>
            <a:r>
              <a:rPr lang="en-IN" sz="2177" spc="-1" dirty="0">
                <a:latin typeface="Arial"/>
                <a:ea typeface="Noto Sans CJK SC"/>
              </a:rPr>
              <a:t>It stores both the address and data of the memory word. </a:t>
            </a:r>
            <a:endParaRPr lang="en-IN" sz="2177" spc="-1" dirty="0">
              <a:latin typeface="Arial"/>
            </a:endParaRPr>
          </a:p>
          <a:p>
            <a:pPr marL="261230" indent="-261230" algn="just">
              <a:buClr>
                <a:srgbClr val="000000"/>
              </a:buClr>
              <a:buSzPct val="45000"/>
              <a:buFont typeface="Wingdings" charset="2"/>
              <a:buChar char=""/>
            </a:pPr>
            <a:r>
              <a:rPr lang="en-IN" sz="2177" spc="-1" dirty="0">
                <a:latin typeface="Arial"/>
                <a:ea typeface="Noto Sans CJK SC"/>
              </a:rPr>
              <a:t>This permits any location in cache to store any word from main memory.</a:t>
            </a:r>
            <a:endParaRPr lang="en-IN" sz="2177" spc="-1" dirty="0">
              <a:latin typeface="Arial"/>
            </a:endParaRPr>
          </a:p>
          <a:p>
            <a:pPr marL="261230" indent="-261230" algn="just">
              <a:buClr>
                <a:srgbClr val="000000"/>
              </a:buClr>
              <a:buSzPct val="45000"/>
              <a:buFont typeface="Wingdings" charset="2"/>
              <a:buChar char=""/>
            </a:pPr>
            <a:endParaRPr lang="en-IN" sz="2177" spc="-1" dirty="0">
              <a:latin typeface="Arial"/>
            </a:endParaRPr>
          </a:p>
          <a:p>
            <a:pPr marL="261230" indent="-261230" algn="just">
              <a:buClr>
                <a:srgbClr val="000000"/>
              </a:buClr>
              <a:buSzPct val="45000"/>
              <a:buFont typeface="Wingdings" charset="2"/>
              <a:buChar char=""/>
            </a:pPr>
            <a:endParaRPr lang="en-IN" sz="2177" spc="-1" dirty="0">
              <a:latin typeface="Arial"/>
            </a:endParaRPr>
          </a:p>
          <a:p>
            <a:pPr algn="just">
              <a:buClr>
                <a:srgbClr val="000000"/>
              </a:buClr>
              <a:buSzPct val="45000"/>
            </a:pPr>
            <a:r>
              <a:rPr lang="en-IN" sz="2177" b="1" spc="-1" dirty="0">
                <a:latin typeface="Arial"/>
                <a:ea typeface="Noto Sans CJK SC"/>
              </a:rPr>
              <a:t>Read:</a:t>
            </a:r>
            <a:endParaRPr lang="en-IN" sz="2177" spc="-1" dirty="0">
              <a:latin typeface="Arial"/>
            </a:endParaRPr>
          </a:p>
          <a:p>
            <a:pPr marL="261230" indent="-261230" algn="just">
              <a:buClr>
                <a:srgbClr val="000000"/>
              </a:buClr>
              <a:buSzPct val="45000"/>
              <a:buFont typeface="Wingdings" charset="2"/>
              <a:buChar char=""/>
            </a:pPr>
            <a:r>
              <a:rPr lang="en-IN" sz="2177" spc="-1" dirty="0">
                <a:latin typeface="Arial"/>
                <a:ea typeface="Noto Sans CJK SC"/>
              </a:rPr>
              <a:t>Simultaneous search of address.</a:t>
            </a:r>
            <a:endParaRPr lang="en-IN" sz="2177" spc="-1" dirty="0">
              <a:latin typeface="Arial"/>
            </a:endParaRPr>
          </a:p>
          <a:p>
            <a:pPr marL="261230" indent="-261230" algn="just">
              <a:buClr>
                <a:srgbClr val="000000"/>
              </a:buClr>
              <a:buSzPct val="45000"/>
              <a:buFont typeface="Wingdings" charset="2"/>
              <a:buChar char=""/>
            </a:pPr>
            <a:r>
              <a:rPr lang="en-IN" sz="2177" spc="-1" dirty="0">
                <a:latin typeface="Arial"/>
                <a:ea typeface="Noto Sans CJK SC"/>
              </a:rPr>
              <a:t>Read the locations where exists.</a:t>
            </a:r>
            <a:endParaRPr lang="en-IN" sz="2177" spc="-1" dirty="0">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4" name="Table 4">
            <a:extLst>
              <a:ext uri="{FF2B5EF4-FFF2-40B4-BE49-F238E27FC236}">
                <a16:creationId xmlns:a16="http://schemas.microsoft.com/office/drawing/2014/main" id="{FCC12625-C809-CE6B-D8A6-7B11F4F2C98F}"/>
              </a:ext>
            </a:extLst>
          </p:cNvPr>
          <p:cNvGraphicFramePr>
            <a:graphicFrameLocks noGrp="1"/>
          </p:cNvGraphicFramePr>
          <p:nvPr/>
        </p:nvGraphicFramePr>
        <p:xfrm>
          <a:off x="247357" y="1155765"/>
          <a:ext cx="11746519" cy="3634284"/>
        </p:xfrm>
        <a:graphic>
          <a:graphicData uri="http://schemas.openxmlformats.org/drawingml/2006/table">
            <a:tbl>
              <a:tblPr firstRow="1" bandRow="1"/>
              <a:tblGrid>
                <a:gridCol w="1957753">
                  <a:extLst>
                    <a:ext uri="{9D8B030D-6E8A-4147-A177-3AD203B41FA5}">
                      <a16:colId xmlns:a16="http://schemas.microsoft.com/office/drawing/2014/main" val="983032009"/>
                    </a:ext>
                  </a:extLst>
                </a:gridCol>
                <a:gridCol w="1957753">
                  <a:extLst>
                    <a:ext uri="{9D8B030D-6E8A-4147-A177-3AD203B41FA5}">
                      <a16:colId xmlns:a16="http://schemas.microsoft.com/office/drawing/2014/main" val="3933614796"/>
                    </a:ext>
                  </a:extLst>
                </a:gridCol>
                <a:gridCol w="1957753">
                  <a:extLst>
                    <a:ext uri="{9D8B030D-6E8A-4147-A177-3AD203B41FA5}">
                      <a16:colId xmlns:a16="http://schemas.microsoft.com/office/drawing/2014/main" val="1441185012"/>
                    </a:ext>
                  </a:extLst>
                </a:gridCol>
                <a:gridCol w="1729156">
                  <a:extLst>
                    <a:ext uri="{9D8B030D-6E8A-4147-A177-3AD203B41FA5}">
                      <a16:colId xmlns:a16="http://schemas.microsoft.com/office/drawing/2014/main" val="737769776"/>
                    </a:ext>
                  </a:extLst>
                </a:gridCol>
                <a:gridCol w="2262588">
                  <a:extLst>
                    <a:ext uri="{9D8B030D-6E8A-4147-A177-3AD203B41FA5}">
                      <a16:colId xmlns:a16="http://schemas.microsoft.com/office/drawing/2014/main" val="740912594"/>
                    </a:ext>
                  </a:extLst>
                </a:gridCol>
                <a:gridCol w="1881516">
                  <a:extLst>
                    <a:ext uri="{9D8B030D-6E8A-4147-A177-3AD203B41FA5}">
                      <a16:colId xmlns:a16="http://schemas.microsoft.com/office/drawing/2014/main" val="1261162374"/>
                    </a:ext>
                  </a:extLst>
                </a:gridCol>
              </a:tblGrid>
              <a:tr h="642186">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180688071"/>
                  </a:ext>
                </a:extLst>
              </a:tr>
              <a:tr h="468554">
                <a:tc>
                  <a:txBody>
                    <a:bodyPr/>
                    <a:lstStyle/>
                    <a:p>
                      <a:pPr algn="ctr"/>
                      <a:r>
                        <a:rPr lang="en-IN" sz="2400" dirty="0"/>
                        <a:t>128 KB</a:t>
                      </a:r>
                    </a:p>
                  </a:txBody>
                  <a:tcPr/>
                </a:tc>
                <a:tc>
                  <a:txBody>
                    <a:bodyPr/>
                    <a:lstStyle/>
                    <a:p>
                      <a:pPr algn="ctr"/>
                      <a:r>
                        <a:rPr lang="en-IN" sz="2400" dirty="0"/>
                        <a:t>16KB</a:t>
                      </a:r>
                    </a:p>
                  </a:txBody>
                  <a:tcPr/>
                </a:tc>
                <a:tc>
                  <a:txBody>
                    <a:bodyPr/>
                    <a:lstStyle/>
                    <a:p>
                      <a:pPr algn="ctr"/>
                      <a:r>
                        <a:rPr lang="en-IN" sz="2400" dirty="0"/>
                        <a:t>256 B</a:t>
                      </a:r>
                    </a:p>
                  </a:txBody>
                  <a:tcPr/>
                </a:tc>
                <a:tc>
                  <a:txBody>
                    <a:bodyPr/>
                    <a:lstStyle/>
                    <a:p>
                      <a:pPr algn="ctr"/>
                      <a:r>
                        <a:rPr lang="en-IN" sz="2400" b="1" dirty="0">
                          <a:solidFill>
                            <a:srgbClr val="002060"/>
                          </a:solidFill>
                        </a:rPr>
                        <a:t>9 bits</a:t>
                      </a:r>
                    </a:p>
                  </a:txBody>
                  <a:tcPr/>
                </a:tc>
                <a:tc>
                  <a:txBody>
                    <a:bodyPr/>
                    <a:lstStyle/>
                    <a:p>
                      <a:pPr algn="ctr"/>
                      <a:r>
                        <a:rPr lang="en-IN" sz="2400" b="1" dirty="0">
                          <a:solidFill>
                            <a:srgbClr val="002060"/>
                          </a:solidFill>
                        </a:rPr>
                        <a:t>(9 * 64 ) bits</a:t>
                      </a:r>
                    </a:p>
                  </a:txBody>
                  <a:tcPr/>
                </a:tc>
                <a:tc>
                  <a:txBody>
                    <a:bodyPr/>
                    <a:lstStyle/>
                    <a:p>
                      <a:pPr algn="ctr"/>
                      <a:r>
                        <a:rPr lang="en-IN" sz="2400" b="1" dirty="0">
                          <a:solidFill>
                            <a:srgbClr val="002060"/>
                          </a:solidFill>
                        </a:rPr>
                        <a:t>64</a:t>
                      </a:r>
                    </a:p>
                  </a:txBody>
                  <a:tcPr/>
                </a:tc>
                <a:extLst>
                  <a:ext uri="{0D108BD9-81ED-4DB2-BD59-A6C34878D82A}">
                    <a16:rowId xmlns:a16="http://schemas.microsoft.com/office/drawing/2014/main" val="403686454"/>
                  </a:ext>
                </a:extLst>
              </a:tr>
              <a:tr h="468554">
                <a:tc>
                  <a:txBody>
                    <a:bodyPr/>
                    <a:lstStyle/>
                    <a:p>
                      <a:pPr algn="ctr"/>
                      <a:r>
                        <a:rPr lang="en-IN" sz="2400" dirty="0"/>
                        <a:t>32 GB</a:t>
                      </a:r>
                    </a:p>
                  </a:txBody>
                  <a:tcPr/>
                </a:tc>
                <a:tc>
                  <a:txBody>
                    <a:bodyPr/>
                    <a:lstStyle/>
                    <a:p>
                      <a:pPr algn="ctr"/>
                      <a:r>
                        <a:rPr lang="en-IN" sz="2400" dirty="0"/>
                        <a:t>32 KB</a:t>
                      </a:r>
                    </a:p>
                  </a:txBody>
                  <a:tcPr/>
                </a:tc>
                <a:tc>
                  <a:txBody>
                    <a:bodyPr/>
                    <a:lstStyle/>
                    <a:p>
                      <a:pPr algn="ctr"/>
                      <a:r>
                        <a:rPr lang="en-IN" sz="2400" dirty="0"/>
                        <a:t>1 KB</a:t>
                      </a:r>
                    </a:p>
                  </a:txBody>
                  <a:tcPr/>
                </a:tc>
                <a:tc>
                  <a:txBody>
                    <a:bodyPr/>
                    <a:lstStyle/>
                    <a:p>
                      <a:pPr algn="ctr"/>
                      <a:r>
                        <a:rPr lang="en-IN" sz="2400" b="1" dirty="0">
                          <a:solidFill>
                            <a:srgbClr val="002060"/>
                          </a:solidFill>
                        </a:rPr>
                        <a:t>25 bits</a:t>
                      </a:r>
                    </a:p>
                  </a:txBody>
                  <a:tcPr/>
                </a:tc>
                <a:tc>
                  <a:txBody>
                    <a:bodyPr/>
                    <a:lstStyle/>
                    <a:p>
                      <a:pPr algn="ctr"/>
                      <a:r>
                        <a:rPr lang="en-IN" sz="2400" b="1" dirty="0">
                          <a:solidFill>
                            <a:srgbClr val="002060"/>
                          </a:solidFill>
                        </a:rPr>
                        <a:t>(25 * 32 ) bits</a:t>
                      </a:r>
                    </a:p>
                  </a:txBody>
                  <a:tcPr/>
                </a:tc>
                <a:tc>
                  <a:txBody>
                    <a:bodyPr/>
                    <a:lstStyle/>
                    <a:p>
                      <a:pPr algn="ctr"/>
                      <a:r>
                        <a:rPr lang="en-IN" sz="2400" b="1" dirty="0">
                          <a:solidFill>
                            <a:srgbClr val="002060"/>
                          </a:solidFill>
                        </a:rPr>
                        <a:t>32</a:t>
                      </a:r>
                    </a:p>
                  </a:txBody>
                  <a:tcPr/>
                </a:tc>
                <a:extLst>
                  <a:ext uri="{0D108BD9-81ED-4DB2-BD59-A6C34878D82A}">
                    <a16:rowId xmlns:a16="http://schemas.microsoft.com/office/drawing/2014/main" val="931722787"/>
                  </a:ext>
                </a:extLst>
              </a:tr>
              <a:tr h="468554">
                <a:tc>
                  <a:txBody>
                    <a:bodyPr/>
                    <a:lstStyle/>
                    <a:p>
                      <a:pPr algn="ctr"/>
                      <a:r>
                        <a:rPr lang="en-IN" sz="2400" b="1" dirty="0">
                          <a:solidFill>
                            <a:srgbClr val="002060"/>
                          </a:solidFill>
                        </a:rPr>
                        <a:t>128 MB</a:t>
                      </a:r>
                    </a:p>
                  </a:txBody>
                  <a:tcPr/>
                </a:tc>
                <a:tc>
                  <a:txBody>
                    <a:bodyPr/>
                    <a:lstStyle/>
                    <a:p>
                      <a:pPr algn="ctr"/>
                      <a:r>
                        <a:rPr lang="en-IN" sz="2400" dirty="0"/>
                        <a:t>512 KB</a:t>
                      </a:r>
                    </a:p>
                  </a:txBody>
                  <a:tcPr/>
                </a:tc>
                <a:tc>
                  <a:txBody>
                    <a:bodyPr/>
                    <a:lstStyle/>
                    <a:p>
                      <a:pPr algn="ctr"/>
                      <a:r>
                        <a:rPr lang="en-IN" sz="2400" dirty="0"/>
                        <a:t>1 KB</a:t>
                      </a:r>
                    </a:p>
                  </a:txBody>
                  <a:tcPr/>
                </a:tc>
                <a:tc>
                  <a:txBody>
                    <a:bodyPr/>
                    <a:lstStyle/>
                    <a:p>
                      <a:pPr algn="ctr"/>
                      <a:r>
                        <a:rPr lang="en-IN" sz="2400" dirty="0"/>
                        <a:t>17 BITS</a:t>
                      </a:r>
                    </a:p>
                  </a:txBody>
                  <a:tcPr/>
                </a:tc>
                <a:tc>
                  <a:txBody>
                    <a:bodyPr/>
                    <a:lstStyle/>
                    <a:p>
                      <a:pPr algn="ctr"/>
                      <a:r>
                        <a:rPr lang="en-IN" sz="2400" b="1" dirty="0">
                          <a:solidFill>
                            <a:srgbClr val="002060"/>
                          </a:solidFill>
                        </a:rPr>
                        <a:t>(17 * 512 ) bits</a:t>
                      </a:r>
                    </a:p>
                  </a:txBody>
                  <a:tcPr/>
                </a:tc>
                <a:tc>
                  <a:txBody>
                    <a:bodyPr/>
                    <a:lstStyle/>
                    <a:p>
                      <a:pPr algn="ctr"/>
                      <a:r>
                        <a:rPr lang="en-IN" sz="2400" b="1" dirty="0">
                          <a:solidFill>
                            <a:srgbClr val="002060"/>
                          </a:solidFill>
                        </a:rPr>
                        <a:t>512</a:t>
                      </a:r>
                    </a:p>
                  </a:txBody>
                  <a:tcPr/>
                </a:tc>
                <a:extLst>
                  <a:ext uri="{0D108BD9-81ED-4DB2-BD59-A6C34878D82A}">
                    <a16:rowId xmlns:a16="http://schemas.microsoft.com/office/drawing/2014/main" val="2484828092"/>
                  </a:ext>
                </a:extLst>
              </a:tr>
              <a:tr h="468554">
                <a:tc>
                  <a:txBody>
                    <a:bodyPr/>
                    <a:lstStyle/>
                    <a:p>
                      <a:pPr algn="ctr"/>
                      <a:r>
                        <a:rPr lang="en-IN" sz="2400" dirty="0"/>
                        <a:t>16 GB</a:t>
                      </a:r>
                    </a:p>
                  </a:txBody>
                  <a:tcPr/>
                </a:tc>
                <a:tc>
                  <a:txBody>
                    <a:bodyPr/>
                    <a:lstStyle/>
                    <a:p>
                      <a:pPr algn="ctr"/>
                      <a:endParaRPr lang="en-IN" sz="2400" dirty="0"/>
                    </a:p>
                  </a:txBody>
                  <a:tcPr/>
                </a:tc>
                <a:tc>
                  <a:txBody>
                    <a:bodyPr/>
                    <a:lstStyle/>
                    <a:p>
                      <a:pPr algn="ctr"/>
                      <a:r>
                        <a:rPr lang="en-IN" sz="2400" dirty="0"/>
                        <a:t>4 KB</a:t>
                      </a:r>
                    </a:p>
                  </a:txBody>
                  <a:tcPr/>
                </a:tc>
                <a:tc>
                  <a:txBody>
                    <a:bodyPr/>
                    <a:lstStyle/>
                    <a:p>
                      <a:pPr algn="ctr"/>
                      <a:r>
                        <a:rPr lang="en-IN" sz="2400" b="1" dirty="0">
                          <a:solidFill>
                            <a:srgbClr val="002060"/>
                          </a:solidFill>
                        </a:rPr>
                        <a:t>22 bits</a:t>
                      </a:r>
                    </a:p>
                  </a:txBody>
                  <a:tcPr/>
                </a:tc>
                <a:tc>
                  <a:txBody>
                    <a:bodyPr/>
                    <a:lstStyle/>
                    <a:p>
                      <a:pPr algn="ctr"/>
                      <a:r>
                        <a:rPr lang="en-IN" sz="2400" dirty="0"/>
                        <a:t>Can not get</a:t>
                      </a:r>
                    </a:p>
                  </a:txBody>
                  <a:tcPr/>
                </a:tc>
                <a:tc>
                  <a:txBody>
                    <a:bodyPr/>
                    <a:lstStyle/>
                    <a:p>
                      <a:pPr algn="ctr"/>
                      <a:endParaRPr lang="en-IN" sz="2400" dirty="0"/>
                    </a:p>
                  </a:txBody>
                  <a:tcPr/>
                </a:tc>
                <a:extLst>
                  <a:ext uri="{0D108BD9-81ED-4DB2-BD59-A6C34878D82A}">
                    <a16:rowId xmlns:a16="http://schemas.microsoft.com/office/drawing/2014/main" val="3159827971"/>
                  </a:ext>
                </a:extLst>
              </a:tr>
              <a:tr h="468554">
                <a:tc>
                  <a:txBody>
                    <a:bodyPr/>
                    <a:lstStyle/>
                    <a:p>
                      <a:pPr algn="ctr"/>
                      <a:r>
                        <a:rPr lang="en-IN" sz="2400" dirty="0"/>
                        <a:t>64 MB</a:t>
                      </a:r>
                    </a:p>
                  </a:txBody>
                  <a:tcPr/>
                </a:tc>
                <a:tc>
                  <a:txBody>
                    <a:bodyPr/>
                    <a:lstStyle/>
                    <a:p>
                      <a:pPr algn="ctr"/>
                      <a:endParaRPr lang="en-IN" sz="2400" dirty="0"/>
                    </a:p>
                  </a:txBody>
                  <a:tcPr/>
                </a:tc>
                <a:tc>
                  <a:txBody>
                    <a:bodyPr/>
                    <a:lstStyle/>
                    <a:p>
                      <a:pPr algn="ctr"/>
                      <a:r>
                        <a:rPr lang="en-IN" sz="2400" dirty="0"/>
                        <a:t>64 KB</a:t>
                      </a:r>
                    </a:p>
                  </a:txBody>
                  <a:tcPr/>
                </a:tc>
                <a:tc>
                  <a:txBody>
                    <a:bodyPr/>
                    <a:lstStyle/>
                    <a:p>
                      <a:pPr algn="ctr"/>
                      <a:r>
                        <a:rPr lang="en-IN" sz="2400" b="1" dirty="0">
                          <a:solidFill>
                            <a:srgbClr val="002060"/>
                          </a:solidFill>
                        </a:rPr>
                        <a:t>10 bits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Can not get</a:t>
                      </a:r>
                    </a:p>
                  </a:txBody>
                  <a:tcPr/>
                </a:tc>
                <a:tc>
                  <a:txBody>
                    <a:bodyPr/>
                    <a:lstStyle/>
                    <a:p>
                      <a:pPr algn="ctr"/>
                      <a:endParaRPr lang="en-IN" sz="2400" dirty="0"/>
                    </a:p>
                  </a:txBody>
                  <a:tcPr/>
                </a:tc>
                <a:extLst>
                  <a:ext uri="{0D108BD9-81ED-4DB2-BD59-A6C34878D82A}">
                    <a16:rowId xmlns:a16="http://schemas.microsoft.com/office/drawing/2014/main" val="3319343055"/>
                  </a:ext>
                </a:extLst>
              </a:tr>
              <a:tr h="468554">
                <a:tc>
                  <a:txBody>
                    <a:bodyPr/>
                    <a:lstStyle/>
                    <a:p>
                      <a:pPr algn="ctr"/>
                      <a:endParaRPr lang="en-IN" sz="2400" dirty="0"/>
                    </a:p>
                  </a:txBody>
                  <a:tcPr/>
                </a:tc>
                <a:tc>
                  <a:txBody>
                    <a:bodyPr/>
                    <a:lstStyle/>
                    <a:p>
                      <a:pPr algn="ctr"/>
                      <a:r>
                        <a:rPr lang="en-IN" sz="2400" dirty="0"/>
                        <a:t>512 KB</a:t>
                      </a:r>
                    </a:p>
                  </a:txBody>
                  <a:tcPr/>
                </a:tc>
                <a:tc>
                  <a:txBody>
                    <a:bodyPr/>
                    <a:lstStyle/>
                    <a:p>
                      <a:pPr algn="ctr"/>
                      <a:endParaRPr lang="en-IN" sz="2400" dirty="0"/>
                    </a:p>
                  </a:txBody>
                  <a:tcPr/>
                </a:tc>
                <a:tc>
                  <a:txBody>
                    <a:bodyPr/>
                    <a:lstStyle/>
                    <a:p>
                      <a:pPr algn="ctr"/>
                      <a:r>
                        <a:rPr lang="en-IN" sz="2400" dirty="0"/>
                        <a:t>7 bits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pPr algn="ctr"/>
                      <a:endParaRPr lang="en-IN" sz="2400" dirty="0"/>
                    </a:p>
                  </a:txBody>
                  <a:tcPr/>
                </a:tc>
                <a:extLst>
                  <a:ext uri="{0D108BD9-81ED-4DB2-BD59-A6C34878D82A}">
                    <a16:rowId xmlns:a16="http://schemas.microsoft.com/office/drawing/2014/main" val="3275660642"/>
                  </a:ext>
                </a:extLst>
              </a:tr>
            </a:tbl>
          </a:graphicData>
        </a:graphic>
      </p:graphicFrame>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6378463"/>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5912149"/>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917465" y="5960640"/>
            <a:ext cx="1941341" cy="369332"/>
          </a:xfrm>
          <a:prstGeom prst="rect">
            <a:avLst/>
          </a:prstGeom>
          <a:noFill/>
        </p:spPr>
        <p:txBody>
          <a:bodyPr wrap="square" rtlCol="0">
            <a:spAutoFit/>
          </a:bodyPr>
          <a:lstStyle/>
          <a:p>
            <a:r>
              <a:rPr lang="en-IN" b="1" dirty="0"/>
              <a:t>Block Offset</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3295995"/>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5153905"/>
            <a:ext cx="3756074" cy="369332"/>
          </a:xfrm>
          <a:prstGeom prst="rect">
            <a:avLst/>
          </a:prstGeom>
          <a:noFill/>
        </p:spPr>
        <p:txBody>
          <a:bodyPr wrap="square" rtlCol="0">
            <a:spAutoFit/>
          </a:bodyPr>
          <a:lstStyle/>
          <a:p>
            <a:r>
              <a:rPr lang="en-IN" b="1" dirty="0"/>
              <a:t>MM = Physical Address </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6390183"/>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9 bits = tag size</a:t>
                      </a:r>
                    </a:p>
                  </a:txBody>
                  <a:tcPr/>
                </a:tc>
                <a:tc>
                  <a:txBody>
                    <a:bodyPr/>
                    <a:lstStyle/>
                    <a:p>
                      <a:pPr algn="ctr"/>
                      <a:r>
                        <a:rPr lang="en-IN" b="1" dirty="0"/>
                        <a:t>8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5923869"/>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5972360"/>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3307715"/>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9575410" y="5219351"/>
            <a:ext cx="3756074" cy="369332"/>
          </a:xfrm>
          <a:prstGeom prst="rect">
            <a:avLst/>
          </a:prstGeom>
          <a:noFill/>
        </p:spPr>
        <p:txBody>
          <a:bodyPr wrap="square" rtlCol="0">
            <a:spAutoFit/>
          </a:bodyPr>
          <a:lstStyle/>
          <a:p>
            <a:r>
              <a:rPr lang="en-IN" b="1" dirty="0"/>
              <a:t>MM = 17 bits</a:t>
            </a:r>
          </a:p>
        </p:txBody>
      </p:sp>
    </p:spTree>
    <p:extLst>
      <p:ext uri="{BB962C8B-B14F-4D97-AF65-F5344CB8AC3E}">
        <p14:creationId xmlns:p14="http://schemas.microsoft.com/office/powerpoint/2010/main" val="2522601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450745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4041141"/>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787542" y="4089632"/>
            <a:ext cx="2203151" cy="369332"/>
          </a:xfrm>
          <a:prstGeom prst="rect">
            <a:avLst/>
          </a:prstGeom>
          <a:noFill/>
        </p:spPr>
        <p:txBody>
          <a:bodyPr wrap="square" rtlCol="0">
            <a:spAutoFit/>
          </a:bodyPr>
          <a:lstStyle/>
          <a:p>
            <a:r>
              <a:rPr lang="en-IN" b="1" dirty="0"/>
              <a:t>Block Offset (B Size)</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142498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3282897"/>
            <a:ext cx="3756074" cy="369332"/>
          </a:xfrm>
          <a:prstGeom prst="rect">
            <a:avLst/>
          </a:prstGeom>
          <a:noFill/>
        </p:spPr>
        <p:txBody>
          <a:bodyPr wrap="square" rtlCol="0">
            <a:spAutoFit/>
          </a:bodyPr>
          <a:lstStyle/>
          <a:p>
            <a:r>
              <a:rPr lang="en-IN" b="1" dirty="0"/>
              <a:t>MM</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451917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17-8 = 9 bits = tag size</a:t>
                      </a:r>
                    </a:p>
                  </a:txBody>
                  <a:tcPr/>
                </a:tc>
                <a:tc>
                  <a:txBody>
                    <a:bodyPr/>
                    <a:lstStyle/>
                    <a:p>
                      <a:pPr algn="ctr"/>
                      <a:r>
                        <a:rPr lang="en-IN" b="1" dirty="0"/>
                        <a:t>8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4052861"/>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4101352"/>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143670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9519139" y="3332288"/>
            <a:ext cx="2142978" cy="369332"/>
          </a:xfrm>
          <a:prstGeom prst="rect">
            <a:avLst/>
          </a:prstGeom>
          <a:noFill/>
        </p:spPr>
        <p:txBody>
          <a:bodyPr wrap="square" rtlCol="0">
            <a:spAutoFit/>
          </a:bodyPr>
          <a:lstStyle/>
          <a:p>
            <a:r>
              <a:rPr lang="en-IN" b="1" dirty="0"/>
              <a:t>MM = 17 bits</a:t>
            </a:r>
          </a:p>
        </p:txBody>
      </p:sp>
      <p:graphicFrame>
        <p:nvGraphicFramePr>
          <p:cNvPr id="3" name="Table 14">
            <a:extLst>
              <a:ext uri="{FF2B5EF4-FFF2-40B4-BE49-F238E27FC236}">
                <a16:creationId xmlns:a16="http://schemas.microsoft.com/office/drawing/2014/main" id="{BD22E26B-529E-1C6A-B910-9ACAB4B32C01}"/>
              </a:ext>
            </a:extLst>
          </p:cNvPr>
          <p:cNvGraphicFramePr>
            <a:graphicFrameLocks noGrp="1"/>
          </p:cNvGraphicFramePr>
          <p:nvPr/>
        </p:nvGraphicFramePr>
        <p:xfrm>
          <a:off x="666645" y="1284011"/>
          <a:ext cx="11105280" cy="1280160"/>
        </p:xfrm>
        <a:graphic>
          <a:graphicData uri="http://schemas.openxmlformats.org/drawingml/2006/table">
            <a:tbl>
              <a:tblPr firstRow="1" bandRow="1"/>
              <a:tblGrid>
                <a:gridCol w="1850880">
                  <a:extLst>
                    <a:ext uri="{9D8B030D-6E8A-4147-A177-3AD203B41FA5}">
                      <a16:colId xmlns:a16="http://schemas.microsoft.com/office/drawing/2014/main" val="2839489051"/>
                    </a:ext>
                  </a:extLst>
                </a:gridCol>
                <a:gridCol w="1850880">
                  <a:extLst>
                    <a:ext uri="{9D8B030D-6E8A-4147-A177-3AD203B41FA5}">
                      <a16:colId xmlns:a16="http://schemas.microsoft.com/office/drawing/2014/main" val="2490250461"/>
                    </a:ext>
                  </a:extLst>
                </a:gridCol>
                <a:gridCol w="1850880">
                  <a:extLst>
                    <a:ext uri="{9D8B030D-6E8A-4147-A177-3AD203B41FA5}">
                      <a16:colId xmlns:a16="http://schemas.microsoft.com/office/drawing/2014/main" val="1373422795"/>
                    </a:ext>
                  </a:extLst>
                </a:gridCol>
                <a:gridCol w="1850880">
                  <a:extLst>
                    <a:ext uri="{9D8B030D-6E8A-4147-A177-3AD203B41FA5}">
                      <a16:colId xmlns:a16="http://schemas.microsoft.com/office/drawing/2014/main" val="1759792470"/>
                    </a:ext>
                  </a:extLst>
                </a:gridCol>
                <a:gridCol w="1850880">
                  <a:extLst>
                    <a:ext uri="{9D8B030D-6E8A-4147-A177-3AD203B41FA5}">
                      <a16:colId xmlns:a16="http://schemas.microsoft.com/office/drawing/2014/main" val="445820556"/>
                    </a:ext>
                  </a:extLst>
                </a:gridCol>
                <a:gridCol w="1850880">
                  <a:extLst>
                    <a:ext uri="{9D8B030D-6E8A-4147-A177-3AD203B41FA5}">
                      <a16:colId xmlns:a16="http://schemas.microsoft.com/office/drawing/2014/main" val="1316436145"/>
                    </a:ext>
                  </a:extLst>
                </a:gridCol>
              </a:tblGrid>
              <a:tr h="370840">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904161185"/>
                  </a:ext>
                </a:extLst>
              </a:tr>
              <a:tr h="370840">
                <a:tc>
                  <a:txBody>
                    <a:bodyPr/>
                    <a:lstStyle/>
                    <a:p>
                      <a:pPr algn="ctr"/>
                      <a:r>
                        <a:rPr lang="en-IN" sz="2400" dirty="0"/>
                        <a:t>128 KB</a:t>
                      </a:r>
                    </a:p>
                  </a:txBody>
                  <a:tcPr/>
                </a:tc>
                <a:tc>
                  <a:txBody>
                    <a:bodyPr/>
                    <a:lstStyle/>
                    <a:p>
                      <a:pPr algn="ctr"/>
                      <a:r>
                        <a:rPr lang="en-IN" sz="2400" dirty="0"/>
                        <a:t>16KB</a:t>
                      </a:r>
                    </a:p>
                  </a:txBody>
                  <a:tcPr/>
                </a:tc>
                <a:tc>
                  <a:txBody>
                    <a:bodyPr/>
                    <a:lstStyle/>
                    <a:p>
                      <a:pPr algn="ctr"/>
                      <a:r>
                        <a:rPr lang="en-IN" sz="2400" dirty="0"/>
                        <a:t>256 B</a:t>
                      </a:r>
                    </a:p>
                  </a:txBody>
                  <a:tcPr/>
                </a:tc>
                <a:tc>
                  <a:txBody>
                    <a:bodyPr/>
                    <a:lstStyle/>
                    <a:p>
                      <a:pPr algn="ctr"/>
                      <a:r>
                        <a:rPr lang="en-IN" sz="2400" b="1" dirty="0">
                          <a:solidFill>
                            <a:srgbClr val="002060"/>
                          </a:solidFill>
                        </a:rPr>
                        <a:t>9 bits</a:t>
                      </a:r>
                    </a:p>
                  </a:txBody>
                  <a:tcPr/>
                </a:tc>
                <a:tc>
                  <a:txBody>
                    <a:bodyPr/>
                    <a:lstStyle/>
                    <a:p>
                      <a:pPr algn="ctr"/>
                      <a:r>
                        <a:rPr lang="en-IN" sz="2400" b="1" dirty="0">
                          <a:solidFill>
                            <a:srgbClr val="002060"/>
                          </a:solidFill>
                        </a:rPr>
                        <a:t>(9 * 64 ) bits</a:t>
                      </a:r>
                    </a:p>
                  </a:txBody>
                  <a:tcPr/>
                </a:tc>
                <a:tc>
                  <a:txBody>
                    <a:bodyPr/>
                    <a:lstStyle/>
                    <a:p>
                      <a:pPr algn="ctr"/>
                      <a:r>
                        <a:rPr lang="en-IN" sz="2400" b="1" dirty="0">
                          <a:solidFill>
                            <a:srgbClr val="002060"/>
                          </a:solidFill>
                        </a:rPr>
                        <a:t>64</a:t>
                      </a:r>
                    </a:p>
                  </a:txBody>
                  <a:tcPr/>
                </a:tc>
                <a:extLst>
                  <a:ext uri="{0D108BD9-81ED-4DB2-BD59-A6C34878D82A}">
                    <a16:rowId xmlns:a16="http://schemas.microsoft.com/office/drawing/2014/main" val="1591339957"/>
                  </a:ext>
                </a:extLst>
              </a:tr>
            </a:tbl>
          </a:graphicData>
        </a:graphic>
      </p:graphicFrame>
      <p:sp>
        <p:nvSpPr>
          <p:cNvPr id="15" name="TextBox 14">
            <a:extLst>
              <a:ext uri="{FF2B5EF4-FFF2-40B4-BE49-F238E27FC236}">
                <a16:creationId xmlns:a16="http://schemas.microsoft.com/office/drawing/2014/main" id="{0B9CB9E2-174C-4174-9D06-415493D8CE15}"/>
              </a:ext>
            </a:extLst>
          </p:cNvPr>
          <p:cNvSpPr txBox="1"/>
          <p:nvPr/>
        </p:nvSpPr>
        <p:spPr>
          <a:xfrm>
            <a:off x="844062" y="5401994"/>
            <a:ext cx="3432516" cy="830997"/>
          </a:xfrm>
          <a:prstGeom prst="rect">
            <a:avLst/>
          </a:prstGeom>
          <a:noFill/>
        </p:spPr>
        <p:txBody>
          <a:bodyPr wrap="square" rtlCol="0">
            <a:spAutoFit/>
          </a:bodyPr>
          <a:lstStyle/>
          <a:p>
            <a:r>
              <a:rPr lang="en-IN" sz="2400" b="1" dirty="0"/>
              <a:t>Cache size </a:t>
            </a:r>
            <a:r>
              <a:rPr lang="en-IN" sz="2400" dirty="0"/>
              <a:t>= 16 KB = 2 </a:t>
            </a:r>
            <a:r>
              <a:rPr lang="en-IN" sz="2400" baseline="30000" dirty="0"/>
              <a:t>14</a:t>
            </a:r>
          </a:p>
          <a:p>
            <a:r>
              <a:rPr lang="en-IN" sz="2400" b="1" dirty="0"/>
              <a:t>Block size </a:t>
            </a:r>
            <a:r>
              <a:rPr lang="en-IN" sz="2400" dirty="0"/>
              <a:t>= 256 B = 2 </a:t>
            </a:r>
            <a:r>
              <a:rPr lang="en-IN" sz="2400" baseline="30000" dirty="0"/>
              <a:t>8</a:t>
            </a:r>
          </a:p>
        </p:txBody>
      </p:sp>
      <p:sp>
        <p:nvSpPr>
          <p:cNvPr id="16" name="TextBox 15">
            <a:extLst>
              <a:ext uri="{FF2B5EF4-FFF2-40B4-BE49-F238E27FC236}">
                <a16:creationId xmlns:a16="http://schemas.microsoft.com/office/drawing/2014/main" id="{FFB940ED-B7C1-D10A-4D28-B9E2AD15ABF5}"/>
              </a:ext>
            </a:extLst>
          </p:cNvPr>
          <p:cNvSpPr txBox="1"/>
          <p:nvPr/>
        </p:nvSpPr>
        <p:spPr>
          <a:xfrm>
            <a:off x="4536835" y="5401994"/>
            <a:ext cx="2511080" cy="830997"/>
          </a:xfrm>
          <a:prstGeom prst="rect">
            <a:avLst/>
          </a:prstGeom>
          <a:noFill/>
        </p:spPr>
        <p:txBody>
          <a:bodyPr wrap="square" rtlCol="0">
            <a:spAutoFit/>
          </a:bodyPr>
          <a:lstStyle/>
          <a:p>
            <a:r>
              <a:rPr lang="en-IN" sz="2400" b="1" dirty="0"/>
              <a:t>Cache size </a:t>
            </a:r>
            <a:r>
              <a:rPr lang="en-IN" sz="2400" dirty="0"/>
              <a:t>=   2 </a:t>
            </a:r>
            <a:r>
              <a:rPr lang="en-IN" sz="2400" baseline="30000" dirty="0"/>
              <a:t>14</a:t>
            </a:r>
          </a:p>
          <a:p>
            <a:r>
              <a:rPr lang="en-IN" sz="2400" b="1" dirty="0"/>
              <a:t>Block size </a:t>
            </a:r>
            <a:r>
              <a:rPr lang="en-IN" sz="2400" dirty="0"/>
              <a:t>=    2 </a:t>
            </a:r>
            <a:r>
              <a:rPr lang="en-IN" sz="2400" baseline="30000" dirty="0"/>
              <a:t>8</a:t>
            </a:r>
          </a:p>
        </p:txBody>
      </p:sp>
      <p:cxnSp>
        <p:nvCxnSpPr>
          <p:cNvPr id="18" name="Straight Connector 17">
            <a:extLst>
              <a:ext uri="{FF2B5EF4-FFF2-40B4-BE49-F238E27FC236}">
                <a16:creationId xmlns:a16="http://schemas.microsoft.com/office/drawing/2014/main" id="{894CF297-6E9D-81DE-5BED-5185372DF7ED}"/>
              </a:ext>
            </a:extLst>
          </p:cNvPr>
          <p:cNvCxnSpPr/>
          <p:nvPr/>
        </p:nvCxnSpPr>
        <p:spPr>
          <a:xfrm>
            <a:off x="4656406" y="5817492"/>
            <a:ext cx="126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7F79B8-8C0E-4A45-DFD5-631350F117AC}"/>
              </a:ext>
            </a:extLst>
          </p:cNvPr>
          <p:cNvCxnSpPr/>
          <p:nvPr/>
        </p:nvCxnSpPr>
        <p:spPr>
          <a:xfrm>
            <a:off x="6302326" y="5817492"/>
            <a:ext cx="61155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DB2BA79-8C8D-F01F-C20D-81485E625178}"/>
              </a:ext>
            </a:extLst>
          </p:cNvPr>
          <p:cNvSpPr txBox="1"/>
          <p:nvPr/>
        </p:nvSpPr>
        <p:spPr>
          <a:xfrm>
            <a:off x="7047914" y="5555882"/>
            <a:ext cx="4300024" cy="523220"/>
          </a:xfrm>
          <a:prstGeom prst="rect">
            <a:avLst/>
          </a:prstGeom>
          <a:noFill/>
        </p:spPr>
        <p:txBody>
          <a:bodyPr wrap="square" rtlCol="0">
            <a:spAutoFit/>
          </a:bodyPr>
          <a:lstStyle/>
          <a:p>
            <a:r>
              <a:rPr lang="en-IN" sz="2800" dirty="0"/>
              <a:t>= 2 </a:t>
            </a:r>
            <a:r>
              <a:rPr lang="en-IN" sz="2800" baseline="30000" dirty="0"/>
              <a:t>6</a:t>
            </a:r>
            <a:r>
              <a:rPr lang="en-IN" sz="2800" dirty="0"/>
              <a:t> = 64 line in cache </a:t>
            </a:r>
          </a:p>
        </p:txBody>
      </p:sp>
    </p:spTree>
    <p:extLst>
      <p:ext uri="{BB962C8B-B14F-4D97-AF65-F5344CB8AC3E}">
        <p14:creationId xmlns:p14="http://schemas.microsoft.com/office/powerpoint/2010/main" val="1643376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450745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4041141"/>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917465" y="4089632"/>
            <a:ext cx="1941341" cy="369332"/>
          </a:xfrm>
          <a:prstGeom prst="rect">
            <a:avLst/>
          </a:prstGeom>
          <a:noFill/>
        </p:spPr>
        <p:txBody>
          <a:bodyPr wrap="square" rtlCol="0">
            <a:spAutoFit/>
          </a:bodyPr>
          <a:lstStyle/>
          <a:p>
            <a:r>
              <a:rPr lang="en-IN" b="1" dirty="0"/>
              <a:t>Block Offset</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142498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3282897"/>
            <a:ext cx="3756074" cy="369332"/>
          </a:xfrm>
          <a:prstGeom prst="rect">
            <a:avLst/>
          </a:prstGeom>
          <a:noFill/>
        </p:spPr>
        <p:txBody>
          <a:bodyPr wrap="square" rtlCol="0">
            <a:spAutoFit/>
          </a:bodyPr>
          <a:lstStyle/>
          <a:p>
            <a:r>
              <a:rPr lang="en-IN" b="1" dirty="0"/>
              <a:t>MM</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451917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35-10 = 25 bits = tag size</a:t>
                      </a:r>
                    </a:p>
                  </a:txBody>
                  <a:tcPr/>
                </a:tc>
                <a:tc>
                  <a:txBody>
                    <a:bodyPr/>
                    <a:lstStyle/>
                    <a:p>
                      <a:pPr algn="ctr"/>
                      <a:r>
                        <a:rPr lang="en-IN" b="1" dirty="0"/>
                        <a:t>10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4052861"/>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4101352"/>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143670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9519139" y="3332288"/>
            <a:ext cx="2142978" cy="369332"/>
          </a:xfrm>
          <a:prstGeom prst="rect">
            <a:avLst/>
          </a:prstGeom>
          <a:noFill/>
        </p:spPr>
        <p:txBody>
          <a:bodyPr wrap="square" rtlCol="0">
            <a:spAutoFit/>
          </a:bodyPr>
          <a:lstStyle/>
          <a:p>
            <a:r>
              <a:rPr lang="en-IN" b="1" dirty="0"/>
              <a:t>MM = 35 bits</a:t>
            </a:r>
          </a:p>
        </p:txBody>
      </p:sp>
      <p:graphicFrame>
        <p:nvGraphicFramePr>
          <p:cNvPr id="3" name="Table 14">
            <a:extLst>
              <a:ext uri="{FF2B5EF4-FFF2-40B4-BE49-F238E27FC236}">
                <a16:creationId xmlns:a16="http://schemas.microsoft.com/office/drawing/2014/main" id="{BD22E26B-529E-1C6A-B910-9ACAB4B32C01}"/>
              </a:ext>
            </a:extLst>
          </p:cNvPr>
          <p:cNvGraphicFramePr>
            <a:graphicFrameLocks noGrp="1"/>
          </p:cNvGraphicFramePr>
          <p:nvPr/>
        </p:nvGraphicFramePr>
        <p:xfrm>
          <a:off x="666645" y="1284011"/>
          <a:ext cx="11388198" cy="1280160"/>
        </p:xfrm>
        <a:graphic>
          <a:graphicData uri="http://schemas.openxmlformats.org/drawingml/2006/table">
            <a:tbl>
              <a:tblPr firstRow="1" bandRow="1"/>
              <a:tblGrid>
                <a:gridCol w="1898033">
                  <a:extLst>
                    <a:ext uri="{9D8B030D-6E8A-4147-A177-3AD203B41FA5}">
                      <a16:colId xmlns:a16="http://schemas.microsoft.com/office/drawing/2014/main" val="2839489051"/>
                    </a:ext>
                  </a:extLst>
                </a:gridCol>
                <a:gridCol w="1898033">
                  <a:extLst>
                    <a:ext uri="{9D8B030D-6E8A-4147-A177-3AD203B41FA5}">
                      <a16:colId xmlns:a16="http://schemas.microsoft.com/office/drawing/2014/main" val="2490250461"/>
                    </a:ext>
                  </a:extLst>
                </a:gridCol>
                <a:gridCol w="1898033">
                  <a:extLst>
                    <a:ext uri="{9D8B030D-6E8A-4147-A177-3AD203B41FA5}">
                      <a16:colId xmlns:a16="http://schemas.microsoft.com/office/drawing/2014/main" val="1373422795"/>
                    </a:ext>
                  </a:extLst>
                </a:gridCol>
                <a:gridCol w="1898033">
                  <a:extLst>
                    <a:ext uri="{9D8B030D-6E8A-4147-A177-3AD203B41FA5}">
                      <a16:colId xmlns:a16="http://schemas.microsoft.com/office/drawing/2014/main" val="1759792470"/>
                    </a:ext>
                  </a:extLst>
                </a:gridCol>
                <a:gridCol w="1898033">
                  <a:extLst>
                    <a:ext uri="{9D8B030D-6E8A-4147-A177-3AD203B41FA5}">
                      <a16:colId xmlns:a16="http://schemas.microsoft.com/office/drawing/2014/main" val="445820556"/>
                    </a:ext>
                  </a:extLst>
                </a:gridCol>
                <a:gridCol w="1898033">
                  <a:extLst>
                    <a:ext uri="{9D8B030D-6E8A-4147-A177-3AD203B41FA5}">
                      <a16:colId xmlns:a16="http://schemas.microsoft.com/office/drawing/2014/main" val="1316436145"/>
                    </a:ext>
                  </a:extLst>
                </a:gridCol>
              </a:tblGrid>
              <a:tr h="370840">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904161185"/>
                  </a:ext>
                </a:extLst>
              </a:tr>
              <a:tr h="370840">
                <a:tc>
                  <a:txBody>
                    <a:bodyPr/>
                    <a:lstStyle/>
                    <a:p>
                      <a:pPr algn="ctr"/>
                      <a:r>
                        <a:rPr lang="en-IN" sz="2400" dirty="0"/>
                        <a:t>32 GB</a:t>
                      </a:r>
                    </a:p>
                  </a:txBody>
                  <a:tcPr/>
                </a:tc>
                <a:tc>
                  <a:txBody>
                    <a:bodyPr/>
                    <a:lstStyle/>
                    <a:p>
                      <a:pPr algn="ctr"/>
                      <a:r>
                        <a:rPr lang="en-IN" sz="2400" dirty="0"/>
                        <a:t>32 KB</a:t>
                      </a:r>
                    </a:p>
                  </a:txBody>
                  <a:tcPr/>
                </a:tc>
                <a:tc>
                  <a:txBody>
                    <a:bodyPr/>
                    <a:lstStyle/>
                    <a:p>
                      <a:pPr algn="ctr"/>
                      <a:r>
                        <a:rPr lang="en-IN" sz="2400" dirty="0"/>
                        <a:t>1 KB</a:t>
                      </a:r>
                    </a:p>
                  </a:txBody>
                  <a:tcPr/>
                </a:tc>
                <a:tc>
                  <a:txBody>
                    <a:bodyPr/>
                    <a:lstStyle/>
                    <a:p>
                      <a:pPr algn="ctr"/>
                      <a:r>
                        <a:rPr lang="en-IN" sz="2400" b="1" dirty="0">
                          <a:solidFill>
                            <a:srgbClr val="002060"/>
                          </a:solidFill>
                        </a:rPr>
                        <a:t>25 bits</a:t>
                      </a:r>
                    </a:p>
                  </a:txBody>
                  <a:tcPr/>
                </a:tc>
                <a:tc>
                  <a:txBody>
                    <a:bodyPr/>
                    <a:lstStyle/>
                    <a:p>
                      <a:pPr algn="ctr"/>
                      <a:r>
                        <a:rPr lang="en-IN" sz="2400" b="1" dirty="0">
                          <a:solidFill>
                            <a:srgbClr val="002060"/>
                          </a:solidFill>
                        </a:rPr>
                        <a:t>(25 * 32 ) bits</a:t>
                      </a:r>
                    </a:p>
                  </a:txBody>
                  <a:tcPr/>
                </a:tc>
                <a:tc>
                  <a:txBody>
                    <a:bodyPr/>
                    <a:lstStyle/>
                    <a:p>
                      <a:pPr algn="ctr"/>
                      <a:r>
                        <a:rPr lang="en-IN" sz="2400" b="1" dirty="0">
                          <a:solidFill>
                            <a:srgbClr val="002060"/>
                          </a:solidFill>
                        </a:rPr>
                        <a:t>32</a:t>
                      </a:r>
                    </a:p>
                  </a:txBody>
                  <a:tcPr/>
                </a:tc>
                <a:extLst>
                  <a:ext uri="{0D108BD9-81ED-4DB2-BD59-A6C34878D82A}">
                    <a16:rowId xmlns:a16="http://schemas.microsoft.com/office/drawing/2014/main" val="1591339957"/>
                  </a:ext>
                </a:extLst>
              </a:tr>
            </a:tbl>
          </a:graphicData>
        </a:graphic>
      </p:graphicFrame>
      <p:sp>
        <p:nvSpPr>
          <p:cNvPr id="15" name="TextBox 14">
            <a:extLst>
              <a:ext uri="{FF2B5EF4-FFF2-40B4-BE49-F238E27FC236}">
                <a16:creationId xmlns:a16="http://schemas.microsoft.com/office/drawing/2014/main" id="{0B9CB9E2-174C-4174-9D06-415493D8CE15}"/>
              </a:ext>
            </a:extLst>
          </p:cNvPr>
          <p:cNvSpPr txBox="1"/>
          <p:nvPr/>
        </p:nvSpPr>
        <p:spPr>
          <a:xfrm>
            <a:off x="844062" y="5401994"/>
            <a:ext cx="3432516" cy="830997"/>
          </a:xfrm>
          <a:prstGeom prst="rect">
            <a:avLst/>
          </a:prstGeom>
          <a:noFill/>
        </p:spPr>
        <p:txBody>
          <a:bodyPr wrap="square" rtlCol="0">
            <a:spAutoFit/>
          </a:bodyPr>
          <a:lstStyle/>
          <a:p>
            <a:r>
              <a:rPr lang="en-IN" sz="2400" b="1" dirty="0"/>
              <a:t>Cache size </a:t>
            </a:r>
            <a:r>
              <a:rPr lang="en-IN" sz="2400" dirty="0"/>
              <a:t>= 32 KB = 2 </a:t>
            </a:r>
            <a:r>
              <a:rPr lang="en-IN" sz="2400" baseline="30000" dirty="0"/>
              <a:t>15</a:t>
            </a:r>
          </a:p>
          <a:p>
            <a:r>
              <a:rPr lang="en-IN" sz="2400" b="1" dirty="0"/>
              <a:t>Block size </a:t>
            </a:r>
            <a:r>
              <a:rPr lang="en-IN" sz="2400" dirty="0"/>
              <a:t>= 1 KB = 2 </a:t>
            </a:r>
            <a:r>
              <a:rPr lang="en-IN" sz="2400" baseline="30000" dirty="0"/>
              <a:t>10</a:t>
            </a:r>
          </a:p>
        </p:txBody>
      </p:sp>
      <p:sp>
        <p:nvSpPr>
          <p:cNvPr id="16" name="TextBox 15">
            <a:extLst>
              <a:ext uri="{FF2B5EF4-FFF2-40B4-BE49-F238E27FC236}">
                <a16:creationId xmlns:a16="http://schemas.microsoft.com/office/drawing/2014/main" id="{FFB940ED-B7C1-D10A-4D28-B9E2AD15ABF5}"/>
              </a:ext>
            </a:extLst>
          </p:cNvPr>
          <p:cNvSpPr txBox="1"/>
          <p:nvPr/>
        </p:nvSpPr>
        <p:spPr>
          <a:xfrm>
            <a:off x="4536835" y="5401994"/>
            <a:ext cx="2511080" cy="830997"/>
          </a:xfrm>
          <a:prstGeom prst="rect">
            <a:avLst/>
          </a:prstGeom>
          <a:noFill/>
        </p:spPr>
        <p:txBody>
          <a:bodyPr wrap="square" rtlCol="0">
            <a:spAutoFit/>
          </a:bodyPr>
          <a:lstStyle/>
          <a:p>
            <a:r>
              <a:rPr lang="en-IN" sz="2400" b="1" dirty="0"/>
              <a:t>Cache size </a:t>
            </a:r>
            <a:r>
              <a:rPr lang="en-IN" sz="2400" dirty="0"/>
              <a:t>=   2 </a:t>
            </a:r>
            <a:r>
              <a:rPr lang="en-IN" sz="2400" baseline="30000" dirty="0"/>
              <a:t>15</a:t>
            </a:r>
          </a:p>
          <a:p>
            <a:r>
              <a:rPr lang="en-IN" sz="2400" b="1" dirty="0"/>
              <a:t>Block size </a:t>
            </a:r>
            <a:r>
              <a:rPr lang="en-IN" sz="2400" dirty="0"/>
              <a:t>=    2 </a:t>
            </a:r>
            <a:r>
              <a:rPr lang="en-IN" sz="2400" baseline="30000" dirty="0"/>
              <a:t>10</a:t>
            </a:r>
          </a:p>
        </p:txBody>
      </p:sp>
      <p:cxnSp>
        <p:nvCxnSpPr>
          <p:cNvPr id="18" name="Straight Connector 17">
            <a:extLst>
              <a:ext uri="{FF2B5EF4-FFF2-40B4-BE49-F238E27FC236}">
                <a16:creationId xmlns:a16="http://schemas.microsoft.com/office/drawing/2014/main" id="{894CF297-6E9D-81DE-5BED-5185372DF7ED}"/>
              </a:ext>
            </a:extLst>
          </p:cNvPr>
          <p:cNvCxnSpPr/>
          <p:nvPr/>
        </p:nvCxnSpPr>
        <p:spPr>
          <a:xfrm>
            <a:off x="4656406" y="5817492"/>
            <a:ext cx="126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7F79B8-8C0E-4A45-DFD5-631350F117AC}"/>
              </a:ext>
            </a:extLst>
          </p:cNvPr>
          <p:cNvCxnSpPr/>
          <p:nvPr/>
        </p:nvCxnSpPr>
        <p:spPr>
          <a:xfrm>
            <a:off x="6302326" y="5817492"/>
            <a:ext cx="61155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DB2BA79-8C8D-F01F-C20D-81485E625178}"/>
              </a:ext>
            </a:extLst>
          </p:cNvPr>
          <p:cNvSpPr txBox="1"/>
          <p:nvPr/>
        </p:nvSpPr>
        <p:spPr>
          <a:xfrm>
            <a:off x="7047914" y="5555882"/>
            <a:ext cx="4300024" cy="523220"/>
          </a:xfrm>
          <a:prstGeom prst="rect">
            <a:avLst/>
          </a:prstGeom>
          <a:noFill/>
        </p:spPr>
        <p:txBody>
          <a:bodyPr wrap="square" rtlCol="0">
            <a:spAutoFit/>
          </a:bodyPr>
          <a:lstStyle/>
          <a:p>
            <a:r>
              <a:rPr lang="en-IN" sz="2800" dirty="0"/>
              <a:t>= 2 </a:t>
            </a:r>
            <a:r>
              <a:rPr lang="en-IN" sz="2800" baseline="30000" dirty="0"/>
              <a:t>5</a:t>
            </a:r>
            <a:r>
              <a:rPr lang="en-IN" sz="2800" dirty="0"/>
              <a:t> = 32 line in cache </a:t>
            </a:r>
          </a:p>
        </p:txBody>
      </p:sp>
    </p:spTree>
    <p:extLst>
      <p:ext uri="{BB962C8B-B14F-4D97-AF65-F5344CB8AC3E}">
        <p14:creationId xmlns:p14="http://schemas.microsoft.com/office/powerpoint/2010/main" val="2316951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450745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4041141"/>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917465" y="4089632"/>
            <a:ext cx="1941341" cy="369332"/>
          </a:xfrm>
          <a:prstGeom prst="rect">
            <a:avLst/>
          </a:prstGeom>
          <a:noFill/>
        </p:spPr>
        <p:txBody>
          <a:bodyPr wrap="square" rtlCol="0">
            <a:spAutoFit/>
          </a:bodyPr>
          <a:lstStyle/>
          <a:p>
            <a:r>
              <a:rPr lang="en-IN" b="1" dirty="0"/>
              <a:t>Block Offset</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142498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3282897"/>
            <a:ext cx="3756074" cy="369332"/>
          </a:xfrm>
          <a:prstGeom prst="rect">
            <a:avLst/>
          </a:prstGeom>
          <a:noFill/>
        </p:spPr>
        <p:txBody>
          <a:bodyPr wrap="square" rtlCol="0">
            <a:spAutoFit/>
          </a:bodyPr>
          <a:lstStyle/>
          <a:p>
            <a:r>
              <a:rPr lang="en-IN" b="1" dirty="0"/>
              <a:t>MM</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451917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 17 bits = tag size</a:t>
                      </a:r>
                    </a:p>
                  </a:txBody>
                  <a:tcPr/>
                </a:tc>
                <a:tc>
                  <a:txBody>
                    <a:bodyPr/>
                    <a:lstStyle/>
                    <a:p>
                      <a:pPr algn="ctr"/>
                      <a:r>
                        <a:rPr lang="en-IN" b="1" dirty="0"/>
                        <a:t>10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4052861"/>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4101352"/>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143670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7887681" y="2916071"/>
            <a:ext cx="4167160" cy="369332"/>
          </a:xfrm>
          <a:prstGeom prst="rect">
            <a:avLst/>
          </a:prstGeom>
          <a:noFill/>
        </p:spPr>
        <p:txBody>
          <a:bodyPr wrap="square" rtlCol="0">
            <a:spAutoFit/>
          </a:bodyPr>
          <a:lstStyle/>
          <a:p>
            <a:r>
              <a:rPr lang="en-IN" b="1" dirty="0"/>
              <a:t>MM = 17+10 = 27 bits = 2 </a:t>
            </a:r>
            <a:r>
              <a:rPr lang="en-IN" b="1" baseline="30000" dirty="0"/>
              <a:t>27  </a:t>
            </a:r>
            <a:r>
              <a:rPr lang="en-IN" b="1" dirty="0"/>
              <a:t> = 128 MB</a:t>
            </a:r>
            <a:endParaRPr lang="en-IN" b="1" baseline="30000" dirty="0"/>
          </a:p>
        </p:txBody>
      </p:sp>
      <p:graphicFrame>
        <p:nvGraphicFramePr>
          <p:cNvPr id="3" name="Table 14">
            <a:extLst>
              <a:ext uri="{FF2B5EF4-FFF2-40B4-BE49-F238E27FC236}">
                <a16:creationId xmlns:a16="http://schemas.microsoft.com/office/drawing/2014/main" id="{BD22E26B-529E-1C6A-B910-9ACAB4B32C01}"/>
              </a:ext>
            </a:extLst>
          </p:cNvPr>
          <p:cNvGraphicFramePr>
            <a:graphicFrameLocks noGrp="1"/>
          </p:cNvGraphicFramePr>
          <p:nvPr/>
        </p:nvGraphicFramePr>
        <p:xfrm>
          <a:off x="492369" y="1284011"/>
          <a:ext cx="11562474" cy="1280160"/>
        </p:xfrm>
        <a:graphic>
          <a:graphicData uri="http://schemas.openxmlformats.org/drawingml/2006/table">
            <a:tbl>
              <a:tblPr firstRow="1" bandRow="1"/>
              <a:tblGrid>
                <a:gridCol w="1927079">
                  <a:extLst>
                    <a:ext uri="{9D8B030D-6E8A-4147-A177-3AD203B41FA5}">
                      <a16:colId xmlns:a16="http://schemas.microsoft.com/office/drawing/2014/main" val="2839489051"/>
                    </a:ext>
                  </a:extLst>
                </a:gridCol>
                <a:gridCol w="1927079">
                  <a:extLst>
                    <a:ext uri="{9D8B030D-6E8A-4147-A177-3AD203B41FA5}">
                      <a16:colId xmlns:a16="http://schemas.microsoft.com/office/drawing/2014/main" val="2490250461"/>
                    </a:ext>
                  </a:extLst>
                </a:gridCol>
                <a:gridCol w="1927079">
                  <a:extLst>
                    <a:ext uri="{9D8B030D-6E8A-4147-A177-3AD203B41FA5}">
                      <a16:colId xmlns:a16="http://schemas.microsoft.com/office/drawing/2014/main" val="1373422795"/>
                    </a:ext>
                  </a:extLst>
                </a:gridCol>
                <a:gridCol w="1646505">
                  <a:extLst>
                    <a:ext uri="{9D8B030D-6E8A-4147-A177-3AD203B41FA5}">
                      <a16:colId xmlns:a16="http://schemas.microsoft.com/office/drawing/2014/main" val="1759792470"/>
                    </a:ext>
                  </a:extLst>
                </a:gridCol>
                <a:gridCol w="2207653">
                  <a:extLst>
                    <a:ext uri="{9D8B030D-6E8A-4147-A177-3AD203B41FA5}">
                      <a16:colId xmlns:a16="http://schemas.microsoft.com/office/drawing/2014/main" val="445820556"/>
                    </a:ext>
                  </a:extLst>
                </a:gridCol>
                <a:gridCol w="1927079">
                  <a:extLst>
                    <a:ext uri="{9D8B030D-6E8A-4147-A177-3AD203B41FA5}">
                      <a16:colId xmlns:a16="http://schemas.microsoft.com/office/drawing/2014/main" val="1316436145"/>
                    </a:ext>
                  </a:extLst>
                </a:gridCol>
              </a:tblGrid>
              <a:tr h="370840">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904161185"/>
                  </a:ext>
                </a:extLst>
              </a:tr>
              <a:tr h="370840">
                <a:tc>
                  <a:txBody>
                    <a:bodyPr/>
                    <a:lstStyle/>
                    <a:p>
                      <a:pPr algn="ctr"/>
                      <a:r>
                        <a:rPr lang="en-IN" sz="2400" b="1" dirty="0">
                          <a:solidFill>
                            <a:srgbClr val="002060"/>
                          </a:solidFill>
                        </a:rPr>
                        <a:t>128 MB</a:t>
                      </a:r>
                    </a:p>
                  </a:txBody>
                  <a:tcPr/>
                </a:tc>
                <a:tc>
                  <a:txBody>
                    <a:bodyPr/>
                    <a:lstStyle/>
                    <a:p>
                      <a:pPr algn="ctr"/>
                      <a:r>
                        <a:rPr lang="en-IN" sz="2400" dirty="0"/>
                        <a:t>512 KB</a:t>
                      </a:r>
                    </a:p>
                  </a:txBody>
                  <a:tcPr/>
                </a:tc>
                <a:tc>
                  <a:txBody>
                    <a:bodyPr/>
                    <a:lstStyle/>
                    <a:p>
                      <a:pPr algn="ctr"/>
                      <a:r>
                        <a:rPr lang="en-IN" sz="2400" dirty="0"/>
                        <a:t>1 KB</a:t>
                      </a:r>
                    </a:p>
                  </a:txBody>
                  <a:tcPr/>
                </a:tc>
                <a:tc>
                  <a:txBody>
                    <a:bodyPr/>
                    <a:lstStyle/>
                    <a:p>
                      <a:pPr algn="ctr"/>
                      <a:r>
                        <a:rPr lang="en-IN" sz="2400" dirty="0"/>
                        <a:t>17 Bits</a:t>
                      </a:r>
                    </a:p>
                  </a:txBody>
                  <a:tcPr/>
                </a:tc>
                <a:tc>
                  <a:txBody>
                    <a:bodyPr/>
                    <a:lstStyle/>
                    <a:p>
                      <a:pPr algn="ctr"/>
                      <a:r>
                        <a:rPr lang="en-IN" sz="2400" b="1" dirty="0">
                          <a:solidFill>
                            <a:srgbClr val="002060"/>
                          </a:solidFill>
                        </a:rPr>
                        <a:t>(17 * 512 ) bits</a:t>
                      </a:r>
                    </a:p>
                  </a:txBody>
                  <a:tcPr/>
                </a:tc>
                <a:tc>
                  <a:txBody>
                    <a:bodyPr/>
                    <a:lstStyle/>
                    <a:p>
                      <a:pPr algn="ctr"/>
                      <a:r>
                        <a:rPr lang="en-IN" sz="2400" b="1" dirty="0">
                          <a:solidFill>
                            <a:srgbClr val="002060"/>
                          </a:solidFill>
                        </a:rPr>
                        <a:t>512</a:t>
                      </a:r>
                    </a:p>
                  </a:txBody>
                  <a:tcPr/>
                </a:tc>
                <a:extLst>
                  <a:ext uri="{0D108BD9-81ED-4DB2-BD59-A6C34878D82A}">
                    <a16:rowId xmlns:a16="http://schemas.microsoft.com/office/drawing/2014/main" val="1591339957"/>
                  </a:ext>
                </a:extLst>
              </a:tr>
            </a:tbl>
          </a:graphicData>
        </a:graphic>
      </p:graphicFrame>
      <p:sp>
        <p:nvSpPr>
          <p:cNvPr id="15" name="TextBox 14">
            <a:extLst>
              <a:ext uri="{FF2B5EF4-FFF2-40B4-BE49-F238E27FC236}">
                <a16:creationId xmlns:a16="http://schemas.microsoft.com/office/drawing/2014/main" id="{0B9CB9E2-174C-4174-9D06-415493D8CE15}"/>
              </a:ext>
            </a:extLst>
          </p:cNvPr>
          <p:cNvSpPr txBox="1"/>
          <p:nvPr/>
        </p:nvSpPr>
        <p:spPr>
          <a:xfrm>
            <a:off x="844062" y="5401994"/>
            <a:ext cx="3432516" cy="830997"/>
          </a:xfrm>
          <a:prstGeom prst="rect">
            <a:avLst/>
          </a:prstGeom>
          <a:noFill/>
        </p:spPr>
        <p:txBody>
          <a:bodyPr wrap="square" rtlCol="0">
            <a:spAutoFit/>
          </a:bodyPr>
          <a:lstStyle/>
          <a:p>
            <a:r>
              <a:rPr lang="en-IN" sz="2400" b="1" dirty="0"/>
              <a:t>Cache size </a:t>
            </a:r>
            <a:r>
              <a:rPr lang="en-IN" sz="2400" dirty="0"/>
              <a:t>= 512 KB = 2 </a:t>
            </a:r>
            <a:r>
              <a:rPr lang="en-IN" sz="2400" baseline="30000" dirty="0"/>
              <a:t>19</a:t>
            </a:r>
          </a:p>
          <a:p>
            <a:r>
              <a:rPr lang="en-IN" sz="2400" b="1" dirty="0"/>
              <a:t>Block size </a:t>
            </a:r>
            <a:r>
              <a:rPr lang="en-IN" sz="2400" dirty="0"/>
              <a:t>= 1 KB = 2 </a:t>
            </a:r>
            <a:r>
              <a:rPr lang="en-IN" sz="2400" baseline="30000" dirty="0"/>
              <a:t>10</a:t>
            </a:r>
          </a:p>
        </p:txBody>
      </p:sp>
      <p:sp>
        <p:nvSpPr>
          <p:cNvPr id="16" name="TextBox 15">
            <a:extLst>
              <a:ext uri="{FF2B5EF4-FFF2-40B4-BE49-F238E27FC236}">
                <a16:creationId xmlns:a16="http://schemas.microsoft.com/office/drawing/2014/main" id="{FFB940ED-B7C1-D10A-4D28-B9E2AD15ABF5}"/>
              </a:ext>
            </a:extLst>
          </p:cNvPr>
          <p:cNvSpPr txBox="1"/>
          <p:nvPr/>
        </p:nvSpPr>
        <p:spPr>
          <a:xfrm>
            <a:off x="4536835" y="5401994"/>
            <a:ext cx="2511080" cy="830997"/>
          </a:xfrm>
          <a:prstGeom prst="rect">
            <a:avLst/>
          </a:prstGeom>
          <a:noFill/>
        </p:spPr>
        <p:txBody>
          <a:bodyPr wrap="square" rtlCol="0">
            <a:spAutoFit/>
          </a:bodyPr>
          <a:lstStyle/>
          <a:p>
            <a:r>
              <a:rPr lang="en-IN" sz="2400" b="1" dirty="0"/>
              <a:t>Cache size </a:t>
            </a:r>
            <a:r>
              <a:rPr lang="en-IN" sz="2400" dirty="0"/>
              <a:t>=   2 </a:t>
            </a:r>
            <a:r>
              <a:rPr lang="en-IN" sz="2400" baseline="30000" dirty="0"/>
              <a:t>19</a:t>
            </a:r>
          </a:p>
          <a:p>
            <a:r>
              <a:rPr lang="en-IN" sz="2400" b="1" dirty="0"/>
              <a:t>Block size </a:t>
            </a:r>
            <a:r>
              <a:rPr lang="en-IN" sz="2400" dirty="0"/>
              <a:t>=    2 </a:t>
            </a:r>
            <a:r>
              <a:rPr lang="en-IN" sz="2400" baseline="30000" dirty="0"/>
              <a:t>10</a:t>
            </a:r>
          </a:p>
        </p:txBody>
      </p:sp>
      <p:cxnSp>
        <p:nvCxnSpPr>
          <p:cNvPr id="18" name="Straight Connector 17">
            <a:extLst>
              <a:ext uri="{FF2B5EF4-FFF2-40B4-BE49-F238E27FC236}">
                <a16:creationId xmlns:a16="http://schemas.microsoft.com/office/drawing/2014/main" id="{894CF297-6E9D-81DE-5BED-5185372DF7ED}"/>
              </a:ext>
            </a:extLst>
          </p:cNvPr>
          <p:cNvCxnSpPr/>
          <p:nvPr/>
        </p:nvCxnSpPr>
        <p:spPr>
          <a:xfrm>
            <a:off x="4656406" y="5817492"/>
            <a:ext cx="126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7F79B8-8C0E-4A45-DFD5-631350F117AC}"/>
              </a:ext>
            </a:extLst>
          </p:cNvPr>
          <p:cNvCxnSpPr/>
          <p:nvPr/>
        </p:nvCxnSpPr>
        <p:spPr>
          <a:xfrm>
            <a:off x="6302326" y="5817492"/>
            <a:ext cx="61155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DB2BA79-8C8D-F01F-C20D-81485E625178}"/>
              </a:ext>
            </a:extLst>
          </p:cNvPr>
          <p:cNvSpPr txBox="1"/>
          <p:nvPr/>
        </p:nvSpPr>
        <p:spPr>
          <a:xfrm>
            <a:off x="7047914" y="5555882"/>
            <a:ext cx="4300024" cy="523220"/>
          </a:xfrm>
          <a:prstGeom prst="rect">
            <a:avLst/>
          </a:prstGeom>
          <a:noFill/>
        </p:spPr>
        <p:txBody>
          <a:bodyPr wrap="square" rtlCol="0">
            <a:spAutoFit/>
          </a:bodyPr>
          <a:lstStyle/>
          <a:p>
            <a:r>
              <a:rPr lang="en-IN" sz="2800" dirty="0"/>
              <a:t>= 2 </a:t>
            </a:r>
            <a:r>
              <a:rPr lang="en-IN" sz="2800" baseline="30000" dirty="0"/>
              <a:t>9</a:t>
            </a:r>
            <a:r>
              <a:rPr lang="en-IN" sz="2800" dirty="0"/>
              <a:t> = 512 line in cache </a:t>
            </a:r>
          </a:p>
        </p:txBody>
      </p:sp>
    </p:spTree>
    <p:extLst>
      <p:ext uri="{BB962C8B-B14F-4D97-AF65-F5344CB8AC3E}">
        <p14:creationId xmlns:p14="http://schemas.microsoft.com/office/powerpoint/2010/main" val="3748010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450745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4041141"/>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917465" y="4089632"/>
            <a:ext cx="1941341" cy="369332"/>
          </a:xfrm>
          <a:prstGeom prst="rect">
            <a:avLst/>
          </a:prstGeom>
          <a:noFill/>
        </p:spPr>
        <p:txBody>
          <a:bodyPr wrap="square" rtlCol="0">
            <a:spAutoFit/>
          </a:bodyPr>
          <a:lstStyle/>
          <a:p>
            <a:r>
              <a:rPr lang="en-IN" b="1" dirty="0"/>
              <a:t>Block Offset</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142498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3282897"/>
            <a:ext cx="3756074" cy="369332"/>
          </a:xfrm>
          <a:prstGeom prst="rect">
            <a:avLst/>
          </a:prstGeom>
          <a:noFill/>
        </p:spPr>
        <p:txBody>
          <a:bodyPr wrap="square" rtlCol="0">
            <a:spAutoFit/>
          </a:bodyPr>
          <a:lstStyle/>
          <a:p>
            <a:r>
              <a:rPr lang="en-IN" b="1" dirty="0"/>
              <a:t>MM</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451917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34- 12 = 22 bits = tag size</a:t>
                      </a:r>
                    </a:p>
                  </a:txBody>
                  <a:tcPr/>
                </a:tc>
                <a:tc>
                  <a:txBody>
                    <a:bodyPr/>
                    <a:lstStyle/>
                    <a:p>
                      <a:pPr algn="ctr"/>
                      <a:r>
                        <a:rPr lang="en-IN" b="1" dirty="0"/>
                        <a:t>4K = 12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4052861"/>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4101352"/>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143670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7887681" y="2916071"/>
            <a:ext cx="4167160" cy="369332"/>
          </a:xfrm>
          <a:prstGeom prst="rect">
            <a:avLst/>
          </a:prstGeom>
          <a:noFill/>
        </p:spPr>
        <p:txBody>
          <a:bodyPr wrap="square" rtlCol="0">
            <a:spAutoFit/>
          </a:bodyPr>
          <a:lstStyle/>
          <a:p>
            <a:r>
              <a:rPr lang="en-IN" b="1" dirty="0"/>
              <a:t>MM = 2 </a:t>
            </a:r>
            <a:r>
              <a:rPr lang="en-IN" b="1" baseline="30000" dirty="0"/>
              <a:t>34  </a:t>
            </a:r>
            <a:r>
              <a:rPr lang="en-IN" b="1" dirty="0"/>
              <a:t> = 34 bits = 16 GB</a:t>
            </a:r>
            <a:endParaRPr lang="en-IN" b="1" baseline="30000" dirty="0"/>
          </a:p>
        </p:txBody>
      </p:sp>
      <p:graphicFrame>
        <p:nvGraphicFramePr>
          <p:cNvPr id="3" name="Table 14">
            <a:extLst>
              <a:ext uri="{FF2B5EF4-FFF2-40B4-BE49-F238E27FC236}">
                <a16:creationId xmlns:a16="http://schemas.microsoft.com/office/drawing/2014/main" id="{BD22E26B-529E-1C6A-B910-9ACAB4B32C01}"/>
              </a:ext>
            </a:extLst>
          </p:cNvPr>
          <p:cNvGraphicFramePr>
            <a:graphicFrameLocks noGrp="1"/>
          </p:cNvGraphicFramePr>
          <p:nvPr/>
        </p:nvGraphicFramePr>
        <p:xfrm>
          <a:off x="492369" y="1284011"/>
          <a:ext cx="11562474" cy="1280160"/>
        </p:xfrm>
        <a:graphic>
          <a:graphicData uri="http://schemas.openxmlformats.org/drawingml/2006/table">
            <a:tbl>
              <a:tblPr firstRow="1" bandRow="1"/>
              <a:tblGrid>
                <a:gridCol w="1927079">
                  <a:extLst>
                    <a:ext uri="{9D8B030D-6E8A-4147-A177-3AD203B41FA5}">
                      <a16:colId xmlns:a16="http://schemas.microsoft.com/office/drawing/2014/main" val="2839489051"/>
                    </a:ext>
                  </a:extLst>
                </a:gridCol>
                <a:gridCol w="1927079">
                  <a:extLst>
                    <a:ext uri="{9D8B030D-6E8A-4147-A177-3AD203B41FA5}">
                      <a16:colId xmlns:a16="http://schemas.microsoft.com/office/drawing/2014/main" val="2490250461"/>
                    </a:ext>
                  </a:extLst>
                </a:gridCol>
                <a:gridCol w="1927079">
                  <a:extLst>
                    <a:ext uri="{9D8B030D-6E8A-4147-A177-3AD203B41FA5}">
                      <a16:colId xmlns:a16="http://schemas.microsoft.com/office/drawing/2014/main" val="1373422795"/>
                    </a:ext>
                  </a:extLst>
                </a:gridCol>
                <a:gridCol w="1646505">
                  <a:extLst>
                    <a:ext uri="{9D8B030D-6E8A-4147-A177-3AD203B41FA5}">
                      <a16:colId xmlns:a16="http://schemas.microsoft.com/office/drawing/2014/main" val="1759792470"/>
                    </a:ext>
                  </a:extLst>
                </a:gridCol>
                <a:gridCol w="2207653">
                  <a:extLst>
                    <a:ext uri="{9D8B030D-6E8A-4147-A177-3AD203B41FA5}">
                      <a16:colId xmlns:a16="http://schemas.microsoft.com/office/drawing/2014/main" val="445820556"/>
                    </a:ext>
                  </a:extLst>
                </a:gridCol>
                <a:gridCol w="1927079">
                  <a:extLst>
                    <a:ext uri="{9D8B030D-6E8A-4147-A177-3AD203B41FA5}">
                      <a16:colId xmlns:a16="http://schemas.microsoft.com/office/drawing/2014/main" val="1316436145"/>
                    </a:ext>
                  </a:extLst>
                </a:gridCol>
              </a:tblGrid>
              <a:tr h="370840">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904161185"/>
                  </a:ext>
                </a:extLst>
              </a:tr>
              <a:tr h="370840">
                <a:tc>
                  <a:txBody>
                    <a:bodyPr/>
                    <a:lstStyle/>
                    <a:p>
                      <a:pPr algn="ctr"/>
                      <a:r>
                        <a:rPr lang="en-IN" sz="2400" dirty="0"/>
                        <a:t>16 GB</a:t>
                      </a:r>
                    </a:p>
                  </a:txBody>
                  <a:tcPr/>
                </a:tc>
                <a:tc>
                  <a:txBody>
                    <a:bodyPr/>
                    <a:lstStyle/>
                    <a:p>
                      <a:pPr algn="ctr"/>
                      <a:r>
                        <a:rPr lang="en-IN" sz="2400" dirty="0"/>
                        <a:t>X</a:t>
                      </a:r>
                    </a:p>
                  </a:txBody>
                  <a:tcPr/>
                </a:tc>
                <a:tc>
                  <a:txBody>
                    <a:bodyPr/>
                    <a:lstStyle/>
                    <a:p>
                      <a:pPr algn="ctr"/>
                      <a:r>
                        <a:rPr lang="en-IN" sz="2400" dirty="0"/>
                        <a:t>4 KB</a:t>
                      </a:r>
                    </a:p>
                  </a:txBody>
                  <a:tcPr/>
                </a:tc>
                <a:tc>
                  <a:txBody>
                    <a:bodyPr/>
                    <a:lstStyle/>
                    <a:p>
                      <a:pPr algn="ctr"/>
                      <a:r>
                        <a:rPr lang="en-IN" sz="2400" b="1" dirty="0">
                          <a:solidFill>
                            <a:srgbClr val="002060"/>
                          </a:solidFill>
                        </a:rPr>
                        <a:t>22 bits</a:t>
                      </a:r>
                    </a:p>
                  </a:txBody>
                  <a:tcPr/>
                </a:tc>
                <a:tc>
                  <a:txBody>
                    <a:bodyPr/>
                    <a:lstStyle/>
                    <a:p>
                      <a:pPr algn="ctr"/>
                      <a:r>
                        <a:rPr lang="en-IN" sz="2400" dirty="0"/>
                        <a:t>Can not get</a:t>
                      </a:r>
                    </a:p>
                  </a:txBody>
                  <a:tcPr/>
                </a:tc>
                <a:tc>
                  <a:txBody>
                    <a:bodyPr/>
                    <a:lstStyle/>
                    <a:p>
                      <a:pPr algn="ctr"/>
                      <a:r>
                        <a:rPr lang="en-IN" sz="2400" dirty="0"/>
                        <a:t>X</a:t>
                      </a:r>
                    </a:p>
                  </a:txBody>
                  <a:tcPr/>
                </a:tc>
                <a:extLst>
                  <a:ext uri="{0D108BD9-81ED-4DB2-BD59-A6C34878D82A}">
                    <a16:rowId xmlns:a16="http://schemas.microsoft.com/office/drawing/2014/main" val="1591339957"/>
                  </a:ext>
                </a:extLst>
              </a:tr>
            </a:tbl>
          </a:graphicData>
        </a:graphic>
      </p:graphicFrame>
    </p:spTree>
    <p:extLst>
      <p:ext uri="{BB962C8B-B14F-4D97-AF65-F5344CB8AC3E}">
        <p14:creationId xmlns:p14="http://schemas.microsoft.com/office/powerpoint/2010/main" val="384622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679540-38AD-531B-4A63-78390331E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93" y="857839"/>
            <a:ext cx="11274456" cy="5552388"/>
          </a:xfrm>
        </p:spPr>
      </p:pic>
    </p:spTree>
    <p:extLst>
      <p:ext uri="{BB962C8B-B14F-4D97-AF65-F5344CB8AC3E}">
        <p14:creationId xmlns:p14="http://schemas.microsoft.com/office/powerpoint/2010/main" val="64790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7B12-4F08-ED85-B0F9-E527D314F753}"/>
              </a:ext>
            </a:extLst>
          </p:cNvPr>
          <p:cNvSpPr>
            <a:spLocks noGrp="1"/>
          </p:cNvSpPr>
          <p:nvPr>
            <p:ph type="title"/>
          </p:nvPr>
        </p:nvSpPr>
        <p:spPr>
          <a:xfrm>
            <a:off x="247357" y="196314"/>
            <a:ext cx="10515600" cy="704020"/>
          </a:xfrm>
        </p:spPr>
        <p:txBody>
          <a:bodyPr/>
          <a:lstStyle/>
          <a:p>
            <a:r>
              <a:rPr lang="en-IN" sz="4400" b="1" u="none" strike="noStrike" baseline="0" dirty="0">
                <a:latin typeface="Cambria,BoldItalic"/>
              </a:rPr>
              <a:t>Associative Memory Example :</a:t>
            </a:r>
            <a:endParaRPr lang="en-IN" dirty="0"/>
          </a:p>
        </p:txBody>
      </p:sp>
      <p:graphicFrame>
        <p:nvGraphicFramePr>
          <p:cNvPr id="5" name="Table 5">
            <a:extLst>
              <a:ext uri="{FF2B5EF4-FFF2-40B4-BE49-F238E27FC236}">
                <a16:creationId xmlns:a16="http://schemas.microsoft.com/office/drawing/2014/main" id="{91408D7E-A29C-05BE-C774-675ADD147322}"/>
              </a:ext>
            </a:extLst>
          </p:cNvPr>
          <p:cNvGraphicFramePr>
            <a:graphicFrameLocks noGrp="1"/>
          </p:cNvGraphicFramePr>
          <p:nvPr/>
        </p:nvGraphicFramePr>
        <p:xfrm>
          <a:off x="696738" y="450745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62000117"/>
                  </a:ext>
                </a:extLst>
              </a:tr>
            </a:tbl>
          </a:graphicData>
        </a:graphic>
      </p:graphicFrame>
      <p:sp>
        <p:nvSpPr>
          <p:cNvPr id="6" name="TextBox 5">
            <a:extLst>
              <a:ext uri="{FF2B5EF4-FFF2-40B4-BE49-F238E27FC236}">
                <a16:creationId xmlns:a16="http://schemas.microsoft.com/office/drawing/2014/main" id="{33E27A0B-AB7E-1CBE-5BB9-4F20C2CDFACF}"/>
              </a:ext>
            </a:extLst>
          </p:cNvPr>
          <p:cNvSpPr txBox="1"/>
          <p:nvPr/>
        </p:nvSpPr>
        <p:spPr>
          <a:xfrm>
            <a:off x="1336431" y="4041141"/>
            <a:ext cx="1941341" cy="369332"/>
          </a:xfrm>
          <a:prstGeom prst="rect">
            <a:avLst/>
          </a:prstGeom>
          <a:noFill/>
        </p:spPr>
        <p:txBody>
          <a:bodyPr wrap="square" rtlCol="0">
            <a:spAutoFit/>
          </a:bodyPr>
          <a:lstStyle/>
          <a:p>
            <a:r>
              <a:rPr lang="en-IN" b="1" dirty="0"/>
              <a:t>Block No</a:t>
            </a:r>
          </a:p>
        </p:txBody>
      </p:sp>
      <p:sp>
        <p:nvSpPr>
          <p:cNvPr id="7" name="TextBox 6">
            <a:extLst>
              <a:ext uri="{FF2B5EF4-FFF2-40B4-BE49-F238E27FC236}">
                <a16:creationId xmlns:a16="http://schemas.microsoft.com/office/drawing/2014/main" id="{9B76EF9E-1AF2-85BC-E3C5-C48142EF0106}"/>
              </a:ext>
            </a:extLst>
          </p:cNvPr>
          <p:cNvSpPr txBox="1"/>
          <p:nvPr/>
        </p:nvSpPr>
        <p:spPr>
          <a:xfrm>
            <a:off x="3917465" y="4089632"/>
            <a:ext cx="1941341" cy="369332"/>
          </a:xfrm>
          <a:prstGeom prst="rect">
            <a:avLst/>
          </a:prstGeom>
          <a:noFill/>
        </p:spPr>
        <p:txBody>
          <a:bodyPr wrap="square" rtlCol="0">
            <a:spAutoFit/>
          </a:bodyPr>
          <a:lstStyle/>
          <a:p>
            <a:r>
              <a:rPr lang="en-IN" b="1" dirty="0"/>
              <a:t>Block Offset</a:t>
            </a:r>
          </a:p>
        </p:txBody>
      </p:sp>
      <p:sp>
        <p:nvSpPr>
          <p:cNvPr id="8" name="Left Brace 7">
            <a:extLst>
              <a:ext uri="{FF2B5EF4-FFF2-40B4-BE49-F238E27FC236}">
                <a16:creationId xmlns:a16="http://schemas.microsoft.com/office/drawing/2014/main" id="{B75CAAF8-F37B-F58C-90B2-A4619F82E0FE}"/>
              </a:ext>
            </a:extLst>
          </p:cNvPr>
          <p:cNvSpPr/>
          <p:nvPr/>
        </p:nvSpPr>
        <p:spPr>
          <a:xfrm rot="5400000">
            <a:off x="2903011" y="142498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69A72E6E-507C-DF8E-BD54-DF1521CB0E4A}"/>
              </a:ext>
            </a:extLst>
          </p:cNvPr>
          <p:cNvSpPr txBox="1"/>
          <p:nvPr/>
        </p:nvSpPr>
        <p:spPr>
          <a:xfrm>
            <a:off x="3627120" y="3282897"/>
            <a:ext cx="3756074" cy="369332"/>
          </a:xfrm>
          <a:prstGeom prst="rect">
            <a:avLst/>
          </a:prstGeom>
          <a:noFill/>
        </p:spPr>
        <p:txBody>
          <a:bodyPr wrap="square" rtlCol="0">
            <a:spAutoFit/>
          </a:bodyPr>
          <a:lstStyle/>
          <a:p>
            <a:r>
              <a:rPr lang="en-IN" b="1" dirty="0"/>
              <a:t>MM</a:t>
            </a:r>
          </a:p>
        </p:txBody>
      </p:sp>
      <p:graphicFrame>
        <p:nvGraphicFramePr>
          <p:cNvPr id="10" name="Table 5">
            <a:extLst>
              <a:ext uri="{FF2B5EF4-FFF2-40B4-BE49-F238E27FC236}">
                <a16:creationId xmlns:a16="http://schemas.microsoft.com/office/drawing/2014/main" id="{E2290E77-52AA-43C7-3A4C-87A2D3A60441}"/>
              </a:ext>
            </a:extLst>
          </p:cNvPr>
          <p:cNvGraphicFramePr>
            <a:graphicFrameLocks noGrp="1"/>
          </p:cNvGraphicFramePr>
          <p:nvPr/>
        </p:nvGraphicFramePr>
        <p:xfrm>
          <a:off x="6630963" y="4519175"/>
          <a:ext cx="5423878" cy="370840"/>
        </p:xfrm>
        <a:graphic>
          <a:graphicData uri="http://schemas.openxmlformats.org/drawingml/2006/table">
            <a:tbl>
              <a:tblPr firstRow="1" bandRow="1"/>
              <a:tblGrid>
                <a:gridCol w="2711939">
                  <a:extLst>
                    <a:ext uri="{9D8B030D-6E8A-4147-A177-3AD203B41FA5}">
                      <a16:colId xmlns:a16="http://schemas.microsoft.com/office/drawing/2014/main" val="2175993545"/>
                    </a:ext>
                  </a:extLst>
                </a:gridCol>
                <a:gridCol w="2711939">
                  <a:extLst>
                    <a:ext uri="{9D8B030D-6E8A-4147-A177-3AD203B41FA5}">
                      <a16:colId xmlns:a16="http://schemas.microsoft.com/office/drawing/2014/main" val="4274426294"/>
                    </a:ext>
                  </a:extLst>
                </a:gridCol>
              </a:tblGrid>
              <a:tr h="370840">
                <a:tc>
                  <a:txBody>
                    <a:bodyPr/>
                    <a:lstStyle/>
                    <a:p>
                      <a:pPr algn="ctr"/>
                      <a:r>
                        <a:rPr lang="en-IN" b="1" dirty="0"/>
                        <a:t>26 - 16 = 10 bits = tag size</a:t>
                      </a:r>
                    </a:p>
                  </a:txBody>
                  <a:tcPr/>
                </a:tc>
                <a:tc>
                  <a:txBody>
                    <a:bodyPr/>
                    <a:lstStyle/>
                    <a:p>
                      <a:pPr algn="ctr"/>
                      <a:r>
                        <a:rPr lang="en-IN" b="1" dirty="0"/>
                        <a:t>64KB = 16 bits</a:t>
                      </a:r>
                    </a:p>
                  </a:txBody>
                  <a:tcPr/>
                </a:tc>
                <a:extLst>
                  <a:ext uri="{0D108BD9-81ED-4DB2-BD59-A6C34878D82A}">
                    <a16:rowId xmlns:a16="http://schemas.microsoft.com/office/drawing/2014/main" val="3562000117"/>
                  </a:ext>
                </a:extLst>
              </a:tr>
            </a:tbl>
          </a:graphicData>
        </a:graphic>
      </p:graphicFrame>
      <p:sp>
        <p:nvSpPr>
          <p:cNvPr id="11" name="TextBox 10">
            <a:extLst>
              <a:ext uri="{FF2B5EF4-FFF2-40B4-BE49-F238E27FC236}">
                <a16:creationId xmlns:a16="http://schemas.microsoft.com/office/drawing/2014/main" id="{3F3FCDBD-8307-BBA0-7FA1-ABE8EBB0ABA2}"/>
              </a:ext>
            </a:extLst>
          </p:cNvPr>
          <p:cNvSpPr txBox="1"/>
          <p:nvPr/>
        </p:nvSpPr>
        <p:spPr>
          <a:xfrm>
            <a:off x="7270656" y="4052861"/>
            <a:ext cx="1941341" cy="369332"/>
          </a:xfrm>
          <a:prstGeom prst="rect">
            <a:avLst/>
          </a:prstGeom>
          <a:noFill/>
        </p:spPr>
        <p:txBody>
          <a:bodyPr wrap="square" rtlCol="0">
            <a:spAutoFit/>
          </a:bodyPr>
          <a:lstStyle/>
          <a:p>
            <a:r>
              <a:rPr lang="en-IN" b="1" dirty="0"/>
              <a:t>Block No</a:t>
            </a:r>
          </a:p>
        </p:txBody>
      </p:sp>
      <p:sp>
        <p:nvSpPr>
          <p:cNvPr id="12" name="TextBox 11">
            <a:extLst>
              <a:ext uri="{FF2B5EF4-FFF2-40B4-BE49-F238E27FC236}">
                <a16:creationId xmlns:a16="http://schemas.microsoft.com/office/drawing/2014/main" id="{8107604D-1EC5-69CF-B3D1-4CEEEB7442EA}"/>
              </a:ext>
            </a:extLst>
          </p:cNvPr>
          <p:cNvSpPr txBox="1"/>
          <p:nvPr/>
        </p:nvSpPr>
        <p:spPr>
          <a:xfrm>
            <a:off x="9851690" y="4101352"/>
            <a:ext cx="1941341" cy="369332"/>
          </a:xfrm>
          <a:prstGeom prst="rect">
            <a:avLst/>
          </a:prstGeom>
          <a:noFill/>
        </p:spPr>
        <p:txBody>
          <a:bodyPr wrap="square" rtlCol="0">
            <a:spAutoFit/>
          </a:bodyPr>
          <a:lstStyle/>
          <a:p>
            <a:r>
              <a:rPr lang="en-IN" b="1" dirty="0"/>
              <a:t>Block Offset</a:t>
            </a:r>
          </a:p>
        </p:txBody>
      </p:sp>
      <p:sp>
        <p:nvSpPr>
          <p:cNvPr id="13" name="Left Brace 12">
            <a:extLst>
              <a:ext uri="{FF2B5EF4-FFF2-40B4-BE49-F238E27FC236}">
                <a16:creationId xmlns:a16="http://schemas.microsoft.com/office/drawing/2014/main" id="{392C1411-21B3-32FA-03EF-83C902F4F7AC}"/>
              </a:ext>
            </a:extLst>
          </p:cNvPr>
          <p:cNvSpPr/>
          <p:nvPr/>
        </p:nvSpPr>
        <p:spPr>
          <a:xfrm rot="5400000">
            <a:off x="8837236" y="1436707"/>
            <a:ext cx="1011331" cy="4858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ADFFD36-A057-589A-B862-5CCA6C7B92B8}"/>
              </a:ext>
            </a:extLst>
          </p:cNvPr>
          <p:cNvSpPr txBox="1"/>
          <p:nvPr/>
        </p:nvSpPr>
        <p:spPr>
          <a:xfrm>
            <a:off x="7887681" y="2916071"/>
            <a:ext cx="4167160" cy="369332"/>
          </a:xfrm>
          <a:prstGeom prst="rect">
            <a:avLst/>
          </a:prstGeom>
          <a:noFill/>
        </p:spPr>
        <p:txBody>
          <a:bodyPr wrap="square" rtlCol="0">
            <a:spAutoFit/>
          </a:bodyPr>
          <a:lstStyle/>
          <a:p>
            <a:r>
              <a:rPr lang="en-IN" b="1" dirty="0"/>
              <a:t>MM = 2 </a:t>
            </a:r>
            <a:r>
              <a:rPr lang="en-IN" b="1" baseline="30000" dirty="0"/>
              <a:t>26  </a:t>
            </a:r>
            <a:r>
              <a:rPr lang="en-IN" b="1" dirty="0"/>
              <a:t> = 26 bits = 64MB</a:t>
            </a:r>
            <a:endParaRPr lang="en-IN" b="1" baseline="30000" dirty="0"/>
          </a:p>
        </p:txBody>
      </p:sp>
      <p:graphicFrame>
        <p:nvGraphicFramePr>
          <p:cNvPr id="3" name="Table 14">
            <a:extLst>
              <a:ext uri="{FF2B5EF4-FFF2-40B4-BE49-F238E27FC236}">
                <a16:creationId xmlns:a16="http://schemas.microsoft.com/office/drawing/2014/main" id="{BD22E26B-529E-1C6A-B910-9ACAB4B32C01}"/>
              </a:ext>
            </a:extLst>
          </p:cNvPr>
          <p:cNvGraphicFramePr>
            <a:graphicFrameLocks noGrp="1"/>
          </p:cNvGraphicFramePr>
          <p:nvPr/>
        </p:nvGraphicFramePr>
        <p:xfrm>
          <a:off x="492369" y="1284011"/>
          <a:ext cx="11562474" cy="1280160"/>
        </p:xfrm>
        <a:graphic>
          <a:graphicData uri="http://schemas.openxmlformats.org/drawingml/2006/table">
            <a:tbl>
              <a:tblPr firstRow="1" bandRow="1"/>
              <a:tblGrid>
                <a:gridCol w="1927079">
                  <a:extLst>
                    <a:ext uri="{9D8B030D-6E8A-4147-A177-3AD203B41FA5}">
                      <a16:colId xmlns:a16="http://schemas.microsoft.com/office/drawing/2014/main" val="2839489051"/>
                    </a:ext>
                  </a:extLst>
                </a:gridCol>
                <a:gridCol w="1927079">
                  <a:extLst>
                    <a:ext uri="{9D8B030D-6E8A-4147-A177-3AD203B41FA5}">
                      <a16:colId xmlns:a16="http://schemas.microsoft.com/office/drawing/2014/main" val="2490250461"/>
                    </a:ext>
                  </a:extLst>
                </a:gridCol>
                <a:gridCol w="1927079">
                  <a:extLst>
                    <a:ext uri="{9D8B030D-6E8A-4147-A177-3AD203B41FA5}">
                      <a16:colId xmlns:a16="http://schemas.microsoft.com/office/drawing/2014/main" val="1373422795"/>
                    </a:ext>
                  </a:extLst>
                </a:gridCol>
                <a:gridCol w="1646505">
                  <a:extLst>
                    <a:ext uri="{9D8B030D-6E8A-4147-A177-3AD203B41FA5}">
                      <a16:colId xmlns:a16="http://schemas.microsoft.com/office/drawing/2014/main" val="1759792470"/>
                    </a:ext>
                  </a:extLst>
                </a:gridCol>
                <a:gridCol w="2207653">
                  <a:extLst>
                    <a:ext uri="{9D8B030D-6E8A-4147-A177-3AD203B41FA5}">
                      <a16:colId xmlns:a16="http://schemas.microsoft.com/office/drawing/2014/main" val="445820556"/>
                    </a:ext>
                  </a:extLst>
                </a:gridCol>
                <a:gridCol w="1927079">
                  <a:extLst>
                    <a:ext uri="{9D8B030D-6E8A-4147-A177-3AD203B41FA5}">
                      <a16:colId xmlns:a16="http://schemas.microsoft.com/office/drawing/2014/main" val="1316436145"/>
                    </a:ext>
                  </a:extLst>
                </a:gridCol>
              </a:tblGrid>
              <a:tr h="370840">
                <a:tc>
                  <a:txBody>
                    <a:bodyPr/>
                    <a:lstStyle/>
                    <a:p>
                      <a:pPr algn="ctr"/>
                      <a:r>
                        <a:rPr lang="en-IN" sz="2400" b="1" dirty="0">
                          <a:solidFill>
                            <a:srgbClr val="FF0000"/>
                          </a:solidFill>
                        </a:rPr>
                        <a:t>MM Size</a:t>
                      </a:r>
                    </a:p>
                  </a:txBody>
                  <a:tcPr/>
                </a:tc>
                <a:tc>
                  <a:txBody>
                    <a:bodyPr/>
                    <a:lstStyle/>
                    <a:p>
                      <a:pPr algn="ctr"/>
                      <a:r>
                        <a:rPr lang="en-IN" sz="2400" b="1" dirty="0">
                          <a:solidFill>
                            <a:srgbClr val="FF0000"/>
                          </a:solidFill>
                        </a:rPr>
                        <a:t>Cache Size</a:t>
                      </a:r>
                    </a:p>
                  </a:txBody>
                  <a:tcPr/>
                </a:tc>
                <a:tc>
                  <a:txBody>
                    <a:bodyPr/>
                    <a:lstStyle/>
                    <a:p>
                      <a:pPr algn="ctr"/>
                      <a:r>
                        <a:rPr lang="en-IN" sz="2400" b="1" dirty="0">
                          <a:solidFill>
                            <a:srgbClr val="FF0000"/>
                          </a:solidFill>
                        </a:rPr>
                        <a:t>Block Size</a:t>
                      </a:r>
                    </a:p>
                  </a:txBody>
                  <a:tcPr/>
                </a:tc>
                <a:tc>
                  <a:txBody>
                    <a:bodyPr/>
                    <a:lstStyle/>
                    <a:p>
                      <a:pPr algn="ctr"/>
                      <a:r>
                        <a:rPr lang="en-IN" sz="2400" b="1" dirty="0">
                          <a:solidFill>
                            <a:srgbClr val="FF0000"/>
                          </a:solidFill>
                        </a:rPr>
                        <a:t>Tag Size</a:t>
                      </a:r>
                    </a:p>
                  </a:txBody>
                  <a:tcPr/>
                </a:tc>
                <a:tc>
                  <a:txBody>
                    <a:bodyPr/>
                    <a:lstStyle/>
                    <a:p>
                      <a:pPr algn="ctr"/>
                      <a:r>
                        <a:rPr lang="en-IN" sz="2400" b="1" dirty="0">
                          <a:solidFill>
                            <a:srgbClr val="FF0000"/>
                          </a:solidFill>
                        </a:rPr>
                        <a:t>Tag directory Size</a:t>
                      </a:r>
                    </a:p>
                  </a:txBody>
                  <a:tcPr/>
                </a:tc>
                <a:tc>
                  <a:txBody>
                    <a:bodyPr/>
                    <a:lstStyle/>
                    <a:p>
                      <a:pPr algn="ctr"/>
                      <a:r>
                        <a:rPr lang="en-IN" sz="2400" b="1" dirty="0">
                          <a:solidFill>
                            <a:srgbClr val="FF0000"/>
                          </a:solidFill>
                        </a:rPr>
                        <a:t>Comparator</a:t>
                      </a:r>
                    </a:p>
                  </a:txBody>
                  <a:tcPr/>
                </a:tc>
                <a:extLst>
                  <a:ext uri="{0D108BD9-81ED-4DB2-BD59-A6C34878D82A}">
                    <a16:rowId xmlns:a16="http://schemas.microsoft.com/office/drawing/2014/main" val="904161185"/>
                  </a:ext>
                </a:extLst>
              </a:tr>
              <a:tr h="370840">
                <a:tc>
                  <a:txBody>
                    <a:bodyPr/>
                    <a:lstStyle/>
                    <a:p>
                      <a:pPr algn="ctr"/>
                      <a:r>
                        <a:rPr lang="en-IN" sz="2400" dirty="0"/>
                        <a:t>64 MB</a:t>
                      </a:r>
                    </a:p>
                  </a:txBody>
                  <a:tcPr/>
                </a:tc>
                <a:tc>
                  <a:txBody>
                    <a:bodyPr/>
                    <a:lstStyle/>
                    <a:p>
                      <a:pPr algn="ctr"/>
                      <a:r>
                        <a:rPr lang="en-IN" sz="2400" dirty="0"/>
                        <a:t>x</a:t>
                      </a:r>
                    </a:p>
                  </a:txBody>
                  <a:tcPr/>
                </a:tc>
                <a:tc>
                  <a:txBody>
                    <a:bodyPr/>
                    <a:lstStyle/>
                    <a:p>
                      <a:pPr algn="ctr"/>
                      <a:r>
                        <a:rPr lang="en-IN" sz="2400" dirty="0"/>
                        <a:t>64 KB</a:t>
                      </a:r>
                    </a:p>
                  </a:txBody>
                  <a:tcPr/>
                </a:tc>
                <a:tc>
                  <a:txBody>
                    <a:bodyPr/>
                    <a:lstStyle/>
                    <a:p>
                      <a:pPr algn="ctr"/>
                      <a:r>
                        <a:rPr lang="en-IN" sz="2400" b="1" dirty="0">
                          <a:solidFill>
                            <a:srgbClr val="002060"/>
                          </a:solidFill>
                        </a:rPr>
                        <a:t>10 bits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Can not get</a:t>
                      </a:r>
                    </a:p>
                  </a:txBody>
                  <a:tcPr/>
                </a:tc>
                <a:tc>
                  <a:txBody>
                    <a:bodyPr/>
                    <a:lstStyle/>
                    <a:p>
                      <a:pPr algn="ctr"/>
                      <a:r>
                        <a:rPr lang="en-IN" sz="2400" dirty="0"/>
                        <a:t>x</a:t>
                      </a:r>
                    </a:p>
                  </a:txBody>
                  <a:tcPr/>
                </a:tc>
                <a:extLst>
                  <a:ext uri="{0D108BD9-81ED-4DB2-BD59-A6C34878D82A}">
                    <a16:rowId xmlns:a16="http://schemas.microsoft.com/office/drawing/2014/main" val="1591339957"/>
                  </a:ext>
                </a:extLst>
              </a:tr>
            </a:tbl>
          </a:graphicData>
        </a:graphic>
      </p:graphicFrame>
    </p:spTree>
    <p:extLst>
      <p:ext uri="{BB962C8B-B14F-4D97-AF65-F5344CB8AC3E}">
        <p14:creationId xmlns:p14="http://schemas.microsoft.com/office/powerpoint/2010/main" val="3043135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8BE-9D5C-C10B-5DFE-386BFAC21AE7}"/>
              </a:ext>
            </a:extLst>
          </p:cNvPr>
          <p:cNvSpPr>
            <a:spLocks noGrp="1"/>
          </p:cNvSpPr>
          <p:nvPr>
            <p:ph type="title"/>
          </p:nvPr>
        </p:nvSpPr>
        <p:spPr/>
        <p:txBody>
          <a:bodyPr/>
          <a:lstStyle/>
          <a:p>
            <a:r>
              <a:rPr lang="en-IN" dirty="0"/>
              <a:t>Direct Mapped Cache</a:t>
            </a:r>
          </a:p>
        </p:txBody>
      </p:sp>
      <p:pic>
        <p:nvPicPr>
          <p:cNvPr id="8" name="Content Placeholder 7">
            <a:extLst>
              <a:ext uri="{FF2B5EF4-FFF2-40B4-BE49-F238E27FC236}">
                <a16:creationId xmlns:a16="http://schemas.microsoft.com/office/drawing/2014/main" id="{66671F09-F62A-B3BF-2F07-8733E1B75C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3571" y="1825625"/>
            <a:ext cx="5256227" cy="4594029"/>
          </a:xfrm>
        </p:spPr>
      </p:pic>
      <p:pic>
        <p:nvPicPr>
          <p:cNvPr id="6" name="Content Placeholder 5">
            <a:extLst>
              <a:ext uri="{FF2B5EF4-FFF2-40B4-BE49-F238E27FC236}">
                <a16:creationId xmlns:a16="http://schemas.microsoft.com/office/drawing/2014/main" id="{5785E3D6-4DF7-45A3-EF55-276D503F84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3" y="1825625"/>
            <a:ext cx="5865826" cy="4351338"/>
          </a:xfrm>
        </p:spPr>
      </p:pic>
    </p:spTree>
    <p:extLst>
      <p:ext uri="{BB962C8B-B14F-4D97-AF65-F5344CB8AC3E}">
        <p14:creationId xmlns:p14="http://schemas.microsoft.com/office/powerpoint/2010/main" val="3610719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C393-ADC9-4DC5-B941-473A45C82388}"/>
              </a:ext>
            </a:extLst>
          </p:cNvPr>
          <p:cNvSpPr>
            <a:spLocks noGrp="1"/>
          </p:cNvSpPr>
          <p:nvPr>
            <p:ph type="title"/>
          </p:nvPr>
        </p:nvSpPr>
        <p:spPr/>
        <p:txBody>
          <a:bodyPr/>
          <a:lstStyle/>
          <a:p>
            <a:r>
              <a:rPr lang="en-IN" dirty="0"/>
              <a:t>Direct Mapped Cache</a:t>
            </a:r>
          </a:p>
        </p:txBody>
      </p:sp>
      <p:pic>
        <p:nvPicPr>
          <p:cNvPr id="7" name="Content Placeholder 6">
            <a:extLst>
              <a:ext uri="{FF2B5EF4-FFF2-40B4-BE49-F238E27FC236}">
                <a16:creationId xmlns:a16="http://schemas.microsoft.com/office/drawing/2014/main" id="{91323B57-3CE7-9230-9C79-94EB3E440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631" y="1564849"/>
            <a:ext cx="8427563" cy="4751110"/>
          </a:xfrm>
        </p:spPr>
      </p:pic>
    </p:spTree>
    <p:extLst>
      <p:ext uri="{BB962C8B-B14F-4D97-AF65-F5344CB8AC3E}">
        <p14:creationId xmlns:p14="http://schemas.microsoft.com/office/powerpoint/2010/main" val="2544880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F8C3-28F5-4607-A086-2253BE339419}"/>
              </a:ext>
            </a:extLst>
          </p:cNvPr>
          <p:cNvSpPr>
            <a:spLocks noGrp="1"/>
          </p:cNvSpPr>
          <p:nvPr>
            <p:ph type="title"/>
          </p:nvPr>
        </p:nvSpPr>
        <p:spPr/>
        <p:txBody>
          <a:bodyPr/>
          <a:lstStyle/>
          <a:p>
            <a:r>
              <a:rPr lang="en-IN" dirty="0"/>
              <a:t>Direct Mapped Cache</a:t>
            </a:r>
          </a:p>
        </p:txBody>
      </p:sp>
      <p:pic>
        <p:nvPicPr>
          <p:cNvPr id="7" name="Content Placeholder 6">
            <a:extLst>
              <a:ext uri="{FF2B5EF4-FFF2-40B4-BE49-F238E27FC236}">
                <a16:creationId xmlns:a16="http://schemas.microsoft.com/office/drawing/2014/main" id="{1EA95788-BD57-9696-A5FD-7476291B8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433" y="1489435"/>
            <a:ext cx="7569723" cy="5203596"/>
          </a:xfrm>
        </p:spPr>
      </p:pic>
    </p:spTree>
    <p:extLst>
      <p:ext uri="{BB962C8B-B14F-4D97-AF65-F5344CB8AC3E}">
        <p14:creationId xmlns:p14="http://schemas.microsoft.com/office/powerpoint/2010/main" val="58670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F5E2DD-DC21-53A4-4D6A-E28C2645104D}"/>
              </a:ext>
            </a:extLst>
          </p:cNvPr>
          <p:cNvGraphicFramePr>
            <a:graphicFrameLocks noGrp="1"/>
          </p:cNvGraphicFramePr>
          <p:nvPr>
            <p:ph idx="1"/>
          </p:nvPr>
        </p:nvGraphicFramePr>
        <p:xfrm>
          <a:off x="838200" y="2045615"/>
          <a:ext cx="10515600" cy="4447259"/>
        </p:xfrm>
        <a:graphic>
          <a:graphicData uri="http://schemas.openxmlformats.org/drawingml/2006/table">
            <a:tbl>
              <a:tblPr>
                <a:tableStyleId>{5C22544A-7EE6-4342-B048-85BDC9FD1C3A}</a:tableStyleId>
              </a:tblPr>
              <a:tblGrid>
                <a:gridCol w="10515600">
                  <a:extLst>
                    <a:ext uri="{9D8B030D-6E8A-4147-A177-3AD203B41FA5}">
                      <a16:colId xmlns:a16="http://schemas.microsoft.com/office/drawing/2014/main" val="477803465"/>
                    </a:ext>
                  </a:extLst>
                </a:gridCol>
              </a:tblGrid>
              <a:tr h="4447259">
                <a:tc>
                  <a:txBody>
                    <a:bodyPr/>
                    <a:lstStyle/>
                    <a:p>
                      <a:pPr marL="0" marR="0" algn="l">
                        <a:spcBef>
                          <a:spcPts val="0"/>
                        </a:spcBef>
                        <a:spcAft>
                          <a:spcPts val="0"/>
                        </a:spcAft>
                      </a:pPr>
                      <a:r>
                        <a:rPr lang="en-US" sz="2000">
                          <a:effectLst/>
                          <a:latin typeface="Times New Roman" panose="02020603050405020304" pitchFamily="18" charset="0"/>
                          <a:cs typeface="Times New Roman" panose="02020603050405020304" pitchFamily="18" charset="0"/>
                        </a:rPr>
                        <a:t>Discuss direct </a:t>
                      </a:r>
                      <a:r>
                        <a:rPr lang="en-US" sz="2000" dirty="0">
                          <a:effectLst/>
                          <a:latin typeface="Times New Roman" panose="02020603050405020304" pitchFamily="18" charset="0"/>
                          <a:cs typeface="Times New Roman" panose="02020603050405020304" pitchFamily="18" charset="0"/>
                        </a:rPr>
                        <a:t>cache mapping technique.</a:t>
                      </a:r>
                      <a:endParaRPr lang="en-IN" sz="2000" dirty="0">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000" dirty="0">
                          <a:effectLst/>
                          <a:latin typeface="Times New Roman" panose="02020603050405020304" pitchFamily="18" charset="0"/>
                          <a:cs typeface="Times New Roman" panose="02020603050405020304" pitchFamily="18" charset="0"/>
                        </a:rPr>
                        <a:t>Complete missing parameter in below table using  direct cache mapping technique, assume memory is byte addressable.</a:t>
                      </a:r>
                    </a:p>
                    <a:p>
                      <a:pPr marL="0"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93278251"/>
                  </a:ext>
                </a:extLst>
              </a:tr>
            </a:tbl>
          </a:graphicData>
        </a:graphic>
      </p:graphicFrame>
      <p:graphicFrame>
        <p:nvGraphicFramePr>
          <p:cNvPr id="5" name="Table 5">
            <a:extLst>
              <a:ext uri="{FF2B5EF4-FFF2-40B4-BE49-F238E27FC236}">
                <a16:creationId xmlns:a16="http://schemas.microsoft.com/office/drawing/2014/main" id="{473E4FAA-3F51-622F-1DC6-5785EDB04907}"/>
              </a:ext>
            </a:extLst>
          </p:cNvPr>
          <p:cNvGraphicFramePr>
            <a:graphicFrameLocks noGrp="1"/>
          </p:cNvGraphicFramePr>
          <p:nvPr/>
        </p:nvGraphicFramePr>
        <p:xfrm>
          <a:off x="1132591" y="3050637"/>
          <a:ext cx="8670978" cy="2595880"/>
        </p:xfrm>
        <a:graphic>
          <a:graphicData uri="http://schemas.openxmlformats.org/drawingml/2006/table">
            <a:tbl>
              <a:tblPr firstRow="1" bandRow="1">
                <a:tableStyleId>{5C22544A-7EE6-4342-B048-85BDC9FD1C3A}</a:tableStyleId>
              </a:tblPr>
              <a:tblGrid>
                <a:gridCol w="1445163">
                  <a:extLst>
                    <a:ext uri="{9D8B030D-6E8A-4147-A177-3AD203B41FA5}">
                      <a16:colId xmlns:a16="http://schemas.microsoft.com/office/drawing/2014/main" val="523729750"/>
                    </a:ext>
                  </a:extLst>
                </a:gridCol>
                <a:gridCol w="1445163">
                  <a:extLst>
                    <a:ext uri="{9D8B030D-6E8A-4147-A177-3AD203B41FA5}">
                      <a16:colId xmlns:a16="http://schemas.microsoft.com/office/drawing/2014/main" val="451324398"/>
                    </a:ext>
                  </a:extLst>
                </a:gridCol>
                <a:gridCol w="1445163">
                  <a:extLst>
                    <a:ext uri="{9D8B030D-6E8A-4147-A177-3AD203B41FA5}">
                      <a16:colId xmlns:a16="http://schemas.microsoft.com/office/drawing/2014/main" val="1467117104"/>
                    </a:ext>
                  </a:extLst>
                </a:gridCol>
                <a:gridCol w="1445163">
                  <a:extLst>
                    <a:ext uri="{9D8B030D-6E8A-4147-A177-3AD203B41FA5}">
                      <a16:colId xmlns:a16="http://schemas.microsoft.com/office/drawing/2014/main" val="144844226"/>
                    </a:ext>
                  </a:extLst>
                </a:gridCol>
                <a:gridCol w="1445163">
                  <a:extLst>
                    <a:ext uri="{9D8B030D-6E8A-4147-A177-3AD203B41FA5}">
                      <a16:colId xmlns:a16="http://schemas.microsoft.com/office/drawing/2014/main" val="4068474051"/>
                    </a:ext>
                  </a:extLst>
                </a:gridCol>
                <a:gridCol w="1445163">
                  <a:extLst>
                    <a:ext uri="{9D8B030D-6E8A-4147-A177-3AD203B41FA5}">
                      <a16:colId xmlns:a16="http://schemas.microsoft.com/office/drawing/2014/main" val="4097882324"/>
                    </a:ext>
                  </a:extLst>
                </a:gridCol>
              </a:tblGrid>
              <a:tr h="370840">
                <a:tc>
                  <a:txBody>
                    <a:bodyPr/>
                    <a:lstStyle/>
                    <a:p>
                      <a:r>
                        <a:rPr lang="en-IN" dirty="0" err="1"/>
                        <a:t>QueNO</a:t>
                      </a:r>
                      <a:endParaRPr lang="en-IN" dirty="0"/>
                    </a:p>
                  </a:txBody>
                  <a:tcPr/>
                </a:tc>
                <a:tc>
                  <a:txBody>
                    <a:bodyPr/>
                    <a:lstStyle/>
                    <a:p>
                      <a:r>
                        <a:rPr lang="en-IN" dirty="0"/>
                        <a:t>M.M (size)</a:t>
                      </a:r>
                    </a:p>
                  </a:txBody>
                  <a:tcPr/>
                </a:tc>
                <a:tc>
                  <a:txBody>
                    <a:bodyPr/>
                    <a:lstStyle/>
                    <a:p>
                      <a:r>
                        <a:rPr lang="en-IN" dirty="0"/>
                        <a:t>Cache Size</a:t>
                      </a:r>
                    </a:p>
                  </a:txBody>
                  <a:tcPr/>
                </a:tc>
                <a:tc>
                  <a:txBody>
                    <a:bodyPr/>
                    <a:lstStyle/>
                    <a:p>
                      <a:r>
                        <a:rPr lang="en-IN" dirty="0"/>
                        <a:t>Block Size</a:t>
                      </a:r>
                    </a:p>
                  </a:txBody>
                  <a:tcPr/>
                </a:tc>
                <a:tc>
                  <a:txBody>
                    <a:bodyPr/>
                    <a:lstStyle/>
                    <a:p>
                      <a:r>
                        <a:rPr lang="en-IN" dirty="0"/>
                        <a:t>Tag Bit</a:t>
                      </a:r>
                    </a:p>
                  </a:txBody>
                  <a:tcPr/>
                </a:tc>
                <a:tc>
                  <a:txBody>
                    <a:bodyPr/>
                    <a:lstStyle/>
                    <a:p>
                      <a:r>
                        <a:rPr lang="en-IN" dirty="0"/>
                        <a:t>Tag Directory</a:t>
                      </a:r>
                    </a:p>
                  </a:txBody>
                  <a:tcPr/>
                </a:tc>
                <a:extLst>
                  <a:ext uri="{0D108BD9-81ED-4DB2-BD59-A6C34878D82A}">
                    <a16:rowId xmlns:a16="http://schemas.microsoft.com/office/drawing/2014/main" val="389976669"/>
                  </a:ext>
                </a:extLst>
              </a:tr>
              <a:tr h="370840">
                <a:tc>
                  <a:txBody>
                    <a:bodyPr/>
                    <a:lstStyle/>
                    <a:p>
                      <a:r>
                        <a:rPr lang="en-IN" dirty="0"/>
                        <a:t>1</a:t>
                      </a:r>
                    </a:p>
                  </a:txBody>
                  <a:tcPr/>
                </a:tc>
                <a:tc>
                  <a:txBody>
                    <a:bodyPr/>
                    <a:lstStyle/>
                    <a:p>
                      <a:r>
                        <a:rPr lang="en-IN" dirty="0"/>
                        <a:t>128kb</a:t>
                      </a:r>
                    </a:p>
                  </a:txBody>
                  <a:tcPr/>
                </a:tc>
                <a:tc>
                  <a:txBody>
                    <a:bodyPr/>
                    <a:lstStyle/>
                    <a:p>
                      <a:r>
                        <a:rPr lang="en-IN" dirty="0"/>
                        <a:t>16kb</a:t>
                      </a:r>
                    </a:p>
                  </a:txBody>
                  <a:tcPr/>
                </a:tc>
                <a:tc>
                  <a:txBody>
                    <a:bodyPr/>
                    <a:lstStyle/>
                    <a:p>
                      <a:r>
                        <a:rPr lang="en-IN" dirty="0"/>
                        <a:t>256b</a:t>
                      </a:r>
                    </a:p>
                  </a:txBody>
                  <a:tcPr/>
                </a:tc>
                <a:tc>
                  <a:txBody>
                    <a:bodyPr/>
                    <a:lstStyle/>
                    <a:p>
                      <a:r>
                        <a:rPr lang="en-IN" dirty="0"/>
                        <a:t>_______</a:t>
                      </a:r>
                    </a:p>
                  </a:txBody>
                  <a:tcPr/>
                </a:tc>
                <a:tc>
                  <a:txBody>
                    <a:bodyPr/>
                    <a:lstStyle/>
                    <a:p>
                      <a:r>
                        <a:rPr lang="en-IN" dirty="0"/>
                        <a:t>_________</a:t>
                      </a:r>
                    </a:p>
                  </a:txBody>
                  <a:tcPr/>
                </a:tc>
                <a:extLst>
                  <a:ext uri="{0D108BD9-81ED-4DB2-BD59-A6C34878D82A}">
                    <a16:rowId xmlns:a16="http://schemas.microsoft.com/office/drawing/2014/main" val="3237532208"/>
                  </a:ext>
                </a:extLst>
              </a:tr>
              <a:tr h="370840">
                <a:tc>
                  <a:txBody>
                    <a:bodyPr/>
                    <a:lstStyle/>
                    <a:p>
                      <a:r>
                        <a:rPr lang="en-IN" dirty="0"/>
                        <a:t>2</a:t>
                      </a:r>
                    </a:p>
                  </a:txBody>
                  <a:tcPr/>
                </a:tc>
                <a:tc>
                  <a:txBody>
                    <a:bodyPr/>
                    <a:lstStyle/>
                    <a:p>
                      <a:r>
                        <a:rPr lang="en-IN" dirty="0"/>
                        <a:t>32 Gb</a:t>
                      </a:r>
                    </a:p>
                  </a:txBody>
                  <a:tcPr/>
                </a:tc>
                <a:tc>
                  <a:txBody>
                    <a:bodyPr/>
                    <a:lstStyle/>
                    <a:p>
                      <a:r>
                        <a:rPr lang="en-IN" dirty="0"/>
                        <a:t>32kb</a:t>
                      </a:r>
                    </a:p>
                  </a:txBody>
                  <a:tcPr/>
                </a:tc>
                <a:tc>
                  <a:txBody>
                    <a:bodyPr/>
                    <a:lstStyle/>
                    <a:p>
                      <a:r>
                        <a:rPr lang="en-IN" dirty="0"/>
                        <a:t>1 kb</a:t>
                      </a:r>
                    </a:p>
                  </a:txBody>
                  <a:tcPr/>
                </a:tc>
                <a:tc>
                  <a:txBody>
                    <a:bodyPr/>
                    <a:lstStyle/>
                    <a:p>
                      <a:r>
                        <a:rPr lang="en-IN" dirty="0"/>
                        <a:t>_______</a:t>
                      </a:r>
                    </a:p>
                  </a:txBody>
                  <a:tcPr/>
                </a:tc>
                <a:tc>
                  <a:txBody>
                    <a:bodyPr/>
                    <a:lstStyle/>
                    <a:p>
                      <a:r>
                        <a:rPr lang="en-IN" dirty="0"/>
                        <a:t>_________</a:t>
                      </a:r>
                    </a:p>
                  </a:txBody>
                  <a:tcPr/>
                </a:tc>
                <a:extLst>
                  <a:ext uri="{0D108BD9-81ED-4DB2-BD59-A6C34878D82A}">
                    <a16:rowId xmlns:a16="http://schemas.microsoft.com/office/drawing/2014/main" val="1177249014"/>
                  </a:ext>
                </a:extLst>
              </a:tr>
              <a:tr h="370840">
                <a:tc>
                  <a:txBody>
                    <a:bodyPr/>
                    <a:lstStyle/>
                    <a:p>
                      <a:r>
                        <a:rPr lang="en-IN" dirty="0"/>
                        <a:t>3</a:t>
                      </a:r>
                    </a:p>
                  </a:txBody>
                  <a:tcPr/>
                </a:tc>
                <a:tc>
                  <a:txBody>
                    <a:bodyPr/>
                    <a:lstStyle/>
                    <a:p>
                      <a:r>
                        <a:rPr lang="en-IN" dirty="0"/>
                        <a:t>_______</a:t>
                      </a:r>
                    </a:p>
                  </a:txBody>
                  <a:tcPr/>
                </a:tc>
                <a:tc>
                  <a:txBody>
                    <a:bodyPr/>
                    <a:lstStyle/>
                    <a:p>
                      <a:r>
                        <a:rPr lang="en-IN" dirty="0"/>
                        <a:t>512 kb</a:t>
                      </a:r>
                    </a:p>
                  </a:txBody>
                  <a:tcPr/>
                </a:tc>
                <a:tc>
                  <a:txBody>
                    <a:bodyPr/>
                    <a:lstStyle/>
                    <a:p>
                      <a:r>
                        <a:rPr lang="en-IN" dirty="0"/>
                        <a:t>1 kb</a:t>
                      </a:r>
                    </a:p>
                  </a:txBody>
                  <a:tcPr/>
                </a:tc>
                <a:tc>
                  <a:txBody>
                    <a:bodyPr/>
                    <a:lstStyle/>
                    <a:p>
                      <a:r>
                        <a:rPr lang="en-IN" dirty="0"/>
                        <a:t>7</a:t>
                      </a:r>
                    </a:p>
                  </a:txBody>
                  <a:tcPr/>
                </a:tc>
                <a:tc>
                  <a:txBody>
                    <a:bodyPr/>
                    <a:lstStyle/>
                    <a:p>
                      <a:r>
                        <a:rPr lang="en-IN" dirty="0"/>
                        <a:t>_______</a:t>
                      </a:r>
                    </a:p>
                  </a:txBody>
                  <a:tcPr/>
                </a:tc>
                <a:extLst>
                  <a:ext uri="{0D108BD9-81ED-4DB2-BD59-A6C34878D82A}">
                    <a16:rowId xmlns:a16="http://schemas.microsoft.com/office/drawing/2014/main" val="1259012938"/>
                  </a:ext>
                </a:extLst>
              </a:tr>
              <a:tr h="370840">
                <a:tc>
                  <a:txBody>
                    <a:bodyPr/>
                    <a:lstStyle/>
                    <a:p>
                      <a:r>
                        <a:rPr lang="en-IN" dirty="0"/>
                        <a:t>4</a:t>
                      </a:r>
                    </a:p>
                  </a:txBody>
                  <a:tcPr/>
                </a:tc>
                <a:tc>
                  <a:txBody>
                    <a:bodyPr/>
                    <a:lstStyle/>
                    <a:p>
                      <a:r>
                        <a:rPr lang="en-IN" dirty="0"/>
                        <a:t>16 Gb</a:t>
                      </a:r>
                    </a:p>
                  </a:txBody>
                  <a:tcPr/>
                </a:tc>
                <a:tc>
                  <a:txBody>
                    <a:bodyPr/>
                    <a:lstStyle/>
                    <a:p>
                      <a:r>
                        <a:rPr lang="en-IN" dirty="0"/>
                        <a:t>______</a:t>
                      </a:r>
                    </a:p>
                  </a:txBody>
                  <a:tcPr/>
                </a:tc>
                <a:tc>
                  <a:txBody>
                    <a:bodyPr/>
                    <a:lstStyle/>
                    <a:p>
                      <a:r>
                        <a:rPr lang="en-IN" dirty="0"/>
                        <a:t>4 kb</a:t>
                      </a:r>
                    </a:p>
                  </a:txBody>
                  <a:tcPr/>
                </a:tc>
                <a:tc>
                  <a:txBody>
                    <a:bodyPr/>
                    <a:lstStyle/>
                    <a:p>
                      <a:r>
                        <a:rPr lang="en-IN" dirty="0"/>
                        <a:t>10</a:t>
                      </a:r>
                    </a:p>
                  </a:txBody>
                  <a:tcPr/>
                </a:tc>
                <a:tc>
                  <a:txBody>
                    <a:bodyPr/>
                    <a:lstStyle/>
                    <a:p>
                      <a:r>
                        <a:rPr lang="en-IN" dirty="0"/>
                        <a:t>______</a:t>
                      </a:r>
                    </a:p>
                  </a:txBody>
                  <a:tcPr/>
                </a:tc>
                <a:extLst>
                  <a:ext uri="{0D108BD9-81ED-4DB2-BD59-A6C34878D82A}">
                    <a16:rowId xmlns:a16="http://schemas.microsoft.com/office/drawing/2014/main" val="467422690"/>
                  </a:ext>
                </a:extLst>
              </a:tr>
              <a:tr h="370840">
                <a:tc>
                  <a:txBody>
                    <a:bodyPr/>
                    <a:lstStyle/>
                    <a:p>
                      <a:r>
                        <a:rPr lang="en-IN" dirty="0"/>
                        <a:t>5</a:t>
                      </a:r>
                    </a:p>
                  </a:txBody>
                  <a:tcPr/>
                </a:tc>
                <a:tc>
                  <a:txBody>
                    <a:bodyPr/>
                    <a:lstStyle/>
                    <a:p>
                      <a:r>
                        <a:rPr lang="en-IN" dirty="0"/>
                        <a:t>64MB</a:t>
                      </a:r>
                    </a:p>
                  </a:txBody>
                  <a:tcPr/>
                </a:tc>
                <a:tc>
                  <a:txBody>
                    <a:bodyPr/>
                    <a:lstStyle/>
                    <a:p>
                      <a:r>
                        <a:rPr lang="en-IN" dirty="0"/>
                        <a:t>______</a:t>
                      </a:r>
                    </a:p>
                  </a:txBody>
                  <a:tcPr/>
                </a:tc>
                <a:tc>
                  <a:txBody>
                    <a:bodyPr/>
                    <a:lstStyle/>
                    <a:p>
                      <a:r>
                        <a:rPr lang="en-IN" dirty="0"/>
                        <a:t>_______</a:t>
                      </a:r>
                    </a:p>
                  </a:txBody>
                  <a:tcPr/>
                </a:tc>
                <a:tc>
                  <a:txBody>
                    <a:bodyPr/>
                    <a:lstStyle/>
                    <a:p>
                      <a:r>
                        <a:rPr lang="en-IN" dirty="0"/>
                        <a:t>10</a:t>
                      </a:r>
                    </a:p>
                  </a:txBody>
                  <a:tcPr/>
                </a:tc>
                <a:tc>
                  <a:txBody>
                    <a:bodyPr/>
                    <a:lstStyle/>
                    <a:p>
                      <a:r>
                        <a:rPr lang="en-IN" dirty="0"/>
                        <a:t>_______</a:t>
                      </a:r>
                    </a:p>
                  </a:txBody>
                  <a:tcPr/>
                </a:tc>
                <a:extLst>
                  <a:ext uri="{0D108BD9-81ED-4DB2-BD59-A6C34878D82A}">
                    <a16:rowId xmlns:a16="http://schemas.microsoft.com/office/drawing/2014/main" val="2378680959"/>
                  </a:ext>
                </a:extLst>
              </a:tr>
              <a:tr h="370840">
                <a:tc>
                  <a:txBody>
                    <a:bodyPr/>
                    <a:lstStyle/>
                    <a:p>
                      <a:r>
                        <a:rPr lang="en-IN" dirty="0"/>
                        <a:t>6</a:t>
                      </a:r>
                    </a:p>
                  </a:txBody>
                  <a:tcPr/>
                </a:tc>
                <a:tc>
                  <a:txBody>
                    <a:bodyPr/>
                    <a:lstStyle/>
                    <a:p>
                      <a:r>
                        <a:rPr lang="en-IN" dirty="0"/>
                        <a:t>_______</a:t>
                      </a:r>
                    </a:p>
                  </a:txBody>
                  <a:tcPr/>
                </a:tc>
                <a:tc>
                  <a:txBody>
                    <a:bodyPr/>
                    <a:lstStyle/>
                    <a:p>
                      <a:r>
                        <a:rPr lang="en-IN" dirty="0"/>
                        <a:t>512 kb</a:t>
                      </a:r>
                    </a:p>
                  </a:txBody>
                  <a:tcPr/>
                </a:tc>
                <a:tc>
                  <a:txBody>
                    <a:bodyPr/>
                    <a:lstStyle/>
                    <a:p>
                      <a:r>
                        <a:rPr lang="en-IN" dirty="0"/>
                        <a:t>_______</a:t>
                      </a:r>
                    </a:p>
                  </a:txBody>
                  <a:tcPr/>
                </a:tc>
                <a:tc>
                  <a:txBody>
                    <a:bodyPr/>
                    <a:lstStyle/>
                    <a:p>
                      <a:r>
                        <a:rPr lang="en-IN" dirty="0"/>
                        <a:t>7</a:t>
                      </a:r>
                    </a:p>
                  </a:txBody>
                  <a:tcPr/>
                </a:tc>
                <a:tc>
                  <a:txBody>
                    <a:bodyPr/>
                    <a:lstStyle/>
                    <a:p>
                      <a:r>
                        <a:rPr lang="en-IN" dirty="0"/>
                        <a:t>______</a:t>
                      </a:r>
                    </a:p>
                  </a:txBody>
                  <a:tcPr/>
                </a:tc>
                <a:extLst>
                  <a:ext uri="{0D108BD9-81ED-4DB2-BD59-A6C34878D82A}">
                    <a16:rowId xmlns:a16="http://schemas.microsoft.com/office/drawing/2014/main" val="2158775995"/>
                  </a:ext>
                </a:extLst>
              </a:tr>
            </a:tbl>
          </a:graphicData>
        </a:graphic>
      </p:graphicFrame>
    </p:spTree>
    <p:extLst>
      <p:ext uri="{BB962C8B-B14F-4D97-AF65-F5344CB8AC3E}">
        <p14:creationId xmlns:p14="http://schemas.microsoft.com/office/powerpoint/2010/main" val="424131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09755" y="273423"/>
            <a:ext cx="10971300" cy="5307359"/>
          </a:xfrm>
          <a:prstGeom prst="rect">
            <a:avLst/>
          </a:prstGeom>
          <a:noFill/>
          <a:ln>
            <a:noFill/>
          </a:ln>
        </p:spPr>
        <p:txBody>
          <a:bodyPr lIns="0" tIns="0" rIns="0" bIns="0" anchor="ctr">
            <a:noAutofit/>
          </a:bodyPr>
          <a:lstStyle/>
          <a:p>
            <a:pPr algn="ctr"/>
            <a:r>
              <a:rPr lang="en-US" sz="3870" spc="-1" dirty="0">
                <a:latin typeface="Arial"/>
              </a:rPr>
              <a:t>Set Associativity</a:t>
            </a:r>
            <a:endParaRPr lang="en-IN" sz="3870" spc="-1" dirty="0">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09755" y="273422"/>
            <a:ext cx="10971300" cy="1144631"/>
          </a:xfrm>
          <a:prstGeom prst="rect">
            <a:avLst/>
          </a:prstGeom>
          <a:noFill/>
          <a:ln>
            <a:noFill/>
          </a:ln>
        </p:spPr>
        <p:txBody>
          <a:bodyPr lIns="0" tIns="0" rIns="0" bIns="0" anchor="ctr">
            <a:noAutofit/>
          </a:bodyPr>
          <a:lstStyle/>
          <a:p>
            <a:pPr algn="ctr"/>
            <a:r>
              <a:rPr lang="en-US" sz="5321" spc="-1">
                <a:latin typeface="Arial"/>
              </a:rPr>
              <a:t>Set Associativity</a:t>
            </a:r>
            <a:endParaRPr lang="en-IN" sz="5321" spc="-1">
              <a:latin typeface="Arial"/>
            </a:endParaRPr>
          </a:p>
        </p:txBody>
      </p:sp>
      <p:sp>
        <p:nvSpPr>
          <p:cNvPr id="206" name="TextShape 2"/>
          <p:cNvSpPr txBox="1"/>
          <p:nvPr/>
        </p:nvSpPr>
        <p:spPr>
          <a:xfrm>
            <a:off x="609755" y="1604399"/>
            <a:ext cx="10971300" cy="3976819"/>
          </a:xfrm>
          <a:prstGeom prst="rect">
            <a:avLst/>
          </a:prstGeom>
          <a:noFill/>
          <a:ln>
            <a:noFill/>
          </a:ln>
        </p:spPr>
        <p:txBody>
          <a:bodyPr lIns="0" tIns="0" rIns="0" bIns="0">
            <a:normAutofit/>
          </a:bodyPr>
          <a:lstStyle/>
          <a:p>
            <a:endParaRPr lang="en-IN" sz="3870" spc="-1">
              <a:latin typeface="Arial"/>
            </a:endParaRPr>
          </a:p>
        </p:txBody>
      </p:sp>
      <p:pic>
        <p:nvPicPr>
          <p:cNvPr id="207" name="Picture 206"/>
          <p:cNvPicPr/>
          <p:nvPr/>
        </p:nvPicPr>
        <p:blipFill>
          <a:blip r:embed="rId2"/>
          <a:stretch/>
        </p:blipFill>
        <p:spPr>
          <a:xfrm>
            <a:off x="4664508" y="1661869"/>
            <a:ext cx="6481596" cy="4607694"/>
          </a:xfrm>
          <a:prstGeom prst="rect">
            <a:avLst/>
          </a:prstGeom>
          <a:ln>
            <a:noFill/>
          </a:ln>
        </p:spPr>
      </p:pic>
      <p:pic>
        <p:nvPicPr>
          <p:cNvPr id="208" name="Picture 207"/>
          <p:cNvPicPr/>
          <p:nvPr/>
        </p:nvPicPr>
        <p:blipFill>
          <a:blip r:embed="rId3"/>
          <a:srcRect r="54245" b="6472"/>
          <a:stretch/>
        </p:blipFill>
        <p:spPr>
          <a:xfrm>
            <a:off x="1105224" y="1327493"/>
            <a:ext cx="3335495" cy="5202867"/>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3EF97B-9DA6-0646-6576-E0FCC2F6B182}"/>
              </a:ext>
            </a:extLst>
          </p:cNvPr>
          <p:cNvSpPr>
            <a:spLocks noGrp="1"/>
          </p:cNvSpPr>
          <p:nvPr>
            <p:ph type="body"/>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C9F54271-C402-86CC-4621-F425340FE4C2}"/>
              </a:ext>
            </a:extLst>
          </p:cNvPr>
          <p:cNvPicPr>
            <a:picLocks noChangeAspect="1"/>
          </p:cNvPicPr>
          <p:nvPr/>
        </p:nvPicPr>
        <p:blipFill>
          <a:blip r:embed="rId2"/>
          <a:stretch>
            <a:fillRect/>
          </a:stretch>
        </p:blipFill>
        <p:spPr>
          <a:xfrm>
            <a:off x="1310326" y="837975"/>
            <a:ext cx="9737888" cy="5006644"/>
          </a:xfrm>
          <a:prstGeom prst="rect">
            <a:avLst/>
          </a:prstGeom>
        </p:spPr>
      </p:pic>
    </p:spTree>
    <p:extLst>
      <p:ext uri="{BB962C8B-B14F-4D97-AF65-F5344CB8AC3E}">
        <p14:creationId xmlns:p14="http://schemas.microsoft.com/office/powerpoint/2010/main" val="2014685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388FA7-D3F3-4B37-7074-2A054F1F44C8}"/>
              </a:ext>
            </a:extLst>
          </p:cNvPr>
          <p:cNvSpPr>
            <a:spLocks noGrp="1"/>
          </p:cNvSpPr>
          <p:nvPr>
            <p:ph type="body"/>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A14428E0-FBC6-15F6-3026-51836DB71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62" y="361950"/>
            <a:ext cx="10523494" cy="6134100"/>
          </a:xfrm>
          <a:prstGeom prst="rect">
            <a:avLst/>
          </a:prstGeom>
        </p:spPr>
      </p:pic>
      <p:pic>
        <p:nvPicPr>
          <p:cNvPr id="7" name="Picture 6">
            <a:extLst>
              <a:ext uri="{FF2B5EF4-FFF2-40B4-BE49-F238E27FC236}">
                <a16:creationId xmlns:a16="http://schemas.microsoft.com/office/drawing/2014/main" id="{ACAD0FB7-4961-6980-5F76-B106D2654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980" y="361950"/>
            <a:ext cx="7178040" cy="6134100"/>
          </a:xfrm>
          <a:prstGeom prst="rect">
            <a:avLst/>
          </a:prstGeom>
        </p:spPr>
      </p:pic>
    </p:spTree>
    <p:extLst>
      <p:ext uri="{BB962C8B-B14F-4D97-AF65-F5344CB8AC3E}">
        <p14:creationId xmlns:p14="http://schemas.microsoft.com/office/powerpoint/2010/main" val="1535293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EA3C-6B5F-40BB-A519-65E195238D77}"/>
              </a:ext>
            </a:extLst>
          </p:cNvPr>
          <p:cNvSpPr>
            <a:spLocks noGrp="1"/>
          </p:cNvSpPr>
          <p:nvPr>
            <p:ph type="title"/>
          </p:nvPr>
        </p:nvSpPr>
        <p:spPr/>
        <p:txBody>
          <a:bodyPr/>
          <a:lstStyle/>
          <a:p>
            <a:r>
              <a:rPr lang="en-IN" b="0" i="0" dirty="0">
                <a:solidFill>
                  <a:srgbClr val="610B38"/>
                </a:solidFill>
                <a:effectLst/>
                <a:latin typeface="erdana"/>
              </a:rPr>
              <a:t>Main Memory</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92870A1-38DA-4B69-A1D3-6E938D4F128E}"/>
              </a:ext>
            </a:extLst>
          </p:cNvPr>
          <p:cNvSpPr>
            <a:spLocks noGrp="1"/>
          </p:cNvSpPr>
          <p:nvPr>
            <p:ph idx="1"/>
          </p:nvPr>
        </p:nvSpPr>
        <p:spPr>
          <a:xfrm>
            <a:off x="838200" y="1825624"/>
            <a:ext cx="10515600" cy="4911077"/>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main memory acts as the central storage unit in a computer system. It is a relatively large and fast memory which is used to store programs and data during the run time operations.</a:t>
            </a:r>
          </a:p>
          <a:p>
            <a:pPr algn="just"/>
            <a:r>
              <a:rPr lang="en-US" b="0" i="0" dirty="0">
                <a:solidFill>
                  <a:srgbClr val="610B38"/>
                </a:solidFill>
                <a:effectLst/>
                <a:latin typeface="Times New Roman" panose="02020603050405020304" pitchFamily="18" charset="0"/>
                <a:cs typeface="Times New Roman" panose="02020603050405020304" pitchFamily="18" charset="0"/>
              </a:rPr>
              <a:t>RAM integrated circuit chips: </a:t>
            </a:r>
            <a:r>
              <a:rPr lang="en-US" b="0" i="0" dirty="0">
                <a:solidFill>
                  <a:srgbClr val="333333"/>
                </a:solidFill>
                <a:effectLst/>
                <a:latin typeface="Times New Roman" panose="02020603050405020304" pitchFamily="18" charset="0"/>
                <a:cs typeface="Times New Roman" panose="02020603050405020304" pitchFamily="18" charset="0"/>
              </a:rPr>
              <a:t>The RAM integrated circuit chips are further classified into two possible operating modes, </a:t>
            </a:r>
            <a:r>
              <a:rPr lang="en-US" b="1" i="0" dirty="0">
                <a:solidFill>
                  <a:srgbClr val="333333"/>
                </a:solidFill>
                <a:effectLst/>
                <a:latin typeface="Times New Roman" panose="02020603050405020304" pitchFamily="18" charset="0"/>
                <a:cs typeface="Times New Roman" panose="02020603050405020304" pitchFamily="18" charset="0"/>
              </a:rPr>
              <a:t>static</a:t>
            </a:r>
            <a:r>
              <a:rPr lang="en-US" b="0" i="0" dirty="0">
                <a:solidFill>
                  <a:srgbClr val="333333"/>
                </a:solidFill>
                <a:effectLst/>
                <a:latin typeface="Times New Roman" panose="02020603050405020304" pitchFamily="18" charset="0"/>
                <a:cs typeface="Times New Roman" panose="02020603050405020304" pitchFamily="18" charset="0"/>
              </a:rPr>
              <a:t> and </a:t>
            </a:r>
            <a:r>
              <a:rPr lang="en-US" b="1" i="0" dirty="0">
                <a:solidFill>
                  <a:srgbClr val="333333"/>
                </a:solidFill>
                <a:effectLst/>
                <a:latin typeface="Times New Roman" panose="02020603050405020304" pitchFamily="18" charset="0"/>
                <a:cs typeface="Times New Roman" panose="02020603050405020304" pitchFamily="18" charset="0"/>
              </a:rPr>
              <a:t>dynamic</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r>
              <a:rPr lang="en-US" b="0" i="0" dirty="0">
                <a:solidFill>
                  <a:srgbClr val="333333"/>
                </a:solidFill>
                <a:effectLst/>
                <a:latin typeface="Times New Roman" panose="02020603050405020304" pitchFamily="18" charset="0"/>
                <a:cs typeface="Times New Roman" panose="02020603050405020304" pitchFamily="18" charset="0"/>
              </a:rPr>
              <a:t>The primary compositions of a static RAM are flip-flops that store the binary information. The nature of the stored information is volatile, i.e. it remains valid as long as power is applied to the system. The static RAM is easy to use and takes less time performing read and write operations as compared to dynamic RAM.</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96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56D8CC-AF6B-425A-7A6A-735272D45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207" y="1404595"/>
            <a:ext cx="11547834" cy="4986778"/>
          </a:xfrm>
        </p:spPr>
      </p:pic>
    </p:spTree>
    <p:extLst>
      <p:ext uri="{BB962C8B-B14F-4D97-AF65-F5344CB8AC3E}">
        <p14:creationId xmlns:p14="http://schemas.microsoft.com/office/powerpoint/2010/main" val="2341652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1989-DF12-44B2-9C4B-DD34D004E593}"/>
              </a:ext>
            </a:extLst>
          </p:cNvPr>
          <p:cNvSpPr>
            <a:spLocks noGrp="1"/>
          </p:cNvSpPr>
          <p:nvPr>
            <p:ph type="title"/>
          </p:nvPr>
        </p:nvSpPr>
        <p:spPr/>
        <p:txBody>
          <a:bodyPr/>
          <a:lstStyle/>
          <a:p>
            <a:r>
              <a:rPr lang="en-IN" b="0" i="0" dirty="0">
                <a:solidFill>
                  <a:srgbClr val="610B38"/>
                </a:solidFill>
                <a:effectLst/>
                <a:latin typeface="erdana"/>
              </a:rPr>
              <a:t>Main Memory</a:t>
            </a:r>
            <a:endParaRPr lang="en-IN" dirty="0"/>
          </a:p>
        </p:txBody>
      </p:sp>
      <p:sp>
        <p:nvSpPr>
          <p:cNvPr id="3" name="Content Placeholder 2">
            <a:extLst>
              <a:ext uri="{FF2B5EF4-FFF2-40B4-BE49-F238E27FC236}">
                <a16:creationId xmlns:a16="http://schemas.microsoft.com/office/drawing/2014/main" id="{0C633E01-4657-42D4-B880-3FFF1A3F5E7D}"/>
              </a:ext>
            </a:extLst>
          </p:cNvPr>
          <p:cNvSpPr>
            <a:spLocks noGrp="1"/>
          </p:cNvSpPr>
          <p:nvPr>
            <p:ph idx="1"/>
          </p:nvPr>
        </p:nvSpPr>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dynamic RAM exhibits the binary information in the form of electric charges that are applied to capacitors. The capacitors are integrated inside the chip by MOS transistors. The dynamic RAM consumes less power and provides large storage capacity in a single memory chip.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959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1CF7-9501-4F53-ACDD-AFF2CA1F57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RAM Chip</a:t>
            </a:r>
          </a:p>
        </p:txBody>
      </p:sp>
      <p:pic>
        <p:nvPicPr>
          <p:cNvPr id="5" name="Content Placeholder 4">
            <a:extLst>
              <a:ext uri="{FF2B5EF4-FFF2-40B4-BE49-F238E27FC236}">
                <a16:creationId xmlns:a16="http://schemas.microsoft.com/office/drawing/2014/main" id="{C4B807A7-21F4-4D6F-AB19-F4C204593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228" y="1486797"/>
            <a:ext cx="5860288" cy="2994920"/>
          </a:xfrm>
        </p:spPr>
      </p:pic>
      <p:sp>
        <p:nvSpPr>
          <p:cNvPr id="7" name="TextBox 6">
            <a:extLst>
              <a:ext uri="{FF2B5EF4-FFF2-40B4-BE49-F238E27FC236}">
                <a16:creationId xmlns:a16="http://schemas.microsoft.com/office/drawing/2014/main" id="{29711242-EB3A-489F-BDF8-BA4C9569E7D2}"/>
              </a:ext>
            </a:extLst>
          </p:cNvPr>
          <p:cNvSpPr txBox="1"/>
          <p:nvPr/>
        </p:nvSpPr>
        <p:spPr>
          <a:xfrm>
            <a:off x="755780" y="4669189"/>
            <a:ext cx="10235681" cy="1200329"/>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RAM chips are available in a variety of sizes and are used as per the system requirement. The following block diagram demonstrates the chip interconnection in a 128 * 8 RAM chip.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670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E5CD-F607-48D5-949E-F29D312FDA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RAM Chip</a:t>
            </a:r>
            <a:endParaRPr lang="en-IN" dirty="0"/>
          </a:p>
        </p:txBody>
      </p:sp>
      <p:sp>
        <p:nvSpPr>
          <p:cNvPr id="3" name="Content Placeholder 2">
            <a:extLst>
              <a:ext uri="{FF2B5EF4-FFF2-40B4-BE49-F238E27FC236}">
                <a16:creationId xmlns:a16="http://schemas.microsoft.com/office/drawing/2014/main" id="{16981237-D9E2-411E-ABF5-FA7E857BDBF5}"/>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A 128 * 8 RAM chip has a memory capacity of 128 words of eight bits (one byte) per word. This requires a 7-bit address and an 8-bit bidirectional data bus.</a:t>
            </a:r>
          </a:p>
          <a:p>
            <a:pPr marL="0" indent="0" algn="just">
              <a:buNone/>
            </a:pPr>
            <a:endParaRPr lang="en-US" sz="3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The 8-bit bidirectional data bus allows the transfer of data either from memory to CPU during a </a:t>
            </a:r>
            <a:r>
              <a:rPr lang="en-US" sz="3000" b="1" i="0" dirty="0">
                <a:solidFill>
                  <a:srgbClr val="000000"/>
                </a:solidFill>
                <a:effectLst/>
                <a:latin typeface="Times New Roman" panose="02020603050405020304" pitchFamily="18" charset="0"/>
                <a:cs typeface="Times New Roman" panose="02020603050405020304" pitchFamily="18" charset="0"/>
              </a:rPr>
              <a:t>read</a:t>
            </a:r>
            <a:r>
              <a:rPr lang="en-US" sz="3000" b="0" i="0" dirty="0">
                <a:solidFill>
                  <a:srgbClr val="000000"/>
                </a:solidFill>
                <a:effectLst/>
                <a:latin typeface="Times New Roman" panose="02020603050405020304" pitchFamily="18" charset="0"/>
                <a:cs typeface="Times New Roman" panose="02020603050405020304" pitchFamily="18" charset="0"/>
              </a:rPr>
              <a:t> operation or from CPU to memory during a </a:t>
            </a:r>
            <a:r>
              <a:rPr lang="en-US" sz="3000" b="1" i="0" dirty="0">
                <a:solidFill>
                  <a:srgbClr val="000000"/>
                </a:solidFill>
                <a:effectLst/>
                <a:latin typeface="Times New Roman" panose="02020603050405020304" pitchFamily="18" charset="0"/>
                <a:cs typeface="Times New Roman" panose="02020603050405020304" pitchFamily="18" charset="0"/>
              </a:rPr>
              <a:t>write</a:t>
            </a:r>
            <a:r>
              <a:rPr lang="en-US" sz="3000" b="0" i="0" dirty="0">
                <a:solidFill>
                  <a:srgbClr val="000000"/>
                </a:solidFill>
                <a:effectLst/>
                <a:latin typeface="Times New Roman" panose="02020603050405020304" pitchFamily="18" charset="0"/>
                <a:cs typeface="Times New Roman" panose="02020603050405020304" pitchFamily="18" charset="0"/>
              </a:rPr>
              <a:t> operation.</a:t>
            </a:r>
          </a:p>
          <a:p>
            <a:pPr marL="0" indent="0" algn="just">
              <a:buNone/>
            </a:pPr>
            <a:endParaRPr lang="en-US" sz="3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The </a:t>
            </a:r>
            <a:r>
              <a:rPr lang="en-US" sz="3000" b="1" i="0" dirty="0">
                <a:solidFill>
                  <a:srgbClr val="000000"/>
                </a:solidFill>
                <a:effectLst/>
                <a:latin typeface="Times New Roman" panose="02020603050405020304" pitchFamily="18" charset="0"/>
                <a:cs typeface="Times New Roman" panose="02020603050405020304" pitchFamily="18" charset="0"/>
              </a:rPr>
              <a:t>read</a:t>
            </a:r>
            <a:r>
              <a:rPr lang="en-US" sz="3000" b="0" i="0" dirty="0">
                <a:solidFill>
                  <a:srgbClr val="000000"/>
                </a:solidFill>
                <a:effectLst/>
                <a:latin typeface="Times New Roman" panose="02020603050405020304" pitchFamily="18" charset="0"/>
                <a:cs typeface="Times New Roman" panose="02020603050405020304" pitchFamily="18" charset="0"/>
              </a:rPr>
              <a:t> and </a:t>
            </a:r>
            <a:r>
              <a:rPr lang="en-US" sz="3000" b="1" i="0" dirty="0">
                <a:solidFill>
                  <a:srgbClr val="000000"/>
                </a:solidFill>
                <a:effectLst/>
                <a:latin typeface="Times New Roman" panose="02020603050405020304" pitchFamily="18" charset="0"/>
                <a:cs typeface="Times New Roman" panose="02020603050405020304" pitchFamily="18" charset="0"/>
              </a:rPr>
              <a:t>write</a:t>
            </a:r>
            <a:r>
              <a:rPr lang="en-US" sz="3000" b="0" i="0" dirty="0">
                <a:solidFill>
                  <a:srgbClr val="000000"/>
                </a:solidFill>
                <a:effectLst/>
                <a:latin typeface="Times New Roman" panose="02020603050405020304" pitchFamily="18" charset="0"/>
                <a:cs typeface="Times New Roman" panose="02020603050405020304" pitchFamily="18" charset="0"/>
              </a:rPr>
              <a:t> inputs specify the memory operation, and the two chip select (CS) control inputs are for enabling the chip only when the microprocessor selects it.</a:t>
            </a:r>
          </a:p>
          <a:p>
            <a:pPr marL="0" indent="0" algn="just">
              <a:buNone/>
            </a:pPr>
            <a:endParaRPr lang="en-US" sz="3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The bidirectional data bus is constructed using </a:t>
            </a:r>
            <a:r>
              <a:rPr lang="en-US" sz="3000" b="1" i="0" dirty="0">
                <a:solidFill>
                  <a:srgbClr val="000000"/>
                </a:solidFill>
                <a:effectLst/>
                <a:latin typeface="Times New Roman" panose="02020603050405020304" pitchFamily="18" charset="0"/>
                <a:cs typeface="Times New Roman" panose="02020603050405020304" pitchFamily="18" charset="0"/>
              </a:rPr>
              <a:t>three-state buffers</a:t>
            </a:r>
            <a:r>
              <a:rPr lang="en-US" sz="3000" b="0" i="0" dirty="0">
                <a:solidFill>
                  <a:srgbClr val="000000"/>
                </a:solidFill>
                <a:effectLst/>
                <a:latin typeface="Times New Roman" panose="02020603050405020304" pitchFamily="18" charset="0"/>
                <a:cs typeface="Times New Roman" panose="02020603050405020304" pitchFamily="18" charset="0"/>
              </a:rPr>
              <a:t>.</a:t>
            </a:r>
          </a:p>
          <a:p>
            <a:pPr marL="0" indent="0" algn="just">
              <a:buNone/>
            </a:pPr>
            <a:endParaRPr lang="en-US" sz="3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The output generated by three-state buffers can be placed in one of the three possible states which include a signal equivalent to logic 1, a signal equal to logic 0, or a high-impedance state.</a:t>
            </a:r>
          </a:p>
          <a:p>
            <a:endParaRPr lang="en-IN" dirty="0"/>
          </a:p>
        </p:txBody>
      </p:sp>
    </p:spTree>
    <p:extLst>
      <p:ext uri="{BB962C8B-B14F-4D97-AF65-F5344CB8AC3E}">
        <p14:creationId xmlns:p14="http://schemas.microsoft.com/office/powerpoint/2010/main" val="3815804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DADA-B42E-423B-A8AB-3C0995F137D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RAM Chip</a:t>
            </a:r>
            <a:endParaRPr lang="en-IN" dirty="0"/>
          </a:p>
        </p:txBody>
      </p:sp>
      <p:pic>
        <p:nvPicPr>
          <p:cNvPr id="5" name="Content Placeholder 4">
            <a:extLst>
              <a:ext uri="{FF2B5EF4-FFF2-40B4-BE49-F238E27FC236}">
                <a16:creationId xmlns:a16="http://schemas.microsoft.com/office/drawing/2014/main" id="{4F72383D-CB4B-4295-92EA-35E1C0C40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503" y="1690689"/>
            <a:ext cx="8882742" cy="3795712"/>
          </a:xfrm>
        </p:spPr>
      </p:pic>
      <p:sp>
        <p:nvSpPr>
          <p:cNvPr id="7" name="TextBox 6">
            <a:extLst>
              <a:ext uri="{FF2B5EF4-FFF2-40B4-BE49-F238E27FC236}">
                <a16:creationId xmlns:a16="http://schemas.microsoft.com/office/drawing/2014/main" id="{A56A5339-E5E6-48F7-B017-D250B4DB88D2}"/>
              </a:ext>
            </a:extLst>
          </p:cNvPr>
          <p:cNvSpPr txBox="1"/>
          <p:nvPr/>
        </p:nvSpPr>
        <p:spPr>
          <a:xfrm>
            <a:off x="914400" y="5385424"/>
            <a:ext cx="10580913" cy="1200329"/>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From the functional table, we can conclude that the unit is in operation only when CS1 = 1 and CS2 = 0. The bar on top of the second select variable indicates that this input is enabled when it is equal to 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787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6AEE-7683-D0B9-5957-6B3011DCDC5F}"/>
              </a:ext>
            </a:extLst>
          </p:cNvPr>
          <p:cNvSpPr>
            <a:spLocks noGrp="1"/>
          </p:cNvSpPr>
          <p:nvPr>
            <p:ph type="title"/>
          </p:nvPr>
        </p:nvSpPr>
        <p:spPr>
          <a:xfrm>
            <a:off x="838200" y="365125"/>
            <a:ext cx="10515600" cy="802493"/>
          </a:xfrm>
        </p:spPr>
        <p:txBody>
          <a:bodyPr/>
          <a:lstStyle/>
          <a:p>
            <a:r>
              <a:rPr lang="en-IN" b="1" dirty="0"/>
              <a:t>Auxiliary Memory :</a:t>
            </a:r>
          </a:p>
        </p:txBody>
      </p:sp>
      <p:sp>
        <p:nvSpPr>
          <p:cNvPr id="3" name="Content Placeholder 2">
            <a:extLst>
              <a:ext uri="{FF2B5EF4-FFF2-40B4-BE49-F238E27FC236}">
                <a16:creationId xmlns:a16="http://schemas.microsoft.com/office/drawing/2014/main" id="{C8FE7786-5116-ED2E-08A9-E4AD40D419F8}"/>
              </a:ext>
            </a:extLst>
          </p:cNvPr>
          <p:cNvSpPr>
            <a:spLocks noGrp="1"/>
          </p:cNvSpPr>
          <p:nvPr>
            <p:ph idx="1"/>
          </p:nvPr>
        </p:nvSpPr>
        <p:spPr>
          <a:xfrm>
            <a:off x="838200" y="1336430"/>
            <a:ext cx="10515600" cy="5317587"/>
          </a:xfrm>
        </p:spPr>
        <p:txBody>
          <a:bodyPr/>
          <a:lstStyle/>
          <a:p>
            <a:r>
              <a:rPr lang="en-IN" dirty="0">
                <a:latin typeface="Times New Roman" panose="02020603050405020304" pitchFamily="18" charset="0"/>
                <a:cs typeface="Times New Roman" panose="02020603050405020304" pitchFamily="18" charset="0"/>
              </a:rPr>
              <a:t>Most common auxiliary memory devices – Magnetic Disks &amp; Tapes.</a:t>
            </a:r>
          </a:p>
          <a:p>
            <a:r>
              <a:rPr lang="en-IN" dirty="0">
                <a:latin typeface="Times New Roman" panose="02020603050405020304" pitchFamily="18" charset="0"/>
                <a:cs typeface="Times New Roman" panose="02020603050405020304" pitchFamily="18" charset="0"/>
              </a:rPr>
              <a:t>The average time required to reach a storage location in memory and obtain its content is called the </a:t>
            </a:r>
            <a:r>
              <a:rPr lang="en-IN" b="1" i="1" dirty="0">
                <a:latin typeface="Times New Roman" panose="02020603050405020304" pitchFamily="18" charset="0"/>
                <a:cs typeface="Times New Roman" panose="02020603050405020304" pitchFamily="18" charset="0"/>
              </a:rPr>
              <a:t>access time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Compact Disk – only one surface for storage</a:t>
            </a:r>
          </a:p>
          <a:p>
            <a:r>
              <a:rPr lang="en-IN" dirty="0">
                <a:latin typeface="Times New Roman" panose="02020603050405020304" pitchFamily="18" charset="0"/>
                <a:cs typeface="Times New Roman" panose="02020603050405020304" pitchFamily="18" charset="0"/>
              </a:rPr>
              <a:t>Magnetic Disk – Both surface store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Number of disk are there in Magnetic Disks and it is called as </a:t>
            </a:r>
            <a:r>
              <a:rPr lang="en-IN" b="1" i="1" dirty="0">
                <a:latin typeface="Times New Roman" panose="02020603050405020304" pitchFamily="18" charset="0"/>
                <a:cs typeface="Times New Roman" panose="02020603050405020304" pitchFamily="18" charset="0"/>
              </a:rPr>
              <a:t>platter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3 platter – 6 side storage available</a:t>
            </a:r>
          </a:p>
          <a:p>
            <a:r>
              <a:rPr lang="en-IN" dirty="0">
                <a:latin typeface="Times New Roman" panose="02020603050405020304" pitchFamily="18" charset="0"/>
                <a:cs typeface="Times New Roman" panose="02020603050405020304" pitchFamily="18" charset="0"/>
              </a:rPr>
              <a:t>In magnetic surface store data is called recording.</a:t>
            </a:r>
          </a:p>
          <a:p>
            <a:pPr marL="0" indent="0">
              <a:buNone/>
            </a:pPr>
            <a:endParaRPr lang="en-IN" dirty="0"/>
          </a:p>
        </p:txBody>
      </p:sp>
    </p:spTree>
    <p:extLst>
      <p:ext uri="{BB962C8B-B14F-4D97-AF65-F5344CB8AC3E}">
        <p14:creationId xmlns:p14="http://schemas.microsoft.com/office/powerpoint/2010/main" val="821197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48857B9-778D-2736-A22A-9B65D375948B}"/>
              </a:ext>
            </a:extLst>
          </p:cNvPr>
          <p:cNvSpPr/>
          <p:nvPr/>
        </p:nvSpPr>
        <p:spPr>
          <a:xfrm>
            <a:off x="1350498" y="1420838"/>
            <a:ext cx="1547447" cy="5486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32554E94-EE5E-A100-89B5-93941DBCD19F}"/>
              </a:ext>
            </a:extLst>
          </p:cNvPr>
          <p:cNvSpPr/>
          <p:nvPr/>
        </p:nvSpPr>
        <p:spPr>
          <a:xfrm>
            <a:off x="1350498" y="2176665"/>
            <a:ext cx="1547447" cy="5486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FFF3D85C-7EB7-204C-D34D-A4876E005E57}"/>
              </a:ext>
            </a:extLst>
          </p:cNvPr>
          <p:cNvSpPr/>
          <p:nvPr/>
        </p:nvSpPr>
        <p:spPr>
          <a:xfrm>
            <a:off x="1350498" y="2932492"/>
            <a:ext cx="1547447" cy="563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Cylinder 6">
            <a:extLst>
              <a:ext uri="{FF2B5EF4-FFF2-40B4-BE49-F238E27FC236}">
                <a16:creationId xmlns:a16="http://schemas.microsoft.com/office/drawing/2014/main" id="{22DF625B-ABF3-810B-1FEA-C3505503AEF8}"/>
              </a:ext>
            </a:extLst>
          </p:cNvPr>
          <p:cNvSpPr/>
          <p:nvPr/>
        </p:nvSpPr>
        <p:spPr>
          <a:xfrm>
            <a:off x="2011680" y="1139483"/>
            <a:ext cx="196948" cy="282760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Arrow: Curved Left 7">
            <a:extLst>
              <a:ext uri="{FF2B5EF4-FFF2-40B4-BE49-F238E27FC236}">
                <a16:creationId xmlns:a16="http://schemas.microsoft.com/office/drawing/2014/main" id="{E4D66577-E9FC-8F82-FE4B-80C69C38BD3B}"/>
              </a:ext>
            </a:extLst>
          </p:cNvPr>
          <p:cNvSpPr/>
          <p:nvPr/>
        </p:nvSpPr>
        <p:spPr>
          <a:xfrm>
            <a:off x="1744393" y="872199"/>
            <a:ext cx="844061" cy="548639"/>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6061D3CC-AF13-08C8-0877-51A3C3587AF0}"/>
              </a:ext>
            </a:extLst>
          </p:cNvPr>
          <p:cNvSpPr/>
          <p:nvPr/>
        </p:nvSpPr>
        <p:spPr>
          <a:xfrm>
            <a:off x="3981157" y="1026942"/>
            <a:ext cx="323557" cy="3291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06DF623-3BCE-DDBB-3280-2057D6F33F2E}"/>
              </a:ext>
            </a:extLst>
          </p:cNvPr>
          <p:cNvSpPr/>
          <p:nvPr/>
        </p:nvSpPr>
        <p:spPr>
          <a:xfrm>
            <a:off x="2588454" y="1420838"/>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445A826E-26E6-152A-9441-722DD9CC69BB}"/>
              </a:ext>
            </a:extLst>
          </p:cNvPr>
          <p:cNvSpPr/>
          <p:nvPr/>
        </p:nvSpPr>
        <p:spPr>
          <a:xfrm>
            <a:off x="2588453" y="1866317"/>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C5E7F59-C373-C218-4408-E8666C8334D0}"/>
              </a:ext>
            </a:extLst>
          </p:cNvPr>
          <p:cNvSpPr/>
          <p:nvPr/>
        </p:nvSpPr>
        <p:spPr>
          <a:xfrm>
            <a:off x="2588452" y="2241458"/>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06DD60CA-2095-F309-F55A-5C4E665165F0}"/>
              </a:ext>
            </a:extLst>
          </p:cNvPr>
          <p:cNvSpPr/>
          <p:nvPr/>
        </p:nvSpPr>
        <p:spPr>
          <a:xfrm>
            <a:off x="2602525" y="2649418"/>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F133651F-4281-943C-86E9-0A9F0C3D780E}"/>
              </a:ext>
            </a:extLst>
          </p:cNvPr>
          <p:cNvSpPr/>
          <p:nvPr/>
        </p:nvSpPr>
        <p:spPr>
          <a:xfrm>
            <a:off x="2588452" y="2931945"/>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E4D9F37F-1DB3-1D1D-E77A-0C0A389E2612}"/>
              </a:ext>
            </a:extLst>
          </p:cNvPr>
          <p:cNvSpPr/>
          <p:nvPr/>
        </p:nvSpPr>
        <p:spPr>
          <a:xfrm>
            <a:off x="2602523" y="3448931"/>
            <a:ext cx="1392703" cy="7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2ADC62C8-AA42-0DB7-3B9B-1D5234DBC5F9}"/>
              </a:ext>
            </a:extLst>
          </p:cNvPr>
          <p:cNvSpPr/>
          <p:nvPr/>
        </p:nvSpPr>
        <p:spPr>
          <a:xfrm>
            <a:off x="2602523" y="1456007"/>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00430F5-E834-5B69-F78A-D90DD8C1B5EF}"/>
              </a:ext>
            </a:extLst>
          </p:cNvPr>
          <p:cNvSpPr/>
          <p:nvPr/>
        </p:nvSpPr>
        <p:spPr>
          <a:xfrm>
            <a:off x="2572045" y="1819420"/>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CA900FC-9CA6-680E-9969-77A84F3B67A3}"/>
              </a:ext>
            </a:extLst>
          </p:cNvPr>
          <p:cNvSpPr/>
          <p:nvPr/>
        </p:nvSpPr>
        <p:spPr>
          <a:xfrm>
            <a:off x="2586113" y="2225896"/>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62362AD-23EC-E18B-7EF9-6F42738EDE56}"/>
              </a:ext>
            </a:extLst>
          </p:cNvPr>
          <p:cNvSpPr/>
          <p:nvPr/>
        </p:nvSpPr>
        <p:spPr>
          <a:xfrm>
            <a:off x="2622452" y="2565868"/>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E2E9F02-0AEF-87FF-9070-AB5BDB798ED5}"/>
              </a:ext>
            </a:extLst>
          </p:cNvPr>
          <p:cNvSpPr/>
          <p:nvPr/>
        </p:nvSpPr>
        <p:spPr>
          <a:xfrm>
            <a:off x="2602524" y="2957416"/>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622B9C7B-4C66-8C1F-82E8-BACA8B9666CC}"/>
              </a:ext>
            </a:extLst>
          </p:cNvPr>
          <p:cNvSpPr/>
          <p:nvPr/>
        </p:nvSpPr>
        <p:spPr>
          <a:xfrm>
            <a:off x="2600181" y="3348969"/>
            <a:ext cx="196948" cy="99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91B80C5D-7BF4-ACEE-C178-4C912E14E3B1}"/>
              </a:ext>
            </a:extLst>
          </p:cNvPr>
          <p:cNvSpPr txBox="1"/>
          <p:nvPr/>
        </p:nvSpPr>
        <p:spPr>
          <a:xfrm>
            <a:off x="5133535" y="1186637"/>
            <a:ext cx="1814733" cy="369332"/>
          </a:xfrm>
          <a:prstGeom prst="rect">
            <a:avLst/>
          </a:prstGeom>
          <a:noFill/>
        </p:spPr>
        <p:txBody>
          <a:bodyPr wrap="square" rtlCol="0">
            <a:spAutoFit/>
          </a:bodyPr>
          <a:lstStyle/>
          <a:p>
            <a:r>
              <a:rPr lang="en-IN" b="1" dirty="0"/>
              <a:t>Arm assembly</a:t>
            </a:r>
          </a:p>
        </p:txBody>
      </p:sp>
      <p:cxnSp>
        <p:nvCxnSpPr>
          <p:cNvPr id="25" name="Straight Arrow Connector 24">
            <a:extLst>
              <a:ext uri="{FF2B5EF4-FFF2-40B4-BE49-F238E27FC236}">
                <a16:creationId xmlns:a16="http://schemas.microsoft.com/office/drawing/2014/main" id="{4802C728-1383-28FF-F685-FA187F328469}"/>
              </a:ext>
            </a:extLst>
          </p:cNvPr>
          <p:cNvCxnSpPr/>
          <p:nvPr/>
        </p:nvCxnSpPr>
        <p:spPr>
          <a:xfrm>
            <a:off x="4642337" y="119020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A62F64-C217-D507-4F91-22238E9187AB}"/>
              </a:ext>
            </a:extLst>
          </p:cNvPr>
          <p:cNvCxnSpPr/>
          <p:nvPr/>
        </p:nvCxnSpPr>
        <p:spPr>
          <a:xfrm flipH="1">
            <a:off x="4304714" y="1420838"/>
            <a:ext cx="828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21378D-1795-D3D2-5347-0B14BB10F89D}"/>
              </a:ext>
            </a:extLst>
          </p:cNvPr>
          <p:cNvCxnSpPr>
            <a:endCxn id="22" idx="3"/>
          </p:cNvCxnSpPr>
          <p:nvPr/>
        </p:nvCxnSpPr>
        <p:spPr>
          <a:xfrm flipH="1" flipV="1">
            <a:off x="2698655" y="3448931"/>
            <a:ext cx="120745" cy="63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5A28FF6-939F-C07F-EEC0-AC46CB9B68D4}"/>
              </a:ext>
            </a:extLst>
          </p:cNvPr>
          <p:cNvSpPr txBox="1"/>
          <p:nvPr/>
        </p:nvSpPr>
        <p:spPr>
          <a:xfrm>
            <a:off x="2328202" y="4040331"/>
            <a:ext cx="1814733" cy="369332"/>
          </a:xfrm>
          <a:prstGeom prst="rect">
            <a:avLst/>
          </a:prstGeom>
          <a:noFill/>
        </p:spPr>
        <p:txBody>
          <a:bodyPr wrap="square" rtlCol="0">
            <a:spAutoFit/>
          </a:bodyPr>
          <a:lstStyle/>
          <a:p>
            <a:r>
              <a:rPr lang="en-IN" b="1" dirty="0"/>
              <a:t>R/W Head</a:t>
            </a:r>
          </a:p>
        </p:txBody>
      </p:sp>
      <p:cxnSp>
        <p:nvCxnSpPr>
          <p:cNvPr id="37" name="Straight Arrow Connector 36">
            <a:extLst>
              <a:ext uri="{FF2B5EF4-FFF2-40B4-BE49-F238E27FC236}">
                <a16:creationId xmlns:a16="http://schemas.microsoft.com/office/drawing/2014/main" id="{21A52745-D706-CD17-40AC-05ED2B928510}"/>
              </a:ext>
            </a:extLst>
          </p:cNvPr>
          <p:cNvCxnSpPr/>
          <p:nvPr/>
        </p:nvCxnSpPr>
        <p:spPr>
          <a:xfrm flipH="1" flipV="1">
            <a:off x="3742006" y="2325858"/>
            <a:ext cx="977118" cy="164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CADAA3A-3291-2664-B8CB-A0D63A82D835}"/>
              </a:ext>
            </a:extLst>
          </p:cNvPr>
          <p:cNvSpPr txBox="1"/>
          <p:nvPr/>
        </p:nvSpPr>
        <p:spPr>
          <a:xfrm>
            <a:off x="4559104" y="3981151"/>
            <a:ext cx="1814733" cy="369332"/>
          </a:xfrm>
          <a:prstGeom prst="rect">
            <a:avLst/>
          </a:prstGeom>
          <a:noFill/>
        </p:spPr>
        <p:txBody>
          <a:bodyPr wrap="square" rtlCol="0">
            <a:spAutoFit/>
          </a:bodyPr>
          <a:lstStyle/>
          <a:p>
            <a:r>
              <a:rPr lang="en-IN" b="1" dirty="0"/>
              <a:t>Arms</a:t>
            </a:r>
          </a:p>
        </p:txBody>
      </p:sp>
      <p:sp>
        <p:nvSpPr>
          <p:cNvPr id="42" name="TextBox 41">
            <a:extLst>
              <a:ext uri="{FF2B5EF4-FFF2-40B4-BE49-F238E27FC236}">
                <a16:creationId xmlns:a16="http://schemas.microsoft.com/office/drawing/2014/main" id="{009E9B7D-1A4A-D876-5B14-DD72047FFC0D}"/>
              </a:ext>
            </a:extLst>
          </p:cNvPr>
          <p:cNvSpPr txBox="1"/>
          <p:nvPr/>
        </p:nvSpPr>
        <p:spPr>
          <a:xfrm>
            <a:off x="7202318" y="569742"/>
            <a:ext cx="3953361" cy="637097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Read or Write on the surface then required one small pointer is called </a:t>
            </a:r>
            <a:r>
              <a:rPr lang="en-IN" sz="2400" b="1" dirty="0">
                <a:latin typeface="Times New Roman" panose="02020603050405020304" pitchFamily="18" charset="0"/>
                <a:cs typeface="Times New Roman" panose="02020603050405020304" pitchFamily="18" charset="0"/>
              </a:rPr>
              <a:t>Read/Write head</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Each Surface have particular R/W Head.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Attach R/W head to one hardware is called as </a:t>
            </a:r>
            <a:r>
              <a:rPr lang="en-IN" sz="2400" b="1" dirty="0">
                <a:latin typeface="Times New Roman" panose="02020603050405020304" pitchFamily="18" charset="0"/>
                <a:cs typeface="Times New Roman" panose="02020603050405020304" pitchFamily="18" charset="0"/>
              </a:rPr>
              <a:t>arms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arms are attached with column wise structure is called </a:t>
            </a:r>
            <a:r>
              <a:rPr lang="en-IN" sz="2400" b="1" dirty="0">
                <a:latin typeface="Times New Roman" panose="02020603050405020304" pitchFamily="18" charset="0"/>
                <a:cs typeface="Times New Roman" panose="02020603050405020304" pitchFamily="18" charset="0"/>
              </a:rPr>
              <a:t>Arms assembly</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Disk rotation happens in only single direction.</a:t>
            </a:r>
          </a:p>
        </p:txBody>
      </p:sp>
      <p:cxnSp>
        <p:nvCxnSpPr>
          <p:cNvPr id="3" name="Straight Arrow Connector 2">
            <a:extLst>
              <a:ext uri="{FF2B5EF4-FFF2-40B4-BE49-F238E27FC236}">
                <a16:creationId xmlns:a16="http://schemas.microsoft.com/office/drawing/2014/main" id="{C0ABD953-5D62-E9BA-143F-8A3C0580FAAF}"/>
              </a:ext>
            </a:extLst>
          </p:cNvPr>
          <p:cNvCxnSpPr>
            <a:endCxn id="7" idx="3"/>
          </p:cNvCxnSpPr>
          <p:nvPr/>
        </p:nvCxnSpPr>
        <p:spPr>
          <a:xfrm flipV="1">
            <a:off x="1350498" y="3981151"/>
            <a:ext cx="661182" cy="87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59F1BC-87AE-FD01-1D79-41048DAC249C}"/>
              </a:ext>
            </a:extLst>
          </p:cNvPr>
          <p:cNvSpPr txBox="1"/>
          <p:nvPr/>
        </p:nvSpPr>
        <p:spPr>
          <a:xfrm>
            <a:off x="959370" y="5096656"/>
            <a:ext cx="1547447" cy="369332"/>
          </a:xfrm>
          <a:prstGeom prst="rect">
            <a:avLst/>
          </a:prstGeom>
          <a:noFill/>
        </p:spPr>
        <p:txBody>
          <a:bodyPr wrap="square" rtlCol="0">
            <a:spAutoFit/>
          </a:bodyPr>
          <a:lstStyle/>
          <a:p>
            <a:r>
              <a:rPr lang="en-US" b="1" dirty="0"/>
              <a:t>Spindle</a:t>
            </a:r>
            <a:endParaRPr lang="en-IN" b="1" dirty="0"/>
          </a:p>
        </p:txBody>
      </p:sp>
    </p:spTree>
    <p:extLst>
      <p:ext uri="{BB962C8B-B14F-4D97-AF65-F5344CB8AC3E}">
        <p14:creationId xmlns:p14="http://schemas.microsoft.com/office/powerpoint/2010/main" val="2122497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B33E6C-BC29-1740-7FB6-9F84B4109775}"/>
              </a:ext>
            </a:extLst>
          </p:cNvPr>
          <p:cNvPicPr>
            <a:picLocks noGrp="1" noChangeAspect="1"/>
          </p:cNvPicPr>
          <p:nvPr>
            <p:ph idx="1"/>
          </p:nvPr>
        </p:nvPicPr>
        <p:blipFill>
          <a:blip r:embed="rId2"/>
          <a:stretch>
            <a:fillRect/>
          </a:stretch>
        </p:blipFill>
        <p:spPr>
          <a:xfrm>
            <a:off x="582160" y="459764"/>
            <a:ext cx="6375493" cy="5659682"/>
          </a:xfrm>
        </p:spPr>
      </p:pic>
      <p:sp>
        <p:nvSpPr>
          <p:cNvPr id="6" name="TextBox 5">
            <a:extLst>
              <a:ext uri="{FF2B5EF4-FFF2-40B4-BE49-F238E27FC236}">
                <a16:creationId xmlns:a16="http://schemas.microsoft.com/office/drawing/2014/main" id="{670D63E1-8648-124E-AA50-8ABA8D2C0946}"/>
              </a:ext>
            </a:extLst>
          </p:cNvPr>
          <p:cNvSpPr txBox="1"/>
          <p:nvPr/>
        </p:nvSpPr>
        <p:spPr>
          <a:xfrm>
            <a:off x="7680959" y="590843"/>
            <a:ext cx="4234375" cy="498598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Divide such surface in concentrical </a:t>
            </a:r>
            <a:r>
              <a:rPr lang="en-IN" sz="2400" b="1" dirty="0">
                <a:latin typeface="Times New Roman" panose="02020603050405020304" pitchFamily="18" charset="0"/>
                <a:cs typeface="Times New Roman" panose="02020603050405020304" pitchFamily="18" charset="0"/>
              </a:rPr>
              <a:t>track </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Concentric track because there is only one centre.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Tracks also divided further into </a:t>
            </a:r>
            <a:r>
              <a:rPr lang="en-IN" sz="2400" b="1" dirty="0">
                <a:latin typeface="Times New Roman" panose="02020603050405020304" pitchFamily="18" charset="0"/>
                <a:cs typeface="Times New Roman" panose="02020603050405020304" pitchFamily="18" charset="0"/>
              </a:rPr>
              <a:t>sector.</a:t>
            </a:r>
          </a:p>
          <a:p>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Collection of consecutive sector of track is called </a:t>
            </a:r>
            <a:r>
              <a:rPr lang="en-IN" sz="2400" b="1" dirty="0">
                <a:latin typeface="Times New Roman" panose="02020603050405020304" pitchFamily="18" charset="0"/>
                <a:cs typeface="Times New Roman" panose="02020603050405020304" pitchFamily="18" charset="0"/>
              </a:rPr>
              <a:t>cluster.</a:t>
            </a:r>
            <a:r>
              <a:rPr lang="en-IN" sz="2400" dirty="0">
                <a:latin typeface="Times New Roman" panose="02020603050405020304" pitchFamily="18" charset="0"/>
                <a:cs typeface="Times New Roman" panose="02020603050405020304" pitchFamily="18" charset="0"/>
              </a:rPr>
              <a:t> (only in one track)</a:t>
            </a:r>
          </a:p>
          <a:p>
            <a:endParaRPr lang="en-IN" dirty="0"/>
          </a:p>
          <a:p>
            <a:endParaRPr lang="en-IN" dirty="0"/>
          </a:p>
        </p:txBody>
      </p:sp>
    </p:spTree>
    <p:extLst>
      <p:ext uri="{BB962C8B-B14F-4D97-AF65-F5344CB8AC3E}">
        <p14:creationId xmlns:p14="http://schemas.microsoft.com/office/powerpoint/2010/main" val="35248468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83A46-788C-7044-C0B0-55A36C838DFF}"/>
              </a:ext>
            </a:extLst>
          </p:cNvPr>
          <p:cNvSpPr>
            <a:spLocks noGrp="1"/>
          </p:cNvSpPr>
          <p:nvPr>
            <p:ph idx="1"/>
          </p:nvPr>
        </p:nvSpPr>
        <p:spPr>
          <a:xfrm>
            <a:off x="838200" y="436098"/>
            <a:ext cx="10515600" cy="5740865"/>
          </a:xfrm>
        </p:spPr>
        <p:txBody>
          <a:bodyPr/>
          <a:lstStyle/>
          <a:p>
            <a:r>
              <a:rPr lang="en-IN" dirty="0">
                <a:latin typeface="Times New Roman" panose="02020603050405020304" pitchFamily="18" charset="0"/>
                <a:cs typeface="Times New Roman" panose="02020603050405020304" pitchFamily="18" charset="0"/>
              </a:rPr>
              <a:t>Disk access time = seek time + Rotational latency (delay) + 1 sector  </a:t>
            </a:r>
          </a:p>
          <a:p>
            <a:pPr marL="0" indent="0">
              <a:buNone/>
            </a:pPr>
            <a:r>
              <a:rPr lang="en-IN" dirty="0">
                <a:latin typeface="Times New Roman" panose="02020603050405020304" pitchFamily="18" charset="0"/>
                <a:cs typeface="Times New Roman" panose="02020603050405020304" pitchFamily="18" charset="0"/>
              </a:rPr>
              <a:t>                                    transfer time + additional delay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Sector is smallest unit of disk, which can be read or write at </a:t>
            </a:r>
            <a:r>
              <a:rPr lang="en-IN" dirty="0" err="1">
                <a:latin typeface="Times New Roman" panose="02020603050405020304" pitchFamily="18" charset="0"/>
                <a:cs typeface="Times New Roman" panose="02020603050405020304" pitchFamily="18" charset="0"/>
              </a:rPr>
              <a:t>onces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Sector is the addressable unit of the disc.</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Disk access time is nothing but 1 sector access time.</a:t>
            </a:r>
          </a:p>
          <a:p>
            <a:pPr marL="0" indent="0">
              <a:buNone/>
            </a:pPr>
            <a:r>
              <a:rPr lang="en-IN" dirty="0">
                <a:latin typeface="Times New Roman" panose="02020603050405020304" pitchFamily="18" charset="0"/>
                <a:cs typeface="Times New Roman" panose="02020603050405020304" pitchFamily="18" charset="0"/>
              </a:rPr>
              <a:t>All arms are move together. (1 R/W Head is outer most track then all R/W head will be on outer most track)</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438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83A46-788C-7044-C0B0-55A36C838DFF}"/>
              </a:ext>
            </a:extLst>
          </p:cNvPr>
          <p:cNvSpPr>
            <a:spLocks noGrp="1"/>
          </p:cNvSpPr>
          <p:nvPr>
            <p:ph idx="1"/>
          </p:nvPr>
        </p:nvSpPr>
        <p:spPr>
          <a:xfrm>
            <a:off x="838200" y="436098"/>
            <a:ext cx="10515600" cy="5740865"/>
          </a:xfrm>
        </p:spPr>
        <p:txBody>
          <a:bodyPr/>
          <a:lstStyle/>
          <a:p>
            <a:r>
              <a:rPr lang="en-IN" dirty="0">
                <a:latin typeface="Times New Roman" panose="02020603050405020304" pitchFamily="18" charset="0"/>
                <a:cs typeface="Times New Roman" panose="02020603050405020304" pitchFamily="18" charset="0"/>
              </a:rPr>
              <a:t>First R/W head move to particular track.</a:t>
            </a:r>
          </a:p>
          <a:p>
            <a:r>
              <a:rPr lang="en-IN" dirty="0">
                <a:latin typeface="Times New Roman" panose="02020603050405020304" pitchFamily="18" charset="0"/>
                <a:cs typeface="Times New Roman" panose="02020603050405020304" pitchFamily="18" charset="0"/>
              </a:rPr>
              <a:t>Move particular arm forward or backward some time is required. So that R/W head can reach to particular track &amp; this time is called as </a:t>
            </a:r>
            <a:r>
              <a:rPr lang="en-IN" b="1" i="1" dirty="0">
                <a:latin typeface="Times New Roman" panose="02020603050405020304" pitchFamily="18" charset="0"/>
                <a:cs typeface="Times New Roman" panose="02020603050405020304" pitchFamily="18" charset="0"/>
              </a:rPr>
              <a:t>seek time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Then spindle come to a picture.</a:t>
            </a:r>
          </a:p>
          <a:p>
            <a:r>
              <a:rPr lang="en-IN" dirty="0">
                <a:latin typeface="Times New Roman" panose="02020603050405020304" pitchFamily="18" charset="0"/>
                <a:cs typeface="Times New Roman" panose="02020603050405020304" pitchFamily="18" charset="0"/>
              </a:rPr>
              <a:t>The spindle rotate the disk &amp; particular sector comes under R/W head, takes some time is called </a:t>
            </a:r>
            <a:r>
              <a:rPr lang="en-IN" b="1" i="1" dirty="0">
                <a:latin typeface="Times New Roman" panose="02020603050405020304" pitchFamily="18" charset="0"/>
                <a:cs typeface="Times New Roman" panose="02020603050405020304" pitchFamily="18" charset="0"/>
              </a:rPr>
              <a:t>rotational latency (delay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Then read or write happens. So time take is called </a:t>
            </a:r>
            <a:r>
              <a:rPr lang="en-IN" b="1" i="1" dirty="0">
                <a:latin typeface="Times New Roman" panose="02020603050405020304" pitchFamily="18" charset="0"/>
                <a:cs typeface="Times New Roman" panose="02020603050405020304" pitchFamily="18" charset="0"/>
              </a:rPr>
              <a:t>transfer time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Also required some additional delay if given then put otherwise zero.</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Disk access time </a:t>
            </a:r>
            <a:r>
              <a:rPr lang="en-IN" dirty="0">
                <a:latin typeface="Times New Roman" panose="02020603050405020304" pitchFamily="18" charset="0"/>
                <a:cs typeface="Times New Roman" panose="02020603050405020304" pitchFamily="18" charset="0"/>
              </a:rPr>
              <a:t>= seek time + Rotational latency (delay) + 1 sector  </a:t>
            </a:r>
          </a:p>
          <a:p>
            <a:pPr marL="0" indent="0">
              <a:buNone/>
            </a:pPr>
            <a:r>
              <a:rPr lang="en-IN" dirty="0">
                <a:latin typeface="Times New Roman" panose="02020603050405020304" pitchFamily="18" charset="0"/>
                <a:cs typeface="Times New Roman" panose="02020603050405020304" pitchFamily="18" charset="0"/>
              </a:rPr>
              <a:t>                                    transfer time + additional delay</a:t>
            </a:r>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8800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65752-78B5-E293-7D5F-157A2BE8830C}"/>
              </a:ext>
            </a:extLst>
          </p:cNvPr>
          <p:cNvSpPr>
            <a:spLocks noGrp="1"/>
          </p:cNvSpPr>
          <p:nvPr>
            <p:ph idx="1"/>
          </p:nvPr>
        </p:nvSpPr>
        <p:spPr>
          <a:xfrm>
            <a:off x="838200" y="281354"/>
            <a:ext cx="10515600" cy="5895609"/>
          </a:xfrm>
        </p:spPr>
        <p:txBody>
          <a:bodyPr/>
          <a:lstStyle/>
          <a:p>
            <a:r>
              <a:rPr lang="en-IN" b="1" dirty="0">
                <a:latin typeface="Times New Roman" panose="02020603050405020304" pitchFamily="18" charset="0"/>
                <a:cs typeface="Times New Roman" panose="02020603050405020304" pitchFamily="18" charset="0"/>
              </a:rPr>
              <a:t>Seek time : </a:t>
            </a:r>
            <a:r>
              <a:rPr lang="en-IN" dirty="0">
                <a:latin typeface="Times New Roman" panose="02020603050405020304" pitchFamily="18" charset="0"/>
                <a:cs typeface="Times New Roman" panose="02020603050405020304" pitchFamily="18" charset="0"/>
              </a:rPr>
              <a:t>Time required to position the arm over the track.</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Rotational delay </a:t>
            </a:r>
            <a:r>
              <a:rPr lang="en-IN" dirty="0">
                <a:latin typeface="Times New Roman" panose="02020603050405020304" pitchFamily="18" charset="0"/>
                <a:cs typeface="Times New Roman" panose="02020603050405020304" pitchFamily="18" charset="0"/>
              </a:rPr>
              <a:t>: Time required to rotate desired sector under R/W </a:t>
            </a:r>
          </a:p>
          <a:p>
            <a:pPr marL="0" indent="0">
              <a:buNone/>
            </a:pPr>
            <a:r>
              <a:rPr lang="en-IN" dirty="0">
                <a:latin typeface="Times New Roman" panose="02020603050405020304" pitchFamily="18" charset="0"/>
                <a:cs typeface="Times New Roman" panose="02020603050405020304" pitchFamily="18" charset="0"/>
              </a:rPr>
              <a:t>                                   head.</a:t>
            </a:r>
          </a:p>
          <a:p>
            <a:r>
              <a:rPr lang="en-IN" b="1" dirty="0">
                <a:latin typeface="Times New Roman" panose="02020603050405020304" pitchFamily="18" charset="0"/>
                <a:cs typeface="Times New Roman" panose="02020603050405020304" pitchFamily="18" charset="0"/>
              </a:rPr>
              <a:t>Transfer Time : </a:t>
            </a:r>
            <a:r>
              <a:rPr lang="en-IN" dirty="0">
                <a:latin typeface="Times New Roman" panose="02020603050405020304" pitchFamily="18" charset="0"/>
                <a:cs typeface="Times New Roman" panose="02020603050405020304" pitchFamily="18" charset="0"/>
              </a:rPr>
              <a:t>Time required to read or write 1 sector.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Additional delay : </a:t>
            </a:r>
            <a:r>
              <a:rPr lang="en-IN" dirty="0">
                <a:latin typeface="Times New Roman" panose="02020603050405020304" pitchFamily="18" charset="0"/>
                <a:cs typeface="Times New Roman" panose="02020603050405020304" pitchFamily="18" charset="0"/>
              </a:rPr>
              <a:t>Disk controller – hardware delay</a:t>
            </a:r>
          </a:p>
          <a:p>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2474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4DA7E7-ABD8-DA69-12D7-DF68A052C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7779"/>
            <a:ext cx="10515600" cy="4007029"/>
          </a:xfrm>
        </p:spPr>
      </p:pic>
    </p:spTree>
    <p:extLst>
      <p:ext uri="{BB962C8B-B14F-4D97-AF65-F5344CB8AC3E}">
        <p14:creationId xmlns:p14="http://schemas.microsoft.com/office/powerpoint/2010/main" val="9763350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A0B23BA-105F-40F1-3D7F-D232FD6079FB}"/>
              </a:ext>
            </a:extLst>
          </p:cNvPr>
          <p:cNvSpPr/>
          <p:nvPr/>
        </p:nvSpPr>
        <p:spPr>
          <a:xfrm>
            <a:off x="1124262" y="1379095"/>
            <a:ext cx="2713220" cy="233846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30204AC9-05D9-683F-B06C-D80C651A77FB}"/>
              </a:ext>
            </a:extLst>
          </p:cNvPr>
          <p:cNvSpPr/>
          <p:nvPr/>
        </p:nvSpPr>
        <p:spPr>
          <a:xfrm>
            <a:off x="1558976" y="1783829"/>
            <a:ext cx="1843791" cy="15289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C1F5070-AAA3-C49F-FFF3-D96DD552460F}"/>
                  </a:ext>
                </a:extLst>
              </p14:cNvPr>
              <p14:cNvContentPartPr/>
              <p14:nvPr/>
            </p14:nvContentPartPr>
            <p14:xfrm>
              <a:off x="5035963" y="2697728"/>
              <a:ext cx="360" cy="12960"/>
            </p14:xfrm>
          </p:contentPart>
        </mc:Choice>
        <mc:Fallback xmlns="">
          <p:pic>
            <p:nvPicPr>
              <p:cNvPr id="5" name="Ink 4">
                <a:extLst>
                  <a:ext uri="{FF2B5EF4-FFF2-40B4-BE49-F238E27FC236}">
                    <a16:creationId xmlns:a16="http://schemas.microsoft.com/office/drawing/2014/main" id="{8C1F5070-AAA3-C49F-FFF3-D96DD552460F}"/>
                  </a:ext>
                </a:extLst>
              </p:cNvPr>
              <p:cNvPicPr/>
              <p:nvPr/>
            </p:nvPicPr>
            <p:blipFill>
              <a:blip r:embed="rId3"/>
              <a:stretch>
                <a:fillRect/>
              </a:stretch>
            </p:blipFill>
            <p:spPr>
              <a:xfrm>
                <a:off x="5018323" y="2679728"/>
                <a:ext cx="360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81054DE-6234-E12F-0405-68E93D829543}"/>
                  </a:ext>
                </a:extLst>
              </p14:cNvPr>
              <p14:cNvContentPartPr/>
              <p14:nvPr/>
            </p14:nvContentPartPr>
            <p14:xfrm>
              <a:off x="3372403" y="2397848"/>
              <a:ext cx="457200" cy="45720"/>
            </p14:xfrm>
          </p:contentPart>
        </mc:Choice>
        <mc:Fallback xmlns="">
          <p:pic>
            <p:nvPicPr>
              <p:cNvPr id="7" name="Ink 6">
                <a:extLst>
                  <a:ext uri="{FF2B5EF4-FFF2-40B4-BE49-F238E27FC236}">
                    <a16:creationId xmlns:a16="http://schemas.microsoft.com/office/drawing/2014/main" id="{B81054DE-6234-E12F-0405-68E93D829543}"/>
                  </a:ext>
                </a:extLst>
              </p:cNvPr>
              <p:cNvPicPr/>
              <p:nvPr/>
            </p:nvPicPr>
            <p:blipFill>
              <a:blip r:embed="rId5"/>
              <a:stretch>
                <a:fillRect/>
              </a:stretch>
            </p:blipFill>
            <p:spPr>
              <a:xfrm>
                <a:off x="3354763" y="2380208"/>
                <a:ext cx="4928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166A03E-9F74-010C-EFBC-64A80B4C0F4C}"/>
                  </a:ext>
                </a:extLst>
              </p14:cNvPr>
              <p14:cNvContentPartPr/>
              <p14:nvPr/>
            </p14:nvContentPartPr>
            <p14:xfrm>
              <a:off x="1693363" y="1633568"/>
              <a:ext cx="90360" cy="442800"/>
            </p14:xfrm>
          </p:contentPart>
        </mc:Choice>
        <mc:Fallback xmlns="">
          <p:pic>
            <p:nvPicPr>
              <p:cNvPr id="13" name="Ink 12">
                <a:extLst>
                  <a:ext uri="{FF2B5EF4-FFF2-40B4-BE49-F238E27FC236}">
                    <a16:creationId xmlns:a16="http://schemas.microsoft.com/office/drawing/2014/main" id="{4166A03E-9F74-010C-EFBC-64A80B4C0F4C}"/>
                  </a:ext>
                </a:extLst>
              </p:cNvPr>
              <p:cNvPicPr/>
              <p:nvPr/>
            </p:nvPicPr>
            <p:blipFill>
              <a:blip r:embed="rId7"/>
              <a:stretch>
                <a:fillRect/>
              </a:stretch>
            </p:blipFill>
            <p:spPr>
              <a:xfrm>
                <a:off x="1675363" y="1615928"/>
                <a:ext cx="1260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E4EB3F41-C53C-E471-7221-276AC3D7E46A}"/>
                  </a:ext>
                </a:extLst>
              </p14:cNvPr>
              <p14:cNvContentPartPr/>
              <p14:nvPr/>
            </p14:nvContentPartPr>
            <p14:xfrm>
              <a:off x="3567523" y="2607728"/>
              <a:ext cx="360" cy="207000"/>
            </p14:xfrm>
          </p:contentPart>
        </mc:Choice>
        <mc:Fallback xmlns="">
          <p:pic>
            <p:nvPicPr>
              <p:cNvPr id="16" name="Ink 15">
                <a:extLst>
                  <a:ext uri="{FF2B5EF4-FFF2-40B4-BE49-F238E27FC236}">
                    <a16:creationId xmlns:a16="http://schemas.microsoft.com/office/drawing/2014/main" id="{E4EB3F41-C53C-E471-7221-276AC3D7E46A}"/>
                  </a:ext>
                </a:extLst>
              </p:cNvPr>
              <p:cNvPicPr/>
              <p:nvPr/>
            </p:nvPicPr>
            <p:blipFill>
              <a:blip r:embed="rId9"/>
              <a:stretch>
                <a:fillRect/>
              </a:stretch>
            </p:blipFill>
            <p:spPr>
              <a:xfrm>
                <a:off x="3549523" y="2589728"/>
                <a:ext cx="36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7413258-4A23-DB96-21C8-86E7C05EFC5A}"/>
                  </a:ext>
                </a:extLst>
              </p14:cNvPr>
              <p14:cNvContentPartPr/>
              <p14:nvPr/>
            </p14:nvContentPartPr>
            <p14:xfrm>
              <a:off x="3327403" y="2862608"/>
              <a:ext cx="205200" cy="389520"/>
            </p14:xfrm>
          </p:contentPart>
        </mc:Choice>
        <mc:Fallback xmlns="">
          <p:pic>
            <p:nvPicPr>
              <p:cNvPr id="8" name="Ink 7">
                <a:extLst>
                  <a:ext uri="{FF2B5EF4-FFF2-40B4-BE49-F238E27FC236}">
                    <a16:creationId xmlns:a16="http://schemas.microsoft.com/office/drawing/2014/main" id="{47413258-4A23-DB96-21C8-86E7C05EFC5A}"/>
                  </a:ext>
                </a:extLst>
              </p:cNvPr>
              <p:cNvPicPr/>
              <p:nvPr/>
            </p:nvPicPr>
            <p:blipFill>
              <a:blip r:embed="rId11"/>
              <a:stretch>
                <a:fillRect/>
              </a:stretch>
            </p:blipFill>
            <p:spPr>
              <a:xfrm>
                <a:off x="3309403" y="2844608"/>
                <a:ext cx="2408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A301CA5A-F9CC-FDF3-BB25-CAEF6E97290B}"/>
                  </a:ext>
                </a:extLst>
              </p14:cNvPr>
              <p14:cNvContentPartPr/>
              <p14:nvPr/>
            </p14:nvContentPartPr>
            <p14:xfrm>
              <a:off x="3102403" y="3152408"/>
              <a:ext cx="220320" cy="273240"/>
            </p14:xfrm>
          </p:contentPart>
        </mc:Choice>
        <mc:Fallback xmlns="">
          <p:pic>
            <p:nvPicPr>
              <p:cNvPr id="17" name="Ink 16">
                <a:extLst>
                  <a:ext uri="{FF2B5EF4-FFF2-40B4-BE49-F238E27FC236}">
                    <a16:creationId xmlns:a16="http://schemas.microsoft.com/office/drawing/2014/main" id="{A301CA5A-F9CC-FDF3-BB25-CAEF6E97290B}"/>
                  </a:ext>
                </a:extLst>
              </p:cNvPr>
              <p:cNvPicPr/>
              <p:nvPr/>
            </p:nvPicPr>
            <p:blipFill>
              <a:blip r:embed="rId13"/>
              <a:stretch>
                <a:fillRect/>
              </a:stretch>
            </p:blipFill>
            <p:spPr>
              <a:xfrm>
                <a:off x="3084403" y="3134768"/>
                <a:ext cx="2559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73F061F-43EA-FFBC-9B09-D76B5910012E}"/>
                  </a:ext>
                </a:extLst>
              </p14:cNvPr>
              <p14:cNvContentPartPr/>
              <p14:nvPr/>
            </p14:nvContentPartPr>
            <p14:xfrm>
              <a:off x="1978123" y="3252488"/>
              <a:ext cx="165240" cy="383400"/>
            </p14:xfrm>
          </p:contentPart>
        </mc:Choice>
        <mc:Fallback xmlns="">
          <p:pic>
            <p:nvPicPr>
              <p:cNvPr id="10" name="Ink 9">
                <a:extLst>
                  <a:ext uri="{FF2B5EF4-FFF2-40B4-BE49-F238E27FC236}">
                    <a16:creationId xmlns:a16="http://schemas.microsoft.com/office/drawing/2014/main" id="{273F061F-43EA-FFBC-9B09-D76B5910012E}"/>
                  </a:ext>
                </a:extLst>
              </p:cNvPr>
              <p:cNvPicPr/>
              <p:nvPr/>
            </p:nvPicPr>
            <p:blipFill>
              <a:blip r:embed="rId15"/>
              <a:stretch>
                <a:fillRect/>
              </a:stretch>
            </p:blipFill>
            <p:spPr>
              <a:xfrm>
                <a:off x="1960483" y="3234488"/>
                <a:ext cx="2008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9E8C03C7-FAA2-D575-BC75-A4EDFD8EA883}"/>
                  </a:ext>
                </a:extLst>
              </p14:cNvPr>
              <p14:cNvContentPartPr/>
              <p14:nvPr/>
            </p14:nvContentPartPr>
            <p14:xfrm>
              <a:off x="2787763" y="3267608"/>
              <a:ext cx="61920" cy="448200"/>
            </p14:xfrm>
          </p:contentPart>
        </mc:Choice>
        <mc:Fallback xmlns="">
          <p:pic>
            <p:nvPicPr>
              <p:cNvPr id="9" name="Ink 8">
                <a:extLst>
                  <a:ext uri="{FF2B5EF4-FFF2-40B4-BE49-F238E27FC236}">
                    <a16:creationId xmlns:a16="http://schemas.microsoft.com/office/drawing/2014/main" id="{9E8C03C7-FAA2-D575-BC75-A4EDFD8EA883}"/>
                  </a:ext>
                </a:extLst>
              </p:cNvPr>
              <p:cNvPicPr/>
              <p:nvPr/>
            </p:nvPicPr>
            <p:blipFill>
              <a:blip r:embed="rId17"/>
              <a:stretch>
                <a:fillRect/>
              </a:stretch>
            </p:blipFill>
            <p:spPr>
              <a:xfrm>
                <a:off x="2770123" y="3249608"/>
                <a:ext cx="975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9A29E54E-05C7-9C2E-FCB8-2B1167FF0C89}"/>
                  </a:ext>
                </a:extLst>
              </p14:cNvPr>
              <p14:cNvContentPartPr/>
              <p14:nvPr/>
            </p14:nvContentPartPr>
            <p14:xfrm>
              <a:off x="2343163" y="3387128"/>
              <a:ext cx="206640" cy="275040"/>
            </p14:xfrm>
          </p:contentPart>
        </mc:Choice>
        <mc:Fallback xmlns="">
          <p:pic>
            <p:nvPicPr>
              <p:cNvPr id="19" name="Ink 18">
                <a:extLst>
                  <a:ext uri="{FF2B5EF4-FFF2-40B4-BE49-F238E27FC236}">
                    <a16:creationId xmlns:a16="http://schemas.microsoft.com/office/drawing/2014/main" id="{9A29E54E-05C7-9C2E-FCB8-2B1167FF0C89}"/>
                  </a:ext>
                </a:extLst>
              </p:cNvPr>
              <p:cNvPicPr/>
              <p:nvPr/>
            </p:nvPicPr>
            <p:blipFill>
              <a:blip r:embed="rId19"/>
              <a:stretch>
                <a:fillRect/>
              </a:stretch>
            </p:blipFill>
            <p:spPr>
              <a:xfrm>
                <a:off x="2325523" y="3369488"/>
                <a:ext cx="2422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5A2E8015-26AB-6F1D-A7E5-0D1616B8C518}"/>
                  </a:ext>
                </a:extLst>
              </p14:cNvPr>
              <p14:cNvContentPartPr/>
              <p14:nvPr/>
            </p14:nvContentPartPr>
            <p14:xfrm>
              <a:off x="1633243" y="3177608"/>
              <a:ext cx="154440" cy="262800"/>
            </p14:xfrm>
          </p:contentPart>
        </mc:Choice>
        <mc:Fallback xmlns="">
          <p:pic>
            <p:nvPicPr>
              <p:cNvPr id="21" name="Ink 20">
                <a:extLst>
                  <a:ext uri="{FF2B5EF4-FFF2-40B4-BE49-F238E27FC236}">
                    <a16:creationId xmlns:a16="http://schemas.microsoft.com/office/drawing/2014/main" id="{5A2E8015-26AB-6F1D-A7E5-0D1616B8C518}"/>
                  </a:ext>
                </a:extLst>
              </p:cNvPr>
              <p:cNvPicPr/>
              <p:nvPr/>
            </p:nvPicPr>
            <p:blipFill>
              <a:blip r:embed="rId21"/>
              <a:stretch>
                <a:fillRect/>
              </a:stretch>
            </p:blipFill>
            <p:spPr>
              <a:xfrm>
                <a:off x="1615603" y="3159608"/>
                <a:ext cx="1900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9420A22C-9243-E82A-5AE0-3250EA5DA0C9}"/>
                  </a:ext>
                </a:extLst>
              </p14:cNvPr>
              <p14:cNvContentPartPr/>
              <p14:nvPr/>
            </p14:nvContentPartPr>
            <p14:xfrm>
              <a:off x="3236683" y="1695848"/>
              <a:ext cx="137880" cy="161640"/>
            </p14:xfrm>
          </p:contentPart>
        </mc:Choice>
        <mc:Fallback xmlns="">
          <p:pic>
            <p:nvPicPr>
              <p:cNvPr id="27" name="Ink 26">
                <a:extLst>
                  <a:ext uri="{FF2B5EF4-FFF2-40B4-BE49-F238E27FC236}">
                    <a16:creationId xmlns:a16="http://schemas.microsoft.com/office/drawing/2014/main" id="{9420A22C-9243-E82A-5AE0-3250EA5DA0C9}"/>
                  </a:ext>
                </a:extLst>
              </p:cNvPr>
              <p:cNvPicPr/>
              <p:nvPr/>
            </p:nvPicPr>
            <p:blipFill>
              <a:blip r:embed="rId23"/>
              <a:stretch>
                <a:fillRect/>
              </a:stretch>
            </p:blipFill>
            <p:spPr>
              <a:xfrm>
                <a:off x="3219043" y="1677848"/>
                <a:ext cx="173520" cy="197280"/>
              </a:xfrm>
              <a:prstGeom prst="rect">
                <a:avLst/>
              </a:prstGeom>
            </p:spPr>
          </p:pic>
        </mc:Fallback>
      </mc:AlternateContent>
      <p:grpSp>
        <p:nvGrpSpPr>
          <p:cNvPr id="29" name="Group 28">
            <a:extLst>
              <a:ext uri="{FF2B5EF4-FFF2-40B4-BE49-F238E27FC236}">
                <a16:creationId xmlns:a16="http://schemas.microsoft.com/office/drawing/2014/main" id="{E56D3614-F650-9514-A864-F7F284A6DB87}"/>
              </a:ext>
            </a:extLst>
          </p:cNvPr>
          <p:cNvGrpSpPr/>
          <p:nvPr/>
        </p:nvGrpSpPr>
        <p:grpSpPr>
          <a:xfrm>
            <a:off x="2374843" y="1358168"/>
            <a:ext cx="1408680" cy="829440"/>
            <a:chOff x="2374843" y="1358168"/>
            <a:chExt cx="1408680" cy="829440"/>
          </a:xfrm>
        </p:grpSpPr>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349515CE-2538-6400-1ADF-9A70F5C75D06}"/>
                    </a:ext>
                  </a:extLst>
                </p14:cNvPr>
                <p14:cNvContentPartPr/>
                <p14:nvPr/>
              </p14:nvContentPartPr>
              <p14:xfrm>
                <a:off x="2488243" y="1423328"/>
                <a:ext cx="15840" cy="343440"/>
              </p14:xfrm>
            </p:contentPart>
          </mc:Choice>
          <mc:Fallback xmlns="">
            <p:pic>
              <p:nvPicPr>
                <p:cNvPr id="14" name="Ink 13">
                  <a:extLst>
                    <a:ext uri="{FF2B5EF4-FFF2-40B4-BE49-F238E27FC236}">
                      <a16:creationId xmlns:a16="http://schemas.microsoft.com/office/drawing/2014/main" id="{349515CE-2538-6400-1ADF-9A70F5C75D06}"/>
                    </a:ext>
                  </a:extLst>
                </p:cNvPr>
                <p:cNvPicPr/>
                <p:nvPr/>
              </p:nvPicPr>
              <p:blipFill>
                <a:blip r:embed="rId25"/>
                <a:stretch>
                  <a:fillRect/>
                </a:stretch>
              </p:blipFill>
              <p:spPr>
                <a:xfrm>
                  <a:off x="2470243" y="1405688"/>
                  <a:ext cx="514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18A9FEE8-3A7C-CBD4-B6ED-7156049193FC}"/>
                    </a:ext>
                  </a:extLst>
                </p14:cNvPr>
                <p14:cNvContentPartPr/>
                <p14:nvPr/>
              </p14:nvContentPartPr>
              <p14:xfrm>
                <a:off x="2976763" y="1588208"/>
                <a:ext cx="246240" cy="335880"/>
              </p14:xfrm>
            </p:contentPart>
          </mc:Choice>
          <mc:Fallback xmlns="">
            <p:pic>
              <p:nvPicPr>
                <p:cNvPr id="15" name="Ink 14">
                  <a:extLst>
                    <a:ext uri="{FF2B5EF4-FFF2-40B4-BE49-F238E27FC236}">
                      <a16:creationId xmlns:a16="http://schemas.microsoft.com/office/drawing/2014/main" id="{18A9FEE8-3A7C-CBD4-B6ED-7156049193FC}"/>
                    </a:ext>
                  </a:extLst>
                </p:cNvPr>
                <p:cNvPicPr/>
                <p:nvPr/>
              </p:nvPicPr>
              <p:blipFill>
                <a:blip r:embed="rId27"/>
                <a:stretch>
                  <a:fillRect/>
                </a:stretch>
              </p:blipFill>
              <p:spPr>
                <a:xfrm>
                  <a:off x="2958763" y="1570568"/>
                  <a:ext cx="28188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16AA12CA-6816-890D-7338-F81AB8AA0067}"/>
                    </a:ext>
                  </a:extLst>
                </p14:cNvPr>
                <p14:cNvContentPartPr/>
                <p14:nvPr/>
              </p14:nvContentPartPr>
              <p14:xfrm>
                <a:off x="3157843" y="1798448"/>
                <a:ext cx="394920" cy="289440"/>
              </p14:xfrm>
            </p:contentPart>
          </mc:Choice>
          <mc:Fallback xmlns="">
            <p:pic>
              <p:nvPicPr>
                <p:cNvPr id="23" name="Ink 22">
                  <a:extLst>
                    <a:ext uri="{FF2B5EF4-FFF2-40B4-BE49-F238E27FC236}">
                      <a16:creationId xmlns:a16="http://schemas.microsoft.com/office/drawing/2014/main" id="{16AA12CA-6816-890D-7338-F81AB8AA0067}"/>
                    </a:ext>
                  </a:extLst>
                </p:cNvPr>
                <p:cNvPicPr/>
                <p:nvPr/>
              </p:nvPicPr>
              <p:blipFill>
                <a:blip r:embed="rId29"/>
                <a:stretch>
                  <a:fillRect/>
                </a:stretch>
              </p:blipFill>
              <p:spPr>
                <a:xfrm>
                  <a:off x="3139843" y="1780808"/>
                  <a:ext cx="4305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4A511A13-E3D9-540F-C9AE-D75959E2EA27}"/>
                    </a:ext>
                  </a:extLst>
                </p14:cNvPr>
                <p14:cNvContentPartPr/>
                <p14:nvPr/>
              </p14:nvContentPartPr>
              <p14:xfrm>
                <a:off x="3462043" y="2008328"/>
                <a:ext cx="31680" cy="179280"/>
              </p14:xfrm>
            </p:contentPart>
          </mc:Choice>
          <mc:Fallback xmlns="">
            <p:pic>
              <p:nvPicPr>
                <p:cNvPr id="24" name="Ink 23">
                  <a:extLst>
                    <a:ext uri="{FF2B5EF4-FFF2-40B4-BE49-F238E27FC236}">
                      <a16:creationId xmlns:a16="http://schemas.microsoft.com/office/drawing/2014/main" id="{4A511A13-E3D9-540F-C9AE-D75959E2EA27}"/>
                    </a:ext>
                  </a:extLst>
                </p:cNvPr>
                <p:cNvPicPr/>
                <p:nvPr/>
              </p:nvPicPr>
              <p:blipFill>
                <a:blip r:embed="rId31"/>
                <a:stretch>
                  <a:fillRect/>
                </a:stretch>
              </p:blipFill>
              <p:spPr>
                <a:xfrm>
                  <a:off x="3444403" y="1990328"/>
                  <a:ext cx="673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21C650E5-93B7-DF72-4458-57451C5EAB21}"/>
                    </a:ext>
                  </a:extLst>
                </p14:cNvPr>
                <p14:cNvContentPartPr/>
                <p14:nvPr/>
              </p14:nvContentPartPr>
              <p14:xfrm>
                <a:off x="3563563" y="1975568"/>
                <a:ext cx="219960" cy="157320"/>
              </p14:xfrm>
            </p:contentPart>
          </mc:Choice>
          <mc:Fallback xmlns="">
            <p:pic>
              <p:nvPicPr>
                <p:cNvPr id="25" name="Ink 24">
                  <a:extLst>
                    <a:ext uri="{FF2B5EF4-FFF2-40B4-BE49-F238E27FC236}">
                      <a16:creationId xmlns:a16="http://schemas.microsoft.com/office/drawing/2014/main" id="{21C650E5-93B7-DF72-4458-57451C5EAB21}"/>
                    </a:ext>
                  </a:extLst>
                </p:cNvPr>
                <p:cNvPicPr/>
                <p:nvPr/>
              </p:nvPicPr>
              <p:blipFill>
                <a:blip r:embed="rId33"/>
                <a:stretch>
                  <a:fillRect/>
                </a:stretch>
              </p:blipFill>
              <p:spPr>
                <a:xfrm>
                  <a:off x="3545563" y="1957928"/>
                  <a:ext cx="2556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2BA800CE-4733-5605-2EB4-07D0864C5768}"/>
                    </a:ext>
                  </a:extLst>
                </p14:cNvPr>
                <p14:cNvContentPartPr/>
                <p14:nvPr/>
              </p14:nvContentPartPr>
              <p14:xfrm>
                <a:off x="2374843" y="1358168"/>
                <a:ext cx="488160" cy="367560"/>
              </p14:xfrm>
            </p:contentPart>
          </mc:Choice>
          <mc:Fallback xmlns="">
            <p:pic>
              <p:nvPicPr>
                <p:cNvPr id="28" name="Ink 27">
                  <a:extLst>
                    <a:ext uri="{FF2B5EF4-FFF2-40B4-BE49-F238E27FC236}">
                      <a16:creationId xmlns:a16="http://schemas.microsoft.com/office/drawing/2014/main" id="{2BA800CE-4733-5605-2EB4-07D0864C5768}"/>
                    </a:ext>
                  </a:extLst>
                </p:cNvPr>
                <p:cNvPicPr/>
                <p:nvPr/>
              </p:nvPicPr>
              <p:blipFill>
                <a:blip r:embed="rId35"/>
                <a:stretch>
                  <a:fillRect/>
                </a:stretch>
              </p:blipFill>
              <p:spPr>
                <a:xfrm>
                  <a:off x="2356843" y="1340168"/>
                  <a:ext cx="523800" cy="403200"/>
                </a:xfrm>
                <a:prstGeom prst="rect">
                  <a:avLst/>
                </a:prstGeom>
              </p:spPr>
            </p:pic>
          </mc:Fallback>
        </mc:AlternateContent>
      </p:grpSp>
      <p:grpSp>
        <p:nvGrpSpPr>
          <p:cNvPr id="32" name="Group 31">
            <a:extLst>
              <a:ext uri="{FF2B5EF4-FFF2-40B4-BE49-F238E27FC236}">
                <a16:creationId xmlns:a16="http://schemas.microsoft.com/office/drawing/2014/main" id="{02694634-D8AB-5435-9628-312EFE13F00E}"/>
              </a:ext>
            </a:extLst>
          </p:cNvPr>
          <p:cNvGrpSpPr/>
          <p:nvPr/>
        </p:nvGrpSpPr>
        <p:grpSpPr>
          <a:xfrm>
            <a:off x="1918363" y="1603688"/>
            <a:ext cx="203040" cy="238680"/>
            <a:chOff x="1918363" y="1603688"/>
            <a:chExt cx="203040" cy="23868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957B0EA-9D5F-F396-018E-B79B8417B151}"/>
                    </a:ext>
                  </a:extLst>
                </p14:cNvPr>
                <p14:cNvContentPartPr/>
                <p14:nvPr/>
              </p14:nvContentPartPr>
              <p14:xfrm>
                <a:off x="1918363" y="1603688"/>
                <a:ext cx="169920" cy="238680"/>
              </p14:xfrm>
            </p:contentPart>
          </mc:Choice>
          <mc:Fallback xmlns="">
            <p:pic>
              <p:nvPicPr>
                <p:cNvPr id="30" name="Ink 29">
                  <a:extLst>
                    <a:ext uri="{FF2B5EF4-FFF2-40B4-BE49-F238E27FC236}">
                      <a16:creationId xmlns:a16="http://schemas.microsoft.com/office/drawing/2014/main" id="{4957B0EA-9D5F-F396-018E-B79B8417B151}"/>
                    </a:ext>
                  </a:extLst>
                </p:cNvPr>
                <p:cNvPicPr/>
                <p:nvPr/>
              </p:nvPicPr>
              <p:blipFill>
                <a:blip r:embed="rId37"/>
                <a:stretch>
                  <a:fillRect/>
                </a:stretch>
              </p:blipFill>
              <p:spPr>
                <a:xfrm>
                  <a:off x="1900363" y="1585688"/>
                  <a:ext cx="2055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F354F1A-23D3-35BD-0E7E-59EA0AC2E2CA}"/>
                    </a:ext>
                  </a:extLst>
                </p14:cNvPr>
                <p14:cNvContentPartPr/>
                <p14:nvPr/>
              </p14:nvContentPartPr>
              <p14:xfrm>
                <a:off x="1978123" y="1717448"/>
                <a:ext cx="143280" cy="21240"/>
              </p14:xfrm>
            </p:contentPart>
          </mc:Choice>
          <mc:Fallback xmlns="">
            <p:pic>
              <p:nvPicPr>
                <p:cNvPr id="31" name="Ink 30">
                  <a:extLst>
                    <a:ext uri="{FF2B5EF4-FFF2-40B4-BE49-F238E27FC236}">
                      <a16:creationId xmlns:a16="http://schemas.microsoft.com/office/drawing/2014/main" id="{AF354F1A-23D3-35BD-0E7E-59EA0AC2E2CA}"/>
                    </a:ext>
                  </a:extLst>
                </p:cNvPr>
                <p:cNvPicPr/>
                <p:nvPr/>
              </p:nvPicPr>
              <p:blipFill>
                <a:blip r:embed="rId39"/>
                <a:stretch>
                  <a:fillRect/>
                </a:stretch>
              </p:blipFill>
              <p:spPr>
                <a:xfrm>
                  <a:off x="1960483" y="1699808"/>
                  <a:ext cx="178920" cy="5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A2312B21-0D7D-D8C2-DA87-213CB5B4A7C2}"/>
                  </a:ext>
                </a:extLst>
              </p14:cNvPr>
              <p14:cNvContentPartPr/>
              <p14:nvPr/>
            </p14:nvContentPartPr>
            <p14:xfrm>
              <a:off x="1347403" y="1941008"/>
              <a:ext cx="136440" cy="248040"/>
            </p14:xfrm>
          </p:contentPart>
        </mc:Choice>
        <mc:Fallback xmlns="">
          <p:pic>
            <p:nvPicPr>
              <p:cNvPr id="33" name="Ink 32">
                <a:extLst>
                  <a:ext uri="{FF2B5EF4-FFF2-40B4-BE49-F238E27FC236}">
                    <a16:creationId xmlns:a16="http://schemas.microsoft.com/office/drawing/2014/main" id="{A2312B21-0D7D-D8C2-DA87-213CB5B4A7C2}"/>
                  </a:ext>
                </a:extLst>
              </p:cNvPr>
              <p:cNvPicPr/>
              <p:nvPr/>
            </p:nvPicPr>
            <p:blipFill>
              <a:blip r:embed="rId41"/>
              <a:stretch>
                <a:fillRect/>
              </a:stretch>
            </p:blipFill>
            <p:spPr>
              <a:xfrm>
                <a:off x="1329763" y="1923008"/>
                <a:ext cx="172080" cy="283680"/>
              </a:xfrm>
              <a:prstGeom prst="rect">
                <a:avLst/>
              </a:prstGeom>
            </p:spPr>
          </p:pic>
        </mc:Fallback>
      </mc:AlternateContent>
      <p:grpSp>
        <p:nvGrpSpPr>
          <p:cNvPr id="35" name="Group 34">
            <a:extLst>
              <a:ext uri="{FF2B5EF4-FFF2-40B4-BE49-F238E27FC236}">
                <a16:creationId xmlns:a16="http://schemas.microsoft.com/office/drawing/2014/main" id="{661715C7-6673-CF61-F256-2C962FA7A0E6}"/>
              </a:ext>
            </a:extLst>
          </p:cNvPr>
          <p:cNvGrpSpPr/>
          <p:nvPr/>
        </p:nvGrpSpPr>
        <p:grpSpPr>
          <a:xfrm>
            <a:off x="1123843" y="2457968"/>
            <a:ext cx="585000" cy="681480"/>
            <a:chOff x="1123843" y="2457968"/>
            <a:chExt cx="585000" cy="681480"/>
          </a:xfrm>
        </p:grpSpPr>
        <mc:AlternateContent xmlns:mc="http://schemas.openxmlformats.org/markup-compatibility/2006" xmlns:p14="http://schemas.microsoft.com/office/powerpoint/2010/main">
          <mc:Choice Requires="p14">
            <p:contentPart p14:bwMode="auto" r:id="rId42">
              <p14:nvContentPartPr>
                <p14:cNvPr id="12" name="Ink 11">
                  <a:extLst>
                    <a:ext uri="{FF2B5EF4-FFF2-40B4-BE49-F238E27FC236}">
                      <a16:creationId xmlns:a16="http://schemas.microsoft.com/office/drawing/2014/main" id="{B4E25278-6442-E322-88DF-90C7F04A86BA}"/>
                    </a:ext>
                  </a:extLst>
                </p14:cNvPr>
                <p14:cNvContentPartPr/>
                <p14:nvPr/>
              </p14:nvContentPartPr>
              <p14:xfrm>
                <a:off x="1123843" y="2457968"/>
                <a:ext cx="509040" cy="73440"/>
              </p14:xfrm>
            </p:contentPart>
          </mc:Choice>
          <mc:Fallback xmlns="">
            <p:pic>
              <p:nvPicPr>
                <p:cNvPr id="12" name="Ink 11">
                  <a:extLst>
                    <a:ext uri="{FF2B5EF4-FFF2-40B4-BE49-F238E27FC236}">
                      <a16:creationId xmlns:a16="http://schemas.microsoft.com/office/drawing/2014/main" id="{B4E25278-6442-E322-88DF-90C7F04A86BA}"/>
                    </a:ext>
                  </a:extLst>
                </p:cNvPr>
                <p:cNvPicPr/>
                <p:nvPr/>
              </p:nvPicPr>
              <p:blipFill>
                <a:blip r:embed="rId43"/>
                <a:stretch>
                  <a:fillRect/>
                </a:stretch>
              </p:blipFill>
              <p:spPr>
                <a:xfrm>
                  <a:off x="1106203" y="2440328"/>
                  <a:ext cx="5446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 name="Ink 10">
                  <a:extLst>
                    <a:ext uri="{FF2B5EF4-FFF2-40B4-BE49-F238E27FC236}">
                      <a16:creationId xmlns:a16="http://schemas.microsoft.com/office/drawing/2014/main" id="{6076BFB0-1A08-45C7-D225-49512F471CBE}"/>
                    </a:ext>
                  </a:extLst>
                </p14:cNvPr>
                <p14:cNvContentPartPr/>
                <p14:nvPr/>
              </p14:nvContentPartPr>
              <p14:xfrm>
                <a:off x="1309603" y="2907968"/>
                <a:ext cx="399240" cy="231480"/>
              </p14:xfrm>
            </p:contentPart>
          </mc:Choice>
          <mc:Fallback xmlns="">
            <p:pic>
              <p:nvPicPr>
                <p:cNvPr id="11" name="Ink 10">
                  <a:extLst>
                    <a:ext uri="{FF2B5EF4-FFF2-40B4-BE49-F238E27FC236}">
                      <a16:creationId xmlns:a16="http://schemas.microsoft.com/office/drawing/2014/main" id="{6076BFB0-1A08-45C7-D225-49512F471CBE}"/>
                    </a:ext>
                  </a:extLst>
                </p:cNvPr>
                <p:cNvPicPr/>
                <p:nvPr/>
              </p:nvPicPr>
              <p:blipFill>
                <a:blip r:embed="rId45"/>
                <a:stretch>
                  <a:fillRect/>
                </a:stretch>
              </p:blipFill>
              <p:spPr>
                <a:xfrm>
                  <a:off x="1291963" y="2889968"/>
                  <a:ext cx="4348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C7DA999A-0B07-4B46-04A8-D0E2B3798F63}"/>
                    </a:ext>
                  </a:extLst>
                </p14:cNvPr>
                <p14:cNvContentPartPr/>
                <p14:nvPr/>
              </p14:nvContentPartPr>
              <p14:xfrm>
                <a:off x="1234003" y="2562728"/>
                <a:ext cx="296280" cy="331560"/>
              </p14:xfrm>
            </p:contentPart>
          </mc:Choice>
          <mc:Fallback xmlns="">
            <p:pic>
              <p:nvPicPr>
                <p:cNvPr id="34" name="Ink 33">
                  <a:extLst>
                    <a:ext uri="{FF2B5EF4-FFF2-40B4-BE49-F238E27FC236}">
                      <a16:creationId xmlns:a16="http://schemas.microsoft.com/office/drawing/2014/main" id="{C7DA999A-0B07-4B46-04A8-D0E2B3798F63}"/>
                    </a:ext>
                  </a:extLst>
                </p:cNvPr>
                <p:cNvPicPr/>
                <p:nvPr/>
              </p:nvPicPr>
              <p:blipFill>
                <a:blip r:embed="rId47"/>
                <a:stretch>
                  <a:fillRect/>
                </a:stretch>
              </p:blipFill>
              <p:spPr>
                <a:xfrm>
                  <a:off x="1216003" y="2545088"/>
                  <a:ext cx="331920" cy="36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ABAE42C3-CE63-115D-E30E-D194644AA466}"/>
                  </a:ext>
                </a:extLst>
              </p14:cNvPr>
              <p14:cNvContentPartPr/>
              <p14:nvPr/>
            </p14:nvContentPartPr>
            <p14:xfrm>
              <a:off x="3458083" y="3005528"/>
              <a:ext cx="97920" cy="175680"/>
            </p14:xfrm>
          </p:contentPart>
        </mc:Choice>
        <mc:Fallback xmlns="">
          <p:pic>
            <p:nvPicPr>
              <p:cNvPr id="36" name="Ink 35">
                <a:extLst>
                  <a:ext uri="{FF2B5EF4-FFF2-40B4-BE49-F238E27FC236}">
                    <a16:creationId xmlns:a16="http://schemas.microsoft.com/office/drawing/2014/main" id="{ABAE42C3-CE63-115D-E30E-D194644AA466}"/>
                  </a:ext>
                </a:extLst>
              </p:cNvPr>
              <p:cNvPicPr/>
              <p:nvPr/>
            </p:nvPicPr>
            <p:blipFill>
              <a:blip r:embed="rId49"/>
              <a:stretch>
                <a:fillRect/>
              </a:stretch>
            </p:blipFill>
            <p:spPr>
              <a:xfrm>
                <a:off x="3440083" y="2987528"/>
                <a:ext cx="133560" cy="211320"/>
              </a:xfrm>
              <a:prstGeom prst="rect">
                <a:avLst/>
              </a:prstGeom>
            </p:spPr>
          </p:pic>
        </mc:Fallback>
      </mc:AlternateContent>
      <p:cxnSp>
        <p:nvCxnSpPr>
          <p:cNvPr id="38" name="Straight Arrow Connector 37">
            <a:extLst>
              <a:ext uri="{FF2B5EF4-FFF2-40B4-BE49-F238E27FC236}">
                <a16:creationId xmlns:a16="http://schemas.microsoft.com/office/drawing/2014/main" id="{6FE4C382-D9D2-4E8B-BF02-457CE779CE41}"/>
              </a:ext>
            </a:extLst>
          </p:cNvPr>
          <p:cNvCxnSpPr/>
          <p:nvPr/>
        </p:nvCxnSpPr>
        <p:spPr>
          <a:xfrm flipH="1" flipV="1">
            <a:off x="3552763" y="3152408"/>
            <a:ext cx="509571" cy="50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80B7085-518E-6D56-FE16-00724E3D0453}"/>
              </a:ext>
            </a:extLst>
          </p:cNvPr>
          <p:cNvSpPr txBox="1"/>
          <p:nvPr/>
        </p:nvSpPr>
        <p:spPr>
          <a:xfrm>
            <a:off x="3673543" y="3715890"/>
            <a:ext cx="1362420" cy="369332"/>
          </a:xfrm>
          <a:prstGeom prst="rect">
            <a:avLst/>
          </a:prstGeom>
          <a:noFill/>
        </p:spPr>
        <p:txBody>
          <a:bodyPr wrap="square" rtlCol="0">
            <a:spAutoFit/>
          </a:bodyPr>
          <a:lstStyle/>
          <a:p>
            <a:r>
              <a:rPr lang="en-US" b="1" dirty="0"/>
              <a:t>R/W Head</a:t>
            </a:r>
            <a:endParaRPr lang="en-IN" b="1" dirty="0"/>
          </a:p>
        </p:txBody>
      </p:sp>
      <p:sp>
        <p:nvSpPr>
          <p:cNvPr id="40" name="TextBox 39">
            <a:extLst>
              <a:ext uri="{FF2B5EF4-FFF2-40B4-BE49-F238E27FC236}">
                <a16:creationId xmlns:a16="http://schemas.microsoft.com/office/drawing/2014/main" id="{AB3D87DA-79EF-D0B2-48C3-4473249D10BF}"/>
              </a:ext>
            </a:extLst>
          </p:cNvPr>
          <p:cNvSpPr txBox="1"/>
          <p:nvPr/>
        </p:nvSpPr>
        <p:spPr>
          <a:xfrm>
            <a:off x="5035963" y="299803"/>
            <a:ext cx="6851237"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R/W head always at end of some sector &amp; Starting of some sector.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fig now R/W head is at starting sector of 2 &amp; end of sector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read sector 2 then no any extra time required.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 Disk rotate in single direction.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read sector 1 then directly not possible – rotate whole disc.</a:t>
            </a:r>
          </a:p>
          <a:p>
            <a:endParaRPr lang="en-US" sz="2400" dirty="0"/>
          </a:p>
          <a:p>
            <a:endParaRPr lang="en-IN" sz="2400" dirty="0"/>
          </a:p>
        </p:txBody>
      </p:sp>
      <p:sp>
        <p:nvSpPr>
          <p:cNvPr id="42" name="Arrow: Curved Left 41">
            <a:extLst>
              <a:ext uri="{FF2B5EF4-FFF2-40B4-BE49-F238E27FC236}">
                <a16:creationId xmlns:a16="http://schemas.microsoft.com/office/drawing/2014/main" id="{CACF64FC-35F6-0ED4-C75D-8C19FAC6D050}"/>
              </a:ext>
            </a:extLst>
          </p:cNvPr>
          <p:cNvSpPr/>
          <p:nvPr/>
        </p:nvSpPr>
        <p:spPr>
          <a:xfrm rot="17586272">
            <a:off x="2154412" y="17933"/>
            <a:ext cx="731520" cy="121615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5877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51139F-A90A-91ED-071C-03F96D574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54" y="2224725"/>
            <a:ext cx="10275216" cy="3601039"/>
          </a:xfrm>
        </p:spPr>
      </p:pic>
    </p:spTree>
    <p:extLst>
      <p:ext uri="{BB962C8B-B14F-4D97-AF65-F5344CB8AC3E}">
        <p14:creationId xmlns:p14="http://schemas.microsoft.com/office/powerpoint/2010/main" val="73213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C88293-3ED4-F68B-1ACB-DD93C18ED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338" y="857839"/>
            <a:ext cx="9379669" cy="5319124"/>
          </a:xfrm>
        </p:spPr>
      </p:pic>
    </p:spTree>
    <p:extLst>
      <p:ext uri="{BB962C8B-B14F-4D97-AF65-F5344CB8AC3E}">
        <p14:creationId xmlns:p14="http://schemas.microsoft.com/office/powerpoint/2010/main" val="116501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2450</Words>
  <Application>Microsoft Office PowerPoint</Application>
  <PresentationFormat>Widescreen</PresentationFormat>
  <Paragraphs>462</Paragraphs>
  <Slides>70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Cambria,BoldItalic</vt:lpstr>
      <vt:lpstr>erdana</vt:lpstr>
      <vt:lpstr>Symbol</vt:lpstr>
      <vt:lpstr>Times New Roman</vt:lpstr>
      <vt:lpstr>Wingdings</vt:lpstr>
      <vt:lpstr>Office Theme</vt:lpstr>
      <vt:lpstr>2CEIT501:Computer Architecture &amp;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Levels of the 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Cache Memory</vt:lpstr>
      <vt:lpstr>Associative cache</vt:lpstr>
      <vt:lpstr>Associative cache (Match Bit)</vt:lpstr>
      <vt:lpstr>PowerPoint Presentation</vt:lpstr>
      <vt:lpstr>Associative Memory Example :</vt:lpstr>
      <vt:lpstr>Associative Memory Example :</vt:lpstr>
      <vt:lpstr>Associative Memory Example :</vt:lpstr>
      <vt:lpstr>Associative Memory Example :</vt:lpstr>
      <vt:lpstr>Associative Memory Example :</vt:lpstr>
      <vt:lpstr>Associative Memory Example :</vt:lpstr>
      <vt:lpstr>Direct Mapped Cache</vt:lpstr>
      <vt:lpstr>Direct Mapped Cache</vt:lpstr>
      <vt:lpstr>Direct Mapped Cache</vt:lpstr>
      <vt:lpstr>PowerPoint Presentation</vt:lpstr>
      <vt:lpstr>PowerPoint Presentation</vt:lpstr>
      <vt:lpstr>PowerPoint Presentation</vt:lpstr>
      <vt:lpstr>PowerPoint Presentation</vt:lpstr>
      <vt:lpstr>PowerPoint Presentation</vt:lpstr>
      <vt:lpstr>Main Memory </vt:lpstr>
      <vt:lpstr>Main Memory</vt:lpstr>
      <vt:lpstr>RAM Chip</vt:lpstr>
      <vt:lpstr>RAM Chip</vt:lpstr>
      <vt:lpstr>RAM Chip</vt:lpstr>
      <vt:lpstr>Auxiliary Memory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2CEIT501:Computer Architecture &amp; Organization</dc:title>
  <dc:creator>Chirag Gami</dc:creator>
  <cp:lastModifiedBy>Chirag Gami</cp:lastModifiedBy>
  <cp:revision>8</cp:revision>
  <dcterms:created xsi:type="dcterms:W3CDTF">2022-08-05T04:55:42Z</dcterms:created>
  <dcterms:modified xsi:type="dcterms:W3CDTF">2022-08-29T09:54:04Z</dcterms:modified>
</cp:coreProperties>
</file>