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3" r:id="rId25"/>
    <p:sldId id="284" r:id="rId26"/>
    <p:sldId id="285" r:id="rId27"/>
    <p:sldId id="286"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07A6-ED1C-73F4-8919-79F8B75DC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C87965-B0EE-D481-9DA4-20CE11B3F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381471-B270-2042-8FFC-EE25727D329E}"/>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93D16B8A-1E25-BBC4-80DB-0FE1C3ECF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6A1A3-9698-6B41-C0FE-9A05D6535577}"/>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191734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3968-AB7E-4767-6B07-BDFC2EE18C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9A77E-2B8E-AF8F-B9D1-337C5BDE3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B4758-45D0-425C-03AD-0F87D41606C4}"/>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28A28DAB-3130-071F-0F59-7699198D7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CC621-9D9A-F5F0-E802-D5560B8BB8FA}"/>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423179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C00E0-75D6-4381-9DEF-97D147FE7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D35778-0EED-ACC3-D2C3-56735F573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6A991-ED5F-EFB2-3201-CAB19BEA11D6}"/>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97DED602-0BB5-AD50-8FB0-AC9E63BCD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56437-84C7-CC59-B117-376827913AAD}"/>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3741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47DF-112F-0F7E-C63E-2D386A801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9167CA-1D2F-7451-B97C-643E6F812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677A5-5128-6DA3-351E-D4E55D942E3A}"/>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74CC7B65-7345-03CF-FFFF-C57B13E20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99AADC-2E49-2632-EFD1-AA79DFF8E5E3}"/>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374526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0F86-4650-838B-FB08-600C8C356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8DA8A5-0668-7413-D10A-B2180FEF5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5EA3E-62EE-F95A-3F57-8748FD229F68}"/>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55014EF4-3A03-1A65-9C98-296694587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395F9-A5DD-7350-7158-46C082DCF1CD}"/>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174925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7F8-B54C-0A02-5B2D-3226DAA4B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8E6DD8-B156-2014-1C21-89C0FE498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A737F1-D0D5-DC51-7724-3E9227FF1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58344E-CBDD-6B0E-F22E-EA48CEC3FD3F}"/>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6" name="Footer Placeholder 5">
            <a:extLst>
              <a:ext uri="{FF2B5EF4-FFF2-40B4-BE49-F238E27FC236}">
                <a16:creationId xmlns:a16="http://schemas.microsoft.com/office/drawing/2014/main" id="{927116C2-3B21-8D97-EF16-4D96C5E9B1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DCB92-F39F-45F0-F5FD-9EE7E240B1EB}"/>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116949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242B-DB4F-028A-B338-85222481AC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E75B8-605F-C5CD-FB7D-2D8E9181B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07E74-9113-7E18-60C4-C6F21EB32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0F4CB5-33D9-367E-ACD2-AB26114FF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7C477-492B-BA86-5C93-0368FA47C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C7BDEC-69E6-B547-D57B-DF861DDEDFBE}"/>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8" name="Footer Placeholder 7">
            <a:extLst>
              <a:ext uri="{FF2B5EF4-FFF2-40B4-BE49-F238E27FC236}">
                <a16:creationId xmlns:a16="http://schemas.microsoft.com/office/drawing/2014/main" id="{11FC5F70-F893-FDAB-515E-9536E7A973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28BAE5-A51F-5C6F-5815-2C712B8910FC}"/>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172416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4A7C-2CF2-8FF1-4B71-F5C01AD387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D26042-CAC6-A3EC-70C7-22DF14AB0C76}"/>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4" name="Footer Placeholder 3">
            <a:extLst>
              <a:ext uri="{FF2B5EF4-FFF2-40B4-BE49-F238E27FC236}">
                <a16:creationId xmlns:a16="http://schemas.microsoft.com/office/drawing/2014/main" id="{E462320E-BF40-6F25-2641-73C5B728F6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FD59CF-7347-DB55-0045-9513639BF960}"/>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391971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72ED11-F7BB-8E64-CC50-F0E7504B80A9}"/>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3" name="Footer Placeholder 2">
            <a:extLst>
              <a:ext uri="{FF2B5EF4-FFF2-40B4-BE49-F238E27FC236}">
                <a16:creationId xmlns:a16="http://schemas.microsoft.com/office/drawing/2014/main" id="{5AD7BF10-0C91-6FFD-7181-185270A1C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670E84-3C59-6512-CA32-3D6780986018}"/>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352303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DD7B-2338-0708-DBC4-8EBCD363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8856C6-5206-EDB2-19A6-E79847FF4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05E077-2063-BA99-C8DE-0BBC3D797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85D13-FDE4-ACCB-3F55-44B0536A3D02}"/>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6" name="Footer Placeholder 5">
            <a:extLst>
              <a:ext uri="{FF2B5EF4-FFF2-40B4-BE49-F238E27FC236}">
                <a16:creationId xmlns:a16="http://schemas.microsoft.com/office/drawing/2014/main" id="{71B1D1D3-A450-1200-1586-04D5BFFE5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9D74A-5815-884A-9174-CFBE08167D3C}"/>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293656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B53C-6C29-647A-C1F8-81A88C761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35CD8B-43E8-BF8E-7798-7BB7A4E27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211077-1863-74B2-0A5A-B4AEDB7F8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5AD9F-BCDD-7CDB-A922-D0BF83588D04}"/>
              </a:ext>
            </a:extLst>
          </p:cNvPr>
          <p:cNvSpPr>
            <a:spLocks noGrp="1"/>
          </p:cNvSpPr>
          <p:nvPr>
            <p:ph type="dt" sz="half" idx="10"/>
          </p:nvPr>
        </p:nvSpPr>
        <p:spPr/>
        <p:txBody>
          <a:bodyPr/>
          <a:lstStyle/>
          <a:p>
            <a:fld id="{FE686DA3-F460-43C0-B9E1-181AA763D95E}" type="datetimeFigureOut">
              <a:rPr lang="en-IN" smtClean="0"/>
              <a:t>27-09-2022</a:t>
            </a:fld>
            <a:endParaRPr lang="en-IN"/>
          </a:p>
        </p:txBody>
      </p:sp>
      <p:sp>
        <p:nvSpPr>
          <p:cNvPr id="6" name="Footer Placeholder 5">
            <a:extLst>
              <a:ext uri="{FF2B5EF4-FFF2-40B4-BE49-F238E27FC236}">
                <a16:creationId xmlns:a16="http://schemas.microsoft.com/office/drawing/2014/main" id="{FA945505-46F2-473C-C603-30205C72D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B8BE2-D04F-96FF-AE44-D7149429D5BE}"/>
              </a:ext>
            </a:extLst>
          </p:cNvPr>
          <p:cNvSpPr>
            <a:spLocks noGrp="1"/>
          </p:cNvSpPr>
          <p:nvPr>
            <p:ph type="sldNum" sz="quarter" idx="12"/>
          </p:nvPr>
        </p:nvSpPr>
        <p:spPr/>
        <p:txBody>
          <a:bodyPr/>
          <a:lstStyle/>
          <a:p>
            <a:fld id="{6B9587A2-0992-4C0D-91CC-5B420C0F2F19}" type="slidenum">
              <a:rPr lang="en-IN" smtClean="0"/>
              <a:t>‹#›</a:t>
            </a:fld>
            <a:endParaRPr lang="en-IN"/>
          </a:p>
        </p:txBody>
      </p:sp>
    </p:spTree>
    <p:extLst>
      <p:ext uri="{BB962C8B-B14F-4D97-AF65-F5344CB8AC3E}">
        <p14:creationId xmlns:p14="http://schemas.microsoft.com/office/powerpoint/2010/main" val="6720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93AD6-D3F3-A721-12D2-FF3F90B2E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9508B-50C0-F59A-33AE-0DC7E95E3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AB1F5-3ECC-B466-D0D1-ED8D553E1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86DA3-F460-43C0-B9E1-181AA763D95E}" type="datetimeFigureOut">
              <a:rPr lang="en-IN" smtClean="0"/>
              <a:t>27-09-2022</a:t>
            </a:fld>
            <a:endParaRPr lang="en-IN"/>
          </a:p>
        </p:txBody>
      </p:sp>
      <p:sp>
        <p:nvSpPr>
          <p:cNvPr id="5" name="Footer Placeholder 4">
            <a:extLst>
              <a:ext uri="{FF2B5EF4-FFF2-40B4-BE49-F238E27FC236}">
                <a16:creationId xmlns:a16="http://schemas.microsoft.com/office/drawing/2014/main" id="{09F62D5B-3CE3-A285-45CB-966AF25E4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75D2A8-281B-62A2-AB3B-0F276CC46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587A2-0992-4C0D-91CC-5B420C0F2F19}" type="slidenum">
              <a:rPr lang="en-IN" smtClean="0"/>
              <a:t>‹#›</a:t>
            </a:fld>
            <a:endParaRPr lang="en-IN"/>
          </a:p>
        </p:txBody>
      </p:sp>
    </p:spTree>
    <p:extLst>
      <p:ext uri="{BB962C8B-B14F-4D97-AF65-F5344CB8AC3E}">
        <p14:creationId xmlns:p14="http://schemas.microsoft.com/office/powerpoint/2010/main" val="344584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08EB-6413-E22C-D941-EFCD41508403}"/>
              </a:ext>
            </a:extLst>
          </p:cNvPr>
          <p:cNvSpPr>
            <a:spLocks noGrp="1"/>
          </p:cNvSpPr>
          <p:nvPr>
            <p:ph type="ctrTitle"/>
          </p:nvPr>
        </p:nvSpPr>
        <p:spPr/>
        <p:txBody>
          <a:bodyPr>
            <a:normAutofit fontScale="90000"/>
          </a:bodyPr>
          <a:lstStyle/>
          <a:p>
            <a:r>
              <a:rPr lang="en-US" b="1" i="0" u="none" strike="noStrike" baseline="0" dirty="0">
                <a:latin typeface="Times New Roman" panose="02020603050405020304" pitchFamily="18" charset="0"/>
              </a:rPr>
              <a:t>UNIT – 1 :                     Overview of Register Transfer and Micro Operations</a:t>
            </a:r>
            <a:endParaRPr lang="en-IN" sz="23900" dirty="0"/>
          </a:p>
        </p:txBody>
      </p:sp>
    </p:spTree>
    <p:extLst>
      <p:ext uri="{BB962C8B-B14F-4D97-AF65-F5344CB8AC3E}">
        <p14:creationId xmlns:p14="http://schemas.microsoft.com/office/powerpoint/2010/main" val="354690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9DA79-216E-C8EB-5244-EAFA0C761EB1}"/>
              </a:ext>
            </a:extLst>
          </p:cNvPr>
          <p:cNvSpPr txBox="1"/>
          <p:nvPr/>
        </p:nvSpPr>
        <p:spPr>
          <a:xfrm>
            <a:off x="278296" y="250568"/>
            <a:ext cx="11635408" cy="3416320"/>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Each register has four bits, numbered 0 through 3.</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bus consists of four 4 x 1 multiplexers each having four data inputs, 0 through 3, and two selection inputs, S1 and S0.</a:t>
            </a:r>
          </a:p>
          <a:p>
            <a:pPr marL="285750" indent="-285750" algn="l">
              <a:buFont typeface="Symbol" panose="05050102010706020507" pitchFamily="18" charset="2"/>
              <a:buChar char="·"/>
            </a:pPr>
            <a:r>
              <a:rPr lang="en-US" sz="2400" b="0" i="0" u="none" strike="noStrike" baseline="0" dirty="0">
                <a:latin typeface="Calibri" panose="020F0502020204030204" pitchFamily="34" charset="0"/>
              </a:rPr>
              <a:t>The diagram shows that the bits in the same significant position in each register are connected to the data inputs of one multiplexer to form one line of the bus.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two selection lines S1 and S0 are connected to the selection inputs of all four </a:t>
            </a:r>
            <a:r>
              <a:rPr lang="en-IN" sz="2400" b="0" i="0" u="none" strike="noStrike" baseline="0" dirty="0">
                <a:latin typeface="Calibri" panose="020F0502020204030204" pitchFamily="34" charset="0"/>
              </a:rPr>
              <a:t>multiplexers.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selection lines choose the four bits of one register and transfer them into the four line </a:t>
            </a:r>
            <a:r>
              <a:rPr lang="en-IN" sz="2400" b="0" i="0" u="none" strike="noStrike" baseline="0" dirty="0">
                <a:latin typeface="Calibri" panose="020F0502020204030204" pitchFamily="34" charset="0"/>
              </a:rPr>
              <a:t>common bus.</a:t>
            </a:r>
            <a:endParaRPr lang="en-IN" sz="2400" dirty="0"/>
          </a:p>
        </p:txBody>
      </p:sp>
      <p:pic>
        <p:nvPicPr>
          <p:cNvPr id="5" name="Picture 4">
            <a:extLst>
              <a:ext uri="{FF2B5EF4-FFF2-40B4-BE49-F238E27FC236}">
                <a16:creationId xmlns:a16="http://schemas.microsoft.com/office/drawing/2014/main" id="{44547E73-5AEA-8477-1FB3-E19983C35B67}"/>
              </a:ext>
            </a:extLst>
          </p:cNvPr>
          <p:cNvPicPr>
            <a:picLocks noChangeAspect="1"/>
          </p:cNvPicPr>
          <p:nvPr/>
        </p:nvPicPr>
        <p:blipFill>
          <a:blip r:embed="rId2"/>
          <a:stretch>
            <a:fillRect/>
          </a:stretch>
        </p:blipFill>
        <p:spPr>
          <a:xfrm>
            <a:off x="2517913" y="3932517"/>
            <a:ext cx="5197871" cy="2676022"/>
          </a:xfrm>
          <a:prstGeom prst="rect">
            <a:avLst/>
          </a:prstGeom>
        </p:spPr>
      </p:pic>
    </p:spTree>
    <p:extLst>
      <p:ext uri="{BB962C8B-B14F-4D97-AF65-F5344CB8AC3E}">
        <p14:creationId xmlns:p14="http://schemas.microsoft.com/office/powerpoint/2010/main" val="205113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D1FC3-7955-9B82-B9D7-456E522312EA}"/>
              </a:ext>
            </a:extLst>
          </p:cNvPr>
          <p:cNvSpPr txBox="1"/>
          <p:nvPr/>
        </p:nvSpPr>
        <p:spPr>
          <a:xfrm>
            <a:off x="410817" y="62160"/>
            <a:ext cx="11449879" cy="6740307"/>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When S1S0 = 00, the 0 data inputs of all four multiplexers are selected and applied to the outputs that form the bus.</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This causes the bus lines to receive the content of register A since the outputs of this register are connected to the 0 data inputs of the multiplexers.</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Similarly, register B is selected if S1S0 = 01, and so on.</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Table shows the register that is selected by the bus for each of the four possible binary values of the selection lines.</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In general, a bus system will multiplex k registers of n bits each to produce an n-line </a:t>
            </a:r>
            <a:r>
              <a:rPr lang="en-IN" sz="2400" b="0" i="0" u="none" strike="noStrike" baseline="0" dirty="0">
                <a:latin typeface="Calibri" panose="020F0502020204030204" pitchFamily="34" charset="0"/>
              </a:rPr>
              <a:t>common bus.</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number of multiplexers needed to construct the bus is equal to n, the number of </a:t>
            </a:r>
            <a:r>
              <a:rPr lang="en-IN" sz="2400" b="0" i="0" u="none" strike="noStrike" baseline="0" dirty="0">
                <a:latin typeface="Calibri" panose="020F0502020204030204" pitchFamily="34" charset="0"/>
              </a:rPr>
              <a:t>bits in each register.</a:t>
            </a:r>
          </a:p>
          <a:p>
            <a:pPr marL="285750" indent="-285750" algn="just">
              <a:buFont typeface="Symbol" panose="05050102010706020507" pitchFamily="18" charset="2"/>
              <a:buChar char="·"/>
            </a:pPr>
            <a:r>
              <a:rPr lang="en-US" sz="2400" b="0" i="0" u="none" strike="noStrike" baseline="0" dirty="0">
                <a:latin typeface="Calibri" panose="020F0502020204030204" pitchFamily="34" charset="0"/>
              </a:rPr>
              <a:t>The size of each multiplexer must be K x 1 since it multiplexes K data lines.</a:t>
            </a:r>
          </a:p>
          <a:p>
            <a:pPr marL="285750" indent="-28575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Calibri" panose="020F0502020204030204" pitchFamily="34" charset="0"/>
              </a:rPr>
              <a:t>For example, a common bus for eight registers of 16 bits each requires 16 multiplexers, one for each line in the bus. Each multiplexer must have eight data input lines and three selection lines to multiplex one significant bit in the eight registers.</a:t>
            </a:r>
            <a:endParaRPr lang="en-IN" sz="2400" dirty="0"/>
          </a:p>
        </p:txBody>
      </p:sp>
    </p:spTree>
    <p:extLst>
      <p:ext uri="{BB962C8B-B14F-4D97-AF65-F5344CB8AC3E}">
        <p14:creationId xmlns:p14="http://schemas.microsoft.com/office/powerpoint/2010/main" val="206337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ACDBFE-A7F2-0226-903A-5240D10E1659}"/>
              </a:ext>
            </a:extLst>
          </p:cNvPr>
          <p:cNvSpPr txBox="1"/>
          <p:nvPr/>
        </p:nvSpPr>
        <p:spPr>
          <a:xfrm>
            <a:off x="415636" y="580671"/>
            <a:ext cx="11360727" cy="6001643"/>
          </a:xfrm>
          <a:prstGeom prst="rect">
            <a:avLst/>
          </a:prstGeom>
          <a:noFill/>
        </p:spPr>
        <p:txBody>
          <a:bodyPr wrap="square">
            <a:spAutoFit/>
          </a:bodyPr>
          <a:lstStyle/>
          <a:p>
            <a:pPr algn="l"/>
            <a:r>
              <a:rPr lang="en-US" sz="2400" b="1" i="0" u="none" strike="noStrike" baseline="0" dirty="0">
                <a:latin typeface="Cambria,Bold"/>
              </a:rPr>
              <a:t>A digital computer has a common bus system for 16 registers of 32 bits each. </a:t>
            </a:r>
          </a:p>
          <a:p>
            <a:pPr algn="l"/>
            <a:r>
              <a:rPr lang="en-US" sz="2400" b="1" i="0" u="none" strike="noStrike" baseline="0" dirty="0">
                <a:latin typeface="Cambria,Bold"/>
              </a:rPr>
              <a:t>(</a:t>
            </a:r>
            <a:r>
              <a:rPr lang="en-US" sz="2400" b="1" i="0" u="none" strike="noStrike" baseline="0" dirty="0" err="1">
                <a:latin typeface="Cambria,Bold"/>
              </a:rPr>
              <a:t>i</a:t>
            </a:r>
            <a:r>
              <a:rPr lang="en-US" sz="2400" b="1" i="0" u="none" strike="noStrike" baseline="0" dirty="0">
                <a:latin typeface="Cambria,Bold"/>
              </a:rPr>
              <a:t>) How many selection input are there in each multiplexer? </a:t>
            </a:r>
          </a:p>
          <a:p>
            <a:pPr algn="l"/>
            <a:r>
              <a:rPr lang="en-US" sz="2400" b="1" i="0" u="none" strike="noStrike" baseline="0" dirty="0">
                <a:latin typeface="Cambria,Bold"/>
              </a:rPr>
              <a:t>(ii) What size of multiplexers is needed? </a:t>
            </a:r>
          </a:p>
          <a:p>
            <a:pPr algn="l"/>
            <a:r>
              <a:rPr lang="en-US" sz="2400" b="1" i="0" u="none" strike="noStrike" baseline="0" dirty="0">
                <a:latin typeface="Cambria,Bold"/>
              </a:rPr>
              <a:t>(iii) How many multiplexers are there in a bus?</a:t>
            </a:r>
          </a:p>
          <a:p>
            <a:pPr algn="l"/>
            <a:endParaRPr lang="en-US" sz="2400" b="1" i="0" u="none" strike="noStrike" baseline="0" dirty="0">
              <a:latin typeface="Cambria,Bold"/>
            </a:endParaRPr>
          </a:p>
          <a:p>
            <a:pPr algn="l"/>
            <a:r>
              <a:rPr lang="en-US" sz="2200" b="0" i="0" u="none" strike="noStrike" baseline="0" dirty="0">
                <a:latin typeface="Calibri" panose="020F0502020204030204" pitchFamily="34" charset="0"/>
              </a:rPr>
              <a:t>(</a:t>
            </a:r>
            <a:r>
              <a:rPr lang="en-US" sz="2200" b="0" i="0" u="none" strike="noStrike" baseline="0" dirty="0" err="1">
                <a:latin typeface="Calibri" panose="020F0502020204030204" pitchFamily="34" charset="0"/>
              </a:rPr>
              <a:t>i</a:t>
            </a:r>
            <a:r>
              <a:rPr lang="en-US" sz="2200" b="0" i="0" u="none" strike="noStrike" baseline="0" dirty="0">
                <a:latin typeface="Calibri" panose="020F0502020204030204" pitchFamily="34" charset="0"/>
              </a:rPr>
              <a:t>) How many selection input are there in each multiplexer?</a:t>
            </a:r>
          </a:p>
          <a:p>
            <a:pPr algn="l"/>
            <a:r>
              <a:rPr lang="en-US" sz="2200" b="0" i="0" u="none" strike="noStrike" baseline="0" dirty="0">
                <a:latin typeface="Calibri" panose="020F0502020204030204" pitchFamily="34" charset="0"/>
              </a:rPr>
              <a:t>	2</a:t>
            </a:r>
            <a:r>
              <a:rPr lang="en-US" sz="2200" b="0" i="0" u="none" strike="noStrike" baseline="30000" dirty="0">
                <a:latin typeface="Calibri" panose="020F0502020204030204" pitchFamily="34" charset="0"/>
              </a:rPr>
              <a:t>n</a:t>
            </a:r>
            <a:r>
              <a:rPr lang="en-US" sz="2200" b="0" i="0" u="none" strike="noStrike" baseline="0" dirty="0">
                <a:latin typeface="Calibri" panose="020F0502020204030204" pitchFamily="34" charset="0"/>
              </a:rPr>
              <a:t>=No. of Registers; n=selection input of multiplexer</a:t>
            </a:r>
          </a:p>
          <a:p>
            <a:pPr algn="l"/>
            <a:r>
              <a:rPr lang="pt-BR" sz="2200" b="0" i="0" u="none" strike="noStrike" baseline="0" dirty="0">
                <a:latin typeface="Calibri" panose="020F0502020204030204" pitchFamily="34" charset="0"/>
              </a:rPr>
              <a:t>	2</a:t>
            </a:r>
            <a:r>
              <a:rPr lang="pt-BR" sz="2200" b="0" i="0" u="none" strike="noStrike" baseline="30000" dirty="0">
                <a:latin typeface="Calibri" panose="020F0502020204030204" pitchFamily="34" charset="0"/>
              </a:rPr>
              <a:t>n</a:t>
            </a:r>
            <a:r>
              <a:rPr lang="pt-BR" sz="2200" b="0" i="0" u="none" strike="noStrike" baseline="0" dirty="0">
                <a:latin typeface="Calibri" panose="020F0502020204030204" pitchFamily="34" charset="0"/>
              </a:rPr>
              <a:t>=16; here n=4</a:t>
            </a:r>
          </a:p>
          <a:p>
            <a:pPr algn="l"/>
            <a:r>
              <a:rPr lang="en-US" sz="2200" b="0" i="0" u="none" strike="noStrike" baseline="0" dirty="0">
                <a:latin typeface="Calibri" panose="020F0502020204030204" pitchFamily="34" charset="0"/>
              </a:rPr>
              <a:t>	Therefore </a:t>
            </a:r>
            <a:r>
              <a:rPr lang="en-US" sz="2200" b="1" i="0" u="none" strike="noStrike" baseline="0" dirty="0">
                <a:latin typeface="Calibri" panose="020F0502020204030204" pitchFamily="34" charset="0"/>
              </a:rPr>
              <a:t>4 selection input lines </a:t>
            </a:r>
            <a:r>
              <a:rPr lang="en-US" sz="2200" b="0" i="0" u="none" strike="noStrike" baseline="0" dirty="0">
                <a:latin typeface="Calibri" panose="020F0502020204030204" pitchFamily="34" charset="0"/>
              </a:rPr>
              <a:t>should be there in each multiplexer.</a:t>
            </a:r>
          </a:p>
          <a:p>
            <a:pPr algn="l"/>
            <a:r>
              <a:rPr lang="en-US" sz="2200" b="0" i="0" u="none" strike="noStrike" baseline="0" dirty="0">
                <a:latin typeface="Calibri" panose="020F0502020204030204" pitchFamily="34" charset="0"/>
              </a:rPr>
              <a:t>(ii) What size of multiplexers is needed?</a:t>
            </a:r>
          </a:p>
          <a:p>
            <a:pPr algn="l"/>
            <a:r>
              <a:rPr lang="en-US" sz="2200" b="0" i="0" u="none" strike="noStrike" baseline="0" dirty="0">
                <a:latin typeface="Calibri" panose="020F0502020204030204" pitchFamily="34" charset="0"/>
              </a:rPr>
              <a:t>	size of multiplexers= Total number of register X 1</a:t>
            </a:r>
          </a:p>
          <a:p>
            <a:pPr algn="l"/>
            <a:r>
              <a:rPr lang="en-IN" sz="2200" b="0" i="0" u="none" strike="noStrike" baseline="0" dirty="0">
                <a:latin typeface="Calibri" panose="020F0502020204030204" pitchFamily="34" charset="0"/>
              </a:rPr>
              <a:t>			      = 16 X 1</a:t>
            </a:r>
          </a:p>
          <a:p>
            <a:pPr algn="l"/>
            <a:r>
              <a:rPr lang="en-US" sz="2200" b="0" i="0" u="none" strike="noStrike" baseline="0" dirty="0">
                <a:latin typeface="Calibri" panose="020F0502020204030204" pitchFamily="34" charset="0"/>
              </a:rPr>
              <a:t>	</a:t>
            </a:r>
            <a:r>
              <a:rPr lang="en-US" sz="2200" b="1" i="0" u="none" strike="noStrike" baseline="0" dirty="0">
                <a:latin typeface="Calibri" panose="020F0502020204030204" pitchFamily="34" charset="0"/>
              </a:rPr>
              <a:t>Multiplexer of 16 x 1 size</a:t>
            </a:r>
            <a:r>
              <a:rPr lang="en-US" sz="2200" b="0" i="0" u="none" strike="noStrike" baseline="0" dirty="0">
                <a:latin typeface="Calibri" panose="020F0502020204030204" pitchFamily="34" charset="0"/>
              </a:rPr>
              <a:t> is needed to design the above defined common bus.</a:t>
            </a:r>
          </a:p>
          <a:p>
            <a:pPr algn="l"/>
            <a:r>
              <a:rPr lang="en-US" sz="2200" b="0" i="0" u="none" strike="noStrike" baseline="0" dirty="0">
                <a:latin typeface="Calibri" panose="020F0502020204030204" pitchFamily="34" charset="0"/>
              </a:rPr>
              <a:t>(iii) How many multiplexers are there in a bus?</a:t>
            </a:r>
          </a:p>
          <a:p>
            <a:pPr algn="l"/>
            <a:r>
              <a:rPr lang="en-US" sz="2200" b="0" i="0" u="none" strike="noStrike" baseline="0" dirty="0">
                <a:latin typeface="Calibri" panose="020F0502020204030204" pitchFamily="34" charset="0"/>
              </a:rPr>
              <a:t>	No. of multiplexers = bits of register</a:t>
            </a:r>
          </a:p>
          <a:p>
            <a:pPr algn="l"/>
            <a:r>
              <a:rPr lang="en-IN" sz="2200" b="0" i="0" u="none" strike="noStrike" baseline="0" dirty="0">
                <a:latin typeface="Calibri" panose="020F0502020204030204" pitchFamily="34" charset="0"/>
              </a:rPr>
              <a:t>	                                   = 32</a:t>
            </a:r>
          </a:p>
          <a:p>
            <a:pPr algn="l"/>
            <a:r>
              <a:rPr lang="en-US" sz="2200" b="0" i="0" u="none" strike="noStrike" baseline="0" dirty="0">
                <a:latin typeface="Calibri" panose="020F0502020204030204" pitchFamily="34" charset="0"/>
              </a:rPr>
              <a:t>	</a:t>
            </a:r>
            <a:r>
              <a:rPr lang="en-US" sz="2200" b="1" i="0" u="none" strike="noStrike" baseline="0" dirty="0">
                <a:latin typeface="Calibri" panose="020F0502020204030204" pitchFamily="34" charset="0"/>
              </a:rPr>
              <a:t>32</a:t>
            </a:r>
            <a:r>
              <a:rPr lang="en-US" sz="2200" b="0" i="0" u="none" strike="noStrike" baseline="0" dirty="0">
                <a:latin typeface="Calibri" panose="020F0502020204030204" pitchFamily="34" charset="0"/>
              </a:rPr>
              <a:t> </a:t>
            </a:r>
            <a:r>
              <a:rPr lang="en-US" sz="2200" b="1" i="0" u="none" strike="noStrike" baseline="0" dirty="0">
                <a:latin typeface="Calibri" panose="020F0502020204030204" pitchFamily="34" charset="0"/>
              </a:rPr>
              <a:t>multiplexers</a:t>
            </a:r>
            <a:r>
              <a:rPr lang="en-US" sz="2200" b="0" i="0" u="none" strike="noStrike" baseline="0" dirty="0">
                <a:latin typeface="Calibri" panose="020F0502020204030204" pitchFamily="34" charset="0"/>
              </a:rPr>
              <a:t> are needed in a bus.</a:t>
            </a:r>
            <a:endParaRPr lang="en-IN" sz="2200" dirty="0"/>
          </a:p>
        </p:txBody>
      </p:sp>
    </p:spTree>
    <p:extLst>
      <p:ext uri="{BB962C8B-B14F-4D97-AF65-F5344CB8AC3E}">
        <p14:creationId xmlns:p14="http://schemas.microsoft.com/office/powerpoint/2010/main" val="349922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F6A2-A60B-4D60-AA1B-03025D7BDF58}"/>
              </a:ext>
            </a:extLst>
          </p:cNvPr>
          <p:cNvSpPr>
            <a:spLocks noGrp="1"/>
          </p:cNvSpPr>
          <p:nvPr>
            <p:ph type="title"/>
          </p:nvPr>
        </p:nvSpPr>
        <p:spPr>
          <a:xfrm>
            <a:off x="571500" y="18762"/>
            <a:ext cx="10515600" cy="798657"/>
          </a:xfrm>
        </p:spPr>
        <p:txBody>
          <a:bodyPr>
            <a:normAutofit/>
          </a:bodyPr>
          <a:lstStyle/>
          <a:p>
            <a:r>
              <a:rPr lang="en-IN" b="1" dirty="0">
                <a:latin typeface="+mn-lt"/>
              </a:rPr>
              <a:t>Three-state bus buffer : Tri state buffer </a:t>
            </a:r>
          </a:p>
        </p:txBody>
      </p:sp>
      <p:sp>
        <p:nvSpPr>
          <p:cNvPr id="3" name="Content Placeholder 2">
            <a:extLst>
              <a:ext uri="{FF2B5EF4-FFF2-40B4-BE49-F238E27FC236}">
                <a16:creationId xmlns:a16="http://schemas.microsoft.com/office/drawing/2014/main" id="{46BD656C-B8E0-76D7-790D-E9747BEF790D}"/>
              </a:ext>
            </a:extLst>
          </p:cNvPr>
          <p:cNvSpPr>
            <a:spLocks noGrp="1"/>
          </p:cNvSpPr>
          <p:nvPr>
            <p:ph idx="1"/>
          </p:nvPr>
        </p:nvSpPr>
        <p:spPr>
          <a:xfrm>
            <a:off x="571500" y="1157937"/>
            <a:ext cx="10661073" cy="4542126"/>
          </a:xfrm>
        </p:spPr>
        <p:txBody>
          <a:bodyPr>
            <a:normAutofit/>
          </a:bodyPr>
          <a:lstStyle/>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bus system can be constructed with three-state gates instead of multiplexers.</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three-state gate is a digital circuit that exhibits three states.</a:t>
            </a:r>
          </a:p>
          <a:p>
            <a:pPr marL="0" indent="0" algn="l">
              <a:buNone/>
            </a:pPr>
            <a:r>
              <a:rPr lang="en-US" sz="2200" b="0" i="0" u="none" strike="noStrike" baseline="0" dirty="0">
                <a:latin typeface="Calibri" panose="020F0502020204030204" pitchFamily="34" charset="0"/>
              </a:rPr>
              <a:t>	State 1: Signal equivalent to Logic 1</a:t>
            </a:r>
          </a:p>
          <a:p>
            <a:pPr marL="0" indent="0" algn="l">
              <a:buNone/>
            </a:pPr>
            <a:r>
              <a:rPr lang="en-US" sz="2200" b="0" i="0" u="none" strike="noStrike" baseline="0" dirty="0">
                <a:latin typeface="Calibri" panose="020F0502020204030204" pitchFamily="34" charset="0"/>
              </a:rPr>
              <a:t>	State 2: Signal equivalent to Logic 0</a:t>
            </a:r>
          </a:p>
          <a:p>
            <a:pPr marL="0" indent="0" algn="l">
              <a:buNone/>
            </a:pPr>
            <a:r>
              <a:rPr lang="en-US" sz="2200" b="0" i="0" u="none" strike="noStrike" baseline="0" dirty="0">
                <a:latin typeface="Calibri" panose="020F0502020204030204" pitchFamily="34" charset="0"/>
              </a:rPr>
              <a:t>	State 3: High Impedance State (behaves as open circuit)</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high-impedance state behaves like an open circuit, which means that the output is disconnected and does not have logic significance.</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most commonly used design of a bus system is the buffer gate.</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graphic symbol of a three-state buffer gate is shown in figure  below:</a:t>
            </a:r>
            <a:endParaRPr lang="en-IN" sz="2200" dirty="0"/>
          </a:p>
        </p:txBody>
      </p:sp>
      <p:pic>
        <p:nvPicPr>
          <p:cNvPr id="5" name="Picture 4">
            <a:extLst>
              <a:ext uri="{FF2B5EF4-FFF2-40B4-BE49-F238E27FC236}">
                <a16:creationId xmlns:a16="http://schemas.microsoft.com/office/drawing/2014/main" id="{3E591C33-084D-6F1E-EA7A-EB92294F716E}"/>
              </a:ext>
            </a:extLst>
          </p:cNvPr>
          <p:cNvPicPr>
            <a:picLocks noChangeAspect="1"/>
          </p:cNvPicPr>
          <p:nvPr/>
        </p:nvPicPr>
        <p:blipFill>
          <a:blip r:embed="rId2"/>
          <a:stretch>
            <a:fillRect/>
          </a:stretch>
        </p:blipFill>
        <p:spPr>
          <a:xfrm>
            <a:off x="3255819" y="5181887"/>
            <a:ext cx="6566190" cy="1657351"/>
          </a:xfrm>
          <a:prstGeom prst="rect">
            <a:avLst/>
          </a:prstGeom>
        </p:spPr>
      </p:pic>
    </p:spTree>
    <p:extLst>
      <p:ext uri="{BB962C8B-B14F-4D97-AF65-F5344CB8AC3E}">
        <p14:creationId xmlns:p14="http://schemas.microsoft.com/office/powerpoint/2010/main" val="170560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BEFAE-9D62-FC6E-A396-34E3A7E483C3}"/>
              </a:ext>
            </a:extLst>
          </p:cNvPr>
          <p:cNvPicPr>
            <a:picLocks noChangeAspect="1"/>
          </p:cNvPicPr>
          <p:nvPr/>
        </p:nvPicPr>
        <p:blipFill>
          <a:blip r:embed="rId2"/>
          <a:stretch>
            <a:fillRect/>
          </a:stretch>
        </p:blipFill>
        <p:spPr>
          <a:xfrm>
            <a:off x="909966" y="258040"/>
            <a:ext cx="8712552" cy="5450032"/>
          </a:xfrm>
          <a:prstGeom prst="rect">
            <a:avLst/>
          </a:prstGeom>
        </p:spPr>
      </p:pic>
    </p:spTree>
    <p:extLst>
      <p:ext uri="{BB962C8B-B14F-4D97-AF65-F5344CB8AC3E}">
        <p14:creationId xmlns:p14="http://schemas.microsoft.com/office/powerpoint/2010/main" val="82561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F72E-BCB9-5EC0-6A79-7C1C1639806A}"/>
              </a:ext>
            </a:extLst>
          </p:cNvPr>
          <p:cNvSpPr>
            <a:spLocks noGrp="1"/>
          </p:cNvSpPr>
          <p:nvPr>
            <p:ph type="title"/>
          </p:nvPr>
        </p:nvSpPr>
        <p:spPr>
          <a:xfrm>
            <a:off x="644236" y="212725"/>
            <a:ext cx="10515600" cy="660111"/>
          </a:xfrm>
        </p:spPr>
        <p:txBody>
          <a:bodyPr>
            <a:normAutofit fontScale="90000"/>
          </a:bodyPr>
          <a:lstStyle/>
          <a:p>
            <a:r>
              <a:rPr lang="en-IN" b="1" dirty="0">
                <a:latin typeface="+mn-lt"/>
              </a:rPr>
              <a:t>Memory Transfer :</a:t>
            </a:r>
          </a:p>
        </p:txBody>
      </p:sp>
      <p:sp>
        <p:nvSpPr>
          <p:cNvPr id="3" name="Content Placeholder 2">
            <a:extLst>
              <a:ext uri="{FF2B5EF4-FFF2-40B4-BE49-F238E27FC236}">
                <a16:creationId xmlns:a16="http://schemas.microsoft.com/office/drawing/2014/main" id="{4C5F3F84-11D1-0154-0B75-C4896F1E52FD}"/>
              </a:ext>
            </a:extLst>
          </p:cNvPr>
          <p:cNvSpPr>
            <a:spLocks noGrp="1"/>
          </p:cNvSpPr>
          <p:nvPr>
            <p:ph idx="1"/>
          </p:nvPr>
        </p:nvSpPr>
        <p:spPr>
          <a:xfrm>
            <a:off x="218209" y="1025236"/>
            <a:ext cx="11755582" cy="5467639"/>
          </a:xfrm>
        </p:spPr>
        <p:txBody>
          <a:bodyPr>
            <a:normAutofit/>
          </a:bodyPr>
          <a:lstStyle/>
          <a:p>
            <a:pPr marL="0" indent="0" algn="just">
              <a:buNone/>
            </a:pPr>
            <a:r>
              <a:rPr lang="en-US" sz="2400" b="0" i="0" u="none" strike="noStrike" baseline="0" dirty="0">
                <a:latin typeface="Symbol" panose="05050102010706020507" pitchFamily="18" charset="2"/>
              </a:rPr>
              <a:t> </a:t>
            </a:r>
            <a:r>
              <a:rPr lang="en-US" sz="2400" b="1" i="0" u="none" strike="noStrike" baseline="0" dirty="0">
                <a:latin typeface="Calibri,Bold"/>
              </a:rPr>
              <a:t>Read Operation: </a:t>
            </a:r>
            <a:r>
              <a:rPr lang="en-US" sz="2400" b="0" i="0" u="none" strike="noStrike" baseline="0" dirty="0">
                <a:latin typeface="Calibri" panose="020F0502020204030204" pitchFamily="34" charset="0"/>
              </a:rPr>
              <a:t>The transfer of information from a memory word to the outside environment is called a read operation.</a:t>
            </a:r>
          </a:p>
          <a:p>
            <a:pPr marL="0" indent="0" algn="just">
              <a:buNone/>
            </a:pPr>
            <a:r>
              <a:rPr lang="en-US" sz="2400" b="0" i="0" u="none" strike="noStrike" baseline="0" dirty="0">
                <a:latin typeface="Symbol" panose="05050102010706020507" pitchFamily="18" charset="2"/>
              </a:rPr>
              <a:t> </a:t>
            </a:r>
            <a:r>
              <a:rPr lang="en-US" sz="2400" b="1" i="0" u="none" strike="noStrike" baseline="0" dirty="0">
                <a:latin typeface="Calibri,Bold"/>
              </a:rPr>
              <a:t>Write Operation: </a:t>
            </a:r>
            <a:r>
              <a:rPr lang="en-US" sz="2400" b="0" i="0" u="none" strike="noStrike" baseline="0" dirty="0">
                <a:latin typeface="Calibri" panose="020F0502020204030204" pitchFamily="34" charset="0"/>
              </a:rPr>
              <a:t>The transfer of new information to be stored into the memory is </a:t>
            </a:r>
            <a:r>
              <a:rPr lang="en-IN" sz="2400" b="0" i="0" u="none" strike="noStrike" baseline="0" dirty="0">
                <a:latin typeface="Calibri" panose="020F0502020204030204" pitchFamily="34" charset="0"/>
              </a:rPr>
              <a:t>called a write operation.</a:t>
            </a:r>
          </a:p>
          <a:p>
            <a:pPr algn="just">
              <a:buFont typeface="Symbol" panose="05050102010706020507" pitchFamily="18" charset="2"/>
              <a:buChar char="·"/>
            </a:pPr>
            <a:r>
              <a:rPr lang="en-US" sz="2400" b="0" i="0" u="none" strike="noStrike" baseline="0" dirty="0">
                <a:latin typeface="Calibri" panose="020F0502020204030204" pitchFamily="34" charset="0"/>
              </a:rPr>
              <a:t>A memory word will be symbolized by the letter M.</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Consider a memory unit that receives the address from a register, called the address </a:t>
            </a:r>
            <a:r>
              <a:rPr lang="en-IN" sz="2400" b="0" i="0" u="none" strike="noStrike" baseline="0" dirty="0">
                <a:latin typeface="Calibri" panose="020F0502020204030204" pitchFamily="34" charset="0"/>
              </a:rPr>
              <a:t>register, symbolized by AR.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data are transferred to another register, called the data register, symbolized by DR. The read operation can be stated as follows:</a:t>
            </a:r>
          </a:p>
          <a:p>
            <a:pPr marL="0" indent="0" algn="just">
              <a:buNone/>
            </a:pPr>
            <a:r>
              <a:rPr lang="en-IN" sz="2400" b="1" i="0" u="none" strike="noStrike" baseline="0" dirty="0">
                <a:latin typeface="Calibri,Bold"/>
              </a:rPr>
              <a:t>		Read: DR </a:t>
            </a:r>
            <a:r>
              <a:rPr lang="en-IN" sz="2400" b="0" i="0" u="none" strike="noStrike" baseline="0" dirty="0">
                <a:latin typeface="Symbol" panose="05050102010706020507" pitchFamily="18" charset="2"/>
              </a:rPr>
              <a:t></a:t>
            </a:r>
            <a:r>
              <a:rPr lang="en-IN" sz="2400" b="1" i="0" u="none" strike="noStrike" baseline="0" dirty="0">
                <a:latin typeface="Calibri,Bold"/>
              </a:rPr>
              <a:t>M[AR]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This causes a transfer of information into DR from the memory word M selected by the </a:t>
            </a:r>
            <a:r>
              <a:rPr lang="en-IN" sz="2400" b="0" i="0" u="none" strike="noStrike" baseline="0" dirty="0">
                <a:latin typeface="Calibri" panose="020F0502020204030204" pitchFamily="34" charset="0"/>
              </a:rPr>
              <a:t>address in AR.</a:t>
            </a:r>
          </a:p>
        </p:txBody>
      </p:sp>
    </p:spTree>
    <p:extLst>
      <p:ext uri="{BB962C8B-B14F-4D97-AF65-F5344CB8AC3E}">
        <p14:creationId xmlns:p14="http://schemas.microsoft.com/office/powerpoint/2010/main" val="370027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AE70C0-8401-A1D0-8D76-0F8FC93575AD}"/>
              </a:ext>
            </a:extLst>
          </p:cNvPr>
          <p:cNvPicPr>
            <a:picLocks noChangeAspect="1"/>
          </p:cNvPicPr>
          <p:nvPr/>
        </p:nvPicPr>
        <p:blipFill>
          <a:blip r:embed="rId2"/>
          <a:stretch>
            <a:fillRect/>
          </a:stretch>
        </p:blipFill>
        <p:spPr>
          <a:xfrm>
            <a:off x="2212830" y="4211035"/>
            <a:ext cx="6976630" cy="1457325"/>
          </a:xfrm>
          <a:prstGeom prst="rect">
            <a:avLst/>
          </a:prstGeom>
        </p:spPr>
      </p:pic>
      <p:sp>
        <p:nvSpPr>
          <p:cNvPr id="7" name="TextBox 6">
            <a:extLst>
              <a:ext uri="{FF2B5EF4-FFF2-40B4-BE49-F238E27FC236}">
                <a16:creationId xmlns:a16="http://schemas.microsoft.com/office/drawing/2014/main" id="{2E1EE0D0-04AA-0B42-94E5-384F42200ADD}"/>
              </a:ext>
            </a:extLst>
          </p:cNvPr>
          <p:cNvSpPr txBox="1"/>
          <p:nvPr/>
        </p:nvSpPr>
        <p:spPr>
          <a:xfrm>
            <a:off x="900545" y="529120"/>
            <a:ext cx="10404764" cy="2677656"/>
          </a:xfrm>
          <a:prstGeom prst="rect">
            <a:avLst/>
          </a:prstGeom>
          <a:noFill/>
        </p:spPr>
        <p:txBody>
          <a:bodyPr wrap="square">
            <a:spAutoFit/>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write operation transfers the content of a data register to a memory word M selected by the address. Assume that the input data are in register R1 and the address </a:t>
            </a:r>
            <a:r>
              <a:rPr lang="en-IN" sz="2400" b="0" i="0" u="none" strike="noStrike" baseline="0" dirty="0">
                <a:latin typeface="Calibri" panose="020F0502020204030204" pitchFamily="34" charset="0"/>
              </a:rPr>
              <a:t>is in AR.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Write operation can be stated symbolically as follows:</a:t>
            </a:r>
          </a:p>
          <a:p>
            <a:pPr marL="0" indent="0" algn="just">
              <a:buNone/>
            </a:pPr>
            <a:r>
              <a:rPr lang="en-IN" sz="2400" b="1" i="0" u="none" strike="noStrike" baseline="0" dirty="0">
                <a:latin typeface="Calibri,Bold"/>
              </a:rPr>
              <a:t>		Write: M[AR] </a:t>
            </a:r>
            <a:r>
              <a:rPr lang="en-IN" sz="2400" b="0" i="0" u="none" strike="noStrike" baseline="0" dirty="0">
                <a:latin typeface="Symbol" panose="05050102010706020507" pitchFamily="18" charset="2"/>
              </a:rPr>
              <a:t></a:t>
            </a:r>
            <a:r>
              <a:rPr lang="en-IN" sz="2400" b="1" i="0" u="none" strike="noStrike" baseline="0" dirty="0">
                <a:latin typeface="Calibri,Bold"/>
              </a:rPr>
              <a:t>R1</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This causes a transfer of information from R1 into memory word M selected by address </a:t>
            </a:r>
            <a:r>
              <a:rPr lang="en-IN" sz="2400" b="0" i="0" u="none" strike="noStrike" baseline="0" dirty="0">
                <a:latin typeface="Calibri" panose="020F0502020204030204" pitchFamily="34" charset="0"/>
              </a:rPr>
              <a:t>AR.</a:t>
            </a:r>
            <a:endParaRPr lang="en-IN" sz="3600" dirty="0"/>
          </a:p>
        </p:txBody>
      </p:sp>
    </p:spTree>
    <p:extLst>
      <p:ext uri="{BB962C8B-B14F-4D97-AF65-F5344CB8AC3E}">
        <p14:creationId xmlns:p14="http://schemas.microsoft.com/office/powerpoint/2010/main" val="145754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9432-1B47-60FF-1282-3FAA51EC00B7}"/>
              </a:ext>
            </a:extLst>
          </p:cNvPr>
          <p:cNvSpPr>
            <a:spLocks noGrp="1"/>
          </p:cNvSpPr>
          <p:nvPr>
            <p:ph type="title"/>
          </p:nvPr>
        </p:nvSpPr>
        <p:spPr>
          <a:xfrm>
            <a:off x="838200" y="365126"/>
            <a:ext cx="10515600" cy="715530"/>
          </a:xfrm>
        </p:spPr>
        <p:txBody>
          <a:bodyPr/>
          <a:lstStyle/>
          <a:p>
            <a:r>
              <a:rPr lang="en-IN" b="1" dirty="0"/>
              <a:t>Arithmetic Micro-operation :</a:t>
            </a:r>
          </a:p>
        </p:txBody>
      </p:sp>
      <p:sp>
        <p:nvSpPr>
          <p:cNvPr id="3" name="Content Placeholder 2">
            <a:extLst>
              <a:ext uri="{FF2B5EF4-FFF2-40B4-BE49-F238E27FC236}">
                <a16:creationId xmlns:a16="http://schemas.microsoft.com/office/drawing/2014/main" id="{64F9B583-E01B-9AAF-12F3-AB941A7CA36A}"/>
              </a:ext>
            </a:extLst>
          </p:cNvPr>
          <p:cNvSpPr>
            <a:spLocks noGrp="1"/>
          </p:cNvSpPr>
          <p:nvPr>
            <p:ph idx="1"/>
          </p:nvPr>
        </p:nvSpPr>
        <p:spPr>
          <a:xfrm>
            <a:off x="838200" y="1191491"/>
            <a:ext cx="10515600" cy="4943908"/>
          </a:xfrm>
        </p:spPr>
        <p:txBody>
          <a:bodyPr>
            <a:normAutofit/>
          </a:bodyPr>
          <a:lstStyle/>
          <a:p>
            <a:pPr marL="0" indent="0" algn="l">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basic arithmetic micro-operations are:</a:t>
            </a:r>
          </a:p>
          <a:p>
            <a:pPr marL="0" indent="0" algn="l">
              <a:buNone/>
            </a:pPr>
            <a:r>
              <a:rPr lang="en-IN" sz="2400" b="0" i="0" u="none" strike="noStrike" baseline="0" dirty="0">
                <a:latin typeface="Calibri" panose="020F0502020204030204" pitchFamily="34" charset="0"/>
              </a:rPr>
              <a:t>	1. Addition</a:t>
            </a:r>
          </a:p>
          <a:p>
            <a:pPr marL="0" indent="0" algn="l">
              <a:buNone/>
            </a:pPr>
            <a:r>
              <a:rPr lang="en-IN" sz="2400" b="0" i="0" u="none" strike="noStrike" baseline="0" dirty="0">
                <a:latin typeface="Calibri" panose="020F0502020204030204" pitchFamily="34" charset="0"/>
              </a:rPr>
              <a:t>	2. Subtraction</a:t>
            </a:r>
          </a:p>
          <a:p>
            <a:pPr marL="0" indent="0" algn="l">
              <a:buNone/>
            </a:pPr>
            <a:r>
              <a:rPr lang="en-IN" sz="2400" b="0" i="0" u="none" strike="noStrike" baseline="0" dirty="0">
                <a:latin typeface="Calibri" panose="020F0502020204030204" pitchFamily="34" charset="0"/>
              </a:rPr>
              <a:t>	3. Increment</a:t>
            </a:r>
          </a:p>
          <a:p>
            <a:pPr marL="0" indent="0" algn="l">
              <a:buNone/>
            </a:pPr>
            <a:r>
              <a:rPr lang="en-IN" sz="2400" b="0" i="0" u="none" strike="noStrike" baseline="0" dirty="0">
                <a:latin typeface="Calibri" panose="020F0502020204030204" pitchFamily="34" charset="0"/>
              </a:rPr>
              <a:t>	4. Decrement</a:t>
            </a:r>
          </a:p>
          <a:p>
            <a:pPr marL="0" indent="0" algn="l">
              <a:buNone/>
            </a:pPr>
            <a:r>
              <a:rPr lang="en-IN" sz="2400" b="0" i="0" u="none" strike="noStrike" baseline="0" dirty="0">
                <a:latin typeface="Calibri" panose="020F0502020204030204" pitchFamily="34" charset="0"/>
              </a:rPr>
              <a:t>	5. Shift</a:t>
            </a:r>
          </a:p>
          <a:p>
            <a:pPr marL="0" indent="0" algn="l">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additional arithmetic micro operations are:</a:t>
            </a:r>
          </a:p>
          <a:p>
            <a:pPr marL="0" indent="0" algn="l">
              <a:buNone/>
            </a:pPr>
            <a:r>
              <a:rPr lang="en-IN" sz="2400" b="0" i="0" u="none" strike="noStrike" baseline="0" dirty="0">
                <a:latin typeface="Calibri" panose="020F0502020204030204" pitchFamily="34" charset="0"/>
              </a:rPr>
              <a:t>	1. Add with carry</a:t>
            </a:r>
          </a:p>
          <a:p>
            <a:pPr marL="0" indent="0" algn="l">
              <a:buNone/>
            </a:pPr>
            <a:r>
              <a:rPr lang="en-IN" sz="2400" b="0" i="0" u="none" strike="noStrike" baseline="0" dirty="0">
                <a:latin typeface="Calibri" panose="020F0502020204030204" pitchFamily="34" charset="0"/>
              </a:rPr>
              <a:t>	2. Subtract with borrow</a:t>
            </a:r>
          </a:p>
          <a:p>
            <a:pPr marL="0" indent="0" algn="l">
              <a:buNone/>
            </a:pPr>
            <a:r>
              <a:rPr lang="en-IN" sz="2400" b="0" i="0" u="none" strike="noStrike" baseline="0" dirty="0">
                <a:latin typeface="Calibri" panose="020F0502020204030204" pitchFamily="34" charset="0"/>
              </a:rPr>
              <a:t>	3. Transfer/Load , etc.</a:t>
            </a:r>
            <a:endParaRPr lang="en-IN" sz="3600" dirty="0"/>
          </a:p>
        </p:txBody>
      </p:sp>
    </p:spTree>
    <p:extLst>
      <p:ext uri="{BB962C8B-B14F-4D97-AF65-F5344CB8AC3E}">
        <p14:creationId xmlns:p14="http://schemas.microsoft.com/office/powerpoint/2010/main" val="286355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9E5980-5076-A40B-BD4C-FB1AD7B9D0EE}"/>
              </a:ext>
            </a:extLst>
          </p:cNvPr>
          <p:cNvPicPr>
            <a:picLocks noChangeAspect="1"/>
          </p:cNvPicPr>
          <p:nvPr/>
        </p:nvPicPr>
        <p:blipFill>
          <a:blip r:embed="rId2"/>
          <a:stretch>
            <a:fillRect/>
          </a:stretch>
        </p:blipFill>
        <p:spPr>
          <a:xfrm>
            <a:off x="1116607" y="777152"/>
            <a:ext cx="9354275" cy="4930921"/>
          </a:xfrm>
          <a:prstGeom prst="rect">
            <a:avLst/>
          </a:prstGeom>
        </p:spPr>
      </p:pic>
    </p:spTree>
    <p:extLst>
      <p:ext uri="{BB962C8B-B14F-4D97-AF65-F5344CB8AC3E}">
        <p14:creationId xmlns:p14="http://schemas.microsoft.com/office/powerpoint/2010/main" val="149094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4213-3237-6592-9486-1C5F238B4420}"/>
              </a:ext>
            </a:extLst>
          </p:cNvPr>
          <p:cNvSpPr>
            <a:spLocks noGrp="1"/>
          </p:cNvSpPr>
          <p:nvPr>
            <p:ph type="title"/>
          </p:nvPr>
        </p:nvSpPr>
        <p:spPr>
          <a:xfrm>
            <a:off x="838200" y="365126"/>
            <a:ext cx="10515600" cy="480002"/>
          </a:xfrm>
        </p:spPr>
        <p:txBody>
          <a:bodyPr>
            <a:normAutofit fontScale="90000"/>
          </a:bodyPr>
          <a:lstStyle/>
          <a:p>
            <a:r>
              <a:rPr lang="en-IN" b="1" dirty="0">
                <a:latin typeface="+mn-lt"/>
              </a:rPr>
              <a:t>Binary Adder:</a:t>
            </a:r>
          </a:p>
        </p:txBody>
      </p:sp>
      <p:sp>
        <p:nvSpPr>
          <p:cNvPr id="5" name="TextBox 4">
            <a:extLst>
              <a:ext uri="{FF2B5EF4-FFF2-40B4-BE49-F238E27FC236}">
                <a16:creationId xmlns:a16="http://schemas.microsoft.com/office/drawing/2014/main" id="{10DBDB74-0C52-A577-9699-92E7CA598D25}"/>
              </a:ext>
            </a:extLst>
          </p:cNvPr>
          <p:cNvSpPr txBox="1"/>
          <p:nvPr/>
        </p:nvSpPr>
        <p:spPr>
          <a:xfrm>
            <a:off x="540327" y="1166843"/>
            <a:ext cx="10813473" cy="5262979"/>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To implement the add micro operation with hardware, we need :</a:t>
            </a:r>
          </a:p>
          <a:p>
            <a:pPr algn="l"/>
            <a:r>
              <a:rPr lang="en-US" sz="2400" b="0" i="0" u="none" strike="noStrike" baseline="0" dirty="0">
                <a:latin typeface="Calibri" panose="020F0502020204030204" pitchFamily="34" charset="0"/>
              </a:rPr>
              <a:t>	1. </a:t>
            </a:r>
            <a:r>
              <a:rPr lang="en-US" sz="2400" b="1" i="0" u="none" strike="noStrike" baseline="0" dirty="0">
                <a:latin typeface="Calibri" panose="020F0502020204030204" pitchFamily="34" charset="0"/>
              </a:rPr>
              <a:t>Registers : </a:t>
            </a:r>
            <a:r>
              <a:rPr lang="en-US" sz="2400" b="0" i="0" u="none" strike="noStrike" baseline="0" dirty="0">
                <a:latin typeface="Calibri" panose="020F0502020204030204" pitchFamily="34" charset="0"/>
              </a:rPr>
              <a:t>that hold the data</a:t>
            </a:r>
          </a:p>
          <a:p>
            <a:pPr algn="l"/>
            <a:r>
              <a:rPr lang="en-US" sz="2400" b="0" i="0" u="none" strike="noStrike" baseline="0" dirty="0">
                <a:latin typeface="Calibri" panose="020F0502020204030204" pitchFamily="34" charset="0"/>
              </a:rPr>
              <a:t>	2. </a:t>
            </a:r>
            <a:r>
              <a:rPr lang="en-US" sz="2400" b="1" i="0" u="none" strike="noStrike" baseline="0" dirty="0">
                <a:latin typeface="Calibri" panose="020F0502020204030204" pitchFamily="34" charset="0"/>
              </a:rPr>
              <a:t>Digital component: </a:t>
            </a:r>
            <a:r>
              <a:rPr lang="en-US" sz="2400" b="0" i="0" u="none" strike="noStrike" baseline="0" dirty="0">
                <a:latin typeface="Calibri" panose="020F0502020204030204" pitchFamily="34" charset="0"/>
              </a:rPr>
              <a:t>that performs the arithmetic addition.</a:t>
            </a:r>
          </a:p>
          <a:p>
            <a:pPr algn="l"/>
            <a:endParaRPr lang="en-US" sz="2400" b="0" i="0" u="none" strike="noStrike" baseline="0" dirty="0">
              <a:latin typeface="Calibri" panose="020F0502020204030204" pitchFamily="34" charset="0"/>
            </a:endParaRPr>
          </a:p>
          <a:p>
            <a:pPr algn="l"/>
            <a:r>
              <a:rPr lang="en-IN" sz="2400" b="0" i="0" u="none" strike="noStrike" baseline="0" dirty="0">
                <a:latin typeface="Symbol" panose="05050102010706020507" pitchFamily="18" charset="2"/>
              </a:rPr>
              <a:t> </a:t>
            </a:r>
            <a:r>
              <a:rPr lang="en-IN" sz="2400" b="1" i="0" u="none" strike="noStrike" baseline="0" dirty="0">
                <a:latin typeface="Calibri,Bold"/>
              </a:rPr>
              <a:t>Full-adder</a:t>
            </a:r>
          </a:p>
          <a:p>
            <a:pPr algn="l"/>
            <a:r>
              <a:rPr lang="en-US" sz="2400" b="0" i="0" u="none" strike="noStrike" baseline="0" dirty="0">
                <a:latin typeface="Calibri" panose="020F0502020204030204" pitchFamily="34" charset="0"/>
              </a:rPr>
              <a:t>The digital circuit that forms the arithmetic sum of two bits and a previous carry is </a:t>
            </a:r>
            <a:r>
              <a:rPr lang="en-IN" sz="2400" b="0" i="0" u="none" strike="noStrike" baseline="0" dirty="0">
                <a:latin typeface="Calibri" panose="020F0502020204030204" pitchFamily="34" charset="0"/>
              </a:rPr>
              <a:t>called a full-adder.</a:t>
            </a:r>
          </a:p>
          <a:p>
            <a:pPr marL="342900" indent="-342900" algn="l">
              <a:buFont typeface="Symbol" panose="05050102010706020507" pitchFamily="18" charset="2"/>
              <a:buChar char="·"/>
            </a:pPr>
            <a:r>
              <a:rPr lang="en-IN" sz="2400" b="1" i="0" u="none" strike="noStrike" baseline="0" dirty="0">
                <a:latin typeface="Calibri,Bold"/>
              </a:rPr>
              <a:t>Binary adder</a:t>
            </a:r>
          </a:p>
          <a:p>
            <a:pPr marL="342900" indent="-342900" algn="l">
              <a:buFont typeface="Symbol" panose="05050102010706020507" pitchFamily="18" charset="2"/>
              <a:buChar char="·"/>
            </a:pPr>
            <a:endParaRPr lang="en-IN" sz="2400" b="1" i="0" u="none" strike="noStrike" baseline="0" dirty="0">
              <a:latin typeface="Calibri,Bold"/>
            </a:endParaRPr>
          </a:p>
          <a:p>
            <a:pPr algn="l"/>
            <a:r>
              <a:rPr lang="en-US" sz="2400" b="0" i="0" u="none" strike="noStrike" baseline="0" dirty="0">
                <a:latin typeface="Calibri" panose="020F0502020204030204" pitchFamily="34" charset="0"/>
              </a:rPr>
              <a:t>The digital circuit that generates the arithmetic sum of two binary numbers of any lengths is called a binary adder.</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binary adder is constructed with full-adder circuits connected in cascade, with the output carry from one full-adder connected to the input carry of the next full-adder.</a:t>
            </a:r>
            <a:endParaRPr lang="en-IN" sz="2400" dirty="0"/>
          </a:p>
        </p:txBody>
      </p:sp>
    </p:spTree>
    <p:extLst>
      <p:ext uri="{BB962C8B-B14F-4D97-AF65-F5344CB8AC3E}">
        <p14:creationId xmlns:p14="http://schemas.microsoft.com/office/powerpoint/2010/main" val="157642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AB79-24FB-7C96-2E86-AB25EFADE7DC}"/>
              </a:ext>
            </a:extLst>
          </p:cNvPr>
          <p:cNvSpPr>
            <a:spLocks noGrp="1"/>
          </p:cNvSpPr>
          <p:nvPr>
            <p:ph type="title"/>
          </p:nvPr>
        </p:nvSpPr>
        <p:spPr>
          <a:xfrm>
            <a:off x="838200" y="365126"/>
            <a:ext cx="10515600" cy="826366"/>
          </a:xfrm>
        </p:spPr>
        <p:txBody>
          <a:bodyPr/>
          <a:lstStyle/>
          <a:p>
            <a:r>
              <a:rPr lang="en-IN" b="1" dirty="0"/>
              <a:t>Register Transfer Language :</a:t>
            </a:r>
          </a:p>
        </p:txBody>
      </p:sp>
      <p:sp>
        <p:nvSpPr>
          <p:cNvPr id="3" name="Content Placeholder 2">
            <a:extLst>
              <a:ext uri="{FF2B5EF4-FFF2-40B4-BE49-F238E27FC236}">
                <a16:creationId xmlns:a16="http://schemas.microsoft.com/office/drawing/2014/main" id="{C7F86605-6608-72A9-DAD0-BCB2196427B8}"/>
              </a:ext>
            </a:extLst>
          </p:cNvPr>
          <p:cNvSpPr>
            <a:spLocks noGrp="1"/>
          </p:cNvSpPr>
          <p:nvPr>
            <p:ph idx="1"/>
          </p:nvPr>
        </p:nvSpPr>
        <p:spPr>
          <a:xfrm>
            <a:off x="304800" y="1371600"/>
            <a:ext cx="11582400" cy="5121274"/>
          </a:xfrm>
        </p:spPr>
        <p:txBody>
          <a:bodyPr>
            <a:normAutofit lnSpcReduction="10000"/>
          </a:bodyPr>
          <a:lstStyle/>
          <a:p>
            <a:pPr algn="just"/>
            <a:r>
              <a:rPr lang="en-US" sz="2400" b="1" i="0" u="none" strike="noStrike" baseline="0" dirty="0">
                <a:latin typeface="Calibri,Bold"/>
              </a:rPr>
              <a:t>Definition: </a:t>
            </a:r>
            <a:r>
              <a:rPr lang="en-US" sz="2400" b="0" i="0" u="none" strike="noStrike" baseline="0" dirty="0">
                <a:latin typeface="Calibri" panose="020F0502020204030204" pitchFamily="34" charset="0"/>
              </a:rPr>
              <a:t>The symbolic notation used to describe the microoperation transfers among registers is called a register transfer language.</a:t>
            </a:r>
          </a:p>
          <a:p>
            <a:pPr algn="just"/>
            <a:endParaRPr lang="en-US" sz="2400" b="0" i="0" u="none" strike="noStrike" baseline="0" dirty="0">
              <a:latin typeface="Calibri" panose="020F0502020204030204" pitchFamily="34" charset="0"/>
            </a:endParaRP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term "</a:t>
            </a:r>
            <a:r>
              <a:rPr lang="en-US" sz="2400" b="1" i="0" u="none" strike="noStrike" baseline="0" dirty="0">
                <a:latin typeface="Calibri,Bold"/>
              </a:rPr>
              <a:t>register transfer</a:t>
            </a:r>
            <a:r>
              <a:rPr lang="en-US" sz="2400" b="0" i="0" u="none" strike="noStrike" baseline="0" dirty="0">
                <a:latin typeface="Calibri" panose="020F0502020204030204" pitchFamily="34" charset="0"/>
              </a:rPr>
              <a:t>" implies the availability of hardware logic circuits that can perform a stated microoperation and transfer the result of the operation to the same </a:t>
            </a:r>
            <a:r>
              <a:rPr lang="en-IN" sz="2400" b="0" i="0" u="none" strike="noStrike" baseline="0" dirty="0">
                <a:latin typeface="Calibri" panose="020F0502020204030204" pitchFamily="34" charset="0"/>
              </a:rPr>
              <a:t>or another register.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word "language" is borrowed from programmers, who apply this term to </a:t>
            </a:r>
            <a:r>
              <a:rPr lang="en-IN" sz="2400" b="0" i="0" u="none" strike="noStrike" baseline="0" dirty="0">
                <a:latin typeface="Calibri" panose="020F0502020204030204" pitchFamily="34" charset="0"/>
              </a:rPr>
              <a:t>programming languages.</a:t>
            </a:r>
          </a:p>
          <a:p>
            <a:pPr algn="just">
              <a:buFont typeface="Symbol" panose="05050102010706020507" pitchFamily="18" charset="2"/>
              <a:buChar char="·"/>
            </a:pPr>
            <a:r>
              <a:rPr lang="en-US" sz="2400" b="0" i="0" u="none" strike="noStrike" baseline="0" dirty="0">
                <a:latin typeface="Calibri" panose="020F0502020204030204" pitchFamily="34" charset="0"/>
              </a:rPr>
              <a:t>A register transfer language is a system for expressing in symbolic form the microoperation sequences among the registers of a digital module.</a:t>
            </a:r>
          </a:p>
          <a:p>
            <a:pPr algn="just">
              <a:buFont typeface="Symbol" panose="05050102010706020507" pitchFamily="18" charset="2"/>
              <a:buChar char="·"/>
            </a:pPr>
            <a:endParaRPr lang="en-US" sz="2400" b="0" i="0" u="none" strike="noStrike" baseline="0" dirty="0">
              <a:latin typeface="Calibri" panose="020F0502020204030204" pitchFamily="34" charset="0"/>
            </a:endParaRP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is a convenient tool for describing the internal organization of digital computers in </a:t>
            </a:r>
            <a:r>
              <a:rPr lang="en-IN" sz="2400" b="0" i="0" u="none" strike="noStrike" baseline="0" dirty="0">
                <a:latin typeface="Calibri" panose="020F0502020204030204" pitchFamily="34" charset="0"/>
              </a:rPr>
              <a:t>concise and precise manner.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can also be used to facilitate the design process of digital systems.</a:t>
            </a:r>
            <a:endParaRPr lang="en-IN" sz="3600" dirty="0"/>
          </a:p>
        </p:txBody>
      </p:sp>
    </p:spTree>
    <p:extLst>
      <p:ext uri="{BB962C8B-B14F-4D97-AF65-F5344CB8AC3E}">
        <p14:creationId xmlns:p14="http://schemas.microsoft.com/office/powerpoint/2010/main" val="3633626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55DD2-B6DB-D3D3-4C8D-DE6F17CDFDFC}"/>
              </a:ext>
            </a:extLst>
          </p:cNvPr>
          <p:cNvPicPr>
            <a:picLocks noChangeAspect="1"/>
          </p:cNvPicPr>
          <p:nvPr/>
        </p:nvPicPr>
        <p:blipFill>
          <a:blip r:embed="rId2"/>
          <a:stretch>
            <a:fillRect/>
          </a:stretch>
        </p:blipFill>
        <p:spPr>
          <a:xfrm>
            <a:off x="1096443" y="1131743"/>
            <a:ext cx="9999113" cy="2297257"/>
          </a:xfrm>
          <a:prstGeom prst="rect">
            <a:avLst/>
          </a:prstGeom>
        </p:spPr>
      </p:pic>
    </p:spTree>
    <p:extLst>
      <p:ext uri="{BB962C8B-B14F-4D97-AF65-F5344CB8AC3E}">
        <p14:creationId xmlns:p14="http://schemas.microsoft.com/office/powerpoint/2010/main" val="214560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5455-D19A-1B68-AB67-725490CFBF15}"/>
              </a:ext>
            </a:extLst>
          </p:cNvPr>
          <p:cNvSpPr>
            <a:spLocks noGrp="1"/>
          </p:cNvSpPr>
          <p:nvPr>
            <p:ph type="title"/>
          </p:nvPr>
        </p:nvSpPr>
        <p:spPr>
          <a:xfrm>
            <a:off x="838200" y="365125"/>
            <a:ext cx="10515600" cy="854075"/>
          </a:xfrm>
        </p:spPr>
        <p:txBody>
          <a:bodyPr/>
          <a:lstStyle/>
          <a:p>
            <a:r>
              <a:rPr lang="en-IN" b="1" dirty="0">
                <a:latin typeface="+mn-lt"/>
              </a:rPr>
              <a:t>Binary Adder-Subtractor :</a:t>
            </a:r>
          </a:p>
        </p:txBody>
      </p:sp>
      <p:sp>
        <p:nvSpPr>
          <p:cNvPr id="3" name="Content Placeholder 2">
            <a:extLst>
              <a:ext uri="{FF2B5EF4-FFF2-40B4-BE49-F238E27FC236}">
                <a16:creationId xmlns:a16="http://schemas.microsoft.com/office/drawing/2014/main" id="{69075E86-E6E1-9A04-199A-4724FB36E260}"/>
              </a:ext>
            </a:extLst>
          </p:cNvPr>
          <p:cNvSpPr>
            <a:spLocks noGrp="1"/>
          </p:cNvSpPr>
          <p:nvPr>
            <p:ph idx="1"/>
          </p:nvPr>
        </p:nvSpPr>
        <p:spPr>
          <a:xfrm>
            <a:off x="630381" y="1451552"/>
            <a:ext cx="10515600" cy="4351338"/>
          </a:xfrm>
        </p:spPr>
        <p:txBody>
          <a:bodyPr>
            <a:normAutofit fontScale="92500" lnSpcReduction="10000"/>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subtraction of binary numbers can be done most conveniently by means of </a:t>
            </a:r>
            <a:r>
              <a:rPr lang="en-IN" sz="2400" b="0" i="0" u="none" strike="noStrike" baseline="0" dirty="0">
                <a:latin typeface="Calibri" panose="020F0502020204030204" pitchFamily="34" charset="0"/>
              </a:rPr>
              <a:t>complements.</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Remember that the subtraction A - B can be done by taking the 2's complement of B and adding it to A.</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2's complement can be obtained by taking the 1's complement and adding one to the least significant pair of bits. The 1's complement can be implemented with inverters and a one can be added to the sum through the input carry.</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addition and subtraction operations can be combined into one common circuit by including an exclusive-OR gate with each full-adder.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mode input M controls the operation.</a:t>
            </a:r>
          </a:p>
          <a:p>
            <a:pPr marL="0" indent="0" algn="just">
              <a:buNone/>
            </a:pPr>
            <a:r>
              <a:rPr lang="en-US" sz="2400" dirty="0">
                <a:latin typeface="Calibri" panose="020F0502020204030204" pitchFamily="34" charset="0"/>
              </a:rPr>
              <a:t>	</a:t>
            </a:r>
            <a:r>
              <a:rPr lang="en-US" sz="2400" b="0" i="0" u="none" strike="noStrike" baseline="0" dirty="0">
                <a:latin typeface="Calibri" panose="020F0502020204030204" pitchFamily="34" charset="0"/>
              </a:rPr>
              <a:t>When </a:t>
            </a:r>
            <a:r>
              <a:rPr lang="en-US" sz="2400" b="1" i="0" u="none" strike="noStrike" baseline="0" dirty="0">
                <a:latin typeface="Calibri,Bold"/>
              </a:rPr>
              <a:t>M = 0 </a:t>
            </a:r>
            <a:r>
              <a:rPr lang="en-US" sz="2400" b="0" i="0" u="none" strike="noStrike" baseline="0" dirty="0">
                <a:latin typeface="Calibri" panose="020F0502020204030204" pitchFamily="34" charset="0"/>
              </a:rPr>
              <a:t>the circuit is an </a:t>
            </a:r>
            <a:r>
              <a:rPr lang="en-US" sz="2400" b="1" i="0" u="none" strike="noStrike" baseline="0" dirty="0">
                <a:latin typeface="Calibri,Bold"/>
              </a:rPr>
              <a:t>Adder</a:t>
            </a:r>
          </a:p>
          <a:p>
            <a:pPr marL="0" indent="0" algn="just">
              <a:buNone/>
            </a:pPr>
            <a:r>
              <a:rPr lang="en-US" sz="2400" b="0" i="0" u="none" strike="noStrike" baseline="0" dirty="0">
                <a:latin typeface="Calibri" panose="020F0502020204030204" pitchFamily="34" charset="0"/>
              </a:rPr>
              <a:t>	When </a:t>
            </a:r>
            <a:r>
              <a:rPr lang="en-US" sz="2400" b="1" i="0" u="none" strike="noStrike" baseline="0" dirty="0">
                <a:latin typeface="Calibri,Bold"/>
              </a:rPr>
              <a:t>M = 1 </a:t>
            </a:r>
            <a:r>
              <a:rPr lang="en-US" sz="2400" b="0" i="0" u="none" strike="noStrike" baseline="0" dirty="0">
                <a:latin typeface="Calibri" panose="020F0502020204030204" pitchFamily="34" charset="0"/>
              </a:rPr>
              <a:t>the circuit becomes a </a:t>
            </a:r>
            <a:r>
              <a:rPr lang="en-US" sz="2400" b="1" i="0" u="none" strike="noStrike" baseline="0" dirty="0">
                <a:latin typeface="Calibri,Bold"/>
              </a:rPr>
              <a:t>Subtractor</a:t>
            </a:r>
            <a:endParaRPr lang="en-IN" sz="3600" dirty="0"/>
          </a:p>
        </p:txBody>
      </p:sp>
    </p:spTree>
    <p:extLst>
      <p:ext uri="{BB962C8B-B14F-4D97-AF65-F5344CB8AC3E}">
        <p14:creationId xmlns:p14="http://schemas.microsoft.com/office/powerpoint/2010/main" val="401636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933187-8E88-8D61-F398-97E5B8C70B97}"/>
              </a:ext>
            </a:extLst>
          </p:cNvPr>
          <p:cNvSpPr txBox="1"/>
          <p:nvPr/>
        </p:nvSpPr>
        <p:spPr>
          <a:xfrm>
            <a:off x="429490" y="335157"/>
            <a:ext cx="11430001" cy="5170646"/>
          </a:xfrm>
          <a:prstGeom prst="rect">
            <a:avLst/>
          </a:prstGeom>
          <a:noFill/>
        </p:spPr>
        <p:txBody>
          <a:bodyPr wrap="square">
            <a:spAutoFit/>
          </a:bodyPr>
          <a:lstStyle/>
          <a:p>
            <a:pPr algn="l"/>
            <a:r>
              <a:rPr lang="en-US" sz="2200" b="0" i="0" u="none" strike="noStrike" baseline="0" dirty="0"/>
              <a:t>Each exclusive-OR gate receives input M and one of the inputs of B.</a:t>
            </a:r>
          </a:p>
          <a:p>
            <a:pPr algn="l"/>
            <a:r>
              <a:rPr lang="en-IN" sz="2200" b="0" i="0" u="none" strike="noStrike" baseline="0" dirty="0"/>
              <a:t>		When M = 0,</a:t>
            </a:r>
          </a:p>
          <a:p>
            <a:pPr algn="l"/>
            <a:r>
              <a:rPr lang="en-IN" sz="2200" b="0" i="0" u="none" strike="noStrike" baseline="0" dirty="0"/>
              <a:t>		We have C0=0</a:t>
            </a:r>
          </a:p>
          <a:p>
            <a:pPr algn="l"/>
            <a:r>
              <a:rPr lang="en-IN" sz="2200" b="0" i="0" u="none" strike="noStrike" baseline="0" dirty="0"/>
              <a:t>				B ⊕ 0 = B</a:t>
            </a:r>
          </a:p>
          <a:p>
            <a:pPr algn="l"/>
            <a:r>
              <a:rPr lang="en-US" sz="2200" b="0" i="0" u="none" strike="noStrike" baseline="0" dirty="0"/>
              <a:t>The full-adders receive the value of B, the input carry is 0, and the circuit performs A </a:t>
            </a:r>
            <a:r>
              <a:rPr lang="en-IN" sz="2200" b="0" i="0" u="none" strike="noStrike" baseline="0" dirty="0"/>
              <a:t>plus B.</a:t>
            </a:r>
          </a:p>
          <a:p>
            <a:pPr algn="l"/>
            <a:endParaRPr lang="en-IN" sz="2200" b="0" i="0" u="none" strike="noStrike" baseline="0" dirty="0"/>
          </a:p>
          <a:p>
            <a:pPr algn="l"/>
            <a:r>
              <a:rPr lang="en-IN" sz="2200" b="0" i="0" u="none" strike="noStrike" baseline="0" dirty="0"/>
              <a:t>		When M = 1,</a:t>
            </a:r>
          </a:p>
          <a:p>
            <a:pPr algn="l"/>
            <a:r>
              <a:rPr lang="en-IN" sz="2200" b="0" i="0" u="none" strike="noStrike" baseline="0" dirty="0"/>
              <a:t>		We have C0=1</a:t>
            </a:r>
          </a:p>
          <a:p>
            <a:pPr algn="l"/>
            <a:r>
              <a:rPr lang="fr-FR" sz="2200" b="0" i="0" u="none" strike="noStrike" baseline="0" dirty="0"/>
              <a:t>				B ⊕ 1 = B` ; B complément </a:t>
            </a:r>
          </a:p>
          <a:p>
            <a:pPr algn="l"/>
            <a:endParaRPr lang="fr-FR" sz="2200" b="0" i="0" u="none" strike="noStrike" baseline="0" dirty="0"/>
          </a:p>
          <a:p>
            <a:pPr algn="l"/>
            <a:r>
              <a:rPr lang="en-US" sz="2200" b="0" i="0" u="none" strike="noStrike" baseline="0" dirty="0"/>
              <a:t>The B inputs are all complemented and 1is added through the input carry. The circuit performs the operation A plus the 2's complement of B.</a:t>
            </a:r>
          </a:p>
          <a:p>
            <a:pPr algn="l"/>
            <a:endParaRPr lang="en-US" sz="2200" b="0" i="0" u="none" strike="noStrike" baseline="0" dirty="0"/>
          </a:p>
          <a:p>
            <a:pPr algn="l"/>
            <a:r>
              <a:rPr lang="en-US" sz="2200" b="0" i="0" u="none" strike="noStrike" baseline="0" dirty="0"/>
              <a:t>	A + 2’s compliment of B</a:t>
            </a:r>
          </a:p>
          <a:p>
            <a:pPr algn="l"/>
            <a:r>
              <a:rPr lang="en-US" sz="2200" b="0" i="0" u="none" strike="noStrike" baseline="0" dirty="0"/>
              <a:t> A 4-bit adder-subtractor circuit is shown as follows:</a:t>
            </a:r>
            <a:endParaRPr lang="en-IN" sz="2200" b="1" dirty="0"/>
          </a:p>
        </p:txBody>
      </p:sp>
    </p:spTree>
    <p:extLst>
      <p:ext uri="{BB962C8B-B14F-4D97-AF65-F5344CB8AC3E}">
        <p14:creationId xmlns:p14="http://schemas.microsoft.com/office/powerpoint/2010/main" val="86552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6E7FB-1FBF-1E99-B8A0-3A96D7ACE886}"/>
              </a:ext>
            </a:extLst>
          </p:cNvPr>
          <p:cNvSpPr txBox="1"/>
          <p:nvPr/>
        </p:nvSpPr>
        <p:spPr>
          <a:xfrm>
            <a:off x="1787235" y="4156364"/>
            <a:ext cx="8049491" cy="2123658"/>
          </a:xfrm>
          <a:prstGeom prst="rect">
            <a:avLst/>
          </a:prstGeom>
          <a:noFill/>
        </p:spPr>
        <p:txBody>
          <a:bodyPr wrap="square">
            <a:spAutoFit/>
          </a:bodyPr>
          <a:lstStyle/>
          <a:p>
            <a:pPr algn="l"/>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For unsigned numbers,</a:t>
            </a:r>
          </a:p>
          <a:p>
            <a:pPr algn="l"/>
            <a:r>
              <a:rPr lang="en-US" sz="2200" b="0" i="0" u="none" strike="noStrike" baseline="0" dirty="0">
                <a:latin typeface="Courier New" panose="02070309020205020404" pitchFamily="49" charset="0"/>
              </a:rPr>
              <a:t>		If A&gt;=B, then A-B</a:t>
            </a:r>
          </a:p>
          <a:p>
            <a:pPr algn="l"/>
            <a:r>
              <a:rPr lang="en-US" sz="2200" b="0" i="0" u="none" strike="noStrike" baseline="0" dirty="0">
                <a:latin typeface="Courier New" panose="02070309020205020404" pitchFamily="49" charset="0"/>
              </a:rPr>
              <a:t>		If A&lt;B, then B-A</a:t>
            </a:r>
          </a:p>
          <a:p>
            <a:pPr algn="l"/>
            <a:r>
              <a:rPr lang="en-IN" sz="2200" b="0" i="0" u="none" strike="noStrike" baseline="0" dirty="0">
                <a:latin typeface="Calibri" panose="020F0502020204030204" pitchFamily="34" charset="0"/>
              </a:rPr>
              <a:t>For signed numbers,</a:t>
            </a:r>
          </a:p>
          <a:p>
            <a:pPr algn="l"/>
            <a:endParaRPr lang="en-IN" sz="2200" b="0" i="0" u="none" strike="noStrike" baseline="0" dirty="0">
              <a:latin typeface="Calibri" panose="020F0502020204030204" pitchFamily="34" charset="0"/>
            </a:endParaRPr>
          </a:p>
          <a:p>
            <a:pPr algn="l"/>
            <a:r>
              <a:rPr lang="en-US" sz="2200" b="0" i="0" u="none" strike="noStrike" baseline="0" dirty="0">
                <a:latin typeface="Calibri" panose="020F0502020204030204" pitchFamily="34" charset="0"/>
              </a:rPr>
              <a:t>Result is </a:t>
            </a:r>
            <a:r>
              <a:rPr lang="en-US" sz="2200" b="0" i="0" u="none" strike="noStrike" baseline="0" dirty="0">
                <a:latin typeface="Courier New" panose="02070309020205020404" pitchFamily="49" charset="0"/>
              </a:rPr>
              <a:t>A-B</a:t>
            </a:r>
            <a:r>
              <a:rPr lang="en-US" sz="2200" b="0" i="0" u="none" strike="noStrike" baseline="0" dirty="0">
                <a:latin typeface="Calibri" panose="020F0502020204030204" pitchFamily="34" charset="0"/>
              </a:rPr>
              <a:t>, provided that there is no overflow.</a:t>
            </a:r>
            <a:endParaRPr lang="en-IN" sz="2200" dirty="0"/>
          </a:p>
        </p:txBody>
      </p:sp>
      <p:pic>
        <p:nvPicPr>
          <p:cNvPr id="4" name="Picture 3">
            <a:extLst>
              <a:ext uri="{FF2B5EF4-FFF2-40B4-BE49-F238E27FC236}">
                <a16:creationId xmlns:a16="http://schemas.microsoft.com/office/drawing/2014/main" id="{8F0180DF-0607-DB72-047E-D575CE114137}"/>
              </a:ext>
            </a:extLst>
          </p:cNvPr>
          <p:cNvPicPr>
            <a:picLocks noChangeAspect="1"/>
          </p:cNvPicPr>
          <p:nvPr/>
        </p:nvPicPr>
        <p:blipFill>
          <a:blip r:embed="rId2"/>
          <a:stretch>
            <a:fillRect/>
          </a:stretch>
        </p:blipFill>
        <p:spPr>
          <a:xfrm>
            <a:off x="2014938" y="771018"/>
            <a:ext cx="8049491" cy="3001882"/>
          </a:xfrm>
          <a:prstGeom prst="rect">
            <a:avLst/>
          </a:prstGeom>
        </p:spPr>
      </p:pic>
    </p:spTree>
    <p:extLst>
      <p:ext uri="{BB962C8B-B14F-4D97-AF65-F5344CB8AC3E}">
        <p14:creationId xmlns:p14="http://schemas.microsoft.com/office/powerpoint/2010/main" val="154967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6294-DCB9-1F1F-55B0-CA67D8AF6CEF}"/>
              </a:ext>
            </a:extLst>
          </p:cNvPr>
          <p:cNvSpPr>
            <a:spLocks noGrp="1"/>
          </p:cNvSpPr>
          <p:nvPr>
            <p:ph type="title"/>
          </p:nvPr>
        </p:nvSpPr>
        <p:spPr>
          <a:xfrm>
            <a:off x="838200" y="365125"/>
            <a:ext cx="10515600" cy="590839"/>
          </a:xfrm>
        </p:spPr>
        <p:txBody>
          <a:bodyPr>
            <a:normAutofit/>
          </a:bodyPr>
          <a:lstStyle/>
          <a:p>
            <a:r>
              <a:rPr lang="en-IN" sz="3200" b="1" i="0" u="none" strike="noStrike" baseline="0" dirty="0">
                <a:latin typeface="Cambria,Bold"/>
              </a:rPr>
              <a:t>Binary </a:t>
            </a:r>
            <a:r>
              <a:rPr lang="en-IN" sz="3200" b="1" i="0" u="none" strike="noStrike" baseline="0" dirty="0" err="1">
                <a:latin typeface="Cambria,Bold"/>
              </a:rPr>
              <a:t>Incrementer</a:t>
            </a:r>
            <a:r>
              <a:rPr lang="en-IN" sz="3200" b="1" i="0" u="none" strike="noStrike" baseline="0" dirty="0">
                <a:latin typeface="Cambria,Bold"/>
              </a:rPr>
              <a:t> : </a:t>
            </a:r>
            <a:endParaRPr lang="en-IN" sz="6600" dirty="0"/>
          </a:p>
        </p:txBody>
      </p:sp>
      <p:sp>
        <p:nvSpPr>
          <p:cNvPr id="3" name="Content Placeholder 2">
            <a:extLst>
              <a:ext uri="{FF2B5EF4-FFF2-40B4-BE49-F238E27FC236}">
                <a16:creationId xmlns:a16="http://schemas.microsoft.com/office/drawing/2014/main" id="{38C0182F-FC80-8CEB-D05B-5EBB367FF671}"/>
              </a:ext>
            </a:extLst>
          </p:cNvPr>
          <p:cNvSpPr>
            <a:spLocks noGrp="1"/>
          </p:cNvSpPr>
          <p:nvPr>
            <p:ph idx="1"/>
          </p:nvPr>
        </p:nvSpPr>
        <p:spPr>
          <a:xfrm>
            <a:off x="685800" y="955964"/>
            <a:ext cx="10515600" cy="5318414"/>
          </a:xfrm>
        </p:spPr>
        <p:txBody>
          <a:bodyPr>
            <a:noAutofit/>
          </a:bodyPr>
          <a:lstStyle/>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increment micro operation add one to a number in a register.</a:t>
            </a:r>
          </a:p>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For example, if a 4-bit register has a binary value 0110, it will go to 0111 after it is </a:t>
            </a:r>
            <a:r>
              <a:rPr lang="en-IN" sz="2100" b="0" i="0" u="none" strike="noStrike" baseline="0" dirty="0">
                <a:latin typeface="Calibri" panose="020F0502020204030204" pitchFamily="34" charset="0"/>
              </a:rPr>
              <a:t>incremented.</a:t>
            </a:r>
          </a:p>
          <a:p>
            <a:pPr marL="0" indent="0" algn="just">
              <a:buNone/>
            </a:pPr>
            <a:r>
              <a:rPr lang="en-IN" sz="2100" b="0" i="0" u="none" strike="noStrike" baseline="0" dirty="0">
                <a:latin typeface="Courier New" panose="02070309020205020404" pitchFamily="49" charset="0"/>
              </a:rPr>
              <a:t>	0 1 1 0</a:t>
            </a:r>
          </a:p>
          <a:p>
            <a:pPr marL="0" indent="0" algn="just">
              <a:buNone/>
            </a:pPr>
            <a:r>
              <a:rPr lang="en-IN" sz="2100" dirty="0">
                <a:latin typeface="Courier New" panose="02070309020205020404" pitchFamily="49" charset="0"/>
              </a:rPr>
              <a:t>    +      </a:t>
            </a:r>
            <a:r>
              <a:rPr lang="en-IN" sz="2100" b="0" i="0" u="none" strike="noStrike" baseline="0" dirty="0">
                <a:latin typeface="Courier New" panose="02070309020205020404" pitchFamily="49" charset="0"/>
              </a:rPr>
              <a:t> 1</a:t>
            </a:r>
          </a:p>
          <a:p>
            <a:pPr marL="0" indent="0" algn="just">
              <a:buNone/>
            </a:pPr>
            <a:r>
              <a:rPr lang="en-IN" sz="2100" b="0" i="0" u="none" strike="noStrike" baseline="0" dirty="0">
                <a:latin typeface="Courier New" panose="02070309020205020404" pitchFamily="49" charset="0"/>
              </a:rPr>
              <a:t>	--------</a:t>
            </a:r>
          </a:p>
          <a:p>
            <a:pPr marL="0" indent="0" algn="just">
              <a:buNone/>
            </a:pPr>
            <a:r>
              <a:rPr lang="en-IN" sz="2100" b="0" i="0" u="none" strike="noStrike" baseline="0" dirty="0">
                <a:latin typeface="Courier New" panose="02070309020205020404" pitchFamily="49" charset="0"/>
              </a:rPr>
              <a:t>	0 1 1 1</a:t>
            </a:r>
          </a:p>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diagram of a 4-bit combinational circuit </a:t>
            </a:r>
            <a:r>
              <a:rPr lang="en-US" sz="2100" b="0" i="0" u="none" strike="noStrike" baseline="0" dirty="0" err="1">
                <a:latin typeface="Calibri" panose="020F0502020204030204" pitchFamily="34" charset="0"/>
              </a:rPr>
              <a:t>incrementer</a:t>
            </a:r>
            <a:r>
              <a:rPr lang="en-US" sz="2100" b="0" i="0" u="none" strike="noStrike" baseline="0" dirty="0">
                <a:latin typeface="Calibri" panose="020F0502020204030204" pitchFamily="34" charset="0"/>
              </a:rPr>
              <a:t> is shown above. One of the inputs to the least significant half-adder (HA) is connected to logic-1 and the other input is connected to the least significant bit of the number to be incremented.</a:t>
            </a:r>
          </a:p>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output carry from one half-adder is connected to one of the inputs of the next higher- </a:t>
            </a:r>
            <a:r>
              <a:rPr lang="en-IN" sz="2100" b="0" i="0" u="none" strike="noStrike" baseline="0" dirty="0">
                <a:latin typeface="Calibri" panose="020F0502020204030204" pitchFamily="34" charset="0"/>
              </a:rPr>
              <a:t>order half-adder.</a:t>
            </a:r>
          </a:p>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circuit receives the four bits from A0 through A3, adds one to it, and generates the incremented output in S0 through S3.</a:t>
            </a:r>
          </a:p>
          <a:p>
            <a:pPr marL="0" indent="0" algn="just">
              <a:buNone/>
            </a:pPr>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output carry C4 will be 1 only after incrementing binary 1111. This also causes outputs S0 through S3 to go to 0.</a:t>
            </a:r>
            <a:endParaRPr lang="en-IN" sz="2100" dirty="0"/>
          </a:p>
        </p:txBody>
      </p:sp>
    </p:spTree>
    <p:extLst>
      <p:ext uri="{BB962C8B-B14F-4D97-AF65-F5344CB8AC3E}">
        <p14:creationId xmlns:p14="http://schemas.microsoft.com/office/powerpoint/2010/main" val="65306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7EFDF-39BD-057F-7110-4F661CE585B0}"/>
              </a:ext>
            </a:extLst>
          </p:cNvPr>
          <p:cNvPicPr>
            <a:picLocks noChangeAspect="1"/>
          </p:cNvPicPr>
          <p:nvPr/>
        </p:nvPicPr>
        <p:blipFill>
          <a:blip r:embed="rId2"/>
          <a:stretch>
            <a:fillRect/>
          </a:stretch>
        </p:blipFill>
        <p:spPr>
          <a:xfrm>
            <a:off x="1568083" y="1076974"/>
            <a:ext cx="8281633" cy="4704051"/>
          </a:xfrm>
          <a:prstGeom prst="rect">
            <a:avLst/>
          </a:prstGeom>
        </p:spPr>
      </p:pic>
    </p:spTree>
    <p:extLst>
      <p:ext uri="{BB962C8B-B14F-4D97-AF65-F5344CB8AC3E}">
        <p14:creationId xmlns:p14="http://schemas.microsoft.com/office/powerpoint/2010/main" val="303187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5EFC-6FA8-D653-6622-04EF8F3F37E4}"/>
              </a:ext>
            </a:extLst>
          </p:cNvPr>
          <p:cNvSpPr>
            <a:spLocks noGrp="1"/>
          </p:cNvSpPr>
          <p:nvPr>
            <p:ph type="title"/>
          </p:nvPr>
        </p:nvSpPr>
        <p:spPr>
          <a:xfrm>
            <a:off x="642453" y="122368"/>
            <a:ext cx="10515600" cy="715530"/>
          </a:xfrm>
        </p:spPr>
        <p:txBody>
          <a:bodyPr/>
          <a:lstStyle/>
          <a:p>
            <a:r>
              <a:rPr lang="en-IN" b="1" dirty="0"/>
              <a:t>4-bit arithmetic circuit :</a:t>
            </a:r>
          </a:p>
        </p:txBody>
      </p:sp>
      <p:pic>
        <p:nvPicPr>
          <p:cNvPr id="5" name="Content Placeholder 4">
            <a:extLst>
              <a:ext uri="{FF2B5EF4-FFF2-40B4-BE49-F238E27FC236}">
                <a16:creationId xmlns:a16="http://schemas.microsoft.com/office/drawing/2014/main" id="{2195BCBB-310C-3E10-B3FB-9EB6746536F7}"/>
              </a:ext>
            </a:extLst>
          </p:cNvPr>
          <p:cNvPicPr>
            <a:picLocks noGrp="1" noChangeAspect="1"/>
          </p:cNvPicPr>
          <p:nvPr>
            <p:ph idx="1"/>
          </p:nvPr>
        </p:nvPicPr>
        <p:blipFill>
          <a:blip r:embed="rId2"/>
          <a:stretch>
            <a:fillRect/>
          </a:stretch>
        </p:blipFill>
        <p:spPr>
          <a:xfrm>
            <a:off x="2327564" y="883970"/>
            <a:ext cx="7398327" cy="5974030"/>
          </a:xfrm>
        </p:spPr>
      </p:pic>
      <p:sp>
        <p:nvSpPr>
          <p:cNvPr id="7" name="TextBox 6">
            <a:extLst>
              <a:ext uri="{FF2B5EF4-FFF2-40B4-BE49-F238E27FC236}">
                <a16:creationId xmlns:a16="http://schemas.microsoft.com/office/drawing/2014/main" id="{C8C5A073-BF01-AC62-851D-1B3BCEC83F47}"/>
              </a:ext>
            </a:extLst>
          </p:cNvPr>
          <p:cNvSpPr txBox="1"/>
          <p:nvPr/>
        </p:nvSpPr>
        <p:spPr>
          <a:xfrm>
            <a:off x="8257308" y="468566"/>
            <a:ext cx="6096000" cy="369332"/>
          </a:xfrm>
          <a:prstGeom prst="rect">
            <a:avLst/>
          </a:prstGeom>
          <a:noFill/>
        </p:spPr>
        <p:txBody>
          <a:bodyPr wrap="square">
            <a:spAutoFit/>
          </a:bodyPr>
          <a:lstStyle/>
          <a:p>
            <a:r>
              <a:rPr lang="en-IN" sz="1800" b="1" i="0" u="none" strike="noStrike" baseline="0" dirty="0">
                <a:latin typeface="Calibri,Bold"/>
              </a:rPr>
              <a:t>4-bit arithmetic circuit</a:t>
            </a:r>
            <a:endParaRPr lang="en-IN" dirty="0"/>
          </a:p>
        </p:txBody>
      </p:sp>
    </p:spTree>
    <p:extLst>
      <p:ext uri="{BB962C8B-B14F-4D97-AF65-F5344CB8AC3E}">
        <p14:creationId xmlns:p14="http://schemas.microsoft.com/office/powerpoint/2010/main" val="157906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CF0D4-54D9-F1DF-DC82-C808A68C746A}"/>
              </a:ext>
            </a:extLst>
          </p:cNvPr>
          <p:cNvSpPr txBox="1"/>
          <p:nvPr/>
        </p:nvSpPr>
        <p:spPr>
          <a:xfrm>
            <a:off x="651164" y="197346"/>
            <a:ext cx="10875818" cy="6186309"/>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arithmetic micro operations can be implemented in one composite arithmetic </a:t>
            </a:r>
            <a:r>
              <a:rPr lang="en-IN" sz="2200" b="0" i="0" u="none" strike="noStrike" baseline="0" dirty="0">
                <a:latin typeface="Calibri" panose="020F0502020204030204" pitchFamily="34" charset="0"/>
              </a:rPr>
              <a:t>circuit.</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basic component of an arithmetic circuit is the parallel adder.</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By controlling the data inputs to the adder, it is possible to obtain different types of </a:t>
            </a:r>
            <a:r>
              <a:rPr lang="en-IN" sz="2200" b="0" i="0" u="none" strike="noStrike" baseline="0" dirty="0">
                <a:latin typeface="Calibri" panose="020F0502020204030204" pitchFamily="34" charset="0"/>
              </a:rPr>
              <a:t>arithmetic operations.</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algn="just"/>
            <a:r>
              <a:rPr lang="en-IN" sz="2200" b="0" i="0" u="none" strike="noStrike" baseline="0" dirty="0">
                <a:latin typeface="Symbol" panose="05050102010706020507" pitchFamily="18" charset="2"/>
              </a:rPr>
              <a:t> </a:t>
            </a:r>
            <a:r>
              <a:rPr lang="en-IN" sz="2200" b="0" i="0" u="none" strike="noStrike" baseline="0" dirty="0">
                <a:latin typeface="Calibri" panose="020F0502020204030204" pitchFamily="34" charset="0"/>
              </a:rPr>
              <a:t>Hardware implementation consists of:</a:t>
            </a:r>
          </a:p>
          <a:p>
            <a:pPr marL="457200" indent="-457200" algn="just">
              <a:buAutoNum type="arabicPeriod"/>
            </a:pPr>
            <a:r>
              <a:rPr lang="en-US" sz="2200" b="0" i="0" u="none" strike="noStrike" baseline="0" dirty="0">
                <a:latin typeface="Calibri" panose="020F0502020204030204" pitchFamily="34" charset="0"/>
              </a:rPr>
              <a:t>4 full-adder circuits that constitute the 4-bit adder and four multiplexers for</a:t>
            </a:r>
            <a:r>
              <a:rPr lang="en-US" sz="2200" dirty="0">
                <a:latin typeface="Calibri" panose="020F0502020204030204" pitchFamily="34" charset="0"/>
              </a:rPr>
              <a:t> </a:t>
            </a:r>
            <a:r>
              <a:rPr lang="en-IN" sz="2200" b="0" i="0" u="none" strike="noStrike" baseline="0" dirty="0">
                <a:latin typeface="Calibri" panose="020F0502020204030204" pitchFamily="34" charset="0"/>
              </a:rPr>
              <a:t>choosing different operations.</a:t>
            </a:r>
          </a:p>
          <a:p>
            <a:pPr marL="457200" indent="-457200" algn="just">
              <a:buAutoNum type="arabicPeriod"/>
            </a:pPr>
            <a:endParaRPr lang="en-IN" sz="2200" b="0" i="0" u="none" strike="noStrike" baseline="0" dirty="0">
              <a:latin typeface="Calibri" panose="020F0502020204030204" pitchFamily="34" charset="0"/>
            </a:endParaRPr>
          </a:p>
          <a:p>
            <a:pPr algn="just"/>
            <a:r>
              <a:rPr lang="en-US" sz="2200" b="0" i="0" u="none" strike="noStrike" baseline="0" dirty="0">
                <a:latin typeface="Calibri" panose="020F0502020204030204" pitchFamily="34" charset="0"/>
              </a:rPr>
              <a:t>2. There are two 4-bit inputs A and B. The four inputs from A go directly to the X inputs of the binary adder. Each of the four inputs from B is connected to the data inputs of the multiplexers. The multiplexer’s data inputs also receive the complement of B.</a:t>
            </a:r>
          </a:p>
          <a:p>
            <a:pPr algn="just"/>
            <a:endParaRPr lang="en-US" sz="2200" b="0" i="0" u="none" strike="noStrike" baseline="0" dirty="0">
              <a:latin typeface="Calibri" panose="020F0502020204030204" pitchFamily="34" charset="0"/>
            </a:endParaRPr>
          </a:p>
          <a:p>
            <a:pPr algn="just"/>
            <a:r>
              <a:rPr lang="en-US" sz="2200" b="0" i="0" u="none" strike="noStrike" baseline="0" dirty="0">
                <a:latin typeface="Calibri" panose="020F0502020204030204" pitchFamily="34" charset="0"/>
              </a:rPr>
              <a:t>3. The other two data inputs are connected to logic-0 and logic-1. Logic-0 is a fixed voltage value (0 volts for TTL integrated circuits) and the logic-1 signal can be generated through an inverter whose input is 0.</a:t>
            </a:r>
          </a:p>
          <a:p>
            <a:pPr algn="just"/>
            <a:endParaRPr lang="en-US" sz="2200" dirty="0">
              <a:latin typeface="Calibri" panose="020F0502020204030204" pitchFamily="34" charset="0"/>
            </a:endParaRPr>
          </a:p>
          <a:p>
            <a:pPr algn="just"/>
            <a:r>
              <a:rPr lang="en-US" sz="2200" dirty="0">
                <a:latin typeface="Calibri" panose="020F0502020204030204" pitchFamily="34" charset="0"/>
              </a:rPr>
              <a:t>4. The four multiplexers are controlled by two selection inputs, S1 and S0.</a:t>
            </a:r>
            <a:endParaRPr lang="en-IN" sz="2200" dirty="0">
              <a:latin typeface="Calibri" panose="020F0502020204030204" pitchFamily="34" charset="0"/>
            </a:endParaRPr>
          </a:p>
        </p:txBody>
      </p:sp>
    </p:spTree>
    <p:extLst>
      <p:ext uri="{BB962C8B-B14F-4D97-AF65-F5344CB8AC3E}">
        <p14:creationId xmlns:p14="http://schemas.microsoft.com/office/powerpoint/2010/main" val="364625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697E2-CCED-C3DE-1691-DAA3CE71CDAA}"/>
              </a:ext>
            </a:extLst>
          </p:cNvPr>
          <p:cNvSpPr txBox="1"/>
          <p:nvPr/>
        </p:nvSpPr>
        <p:spPr>
          <a:xfrm>
            <a:off x="651162" y="418190"/>
            <a:ext cx="11139055" cy="2123658"/>
          </a:xfrm>
          <a:prstGeom prst="rect">
            <a:avLst/>
          </a:prstGeom>
          <a:noFill/>
        </p:spPr>
        <p:txBody>
          <a:bodyPr wrap="square">
            <a:spAutoFit/>
          </a:bodyPr>
          <a:lstStyle/>
          <a:p>
            <a:pPr algn="l"/>
            <a:r>
              <a:rPr lang="en-US" sz="2200" b="0" i="0" u="none" strike="noStrike" baseline="0" dirty="0">
                <a:latin typeface="Calibri" panose="020F0502020204030204" pitchFamily="34" charset="0"/>
              </a:rPr>
              <a:t>5. The input carry </a:t>
            </a:r>
            <a:r>
              <a:rPr lang="en-US" sz="2200" b="0" i="0" u="none" strike="noStrike" baseline="0" dirty="0" err="1">
                <a:latin typeface="Calibri" panose="020F0502020204030204" pitchFamily="34" charset="0"/>
              </a:rPr>
              <a:t>Cin</a:t>
            </a:r>
            <a:r>
              <a:rPr lang="en-US" sz="2200" b="0" i="0" u="none" strike="noStrike" baseline="0" dirty="0">
                <a:latin typeface="Calibri" panose="020F0502020204030204" pitchFamily="34" charset="0"/>
              </a:rPr>
              <a:t> goes to the carry input of the FA in the least significant position. The other carries are connected from one stage to the next.</a:t>
            </a:r>
          </a:p>
          <a:p>
            <a:pPr algn="l"/>
            <a:r>
              <a:rPr lang="en-US" sz="2200" b="0" i="0" u="none" strike="noStrike" baseline="0" dirty="0">
                <a:latin typeface="Calibri" panose="020F0502020204030204" pitchFamily="34" charset="0"/>
              </a:rPr>
              <a:t>6. 4-bit output D0…D3</a:t>
            </a:r>
          </a:p>
          <a:p>
            <a:pPr algn="l"/>
            <a:endParaRPr lang="en-US" sz="2200" b="0" i="0" u="none" strike="noStrike" baseline="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output of binary adder is calculated from arithmetic sum.</a:t>
            </a:r>
          </a:p>
          <a:p>
            <a:pPr algn="l"/>
            <a:r>
              <a:rPr lang="en-IN" sz="2200" b="1" i="0" u="none" strike="noStrike" baseline="0" dirty="0">
                <a:latin typeface="Courier New,Bold"/>
              </a:rPr>
              <a:t>			D=</a:t>
            </a:r>
            <a:r>
              <a:rPr lang="en-IN" sz="2200" b="1" i="0" u="none" strike="noStrike" baseline="0" dirty="0" err="1">
                <a:latin typeface="Courier New,Bold"/>
              </a:rPr>
              <a:t>A+Y+Cin</a:t>
            </a:r>
            <a:endParaRPr lang="en-IN" sz="2200" dirty="0"/>
          </a:p>
        </p:txBody>
      </p:sp>
      <p:pic>
        <p:nvPicPr>
          <p:cNvPr id="5" name="Picture 4">
            <a:extLst>
              <a:ext uri="{FF2B5EF4-FFF2-40B4-BE49-F238E27FC236}">
                <a16:creationId xmlns:a16="http://schemas.microsoft.com/office/drawing/2014/main" id="{83D12A6D-6CA0-F46E-11B3-84765812CE0C}"/>
              </a:ext>
            </a:extLst>
          </p:cNvPr>
          <p:cNvPicPr>
            <a:picLocks noChangeAspect="1"/>
          </p:cNvPicPr>
          <p:nvPr/>
        </p:nvPicPr>
        <p:blipFill>
          <a:blip r:embed="rId2"/>
          <a:stretch>
            <a:fillRect/>
          </a:stretch>
        </p:blipFill>
        <p:spPr>
          <a:xfrm>
            <a:off x="1086877" y="2507430"/>
            <a:ext cx="9509383" cy="4316152"/>
          </a:xfrm>
          <a:prstGeom prst="rect">
            <a:avLst/>
          </a:prstGeom>
        </p:spPr>
      </p:pic>
    </p:spTree>
    <p:extLst>
      <p:ext uri="{BB962C8B-B14F-4D97-AF65-F5344CB8AC3E}">
        <p14:creationId xmlns:p14="http://schemas.microsoft.com/office/powerpoint/2010/main" val="3946684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6C69-496F-29B4-3514-0CAD356D6ACB}"/>
              </a:ext>
            </a:extLst>
          </p:cNvPr>
          <p:cNvSpPr>
            <a:spLocks noGrp="1"/>
          </p:cNvSpPr>
          <p:nvPr>
            <p:ph type="title"/>
          </p:nvPr>
        </p:nvSpPr>
        <p:spPr>
          <a:xfrm>
            <a:off x="838200" y="365125"/>
            <a:ext cx="10515600" cy="701675"/>
          </a:xfrm>
        </p:spPr>
        <p:txBody>
          <a:bodyPr/>
          <a:lstStyle/>
          <a:p>
            <a:r>
              <a:rPr lang="en-IN" b="1" dirty="0"/>
              <a:t>Logic Micro-operations :</a:t>
            </a:r>
          </a:p>
        </p:txBody>
      </p:sp>
      <p:sp>
        <p:nvSpPr>
          <p:cNvPr id="3" name="Content Placeholder 2">
            <a:extLst>
              <a:ext uri="{FF2B5EF4-FFF2-40B4-BE49-F238E27FC236}">
                <a16:creationId xmlns:a16="http://schemas.microsoft.com/office/drawing/2014/main" id="{AE8034DC-52F1-F097-18B9-5E7910A0F718}"/>
              </a:ext>
            </a:extLst>
          </p:cNvPr>
          <p:cNvSpPr>
            <a:spLocks noGrp="1"/>
          </p:cNvSpPr>
          <p:nvPr>
            <p:ph idx="1"/>
          </p:nvPr>
        </p:nvSpPr>
        <p:spPr>
          <a:xfrm>
            <a:off x="838200" y="1302326"/>
            <a:ext cx="10515600" cy="5306291"/>
          </a:xfrm>
        </p:spPr>
        <p:txBody>
          <a:bodyPr>
            <a:noAutofit/>
          </a:bodyPr>
          <a:lstStyle/>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Logic micro operations specify binary operations for strings of bits stored in registers.</a:t>
            </a:r>
          </a:p>
          <a:p>
            <a:pPr algn="just">
              <a:buFont typeface="Symbol" panose="05050102010706020507" pitchFamily="18" charset="2"/>
              <a:buChar char="·"/>
            </a:pPr>
            <a:r>
              <a:rPr lang="en-US" sz="2200" b="0" i="0" u="none" strike="noStrike" baseline="0" dirty="0">
                <a:latin typeface="Calibri" panose="020F0502020204030204" pitchFamily="34" charset="0"/>
              </a:rPr>
              <a:t>These operations consider each bit of the register separately and treat them as binary variables. For example, the exclusive-OR micro-operation with the contents of two registers R1 and R2 is symbolized by the statement:</a:t>
            </a:r>
          </a:p>
          <a:p>
            <a:pPr algn="just">
              <a:buFont typeface="Symbol" panose="05050102010706020507" pitchFamily="18" charset="2"/>
              <a:buChar char="·"/>
            </a:pPr>
            <a:endParaRPr lang="en-US" sz="2200" dirty="0">
              <a:latin typeface="Calibri" panose="020F0502020204030204" pitchFamily="34" charset="0"/>
            </a:endParaRPr>
          </a:p>
          <a:p>
            <a:pPr marL="0" indent="0" algn="just">
              <a:buNone/>
            </a:pPr>
            <a:r>
              <a:rPr lang="en-IN" sz="2200" b="0" i="0" u="none" strike="noStrike" baseline="0" dirty="0">
                <a:latin typeface="Courier New" panose="02070309020205020404" pitchFamily="49" charset="0"/>
              </a:rPr>
              <a:t>		</a:t>
            </a:r>
            <a:r>
              <a:rPr lang="en-IN" sz="2200" b="1" i="0" u="none" strike="noStrike" baseline="0" dirty="0">
                <a:latin typeface="Courier New" panose="02070309020205020404" pitchFamily="49" charset="0"/>
              </a:rPr>
              <a:t>P: R1 </a:t>
            </a:r>
            <a:r>
              <a:rPr lang="en-IN" sz="2200" b="1" i="0" u="none" strike="noStrike" baseline="0" dirty="0">
                <a:latin typeface="Symbol" panose="05050102010706020507" pitchFamily="18" charset="2"/>
              </a:rPr>
              <a:t></a:t>
            </a:r>
            <a:r>
              <a:rPr lang="en-IN" sz="2200" b="1" i="0" u="none" strike="noStrike" baseline="0" dirty="0">
                <a:latin typeface="Courier New" panose="02070309020205020404" pitchFamily="49" charset="0"/>
              </a:rPr>
              <a:t>R1 </a:t>
            </a:r>
            <a:r>
              <a:rPr lang="en-IN" sz="2200" b="1" i="0" u="none" strike="noStrike" baseline="0" dirty="0">
                <a:latin typeface="Cambria Math" panose="02040503050406030204" pitchFamily="18" charset="0"/>
              </a:rPr>
              <a:t>⊕ </a:t>
            </a:r>
            <a:r>
              <a:rPr lang="en-IN" sz="2200" b="1" i="0" u="none" strike="noStrike" baseline="0" dirty="0">
                <a:latin typeface="Courier New" panose="02070309020205020404" pitchFamily="49" charset="0"/>
              </a:rPr>
              <a:t>R2</a:t>
            </a:r>
          </a:p>
          <a:p>
            <a:pPr marL="0" indent="0" algn="just">
              <a:buNone/>
            </a:pPr>
            <a:r>
              <a:rPr lang="en-US" sz="2200" b="0" i="0" u="none" strike="noStrike" baseline="0" dirty="0">
                <a:latin typeface="Courier New" panose="02070309020205020404" pitchFamily="49" charset="0"/>
              </a:rPr>
              <a:t>	    1 0 1 0   Content of R1</a:t>
            </a:r>
          </a:p>
          <a:p>
            <a:pPr marL="0" indent="0" algn="just">
              <a:buNone/>
            </a:pPr>
            <a:r>
              <a:rPr lang="en-US" sz="2200" b="0" i="0" u="none" strike="noStrike" baseline="0" dirty="0">
                <a:latin typeface="Cambria Math" panose="02040503050406030204" pitchFamily="18" charset="0"/>
              </a:rPr>
              <a:t>	⊕      </a:t>
            </a:r>
            <a:r>
              <a:rPr lang="en-US" sz="2200" b="0" i="0" u="none" strike="noStrike" baseline="0" dirty="0">
                <a:latin typeface="Courier New" panose="02070309020205020404" pitchFamily="49" charset="0"/>
              </a:rPr>
              <a:t>1 1 0 0   Content of R2</a:t>
            </a:r>
          </a:p>
          <a:p>
            <a:pPr marL="0" indent="0" algn="just">
              <a:buNone/>
            </a:pPr>
            <a:r>
              <a:rPr lang="en-IN" sz="2200" b="0" i="0" u="none" strike="noStrike" baseline="0" dirty="0">
                <a:latin typeface="Courier New" panose="02070309020205020404" pitchFamily="49" charset="0"/>
              </a:rPr>
              <a:t>	-----------------------------------</a:t>
            </a:r>
          </a:p>
          <a:p>
            <a:pPr marL="0" indent="0" algn="just">
              <a:buNone/>
            </a:pPr>
            <a:r>
              <a:rPr lang="en-US" sz="2200" b="0" i="0" u="none" strike="noStrike" baseline="0" dirty="0">
                <a:latin typeface="Courier New" panose="02070309020205020404" pitchFamily="49" charset="0"/>
              </a:rPr>
              <a:t>	    0 1 1 0   Content of R1 after P = 1</a:t>
            </a:r>
          </a:p>
          <a:p>
            <a:pPr marL="0" indent="0" algn="just">
              <a:buNone/>
            </a:pPr>
            <a:endParaRPr lang="en-US" sz="2200" dirty="0">
              <a:latin typeface="Courier New" panose="02070309020205020404" pitchFamily="49" charset="0"/>
            </a:endParaRPr>
          </a:p>
          <a:p>
            <a:pPr algn="just"/>
            <a:r>
              <a:rPr lang="en-US" sz="2200" b="0" i="0" u="none" strike="noStrike" baseline="0" dirty="0">
                <a:latin typeface="Calibri" panose="020F0502020204030204" pitchFamily="34" charset="0"/>
              </a:rPr>
              <a:t>The logic micro-operations are seldom used in scientific computations, but they are very useful for </a:t>
            </a:r>
            <a:r>
              <a:rPr lang="en-US" sz="2200" b="1" i="0" u="none" strike="noStrike" baseline="0" dirty="0">
                <a:latin typeface="Calibri" panose="020F0502020204030204" pitchFamily="34" charset="0"/>
              </a:rPr>
              <a:t>bit manipulation of binary data and for making logical decisions</a:t>
            </a:r>
            <a:r>
              <a:rPr lang="en-US" sz="2200" b="0" i="0" u="none" strike="noStrike" baseline="0" dirty="0">
                <a:latin typeface="Calibri" panose="020F0502020204030204" pitchFamily="34" charset="0"/>
              </a:rPr>
              <a:t>.</a:t>
            </a:r>
            <a:endParaRPr lang="en-IN" sz="2200" dirty="0"/>
          </a:p>
        </p:txBody>
      </p:sp>
    </p:spTree>
    <p:extLst>
      <p:ext uri="{BB962C8B-B14F-4D97-AF65-F5344CB8AC3E}">
        <p14:creationId xmlns:p14="http://schemas.microsoft.com/office/powerpoint/2010/main" val="25014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89C97-94D8-24DE-DD50-700A11479F44}"/>
              </a:ext>
            </a:extLst>
          </p:cNvPr>
          <p:cNvSpPr txBox="1"/>
          <p:nvPr/>
        </p:nvSpPr>
        <p:spPr>
          <a:xfrm>
            <a:off x="498764" y="266112"/>
            <a:ext cx="11194472" cy="3816429"/>
          </a:xfrm>
          <a:prstGeom prst="rect">
            <a:avLst/>
          </a:prstGeom>
          <a:noFill/>
        </p:spPr>
        <p:txBody>
          <a:bodyPr wrap="square">
            <a:spAutoFit/>
          </a:bodyPr>
          <a:lstStyle/>
          <a:p>
            <a:pPr marL="342900" indent="-342900" algn="l">
              <a:buFont typeface="Symbol" panose="05050102010706020507" pitchFamily="18" charset="2"/>
              <a:buChar char="·"/>
            </a:pPr>
            <a:r>
              <a:rPr lang="en-US" sz="2200" b="0" i="0" u="none" strike="noStrike" baseline="0" dirty="0">
                <a:latin typeface="Calibri" panose="020F0502020204030204" pitchFamily="34" charset="0"/>
              </a:rPr>
              <a:t>Information transfer from one register to another is designated in symbolic form by means of a replacement operator.</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statement below denotes a transfer of the content of register R1 into register R2.</a:t>
            </a:r>
          </a:p>
          <a:p>
            <a:pPr algn="l"/>
            <a:r>
              <a:rPr lang="en-IN" sz="2200" b="0" i="0" u="none" strike="noStrike" baseline="0" dirty="0">
                <a:latin typeface="Courier New" panose="02070309020205020404" pitchFamily="49" charset="0"/>
              </a:rPr>
              <a:t>			</a:t>
            </a:r>
            <a:r>
              <a:rPr lang="en-IN" sz="2200" b="1" i="0" u="none" strike="noStrike" baseline="0" dirty="0">
                <a:latin typeface="Courier New" panose="02070309020205020404" pitchFamily="49" charset="0"/>
              </a:rPr>
              <a:t>R2 ← R1</a:t>
            </a:r>
          </a:p>
          <a:p>
            <a:pPr algn="l"/>
            <a:endParaRPr lang="en-IN" sz="2200" b="1" i="0" u="none" strike="noStrike" baseline="0" dirty="0">
              <a:latin typeface="Courier New" panose="02070309020205020404" pitchFamily="49" charset="0"/>
            </a:endParaRP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A statement that specifies a register transfer implies that circuits are available from the outputs of the destination register has a parallel load capability.</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Every statement written in a register transfer notation implies a hardware construction </a:t>
            </a:r>
            <a:r>
              <a:rPr lang="en-IN" sz="2200" b="0" i="0" u="none" strike="noStrike" baseline="0" dirty="0">
                <a:latin typeface="Calibri" panose="020F0502020204030204" pitchFamily="34" charset="0"/>
              </a:rPr>
              <a:t>for implementing the transfer.</a:t>
            </a:r>
            <a:endParaRPr lang="en-IN" sz="2200" dirty="0"/>
          </a:p>
        </p:txBody>
      </p:sp>
    </p:spTree>
    <p:extLst>
      <p:ext uri="{BB962C8B-B14F-4D97-AF65-F5344CB8AC3E}">
        <p14:creationId xmlns:p14="http://schemas.microsoft.com/office/powerpoint/2010/main" val="1932856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97819-00E7-F51A-02F4-704960B90A87}"/>
              </a:ext>
            </a:extLst>
          </p:cNvPr>
          <p:cNvSpPr txBox="1"/>
          <p:nvPr/>
        </p:nvSpPr>
        <p:spPr>
          <a:xfrm>
            <a:off x="464127" y="418650"/>
            <a:ext cx="11263745" cy="5170646"/>
          </a:xfrm>
          <a:prstGeom prst="rect">
            <a:avLst/>
          </a:prstGeom>
          <a:noFill/>
        </p:spPr>
        <p:txBody>
          <a:bodyPr wrap="square">
            <a:spAutoFit/>
          </a:bodyPr>
          <a:lstStyle/>
          <a:p>
            <a:pPr marL="342900" indent="-342900" algn="just">
              <a:buFont typeface="Symbol" panose="05050102010706020507" pitchFamily="18" charset="2"/>
              <a:buChar char="·"/>
            </a:pPr>
            <a:r>
              <a:rPr lang="en-IN" sz="2200" b="1" i="0" u="none" strike="noStrike" baseline="0" dirty="0">
                <a:latin typeface="Calibri,Bold"/>
              </a:rPr>
              <a:t>Notation:</a:t>
            </a:r>
          </a:p>
          <a:p>
            <a:pPr marL="342900" indent="-342900" algn="just">
              <a:buFont typeface="Symbol" panose="05050102010706020507" pitchFamily="18" charset="2"/>
              <a:buChar char="·"/>
            </a:pPr>
            <a:endParaRPr lang="en-IN" sz="2200" b="1" i="0" u="none" strike="noStrike" baseline="0" dirty="0">
              <a:latin typeface="Calibri,Bold"/>
            </a:endParaRPr>
          </a:p>
          <a:p>
            <a:pPr marL="342900" indent="-342900" algn="just">
              <a:buFont typeface="Arial" panose="020B0604020202020204" pitchFamily="34" charset="0"/>
              <a:buChar char="•"/>
            </a:pPr>
            <a:r>
              <a:rPr lang="en-US" sz="2200" b="0" i="0" u="none" strike="noStrike" baseline="0" dirty="0">
                <a:latin typeface="Calibri" panose="020F0502020204030204" pitchFamily="34" charset="0"/>
              </a:rPr>
              <a:t>The symbol </a:t>
            </a:r>
            <a:r>
              <a:rPr lang="en-US" sz="2200" b="0" i="0" u="none" strike="noStrike" baseline="0" dirty="0">
                <a:latin typeface="Cambria Math" panose="02040503050406030204" pitchFamily="18" charset="0"/>
              </a:rPr>
              <a:t>∨ </a:t>
            </a:r>
            <a:r>
              <a:rPr lang="en-US" sz="2200" b="0" i="0" u="none" strike="noStrike" baseline="0" dirty="0">
                <a:latin typeface="Calibri" panose="020F0502020204030204" pitchFamily="34" charset="0"/>
              </a:rPr>
              <a:t>will be used to denote an </a:t>
            </a:r>
            <a:r>
              <a:rPr lang="en-US" sz="2200" b="1" i="0" u="none" strike="noStrike" baseline="0" dirty="0">
                <a:latin typeface="Calibri,Bold"/>
              </a:rPr>
              <a:t>OR </a:t>
            </a:r>
            <a:r>
              <a:rPr lang="en-US" sz="2200" b="0" i="0" u="none" strike="noStrike" baseline="0" dirty="0">
                <a:latin typeface="Calibri" panose="020F0502020204030204" pitchFamily="34" charset="0"/>
              </a:rPr>
              <a:t>microoperation and the symbol </a:t>
            </a:r>
            <a:r>
              <a:rPr lang="en-US" sz="2200" b="0" i="0" u="none" strike="noStrike" baseline="0" dirty="0">
                <a:latin typeface="Cambria Math" panose="02040503050406030204" pitchFamily="18" charset="0"/>
              </a:rPr>
              <a:t>∧ </a:t>
            </a:r>
            <a:r>
              <a:rPr lang="en-US" sz="2200" b="0" i="0" u="none" strike="noStrike" baseline="0" dirty="0">
                <a:latin typeface="Calibri" panose="020F0502020204030204" pitchFamily="34" charset="0"/>
              </a:rPr>
              <a:t>to denote</a:t>
            </a:r>
          </a:p>
          <a:p>
            <a:pPr algn="just"/>
            <a:r>
              <a:rPr lang="en-US" sz="2200" b="0" i="0" u="none" strike="noStrike" baseline="0" dirty="0">
                <a:latin typeface="Calibri" panose="020F0502020204030204" pitchFamily="34" charset="0"/>
              </a:rPr>
              <a:t>an </a:t>
            </a:r>
            <a:r>
              <a:rPr lang="en-US" sz="2200" b="1" i="0" u="none" strike="noStrike" baseline="0" dirty="0">
                <a:latin typeface="Calibri,Bold"/>
              </a:rPr>
              <a:t>AND </a:t>
            </a:r>
            <a:r>
              <a:rPr lang="en-US" sz="2200" b="0" i="0" u="none" strike="noStrike" baseline="0" dirty="0">
                <a:latin typeface="Calibri" panose="020F0502020204030204" pitchFamily="34" charset="0"/>
              </a:rPr>
              <a:t>microoperation. The complement microoperation is the same as the 1’s complement and uses a bar on top of the symbol that denotes the register name.</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Although the + symbol has two meanings, it will be possible to distinguish between them by noting where the symbol occurs. When the symbol + occurs in a microoperation, it will denote an arithmetic plus. </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When it occurs in a </a:t>
            </a:r>
            <a:r>
              <a:rPr lang="en-US" sz="2200" b="1" i="0" u="none" strike="noStrike" baseline="0" dirty="0">
                <a:latin typeface="Calibri" panose="020F0502020204030204" pitchFamily="34" charset="0"/>
              </a:rPr>
              <a:t>control (or Boolean) function</a:t>
            </a:r>
            <a:r>
              <a:rPr lang="en-US" sz="2200" b="0" i="0" u="none" strike="noStrike" baseline="0" dirty="0">
                <a:latin typeface="Calibri" panose="020F0502020204030204" pitchFamily="34" charset="0"/>
              </a:rPr>
              <a:t>, it will denote an </a:t>
            </a:r>
            <a:r>
              <a:rPr lang="en-US" sz="2200" b="1" i="0" u="none" strike="noStrike" baseline="0" dirty="0">
                <a:latin typeface="Calibri" panose="020F0502020204030204" pitchFamily="34" charset="0"/>
              </a:rPr>
              <a:t>OR operation</a:t>
            </a:r>
            <a:r>
              <a:rPr lang="en-US" sz="2200" b="0" i="0" u="none" strike="noStrike" baseline="0" dirty="0">
                <a:latin typeface="Calibri" panose="020F0502020204030204" pitchFamily="34" charset="0"/>
              </a:rPr>
              <a:t>.</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pt-BR" sz="2200" b="0" i="0" u="none" strike="noStrike" baseline="0" dirty="0">
                <a:latin typeface="Courier New" panose="02070309020205020404" pitchFamily="49" charset="0"/>
              </a:rPr>
              <a:t>		</a:t>
            </a:r>
            <a:r>
              <a:rPr lang="pt-BR" sz="2200" b="1" i="0" u="none" strike="noStrike" baseline="0" dirty="0">
                <a:latin typeface="Courier New" panose="02070309020205020404" pitchFamily="49" charset="0"/>
              </a:rPr>
              <a:t>P + Q</a:t>
            </a:r>
            <a:r>
              <a:rPr lang="pt-BR" sz="2200" b="0" i="0" u="none" strike="noStrike" baseline="0" dirty="0">
                <a:latin typeface="Courier New" panose="02070309020205020404" pitchFamily="49" charset="0"/>
              </a:rPr>
              <a:t>: R1 </a:t>
            </a:r>
            <a:r>
              <a:rPr lang="pt-BR" sz="2200" b="0" i="0" u="none" strike="noStrike" baseline="0" dirty="0">
                <a:latin typeface="Symbol" panose="05050102010706020507" pitchFamily="18" charset="2"/>
              </a:rPr>
              <a:t></a:t>
            </a:r>
            <a:r>
              <a:rPr lang="pt-BR" sz="2200" b="0" i="0" u="none" strike="noStrike" baseline="0" dirty="0">
                <a:latin typeface="Courier New" panose="02070309020205020404" pitchFamily="49" charset="0"/>
              </a:rPr>
              <a:t>R2 + R3, R4 </a:t>
            </a:r>
            <a:r>
              <a:rPr lang="pt-BR" sz="2200" b="0" i="0" u="none" strike="noStrike" baseline="0" dirty="0">
                <a:latin typeface="Symbol" panose="05050102010706020507" pitchFamily="18" charset="2"/>
              </a:rPr>
              <a:t></a:t>
            </a:r>
            <a:r>
              <a:rPr lang="pt-BR" sz="2200" b="0" i="0" u="none" strike="noStrike" baseline="0" dirty="0">
                <a:latin typeface="Courier New" panose="02070309020205020404" pitchFamily="49" charset="0"/>
              </a:rPr>
              <a:t>R5 V R6</a:t>
            </a:r>
          </a:p>
          <a:p>
            <a:pPr algn="just"/>
            <a:endParaRPr lang="pt-BR" sz="2200" dirty="0">
              <a:latin typeface="Courier New" panose="02070309020205020404" pitchFamily="49" charset="0"/>
            </a:endParaRPr>
          </a:p>
          <a:p>
            <a:pPr algn="just"/>
            <a:r>
              <a:rPr lang="en-US" sz="2200" b="0" i="0" u="none" strike="noStrike" baseline="0" dirty="0">
                <a:latin typeface="Symbol" panose="05050102010706020507" pitchFamily="18" charset="2"/>
              </a:rPr>
              <a:t> </a:t>
            </a:r>
            <a:r>
              <a:rPr lang="en-US" sz="2200" b="1" i="0" u="none" strike="noStrike" baseline="0" dirty="0">
                <a:latin typeface="Calibri" panose="020F0502020204030204" pitchFamily="34" charset="0"/>
              </a:rPr>
              <a:t>The + between P and Q is an OR operation between two binary variables of a control function</a:t>
            </a:r>
            <a:r>
              <a:rPr lang="en-US" sz="2200" b="0" i="0" u="none" strike="noStrike" baseline="0" dirty="0">
                <a:latin typeface="Calibri" panose="020F0502020204030204" pitchFamily="34" charset="0"/>
              </a:rPr>
              <a:t>. The + between R2 and R3 specifies an add microoperation. The OR microoperation is designated by the symbol V between registers R5and R6.</a:t>
            </a:r>
            <a:endParaRPr lang="en-IN" sz="2200" dirty="0"/>
          </a:p>
        </p:txBody>
      </p:sp>
    </p:spTree>
    <p:extLst>
      <p:ext uri="{BB962C8B-B14F-4D97-AF65-F5344CB8AC3E}">
        <p14:creationId xmlns:p14="http://schemas.microsoft.com/office/powerpoint/2010/main" val="156740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29E62-C91F-3B34-53B1-6D60F622771A}"/>
              </a:ext>
            </a:extLst>
          </p:cNvPr>
          <p:cNvSpPr txBox="1"/>
          <p:nvPr/>
        </p:nvSpPr>
        <p:spPr>
          <a:xfrm>
            <a:off x="554181" y="432138"/>
            <a:ext cx="11208328" cy="1446550"/>
          </a:xfrm>
          <a:prstGeom prst="rect">
            <a:avLst/>
          </a:prstGeom>
          <a:noFill/>
        </p:spPr>
        <p:txBody>
          <a:bodyPr wrap="square">
            <a:spAutoFit/>
          </a:bodyPr>
          <a:lstStyle/>
          <a:p>
            <a:pPr algn="l"/>
            <a:r>
              <a:rPr lang="en-US" sz="2200" b="1" i="0" u="none" strike="noStrike" baseline="0" dirty="0">
                <a:latin typeface="Calibri,Bold"/>
              </a:rPr>
              <a:t>List of Logic Micro operations</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There are 16 different logic operations that can be performed with two binary </a:t>
            </a:r>
            <a:r>
              <a:rPr lang="en-IN" sz="2200" b="0" i="0" u="none" strike="noStrike" baseline="0" dirty="0">
                <a:latin typeface="Calibri" panose="020F0502020204030204" pitchFamily="34" charset="0"/>
              </a:rPr>
              <a:t>variables.</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They can be determined from all possible truth tables obtained with two binary variables as shown in table below.</a:t>
            </a:r>
            <a:endParaRPr lang="en-IN" sz="2200" dirty="0"/>
          </a:p>
        </p:txBody>
      </p:sp>
      <p:pic>
        <p:nvPicPr>
          <p:cNvPr id="5" name="Picture 4">
            <a:extLst>
              <a:ext uri="{FF2B5EF4-FFF2-40B4-BE49-F238E27FC236}">
                <a16:creationId xmlns:a16="http://schemas.microsoft.com/office/drawing/2014/main" id="{288DF445-DBDA-F961-8B7C-DBE868C1E399}"/>
              </a:ext>
            </a:extLst>
          </p:cNvPr>
          <p:cNvPicPr>
            <a:picLocks noChangeAspect="1"/>
          </p:cNvPicPr>
          <p:nvPr/>
        </p:nvPicPr>
        <p:blipFill>
          <a:blip r:embed="rId2"/>
          <a:stretch>
            <a:fillRect/>
          </a:stretch>
        </p:blipFill>
        <p:spPr>
          <a:xfrm>
            <a:off x="1246909" y="1954716"/>
            <a:ext cx="9698181" cy="2739181"/>
          </a:xfrm>
          <a:prstGeom prst="rect">
            <a:avLst/>
          </a:prstGeom>
        </p:spPr>
      </p:pic>
    </p:spTree>
    <p:extLst>
      <p:ext uri="{BB962C8B-B14F-4D97-AF65-F5344CB8AC3E}">
        <p14:creationId xmlns:p14="http://schemas.microsoft.com/office/powerpoint/2010/main" val="130990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7A716-8541-8171-6FBB-BA29BF5C7D41}"/>
              </a:ext>
            </a:extLst>
          </p:cNvPr>
          <p:cNvPicPr>
            <a:picLocks noChangeAspect="1"/>
          </p:cNvPicPr>
          <p:nvPr/>
        </p:nvPicPr>
        <p:blipFill>
          <a:blip r:embed="rId2"/>
          <a:stretch>
            <a:fillRect/>
          </a:stretch>
        </p:blipFill>
        <p:spPr>
          <a:xfrm>
            <a:off x="1981201" y="405142"/>
            <a:ext cx="7663758" cy="6529835"/>
          </a:xfrm>
          <a:prstGeom prst="rect">
            <a:avLst/>
          </a:prstGeom>
        </p:spPr>
      </p:pic>
    </p:spTree>
    <p:extLst>
      <p:ext uri="{BB962C8B-B14F-4D97-AF65-F5344CB8AC3E}">
        <p14:creationId xmlns:p14="http://schemas.microsoft.com/office/powerpoint/2010/main" val="1723669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8AC60-8255-2504-E7CC-8C95069F15EC}"/>
              </a:ext>
            </a:extLst>
          </p:cNvPr>
          <p:cNvSpPr txBox="1"/>
          <p:nvPr/>
        </p:nvSpPr>
        <p:spPr>
          <a:xfrm>
            <a:off x="1025237" y="445716"/>
            <a:ext cx="6096000" cy="461665"/>
          </a:xfrm>
          <a:prstGeom prst="rect">
            <a:avLst/>
          </a:prstGeom>
          <a:noFill/>
        </p:spPr>
        <p:txBody>
          <a:bodyPr wrap="square">
            <a:spAutoFit/>
          </a:bodyPr>
          <a:lstStyle/>
          <a:p>
            <a:r>
              <a:rPr lang="en-IN" sz="2400" b="1" i="0" u="none" strike="noStrike" baseline="0" dirty="0">
                <a:latin typeface="Calibri,Bold"/>
              </a:rPr>
              <a:t>Hardware Implementation :</a:t>
            </a:r>
            <a:endParaRPr lang="en-IN" sz="2400" dirty="0"/>
          </a:p>
        </p:txBody>
      </p:sp>
      <p:sp>
        <p:nvSpPr>
          <p:cNvPr id="5" name="TextBox 4">
            <a:extLst>
              <a:ext uri="{FF2B5EF4-FFF2-40B4-BE49-F238E27FC236}">
                <a16:creationId xmlns:a16="http://schemas.microsoft.com/office/drawing/2014/main" id="{E10182D0-E414-2BF2-A254-6EB16A7FA5FD}"/>
              </a:ext>
            </a:extLst>
          </p:cNvPr>
          <p:cNvSpPr txBox="1"/>
          <p:nvPr/>
        </p:nvSpPr>
        <p:spPr>
          <a:xfrm>
            <a:off x="540328" y="1083163"/>
            <a:ext cx="10778836" cy="769441"/>
          </a:xfrm>
          <a:prstGeom prst="rect">
            <a:avLst/>
          </a:prstGeom>
          <a:noFill/>
        </p:spPr>
        <p:txBody>
          <a:bodyPr wrap="square">
            <a:spAutoFit/>
          </a:bodyPr>
          <a:lstStyle/>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Although there are 16 logic microoperation, most computers use only four—AND, OR, XOR (exclusive-OR), and complement from which all others can be derived.</a:t>
            </a:r>
            <a:endParaRPr lang="en-IN" sz="2200" dirty="0"/>
          </a:p>
        </p:txBody>
      </p:sp>
      <p:pic>
        <p:nvPicPr>
          <p:cNvPr id="7" name="Picture 6">
            <a:extLst>
              <a:ext uri="{FF2B5EF4-FFF2-40B4-BE49-F238E27FC236}">
                <a16:creationId xmlns:a16="http://schemas.microsoft.com/office/drawing/2014/main" id="{9BB0C533-AF82-925A-ABC4-8C23932FF0F5}"/>
              </a:ext>
            </a:extLst>
          </p:cNvPr>
          <p:cNvPicPr>
            <a:picLocks noChangeAspect="1"/>
          </p:cNvPicPr>
          <p:nvPr/>
        </p:nvPicPr>
        <p:blipFill>
          <a:blip r:embed="rId2"/>
          <a:stretch>
            <a:fillRect/>
          </a:stretch>
        </p:blipFill>
        <p:spPr>
          <a:xfrm>
            <a:off x="540328" y="2105890"/>
            <a:ext cx="4140139" cy="4140139"/>
          </a:xfrm>
          <a:prstGeom prst="rect">
            <a:avLst/>
          </a:prstGeom>
        </p:spPr>
      </p:pic>
      <p:sp>
        <p:nvSpPr>
          <p:cNvPr id="9" name="TextBox 8">
            <a:extLst>
              <a:ext uri="{FF2B5EF4-FFF2-40B4-BE49-F238E27FC236}">
                <a16:creationId xmlns:a16="http://schemas.microsoft.com/office/drawing/2014/main" id="{BBE26F34-015D-724E-2EB1-FF7EE5ED845B}"/>
              </a:ext>
            </a:extLst>
          </p:cNvPr>
          <p:cNvSpPr txBox="1"/>
          <p:nvPr/>
        </p:nvSpPr>
        <p:spPr>
          <a:xfrm>
            <a:off x="1025237" y="6246029"/>
            <a:ext cx="3380508" cy="369332"/>
          </a:xfrm>
          <a:prstGeom prst="rect">
            <a:avLst/>
          </a:prstGeom>
          <a:noFill/>
        </p:spPr>
        <p:txBody>
          <a:bodyPr wrap="square">
            <a:spAutoFit/>
          </a:bodyPr>
          <a:lstStyle/>
          <a:p>
            <a:r>
              <a:rPr lang="en-US" sz="1800" b="1" i="0" u="none" strike="noStrike" baseline="0" dirty="0">
                <a:latin typeface="Calibri,Bold"/>
              </a:rPr>
              <a:t>One stage of logic circuit</a:t>
            </a:r>
            <a:endParaRPr lang="en-IN" dirty="0"/>
          </a:p>
        </p:txBody>
      </p:sp>
      <p:pic>
        <p:nvPicPr>
          <p:cNvPr id="13" name="Picture 12">
            <a:extLst>
              <a:ext uri="{FF2B5EF4-FFF2-40B4-BE49-F238E27FC236}">
                <a16:creationId xmlns:a16="http://schemas.microsoft.com/office/drawing/2014/main" id="{A4EFD787-9CA4-FC4A-4D8B-EB7967AD0605}"/>
              </a:ext>
            </a:extLst>
          </p:cNvPr>
          <p:cNvPicPr>
            <a:picLocks noChangeAspect="1"/>
          </p:cNvPicPr>
          <p:nvPr/>
        </p:nvPicPr>
        <p:blipFill>
          <a:blip r:embed="rId3"/>
          <a:stretch>
            <a:fillRect/>
          </a:stretch>
        </p:blipFill>
        <p:spPr>
          <a:xfrm>
            <a:off x="5579716" y="2354416"/>
            <a:ext cx="6071956" cy="2650981"/>
          </a:xfrm>
          <a:prstGeom prst="rect">
            <a:avLst/>
          </a:prstGeom>
        </p:spPr>
      </p:pic>
    </p:spTree>
    <p:extLst>
      <p:ext uri="{BB962C8B-B14F-4D97-AF65-F5344CB8AC3E}">
        <p14:creationId xmlns:p14="http://schemas.microsoft.com/office/powerpoint/2010/main" val="1029993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B627D-461B-3020-2F6E-D8EBBF95CDB4}"/>
              </a:ext>
            </a:extLst>
          </p:cNvPr>
          <p:cNvSpPr txBox="1"/>
          <p:nvPr/>
        </p:nvSpPr>
        <p:spPr>
          <a:xfrm>
            <a:off x="942108" y="390667"/>
            <a:ext cx="10598727" cy="6232475"/>
          </a:xfrm>
          <a:prstGeom prst="rect">
            <a:avLst/>
          </a:prstGeom>
          <a:noFill/>
        </p:spPr>
        <p:txBody>
          <a:bodyPr wrap="square">
            <a:spAutoFit/>
          </a:bodyPr>
          <a:lstStyle/>
          <a:p>
            <a:pPr algn="l"/>
            <a:r>
              <a:rPr lang="en-IN" sz="2100" b="1" i="0" u="none" strike="noStrike" baseline="0" dirty="0">
                <a:latin typeface="Calibri,Bold"/>
              </a:rPr>
              <a:t>Selective-Set operation:</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selective-set operation </a:t>
            </a:r>
            <a:r>
              <a:rPr lang="en-US" sz="2100" b="1" i="0" u="none" strike="noStrike" baseline="0" dirty="0">
                <a:latin typeface="Calibri" panose="020F0502020204030204" pitchFamily="34" charset="0"/>
              </a:rPr>
              <a:t>sets to 1 the bits in register A </a:t>
            </a:r>
            <a:r>
              <a:rPr lang="en-US" sz="2100" b="0" i="0" u="none" strike="noStrike" baseline="0" dirty="0">
                <a:latin typeface="Calibri" panose="020F0502020204030204" pitchFamily="34" charset="0"/>
              </a:rPr>
              <a:t>where there are</a:t>
            </a:r>
          </a:p>
          <a:p>
            <a:pPr algn="l"/>
            <a:r>
              <a:rPr lang="en-US" sz="2100" b="0" i="0" u="none" strike="noStrike" baseline="0" dirty="0">
                <a:latin typeface="Calibri" panose="020F0502020204030204" pitchFamily="34" charset="0"/>
              </a:rPr>
              <a:t>corresponding </a:t>
            </a:r>
            <a:r>
              <a:rPr lang="en-US" sz="2100" b="1" i="0" u="none" strike="noStrike" baseline="0" dirty="0">
                <a:latin typeface="Calibri" panose="020F0502020204030204" pitchFamily="34" charset="0"/>
              </a:rPr>
              <a:t>1's in register B</a:t>
            </a:r>
            <a:r>
              <a:rPr lang="en-US" sz="2100" b="0" i="0" u="none" strike="noStrike" baseline="0" dirty="0">
                <a:latin typeface="Calibri" panose="020F0502020204030204" pitchFamily="34" charset="0"/>
              </a:rPr>
              <a:t>. It does not affect bit positions that have 0's in B. The</a:t>
            </a:r>
          </a:p>
          <a:p>
            <a:pPr algn="l"/>
            <a:r>
              <a:rPr lang="en-US" sz="2100" b="0" i="0" u="none" strike="noStrike" baseline="0" dirty="0">
                <a:latin typeface="Calibri" panose="020F0502020204030204" pitchFamily="34" charset="0"/>
              </a:rPr>
              <a:t>following numerical example clarifies this operation:</a:t>
            </a:r>
          </a:p>
          <a:p>
            <a:pPr algn="l"/>
            <a:r>
              <a:rPr lang="en-IN" sz="2100" b="0" i="0" u="none" strike="noStrike" baseline="0" dirty="0">
                <a:latin typeface="Calibri" panose="020F0502020204030204" pitchFamily="34" charset="0"/>
              </a:rPr>
              <a:t>	1010  A    before</a:t>
            </a:r>
          </a:p>
          <a:p>
            <a:pPr algn="l"/>
            <a:r>
              <a:rPr lang="en-IN" sz="2100" b="0" i="0" u="none" strike="noStrike" baseline="0" dirty="0">
                <a:latin typeface="Calibri" panose="020F0502020204030204" pitchFamily="34" charset="0"/>
              </a:rPr>
              <a:t>	</a:t>
            </a:r>
            <a:r>
              <a:rPr lang="en-IN" sz="2100" b="1" i="0" u="none" strike="noStrike" baseline="0" dirty="0">
                <a:latin typeface="Calibri" panose="020F0502020204030204" pitchFamily="34" charset="0"/>
              </a:rPr>
              <a:t>1100  B    (logical operand)</a:t>
            </a:r>
          </a:p>
          <a:p>
            <a:pPr algn="l"/>
            <a:r>
              <a:rPr lang="en-IN" sz="2100" b="0" i="0" u="none" strike="noStrike" baseline="0" dirty="0">
                <a:latin typeface="Calibri" panose="020F0502020204030204" pitchFamily="34" charset="0"/>
              </a:rPr>
              <a:t>	1110  A    after</a:t>
            </a:r>
          </a:p>
          <a:p>
            <a:pPr algn="l"/>
            <a:endParaRPr lang="en-IN" sz="2100" dirty="0">
              <a:latin typeface="Calibri" panose="020F0502020204030204" pitchFamily="34" charset="0"/>
            </a:endParaRPr>
          </a:p>
          <a:p>
            <a:pPr marL="285750" indent="-285750" algn="l">
              <a:buFont typeface="Symbol" panose="05050102010706020507" pitchFamily="18" charset="2"/>
              <a:buChar char="·"/>
            </a:pPr>
            <a:r>
              <a:rPr lang="en-US" sz="2100" b="0" i="0" u="none" strike="noStrike" baseline="0" dirty="0">
                <a:latin typeface="Calibri" panose="020F0502020204030204" pitchFamily="34" charset="0"/>
              </a:rPr>
              <a:t>The </a:t>
            </a:r>
            <a:r>
              <a:rPr lang="en-US" sz="2100" b="1" i="0" u="none" strike="noStrike" baseline="0" dirty="0">
                <a:latin typeface="Calibri" panose="020F0502020204030204" pitchFamily="34" charset="0"/>
              </a:rPr>
              <a:t>OR microoperation </a:t>
            </a:r>
            <a:r>
              <a:rPr lang="en-US" sz="2100" b="0" i="0" u="none" strike="noStrike" baseline="0" dirty="0">
                <a:latin typeface="Calibri" panose="020F0502020204030204" pitchFamily="34" charset="0"/>
              </a:rPr>
              <a:t>can be used to selectively set bits of a register.</a:t>
            </a:r>
          </a:p>
          <a:p>
            <a:pPr marL="285750" indent="-285750" algn="l">
              <a:buFont typeface="Symbol" panose="05050102010706020507" pitchFamily="18" charset="2"/>
              <a:buChar char="·"/>
            </a:pPr>
            <a:endParaRPr lang="en-US" sz="2100" dirty="0">
              <a:latin typeface="Calibri" panose="020F0502020204030204" pitchFamily="34" charset="0"/>
            </a:endParaRPr>
          </a:p>
          <a:p>
            <a:pPr algn="l"/>
            <a:r>
              <a:rPr lang="en-IN" sz="2100" b="1" i="0" u="none" strike="noStrike" baseline="0" dirty="0">
                <a:latin typeface="Calibri,Bold"/>
              </a:rPr>
              <a:t>Selective-Complement operation:</a:t>
            </a:r>
          </a:p>
          <a:p>
            <a:pPr marL="285750" indent="-285750" algn="l">
              <a:buFont typeface="Symbol" panose="05050102010706020507" pitchFamily="18" charset="2"/>
              <a:buChar char="·"/>
            </a:pPr>
            <a:r>
              <a:rPr lang="en-US" sz="2100" b="0" i="0" u="none" strike="noStrike" baseline="0" dirty="0">
                <a:latin typeface="Calibri" panose="020F0502020204030204" pitchFamily="34" charset="0"/>
              </a:rPr>
              <a:t>The selective-complement operation </a:t>
            </a:r>
            <a:r>
              <a:rPr lang="en-US" sz="2100" b="1" i="0" u="none" strike="noStrike" baseline="0" dirty="0">
                <a:latin typeface="Calibri" panose="020F0502020204030204" pitchFamily="34" charset="0"/>
              </a:rPr>
              <a:t>complements bits in A </a:t>
            </a:r>
            <a:r>
              <a:rPr lang="en-US" sz="2100" b="0" i="0" u="none" strike="noStrike" baseline="0" dirty="0">
                <a:latin typeface="Calibri" panose="020F0502020204030204" pitchFamily="34" charset="0"/>
              </a:rPr>
              <a:t>where there are </a:t>
            </a:r>
            <a:r>
              <a:rPr lang="en-US" sz="2100" b="1" i="0" u="none" strike="noStrike" baseline="0" dirty="0">
                <a:latin typeface="Calibri" panose="020F0502020204030204" pitchFamily="34" charset="0"/>
              </a:rPr>
              <a:t>corresponding 1's in B</a:t>
            </a:r>
            <a:r>
              <a:rPr lang="en-US" sz="2100" b="0" i="0" u="none" strike="noStrike" baseline="0" dirty="0">
                <a:latin typeface="Calibri" panose="020F0502020204030204" pitchFamily="34" charset="0"/>
              </a:rPr>
              <a:t>. It does not affect bit positions that have O's in B. For example:</a:t>
            </a:r>
          </a:p>
          <a:p>
            <a:pPr marL="285750" indent="-285750" algn="l">
              <a:buFont typeface="Symbol" panose="05050102010706020507" pitchFamily="18" charset="2"/>
              <a:buChar char="·"/>
            </a:pPr>
            <a:endParaRPr lang="en-US" sz="2100" b="0" i="0" u="none" strike="noStrike" baseline="0" dirty="0">
              <a:latin typeface="Calibri" panose="020F0502020204030204" pitchFamily="34" charset="0"/>
            </a:endParaRPr>
          </a:p>
          <a:p>
            <a:pPr algn="l"/>
            <a:r>
              <a:rPr lang="en-IN" sz="2100" b="0" i="0" u="none" strike="noStrike" baseline="0" dirty="0">
                <a:latin typeface="Calibri" panose="020F0502020204030204" pitchFamily="34" charset="0"/>
              </a:rPr>
              <a:t>	1010  A    before</a:t>
            </a:r>
          </a:p>
          <a:p>
            <a:pPr algn="l"/>
            <a:r>
              <a:rPr lang="en-IN" sz="2100" b="0" i="0" u="none" strike="noStrike" baseline="0" dirty="0">
                <a:latin typeface="Calibri" panose="020F0502020204030204" pitchFamily="34" charset="0"/>
              </a:rPr>
              <a:t>	</a:t>
            </a:r>
            <a:r>
              <a:rPr lang="en-IN" sz="2100" b="1" i="0" u="none" strike="noStrike" baseline="0" dirty="0">
                <a:latin typeface="Calibri" panose="020F0502020204030204" pitchFamily="34" charset="0"/>
              </a:rPr>
              <a:t>1100  B    (logical operand)</a:t>
            </a:r>
          </a:p>
          <a:p>
            <a:pPr algn="l"/>
            <a:r>
              <a:rPr lang="en-IN" sz="2100" b="0" i="0" u="none" strike="noStrike" baseline="0" dirty="0">
                <a:latin typeface="Calibri" panose="020F0502020204030204" pitchFamily="34" charset="0"/>
              </a:rPr>
              <a:t>	0110  A    after</a:t>
            </a:r>
          </a:p>
          <a:p>
            <a:pPr algn="l"/>
            <a:endParaRPr lang="en-IN" sz="2100" dirty="0">
              <a:latin typeface="Calibri" panose="020F0502020204030204" pitchFamily="34" charset="0"/>
            </a:endParaRP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a:t>
            </a:r>
            <a:r>
              <a:rPr lang="en-US" sz="2100" b="1" i="0" u="none" strike="noStrike" baseline="0" dirty="0">
                <a:latin typeface="Calibri" panose="020F0502020204030204" pitchFamily="34" charset="0"/>
              </a:rPr>
              <a:t>exclusive-OR microoperation </a:t>
            </a:r>
            <a:r>
              <a:rPr lang="en-US" sz="2100" b="0" i="0" u="none" strike="noStrike" baseline="0" dirty="0">
                <a:latin typeface="Calibri" panose="020F0502020204030204" pitchFamily="34" charset="0"/>
              </a:rPr>
              <a:t>can be used to selectively complement bits of a </a:t>
            </a:r>
            <a:r>
              <a:rPr lang="en-IN" sz="2100" b="0" i="0" u="none" strike="noStrike" baseline="0" dirty="0">
                <a:latin typeface="Calibri" panose="020F0502020204030204" pitchFamily="34" charset="0"/>
              </a:rPr>
              <a:t>register.</a:t>
            </a:r>
            <a:endParaRPr lang="en-IN" sz="2100" dirty="0"/>
          </a:p>
        </p:txBody>
      </p:sp>
    </p:spTree>
    <p:extLst>
      <p:ext uri="{BB962C8B-B14F-4D97-AF65-F5344CB8AC3E}">
        <p14:creationId xmlns:p14="http://schemas.microsoft.com/office/powerpoint/2010/main" val="2145269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66DF9-03DA-6D28-6CF5-D142F8D75AD0}"/>
              </a:ext>
            </a:extLst>
          </p:cNvPr>
          <p:cNvSpPr txBox="1"/>
          <p:nvPr/>
        </p:nvSpPr>
        <p:spPr>
          <a:xfrm>
            <a:off x="914399" y="723084"/>
            <a:ext cx="10404765" cy="3139321"/>
          </a:xfrm>
          <a:prstGeom prst="rect">
            <a:avLst/>
          </a:prstGeom>
          <a:noFill/>
        </p:spPr>
        <p:txBody>
          <a:bodyPr wrap="square">
            <a:spAutoFit/>
          </a:bodyPr>
          <a:lstStyle/>
          <a:p>
            <a:pPr algn="l"/>
            <a:r>
              <a:rPr lang="en-IN" sz="2200" b="1" i="0" u="none" strike="noStrike" baseline="0" dirty="0">
                <a:latin typeface="Calibri,Bold"/>
              </a:rPr>
              <a:t>Selective-Clear operation:</a:t>
            </a:r>
          </a:p>
          <a:p>
            <a:pPr marL="285750" indent="-285750" algn="l">
              <a:buFont typeface="Symbol" panose="05050102010706020507" pitchFamily="18" charset="2"/>
              <a:buChar char="·"/>
            </a:pPr>
            <a:r>
              <a:rPr lang="en-US" sz="2200" b="0" i="0" u="none" strike="noStrike" baseline="0" dirty="0">
                <a:latin typeface="Calibri" panose="020F0502020204030204" pitchFamily="34" charset="0"/>
              </a:rPr>
              <a:t>The selective-clear operation </a:t>
            </a:r>
            <a:r>
              <a:rPr lang="en-US" sz="2200" b="1" i="0" u="none" strike="noStrike" baseline="0" dirty="0">
                <a:latin typeface="Calibri" panose="020F0502020204030204" pitchFamily="34" charset="0"/>
              </a:rPr>
              <a:t>clears to 0 the bits in A </a:t>
            </a:r>
            <a:r>
              <a:rPr lang="en-US" sz="2200" b="0" i="0" u="none" strike="noStrike" baseline="0" dirty="0">
                <a:latin typeface="Calibri" panose="020F0502020204030204" pitchFamily="34" charset="0"/>
              </a:rPr>
              <a:t>only where there are </a:t>
            </a:r>
            <a:r>
              <a:rPr lang="en-US" sz="2200" b="1" i="0" u="none" strike="noStrike" baseline="0" dirty="0">
                <a:latin typeface="Calibri" panose="020F0502020204030204" pitchFamily="34" charset="0"/>
              </a:rPr>
              <a:t>corresponding 1's in B</a:t>
            </a:r>
            <a:r>
              <a:rPr lang="en-US" sz="2200" b="0" i="0" u="none" strike="noStrike" baseline="0" dirty="0">
                <a:latin typeface="Calibri" panose="020F0502020204030204" pitchFamily="34" charset="0"/>
              </a:rPr>
              <a:t>. For example:</a:t>
            </a:r>
          </a:p>
          <a:p>
            <a:pPr marL="285750" indent="-285750" algn="l">
              <a:buFont typeface="Symbol" panose="05050102010706020507" pitchFamily="18" charset="2"/>
              <a:buChar char="·"/>
            </a:pPr>
            <a:endParaRPr lang="en-US" sz="2200" b="0" i="0" u="none" strike="noStrike" baseline="0" dirty="0">
              <a:latin typeface="Calibri" panose="020F0502020204030204" pitchFamily="34" charset="0"/>
            </a:endParaRPr>
          </a:p>
          <a:p>
            <a:pPr algn="l"/>
            <a:r>
              <a:rPr lang="en-IN" sz="2200" b="0" i="0" u="none" strike="noStrike" baseline="0" dirty="0">
                <a:latin typeface="Calibri" panose="020F0502020204030204" pitchFamily="34" charset="0"/>
              </a:rPr>
              <a:t>	1010  A    before</a:t>
            </a:r>
          </a:p>
          <a:p>
            <a:pPr algn="l"/>
            <a:r>
              <a:rPr lang="en-IN" sz="2200" b="0" i="0" u="none" strike="noStrike" baseline="0" dirty="0">
                <a:latin typeface="Calibri" panose="020F0502020204030204" pitchFamily="34" charset="0"/>
              </a:rPr>
              <a:t>	</a:t>
            </a:r>
            <a:r>
              <a:rPr lang="en-IN" sz="2200" b="1" i="0" u="none" strike="noStrike" baseline="0" dirty="0">
                <a:latin typeface="Calibri" panose="020F0502020204030204" pitchFamily="34" charset="0"/>
              </a:rPr>
              <a:t>1100  B    (logical operand)</a:t>
            </a:r>
          </a:p>
          <a:p>
            <a:pPr algn="l"/>
            <a:r>
              <a:rPr lang="en-IN" sz="2200" b="0" i="0" u="none" strike="noStrike" baseline="0" dirty="0">
                <a:latin typeface="Calibri" panose="020F0502020204030204" pitchFamily="34" charset="0"/>
              </a:rPr>
              <a:t>	0010  A    after</a:t>
            </a:r>
          </a:p>
          <a:p>
            <a:pPr algn="l"/>
            <a:endParaRPr lang="en-IN" sz="220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corresponding logic microoperation is </a:t>
            </a:r>
            <a:r>
              <a:rPr lang="en-US" sz="2200" b="1" i="0" u="none" strike="noStrike" baseline="0" dirty="0">
                <a:latin typeface="Calibri" panose="020F0502020204030204" pitchFamily="34" charset="0"/>
              </a:rPr>
              <a:t>A ← A </a:t>
            </a:r>
            <a:r>
              <a:rPr lang="en-US" sz="2200" b="1" i="0" u="none" strike="noStrike" baseline="0" dirty="0">
                <a:latin typeface="Cambria Math" panose="02040503050406030204" pitchFamily="18" charset="0"/>
              </a:rPr>
              <a:t>∧ </a:t>
            </a:r>
            <a:r>
              <a:rPr lang="en-US" sz="2200" b="1" i="0" u="none" strike="noStrike" baseline="0" dirty="0">
                <a:latin typeface="Calibri" panose="020F0502020204030204" pitchFamily="34" charset="0"/>
              </a:rPr>
              <a:t>B’.</a:t>
            </a:r>
            <a:endParaRPr lang="en-IN" sz="2200" b="1" dirty="0"/>
          </a:p>
        </p:txBody>
      </p:sp>
    </p:spTree>
    <p:extLst>
      <p:ext uri="{BB962C8B-B14F-4D97-AF65-F5344CB8AC3E}">
        <p14:creationId xmlns:p14="http://schemas.microsoft.com/office/powerpoint/2010/main" val="3281325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0D9B-DF32-C5ED-869E-26AC7DF691F4}"/>
              </a:ext>
            </a:extLst>
          </p:cNvPr>
          <p:cNvSpPr>
            <a:spLocks noGrp="1"/>
          </p:cNvSpPr>
          <p:nvPr>
            <p:ph type="title"/>
          </p:nvPr>
        </p:nvSpPr>
        <p:spPr>
          <a:xfrm>
            <a:off x="533400" y="115454"/>
            <a:ext cx="10515600" cy="798657"/>
          </a:xfrm>
        </p:spPr>
        <p:txBody>
          <a:bodyPr/>
          <a:lstStyle/>
          <a:p>
            <a:r>
              <a:rPr lang="en-IN" b="1" dirty="0">
                <a:latin typeface="+mn-lt"/>
              </a:rPr>
              <a:t>Shift micro operations :</a:t>
            </a:r>
          </a:p>
        </p:txBody>
      </p:sp>
      <p:sp>
        <p:nvSpPr>
          <p:cNvPr id="3" name="Content Placeholder 2">
            <a:extLst>
              <a:ext uri="{FF2B5EF4-FFF2-40B4-BE49-F238E27FC236}">
                <a16:creationId xmlns:a16="http://schemas.microsoft.com/office/drawing/2014/main" id="{36D59709-AFAA-B53F-20F7-EF950D9FB4F2}"/>
              </a:ext>
            </a:extLst>
          </p:cNvPr>
          <p:cNvSpPr>
            <a:spLocks noGrp="1"/>
          </p:cNvSpPr>
          <p:nvPr>
            <p:ph idx="1"/>
          </p:nvPr>
        </p:nvSpPr>
        <p:spPr>
          <a:xfrm>
            <a:off x="651164" y="1039091"/>
            <a:ext cx="10702636" cy="5137872"/>
          </a:xfrm>
        </p:spPr>
        <p:txBody>
          <a:bodyPr>
            <a:normAutofit/>
          </a:bodyPr>
          <a:lstStyle/>
          <a:p>
            <a:pPr algn="l"/>
            <a:r>
              <a:rPr lang="en-US" sz="2000" b="0" i="0" u="none" strike="noStrike" baseline="0" dirty="0">
                <a:latin typeface="Calibri" panose="020F0502020204030204" pitchFamily="34" charset="0"/>
              </a:rPr>
              <a:t>There are 3 types of shift micro-operations:</a:t>
            </a:r>
          </a:p>
          <a:p>
            <a:pPr marL="0" indent="0" algn="l">
              <a:buNone/>
            </a:pPr>
            <a:r>
              <a:rPr lang="en-IN" sz="2000" b="1" i="0" u="none" strike="noStrike" baseline="0" dirty="0">
                <a:latin typeface="Calibri" panose="020F0502020204030204" pitchFamily="34" charset="0"/>
              </a:rPr>
              <a:t>1. Logical Shift:</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 logical shift is one that transfers 0 through the serial input. We will adopt the symbols </a:t>
            </a:r>
            <a:r>
              <a:rPr lang="en-US" sz="2000" b="0" i="0" u="none" strike="noStrike" baseline="0" dirty="0" err="1">
                <a:latin typeface="Calibri" panose="020F0502020204030204" pitchFamily="34" charset="0"/>
              </a:rPr>
              <a:t>shl</a:t>
            </a:r>
            <a:r>
              <a:rPr lang="en-US" sz="2000" b="0" i="0" u="none" strike="noStrike" baseline="0" dirty="0">
                <a:latin typeface="Calibri" panose="020F0502020204030204" pitchFamily="34" charset="0"/>
              </a:rPr>
              <a:t> and </a:t>
            </a:r>
            <a:r>
              <a:rPr lang="en-US" sz="2000" b="0" i="0" u="none" strike="noStrike" baseline="0" dirty="0" err="1">
                <a:latin typeface="Calibri" panose="020F0502020204030204" pitchFamily="34" charset="0"/>
              </a:rPr>
              <a:t>shr</a:t>
            </a:r>
            <a:r>
              <a:rPr lang="en-US" sz="2000" b="0" i="0" u="none" strike="noStrike" baseline="0" dirty="0">
                <a:latin typeface="Calibri" panose="020F0502020204030204" pitchFamily="34" charset="0"/>
              </a:rPr>
              <a:t> for logical shift-left and shift-right micro-operations.</a:t>
            </a:r>
          </a:p>
          <a:p>
            <a:pPr marL="0" indent="0" algn="l">
              <a:buNone/>
            </a:pPr>
            <a:r>
              <a:rPr lang="en-IN" sz="2000" b="0" i="0" u="none" strike="noStrike" baseline="0" dirty="0">
                <a:latin typeface="Symbol" panose="05050102010706020507" pitchFamily="18" charset="2"/>
              </a:rPr>
              <a:t> </a:t>
            </a:r>
            <a:r>
              <a:rPr lang="en-IN" sz="2000" b="0" i="0" u="none" strike="noStrike" baseline="0" dirty="0">
                <a:latin typeface="Calibri" panose="020F0502020204030204" pitchFamily="34" charset="0"/>
              </a:rPr>
              <a:t>For example:</a:t>
            </a:r>
          </a:p>
          <a:p>
            <a:pPr marL="0" indent="0" algn="l">
              <a:buNone/>
            </a:pPr>
            <a:r>
              <a:rPr lang="en-IN" sz="2000" b="0" i="0" u="none" strike="noStrike" baseline="0" dirty="0">
                <a:latin typeface="Calibri" panose="020F0502020204030204" pitchFamily="34" charset="0"/>
              </a:rPr>
              <a:t>	R1 </a:t>
            </a:r>
            <a:r>
              <a:rPr lang="en-IN" sz="2000" b="0" i="0" u="none" strike="noStrike" baseline="0" dirty="0">
                <a:latin typeface="Times New Roman" panose="02020603050405020304" pitchFamily="18" charset="0"/>
              </a:rPr>
              <a:t>← </a:t>
            </a:r>
            <a:r>
              <a:rPr lang="en-IN" sz="2000" b="0" i="0" u="none" strike="noStrike" baseline="0" dirty="0" err="1">
                <a:latin typeface="Calibri" panose="020F0502020204030204" pitchFamily="34" charset="0"/>
              </a:rPr>
              <a:t>shl</a:t>
            </a:r>
            <a:r>
              <a:rPr lang="en-IN" sz="2000" b="0" i="0" u="none" strike="noStrike" baseline="0" dirty="0">
                <a:latin typeface="Calibri" panose="020F0502020204030204" pitchFamily="34" charset="0"/>
              </a:rPr>
              <a:t> R1</a:t>
            </a:r>
          </a:p>
          <a:p>
            <a:pPr marL="0" indent="0" algn="l">
              <a:buNone/>
            </a:pPr>
            <a:r>
              <a:rPr lang="en-IN" sz="2000" b="0" i="0" u="none" strike="noStrike" baseline="0" dirty="0">
                <a:latin typeface="Calibri" panose="020F0502020204030204" pitchFamily="34" charset="0"/>
              </a:rPr>
              <a:t>	R2 </a:t>
            </a:r>
            <a:r>
              <a:rPr lang="en-IN" sz="2000" b="0" i="0" u="none" strike="noStrike" baseline="0" dirty="0">
                <a:latin typeface="Times New Roman" panose="02020603050405020304" pitchFamily="18" charset="0"/>
              </a:rPr>
              <a:t>← </a:t>
            </a:r>
            <a:r>
              <a:rPr lang="en-IN" sz="2000" b="0" i="0" u="none" strike="noStrike" baseline="0" dirty="0" err="1">
                <a:latin typeface="Calibri" panose="020F0502020204030204" pitchFamily="34" charset="0"/>
              </a:rPr>
              <a:t>shr</a:t>
            </a:r>
            <a:r>
              <a:rPr lang="en-IN" sz="2000" b="0" i="0" u="none" strike="noStrike" baseline="0" dirty="0">
                <a:latin typeface="Calibri" panose="020F0502020204030204" pitchFamily="34" charset="0"/>
              </a:rPr>
              <a:t> R2</a:t>
            </a:r>
          </a:p>
          <a:p>
            <a:pPr marL="0" indent="0" algn="l">
              <a:buNone/>
            </a:pPr>
            <a:r>
              <a:rPr lang="en-US" sz="2000" b="0" i="0" u="none" strike="noStrike" baseline="0" dirty="0">
                <a:latin typeface="Calibri" panose="020F0502020204030204" pitchFamily="34" charset="0"/>
              </a:rPr>
              <a:t>are two micro-operations that specify a 1-bit shift to the left of the content of register R1 and a 1-bit shift to the right of the content of register R2.</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register symbol must be the same on both sides of the arrow.</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bit transferred to the end position through the serial input is assumed to be 0 </a:t>
            </a:r>
            <a:r>
              <a:rPr lang="en-IN" sz="2000" b="0" i="0" u="none" strike="noStrike" baseline="0" dirty="0">
                <a:latin typeface="Calibri" panose="020F0502020204030204" pitchFamily="34" charset="0"/>
              </a:rPr>
              <a:t>during a logical shift.</a:t>
            </a:r>
            <a:endParaRPr lang="en-IN" sz="2000" dirty="0"/>
          </a:p>
        </p:txBody>
      </p:sp>
      <p:pic>
        <p:nvPicPr>
          <p:cNvPr id="5" name="Picture 4">
            <a:extLst>
              <a:ext uri="{FF2B5EF4-FFF2-40B4-BE49-F238E27FC236}">
                <a16:creationId xmlns:a16="http://schemas.microsoft.com/office/drawing/2014/main" id="{A19CC3BA-0DA4-71A5-F917-ED7C03261611}"/>
              </a:ext>
            </a:extLst>
          </p:cNvPr>
          <p:cNvPicPr>
            <a:picLocks noChangeAspect="1"/>
          </p:cNvPicPr>
          <p:nvPr/>
        </p:nvPicPr>
        <p:blipFill>
          <a:blip r:embed="rId2"/>
          <a:stretch>
            <a:fillRect/>
          </a:stretch>
        </p:blipFill>
        <p:spPr>
          <a:xfrm>
            <a:off x="1084551" y="5448264"/>
            <a:ext cx="4894984" cy="1233054"/>
          </a:xfrm>
          <a:prstGeom prst="rect">
            <a:avLst/>
          </a:prstGeom>
        </p:spPr>
      </p:pic>
      <p:pic>
        <p:nvPicPr>
          <p:cNvPr id="7" name="Picture 6">
            <a:extLst>
              <a:ext uri="{FF2B5EF4-FFF2-40B4-BE49-F238E27FC236}">
                <a16:creationId xmlns:a16="http://schemas.microsoft.com/office/drawing/2014/main" id="{92CAFD66-9C9B-23CC-2D7E-D43E4A3C662E}"/>
              </a:ext>
            </a:extLst>
          </p:cNvPr>
          <p:cNvPicPr>
            <a:picLocks noChangeAspect="1"/>
          </p:cNvPicPr>
          <p:nvPr/>
        </p:nvPicPr>
        <p:blipFill>
          <a:blip r:embed="rId3"/>
          <a:stretch>
            <a:fillRect/>
          </a:stretch>
        </p:blipFill>
        <p:spPr>
          <a:xfrm>
            <a:off x="6987886" y="5387037"/>
            <a:ext cx="4791075" cy="1355509"/>
          </a:xfrm>
          <a:prstGeom prst="rect">
            <a:avLst/>
          </a:prstGeom>
        </p:spPr>
      </p:pic>
    </p:spTree>
    <p:extLst>
      <p:ext uri="{BB962C8B-B14F-4D97-AF65-F5344CB8AC3E}">
        <p14:creationId xmlns:p14="http://schemas.microsoft.com/office/powerpoint/2010/main" val="4031175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7FAB5-0FAD-FA85-CDCA-180997B351B6}"/>
              </a:ext>
            </a:extLst>
          </p:cNvPr>
          <p:cNvSpPr txBox="1"/>
          <p:nvPr/>
        </p:nvSpPr>
        <p:spPr>
          <a:xfrm>
            <a:off x="512618" y="709319"/>
            <a:ext cx="10931236" cy="2123658"/>
          </a:xfrm>
          <a:prstGeom prst="rect">
            <a:avLst/>
          </a:prstGeom>
          <a:noFill/>
        </p:spPr>
        <p:txBody>
          <a:bodyPr wrap="square">
            <a:spAutoFit/>
          </a:bodyPr>
          <a:lstStyle/>
          <a:p>
            <a:pPr algn="l"/>
            <a:r>
              <a:rPr lang="en-IN" sz="2200" b="1" i="0" u="none" strike="noStrike" baseline="0" dirty="0">
                <a:latin typeface="Calibri" panose="020F0502020204030204" pitchFamily="34" charset="0"/>
              </a:rPr>
              <a:t>2. Circular Shift:</a:t>
            </a:r>
          </a:p>
          <a:p>
            <a:pPr algn="l"/>
            <a:endParaRPr lang="en-IN" sz="2200" b="0" i="0" u="none" strike="noStrike" baseline="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circular shift (also known as a </a:t>
            </a:r>
            <a:r>
              <a:rPr lang="en-US" sz="2200" b="1" i="0" u="none" strike="noStrike" baseline="0" dirty="0">
                <a:latin typeface="Calibri" panose="020F0502020204030204" pitchFamily="34" charset="0"/>
              </a:rPr>
              <a:t>rotate operation</a:t>
            </a:r>
            <a:r>
              <a:rPr lang="en-US" sz="2200" b="0" i="0" u="none" strike="noStrike" baseline="0" dirty="0">
                <a:latin typeface="Calibri" panose="020F0502020204030204" pitchFamily="34" charset="0"/>
              </a:rPr>
              <a:t>) circulates the bits of the register around the two ends without loss of information.</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This is accomplished by connecting the serial output of the shift register to its serial input. We will use the symbols </a:t>
            </a:r>
            <a:r>
              <a:rPr lang="en-US" sz="2200" b="0" i="0" u="none" strike="noStrike" baseline="0" dirty="0" err="1">
                <a:latin typeface="Calibri" panose="020F0502020204030204" pitchFamily="34" charset="0"/>
              </a:rPr>
              <a:t>cil</a:t>
            </a:r>
            <a:r>
              <a:rPr lang="en-US" sz="2200" b="0" i="0" u="none" strike="noStrike" baseline="0" dirty="0">
                <a:latin typeface="Calibri" panose="020F0502020204030204" pitchFamily="34" charset="0"/>
              </a:rPr>
              <a:t> and </a:t>
            </a:r>
            <a:r>
              <a:rPr lang="en-US" sz="2200" b="0" i="0" u="none" strike="noStrike" baseline="0" dirty="0" err="1">
                <a:latin typeface="Calibri" panose="020F0502020204030204" pitchFamily="34" charset="0"/>
              </a:rPr>
              <a:t>cir</a:t>
            </a:r>
            <a:r>
              <a:rPr lang="en-US" sz="2200" b="0" i="0" u="none" strike="noStrike" baseline="0" dirty="0">
                <a:latin typeface="Calibri" panose="020F0502020204030204" pitchFamily="34" charset="0"/>
              </a:rPr>
              <a:t> for the circular shift left and right, </a:t>
            </a:r>
            <a:r>
              <a:rPr lang="en-IN" sz="2200" b="0" i="0" u="none" strike="noStrike" baseline="0" dirty="0">
                <a:latin typeface="Calibri" panose="020F0502020204030204" pitchFamily="34" charset="0"/>
              </a:rPr>
              <a:t>respectively.</a:t>
            </a:r>
            <a:endParaRPr lang="en-IN" sz="2200" dirty="0"/>
          </a:p>
        </p:txBody>
      </p:sp>
      <p:pic>
        <p:nvPicPr>
          <p:cNvPr id="5" name="Picture 4">
            <a:extLst>
              <a:ext uri="{FF2B5EF4-FFF2-40B4-BE49-F238E27FC236}">
                <a16:creationId xmlns:a16="http://schemas.microsoft.com/office/drawing/2014/main" id="{C2F2A5BB-3E36-5AF6-3E4D-9E3A8F34A388}"/>
              </a:ext>
            </a:extLst>
          </p:cNvPr>
          <p:cNvPicPr>
            <a:picLocks noChangeAspect="1"/>
          </p:cNvPicPr>
          <p:nvPr/>
        </p:nvPicPr>
        <p:blipFill>
          <a:blip r:embed="rId2"/>
          <a:stretch>
            <a:fillRect/>
          </a:stretch>
        </p:blipFill>
        <p:spPr>
          <a:xfrm>
            <a:off x="2894734" y="3361666"/>
            <a:ext cx="7063958" cy="3163825"/>
          </a:xfrm>
          <a:prstGeom prst="rect">
            <a:avLst/>
          </a:prstGeom>
        </p:spPr>
      </p:pic>
    </p:spTree>
    <p:extLst>
      <p:ext uri="{BB962C8B-B14F-4D97-AF65-F5344CB8AC3E}">
        <p14:creationId xmlns:p14="http://schemas.microsoft.com/office/powerpoint/2010/main" val="219149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9DBDD4-E746-6EDF-D6D6-BED6C857273A}"/>
              </a:ext>
            </a:extLst>
          </p:cNvPr>
          <p:cNvSpPr txBox="1"/>
          <p:nvPr/>
        </p:nvSpPr>
        <p:spPr>
          <a:xfrm>
            <a:off x="346363" y="258901"/>
            <a:ext cx="11055928" cy="3323987"/>
          </a:xfrm>
          <a:prstGeom prst="rect">
            <a:avLst/>
          </a:prstGeom>
          <a:noFill/>
        </p:spPr>
        <p:txBody>
          <a:bodyPr wrap="square">
            <a:spAutoFit/>
          </a:bodyPr>
          <a:lstStyle/>
          <a:p>
            <a:pPr algn="l"/>
            <a:r>
              <a:rPr lang="en-IN" sz="2100" b="1" i="0" u="none" strike="noStrike" baseline="0" dirty="0">
                <a:latin typeface="Calibri" panose="020F0502020204030204" pitchFamily="34" charset="0"/>
              </a:rPr>
              <a:t>3. Arithmetic Shift:</a:t>
            </a:r>
          </a:p>
          <a:p>
            <a:pPr algn="l"/>
            <a:endParaRPr lang="en-IN" sz="2100" b="0" i="0" u="none" strike="noStrike" baseline="0" dirty="0">
              <a:latin typeface="Calibri" panose="020F0502020204030204" pitchFamily="34" charset="0"/>
            </a:endParaRP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An arithmetic shift is a micro-operation that </a:t>
            </a:r>
            <a:r>
              <a:rPr lang="en-US" sz="2100" b="1" i="0" u="none" strike="noStrike" baseline="0" dirty="0">
                <a:latin typeface="Calibri" panose="020F0502020204030204" pitchFamily="34" charset="0"/>
              </a:rPr>
              <a:t>shifts a signed binary number to the </a:t>
            </a:r>
            <a:r>
              <a:rPr lang="en-IN" sz="2100" b="1" i="0" u="none" strike="noStrike" baseline="0" dirty="0">
                <a:latin typeface="Calibri" panose="020F0502020204030204" pitchFamily="34" charset="0"/>
              </a:rPr>
              <a:t>left or right</a:t>
            </a:r>
            <a:r>
              <a:rPr lang="en-IN" sz="2100" b="0" i="0" u="none" strike="noStrike" baseline="0" dirty="0">
                <a:latin typeface="Calibri" panose="020F0502020204030204" pitchFamily="34" charset="0"/>
              </a:rPr>
              <a:t>.</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An arithmetic shift-left multiplies a signed binary number by 2.</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An arithmetic shift-right divides the number by 2.</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Arithmetic shifts </a:t>
            </a:r>
            <a:r>
              <a:rPr lang="en-US" sz="2100" b="1" i="0" u="none" strike="noStrike" baseline="0" dirty="0">
                <a:latin typeface="Calibri" panose="020F0502020204030204" pitchFamily="34" charset="0"/>
              </a:rPr>
              <a:t>must leave the sign bit unchanged </a:t>
            </a:r>
            <a:r>
              <a:rPr lang="en-US" sz="2100" b="0" i="0" u="none" strike="noStrike" baseline="0" dirty="0">
                <a:latin typeface="Calibri" panose="020F0502020204030204" pitchFamily="34" charset="0"/>
              </a:rPr>
              <a:t>because the sign of the number remains the same when it is multiplied or divided by 2.</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leftmost bit in a register holds the sign bit, and the remaining bits hold the number. The sign </a:t>
            </a:r>
            <a:r>
              <a:rPr lang="en-US" sz="2100" b="1" i="0" u="none" strike="noStrike" baseline="0" dirty="0">
                <a:latin typeface="Calibri" panose="020F0502020204030204" pitchFamily="34" charset="0"/>
              </a:rPr>
              <a:t>bit is 0 for positive and 1 for negative</a:t>
            </a:r>
            <a:r>
              <a:rPr lang="en-US" sz="2100" b="0" i="0" u="none" strike="noStrike" baseline="0" dirty="0">
                <a:latin typeface="Calibri" panose="020F0502020204030204" pitchFamily="34" charset="0"/>
              </a:rPr>
              <a:t>.</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Negative numbers are in 2's complement form.</a:t>
            </a:r>
            <a:endParaRPr lang="en-IN" sz="2100" dirty="0"/>
          </a:p>
        </p:txBody>
      </p:sp>
      <p:pic>
        <p:nvPicPr>
          <p:cNvPr id="7" name="Picture 6">
            <a:extLst>
              <a:ext uri="{FF2B5EF4-FFF2-40B4-BE49-F238E27FC236}">
                <a16:creationId xmlns:a16="http://schemas.microsoft.com/office/drawing/2014/main" id="{141508BD-3197-8C17-19D4-8C597CE4D9E4}"/>
              </a:ext>
            </a:extLst>
          </p:cNvPr>
          <p:cNvPicPr>
            <a:picLocks noChangeAspect="1"/>
          </p:cNvPicPr>
          <p:nvPr/>
        </p:nvPicPr>
        <p:blipFill>
          <a:blip r:embed="rId2"/>
          <a:stretch>
            <a:fillRect/>
          </a:stretch>
        </p:blipFill>
        <p:spPr>
          <a:xfrm>
            <a:off x="3146768" y="4149345"/>
            <a:ext cx="5640045" cy="1350909"/>
          </a:xfrm>
          <a:prstGeom prst="rect">
            <a:avLst/>
          </a:prstGeom>
        </p:spPr>
      </p:pic>
      <p:sp>
        <p:nvSpPr>
          <p:cNvPr id="9" name="TextBox 8">
            <a:extLst>
              <a:ext uri="{FF2B5EF4-FFF2-40B4-BE49-F238E27FC236}">
                <a16:creationId xmlns:a16="http://schemas.microsoft.com/office/drawing/2014/main" id="{90CE9CF1-012E-6E16-B416-C3A099AFABE4}"/>
              </a:ext>
            </a:extLst>
          </p:cNvPr>
          <p:cNvSpPr txBox="1"/>
          <p:nvPr/>
        </p:nvSpPr>
        <p:spPr>
          <a:xfrm>
            <a:off x="242454" y="5860435"/>
            <a:ext cx="11707091" cy="738664"/>
          </a:xfrm>
          <a:prstGeom prst="rect">
            <a:avLst/>
          </a:prstGeom>
          <a:noFill/>
        </p:spPr>
        <p:txBody>
          <a:bodyPr wrap="square">
            <a:spAutoFit/>
          </a:bodyPr>
          <a:lstStyle/>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Figure shows a typical register of n bits. Bit Rn-1 in the leftmost position holds the </a:t>
            </a:r>
            <a:r>
              <a:rPr lang="en-IN" sz="2100" b="0" i="0" u="none" strike="noStrike" baseline="0" dirty="0">
                <a:latin typeface="Calibri" panose="020F0502020204030204" pitchFamily="34" charset="0"/>
              </a:rPr>
              <a:t>sign bit.</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Rn-2 is the most significant bit of the number and R0 is the least significant bit.</a:t>
            </a:r>
          </a:p>
        </p:txBody>
      </p:sp>
    </p:spTree>
    <p:extLst>
      <p:ext uri="{BB962C8B-B14F-4D97-AF65-F5344CB8AC3E}">
        <p14:creationId xmlns:p14="http://schemas.microsoft.com/office/powerpoint/2010/main" val="3553569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52853-D12E-8B1D-4196-E97F34F2F5C3}"/>
              </a:ext>
            </a:extLst>
          </p:cNvPr>
          <p:cNvSpPr txBox="1"/>
          <p:nvPr/>
        </p:nvSpPr>
        <p:spPr>
          <a:xfrm>
            <a:off x="533400" y="612201"/>
            <a:ext cx="11125200" cy="2554545"/>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arithmetic shift-right leaves the sign bit unchanged and shifts the number (including the sign bit) to the right.</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Thus Rn-1 remains the same; Rn-2 receives the bit from Rn-1, and so on for the other </a:t>
            </a:r>
            <a:r>
              <a:rPr lang="en-IN" sz="2000" b="0" i="0" u="none" strike="noStrike" baseline="0" dirty="0">
                <a:latin typeface="Calibri" panose="020F0502020204030204" pitchFamily="34" charset="0"/>
              </a:rPr>
              <a:t>bits in the register.</a:t>
            </a:r>
          </a:p>
          <a:p>
            <a:pPr algn="l"/>
            <a:r>
              <a:rPr lang="en-US" sz="2000" b="0" i="0" u="none" strike="noStrike" baseline="0" dirty="0">
                <a:latin typeface="Symbol" panose="05050102010706020507" pitchFamily="18" charset="2"/>
              </a:rPr>
              <a:t> </a:t>
            </a:r>
            <a:r>
              <a:rPr lang="en-US" sz="2000" b="1" i="0" u="none" strike="noStrike" baseline="0" dirty="0">
                <a:latin typeface="Calibri" panose="020F0502020204030204" pitchFamily="34" charset="0"/>
              </a:rPr>
              <a:t>The bit in R0 is lost.</a:t>
            </a:r>
            <a:endParaRPr lang="en-US" sz="2000" b="1" i="0" u="none" strike="noStrike" baseline="0" dirty="0">
              <a:latin typeface="Symbol" panose="05050102010706020507" pitchFamily="18" charset="2"/>
            </a:endParaRP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arithmetic </a:t>
            </a:r>
            <a:r>
              <a:rPr lang="en-US" sz="2000" b="1" i="0" u="none" strike="noStrike" baseline="0" dirty="0">
                <a:latin typeface="Calibri" panose="020F0502020204030204" pitchFamily="34" charset="0"/>
              </a:rPr>
              <a:t>shift-left inserts a 0 into R0</a:t>
            </a:r>
            <a:r>
              <a:rPr lang="en-US" sz="2000" b="0" i="0" u="none" strike="noStrike" baseline="0" dirty="0">
                <a:latin typeface="Calibri" panose="020F0502020204030204" pitchFamily="34" charset="0"/>
              </a:rPr>
              <a:t>, and shifts all other bits to the left.</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a:t>
            </a:r>
            <a:r>
              <a:rPr lang="en-US" sz="2000" b="1" i="0" u="none" strike="noStrike" baseline="0" dirty="0">
                <a:latin typeface="Calibri" panose="020F0502020204030204" pitchFamily="34" charset="0"/>
              </a:rPr>
              <a:t>initial bit of Rn-1 is lost and replaced by the bit from Rn-2</a:t>
            </a:r>
            <a:r>
              <a:rPr lang="en-US" sz="2000" b="0" i="0" u="none" strike="noStrike" baseline="0" dirty="0">
                <a:latin typeface="Calibri" panose="020F0502020204030204" pitchFamily="34" charset="0"/>
              </a:rPr>
              <a:t>.</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 sign reversal occurs if the bit in Rn-1 changes in value after the shift. This happens if the multiplication by 2 causes an overflow.</a:t>
            </a:r>
            <a:endParaRPr lang="en-IN" sz="2000" dirty="0"/>
          </a:p>
        </p:txBody>
      </p:sp>
      <p:pic>
        <p:nvPicPr>
          <p:cNvPr id="5" name="Picture 4">
            <a:extLst>
              <a:ext uri="{FF2B5EF4-FFF2-40B4-BE49-F238E27FC236}">
                <a16:creationId xmlns:a16="http://schemas.microsoft.com/office/drawing/2014/main" id="{2E4897DB-899E-CD8B-B0D0-003EDC602538}"/>
              </a:ext>
            </a:extLst>
          </p:cNvPr>
          <p:cNvPicPr>
            <a:picLocks noChangeAspect="1"/>
          </p:cNvPicPr>
          <p:nvPr/>
        </p:nvPicPr>
        <p:blipFill>
          <a:blip r:embed="rId2"/>
          <a:stretch>
            <a:fillRect/>
          </a:stretch>
        </p:blipFill>
        <p:spPr>
          <a:xfrm>
            <a:off x="2172806" y="3429000"/>
            <a:ext cx="8370504" cy="3336985"/>
          </a:xfrm>
          <a:prstGeom prst="rect">
            <a:avLst/>
          </a:prstGeom>
        </p:spPr>
      </p:pic>
    </p:spTree>
    <p:extLst>
      <p:ext uri="{BB962C8B-B14F-4D97-AF65-F5344CB8AC3E}">
        <p14:creationId xmlns:p14="http://schemas.microsoft.com/office/powerpoint/2010/main" val="383484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9008-30AC-142B-4276-DF2584407E0C}"/>
              </a:ext>
            </a:extLst>
          </p:cNvPr>
          <p:cNvSpPr>
            <a:spLocks noGrp="1"/>
          </p:cNvSpPr>
          <p:nvPr>
            <p:ph type="title"/>
          </p:nvPr>
        </p:nvSpPr>
        <p:spPr>
          <a:xfrm>
            <a:off x="838200" y="365125"/>
            <a:ext cx="10515600" cy="604693"/>
          </a:xfrm>
        </p:spPr>
        <p:txBody>
          <a:bodyPr>
            <a:normAutofit/>
          </a:bodyPr>
          <a:lstStyle/>
          <a:p>
            <a:r>
              <a:rPr lang="en-IN" sz="2800" b="1" dirty="0">
                <a:latin typeface="+mn-lt"/>
              </a:rPr>
              <a:t>Register Transfer in detail with block diagram and timing diagram :</a:t>
            </a:r>
          </a:p>
        </p:txBody>
      </p:sp>
      <p:sp>
        <p:nvSpPr>
          <p:cNvPr id="3" name="Content Placeholder 2">
            <a:extLst>
              <a:ext uri="{FF2B5EF4-FFF2-40B4-BE49-F238E27FC236}">
                <a16:creationId xmlns:a16="http://schemas.microsoft.com/office/drawing/2014/main" id="{8E078AAC-1AB1-D2D9-8DAC-683887E94779}"/>
              </a:ext>
            </a:extLst>
          </p:cNvPr>
          <p:cNvSpPr>
            <a:spLocks noGrp="1"/>
          </p:cNvSpPr>
          <p:nvPr>
            <p:ph idx="1"/>
          </p:nvPr>
        </p:nvSpPr>
        <p:spPr>
          <a:xfrm>
            <a:off x="838200" y="1195121"/>
            <a:ext cx="10515600" cy="5514109"/>
          </a:xfrm>
        </p:spPr>
        <p:txBody>
          <a:bodyPr>
            <a:normAutofit/>
          </a:bodyPr>
          <a:lstStyle/>
          <a:p>
            <a:pPr algn="l"/>
            <a:r>
              <a:rPr lang="en-US" sz="2000" b="1" i="0" u="none" strike="noStrike" baseline="0" dirty="0">
                <a:latin typeface="Calibri,Bold"/>
              </a:rPr>
              <a:t>Definition: </a:t>
            </a:r>
            <a:r>
              <a:rPr lang="en-US" sz="2000" b="0" i="0" u="none" strike="noStrike" baseline="0" dirty="0">
                <a:latin typeface="Calibri" panose="020F0502020204030204" pitchFamily="34" charset="0"/>
              </a:rPr>
              <a:t>Information transfer from one register to another is designated in symbolic form by means of a replacement operator is known as Register Transfer.</a:t>
            </a:r>
          </a:p>
          <a:p>
            <a:pPr marL="0" indent="0" algn="l">
              <a:buNone/>
            </a:pPr>
            <a:r>
              <a:rPr lang="en-IN" sz="2000" b="0" i="0" u="none" strike="noStrike" baseline="0" dirty="0">
                <a:latin typeface="Courier New" panose="02070309020205020404" pitchFamily="49" charset="0"/>
              </a:rPr>
              <a:t>				</a:t>
            </a:r>
            <a:r>
              <a:rPr lang="en-IN" sz="2000" b="1" i="0" u="none" strike="noStrike" baseline="0" dirty="0">
                <a:latin typeface="Courier New" panose="02070309020205020404" pitchFamily="49" charset="0"/>
              </a:rPr>
              <a:t>R2 ← R1</a:t>
            </a:r>
          </a:p>
          <a:p>
            <a:pPr algn="l"/>
            <a:r>
              <a:rPr lang="en-US" sz="2000" b="0" i="0" u="none" strike="noStrike" baseline="0" dirty="0">
                <a:latin typeface="Calibri" panose="020F0502020204030204" pitchFamily="34" charset="0"/>
              </a:rPr>
              <a:t>Denotes a transfer of the content of register R1 into register R2.</a:t>
            </a:r>
          </a:p>
          <a:p>
            <a:pPr marL="0" indent="0" algn="l">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Computer registers are designated by capital letters (sometimes followed by numerals) to denote the function of the register.</a:t>
            </a:r>
          </a:p>
          <a:p>
            <a:pPr marL="0" indent="0" algn="l">
              <a:buNone/>
            </a:pPr>
            <a:r>
              <a:rPr lang="en-IN" sz="2200" b="0" i="0" u="none" strike="noStrike" baseline="0" dirty="0">
                <a:latin typeface="Calibri" panose="020F0502020204030204" pitchFamily="34" charset="0"/>
              </a:rPr>
              <a:t>	</a:t>
            </a:r>
            <a:r>
              <a:rPr lang="en-IN" sz="2200" b="1" i="0" u="none" strike="noStrike" baseline="0" dirty="0">
                <a:latin typeface="Calibri" panose="020F0502020204030204" pitchFamily="34" charset="0"/>
              </a:rPr>
              <a:t>For example:  </a:t>
            </a:r>
          </a:p>
          <a:p>
            <a:pPr marL="0" indent="0" algn="l">
              <a:buNone/>
            </a:pPr>
            <a:r>
              <a:rPr lang="en-IN" sz="2200" dirty="0">
                <a:latin typeface="Calibri" panose="020F0502020204030204" pitchFamily="34" charset="0"/>
              </a:rPr>
              <a:t>			</a:t>
            </a:r>
            <a:endParaRPr lang="en-IN" sz="2200" dirty="0"/>
          </a:p>
        </p:txBody>
      </p:sp>
      <p:pic>
        <p:nvPicPr>
          <p:cNvPr id="5" name="Picture 4">
            <a:extLst>
              <a:ext uri="{FF2B5EF4-FFF2-40B4-BE49-F238E27FC236}">
                <a16:creationId xmlns:a16="http://schemas.microsoft.com/office/drawing/2014/main" id="{74BA0671-DCC2-D94B-9B99-576775C94A23}"/>
              </a:ext>
            </a:extLst>
          </p:cNvPr>
          <p:cNvPicPr>
            <a:picLocks noChangeAspect="1"/>
          </p:cNvPicPr>
          <p:nvPr/>
        </p:nvPicPr>
        <p:blipFill>
          <a:blip r:embed="rId2"/>
          <a:stretch>
            <a:fillRect/>
          </a:stretch>
        </p:blipFill>
        <p:spPr>
          <a:xfrm>
            <a:off x="4610749" y="3053845"/>
            <a:ext cx="6054004" cy="1510528"/>
          </a:xfrm>
          <a:prstGeom prst="rect">
            <a:avLst/>
          </a:prstGeom>
        </p:spPr>
      </p:pic>
      <p:pic>
        <p:nvPicPr>
          <p:cNvPr id="9" name="Picture 8">
            <a:extLst>
              <a:ext uri="{FF2B5EF4-FFF2-40B4-BE49-F238E27FC236}">
                <a16:creationId xmlns:a16="http://schemas.microsoft.com/office/drawing/2014/main" id="{6E3FBB51-288A-DBC6-CE58-6500D1DA7245}"/>
              </a:ext>
            </a:extLst>
          </p:cNvPr>
          <p:cNvPicPr>
            <a:picLocks noChangeAspect="1"/>
          </p:cNvPicPr>
          <p:nvPr/>
        </p:nvPicPr>
        <p:blipFill>
          <a:blip r:embed="rId3"/>
          <a:stretch>
            <a:fillRect/>
          </a:stretch>
        </p:blipFill>
        <p:spPr>
          <a:xfrm>
            <a:off x="1850880" y="5043056"/>
            <a:ext cx="7669391" cy="1891478"/>
          </a:xfrm>
          <a:prstGeom prst="rect">
            <a:avLst/>
          </a:prstGeom>
        </p:spPr>
      </p:pic>
    </p:spTree>
    <p:extLst>
      <p:ext uri="{BB962C8B-B14F-4D97-AF65-F5344CB8AC3E}">
        <p14:creationId xmlns:p14="http://schemas.microsoft.com/office/powerpoint/2010/main" val="3216736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DECA-4E0A-F296-961A-27AF85C9C118}"/>
              </a:ext>
            </a:extLst>
          </p:cNvPr>
          <p:cNvSpPr>
            <a:spLocks noGrp="1"/>
          </p:cNvSpPr>
          <p:nvPr>
            <p:ph type="title"/>
          </p:nvPr>
        </p:nvSpPr>
        <p:spPr>
          <a:xfrm>
            <a:off x="838200" y="365126"/>
            <a:ext cx="10515600" cy="840220"/>
          </a:xfrm>
        </p:spPr>
        <p:txBody>
          <a:bodyPr>
            <a:normAutofit/>
          </a:bodyPr>
          <a:lstStyle/>
          <a:p>
            <a:r>
              <a:rPr lang="en-US" sz="3200" b="1" dirty="0">
                <a:latin typeface="Cambria,Bold"/>
              </a:rPr>
              <a:t>O</a:t>
            </a:r>
            <a:r>
              <a:rPr lang="en-US" sz="3200" b="1" i="0" u="none" strike="noStrike" baseline="0" dirty="0">
                <a:latin typeface="Cambria,Bold"/>
              </a:rPr>
              <a:t>ne stage of arithmetic logic shift unit :</a:t>
            </a:r>
            <a:endParaRPr lang="en-IN" sz="6600" dirty="0"/>
          </a:p>
        </p:txBody>
      </p:sp>
      <p:sp>
        <p:nvSpPr>
          <p:cNvPr id="3" name="Content Placeholder 2">
            <a:extLst>
              <a:ext uri="{FF2B5EF4-FFF2-40B4-BE49-F238E27FC236}">
                <a16:creationId xmlns:a16="http://schemas.microsoft.com/office/drawing/2014/main" id="{145AA908-1597-0AA7-DB64-705A0D88317D}"/>
              </a:ext>
            </a:extLst>
          </p:cNvPr>
          <p:cNvSpPr>
            <a:spLocks noGrp="1"/>
          </p:cNvSpPr>
          <p:nvPr>
            <p:ph idx="1"/>
          </p:nvPr>
        </p:nvSpPr>
        <p:spPr>
          <a:xfrm>
            <a:off x="838200" y="1357745"/>
            <a:ext cx="10688782" cy="4819218"/>
          </a:xfrm>
        </p:spPr>
        <p:txBody>
          <a:bodyPr>
            <a:normAutofit lnSpcReduction="10000"/>
          </a:bodyPr>
          <a:lstStyle/>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Instead of having individual registers performing the micro operations directly, computer systems employ a number of storage registers connected to a common operational unit called an arithmetic logic unit, abbreviated ALU.</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To perform a microoperation, the contents of specified registers are placed in the inputs of the common ALU.</a:t>
            </a:r>
          </a:p>
          <a:p>
            <a:pPr algn="just">
              <a:buFont typeface="Symbol" panose="05050102010706020507" pitchFamily="18" charset="2"/>
              <a:buChar char="·"/>
            </a:pPr>
            <a:r>
              <a:rPr lang="en-US" sz="2200" b="0" i="0" u="none" strike="noStrike" baseline="0" dirty="0">
                <a:latin typeface="Calibri" panose="020F0502020204030204" pitchFamily="34" charset="0"/>
              </a:rPr>
              <a:t>The ALU performs an operation and the result of the operation is then transferred to a </a:t>
            </a:r>
            <a:r>
              <a:rPr lang="en-IN" sz="2200" b="0" i="0" u="none" strike="noStrike" baseline="0" dirty="0">
                <a:latin typeface="Calibri" panose="020F0502020204030204" pitchFamily="34" charset="0"/>
              </a:rPr>
              <a:t>destination register.</a:t>
            </a:r>
          </a:p>
          <a:p>
            <a:pPr algn="just">
              <a:buFont typeface="Symbol" panose="05050102010706020507" pitchFamily="18" charset="2"/>
              <a:buChar char="·"/>
            </a:pPr>
            <a:endParaRPr lang="en-IN" sz="2200" b="0" i="0" u="none" strike="noStrike" baseline="0" dirty="0">
              <a:latin typeface="Calibri" panose="020F0502020204030204" pitchFamily="34" charset="0"/>
            </a:endParaRP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ALU is a combinational circuit so that the entire register transfer operation from the source registers through the ALU and into the destination register can be performed during one </a:t>
            </a:r>
            <a:r>
              <a:rPr lang="en-US" sz="2200" dirty="0">
                <a:latin typeface="Calibri" panose="020F0502020204030204" pitchFamily="34" charset="0"/>
              </a:rPr>
              <a:t>c</a:t>
            </a:r>
            <a:r>
              <a:rPr lang="en-US" sz="2200" b="0" i="0" u="none" strike="noStrike" baseline="0" dirty="0">
                <a:latin typeface="Calibri" panose="020F0502020204030204" pitchFamily="34" charset="0"/>
              </a:rPr>
              <a:t>lock pulse period.</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arithmetic, logic, and shift circuits introduced in previous sections can be combined into one ALU with common selection variables.</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One stage of an arithmetic logic shift unit is shown in figure</a:t>
            </a:r>
            <a:endParaRPr lang="en-IN" sz="2200" dirty="0"/>
          </a:p>
        </p:txBody>
      </p:sp>
    </p:spTree>
    <p:extLst>
      <p:ext uri="{BB962C8B-B14F-4D97-AF65-F5344CB8AC3E}">
        <p14:creationId xmlns:p14="http://schemas.microsoft.com/office/powerpoint/2010/main" val="2310784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45CE7D-F874-07E5-2A57-552218C1C8C5}"/>
              </a:ext>
            </a:extLst>
          </p:cNvPr>
          <p:cNvPicPr>
            <a:picLocks noChangeAspect="1"/>
          </p:cNvPicPr>
          <p:nvPr/>
        </p:nvPicPr>
        <p:blipFill>
          <a:blip r:embed="rId2"/>
          <a:stretch>
            <a:fillRect/>
          </a:stretch>
        </p:blipFill>
        <p:spPr>
          <a:xfrm>
            <a:off x="2161332" y="470188"/>
            <a:ext cx="6110265" cy="3921702"/>
          </a:xfrm>
          <a:prstGeom prst="rect">
            <a:avLst/>
          </a:prstGeom>
        </p:spPr>
      </p:pic>
      <p:sp>
        <p:nvSpPr>
          <p:cNvPr id="7" name="TextBox 6">
            <a:extLst>
              <a:ext uri="{FF2B5EF4-FFF2-40B4-BE49-F238E27FC236}">
                <a16:creationId xmlns:a16="http://schemas.microsoft.com/office/drawing/2014/main" id="{179D0CC0-75CB-C365-27E5-8DE236819F68}"/>
              </a:ext>
            </a:extLst>
          </p:cNvPr>
          <p:cNvSpPr txBox="1"/>
          <p:nvPr/>
        </p:nvSpPr>
        <p:spPr>
          <a:xfrm>
            <a:off x="498764" y="4756596"/>
            <a:ext cx="10820399" cy="1631216"/>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subscript </a:t>
            </a:r>
            <a:r>
              <a:rPr lang="en-US" sz="2000" b="0" i="0" u="none" strike="noStrike" baseline="0" dirty="0" err="1">
                <a:latin typeface="Calibri" panose="020F0502020204030204" pitchFamily="34" charset="0"/>
              </a:rPr>
              <a:t>i</a:t>
            </a:r>
            <a:r>
              <a:rPr lang="en-US" sz="2000" b="0" i="0" u="none" strike="noStrike" baseline="0" dirty="0">
                <a:latin typeface="Calibri" panose="020F0502020204030204" pitchFamily="34" charset="0"/>
              </a:rPr>
              <a:t> designates a typical stage. Inputs Ai and Bi are applied to both the </a:t>
            </a:r>
            <a:r>
              <a:rPr lang="en-IN" sz="2000" b="0" i="0" u="none" strike="noStrike" baseline="0" dirty="0">
                <a:latin typeface="Calibri" panose="020F0502020204030204" pitchFamily="34" charset="0"/>
              </a:rPr>
              <a:t>arithmetic and logic units.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 particular microoperation is selected with inputs S1 and S0.</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 4 x 1 multiplexer at the output chooses between an arithmetic output in Di and a </a:t>
            </a:r>
            <a:r>
              <a:rPr lang="en-IN" sz="2000" b="0" i="0" u="none" strike="noStrike" baseline="0" dirty="0">
                <a:latin typeface="Calibri" panose="020F0502020204030204" pitchFamily="34" charset="0"/>
              </a:rPr>
              <a:t>logic</a:t>
            </a:r>
          </a:p>
          <a:p>
            <a:pPr algn="l"/>
            <a:r>
              <a:rPr lang="en-IN" sz="2000" b="0" i="0" u="none" strike="noStrike" baseline="0" dirty="0">
                <a:latin typeface="Calibri" panose="020F0502020204030204" pitchFamily="34" charset="0"/>
              </a:rPr>
              <a:t>output in </a:t>
            </a:r>
            <a:r>
              <a:rPr lang="en-IN" sz="2000" b="0" i="0" u="none" strike="noStrike" baseline="0" dirty="0" err="1">
                <a:latin typeface="Calibri" panose="020F0502020204030204" pitchFamily="34" charset="0"/>
              </a:rPr>
              <a:t>Ei</a:t>
            </a:r>
            <a:r>
              <a:rPr lang="en-IN" sz="2000" b="0" i="0" u="none" strike="noStrike" baseline="0" dirty="0">
                <a:latin typeface="Calibri" panose="020F0502020204030204" pitchFamily="34" charset="0"/>
              </a:rPr>
              <a:t> .</a:t>
            </a:r>
            <a:endParaRPr lang="en-IN" sz="2000" dirty="0"/>
          </a:p>
        </p:txBody>
      </p:sp>
    </p:spTree>
    <p:extLst>
      <p:ext uri="{BB962C8B-B14F-4D97-AF65-F5344CB8AC3E}">
        <p14:creationId xmlns:p14="http://schemas.microsoft.com/office/powerpoint/2010/main" val="1831570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A0514-44AF-3A13-82BC-A97E7DC0BEBB}"/>
              </a:ext>
            </a:extLst>
          </p:cNvPr>
          <p:cNvSpPr txBox="1"/>
          <p:nvPr/>
        </p:nvSpPr>
        <p:spPr>
          <a:xfrm>
            <a:off x="436418" y="335432"/>
            <a:ext cx="11319163" cy="5262979"/>
          </a:xfrm>
          <a:prstGeom prst="rect">
            <a:avLst/>
          </a:prstGeom>
          <a:noFill/>
        </p:spPr>
        <p:txBody>
          <a:bodyPr wrap="square">
            <a:spAutoFit/>
          </a:bodyPr>
          <a:lstStyle/>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data in the multiplexer are selected with inputs S3 and S2.</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other two data inputs to the multiplexer receive inputs </a:t>
            </a:r>
            <a:r>
              <a:rPr lang="en-US" sz="2100" b="1" i="0" u="none" strike="noStrike" baseline="0" dirty="0">
                <a:latin typeface="Calibri" panose="020F0502020204030204" pitchFamily="34" charset="0"/>
              </a:rPr>
              <a:t>Ai-1 for the shift-right operation </a:t>
            </a:r>
            <a:r>
              <a:rPr lang="en-US" sz="2100" b="0" i="0" u="none" strike="noStrike" baseline="0" dirty="0">
                <a:latin typeface="Calibri" panose="020F0502020204030204" pitchFamily="34" charset="0"/>
              </a:rPr>
              <a:t>and </a:t>
            </a:r>
            <a:r>
              <a:rPr lang="en-US" sz="2100" b="1" i="0" u="none" strike="noStrike" baseline="0" dirty="0">
                <a:latin typeface="Calibri" panose="020F0502020204030204" pitchFamily="34" charset="0"/>
              </a:rPr>
              <a:t>Ai+1 for the shift-left operation</a:t>
            </a:r>
            <a:r>
              <a:rPr lang="en-US" sz="2100" b="0" i="0" u="none" strike="noStrike" baseline="0" dirty="0">
                <a:latin typeface="Calibri" panose="020F0502020204030204" pitchFamily="34" charset="0"/>
              </a:rPr>
              <a:t>.</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Note that the diagram shows just one typical stage. The circuit shown in figure must be repeated n times for an n-bit ALU.</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outputs carry Ci+1 of a given arithmetic stage must be connected to the input carry </a:t>
            </a:r>
            <a:r>
              <a:rPr lang="en-US" sz="2100" b="0" i="0" u="none" strike="noStrike" baseline="0" dirty="0" err="1">
                <a:latin typeface="Calibri" panose="020F0502020204030204" pitchFamily="34" charset="0"/>
              </a:rPr>
              <a:t>Cin</a:t>
            </a:r>
            <a:r>
              <a:rPr lang="en-US" sz="2100" b="0" i="0" u="none" strike="noStrike" baseline="0" dirty="0">
                <a:latin typeface="Calibri" panose="020F0502020204030204" pitchFamily="34" charset="0"/>
              </a:rPr>
              <a:t> of the next stage in sequence.</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input carry to the first stage is the input carry On, which provides a selection </a:t>
            </a:r>
            <a:r>
              <a:rPr lang="en-IN" sz="2100" b="0" i="0" u="none" strike="noStrike" baseline="0" dirty="0">
                <a:latin typeface="Calibri" panose="020F0502020204030204" pitchFamily="34" charset="0"/>
              </a:rPr>
              <a:t>variable for</a:t>
            </a:r>
          </a:p>
          <a:p>
            <a:pPr algn="l"/>
            <a:r>
              <a:rPr lang="en-IN" sz="2100" b="0" i="0" u="none" strike="noStrike" baseline="0" dirty="0">
                <a:latin typeface="Symbol" panose="05050102010706020507" pitchFamily="18" charset="2"/>
              </a:rPr>
              <a:t> </a:t>
            </a:r>
            <a:r>
              <a:rPr lang="en-IN" sz="2100" b="0" i="0" u="none" strike="noStrike" baseline="0" dirty="0">
                <a:latin typeface="Calibri" panose="020F0502020204030204" pitchFamily="34" charset="0"/>
              </a:rPr>
              <a:t>the arithmetic operations.</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circuit whose one stage is specified in figure provides</a:t>
            </a:r>
          </a:p>
          <a:p>
            <a:pPr algn="l"/>
            <a:r>
              <a:rPr lang="en-IN" sz="2100" b="0" i="0" u="none" strike="noStrike" baseline="0" dirty="0">
                <a:latin typeface="Symbol" panose="05050102010706020507" pitchFamily="18" charset="2"/>
              </a:rPr>
              <a:t> </a:t>
            </a:r>
            <a:r>
              <a:rPr lang="en-IN" sz="2100" b="0" i="0" u="none" strike="noStrike" baseline="0" dirty="0">
                <a:latin typeface="Calibri" panose="020F0502020204030204" pitchFamily="34" charset="0"/>
              </a:rPr>
              <a:t>8 arithmetic operation</a:t>
            </a:r>
          </a:p>
          <a:p>
            <a:pPr algn="l"/>
            <a:r>
              <a:rPr lang="en-IN" sz="2100" b="0" i="0" u="none" strike="noStrike" baseline="0" dirty="0">
                <a:latin typeface="Symbol" panose="05050102010706020507" pitchFamily="18" charset="2"/>
              </a:rPr>
              <a:t> </a:t>
            </a:r>
            <a:r>
              <a:rPr lang="en-IN" sz="2100" b="0" i="0" u="none" strike="noStrike" baseline="0" dirty="0">
                <a:latin typeface="Calibri" panose="020F0502020204030204" pitchFamily="34" charset="0"/>
              </a:rPr>
              <a:t>4 logic operations</a:t>
            </a:r>
          </a:p>
          <a:p>
            <a:pPr algn="l"/>
            <a:r>
              <a:rPr lang="en-IN" sz="2100" b="0" i="0" u="none" strike="noStrike" baseline="0" dirty="0">
                <a:latin typeface="Symbol" panose="05050102010706020507" pitchFamily="18" charset="2"/>
              </a:rPr>
              <a:t> </a:t>
            </a:r>
            <a:r>
              <a:rPr lang="en-IN" sz="2100" b="0" i="0" u="none" strike="noStrike" baseline="0" dirty="0">
                <a:latin typeface="Calibri" panose="020F0502020204030204" pitchFamily="34" charset="0"/>
              </a:rPr>
              <a:t>2 shift operations</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Each operation is selected with the </a:t>
            </a:r>
            <a:r>
              <a:rPr lang="en-US" sz="2100" b="1" i="0" u="none" strike="noStrike" baseline="0" dirty="0">
                <a:latin typeface="Calibri" panose="020F0502020204030204" pitchFamily="34" charset="0"/>
              </a:rPr>
              <a:t>five variables S3, S2, Si, S0, and </a:t>
            </a:r>
            <a:r>
              <a:rPr lang="en-US" sz="2100" b="1" i="0" u="none" strike="noStrike" baseline="0" dirty="0" err="1">
                <a:latin typeface="Calibri" panose="020F0502020204030204" pitchFamily="34" charset="0"/>
              </a:rPr>
              <a:t>Cin</a:t>
            </a:r>
            <a:r>
              <a:rPr lang="en-US" sz="2100" b="0" i="0" u="none" strike="noStrike" baseline="0" dirty="0">
                <a:latin typeface="Calibri" panose="020F0502020204030204" pitchFamily="34" charset="0"/>
              </a:rPr>
              <a:t>. The input </a:t>
            </a:r>
            <a:r>
              <a:rPr lang="en-US" sz="2100" b="1" i="0" u="none" strike="noStrike" baseline="0" dirty="0">
                <a:latin typeface="Calibri" panose="020F0502020204030204" pitchFamily="34" charset="0"/>
              </a:rPr>
              <a:t>carry </a:t>
            </a:r>
            <a:r>
              <a:rPr lang="en-US" sz="2100" b="1" i="0" u="none" strike="noStrike" baseline="0" dirty="0" err="1">
                <a:latin typeface="Calibri" panose="020F0502020204030204" pitchFamily="34" charset="0"/>
              </a:rPr>
              <a:t>Cin</a:t>
            </a:r>
            <a:r>
              <a:rPr lang="en-US" sz="2100" b="1" i="0" u="none" strike="noStrike" baseline="0" dirty="0">
                <a:latin typeface="Calibri" panose="020F0502020204030204" pitchFamily="34" charset="0"/>
              </a:rPr>
              <a:t> is used for selecting an arithmetic operation only.</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Table below lists the 14 operations of the ALU.</a:t>
            </a:r>
            <a:endParaRPr lang="en-IN" sz="2100" dirty="0"/>
          </a:p>
        </p:txBody>
      </p:sp>
    </p:spTree>
    <p:extLst>
      <p:ext uri="{BB962C8B-B14F-4D97-AF65-F5344CB8AC3E}">
        <p14:creationId xmlns:p14="http://schemas.microsoft.com/office/powerpoint/2010/main" val="3184420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8CECF-28A1-E3A1-FB78-708132B47ECC}"/>
              </a:ext>
            </a:extLst>
          </p:cNvPr>
          <p:cNvPicPr>
            <a:picLocks noChangeAspect="1"/>
          </p:cNvPicPr>
          <p:nvPr/>
        </p:nvPicPr>
        <p:blipFill>
          <a:blip r:embed="rId2"/>
          <a:stretch>
            <a:fillRect/>
          </a:stretch>
        </p:blipFill>
        <p:spPr>
          <a:xfrm>
            <a:off x="933134" y="329262"/>
            <a:ext cx="8901427" cy="6199476"/>
          </a:xfrm>
          <a:prstGeom prst="rect">
            <a:avLst/>
          </a:prstGeom>
        </p:spPr>
      </p:pic>
    </p:spTree>
    <p:extLst>
      <p:ext uri="{BB962C8B-B14F-4D97-AF65-F5344CB8AC3E}">
        <p14:creationId xmlns:p14="http://schemas.microsoft.com/office/powerpoint/2010/main" val="3625610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B0C5E-B934-9FD1-162A-E7D71C235AF8}"/>
              </a:ext>
            </a:extLst>
          </p:cNvPr>
          <p:cNvSpPr txBox="1"/>
          <p:nvPr/>
        </p:nvSpPr>
        <p:spPr>
          <a:xfrm>
            <a:off x="706581" y="653903"/>
            <a:ext cx="11194474" cy="3046988"/>
          </a:xfrm>
          <a:prstGeom prst="rect">
            <a:avLst/>
          </a:prstGeom>
          <a:noFill/>
        </p:spPr>
        <p:txBody>
          <a:bodyPr wrap="square">
            <a:spAutoFit/>
          </a:bodyPr>
          <a:lstStyle/>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a:t>
            </a:r>
            <a:r>
              <a:rPr lang="en-US" sz="2400" b="1" i="0" u="none" strike="noStrike" baseline="0" dirty="0">
                <a:latin typeface="Calibri" panose="020F0502020204030204" pitchFamily="34" charset="0"/>
              </a:rPr>
              <a:t>first eight are arithmetic operations </a:t>
            </a:r>
            <a:r>
              <a:rPr lang="en-US" sz="2400" b="0" i="0" u="none" strike="noStrike" baseline="0" dirty="0">
                <a:latin typeface="Calibri" panose="020F0502020204030204" pitchFamily="34" charset="0"/>
              </a:rPr>
              <a:t>and are selected with </a:t>
            </a:r>
            <a:r>
              <a:rPr lang="en-US" sz="2400" b="1" i="0" u="none" strike="noStrike" baseline="0" dirty="0">
                <a:latin typeface="Calibri" panose="020F0502020204030204" pitchFamily="34" charset="0"/>
              </a:rPr>
              <a:t>S3S2 = 00.</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a:t>
            </a:r>
            <a:r>
              <a:rPr lang="en-US" sz="2400" b="1" i="0" u="none" strike="noStrike" baseline="0" dirty="0">
                <a:latin typeface="Calibri" panose="020F0502020204030204" pitchFamily="34" charset="0"/>
              </a:rPr>
              <a:t>next four are logic operations</a:t>
            </a:r>
            <a:r>
              <a:rPr lang="en-US" sz="2400" b="0" i="0" u="none" strike="noStrike" baseline="0" dirty="0">
                <a:latin typeface="Calibri" panose="020F0502020204030204" pitchFamily="34" charset="0"/>
              </a:rPr>
              <a:t> are selected with </a:t>
            </a:r>
            <a:r>
              <a:rPr lang="en-US" sz="2400" b="1" i="0" u="none" strike="noStrike" baseline="0" dirty="0">
                <a:latin typeface="Calibri" panose="020F0502020204030204" pitchFamily="34" charset="0"/>
              </a:rPr>
              <a:t>S3S2 = 01</a:t>
            </a:r>
            <a:r>
              <a:rPr lang="en-US" sz="2400" b="0" i="0" u="none" strike="noStrike" baseline="0" dirty="0">
                <a:latin typeface="Calibri" panose="020F0502020204030204" pitchFamily="34" charset="0"/>
              </a:rPr>
              <a:t>. The </a:t>
            </a:r>
            <a:r>
              <a:rPr lang="en-US" sz="2400" b="1" i="0" u="none" strike="noStrike" baseline="0" dirty="0">
                <a:latin typeface="Calibri" panose="020F0502020204030204" pitchFamily="34" charset="0"/>
              </a:rPr>
              <a:t>input carry </a:t>
            </a:r>
            <a:r>
              <a:rPr lang="en-US" sz="2400" b="0" i="0" u="none" strike="noStrike" baseline="0" dirty="0">
                <a:latin typeface="Calibri" panose="020F0502020204030204" pitchFamily="34" charset="0"/>
              </a:rPr>
              <a:t>has no effect during the logic operations and is </a:t>
            </a:r>
            <a:r>
              <a:rPr lang="en-US" sz="2400" b="1" i="0" u="none" strike="noStrike" baseline="0" dirty="0">
                <a:latin typeface="Calibri" panose="020F0502020204030204" pitchFamily="34" charset="0"/>
              </a:rPr>
              <a:t>marked with don't-care X’s</a:t>
            </a:r>
            <a:r>
              <a:rPr lang="en-US" sz="2400" b="0" i="0" u="none" strike="noStrike" baseline="0" dirty="0">
                <a:latin typeface="Calibri" panose="020F0502020204030204" pitchFamily="34" charset="0"/>
              </a:rPr>
              <a:t>.</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last two operations are </a:t>
            </a:r>
            <a:r>
              <a:rPr lang="en-US" sz="2400" b="1" i="0" u="none" strike="noStrike" baseline="0" dirty="0">
                <a:latin typeface="Calibri" panose="020F0502020204030204" pitchFamily="34" charset="0"/>
              </a:rPr>
              <a:t>shift operations </a:t>
            </a:r>
            <a:r>
              <a:rPr lang="en-US" sz="2400" b="0" i="0" u="none" strike="noStrike" baseline="0" dirty="0">
                <a:latin typeface="Calibri" panose="020F0502020204030204" pitchFamily="34" charset="0"/>
              </a:rPr>
              <a:t>and are selected with </a:t>
            </a:r>
            <a:r>
              <a:rPr lang="en-US" sz="2400" b="1" i="0" u="none" strike="noStrike" baseline="0" dirty="0">
                <a:latin typeface="Calibri" panose="020F0502020204030204" pitchFamily="34" charset="0"/>
              </a:rPr>
              <a:t>S3S2 = 10 and 11.</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other </a:t>
            </a:r>
            <a:r>
              <a:rPr lang="en-US" sz="2400" b="1" i="0" u="none" strike="noStrike" baseline="0" dirty="0">
                <a:latin typeface="Calibri" panose="020F0502020204030204" pitchFamily="34" charset="0"/>
              </a:rPr>
              <a:t>three selection inputs have no effect on the shift</a:t>
            </a:r>
            <a:r>
              <a:rPr lang="en-US" sz="2400" b="0" i="0" u="none" strike="noStrike" baseline="0" dirty="0">
                <a:latin typeface="Calibri" panose="020F0502020204030204" pitchFamily="34" charset="0"/>
              </a:rPr>
              <a:t>.</a:t>
            </a:r>
            <a:endParaRPr lang="en-IN" sz="2400" dirty="0"/>
          </a:p>
        </p:txBody>
      </p:sp>
    </p:spTree>
    <p:extLst>
      <p:ext uri="{BB962C8B-B14F-4D97-AF65-F5344CB8AC3E}">
        <p14:creationId xmlns:p14="http://schemas.microsoft.com/office/powerpoint/2010/main" val="146628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3D28B-A27A-76E3-4282-96DADCBCBF39}"/>
              </a:ext>
            </a:extLst>
          </p:cNvPr>
          <p:cNvSpPr txBox="1"/>
          <p:nvPr/>
        </p:nvSpPr>
        <p:spPr>
          <a:xfrm>
            <a:off x="367145" y="183123"/>
            <a:ext cx="11457709" cy="6524863"/>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most common way to represent a register is by a rectangular box with the name of the register inside, as shown in figure.</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Bits 0 through 7 are assigned the symbol L (for low byte) and bits 8 through 15 are assigned the symbol H (for high byte). The name of the 16-bit register is PC. The symbol PC(0-7) or PC(L) refers to the low-order byte and PC(8-15) or PC(H) to the high-order </a:t>
            </a:r>
            <a:r>
              <a:rPr lang="en-IN" sz="2000" b="0" i="0" u="none" strike="noStrike" baseline="0" dirty="0">
                <a:latin typeface="Calibri" panose="020F0502020204030204" pitchFamily="34" charset="0"/>
              </a:rPr>
              <a:t>byte.</a:t>
            </a:r>
          </a:p>
          <a:p>
            <a:pPr marL="285750" indent="-285750" algn="l">
              <a:buFont typeface="Symbol" panose="05050102010706020507" pitchFamily="18" charset="2"/>
              <a:buChar char="·"/>
            </a:pPr>
            <a:r>
              <a:rPr lang="en-US" sz="2000" b="0" i="0" u="none" strike="noStrike" baseline="0" dirty="0">
                <a:latin typeface="Calibri" panose="020F0502020204030204" pitchFamily="34" charset="0"/>
              </a:rPr>
              <a:t>The statement that specifies a register transfer implies that circuits are available from the outputs of the source register to the inputs of the destination register and that the destination register has a parallel load capability.</a:t>
            </a:r>
          </a:p>
          <a:p>
            <a:pPr marL="285750" indent="-285750" algn="l">
              <a:buFont typeface="Symbol" panose="05050102010706020507" pitchFamily="18" charset="2"/>
              <a:buChar char="·"/>
            </a:pPr>
            <a:endParaRPr lang="en-US" sz="2200" b="0" i="0" u="none" strike="noStrike" baseline="0" dirty="0">
              <a:latin typeface="Calibri" panose="020F0502020204030204" pitchFamily="34" charset="0"/>
            </a:endParaRPr>
          </a:p>
          <a:p>
            <a:pPr algn="l"/>
            <a:r>
              <a:rPr lang="en-US" sz="2200" b="1" i="0" u="none" strike="noStrike" baseline="0" dirty="0">
                <a:latin typeface="Calibri,Bold"/>
              </a:rPr>
              <a:t>Register Transfer with control function:</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If we want the transfer to occur only under a predetermined control condition. This can be shown by means of an if-then statement.</a:t>
            </a:r>
          </a:p>
          <a:p>
            <a:pPr algn="l"/>
            <a:r>
              <a:rPr lang="en-US" sz="2200" b="0" i="0" u="none" strike="noStrike" baseline="0" dirty="0">
                <a:latin typeface="Courier New" panose="02070309020205020404" pitchFamily="49" charset="0"/>
              </a:rPr>
              <a:t>		</a:t>
            </a:r>
            <a:r>
              <a:rPr lang="en-US" sz="2200" b="1" i="0" u="none" strike="noStrike" baseline="0" dirty="0">
                <a:latin typeface="Courier New" panose="02070309020205020404" pitchFamily="49" charset="0"/>
              </a:rPr>
              <a:t>	If (P = 1) then (R2</a:t>
            </a:r>
            <a:r>
              <a:rPr lang="en-US" sz="2200" b="1" i="0" u="none" strike="noStrike" baseline="0" dirty="0">
                <a:latin typeface="Symbol" panose="05050102010706020507" pitchFamily="18" charset="2"/>
              </a:rPr>
              <a:t> </a:t>
            </a:r>
            <a:r>
              <a:rPr lang="en-US" sz="2200" b="1" i="0" u="none" strike="noStrike" baseline="0" dirty="0">
                <a:latin typeface="Courier New" panose="02070309020205020404" pitchFamily="49" charset="0"/>
              </a:rPr>
              <a:t>R1)</a:t>
            </a:r>
          </a:p>
          <a:p>
            <a:pPr algn="l"/>
            <a:r>
              <a:rPr lang="en-US" sz="2200" b="0" i="0" u="none" strike="noStrike" baseline="0" dirty="0">
                <a:latin typeface="Calibri" panose="020F0502020204030204" pitchFamily="34" charset="0"/>
              </a:rPr>
              <a:t>							</a:t>
            </a:r>
            <a:r>
              <a:rPr lang="en-US" sz="2200" b="1" i="0" u="none" strike="noStrike" baseline="0" dirty="0">
                <a:latin typeface="Calibri" panose="020F0502020204030204" pitchFamily="34" charset="0"/>
              </a:rPr>
              <a:t>where P is a control signal.</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It is sometimes convenient to separate the control variables from the register transfer operation control function by specifying a control function.</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a:t>
            </a:r>
            <a:r>
              <a:rPr lang="en-US" sz="2200" b="1" i="0" u="none" strike="noStrike" baseline="0" dirty="0">
                <a:latin typeface="Calibri,Bold"/>
              </a:rPr>
              <a:t>control function </a:t>
            </a:r>
            <a:r>
              <a:rPr lang="en-US" sz="2200" b="0" i="0" u="none" strike="noStrike" baseline="0" dirty="0">
                <a:latin typeface="Calibri" panose="020F0502020204030204" pitchFamily="34" charset="0"/>
              </a:rPr>
              <a:t>is a Boolean variable that is equal to 1 or 0. The control function is included in the statement as follows:</a:t>
            </a:r>
          </a:p>
          <a:p>
            <a:pPr algn="l"/>
            <a:r>
              <a:rPr lang="en-IN" sz="2200" b="0" i="0" u="none" strike="noStrike" baseline="0" dirty="0">
                <a:latin typeface="Courier New" panose="02070309020205020404" pitchFamily="49" charset="0"/>
              </a:rPr>
              <a:t> 			</a:t>
            </a:r>
            <a:r>
              <a:rPr lang="en-IN" sz="2200" b="1" i="0" u="none" strike="noStrike" baseline="0" dirty="0">
                <a:latin typeface="Courier New" panose="02070309020205020404" pitchFamily="49" charset="0"/>
              </a:rPr>
              <a:t>P: R2 </a:t>
            </a:r>
            <a:r>
              <a:rPr lang="en-IN" sz="2200" b="1" i="0" u="none" strike="noStrike" baseline="0" dirty="0">
                <a:latin typeface="Symbol" panose="05050102010706020507" pitchFamily="18" charset="2"/>
              </a:rPr>
              <a:t></a:t>
            </a:r>
            <a:r>
              <a:rPr lang="en-IN" sz="2200" b="1" i="0" u="none" strike="noStrike" baseline="0" dirty="0">
                <a:latin typeface="Courier New" panose="02070309020205020404" pitchFamily="49" charset="0"/>
              </a:rPr>
              <a:t>R1</a:t>
            </a:r>
            <a:endParaRPr lang="en-IN" sz="2200" b="1" dirty="0"/>
          </a:p>
        </p:txBody>
      </p:sp>
    </p:spTree>
    <p:extLst>
      <p:ext uri="{BB962C8B-B14F-4D97-AF65-F5344CB8AC3E}">
        <p14:creationId xmlns:p14="http://schemas.microsoft.com/office/powerpoint/2010/main" val="103469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E6692-89BB-593D-1CDA-8E225A899265}"/>
              </a:ext>
            </a:extLst>
          </p:cNvPr>
          <p:cNvPicPr>
            <a:picLocks noChangeAspect="1"/>
          </p:cNvPicPr>
          <p:nvPr/>
        </p:nvPicPr>
        <p:blipFill>
          <a:blip r:embed="rId2"/>
          <a:stretch>
            <a:fillRect/>
          </a:stretch>
        </p:blipFill>
        <p:spPr>
          <a:xfrm>
            <a:off x="2446626" y="103043"/>
            <a:ext cx="7298747" cy="4015619"/>
          </a:xfrm>
          <a:prstGeom prst="rect">
            <a:avLst/>
          </a:prstGeom>
        </p:spPr>
      </p:pic>
      <p:sp>
        <p:nvSpPr>
          <p:cNvPr id="5" name="TextBox 4">
            <a:extLst>
              <a:ext uri="{FF2B5EF4-FFF2-40B4-BE49-F238E27FC236}">
                <a16:creationId xmlns:a16="http://schemas.microsoft.com/office/drawing/2014/main" id="{505CD3B3-FF57-9A7B-5465-EB5FD2D8810E}"/>
              </a:ext>
            </a:extLst>
          </p:cNvPr>
          <p:cNvSpPr txBox="1"/>
          <p:nvPr/>
        </p:nvSpPr>
        <p:spPr>
          <a:xfrm>
            <a:off x="318653" y="4321850"/>
            <a:ext cx="11596256" cy="2354491"/>
          </a:xfrm>
          <a:prstGeom prst="rect">
            <a:avLst/>
          </a:prstGeom>
          <a:noFill/>
        </p:spPr>
        <p:txBody>
          <a:bodyPr wrap="square">
            <a:spAutoFit/>
          </a:bodyPr>
          <a:lstStyle/>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n outputs of register R1 are connected to the n inputs of register R2. The letter n will be used to indicate any number of bits for the register.</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In the timing diagram, P is activated in the control section by the rising edge of a clock </a:t>
            </a:r>
            <a:r>
              <a:rPr lang="en-IN" sz="2100" b="0" i="0" u="none" strike="noStrike" baseline="0" dirty="0">
                <a:latin typeface="Calibri" panose="020F0502020204030204" pitchFamily="34" charset="0"/>
              </a:rPr>
              <a:t>pulse at time t.</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next positive transition of the clock at time t + 1 finds the load input active and the data inputs of R2 are then loaded into the register in parallel.</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P may go back to 0 at time t + 1; otherwise, the transfer will occur with every clock pulse transition while P remains active.</a:t>
            </a:r>
            <a:endParaRPr lang="en-IN" sz="2100" dirty="0"/>
          </a:p>
        </p:txBody>
      </p:sp>
    </p:spTree>
    <p:extLst>
      <p:ext uri="{BB962C8B-B14F-4D97-AF65-F5344CB8AC3E}">
        <p14:creationId xmlns:p14="http://schemas.microsoft.com/office/powerpoint/2010/main" val="38441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EA91F-1C74-1813-B2DD-FCC425B87F9A}"/>
              </a:ext>
            </a:extLst>
          </p:cNvPr>
          <p:cNvPicPr>
            <a:picLocks noChangeAspect="1"/>
          </p:cNvPicPr>
          <p:nvPr/>
        </p:nvPicPr>
        <p:blipFill>
          <a:blip r:embed="rId2"/>
          <a:stretch>
            <a:fillRect/>
          </a:stretch>
        </p:blipFill>
        <p:spPr>
          <a:xfrm>
            <a:off x="1416962" y="214745"/>
            <a:ext cx="9601732" cy="3214255"/>
          </a:xfrm>
          <a:prstGeom prst="rect">
            <a:avLst/>
          </a:prstGeom>
        </p:spPr>
      </p:pic>
      <p:sp>
        <p:nvSpPr>
          <p:cNvPr id="5" name="TextBox 4">
            <a:extLst>
              <a:ext uri="{FF2B5EF4-FFF2-40B4-BE49-F238E27FC236}">
                <a16:creationId xmlns:a16="http://schemas.microsoft.com/office/drawing/2014/main" id="{EC92744F-5CC4-86B3-A1A8-7341FD4D6DBE}"/>
              </a:ext>
            </a:extLst>
          </p:cNvPr>
          <p:cNvSpPr txBox="1"/>
          <p:nvPr/>
        </p:nvSpPr>
        <p:spPr>
          <a:xfrm>
            <a:off x="848457" y="3965599"/>
            <a:ext cx="10495085" cy="2677656"/>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comma is used to separate two or more operations that are executed at the same </a:t>
            </a:r>
            <a:r>
              <a:rPr lang="en-IN" sz="2400" b="0" i="0" u="none" strike="noStrike" baseline="0" dirty="0">
                <a:latin typeface="Calibri" panose="020F0502020204030204" pitchFamily="34" charset="0"/>
              </a:rPr>
              <a:t>time.</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statement below, denotes an operation that exchanges the contents of two registers during one common clock pulse provided that T = 1.</a:t>
            </a:r>
          </a:p>
          <a:p>
            <a:pPr algn="l"/>
            <a:r>
              <a:rPr lang="pt-BR" sz="2400" b="0" i="0" u="none" strike="noStrike" baseline="0" dirty="0">
                <a:latin typeface="Courier New" panose="02070309020205020404" pitchFamily="49" charset="0"/>
              </a:rPr>
              <a:t>		</a:t>
            </a:r>
            <a:r>
              <a:rPr lang="pt-BR" sz="2400" b="1" i="0" u="none" strike="noStrike" baseline="0" dirty="0">
                <a:latin typeface="Courier New" panose="02070309020205020404" pitchFamily="49" charset="0"/>
              </a:rPr>
              <a:t>T: R2</a:t>
            </a:r>
            <a:r>
              <a:rPr lang="pt-BR" sz="2400" b="1" i="0" u="none" strike="noStrike" baseline="0" dirty="0">
                <a:latin typeface="Symbol" panose="05050102010706020507" pitchFamily="18" charset="2"/>
              </a:rPr>
              <a:t> </a:t>
            </a:r>
            <a:r>
              <a:rPr lang="pt-BR" sz="2400" b="1" i="0" u="none" strike="noStrike" baseline="0" dirty="0">
                <a:latin typeface="Courier New" panose="02070309020205020404" pitchFamily="49" charset="0"/>
              </a:rPr>
              <a:t>R1, </a:t>
            </a:r>
            <a:r>
              <a:rPr lang="pt-BR" sz="2400" b="1" dirty="0">
                <a:latin typeface="Courier New" panose="02070309020205020404" pitchFamily="49" charset="0"/>
              </a:rPr>
              <a:t>PC </a:t>
            </a:r>
            <a:r>
              <a:rPr lang="pt-BR" sz="2400" b="1" dirty="0">
                <a:latin typeface="Courier New" panose="02070309020205020404" pitchFamily="49" charset="0"/>
                <a:sym typeface="Wingdings" panose="05000000000000000000" pitchFamily="2" charset="2"/>
              </a:rPr>
              <a:t> PC+1</a:t>
            </a:r>
            <a:endParaRPr lang="pt-BR" sz="2400" b="1" i="0" u="none" strike="noStrike" baseline="0" dirty="0">
              <a:latin typeface="Courier New" panose="02070309020205020404" pitchFamily="49" charset="0"/>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This simultaneous operation is possible with registers that have edge-triggered flipflops.</a:t>
            </a:r>
            <a:endParaRPr lang="en-IN" sz="2400" dirty="0"/>
          </a:p>
        </p:txBody>
      </p:sp>
    </p:spTree>
    <p:extLst>
      <p:ext uri="{BB962C8B-B14F-4D97-AF65-F5344CB8AC3E}">
        <p14:creationId xmlns:p14="http://schemas.microsoft.com/office/powerpoint/2010/main" val="38391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87FD-00F8-B340-A509-EFF3A7D30529}"/>
              </a:ext>
            </a:extLst>
          </p:cNvPr>
          <p:cNvSpPr>
            <a:spLocks noGrp="1"/>
          </p:cNvSpPr>
          <p:nvPr>
            <p:ph type="title"/>
          </p:nvPr>
        </p:nvSpPr>
        <p:spPr>
          <a:xfrm>
            <a:off x="838200" y="365126"/>
            <a:ext cx="10515600" cy="946840"/>
          </a:xfrm>
        </p:spPr>
        <p:txBody>
          <a:bodyPr/>
          <a:lstStyle/>
          <a:p>
            <a:r>
              <a:rPr lang="en-US" b="1" dirty="0"/>
              <a:t>Common Bus System :</a:t>
            </a:r>
            <a:endParaRPr lang="en-IN" b="1" dirty="0"/>
          </a:p>
        </p:txBody>
      </p:sp>
      <p:sp>
        <p:nvSpPr>
          <p:cNvPr id="3" name="Content Placeholder 2">
            <a:extLst>
              <a:ext uri="{FF2B5EF4-FFF2-40B4-BE49-F238E27FC236}">
                <a16:creationId xmlns:a16="http://schemas.microsoft.com/office/drawing/2014/main" id="{8A225B8B-3C63-89EB-8F89-2A87CBBBFDF1}"/>
              </a:ext>
            </a:extLst>
          </p:cNvPr>
          <p:cNvSpPr>
            <a:spLocks noGrp="1"/>
          </p:cNvSpPr>
          <p:nvPr>
            <p:ph idx="1"/>
          </p:nvPr>
        </p:nvSpPr>
        <p:spPr>
          <a:xfrm>
            <a:off x="838200" y="1311966"/>
            <a:ext cx="10515600" cy="5435198"/>
          </a:xfrm>
        </p:spPr>
        <p:txBody>
          <a:bodyPr>
            <a:normAutofit/>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typical digital computer has many registers, and paths must be provided to transfer information from one register to another.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number of wires will be excessive if separate lines are used between each register and all other registers in the system.</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more efficient scheme for transferring information between registers in a multiple register</a:t>
            </a:r>
            <a:r>
              <a:rPr lang="en-US" sz="2400" dirty="0">
                <a:latin typeface="Calibri" panose="020F0502020204030204" pitchFamily="34" charset="0"/>
              </a:rPr>
              <a:t> </a:t>
            </a:r>
            <a:r>
              <a:rPr lang="en-US" sz="2400" b="0" i="0" u="none" strike="noStrike" baseline="0" dirty="0">
                <a:latin typeface="Calibri" panose="020F0502020204030204" pitchFamily="34" charset="0"/>
              </a:rPr>
              <a:t>configuration is a common bus system.</a:t>
            </a:r>
          </a:p>
          <a:p>
            <a:pPr algn="l">
              <a:buFont typeface="Symbol" panose="05050102010706020507" pitchFamily="18" charset="2"/>
              <a:buChar char="·"/>
            </a:pPr>
            <a:r>
              <a:rPr lang="en-US" sz="2400" b="0" i="0" u="none" strike="noStrike" baseline="0" dirty="0">
                <a:latin typeface="Calibri" panose="020F0502020204030204" pitchFamily="34" charset="0"/>
              </a:rPr>
              <a:t>A bus structure consists of a set of common lines, one for each bit of a register, through which binary information is transferred one at a time. </a:t>
            </a:r>
          </a:p>
          <a:p>
            <a:pPr algn="l">
              <a:buFont typeface="Symbol" panose="05050102010706020507" pitchFamily="18" charset="2"/>
              <a:buChar char="·"/>
            </a:pPr>
            <a:endParaRPr lang="en-US" sz="2400" b="0" i="0" u="none" strike="noStrike" baseline="0" dirty="0">
              <a:latin typeface="Calibri" panose="020F0502020204030204" pitchFamily="34" charset="0"/>
            </a:endParaRP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Control signals determine which register is selected by the bus during each particular </a:t>
            </a:r>
            <a:r>
              <a:rPr lang="en-IN" sz="2400" b="0" i="0" u="none" strike="noStrike" baseline="0" dirty="0">
                <a:latin typeface="Calibri" panose="020F0502020204030204" pitchFamily="34" charset="0"/>
              </a:rPr>
              <a:t>register transfer.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One way of constructing a common bus system is with multiplexers.</a:t>
            </a:r>
            <a:endParaRPr lang="en-IN" sz="4400" dirty="0"/>
          </a:p>
        </p:txBody>
      </p:sp>
    </p:spTree>
    <p:extLst>
      <p:ext uri="{BB962C8B-B14F-4D97-AF65-F5344CB8AC3E}">
        <p14:creationId xmlns:p14="http://schemas.microsoft.com/office/powerpoint/2010/main" val="197179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7F1E0-4A7C-B3A3-E604-806D7322F5AB}"/>
              </a:ext>
            </a:extLst>
          </p:cNvPr>
          <p:cNvSpPr txBox="1"/>
          <p:nvPr/>
        </p:nvSpPr>
        <p:spPr>
          <a:xfrm>
            <a:off x="417443" y="308258"/>
            <a:ext cx="11357113" cy="1200329"/>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multiplexers select the source register whose binary information is then placed on </a:t>
            </a:r>
            <a:r>
              <a:rPr lang="en-IN" sz="2400" b="0" i="0" u="none" strike="noStrike" baseline="0" dirty="0">
                <a:latin typeface="Calibri" panose="020F0502020204030204" pitchFamily="34" charset="0"/>
              </a:rPr>
              <a:t>the bus.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construction of a bus system for four registers is shown in figure below.</a:t>
            </a:r>
            <a:endParaRPr lang="en-IN" sz="2400" dirty="0"/>
          </a:p>
        </p:txBody>
      </p:sp>
      <p:pic>
        <p:nvPicPr>
          <p:cNvPr id="5" name="Picture 4">
            <a:extLst>
              <a:ext uri="{FF2B5EF4-FFF2-40B4-BE49-F238E27FC236}">
                <a16:creationId xmlns:a16="http://schemas.microsoft.com/office/drawing/2014/main" id="{69FE30AA-6F67-C3F1-AC12-77434894F440}"/>
              </a:ext>
            </a:extLst>
          </p:cNvPr>
          <p:cNvPicPr>
            <a:picLocks noChangeAspect="1"/>
          </p:cNvPicPr>
          <p:nvPr/>
        </p:nvPicPr>
        <p:blipFill>
          <a:blip r:embed="rId2"/>
          <a:stretch>
            <a:fillRect/>
          </a:stretch>
        </p:blipFill>
        <p:spPr>
          <a:xfrm>
            <a:off x="1126436" y="1628775"/>
            <a:ext cx="9012926" cy="5229225"/>
          </a:xfrm>
          <a:prstGeom prst="rect">
            <a:avLst/>
          </a:prstGeom>
        </p:spPr>
      </p:pic>
    </p:spTree>
    <p:extLst>
      <p:ext uri="{BB962C8B-B14F-4D97-AF65-F5344CB8AC3E}">
        <p14:creationId xmlns:p14="http://schemas.microsoft.com/office/powerpoint/2010/main" val="3311126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4156</Words>
  <Application>Microsoft Office PowerPoint</Application>
  <PresentationFormat>Widescreen</PresentationFormat>
  <Paragraphs>302</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Calibri,Bold</vt:lpstr>
      <vt:lpstr>Cambria Math</vt:lpstr>
      <vt:lpstr>Cambria,Bold</vt:lpstr>
      <vt:lpstr>Courier New</vt:lpstr>
      <vt:lpstr>Courier New,Bold</vt:lpstr>
      <vt:lpstr>Symbol</vt:lpstr>
      <vt:lpstr>Times New Roman</vt:lpstr>
      <vt:lpstr>Office Theme</vt:lpstr>
      <vt:lpstr>UNIT – 1 :                     Overview of Register Transfer and Micro Operations</vt:lpstr>
      <vt:lpstr>Register Transfer Language :</vt:lpstr>
      <vt:lpstr>PowerPoint Presentation</vt:lpstr>
      <vt:lpstr>Register Transfer in detail with block diagram and timing diagram :</vt:lpstr>
      <vt:lpstr>PowerPoint Presentation</vt:lpstr>
      <vt:lpstr>PowerPoint Presentation</vt:lpstr>
      <vt:lpstr>PowerPoint Presentation</vt:lpstr>
      <vt:lpstr>Common Bus System :</vt:lpstr>
      <vt:lpstr>PowerPoint Presentation</vt:lpstr>
      <vt:lpstr>PowerPoint Presentation</vt:lpstr>
      <vt:lpstr>PowerPoint Presentation</vt:lpstr>
      <vt:lpstr>PowerPoint Presentation</vt:lpstr>
      <vt:lpstr>Three-state bus buffer : Tri state buffer </vt:lpstr>
      <vt:lpstr>PowerPoint Presentation</vt:lpstr>
      <vt:lpstr>Memory Transfer :</vt:lpstr>
      <vt:lpstr>PowerPoint Presentation</vt:lpstr>
      <vt:lpstr>Arithmetic Micro-operation :</vt:lpstr>
      <vt:lpstr>PowerPoint Presentation</vt:lpstr>
      <vt:lpstr>Binary Adder:</vt:lpstr>
      <vt:lpstr>PowerPoint Presentation</vt:lpstr>
      <vt:lpstr>Binary Adder-Subtractor :</vt:lpstr>
      <vt:lpstr>PowerPoint Presentation</vt:lpstr>
      <vt:lpstr>PowerPoint Presentation</vt:lpstr>
      <vt:lpstr>Binary Incrementer : </vt:lpstr>
      <vt:lpstr>PowerPoint Presentation</vt:lpstr>
      <vt:lpstr>4-bit arithmetic circuit :</vt:lpstr>
      <vt:lpstr>PowerPoint Presentation</vt:lpstr>
      <vt:lpstr>PowerPoint Presentation</vt:lpstr>
      <vt:lpstr>Logic Micro-operations :</vt:lpstr>
      <vt:lpstr>PowerPoint Presentation</vt:lpstr>
      <vt:lpstr>PowerPoint Presentation</vt:lpstr>
      <vt:lpstr>PowerPoint Presentation</vt:lpstr>
      <vt:lpstr>PowerPoint Presentation</vt:lpstr>
      <vt:lpstr>PowerPoint Presentation</vt:lpstr>
      <vt:lpstr>PowerPoint Presentation</vt:lpstr>
      <vt:lpstr>Shift micro operations :</vt:lpstr>
      <vt:lpstr>PowerPoint Presentation</vt:lpstr>
      <vt:lpstr>PowerPoint Presentation</vt:lpstr>
      <vt:lpstr>PowerPoint Presentation</vt:lpstr>
      <vt:lpstr>One stage of arithmetic logic shift unit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                     Overview of Register Transfer and Micro Operations</dc:title>
  <dc:creator>DHIREN</dc:creator>
  <cp:lastModifiedBy>DHIREN</cp:lastModifiedBy>
  <cp:revision>85</cp:revision>
  <dcterms:created xsi:type="dcterms:W3CDTF">2022-09-05T09:10:02Z</dcterms:created>
  <dcterms:modified xsi:type="dcterms:W3CDTF">2022-09-27T01:53:08Z</dcterms:modified>
</cp:coreProperties>
</file>