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8" r:id="rId3"/>
    <p:sldId id="259" r:id="rId4"/>
    <p:sldId id="310" r:id="rId5"/>
    <p:sldId id="311" r:id="rId6"/>
    <p:sldId id="526" r:id="rId7"/>
    <p:sldId id="527" r:id="rId8"/>
    <p:sldId id="528" r:id="rId9"/>
    <p:sldId id="529" r:id="rId10"/>
    <p:sldId id="530" r:id="rId11"/>
    <p:sldId id="531" r:id="rId12"/>
    <p:sldId id="532" r:id="rId13"/>
    <p:sldId id="533" r:id="rId14"/>
    <p:sldId id="534" r:id="rId15"/>
    <p:sldId id="260" r:id="rId16"/>
    <p:sldId id="261" r:id="rId17"/>
    <p:sldId id="262" r:id="rId18"/>
    <p:sldId id="263" r:id="rId19"/>
    <p:sldId id="535" r:id="rId20"/>
    <p:sldId id="319" r:id="rId21"/>
    <p:sldId id="320" r:id="rId22"/>
    <p:sldId id="536" r:id="rId23"/>
    <p:sldId id="257" r:id="rId24"/>
    <p:sldId id="537" r:id="rId25"/>
    <p:sldId id="538" r:id="rId26"/>
    <p:sldId id="325" r:id="rId27"/>
    <p:sldId id="584" r:id="rId28"/>
    <p:sldId id="585" r:id="rId29"/>
    <p:sldId id="586" r:id="rId30"/>
    <p:sldId id="587" r:id="rId31"/>
    <p:sldId id="588" r:id="rId32"/>
    <p:sldId id="589" r:id="rId33"/>
    <p:sldId id="590" r:id="rId34"/>
    <p:sldId id="591" r:id="rId35"/>
    <p:sldId id="328" r:id="rId36"/>
    <p:sldId id="539" r:id="rId37"/>
    <p:sldId id="540" r:id="rId38"/>
    <p:sldId id="541" r:id="rId39"/>
    <p:sldId id="542" r:id="rId40"/>
    <p:sldId id="543" r:id="rId41"/>
    <p:sldId id="544" r:id="rId42"/>
    <p:sldId id="332" r:id="rId43"/>
    <p:sldId id="545" r:id="rId44"/>
    <p:sldId id="546" r:id="rId45"/>
    <p:sldId id="550" r:id="rId46"/>
    <p:sldId id="547" r:id="rId47"/>
    <p:sldId id="548" r:id="rId48"/>
    <p:sldId id="549" r:id="rId49"/>
    <p:sldId id="335" r:id="rId50"/>
    <p:sldId id="551" r:id="rId51"/>
    <p:sldId id="592" r:id="rId52"/>
    <p:sldId id="593" r:id="rId53"/>
    <p:sldId id="594" r:id="rId54"/>
    <p:sldId id="595" r:id="rId55"/>
    <p:sldId id="596" r:id="rId56"/>
    <p:sldId id="597" r:id="rId57"/>
    <p:sldId id="598" r:id="rId58"/>
    <p:sldId id="599" r:id="rId59"/>
    <p:sldId id="600" r:id="rId60"/>
    <p:sldId id="601" r:id="rId61"/>
    <p:sldId id="602" r:id="rId62"/>
    <p:sldId id="603"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B693F7-DAA4-4811-AB56-FA4DF33D197F}" type="datetimeFigureOut">
              <a:rPr lang="en-IN" smtClean="0"/>
              <a:t>06-09-2022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6D03F1-0E24-4982-94BF-C9A438D20DA4}" type="slidenum">
              <a:rPr lang="en-IN" smtClean="0"/>
              <a:t>‹#›</a:t>
            </a:fld>
            <a:endParaRPr lang="en-IN"/>
          </a:p>
        </p:txBody>
      </p:sp>
    </p:spTree>
    <p:extLst>
      <p:ext uri="{BB962C8B-B14F-4D97-AF65-F5344CB8AC3E}">
        <p14:creationId xmlns:p14="http://schemas.microsoft.com/office/powerpoint/2010/main" val="2637640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BD535E40-2CB3-26B1-3435-6926616363DD}"/>
              </a:ext>
            </a:extLst>
          </p:cNvPr>
          <p:cNvSpPr>
            <a:spLocks noGrp="1" noChangeArrowheads="1"/>
          </p:cNvSpPr>
          <p:nvPr>
            <p:ph type="sldNum" sz="quarter" idx="4294967295"/>
          </p:nvPr>
        </p:nvSpPr>
        <p:spPr bwMode="auto">
          <a:xfrm>
            <a:off x="5611813" y="6477000"/>
            <a:ext cx="4292600" cy="341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fld id="{A67C86C4-397F-4BE3-9BAB-B6BC55C70667}" type="slidenum">
              <a:rPr lang="en-US" altLang="en-US"/>
              <a:pPr/>
              <a:t>11</a:t>
            </a:fld>
            <a:endParaRPr lang="en-US" altLang="en-US"/>
          </a:p>
        </p:txBody>
      </p:sp>
      <p:sp>
        <p:nvSpPr>
          <p:cNvPr id="61443" name="Slide Image Placeholder 1">
            <a:extLst>
              <a:ext uri="{FF2B5EF4-FFF2-40B4-BE49-F238E27FC236}">
                <a16:creationId xmlns:a16="http://schemas.microsoft.com/office/drawing/2014/main" id="{CEC989DB-132A-E286-4D79-85CCDCE08964}"/>
              </a:ext>
            </a:extLst>
          </p:cNvPr>
          <p:cNvSpPr>
            <a:spLocks noGrp="1" noRot="1" noChangeAspect="1" noTextEdit="1"/>
          </p:cNvSpPr>
          <p:nvPr>
            <p:ph type="sldImg"/>
          </p:nvPr>
        </p:nvSpPr>
        <p:spPr/>
      </p:sp>
      <p:sp>
        <p:nvSpPr>
          <p:cNvPr id="61444" name="Notes Placeholder 2">
            <a:extLst>
              <a:ext uri="{FF2B5EF4-FFF2-40B4-BE49-F238E27FC236}">
                <a16:creationId xmlns:a16="http://schemas.microsoft.com/office/drawing/2014/main" id="{F66C7BA2-D8BC-26B1-50D9-E129C3516022}"/>
              </a:ext>
            </a:extLst>
          </p:cNvPr>
          <p:cNvSpPr>
            <a:spLocks noGrp="1"/>
          </p:cNvSpPr>
          <p:nvPr>
            <p:ph type="body" idx="1"/>
          </p:nvPr>
        </p:nvSpPr>
        <p:spPr bwMode="auto">
          <a:xfrm>
            <a:off x="1320800" y="3240088"/>
            <a:ext cx="7264400" cy="30686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굴림" panose="020B0503020000020004" pitchFamily="34" charset="-127"/>
            </a:endParaRPr>
          </a:p>
        </p:txBody>
      </p:sp>
      <p:sp>
        <p:nvSpPr>
          <p:cNvPr id="61445" name="Slide Number Placeholder 3">
            <a:extLst>
              <a:ext uri="{FF2B5EF4-FFF2-40B4-BE49-F238E27FC236}">
                <a16:creationId xmlns:a16="http://schemas.microsoft.com/office/drawing/2014/main" id="{FAF87358-5CC0-2A60-9584-A005A1630C04}"/>
              </a:ext>
            </a:extLst>
          </p:cNvPr>
          <p:cNvSpPr txBox="1">
            <a:spLocks noGrp="1"/>
          </p:cNvSpPr>
          <p:nvPr/>
        </p:nvSpPr>
        <p:spPr bwMode="auto">
          <a:xfrm>
            <a:off x="5613400" y="6478588"/>
            <a:ext cx="42926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pPr algn="r"/>
            <a:fld id="{ADBA56A5-267B-4C8C-881D-F6BF28572D0A}" type="slidenum">
              <a:rPr lang="en-US" altLang="en-US">
                <a:latin typeface="Times New Roman" panose="02020603050405020304" pitchFamily="18" charset="0"/>
              </a:rPr>
              <a:pPr algn="r"/>
              <a:t>11</a:t>
            </a:fld>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DC01D-590B-48A0-932A-C617E642AD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0D1468-2B5D-5E5C-4E74-99A94BFAA6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2AB31A-8F15-5AF1-A983-58E4DFE69DA0}"/>
              </a:ext>
            </a:extLst>
          </p:cNvPr>
          <p:cNvSpPr>
            <a:spLocks noGrp="1"/>
          </p:cNvSpPr>
          <p:nvPr>
            <p:ph type="dt" sz="half" idx="10"/>
          </p:nvPr>
        </p:nvSpPr>
        <p:spPr/>
        <p:txBody>
          <a:bodyPr/>
          <a:lstStyle/>
          <a:p>
            <a:fld id="{893CD01E-1008-4CB4-B373-E9575B973A71}" type="datetimeFigureOut">
              <a:rPr lang="en-IN" smtClean="0"/>
              <a:t>06-09-2022</a:t>
            </a:fld>
            <a:endParaRPr lang="en-IN"/>
          </a:p>
        </p:txBody>
      </p:sp>
      <p:sp>
        <p:nvSpPr>
          <p:cNvPr id="5" name="Footer Placeholder 4">
            <a:extLst>
              <a:ext uri="{FF2B5EF4-FFF2-40B4-BE49-F238E27FC236}">
                <a16:creationId xmlns:a16="http://schemas.microsoft.com/office/drawing/2014/main" id="{8B46D0A1-06D7-590A-6717-6D48A5162C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997595-D009-2494-7FC6-0E3722D4CBBC}"/>
              </a:ext>
            </a:extLst>
          </p:cNvPr>
          <p:cNvSpPr>
            <a:spLocks noGrp="1"/>
          </p:cNvSpPr>
          <p:nvPr>
            <p:ph type="sldNum" sz="quarter" idx="12"/>
          </p:nvPr>
        </p:nvSpPr>
        <p:spPr/>
        <p:txBody>
          <a:bodyPr/>
          <a:lstStyle/>
          <a:p>
            <a:fld id="{EAD4DFC4-A0ED-436A-8EFA-EC9BF8B3F71D}" type="slidenum">
              <a:rPr lang="en-IN" smtClean="0"/>
              <a:t>‹#›</a:t>
            </a:fld>
            <a:endParaRPr lang="en-IN"/>
          </a:p>
        </p:txBody>
      </p:sp>
    </p:spTree>
    <p:extLst>
      <p:ext uri="{BB962C8B-B14F-4D97-AF65-F5344CB8AC3E}">
        <p14:creationId xmlns:p14="http://schemas.microsoft.com/office/powerpoint/2010/main" val="424224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DB0DF-81A5-15C4-DF51-A905DEF972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D8127B-E2CF-D177-45BB-E78431C343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8DB6D2-D433-A23D-1D23-2737D84C5CBB}"/>
              </a:ext>
            </a:extLst>
          </p:cNvPr>
          <p:cNvSpPr>
            <a:spLocks noGrp="1"/>
          </p:cNvSpPr>
          <p:nvPr>
            <p:ph type="dt" sz="half" idx="10"/>
          </p:nvPr>
        </p:nvSpPr>
        <p:spPr/>
        <p:txBody>
          <a:bodyPr/>
          <a:lstStyle/>
          <a:p>
            <a:fld id="{893CD01E-1008-4CB4-B373-E9575B973A71}" type="datetimeFigureOut">
              <a:rPr lang="en-IN" smtClean="0"/>
              <a:t>06-09-2022</a:t>
            </a:fld>
            <a:endParaRPr lang="en-IN"/>
          </a:p>
        </p:txBody>
      </p:sp>
      <p:sp>
        <p:nvSpPr>
          <p:cNvPr id="5" name="Footer Placeholder 4">
            <a:extLst>
              <a:ext uri="{FF2B5EF4-FFF2-40B4-BE49-F238E27FC236}">
                <a16:creationId xmlns:a16="http://schemas.microsoft.com/office/drawing/2014/main" id="{21D398FE-B2A0-0C13-887F-47394AC162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C26F6B-9C02-BFAE-5B7F-45ADA5CEF82D}"/>
              </a:ext>
            </a:extLst>
          </p:cNvPr>
          <p:cNvSpPr>
            <a:spLocks noGrp="1"/>
          </p:cNvSpPr>
          <p:nvPr>
            <p:ph type="sldNum" sz="quarter" idx="12"/>
          </p:nvPr>
        </p:nvSpPr>
        <p:spPr/>
        <p:txBody>
          <a:bodyPr/>
          <a:lstStyle/>
          <a:p>
            <a:fld id="{EAD4DFC4-A0ED-436A-8EFA-EC9BF8B3F71D}" type="slidenum">
              <a:rPr lang="en-IN" smtClean="0"/>
              <a:t>‹#›</a:t>
            </a:fld>
            <a:endParaRPr lang="en-IN"/>
          </a:p>
        </p:txBody>
      </p:sp>
    </p:spTree>
    <p:extLst>
      <p:ext uri="{BB962C8B-B14F-4D97-AF65-F5344CB8AC3E}">
        <p14:creationId xmlns:p14="http://schemas.microsoft.com/office/powerpoint/2010/main" val="1216682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B43F61-958A-F48E-A833-D28F6C51E3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575168-EC19-F6F1-38CD-8458C79954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A04650-9286-AAE4-43AC-DDF0B1019CF5}"/>
              </a:ext>
            </a:extLst>
          </p:cNvPr>
          <p:cNvSpPr>
            <a:spLocks noGrp="1"/>
          </p:cNvSpPr>
          <p:nvPr>
            <p:ph type="dt" sz="half" idx="10"/>
          </p:nvPr>
        </p:nvSpPr>
        <p:spPr/>
        <p:txBody>
          <a:bodyPr/>
          <a:lstStyle/>
          <a:p>
            <a:fld id="{893CD01E-1008-4CB4-B373-E9575B973A71}" type="datetimeFigureOut">
              <a:rPr lang="en-IN" smtClean="0"/>
              <a:t>06-09-2022</a:t>
            </a:fld>
            <a:endParaRPr lang="en-IN"/>
          </a:p>
        </p:txBody>
      </p:sp>
      <p:sp>
        <p:nvSpPr>
          <p:cNvPr id="5" name="Footer Placeholder 4">
            <a:extLst>
              <a:ext uri="{FF2B5EF4-FFF2-40B4-BE49-F238E27FC236}">
                <a16:creationId xmlns:a16="http://schemas.microsoft.com/office/drawing/2014/main" id="{25A1B98F-4CD9-EC20-BA4F-3F3A02F150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F768CD-28F8-326F-598E-C3F82B719695}"/>
              </a:ext>
            </a:extLst>
          </p:cNvPr>
          <p:cNvSpPr>
            <a:spLocks noGrp="1"/>
          </p:cNvSpPr>
          <p:nvPr>
            <p:ph type="sldNum" sz="quarter" idx="12"/>
          </p:nvPr>
        </p:nvSpPr>
        <p:spPr/>
        <p:txBody>
          <a:bodyPr/>
          <a:lstStyle/>
          <a:p>
            <a:fld id="{EAD4DFC4-A0ED-436A-8EFA-EC9BF8B3F71D}" type="slidenum">
              <a:rPr lang="en-IN" smtClean="0"/>
              <a:t>‹#›</a:t>
            </a:fld>
            <a:endParaRPr lang="en-IN"/>
          </a:p>
        </p:txBody>
      </p:sp>
    </p:spTree>
    <p:extLst>
      <p:ext uri="{BB962C8B-B14F-4D97-AF65-F5344CB8AC3E}">
        <p14:creationId xmlns:p14="http://schemas.microsoft.com/office/powerpoint/2010/main" val="1726448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E23B1-0BCB-373F-9AE2-DB253D574E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6BF334-A656-417F-1BB6-835981F5FB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EF0B7D-D996-562B-D18A-95AFE6F73D40}"/>
              </a:ext>
            </a:extLst>
          </p:cNvPr>
          <p:cNvSpPr>
            <a:spLocks noGrp="1"/>
          </p:cNvSpPr>
          <p:nvPr>
            <p:ph type="dt" sz="half" idx="10"/>
          </p:nvPr>
        </p:nvSpPr>
        <p:spPr/>
        <p:txBody>
          <a:bodyPr/>
          <a:lstStyle/>
          <a:p>
            <a:fld id="{893CD01E-1008-4CB4-B373-E9575B973A71}" type="datetimeFigureOut">
              <a:rPr lang="en-IN" smtClean="0"/>
              <a:t>06-09-2022</a:t>
            </a:fld>
            <a:endParaRPr lang="en-IN"/>
          </a:p>
        </p:txBody>
      </p:sp>
      <p:sp>
        <p:nvSpPr>
          <p:cNvPr id="5" name="Footer Placeholder 4">
            <a:extLst>
              <a:ext uri="{FF2B5EF4-FFF2-40B4-BE49-F238E27FC236}">
                <a16:creationId xmlns:a16="http://schemas.microsoft.com/office/drawing/2014/main" id="{7A656548-295B-85D2-E811-28D76B02F1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EE39A0-7B9D-6BD7-DF7B-8A54E8780AD7}"/>
              </a:ext>
            </a:extLst>
          </p:cNvPr>
          <p:cNvSpPr>
            <a:spLocks noGrp="1"/>
          </p:cNvSpPr>
          <p:nvPr>
            <p:ph type="sldNum" sz="quarter" idx="12"/>
          </p:nvPr>
        </p:nvSpPr>
        <p:spPr/>
        <p:txBody>
          <a:bodyPr/>
          <a:lstStyle/>
          <a:p>
            <a:fld id="{EAD4DFC4-A0ED-436A-8EFA-EC9BF8B3F71D}" type="slidenum">
              <a:rPr lang="en-IN" smtClean="0"/>
              <a:t>‹#›</a:t>
            </a:fld>
            <a:endParaRPr lang="en-IN"/>
          </a:p>
        </p:txBody>
      </p:sp>
    </p:spTree>
    <p:extLst>
      <p:ext uri="{BB962C8B-B14F-4D97-AF65-F5344CB8AC3E}">
        <p14:creationId xmlns:p14="http://schemas.microsoft.com/office/powerpoint/2010/main" val="538963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2EE-AA80-7E11-F841-56ACC4448D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8A0595-BAC5-EB49-2CAA-12D7D7BB2A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E906D6-AEAA-3232-8D67-D6C14BBD615B}"/>
              </a:ext>
            </a:extLst>
          </p:cNvPr>
          <p:cNvSpPr>
            <a:spLocks noGrp="1"/>
          </p:cNvSpPr>
          <p:nvPr>
            <p:ph type="dt" sz="half" idx="10"/>
          </p:nvPr>
        </p:nvSpPr>
        <p:spPr/>
        <p:txBody>
          <a:bodyPr/>
          <a:lstStyle/>
          <a:p>
            <a:fld id="{893CD01E-1008-4CB4-B373-E9575B973A71}" type="datetimeFigureOut">
              <a:rPr lang="en-IN" smtClean="0"/>
              <a:t>06-09-2022</a:t>
            </a:fld>
            <a:endParaRPr lang="en-IN"/>
          </a:p>
        </p:txBody>
      </p:sp>
      <p:sp>
        <p:nvSpPr>
          <p:cNvPr id="5" name="Footer Placeholder 4">
            <a:extLst>
              <a:ext uri="{FF2B5EF4-FFF2-40B4-BE49-F238E27FC236}">
                <a16:creationId xmlns:a16="http://schemas.microsoft.com/office/drawing/2014/main" id="{4255B57E-ED58-57ED-8F10-A6330C2056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4AA5BB-B979-D313-11EF-5FD88D82B030}"/>
              </a:ext>
            </a:extLst>
          </p:cNvPr>
          <p:cNvSpPr>
            <a:spLocks noGrp="1"/>
          </p:cNvSpPr>
          <p:nvPr>
            <p:ph type="sldNum" sz="quarter" idx="12"/>
          </p:nvPr>
        </p:nvSpPr>
        <p:spPr/>
        <p:txBody>
          <a:bodyPr/>
          <a:lstStyle/>
          <a:p>
            <a:fld id="{EAD4DFC4-A0ED-436A-8EFA-EC9BF8B3F71D}" type="slidenum">
              <a:rPr lang="en-IN" smtClean="0"/>
              <a:t>‹#›</a:t>
            </a:fld>
            <a:endParaRPr lang="en-IN"/>
          </a:p>
        </p:txBody>
      </p:sp>
    </p:spTree>
    <p:extLst>
      <p:ext uri="{BB962C8B-B14F-4D97-AF65-F5344CB8AC3E}">
        <p14:creationId xmlns:p14="http://schemas.microsoft.com/office/powerpoint/2010/main" val="2051415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221B6-560B-867F-C1A3-41FE77F87D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40764C-6CC7-4506-2948-8EBC4A11F5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2B64DB-61BF-8C42-C584-54623CD5FD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216B85-0526-64EC-9792-4EE733FB80B5}"/>
              </a:ext>
            </a:extLst>
          </p:cNvPr>
          <p:cNvSpPr>
            <a:spLocks noGrp="1"/>
          </p:cNvSpPr>
          <p:nvPr>
            <p:ph type="dt" sz="half" idx="10"/>
          </p:nvPr>
        </p:nvSpPr>
        <p:spPr/>
        <p:txBody>
          <a:bodyPr/>
          <a:lstStyle/>
          <a:p>
            <a:fld id="{893CD01E-1008-4CB4-B373-E9575B973A71}" type="datetimeFigureOut">
              <a:rPr lang="en-IN" smtClean="0"/>
              <a:t>06-09-2022</a:t>
            </a:fld>
            <a:endParaRPr lang="en-IN"/>
          </a:p>
        </p:txBody>
      </p:sp>
      <p:sp>
        <p:nvSpPr>
          <p:cNvPr id="6" name="Footer Placeholder 5">
            <a:extLst>
              <a:ext uri="{FF2B5EF4-FFF2-40B4-BE49-F238E27FC236}">
                <a16:creationId xmlns:a16="http://schemas.microsoft.com/office/drawing/2014/main" id="{FFC34E48-43D2-E73D-BF97-6CE8D34ED0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2380A3-459B-E5D8-FA79-06EA37E57F4F}"/>
              </a:ext>
            </a:extLst>
          </p:cNvPr>
          <p:cNvSpPr>
            <a:spLocks noGrp="1"/>
          </p:cNvSpPr>
          <p:nvPr>
            <p:ph type="sldNum" sz="quarter" idx="12"/>
          </p:nvPr>
        </p:nvSpPr>
        <p:spPr/>
        <p:txBody>
          <a:bodyPr/>
          <a:lstStyle/>
          <a:p>
            <a:fld id="{EAD4DFC4-A0ED-436A-8EFA-EC9BF8B3F71D}" type="slidenum">
              <a:rPr lang="en-IN" smtClean="0"/>
              <a:t>‹#›</a:t>
            </a:fld>
            <a:endParaRPr lang="en-IN"/>
          </a:p>
        </p:txBody>
      </p:sp>
    </p:spTree>
    <p:extLst>
      <p:ext uri="{BB962C8B-B14F-4D97-AF65-F5344CB8AC3E}">
        <p14:creationId xmlns:p14="http://schemas.microsoft.com/office/powerpoint/2010/main" val="2881020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B19F-D1C2-578D-A6F3-F37E016365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688851-41B2-4B89-22CB-15242C79C6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B57A0B-D10C-8E3E-B9A1-4A600F179F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164EC44-E023-E592-BA2A-18F73B46E9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318A0F-BDE2-91A6-CE26-7B29CD64C1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04B7AF-AD8A-8476-402A-03BF18F03981}"/>
              </a:ext>
            </a:extLst>
          </p:cNvPr>
          <p:cNvSpPr>
            <a:spLocks noGrp="1"/>
          </p:cNvSpPr>
          <p:nvPr>
            <p:ph type="dt" sz="half" idx="10"/>
          </p:nvPr>
        </p:nvSpPr>
        <p:spPr/>
        <p:txBody>
          <a:bodyPr/>
          <a:lstStyle/>
          <a:p>
            <a:fld id="{893CD01E-1008-4CB4-B373-E9575B973A71}" type="datetimeFigureOut">
              <a:rPr lang="en-IN" smtClean="0"/>
              <a:t>06-09-2022</a:t>
            </a:fld>
            <a:endParaRPr lang="en-IN"/>
          </a:p>
        </p:txBody>
      </p:sp>
      <p:sp>
        <p:nvSpPr>
          <p:cNvPr id="8" name="Footer Placeholder 7">
            <a:extLst>
              <a:ext uri="{FF2B5EF4-FFF2-40B4-BE49-F238E27FC236}">
                <a16:creationId xmlns:a16="http://schemas.microsoft.com/office/drawing/2014/main" id="{F4CD90FD-B315-3A70-5D70-C010255BCB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28EA84-57CE-0D76-98F2-61E41F170A4B}"/>
              </a:ext>
            </a:extLst>
          </p:cNvPr>
          <p:cNvSpPr>
            <a:spLocks noGrp="1"/>
          </p:cNvSpPr>
          <p:nvPr>
            <p:ph type="sldNum" sz="quarter" idx="12"/>
          </p:nvPr>
        </p:nvSpPr>
        <p:spPr/>
        <p:txBody>
          <a:bodyPr/>
          <a:lstStyle/>
          <a:p>
            <a:fld id="{EAD4DFC4-A0ED-436A-8EFA-EC9BF8B3F71D}" type="slidenum">
              <a:rPr lang="en-IN" smtClean="0"/>
              <a:t>‹#›</a:t>
            </a:fld>
            <a:endParaRPr lang="en-IN"/>
          </a:p>
        </p:txBody>
      </p:sp>
    </p:spTree>
    <p:extLst>
      <p:ext uri="{BB962C8B-B14F-4D97-AF65-F5344CB8AC3E}">
        <p14:creationId xmlns:p14="http://schemas.microsoft.com/office/powerpoint/2010/main" val="1861581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BF5F-9929-6DEB-F5CB-19F3F4E361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5BE24E-DD06-D5FE-A7CF-AEF7161C41D9}"/>
              </a:ext>
            </a:extLst>
          </p:cNvPr>
          <p:cNvSpPr>
            <a:spLocks noGrp="1"/>
          </p:cNvSpPr>
          <p:nvPr>
            <p:ph type="dt" sz="half" idx="10"/>
          </p:nvPr>
        </p:nvSpPr>
        <p:spPr/>
        <p:txBody>
          <a:bodyPr/>
          <a:lstStyle/>
          <a:p>
            <a:fld id="{893CD01E-1008-4CB4-B373-E9575B973A71}" type="datetimeFigureOut">
              <a:rPr lang="en-IN" smtClean="0"/>
              <a:t>06-09-2022</a:t>
            </a:fld>
            <a:endParaRPr lang="en-IN"/>
          </a:p>
        </p:txBody>
      </p:sp>
      <p:sp>
        <p:nvSpPr>
          <p:cNvPr id="4" name="Footer Placeholder 3">
            <a:extLst>
              <a:ext uri="{FF2B5EF4-FFF2-40B4-BE49-F238E27FC236}">
                <a16:creationId xmlns:a16="http://schemas.microsoft.com/office/drawing/2014/main" id="{B412A058-87B9-1D28-1BEB-C89650E1E5D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A00418-1259-CC99-00CF-B91F799965F6}"/>
              </a:ext>
            </a:extLst>
          </p:cNvPr>
          <p:cNvSpPr>
            <a:spLocks noGrp="1"/>
          </p:cNvSpPr>
          <p:nvPr>
            <p:ph type="sldNum" sz="quarter" idx="12"/>
          </p:nvPr>
        </p:nvSpPr>
        <p:spPr/>
        <p:txBody>
          <a:bodyPr/>
          <a:lstStyle/>
          <a:p>
            <a:fld id="{EAD4DFC4-A0ED-436A-8EFA-EC9BF8B3F71D}" type="slidenum">
              <a:rPr lang="en-IN" smtClean="0"/>
              <a:t>‹#›</a:t>
            </a:fld>
            <a:endParaRPr lang="en-IN"/>
          </a:p>
        </p:txBody>
      </p:sp>
    </p:spTree>
    <p:extLst>
      <p:ext uri="{BB962C8B-B14F-4D97-AF65-F5344CB8AC3E}">
        <p14:creationId xmlns:p14="http://schemas.microsoft.com/office/powerpoint/2010/main" val="390670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BD8A4A-0B3E-4878-2AAF-F1AFBD43AA24}"/>
              </a:ext>
            </a:extLst>
          </p:cNvPr>
          <p:cNvSpPr>
            <a:spLocks noGrp="1"/>
          </p:cNvSpPr>
          <p:nvPr>
            <p:ph type="dt" sz="half" idx="10"/>
          </p:nvPr>
        </p:nvSpPr>
        <p:spPr/>
        <p:txBody>
          <a:bodyPr/>
          <a:lstStyle/>
          <a:p>
            <a:fld id="{893CD01E-1008-4CB4-B373-E9575B973A71}" type="datetimeFigureOut">
              <a:rPr lang="en-IN" smtClean="0"/>
              <a:t>06-09-2022</a:t>
            </a:fld>
            <a:endParaRPr lang="en-IN"/>
          </a:p>
        </p:txBody>
      </p:sp>
      <p:sp>
        <p:nvSpPr>
          <p:cNvPr id="3" name="Footer Placeholder 2">
            <a:extLst>
              <a:ext uri="{FF2B5EF4-FFF2-40B4-BE49-F238E27FC236}">
                <a16:creationId xmlns:a16="http://schemas.microsoft.com/office/drawing/2014/main" id="{6B47A550-DDC7-D877-E932-A2C68B0B0C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8A8FA4-FD40-27C8-2BCB-7C0235E5D088}"/>
              </a:ext>
            </a:extLst>
          </p:cNvPr>
          <p:cNvSpPr>
            <a:spLocks noGrp="1"/>
          </p:cNvSpPr>
          <p:nvPr>
            <p:ph type="sldNum" sz="quarter" idx="12"/>
          </p:nvPr>
        </p:nvSpPr>
        <p:spPr/>
        <p:txBody>
          <a:bodyPr/>
          <a:lstStyle/>
          <a:p>
            <a:fld id="{EAD4DFC4-A0ED-436A-8EFA-EC9BF8B3F71D}" type="slidenum">
              <a:rPr lang="en-IN" smtClean="0"/>
              <a:t>‹#›</a:t>
            </a:fld>
            <a:endParaRPr lang="en-IN"/>
          </a:p>
        </p:txBody>
      </p:sp>
    </p:spTree>
    <p:extLst>
      <p:ext uri="{BB962C8B-B14F-4D97-AF65-F5344CB8AC3E}">
        <p14:creationId xmlns:p14="http://schemas.microsoft.com/office/powerpoint/2010/main" val="2271717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511D-31FF-C8E0-431D-6F0C00454E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6D6CF4-C53F-CE45-D253-C35039939C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3BCAD0-A14B-D465-E9A0-4A22EFB577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1DD77D-6A09-A770-F1AE-045E361F11C8}"/>
              </a:ext>
            </a:extLst>
          </p:cNvPr>
          <p:cNvSpPr>
            <a:spLocks noGrp="1"/>
          </p:cNvSpPr>
          <p:nvPr>
            <p:ph type="dt" sz="half" idx="10"/>
          </p:nvPr>
        </p:nvSpPr>
        <p:spPr/>
        <p:txBody>
          <a:bodyPr/>
          <a:lstStyle/>
          <a:p>
            <a:fld id="{893CD01E-1008-4CB4-B373-E9575B973A71}" type="datetimeFigureOut">
              <a:rPr lang="en-IN" smtClean="0"/>
              <a:t>06-09-2022</a:t>
            </a:fld>
            <a:endParaRPr lang="en-IN"/>
          </a:p>
        </p:txBody>
      </p:sp>
      <p:sp>
        <p:nvSpPr>
          <p:cNvPr id="6" name="Footer Placeholder 5">
            <a:extLst>
              <a:ext uri="{FF2B5EF4-FFF2-40B4-BE49-F238E27FC236}">
                <a16:creationId xmlns:a16="http://schemas.microsoft.com/office/drawing/2014/main" id="{19BA48F5-8342-562A-4580-ED1CBD5919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956688-D379-2AC8-977B-2E543FEF1A79}"/>
              </a:ext>
            </a:extLst>
          </p:cNvPr>
          <p:cNvSpPr>
            <a:spLocks noGrp="1"/>
          </p:cNvSpPr>
          <p:nvPr>
            <p:ph type="sldNum" sz="quarter" idx="12"/>
          </p:nvPr>
        </p:nvSpPr>
        <p:spPr/>
        <p:txBody>
          <a:bodyPr/>
          <a:lstStyle/>
          <a:p>
            <a:fld id="{EAD4DFC4-A0ED-436A-8EFA-EC9BF8B3F71D}" type="slidenum">
              <a:rPr lang="en-IN" smtClean="0"/>
              <a:t>‹#›</a:t>
            </a:fld>
            <a:endParaRPr lang="en-IN"/>
          </a:p>
        </p:txBody>
      </p:sp>
    </p:spTree>
    <p:extLst>
      <p:ext uri="{BB962C8B-B14F-4D97-AF65-F5344CB8AC3E}">
        <p14:creationId xmlns:p14="http://schemas.microsoft.com/office/powerpoint/2010/main" val="1329632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32A11-FDB3-5B75-75CB-11FA0D5056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F06982-A82C-5405-23A2-907D38D2E2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27CED3-BAC5-4AE8-BDCA-A2D9CE98B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B4AEFF-2E0D-138A-461A-78AE1B37153C}"/>
              </a:ext>
            </a:extLst>
          </p:cNvPr>
          <p:cNvSpPr>
            <a:spLocks noGrp="1"/>
          </p:cNvSpPr>
          <p:nvPr>
            <p:ph type="dt" sz="half" idx="10"/>
          </p:nvPr>
        </p:nvSpPr>
        <p:spPr/>
        <p:txBody>
          <a:bodyPr/>
          <a:lstStyle/>
          <a:p>
            <a:fld id="{893CD01E-1008-4CB4-B373-E9575B973A71}" type="datetimeFigureOut">
              <a:rPr lang="en-IN" smtClean="0"/>
              <a:t>06-09-2022</a:t>
            </a:fld>
            <a:endParaRPr lang="en-IN"/>
          </a:p>
        </p:txBody>
      </p:sp>
      <p:sp>
        <p:nvSpPr>
          <p:cNvPr id="6" name="Footer Placeholder 5">
            <a:extLst>
              <a:ext uri="{FF2B5EF4-FFF2-40B4-BE49-F238E27FC236}">
                <a16:creationId xmlns:a16="http://schemas.microsoft.com/office/drawing/2014/main" id="{312F1B3C-8A8F-3974-D0B7-4F5947E29F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2591C6-DF21-AF7E-B7DE-796E2DBD19E0}"/>
              </a:ext>
            </a:extLst>
          </p:cNvPr>
          <p:cNvSpPr>
            <a:spLocks noGrp="1"/>
          </p:cNvSpPr>
          <p:nvPr>
            <p:ph type="sldNum" sz="quarter" idx="12"/>
          </p:nvPr>
        </p:nvSpPr>
        <p:spPr/>
        <p:txBody>
          <a:bodyPr/>
          <a:lstStyle/>
          <a:p>
            <a:fld id="{EAD4DFC4-A0ED-436A-8EFA-EC9BF8B3F71D}" type="slidenum">
              <a:rPr lang="en-IN" smtClean="0"/>
              <a:t>‹#›</a:t>
            </a:fld>
            <a:endParaRPr lang="en-IN"/>
          </a:p>
        </p:txBody>
      </p:sp>
    </p:spTree>
    <p:extLst>
      <p:ext uri="{BB962C8B-B14F-4D97-AF65-F5344CB8AC3E}">
        <p14:creationId xmlns:p14="http://schemas.microsoft.com/office/powerpoint/2010/main" val="407800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86463B-75AF-C5CC-00FF-76A50C4F0F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44A53B-D8E4-D6CE-DD97-B1743E5A5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B44630-599C-12AF-2624-DC2F777D32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CD01E-1008-4CB4-B373-E9575B973A71}" type="datetimeFigureOut">
              <a:rPr lang="en-IN" smtClean="0"/>
              <a:t>06-09-2022</a:t>
            </a:fld>
            <a:endParaRPr lang="en-IN"/>
          </a:p>
        </p:txBody>
      </p:sp>
      <p:sp>
        <p:nvSpPr>
          <p:cNvPr id="5" name="Footer Placeholder 4">
            <a:extLst>
              <a:ext uri="{FF2B5EF4-FFF2-40B4-BE49-F238E27FC236}">
                <a16:creationId xmlns:a16="http://schemas.microsoft.com/office/drawing/2014/main" id="{C80723C1-2189-65C8-0ABB-B7AC16823B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348E2E-6EC0-5513-5BD9-5FC3B98D22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4DFC4-A0ED-436A-8EFA-EC9BF8B3F71D}" type="slidenum">
              <a:rPr lang="en-IN" smtClean="0"/>
              <a:t>‹#›</a:t>
            </a:fld>
            <a:endParaRPr lang="en-IN"/>
          </a:p>
        </p:txBody>
      </p:sp>
    </p:spTree>
    <p:extLst>
      <p:ext uri="{BB962C8B-B14F-4D97-AF65-F5344CB8AC3E}">
        <p14:creationId xmlns:p14="http://schemas.microsoft.com/office/powerpoint/2010/main" val="2624352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9F496-2785-346E-0630-E5FBF97A9FF2}"/>
              </a:ext>
            </a:extLst>
          </p:cNvPr>
          <p:cNvSpPr>
            <a:spLocks noGrp="1"/>
          </p:cNvSpPr>
          <p:nvPr>
            <p:ph type="ctrTitle"/>
          </p:nvPr>
        </p:nvSpPr>
        <p:spPr/>
        <p:txBody>
          <a:bodyPr>
            <a:normAutofit fontScale="90000"/>
          </a:bodyPr>
          <a:lstStyle/>
          <a:p>
            <a:r>
              <a:rPr lang="en-IN" b="1" dirty="0"/>
              <a:t>Unit : 2                                              </a:t>
            </a:r>
            <a:r>
              <a:rPr lang="en-US" b="1" dirty="0"/>
              <a:t>Basic Computer Organization and Design</a:t>
            </a:r>
            <a:endParaRPr lang="en-IN" b="1" dirty="0"/>
          </a:p>
        </p:txBody>
      </p:sp>
    </p:spTree>
    <p:extLst>
      <p:ext uri="{BB962C8B-B14F-4D97-AF65-F5344CB8AC3E}">
        <p14:creationId xmlns:p14="http://schemas.microsoft.com/office/powerpoint/2010/main" val="1017243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FF23A2A-4434-4A30-AC21-9A9A8C74CDBF}"/>
              </a:ext>
            </a:extLst>
          </p:cNvPr>
          <p:cNvSpPr>
            <a:spLocks noGrp="1" noChangeArrowheads="1"/>
          </p:cNvSpPr>
          <p:nvPr>
            <p:ph type="title"/>
          </p:nvPr>
        </p:nvSpPr>
        <p:spPr bwMode="auto">
          <a:xfrm>
            <a:off x="838200" y="365125"/>
            <a:ext cx="10515600" cy="65119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pPr eaLnBrk="1" hangingPunct="1"/>
            <a:r>
              <a:rPr lang="en-US" altLang="en-US" b="1" dirty="0">
                <a:ea typeface="맑은 고딕" panose="020B0503020000020004" pitchFamily="34" charset="-127"/>
              </a:rPr>
              <a:t>Effective address</a:t>
            </a:r>
            <a:r>
              <a:rPr lang="en-US" altLang="en-US" dirty="0">
                <a:ea typeface="맑은 고딕" panose="020B0503020000020004" pitchFamily="34" charset="-127"/>
              </a:rPr>
              <a:t>:</a:t>
            </a:r>
          </a:p>
        </p:txBody>
      </p:sp>
      <p:sp>
        <p:nvSpPr>
          <p:cNvPr id="12291" name="Rectangle 3">
            <a:extLst>
              <a:ext uri="{FF2B5EF4-FFF2-40B4-BE49-F238E27FC236}">
                <a16:creationId xmlns:a16="http://schemas.microsoft.com/office/drawing/2014/main" id="{CB00285D-9623-CA0C-8461-12F494F17081}"/>
              </a:ext>
            </a:extLst>
          </p:cNvPr>
          <p:cNvSpPr>
            <a:spLocks noGrp="1" noChangeArrowheads="1"/>
          </p:cNvSpPr>
          <p:nvPr>
            <p:ph idx="1"/>
          </p:nvPr>
        </p:nvSpPr>
        <p:spPr bwMode="auto">
          <a:xfrm>
            <a:off x="838200" y="1258957"/>
            <a:ext cx="10515600" cy="491800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spcBef>
                <a:spcPct val="0"/>
              </a:spcBef>
              <a:buFontTx/>
              <a:buNone/>
            </a:pPr>
            <a:r>
              <a:rPr lang="en-US" altLang="en-US" b="1" dirty="0">
                <a:ea typeface="맑은 고딕" panose="020B0503020000020004" pitchFamily="34" charset="-127"/>
              </a:rPr>
              <a:t>• Effective address</a:t>
            </a:r>
            <a:r>
              <a:rPr lang="en-US" altLang="en-US" dirty="0">
                <a:ea typeface="맑은 고딕" panose="020B0503020000020004" pitchFamily="34" charset="-127"/>
              </a:rPr>
              <a:t>: Address where an operand is physically located</a:t>
            </a:r>
            <a:endParaRPr lang="en-US" altLang="zh-CN" dirty="0"/>
          </a:p>
          <a:p>
            <a:pPr eaLnBrk="1" hangingPunct="1"/>
            <a:endParaRPr lang="en-US" altLang="en-US" dirty="0">
              <a:ea typeface="맑은 고딕" panose="020B0503020000020004" pitchFamily="34" charset="-127"/>
            </a:endParaRPr>
          </a:p>
        </p:txBody>
      </p:sp>
      <p:pic>
        <p:nvPicPr>
          <p:cNvPr id="12292" name="Picture 4">
            <a:extLst>
              <a:ext uri="{FF2B5EF4-FFF2-40B4-BE49-F238E27FC236}">
                <a16:creationId xmlns:a16="http://schemas.microsoft.com/office/drawing/2014/main" id="{EB4FA297-2DDF-3540-BA36-E535160E9D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175" y="1961323"/>
            <a:ext cx="3604993" cy="388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5">
            <a:extLst>
              <a:ext uri="{FF2B5EF4-FFF2-40B4-BE49-F238E27FC236}">
                <a16:creationId xmlns:a16="http://schemas.microsoft.com/office/drawing/2014/main" id="{2CEEAC9F-8DC1-225C-5835-6EC534BF80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3142" y="2068122"/>
            <a:ext cx="3596671" cy="3773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61" name="Text Box 17">
            <a:extLst>
              <a:ext uri="{FF2B5EF4-FFF2-40B4-BE49-F238E27FC236}">
                <a16:creationId xmlns:a16="http://schemas.microsoft.com/office/drawing/2014/main" id="{105E5C76-1C7C-60C4-55A5-BE99211E5964}"/>
              </a:ext>
            </a:extLst>
          </p:cNvPr>
          <p:cNvSpPr txBox="1">
            <a:spLocks noChangeArrowheads="1"/>
          </p:cNvSpPr>
          <p:nvPr/>
        </p:nvSpPr>
        <p:spPr bwMode="auto">
          <a:xfrm>
            <a:off x="972378" y="5815955"/>
            <a:ext cx="92765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pPr>
              <a:spcBef>
                <a:spcPct val="50000"/>
              </a:spcBef>
            </a:pPr>
            <a:r>
              <a:rPr lang="en-US" altLang="en-US" sz="2000" dirty="0">
                <a:latin typeface="Times New Roman" panose="02020603050405020304" pitchFamily="18" charset="0"/>
              </a:rPr>
              <a:t>	   </a:t>
            </a:r>
            <a:r>
              <a:rPr lang="en-US" altLang="en-US" sz="2400" dirty="0">
                <a:latin typeface="Times New Roman" panose="02020603050405020304" pitchFamily="18" charset="0"/>
              </a:rPr>
              <a:t>Effective address: 457</a:t>
            </a:r>
            <a:r>
              <a:rPr lang="en-US" altLang="en-US" sz="2000" dirty="0">
                <a:latin typeface="Times New Roman" panose="02020603050405020304" pitchFamily="18" charset="0"/>
              </a:rPr>
              <a:t>		          </a:t>
            </a:r>
            <a:r>
              <a:rPr lang="en-US" altLang="en-US" sz="2000" dirty="0"/>
              <a:t>Effective address: 1350</a:t>
            </a:r>
            <a:endParaRPr lang="en-US" altLang="en-US" sz="2000" dirty="0">
              <a:latin typeface="Times New Roman" panose="02020603050405020304" pitchFamily="18" charset="0"/>
            </a:endParaRPr>
          </a:p>
        </p:txBody>
      </p:sp>
      <p:sp>
        <p:nvSpPr>
          <p:cNvPr id="12295" name="Slide Number Placeholder 8">
            <a:extLst>
              <a:ext uri="{FF2B5EF4-FFF2-40B4-BE49-F238E27FC236}">
                <a16:creationId xmlns:a16="http://schemas.microsoft.com/office/drawing/2014/main" id="{F55622E8-6996-EE37-1BF0-E0EF1854A7EF}"/>
              </a:ext>
            </a:extLst>
          </p:cNvPr>
          <p:cNvSpPr>
            <a:spLocks noGrp="1"/>
          </p:cNvSpPr>
          <p:nvPr>
            <p:ph type="sldNum" sz="quarter" idx="4294967295"/>
          </p:nvPr>
        </p:nvSpPr>
        <p:spPr bwMode="auto">
          <a:xfrm>
            <a:off x="8077200" y="6356351"/>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fld id="{7E630731-0951-4068-8C21-01E2E1458F16}" type="slidenum">
              <a:rPr lang="en-US" altLang="en-US"/>
              <a:pPr/>
              <a:t>10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61"/>
                                        </p:tgtEl>
                                        <p:attrNameLst>
                                          <p:attrName>style.visibility</p:attrName>
                                        </p:attrNameLst>
                                      </p:cBhvr>
                                      <p:to>
                                        <p:strVal val="visible"/>
                                      </p:to>
                                    </p:set>
                                    <p:anim calcmode="lin" valueType="num">
                                      <p:cBhvr additive="base">
                                        <p:cTn id="7" dur="500" fill="hold"/>
                                        <p:tgtEl>
                                          <p:spTgt spid="82961"/>
                                        </p:tgtEl>
                                        <p:attrNameLst>
                                          <p:attrName>ppt_x</p:attrName>
                                        </p:attrNameLst>
                                      </p:cBhvr>
                                      <p:tavLst>
                                        <p:tav tm="0">
                                          <p:val>
                                            <p:strVal val="0-#ppt_w/2"/>
                                          </p:val>
                                        </p:tav>
                                        <p:tav tm="100000">
                                          <p:val>
                                            <p:strVal val="#ppt_x"/>
                                          </p:val>
                                        </p:tav>
                                      </p:tavLst>
                                    </p:anim>
                                    <p:anim calcmode="lin" valueType="num">
                                      <p:cBhvr additive="base">
                                        <p:cTn id="8" dur="500" fill="hold"/>
                                        <p:tgtEl>
                                          <p:spTgt spid="829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6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1B3ECC0C-30FD-E001-B833-FEE20478F912}"/>
              </a:ext>
            </a:extLst>
          </p:cNvPr>
          <p:cNvSpPr>
            <a:spLocks noChangeArrowheads="1"/>
          </p:cNvSpPr>
          <p:nvPr/>
        </p:nvSpPr>
        <p:spPr bwMode="auto">
          <a:xfrm>
            <a:off x="3048000" y="285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US" altLang="en-US" sz="2400">
              <a:latin typeface="Times New Roman" panose="02020603050405020304" pitchFamily="18" charset="0"/>
            </a:endParaRPr>
          </a:p>
        </p:txBody>
      </p:sp>
      <p:pic>
        <p:nvPicPr>
          <p:cNvPr id="13315" name="Picture 2">
            <a:extLst>
              <a:ext uri="{FF2B5EF4-FFF2-40B4-BE49-F238E27FC236}">
                <a16:creationId xmlns:a16="http://schemas.microsoft.com/office/drawing/2014/main" id="{41F3E7B4-C9C7-3AEE-3959-77DA0182C250}"/>
              </a:ext>
            </a:extLst>
          </p:cNvPr>
          <p:cNvPicPr>
            <a:picLocks noChangeAspect="1" noChangeArrowheads="1"/>
          </p:cNvPicPr>
          <p:nvPr/>
        </p:nvPicPr>
        <p:blipFill>
          <a:blip r:embed="rId3">
            <a:lum bright="-18000" contrast="72000"/>
            <a:extLst>
              <a:ext uri="{28A0092B-C50C-407E-A947-70E740481C1C}">
                <a14:useLocalDpi xmlns:a14="http://schemas.microsoft.com/office/drawing/2010/main" val="0"/>
              </a:ext>
            </a:extLst>
          </a:blip>
          <a:srcRect/>
          <a:stretch>
            <a:fillRect/>
          </a:stretch>
        </p:blipFill>
        <p:spPr bwMode="auto">
          <a:xfrm>
            <a:off x="1905000" y="914400"/>
            <a:ext cx="8382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5">
            <a:extLst>
              <a:ext uri="{FF2B5EF4-FFF2-40B4-BE49-F238E27FC236}">
                <a16:creationId xmlns:a16="http://schemas.microsoft.com/office/drawing/2014/main" id="{2A8C3D4C-BDF2-8CDB-76B0-00716BE9A72A}"/>
              </a:ext>
            </a:extLst>
          </p:cNvPr>
          <p:cNvSpPr txBox="1">
            <a:spLocks noChangeArrowheads="1"/>
          </p:cNvSpPr>
          <p:nvPr/>
        </p:nvSpPr>
        <p:spPr bwMode="auto">
          <a:xfrm>
            <a:off x="2133600" y="2286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pPr>
              <a:spcBef>
                <a:spcPct val="50000"/>
              </a:spcBef>
            </a:pPr>
            <a:r>
              <a:rPr lang="en-US" altLang="en-US" sz="2400">
                <a:latin typeface="Times New Roman" panose="02020603050405020304" pitchFamily="18" charset="0"/>
              </a:rPr>
              <a:t>Direct and Indirect addressing example</a:t>
            </a:r>
          </a:p>
        </p:txBody>
      </p:sp>
      <p:sp>
        <p:nvSpPr>
          <p:cNvPr id="13317" name="Line 8">
            <a:extLst>
              <a:ext uri="{FF2B5EF4-FFF2-40B4-BE49-F238E27FC236}">
                <a16:creationId xmlns:a16="http://schemas.microsoft.com/office/drawing/2014/main" id="{FE6F822D-51EB-6662-C55B-C4A08695654D}"/>
              </a:ext>
            </a:extLst>
          </p:cNvPr>
          <p:cNvSpPr>
            <a:spLocks noChangeShapeType="1"/>
          </p:cNvSpPr>
          <p:nvPr/>
        </p:nvSpPr>
        <p:spPr bwMode="auto">
          <a:xfrm flipH="1">
            <a:off x="6858000" y="3429000"/>
            <a:ext cx="1143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18" name="Line 9">
            <a:extLst>
              <a:ext uri="{FF2B5EF4-FFF2-40B4-BE49-F238E27FC236}">
                <a16:creationId xmlns:a16="http://schemas.microsoft.com/office/drawing/2014/main" id="{180E36B5-4C90-A3E8-A185-3CF89EDED5BE}"/>
              </a:ext>
            </a:extLst>
          </p:cNvPr>
          <p:cNvSpPr>
            <a:spLocks noChangeShapeType="1"/>
          </p:cNvSpPr>
          <p:nvPr/>
        </p:nvSpPr>
        <p:spPr bwMode="auto">
          <a:xfrm>
            <a:off x="6858000" y="3657600"/>
            <a:ext cx="2286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19" name="AutoShape 11">
            <a:extLst>
              <a:ext uri="{FF2B5EF4-FFF2-40B4-BE49-F238E27FC236}">
                <a16:creationId xmlns:a16="http://schemas.microsoft.com/office/drawing/2014/main" id="{0C4F81A7-A911-7824-E9D0-55ECE59CA4D1}"/>
              </a:ext>
            </a:extLst>
          </p:cNvPr>
          <p:cNvSpPr>
            <a:spLocks noChangeArrowheads="1"/>
          </p:cNvSpPr>
          <p:nvPr/>
        </p:nvSpPr>
        <p:spPr bwMode="auto">
          <a:xfrm>
            <a:off x="3200400" y="1143000"/>
            <a:ext cx="1219200" cy="304800"/>
          </a:xfrm>
          <a:prstGeom prst="wedgeEllipseCallout">
            <a:avLst>
              <a:gd name="adj1" fmla="val -42708"/>
              <a:gd name="adj2" fmla="val 386458"/>
            </a:avLst>
          </a:prstGeom>
          <a:solidFill>
            <a:schemeClr val="accent1">
              <a:alpha val="27058"/>
            </a:schemeClr>
          </a:solidFill>
          <a:ln w="9525">
            <a:solidFill>
              <a:schemeClr val="tx1"/>
            </a:solidFill>
            <a:miter lim="800000"/>
            <a:headEnd/>
            <a:tailEnd/>
          </a:ln>
        </p:spPr>
        <p:txBody>
          <a:bodyP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pPr algn="ctr"/>
            <a:endParaRPr lang="en-US" altLang="en-US" sz="2400">
              <a:latin typeface="Times New Roman" panose="02020603050405020304" pitchFamily="18" charset="0"/>
            </a:endParaRPr>
          </a:p>
        </p:txBody>
      </p:sp>
      <p:sp>
        <p:nvSpPr>
          <p:cNvPr id="13320" name="Line 12">
            <a:extLst>
              <a:ext uri="{FF2B5EF4-FFF2-40B4-BE49-F238E27FC236}">
                <a16:creationId xmlns:a16="http://schemas.microsoft.com/office/drawing/2014/main" id="{8AFB5BCD-B27C-D215-2EAE-71F10B532FC5}"/>
              </a:ext>
            </a:extLst>
          </p:cNvPr>
          <p:cNvSpPr>
            <a:spLocks noChangeShapeType="1"/>
          </p:cNvSpPr>
          <p:nvPr/>
        </p:nvSpPr>
        <p:spPr bwMode="auto">
          <a:xfrm>
            <a:off x="2895600" y="1447800"/>
            <a:ext cx="0" cy="9906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21" name="AutoShape 14">
            <a:extLst>
              <a:ext uri="{FF2B5EF4-FFF2-40B4-BE49-F238E27FC236}">
                <a16:creationId xmlns:a16="http://schemas.microsoft.com/office/drawing/2014/main" id="{74BC7B26-B922-10D2-4B30-A5050C14D598}"/>
              </a:ext>
            </a:extLst>
          </p:cNvPr>
          <p:cNvSpPr>
            <a:spLocks noChangeArrowheads="1"/>
          </p:cNvSpPr>
          <p:nvPr/>
        </p:nvSpPr>
        <p:spPr bwMode="auto">
          <a:xfrm>
            <a:off x="6400800" y="1143000"/>
            <a:ext cx="1447800" cy="304800"/>
          </a:xfrm>
          <a:prstGeom prst="wedgeEllipseCallout">
            <a:avLst>
              <a:gd name="adj1" fmla="val -168421"/>
              <a:gd name="adj2" fmla="val 382292"/>
            </a:avLst>
          </a:prstGeom>
          <a:solidFill>
            <a:schemeClr val="accent1">
              <a:alpha val="27058"/>
            </a:schemeClr>
          </a:solidFill>
          <a:ln w="9525">
            <a:solidFill>
              <a:schemeClr val="tx1"/>
            </a:solidFill>
            <a:miter lim="800000"/>
            <a:headEnd/>
            <a:tailEnd/>
          </a:ln>
        </p:spPr>
        <p:txBody>
          <a:bodyP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pPr algn="ctr"/>
            <a:endParaRPr lang="en-US" altLang="en-US" sz="2400">
              <a:latin typeface="Times New Roman" panose="02020603050405020304" pitchFamily="18" charset="0"/>
            </a:endParaRPr>
          </a:p>
        </p:txBody>
      </p:sp>
      <p:sp>
        <p:nvSpPr>
          <p:cNvPr id="13322" name="Rectangle 15">
            <a:extLst>
              <a:ext uri="{FF2B5EF4-FFF2-40B4-BE49-F238E27FC236}">
                <a16:creationId xmlns:a16="http://schemas.microsoft.com/office/drawing/2014/main" id="{46A1312D-2411-6A9F-F1CA-A9786715675D}"/>
              </a:ext>
            </a:extLst>
          </p:cNvPr>
          <p:cNvSpPr>
            <a:spLocks noChangeArrowheads="1"/>
          </p:cNvSpPr>
          <p:nvPr/>
        </p:nvSpPr>
        <p:spPr bwMode="auto">
          <a:xfrm>
            <a:off x="1524000" y="1447800"/>
            <a:ext cx="20574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1000" b="1">
                <a:solidFill>
                  <a:srgbClr val="000000"/>
                </a:solidFill>
                <a:latin typeface="Arial" panose="020B0604020202020204" pitchFamily="34" charset="0"/>
                <a:ea typeface="굴림" panose="020B0503020000020004" pitchFamily="34" charset="-127"/>
              </a:defRPr>
            </a:lvl1pPr>
            <a:lvl2pPr>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pPr lvl="1">
              <a:spcBef>
                <a:spcPct val="50000"/>
              </a:spcBef>
            </a:pPr>
            <a:r>
              <a:rPr lang="en-US" altLang="ko-KR" sz="2000">
                <a:latin typeface="Times New Roman" panose="02020603050405020304" pitchFamily="18" charset="0"/>
              </a:rPr>
              <a:t>Addressing Mode</a:t>
            </a:r>
          </a:p>
        </p:txBody>
      </p:sp>
      <p:sp>
        <p:nvSpPr>
          <p:cNvPr id="13323" name="Line 16">
            <a:extLst>
              <a:ext uri="{FF2B5EF4-FFF2-40B4-BE49-F238E27FC236}">
                <a16:creationId xmlns:a16="http://schemas.microsoft.com/office/drawing/2014/main" id="{27D369FE-5994-679E-4527-B168A137025C}"/>
              </a:ext>
            </a:extLst>
          </p:cNvPr>
          <p:cNvSpPr>
            <a:spLocks noChangeShapeType="1"/>
          </p:cNvSpPr>
          <p:nvPr/>
        </p:nvSpPr>
        <p:spPr bwMode="auto">
          <a:xfrm>
            <a:off x="3048000" y="1447800"/>
            <a:ext cx="4114800" cy="11430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24" name="Line 12">
            <a:extLst>
              <a:ext uri="{FF2B5EF4-FFF2-40B4-BE49-F238E27FC236}">
                <a16:creationId xmlns:a16="http://schemas.microsoft.com/office/drawing/2014/main" id="{927102AD-3346-AD3B-5FE7-07CD1431F0C1}"/>
              </a:ext>
            </a:extLst>
          </p:cNvPr>
          <p:cNvSpPr>
            <a:spLocks noChangeShapeType="1"/>
          </p:cNvSpPr>
          <p:nvPr/>
        </p:nvSpPr>
        <p:spPr bwMode="auto">
          <a:xfrm>
            <a:off x="2895600" y="2667000"/>
            <a:ext cx="0" cy="9906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25" name="Line 12">
            <a:extLst>
              <a:ext uri="{FF2B5EF4-FFF2-40B4-BE49-F238E27FC236}">
                <a16:creationId xmlns:a16="http://schemas.microsoft.com/office/drawing/2014/main" id="{9FDEDFE1-8ECB-B00C-C129-C023A6A0FE9D}"/>
              </a:ext>
            </a:extLst>
          </p:cNvPr>
          <p:cNvSpPr>
            <a:spLocks noChangeShapeType="1"/>
          </p:cNvSpPr>
          <p:nvPr/>
        </p:nvSpPr>
        <p:spPr bwMode="auto">
          <a:xfrm>
            <a:off x="7467600" y="2743200"/>
            <a:ext cx="609600" cy="6096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26" name="Slide Number Placeholder 15">
            <a:extLst>
              <a:ext uri="{FF2B5EF4-FFF2-40B4-BE49-F238E27FC236}">
                <a16:creationId xmlns:a16="http://schemas.microsoft.com/office/drawing/2014/main" id="{06A57677-8586-3D9B-5A05-CD6E568194BC}"/>
              </a:ext>
            </a:extLst>
          </p:cNvPr>
          <p:cNvSpPr>
            <a:spLocks noGrp="1"/>
          </p:cNvSpPr>
          <p:nvPr>
            <p:ph type="sldNum" sz="quarter" idx="4294967295"/>
          </p:nvPr>
        </p:nvSpPr>
        <p:spPr bwMode="auto">
          <a:xfrm>
            <a:off x="8077200" y="6356351"/>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fld id="{08C9708F-5323-4C62-8E01-64E598CD1328}" type="slidenum">
              <a:rPr lang="en-US" altLang="en-US"/>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9E184-15AF-5FC3-C1BB-F01695F43094}"/>
              </a:ext>
            </a:extLst>
          </p:cNvPr>
          <p:cNvSpPr>
            <a:spLocks noGrp="1"/>
          </p:cNvSpPr>
          <p:nvPr>
            <p:ph type="title"/>
          </p:nvPr>
        </p:nvSpPr>
        <p:spPr>
          <a:xfrm>
            <a:off x="720436" y="110836"/>
            <a:ext cx="10515600" cy="798657"/>
          </a:xfrm>
        </p:spPr>
        <p:txBody>
          <a:bodyPr/>
          <a:lstStyle/>
          <a:p>
            <a:r>
              <a:rPr lang="en-IN" b="1" dirty="0"/>
              <a:t>Registers of basic computer :</a:t>
            </a:r>
          </a:p>
        </p:txBody>
      </p:sp>
      <p:sp>
        <p:nvSpPr>
          <p:cNvPr id="3" name="Content Placeholder 2">
            <a:extLst>
              <a:ext uri="{FF2B5EF4-FFF2-40B4-BE49-F238E27FC236}">
                <a16:creationId xmlns:a16="http://schemas.microsoft.com/office/drawing/2014/main" id="{AD80A6EC-0470-9E67-DB69-94C6DAE66E47}"/>
              </a:ext>
            </a:extLst>
          </p:cNvPr>
          <p:cNvSpPr>
            <a:spLocks noGrp="1"/>
          </p:cNvSpPr>
          <p:nvPr>
            <p:ph idx="1"/>
          </p:nvPr>
        </p:nvSpPr>
        <p:spPr>
          <a:xfrm>
            <a:off x="180109" y="909493"/>
            <a:ext cx="11596255" cy="5837671"/>
          </a:xfrm>
        </p:spPr>
        <p:txBody>
          <a:bodyPr>
            <a:normAutofit/>
          </a:bodyPr>
          <a:lstStyle/>
          <a:p>
            <a:pPr marL="0" indent="0" algn="l">
              <a:buNone/>
            </a:pPr>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It is necessary to provide a register in the control unit for storing the instruction code after it is read from memory.</a:t>
            </a:r>
          </a:p>
          <a:p>
            <a:pPr marL="0" indent="0" algn="l">
              <a:buNone/>
            </a:pPr>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The computer needs processor registers for manipulating data and a register for holding </a:t>
            </a:r>
            <a:r>
              <a:rPr lang="en-IN" sz="2000" b="0" i="0" u="none" strike="noStrike" baseline="0" dirty="0">
                <a:latin typeface="Calibri" panose="020F0502020204030204" pitchFamily="34" charset="0"/>
              </a:rPr>
              <a:t>a memory address.</a:t>
            </a:r>
          </a:p>
          <a:p>
            <a:pPr marL="0" indent="0" algn="l">
              <a:buNone/>
            </a:pPr>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These requirements dictate the register configuration shown in Figure</a:t>
            </a:r>
            <a:endParaRPr lang="en-IN" sz="3200" dirty="0"/>
          </a:p>
        </p:txBody>
      </p:sp>
      <p:pic>
        <p:nvPicPr>
          <p:cNvPr id="7" name="Picture 6">
            <a:extLst>
              <a:ext uri="{FF2B5EF4-FFF2-40B4-BE49-F238E27FC236}">
                <a16:creationId xmlns:a16="http://schemas.microsoft.com/office/drawing/2014/main" id="{CAB5138F-D676-72E1-79E7-0E93E75FDD93}"/>
              </a:ext>
            </a:extLst>
          </p:cNvPr>
          <p:cNvPicPr>
            <a:picLocks noChangeAspect="1"/>
          </p:cNvPicPr>
          <p:nvPr/>
        </p:nvPicPr>
        <p:blipFill>
          <a:blip r:embed="rId2"/>
          <a:stretch>
            <a:fillRect/>
          </a:stretch>
        </p:blipFill>
        <p:spPr>
          <a:xfrm>
            <a:off x="1069270" y="2535383"/>
            <a:ext cx="8767458" cy="4124098"/>
          </a:xfrm>
          <a:prstGeom prst="rect">
            <a:avLst/>
          </a:prstGeom>
        </p:spPr>
      </p:pic>
      <p:sp>
        <p:nvSpPr>
          <p:cNvPr id="9" name="TextBox 8">
            <a:extLst>
              <a:ext uri="{FF2B5EF4-FFF2-40B4-BE49-F238E27FC236}">
                <a16:creationId xmlns:a16="http://schemas.microsoft.com/office/drawing/2014/main" id="{2DA5B9BE-5BC8-72CC-53F0-38DC328E5ED1}"/>
              </a:ext>
            </a:extLst>
          </p:cNvPr>
          <p:cNvSpPr txBox="1"/>
          <p:nvPr/>
        </p:nvSpPr>
        <p:spPr>
          <a:xfrm>
            <a:off x="3297383" y="6474814"/>
            <a:ext cx="6096000" cy="369332"/>
          </a:xfrm>
          <a:prstGeom prst="rect">
            <a:avLst/>
          </a:prstGeom>
          <a:noFill/>
        </p:spPr>
        <p:txBody>
          <a:bodyPr wrap="square">
            <a:spAutoFit/>
          </a:bodyPr>
          <a:lstStyle/>
          <a:p>
            <a:r>
              <a:rPr lang="en-US" sz="1800" b="1" i="0" u="none" strike="noStrike" baseline="0" dirty="0">
                <a:latin typeface="Calibri,Bold"/>
              </a:rPr>
              <a:t>Figure : Basic Computer Register and Memory</a:t>
            </a:r>
            <a:endParaRPr lang="en-IN" dirty="0"/>
          </a:p>
        </p:txBody>
      </p:sp>
    </p:spTree>
    <p:extLst>
      <p:ext uri="{BB962C8B-B14F-4D97-AF65-F5344CB8AC3E}">
        <p14:creationId xmlns:p14="http://schemas.microsoft.com/office/powerpoint/2010/main" val="2559283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7541E2-4539-7545-8325-74D45C9C9540}"/>
              </a:ext>
            </a:extLst>
          </p:cNvPr>
          <p:cNvSpPr txBox="1"/>
          <p:nvPr/>
        </p:nvSpPr>
        <p:spPr>
          <a:xfrm>
            <a:off x="484909" y="335846"/>
            <a:ext cx="11374582" cy="6001643"/>
          </a:xfrm>
          <a:prstGeom prst="rect">
            <a:avLst/>
          </a:prstGeom>
          <a:noFill/>
        </p:spPr>
        <p:txBody>
          <a:bodyPr wrap="square">
            <a:spAutoFit/>
          </a:bodyPr>
          <a:lstStyle/>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data register (DR) holds the operand read from memory.</a:t>
            </a: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accumulator (AC) register is a general purpose processing register.</a:t>
            </a:r>
          </a:p>
          <a:p>
            <a:pPr marL="342900" indent="-342900" algn="just">
              <a:buFont typeface="Symbol" panose="05050102010706020507" pitchFamily="18" charset="2"/>
              <a:buChar char="·"/>
            </a:pPr>
            <a:r>
              <a:rPr lang="en-US" sz="2400" b="0" i="0" u="none" strike="noStrike" baseline="0" dirty="0">
                <a:latin typeface="Calibri" panose="020F0502020204030204" pitchFamily="34" charset="0"/>
              </a:rPr>
              <a:t>The instruction read from memory is placed in the instruction register (IR).</a:t>
            </a:r>
          </a:p>
          <a:p>
            <a:pPr marL="342900" indent="-342900" algn="just">
              <a:buFont typeface="Symbol" panose="05050102010706020507" pitchFamily="18" charset="2"/>
              <a:buChar char="·"/>
            </a:pPr>
            <a:endParaRPr lang="en-US" sz="2400" b="0" i="0" u="none" strike="noStrike" baseline="0" dirty="0">
              <a:latin typeface="Calibri" panose="020F0502020204030204" pitchFamily="34" charset="0"/>
            </a:endParaRP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temporary register (TR) is used for holding temporary data during the processing.</a:t>
            </a: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memory address register (AR) has 12 bits.</a:t>
            </a:r>
          </a:p>
          <a:p>
            <a:pPr marL="342900" indent="-342900" algn="just">
              <a:buFont typeface="Symbol" panose="05050102010706020507" pitchFamily="18" charset="2"/>
              <a:buChar char="·"/>
            </a:pPr>
            <a:r>
              <a:rPr lang="en-US" sz="2400" b="0" i="0" u="none" strike="noStrike" baseline="0" dirty="0">
                <a:latin typeface="Calibri" panose="020F0502020204030204" pitchFamily="34" charset="0"/>
              </a:rPr>
              <a:t>The program counter (PC) also has 12 bits and it holds the address of the next instruction to be read from memory after the current instruction is executed.</a:t>
            </a:r>
          </a:p>
          <a:p>
            <a:pPr marL="342900" indent="-342900" algn="just">
              <a:buFont typeface="Symbol" panose="05050102010706020507" pitchFamily="18" charset="2"/>
              <a:buChar char="·"/>
            </a:pPr>
            <a:endParaRPr lang="en-US" sz="2400" b="0" i="0" u="none" strike="noStrike" baseline="0" dirty="0">
              <a:latin typeface="Calibri" panose="020F0502020204030204" pitchFamily="34" charset="0"/>
            </a:endParaRPr>
          </a:p>
          <a:p>
            <a:pPr marL="342900" indent="-342900" algn="just">
              <a:buFont typeface="Symbol" panose="05050102010706020507" pitchFamily="18" charset="2"/>
              <a:buChar char="·"/>
            </a:pPr>
            <a:r>
              <a:rPr lang="en-US" sz="2400" b="0" i="0" u="none" strike="noStrike" baseline="0" dirty="0">
                <a:latin typeface="Calibri" panose="020F0502020204030204" pitchFamily="34" charset="0"/>
              </a:rPr>
              <a:t>Instruction words are read and executed in sequence unless a branch instruction is encountered. A branch instruction calls for a transfer to a nonconsecutive instruction in </a:t>
            </a:r>
            <a:r>
              <a:rPr lang="en-IN" sz="2400" b="0" i="0" u="none" strike="noStrike" baseline="0" dirty="0">
                <a:latin typeface="Calibri" panose="020F0502020204030204" pitchFamily="34" charset="0"/>
              </a:rPr>
              <a:t>the program.</a:t>
            </a:r>
          </a:p>
          <a:p>
            <a:pPr marL="342900" indent="-342900" algn="just">
              <a:buFont typeface="Symbol" panose="05050102010706020507" pitchFamily="18" charset="2"/>
              <a:buChar char="·"/>
            </a:pPr>
            <a:endParaRPr lang="en-IN" sz="2400" b="0" i="0" u="none" strike="noStrike" baseline="0" dirty="0">
              <a:latin typeface="Calibri" panose="020F0502020204030204" pitchFamily="34" charset="0"/>
            </a:endParaRP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Two registers are used for input and output. The input register (INPR) receives an 8-bit character from an input device. The output register (OUTR) holds an 8-bit character for </a:t>
            </a:r>
            <a:r>
              <a:rPr lang="en-IN" sz="2400" b="0" i="0" u="none" strike="noStrike" baseline="0" dirty="0">
                <a:latin typeface="Calibri" panose="020F0502020204030204" pitchFamily="34" charset="0"/>
              </a:rPr>
              <a:t>an output device.</a:t>
            </a:r>
            <a:endParaRPr lang="en-IN" sz="2400" dirty="0"/>
          </a:p>
        </p:txBody>
      </p:sp>
    </p:spTree>
    <p:extLst>
      <p:ext uri="{BB962C8B-B14F-4D97-AF65-F5344CB8AC3E}">
        <p14:creationId xmlns:p14="http://schemas.microsoft.com/office/powerpoint/2010/main" val="406258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ABD7F1-F8C7-C19C-091E-A855C4DEE36A}"/>
              </a:ext>
            </a:extLst>
          </p:cNvPr>
          <p:cNvPicPr>
            <a:picLocks noChangeAspect="1"/>
          </p:cNvPicPr>
          <p:nvPr/>
        </p:nvPicPr>
        <p:blipFill>
          <a:blip r:embed="rId2"/>
          <a:stretch>
            <a:fillRect/>
          </a:stretch>
        </p:blipFill>
        <p:spPr>
          <a:xfrm>
            <a:off x="1112759" y="718271"/>
            <a:ext cx="9509023" cy="4477184"/>
          </a:xfrm>
          <a:prstGeom prst="rect">
            <a:avLst/>
          </a:prstGeom>
        </p:spPr>
      </p:pic>
    </p:spTree>
    <p:extLst>
      <p:ext uri="{BB962C8B-B14F-4D97-AF65-F5344CB8AC3E}">
        <p14:creationId xmlns:p14="http://schemas.microsoft.com/office/powerpoint/2010/main" val="1044550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32E06-D113-0647-DB52-89A0ADC3A72A}"/>
              </a:ext>
            </a:extLst>
          </p:cNvPr>
          <p:cNvSpPr>
            <a:spLocks noGrp="1"/>
          </p:cNvSpPr>
          <p:nvPr>
            <p:ph type="title"/>
          </p:nvPr>
        </p:nvSpPr>
        <p:spPr>
          <a:xfrm>
            <a:off x="138545" y="253999"/>
            <a:ext cx="11215255" cy="854075"/>
          </a:xfrm>
        </p:spPr>
        <p:txBody>
          <a:bodyPr>
            <a:normAutofit/>
          </a:bodyPr>
          <a:lstStyle/>
          <a:p>
            <a:r>
              <a:rPr lang="en-US" sz="4000" b="1" dirty="0"/>
              <a:t>Common Bus System for basic computer register :</a:t>
            </a:r>
            <a:endParaRPr lang="en-IN" sz="4000" b="1" dirty="0"/>
          </a:p>
        </p:txBody>
      </p:sp>
      <p:sp>
        <p:nvSpPr>
          <p:cNvPr id="3" name="Content Placeholder 2">
            <a:extLst>
              <a:ext uri="{FF2B5EF4-FFF2-40B4-BE49-F238E27FC236}">
                <a16:creationId xmlns:a16="http://schemas.microsoft.com/office/drawing/2014/main" id="{FFD14FCD-A925-3C67-3AFE-42F8B4EDD275}"/>
              </a:ext>
            </a:extLst>
          </p:cNvPr>
          <p:cNvSpPr>
            <a:spLocks noGrp="1"/>
          </p:cNvSpPr>
          <p:nvPr>
            <p:ph idx="1"/>
          </p:nvPr>
        </p:nvSpPr>
        <p:spPr>
          <a:xfrm>
            <a:off x="488372" y="1409989"/>
            <a:ext cx="10515600" cy="4351338"/>
          </a:xfrm>
        </p:spPr>
        <p:txBody>
          <a:bodyPr>
            <a:normAutofit/>
          </a:bodyPr>
          <a:lstStyle/>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basic computer has eight registers, a memory unit and a control unit.</a:t>
            </a:r>
          </a:p>
          <a:p>
            <a:pPr algn="just">
              <a:buFont typeface="Symbol" panose="05050102010706020507" pitchFamily="18" charset="2"/>
              <a:buChar char="·"/>
            </a:pPr>
            <a:r>
              <a:rPr lang="en-US" sz="2400" b="0" i="0" u="none" strike="noStrike" baseline="0" dirty="0">
                <a:latin typeface="Calibri" panose="020F0502020204030204" pitchFamily="34" charset="0"/>
              </a:rPr>
              <a:t>Paths must be provided to transfer information from one register to another and </a:t>
            </a:r>
            <a:r>
              <a:rPr lang="en-IN" sz="2400" b="0" i="0" u="none" strike="noStrike" baseline="0" dirty="0">
                <a:latin typeface="Calibri" panose="020F0502020204030204" pitchFamily="34" charset="0"/>
              </a:rPr>
              <a:t>between memory and register.</a:t>
            </a:r>
          </a:p>
          <a:p>
            <a:pPr algn="just">
              <a:buFont typeface="Symbol" panose="05050102010706020507" pitchFamily="18" charset="2"/>
              <a:buChar char="·"/>
            </a:pPr>
            <a:endParaRPr lang="en-IN" sz="2400" b="0" i="0" u="none" strike="noStrike" baseline="0" dirty="0">
              <a:latin typeface="Calibri" panose="020F0502020204030204" pitchFamily="34" charset="0"/>
            </a:endParaRPr>
          </a:p>
          <a:p>
            <a:pPr algn="just">
              <a:buFont typeface="Symbol" panose="05050102010706020507" pitchFamily="18" charset="2"/>
              <a:buChar char="·"/>
            </a:pPr>
            <a:r>
              <a:rPr lang="en-US" sz="2400" b="0" i="0" u="none" strike="noStrike" baseline="0" dirty="0">
                <a:latin typeface="Calibri" panose="020F0502020204030204" pitchFamily="34" charset="0"/>
              </a:rPr>
              <a:t>The number of wires will be excessive if connections are between the outputs of each register and the inputs of the other registers. An efficient scheme for transferring information in a system with many register is to use a common bus.</a:t>
            </a:r>
          </a:p>
          <a:p>
            <a:pPr algn="just">
              <a:buFont typeface="Symbol" panose="05050102010706020507" pitchFamily="18" charset="2"/>
              <a:buChar char="·"/>
            </a:pPr>
            <a:endParaRPr lang="en-US" sz="2400" b="0" i="0" u="none" strike="noStrike" baseline="0" dirty="0">
              <a:latin typeface="Calibri" panose="020F0502020204030204" pitchFamily="34" charset="0"/>
            </a:endParaRPr>
          </a:p>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connection of the registers and memory of the basic computer to a common bus system is shown in figure.</a:t>
            </a:r>
            <a:endParaRPr lang="en-IN" sz="3600" dirty="0"/>
          </a:p>
        </p:txBody>
      </p:sp>
    </p:spTree>
    <p:extLst>
      <p:ext uri="{BB962C8B-B14F-4D97-AF65-F5344CB8AC3E}">
        <p14:creationId xmlns:p14="http://schemas.microsoft.com/office/powerpoint/2010/main" val="3490323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C022D2-7BFC-DC58-78EE-B4D7EEDD6B71}"/>
              </a:ext>
            </a:extLst>
          </p:cNvPr>
          <p:cNvPicPr>
            <a:picLocks noChangeAspect="1"/>
          </p:cNvPicPr>
          <p:nvPr/>
        </p:nvPicPr>
        <p:blipFill>
          <a:blip r:embed="rId2"/>
          <a:stretch>
            <a:fillRect/>
          </a:stretch>
        </p:blipFill>
        <p:spPr>
          <a:xfrm>
            <a:off x="277091" y="-86725"/>
            <a:ext cx="7078733" cy="6944725"/>
          </a:xfrm>
          <a:prstGeom prst="rect">
            <a:avLst/>
          </a:prstGeom>
        </p:spPr>
      </p:pic>
      <p:pic>
        <p:nvPicPr>
          <p:cNvPr id="4" name="Picture 3">
            <a:extLst>
              <a:ext uri="{FF2B5EF4-FFF2-40B4-BE49-F238E27FC236}">
                <a16:creationId xmlns:a16="http://schemas.microsoft.com/office/drawing/2014/main" id="{6EBBE1A1-1779-3392-43DA-BD423EA25B0B}"/>
              </a:ext>
            </a:extLst>
          </p:cNvPr>
          <p:cNvPicPr>
            <a:picLocks noChangeAspect="1"/>
          </p:cNvPicPr>
          <p:nvPr/>
        </p:nvPicPr>
        <p:blipFill>
          <a:blip r:embed="rId3"/>
          <a:stretch>
            <a:fillRect/>
          </a:stretch>
        </p:blipFill>
        <p:spPr>
          <a:xfrm>
            <a:off x="7791810" y="794471"/>
            <a:ext cx="4123099" cy="4858183"/>
          </a:xfrm>
          <a:prstGeom prst="rect">
            <a:avLst/>
          </a:prstGeom>
        </p:spPr>
      </p:pic>
    </p:spTree>
    <p:extLst>
      <p:ext uri="{BB962C8B-B14F-4D97-AF65-F5344CB8AC3E}">
        <p14:creationId xmlns:p14="http://schemas.microsoft.com/office/powerpoint/2010/main" val="2735899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7A75D2-D9A5-DECF-F789-4A8DCC976048}"/>
              </a:ext>
            </a:extLst>
          </p:cNvPr>
          <p:cNvSpPr txBox="1"/>
          <p:nvPr/>
        </p:nvSpPr>
        <p:spPr>
          <a:xfrm>
            <a:off x="249382" y="197346"/>
            <a:ext cx="11513127" cy="6740307"/>
          </a:xfrm>
          <a:prstGeom prst="rect">
            <a:avLst/>
          </a:prstGeom>
          <a:noFill/>
        </p:spPr>
        <p:txBody>
          <a:bodyPr wrap="square">
            <a:spAutoFit/>
          </a:bodyPr>
          <a:lstStyle/>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outputs of seven registers and memory are connected to the common bus. The specific output that is selected for the bus lines at any given time is determined from the binary value of the selection variables S2, S1, and S0.</a:t>
            </a:r>
          </a:p>
          <a:p>
            <a:pPr marL="342900" indent="-342900" algn="just">
              <a:buFont typeface="Symbol" panose="05050102010706020507" pitchFamily="18" charset="2"/>
              <a:buChar char="·"/>
            </a:pPr>
            <a:r>
              <a:rPr lang="en-US" sz="2400" b="0" i="0" u="none" strike="noStrike" baseline="0" dirty="0">
                <a:latin typeface="Calibri" panose="020F0502020204030204" pitchFamily="34" charset="0"/>
              </a:rPr>
              <a:t>The number along each output shows the decimal equivalent of the required binary </a:t>
            </a:r>
            <a:r>
              <a:rPr lang="en-IN" sz="2400" b="0" i="0" u="none" strike="noStrike" baseline="0" dirty="0">
                <a:latin typeface="Calibri" panose="020F0502020204030204" pitchFamily="34" charset="0"/>
              </a:rPr>
              <a:t>selection.</a:t>
            </a:r>
          </a:p>
          <a:p>
            <a:pPr marL="342900" indent="-342900" algn="just">
              <a:buFont typeface="Symbol" panose="05050102010706020507" pitchFamily="18" charset="2"/>
              <a:buChar char="·"/>
            </a:pPr>
            <a:endParaRPr lang="en-IN" sz="2400" b="0" i="0" u="none" strike="noStrike" baseline="0" dirty="0">
              <a:latin typeface="Calibri" panose="020F0502020204030204" pitchFamily="34" charset="0"/>
            </a:endParaRP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particular register whose LD (load) input is enabled receives the data from the bus during the next clock pulse transition. The memory receives the contents of the bus when its write input is activated. The memory places its 16-bit output onto the bus when the read input is activated and S2 S1 S0 = 1 1 1.</a:t>
            </a: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Four registers, DR, AC, IR, and TR have 16 bits each.</a:t>
            </a:r>
          </a:p>
          <a:p>
            <a:pPr marL="342900" indent="-342900" algn="just">
              <a:buFont typeface="Symbol" panose="05050102010706020507" pitchFamily="18" charset="2"/>
              <a:buChar char="·"/>
            </a:pPr>
            <a:r>
              <a:rPr lang="en-US" sz="2400" b="0" i="0" u="none" strike="noStrike" baseline="0" dirty="0">
                <a:latin typeface="Calibri" panose="020F0502020204030204" pitchFamily="34" charset="0"/>
              </a:rPr>
              <a:t>Two registers, AR and PC, have 12 bits each since they hold a memory address.</a:t>
            </a:r>
          </a:p>
          <a:p>
            <a:pPr marL="342900" indent="-342900" algn="just">
              <a:buFont typeface="Symbol" panose="05050102010706020507" pitchFamily="18" charset="2"/>
              <a:buChar char="·"/>
            </a:pPr>
            <a:endParaRPr lang="en-US" sz="2400" b="0" i="0" u="none" strike="noStrike" baseline="0" dirty="0">
              <a:latin typeface="Calibri" panose="020F0502020204030204" pitchFamily="34" charset="0"/>
            </a:endParaRPr>
          </a:p>
          <a:p>
            <a:pPr marL="342900" indent="-342900" algn="just">
              <a:buFont typeface="Symbol" panose="05050102010706020507" pitchFamily="18" charset="2"/>
              <a:buChar char="·"/>
            </a:pPr>
            <a:r>
              <a:rPr lang="en-US" sz="2400" b="0" i="0" u="none" strike="noStrike" baseline="0" dirty="0">
                <a:latin typeface="Calibri" panose="020F0502020204030204" pitchFamily="34" charset="0"/>
              </a:rPr>
              <a:t>When the contents of AR or PC are applied to the 16-bit common bus, the four most significant bits are set to 0’s. When AR and PC receive information from the bus, only the 12 least significant bits are transferred into the register.</a:t>
            </a:r>
          </a:p>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input register INPR and the output register OUTR have 8 bits each and communicate with the eight least significant bits in the bus.</a:t>
            </a:r>
            <a:endParaRPr lang="en-IN" sz="3200" dirty="0"/>
          </a:p>
        </p:txBody>
      </p:sp>
    </p:spTree>
    <p:extLst>
      <p:ext uri="{BB962C8B-B14F-4D97-AF65-F5344CB8AC3E}">
        <p14:creationId xmlns:p14="http://schemas.microsoft.com/office/powerpoint/2010/main" val="911803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41B533-EE69-EB05-F7E7-4BE36FE0159D}"/>
              </a:ext>
            </a:extLst>
          </p:cNvPr>
          <p:cNvSpPr txBox="1"/>
          <p:nvPr/>
        </p:nvSpPr>
        <p:spPr>
          <a:xfrm>
            <a:off x="339436" y="243512"/>
            <a:ext cx="11513127" cy="6370975"/>
          </a:xfrm>
          <a:prstGeom prst="rect">
            <a:avLst/>
          </a:prstGeom>
          <a:noFill/>
        </p:spPr>
        <p:txBody>
          <a:bodyPr wrap="square">
            <a:spAutoFit/>
          </a:bodyPr>
          <a:lstStyle/>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INPR is connected to provide information to the bus but OUTR can only receive information from the bus.</a:t>
            </a:r>
            <a:endParaRPr lang="en-US" sz="2400" b="0" i="0" u="none" strike="noStrike" baseline="0" dirty="0">
              <a:latin typeface="Symbol" panose="05050102010706020507" pitchFamily="18" charset="2"/>
            </a:endParaRPr>
          </a:p>
          <a:p>
            <a:pPr marL="285750" indent="-285750" algn="just">
              <a:buFont typeface="Arial" panose="020B0604020202020204" pitchFamily="34" charset="0"/>
              <a:buChar char="•"/>
            </a:pPr>
            <a:r>
              <a:rPr lang="en-US" sz="2400" b="0" i="0" u="none" strike="noStrike" baseline="0" dirty="0">
                <a:latin typeface="Calibri" panose="020F0502020204030204" pitchFamily="34" charset="0"/>
              </a:rPr>
              <a:t>Five registers have three control inputs: LD (load), INR (increment), and CLR (clear). Two registers have only a LD input.</a:t>
            </a:r>
          </a:p>
          <a:p>
            <a:pPr marL="342900" indent="-342900" algn="just">
              <a:buFont typeface="Symbol" panose="05050102010706020507" pitchFamily="18" charset="2"/>
              <a:buChar char="·"/>
            </a:pPr>
            <a:r>
              <a:rPr lang="en-US" sz="2400" b="0" i="0" u="none" strike="noStrike" baseline="0" dirty="0">
                <a:latin typeface="Calibri" panose="020F0502020204030204" pitchFamily="34" charset="0"/>
              </a:rPr>
              <a:t>AR must always be used to specify a memory address; therefore memory address is </a:t>
            </a:r>
            <a:r>
              <a:rPr lang="en-IN" sz="2400" b="0" i="0" u="none" strike="noStrike" baseline="0" dirty="0">
                <a:latin typeface="Calibri" panose="020F0502020204030204" pitchFamily="34" charset="0"/>
              </a:rPr>
              <a:t>connected to AR.</a:t>
            </a:r>
          </a:p>
          <a:p>
            <a:pPr marL="342900" indent="-342900" algn="just">
              <a:buFont typeface="Symbol" panose="05050102010706020507" pitchFamily="18" charset="2"/>
              <a:buChar char="·"/>
            </a:pPr>
            <a:endParaRPr lang="en-IN" sz="2400" b="0" i="0" u="none" strike="noStrike" baseline="0" dirty="0">
              <a:latin typeface="Calibri" panose="020F0502020204030204" pitchFamily="34" charset="0"/>
            </a:endParaRP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16 inputs of AC come from an adder and logic circuit. This circuit has three sets of </a:t>
            </a:r>
            <a:r>
              <a:rPr lang="en-IN" sz="2400" b="0" i="0" u="none" strike="noStrike" baseline="0" dirty="0">
                <a:latin typeface="Calibri" panose="020F0502020204030204" pitchFamily="34" charset="0"/>
              </a:rPr>
              <a:t>inputs.</a:t>
            </a:r>
          </a:p>
          <a:p>
            <a:pPr algn="just"/>
            <a:r>
              <a:rPr lang="en-US" sz="2400" b="0" i="0" u="none" strike="noStrike" baseline="0" dirty="0">
                <a:latin typeface="Calibri" panose="020F0502020204030204" pitchFamily="34" charset="0"/>
              </a:rPr>
              <a:t>	1. Set of 16-bit inputs come from the outputs of AC.</a:t>
            </a:r>
          </a:p>
          <a:p>
            <a:pPr algn="just"/>
            <a:r>
              <a:rPr lang="en-US" sz="2400" b="0" i="0" u="none" strike="noStrike" baseline="0" dirty="0">
                <a:latin typeface="Calibri" panose="020F0502020204030204" pitchFamily="34" charset="0"/>
              </a:rPr>
              <a:t>	2. Set of 16-bits come from the data register DR.</a:t>
            </a:r>
          </a:p>
          <a:p>
            <a:pPr algn="just"/>
            <a:r>
              <a:rPr lang="en-US" sz="2400" b="0" i="0" u="none" strike="noStrike" baseline="0" dirty="0">
                <a:latin typeface="Calibri" panose="020F0502020204030204" pitchFamily="34" charset="0"/>
              </a:rPr>
              <a:t>	3. Set of 8-bit inputs come from the input register INPR.</a:t>
            </a:r>
          </a:p>
          <a:p>
            <a:pPr algn="just"/>
            <a:endParaRPr lang="en-US" sz="2400" b="0" i="0" u="none" strike="noStrike" baseline="0" dirty="0">
              <a:latin typeface="Calibri" panose="020F0502020204030204" pitchFamily="34" charset="0"/>
            </a:endParaRP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result of an addition is transferred to AC and the end carry-out of the addition is transferred to flip-flop E (extended AC bit).</a:t>
            </a: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clock transition at the end of the cycle transfers the content of the bus into the designated destination register and the output of the adder and logic circuit into AC.</a:t>
            </a:r>
            <a:endParaRPr lang="en-IN" sz="2400" dirty="0"/>
          </a:p>
        </p:txBody>
      </p:sp>
    </p:spTree>
    <p:extLst>
      <p:ext uri="{BB962C8B-B14F-4D97-AF65-F5344CB8AC3E}">
        <p14:creationId xmlns:p14="http://schemas.microsoft.com/office/powerpoint/2010/main" val="4293662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73F61A-1500-5FB0-DD65-98710C12F0C5}"/>
              </a:ext>
            </a:extLst>
          </p:cNvPr>
          <p:cNvSpPr txBox="1"/>
          <p:nvPr/>
        </p:nvSpPr>
        <p:spPr>
          <a:xfrm>
            <a:off x="662609" y="1002053"/>
            <a:ext cx="10827026" cy="461665"/>
          </a:xfrm>
          <a:prstGeom prst="rect">
            <a:avLst/>
          </a:prstGeom>
          <a:noFill/>
        </p:spPr>
        <p:txBody>
          <a:bodyPr wrap="square">
            <a:spAutoFit/>
          </a:bodyPr>
          <a:lstStyle/>
          <a:p>
            <a:pPr marL="285750" indent="-285750">
              <a:buFont typeface="Arial" panose="020B0604020202020204" pitchFamily="34" charset="0"/>
              <a:buChar char="•"/>
            </a:pPr>
            <a:r>
              <a:rPr lang="en-US" altLang="ko-KR" sz="2400" dirty="0"/>
              <a:t>Three control lines, S</a:t>
            </a:r>
            <a:r>
              <a:rPr lang="en-US" altLang="ko-KR" sz="2400" baseline="-25000" dirty="0"/>
              <a:t>2</a:t>
            </a:r>
            <a:r>
              <a:rPr lang="en-US" altLang="ko-KR" sz="2400" dirty="0"/>
              <a:t>, S</a:t>
            </a:r>
            <a:r>
              <a:rPr lang="en-US" altLang="ko-KR" sz="2400" baseline="-25000" dirty="0"/>
              <a:t>1</a:t>
            </a:r>
            <a:r>
              <a:rPr lang="en-US" altLang="ko-KR" sz="2400" dirty="0"/>
              <a:t>, and S</a:t>
            </a:r>
            <a:r>
              <a:rPr lang="en-US" altLang="ko-KR" sz="2400" baseline="-25000" dirty="0"/>
              <a:t>0</a:t>
            </a:r>
            <a:r>
              <a:rPr lang="en-US" altLang="ko-KR" sz="2400" dirty="0"/>
              <a:t> control which register the bus selects as its input</a:t>
            </a:r>
          </a:p>
        </p:txBody>
      </p:sp>
      <p:sp>
        <p:nvSpPr>
          <p:cNvPr id="6" name="Text Box 11">
            <a:extLst>
              <a:ext uri="{FF2B5EF4-FFF2-40B4-BE49-F238E27FC236}">
                <a16:creationId xmlns:a16="http://schemas.microsoft.com/office/drawing/2014/main" id="{59635CF1-58F9-BE0E-CF6E-C467B6C02D27}"/>
              </a:ext>
            </a:extLst>
          </p:cNvPr>
          <p:cNvSpPr txBox="1">
            <a:spLocks noChangeArrowheads="1"/>
          </p:cNvSpPr>
          <p:nvPr/>
        </p:nvSpPr>
        <p:spPr bwMode="auto">
          <a:xfrm>
            <a:off x="1704284" y="2038764"/>
            <a:ext cx="439171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sz="1800" dirty="0"/>
              <a:t>0   0   0	x</a:t>
            </a:r>
          </a:p>
          <a:p>
            <a:r>
              <a:rPr lang="en-US" altLang="ko-KR" sz="1800" dirty="0"/>
              <a:t>0   0   1	AR</a:t>
            </a:r>
          </a:p>
          <a:p>
            <a:r>
              <a:rPr lang="en-US" altLang="ko-KR" sz="1800" dirty="0"/>
              <a:t>0   1   0	PC</a:t>
            </a:r>
          </a:p>
          <a:p>
            <a:r>
              <a:rPr lang="en-US" altLang="ko-KR" sz="1800" dirty="0"/>
              <a:t>0   1   1	DR</a:t>
            </a:r>
          </a:p>
          <a:p>
            <a:r>
              <a:rPr lang="en-US" altLang="ko-KR" sz="1800" dirty="0"/>
              <a:t>1   0   0	AC</a:t>
            </a:r>
          </a:p>
          <a:p>
            <a:r>
              <a:rPr lang="en-US" altLang="ko-KR" sz="1800" dirty="0"/>
              <a:t>1   0   1	IR</a:t>
            </a:r>
          </a:p>
          <a:p>
            <a:r>
              <a:rPr lang="en-US" altLang="ko-KR" sz="1800" dirty="0"/>
              <a:t>1   1   0	TR</a:t>
            </a:r>
          </a:p>
          <a:p>
            <a:r>
              <a:rPr lang="en-US" altLang="ko-KR" sz="1800" dirty="0"/>
              <a:t>1   1   1	Memory</a:t>
            </a:r>
          </a:p>
        </p:txBody>
      </p:sp>
      <p:sp>
        <p:nvSpPr>
          <p:cNvPr id="7" name="Rectangle 12">
            <a:extLst>
              <a:ext uri="{FF2B5EF4-FFF2-40B4-BE49-F238E27FC236}">
                <a16:creationId xmlns:a16="http://schemas.microsoft.com/office/drawing/2014/main" id="{9CFF0426-8597-C8FA-7C86-44D273E80366}"/>
              </a:ext>
            </a:extLst>
          </p:cNvPr>
          <p:cNvSpPr>
            <a:spLocks noChangeArrowheads="1"/>
          </p:cNvSpPr>
          <p:nvPr/>
        </p:nvSpPr>
        <p:spPr bwMode="auto">
          <a:xfrm>
            <a:off x="1702896" y="1669432"/>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sz="1800" dirty="0"/>
              <a:t>S</a:t>
            </a:r>
            <a:r>
              <a:rPr lang="en-US" altLang="ko-KR" sz="1800" baseline="-25000" dirty="0"/>
              <a:t>2</a:t>
            </a:r>
            <a:r>
              <a:rPr lang="en-US" altLang="ko-KR" sz="1800" dirty="0"/>
              <a:t> S</a:t>
            </a:r>
            <a:r>
              <a:rPr lang="en-US" altLang="ko-KR" sz="1800" baseline="-25000" dirty="0"/>
              <a:t>1</a:t>
            </a:r>
            <a:r>
              <a:rPr lang="en-US" altLang="ko-KR" sz="1800" dirty="0"/>
              <a:t> S</a:t>
            </a:r>
            <a:r>
              <a:rPr lang="en-US" altLang="ko-KR" sz="1800" baseline="-25000" dirty="0"/>
              <a:t>0 	</a:t>
            </a:r>
            <a:r>
              <a:rPr lang="en-US" altLang="ko-KR" sz="1800" dirty="0"/>
              <a:t>Register</a:t>
            </a:r>
            <a:endParaRPr lang="en-US" altLang="ko-KR" sz="1800" baseline="-25000" dirty="0"/>
          </a:p>
        </p:txBody>
      </p:sp>
      <p:sp>
        <p:nvSpPr>
          <p:cNvPr id="8" name="Rectangle 16">
            <a:extLst>
              <a:ext uri="{FF2B5EF4-FFF2-40B4-BE49-F238E27FC236}">
                <a16:creationId xmlns:a16="http://schemas.microsoft.com/office/drawing/2014/main" id="{C0A6409D-03E4-F1D1-E81F-BE34A6133F8D}"/>
              </a:ext>
            </a:extLst>
          </p:cNvPr>
          <p:cNvSpPr>
            <a:spLocks noChangeArrowheads="1"/>
          </p:cNvSpPr>
          <p:nvPr/>
        </p:nvSpPr>
        <p:spPr bwMode="auto">
          <a:xfrm>
            <a:off x="1514474" y="1563757"/>
            <a:ext cx="2447925" cy="27833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US" altLang="en-US"/>
          </a:p>
        </p:txBody>
      </p:sp>
    </p:spTree>
    <p:extLst>
      <p:ext uri="{BB962C8B-B14F-4D97-AF65-F5344CB8AC3E}">
        <p14:creationId xmlns:p14="http://schemas.microsoft.com/office/powerpoint/2010/main" val="585885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A359C0-36EA-E480-0FD8-C5CBBB540430}"/>
              </a:ext>
            </a:extLst>
          </p:cNvPr>
          <p:cNvSpPr txBox="1"/>
          <p:nvPr/>
        </p:nvSpPr>
        <p:spPr>
          <a:xfrm>
            <a:off x="490327" y="492491"/>
            <a:ext cx="10933043" cy="1015663"/>
          </a:xfrm>
          <a:prstGeom prst="rect">
            <a:avLst/>
          </a:prstGeom>
          <a:noFill/>
        </p:spPr>
        <p:txBody>
          <a:bodyPr wrap="square">
            <a:spAutoFit/>
          </a:bodyPr>
          <a:lstStyle/>
          <a:p>
            <a:pPr algn="l"/>
            <a:r>
              <a:rPr lang="en-IN" sz="2000" b="1" i="0" u="none" strike="noStrike" baseline="0" dirty="0">
                <a:latin typeface="Calibri,Bold"/>
              </a:rPr>
              <a:t>Instruction Code :</a:t>
            </a:r>
          </a:p>
          <a:p>
            <a:pPr algn="l"/>
            <a:r>
              <a:rPr lang="en-US" sz="2000" b="0" i="0" u="none" strike="noStrike" baseline="0" dirty="0">
                <a:latin typeface="Calibri" panose="020F0502020204030204" pitchFamily="34" charset="0"/>
              </a:rPr>
              <a:t>                               An instruction code is a group of bits that instruct the computer to perform a specific operation.</a:t>
            </a:r>
            <a:endParaRPr lang="en-IN" sz="2000" dirty="0"/>
          </a:p>
        </p:txBody>
      </p:sp>
      <p:sp>
        <p:nvSpPr>
          <p:cNvPr id="5" name="TextBox 4">
            <a:extLst>
              <a:ext uri="{FF2B5EF4-FFF2-40B4-BE49-F238E27FC236}">
                <a16:creationId xmlns:a16="http://schemas.microsoft.com/office/drawing/2014/main" id="{A3BB087A-2798-8853-806B-655591593DE5}"/>
              </a:ext>
            </a:extLst>
          </p:cNvPr>
          <p:cNvSpPr txBox="1"/>
          <p:nvPr/>
        </p:nvSpPr>
        <p:spPr>
          <a:xfrm>
            <a:off x="443945" y="1969819"/>
            <a:ext cx="11025809" cy="2554545"/>
          </a:xfrm>
          <a:prstGeom prst="rect">
            <a:avLst/>
          </a:prstGeom>
          <a:noFill/>
        </p:spPr>
        <p:txBody>
          <a:bodyPr wrap="square">
            <a:spAutoFit/>
          </a:bodyPr>
          <a:lstStyle/>
          <a:p>
            <a:pPr algn="l"/>
            <a:r>
              <a:rPr lang="en-IN" sz="2000" b="1" i="0" u="none" strike="noStrike" baseline="0" dirty="0">
                <a:latin typeface="Calibri,Bold"/>
              </a:rPr>
              <a:t>Operation Code :</a:t>
            </a:r>
          </a:p>
          <a:p>
            <a:pPr algn="l"/>
            <a:endParaRPr lang="en-IN" sz="2000" b="1" i="0" u="none" strike="noStrike" baseline="0" dirty="0">
              <a:latin typeface="Calibri,Bold"/>
            </a:endParaRPr>
          </a:p>
          <a:p>
            <a:pPr algn="l"/>
            <a:r>
              <a:rPr lang="en-US" sz="2000" b="0" i="0" u="none" strike="noStrike" baseline="0" dirty="0">
                <a:latin typeface="Calibri" panose="020F0502020204030204" pitchFamily="34" charset="0"/>
              </a:rPr>
              <a:t>The operation code of an instruction is a group of bits that define such operations as add, subtract, multiply, shift, and complement. </a:t>
            </a:r>
          </a:p>
          <a:p>
            <a:pPr algn="l"/>
            <a:endParaRPr lang="en-US" sz="2000" b="0" i="0" u="none" strike="noStrike" baseline="0" dirty="0">
              <a:latin typeface="Calibri" panose="020F0502020204030204" pitchFamily="34" charset="0"/>
            </a:endParaRPr>
          </a:p>
          <a:p>
            <a:pPr algn="just"/>
            <a:r>
              <a:rPr lang="en-US" sz="2000" b="0" i="0" u="none" strike="noStrike" baseline="0" dirty="0">
                <a:latin typeface="Calibri" panose="020F0502020204030204" pitchFamily="34" charset="0"/>
              </a:rPr>
              <a:t>The number of bits required for the operation code of an instruction depends on the total number of operations available in the computer. The operation code must consist of at least n bits for a given 2n (or less) distinct operations.</a:t>
            </a:r>
            <a:endParaRPr lang="en-IN" sz="2000" dirty="0"/>
          </a:p>
        </p:txBody>
      </p:sp>
      <p:sp>
        <p:nvSpPr>
          <p:cNvPr id="7" name="TextBox 6">
            <a:extLst>
              <a:ext uri="{FF2B5EF4-FFF2-40B4-BE49-F238E27FC236}">
                <a16:creationId xmlns:a16="http://schemas.microsoft.com/office/drawing/2014/main" id="{B7702E37-61DC-C512-458A-EED744432AB6}"/>
              </a:ext>
            </a:extLst>
          </p:cNvPr>
          <p:cNvSpPr txBox="1"/>
          <p:nvPr/>
        </p:nvSpPr>
        <p:spPr>
          <a:xfrm>
            <a:off x="314735" y="4888181"/>
            <a:ext cx="11638725" cy="1631216"/>
          </a:xfrm>
          <a:prstGeom prst="rect">
            <a:avLst/>
          </a:prstGeom>
          <a:noFill/>
        </p:spPr>
        <p:txBody>
          <a:bodyPr wrap="square">
            <a:spAutoFit/>
          </a:bodyPr>
          <a:lstStyle/>
          <a:p>
            <a:pPr algn="l"/>
            <a:r>
              <a:rPr lang="en-IN" sz="2000" b="1" i="0" u="none" strike="noStrike" baseline="0" dirty="0">
                <a:latin typeface="Calibri,Bold"/>
              </a:rPr>
              <a:t>Accumulator (AC)</a:t>
            </a:r>
          </a:p>
          <a:p>
            <a:pPr algn="l"/>
            <a:r>
              <a:rPr lang="en-US" sz="2000" b="0" i="0" u="none" strike="noStrike" baseline="0" dirty="0">
                <a:latin typeface="Calibri" panose="020F0502020204030204" pitchFamily="34" charset="0"/>
              </a:rPr>
              <a:t>Computers that have a single-processor register usually assign to it the name accumulator (AC) accumulator and label it AC. </a:t>
            </a:r>
          </a:p>
          <a:p>
            <a:pPr algn="l"/>
            <a:endParaRPr lang="en-US" sz="2000" b="0" i="0" u="none" strike="noStrike" baseline="0" dirty="0">
              <a:latin typeface="Calibri" panose="020F0502020204030204" pitchFamily="34" charset="0"/>
            </a:endParaRPr>
          </a:p>
          <a:p>
            <a:pPr algn="l"/>
            <a:r>
              <a:rPr lang="en-US" sz="2000" b="0" i="0" u="none" strike="noStrike" baseline="0" dirty="0">
                <a:latin typeface="Calibri" panose="020F0502020204030204" pitchFamily="34" charset="0"/>
              </a:rPr>
              <a:t>The operation is performed with the memory operand and the </a:t>
            </a:r>
            <a:r>
              <a:rPr lang="en-IN" sz="2000" b="0" i="0" u="none" strike="noStrike" baseline="0" dirty="0">
                <a:latin typeface="Calibri" panose="020F0502020204030204" pitchFamily="34" charset="0"/>
              </a:rPr>
              <a:t>content of AC.</a:t>
            </a:r>
            <a:endParaRPr lang="en-IN" sz="2000" dirty="0"/>
          </a:p>
        </p:txBody>
      </p:sp>
      <p:graphicFrame>
        <p:nvGraphicFramePr>
          <p:cNvPr id="8" name="Table 8">
            <a:extLst>
              <a:ext uri="{FF2B5EF4-FFF2-40B4-BE49-F238E27FC236}">
                <a16:creationId xmlns:a16="http://schemas.microsoft.com/office/drawing/2014/main" id="{93C82039-891B-8BFA-A15A-084CE647561E}"/>
              </a:ext>
            </a:extLst>
          </p:cNvPr>
          <p:cNvGraphicFramePr>
            <a:graphicFrameLocks noGrp="1"/>
          </p:cNvGraphicFramePr>
          <p:nvPr>
            <p:extLst>
              <p:ext uri="{D42A27DB-BD31-4B8C-83A1-F6EECF244321}">
                <p14:modId xmlns:p14="http://schemas.microsoft.com/office/powerpoint/2010/main" val="2443811072"/>
              </p:ext>
            </p:extLst>
          </p:nvPr>
        </p:nvGraphicFramePr>
        <p:xfrm>
          <a:off x="5119756" y="1766253"/>
          <a:ext cx="4382054" cy="370840"/>
        </p:xfrm>
        <a:graphic>
          <a:graphicData uri="http://schemas.openxmlformats.org/drawingml/2006/table">
            <a:tbl>
              <a:tblPr firstRow="1" bandRow="1"/>
              <a:tblGrid>
                <a:gridCol w="2191027">
                  <a:extLst>
                    <a:ext uri="{9D8B030D-6E8A-4147-A177-3AD203B41FA5}">
                      <a16:colId xmlns:a16="http://schemas.microsoft.com/office/drawing/2014/main" val="3955656037"/>
                    </a:ext>
                  </a:extLst>
                </a:gridCol>
                <a:gridCol w="2191027">
                  <a:extLst>
                    <a:ext uri="{9D8B030D-6E8A-4147-A177-3AD203B41FA5}">
                      <a16:colId xmlns:a16="http://schemas.microsoft.com/office/drawing/2014/main" val="3340293737"/>
                    </a:ext>
                  </a:extLst>
                </a:gridCol>
              </a:tblGrid>
              <a:tr h="370840">
                <a:tc>
                  <a:txBody>
                    <a:bodyPr/>
                    <a:lstStyle/>
                    <a:p>
                      <a:pPr algn="ctr"/>
                      <a:r>
                        <a:rPr lang="en-IN" b="1" dirty="0"/>
                        <a:t> Opcode</a:t>
                      </a:r>
                    </a:p>
                  </a:txBody>
                  <a:tcPr/>
                </a:tc>
                <a:tc>
                  <a:txBody>
                    <a:bodyPr/>
                    <a:lstStyle/>
                    <a:p>
                      <a:pPr algn="ctr"/>
                      <a:r>
                        <a:rPr lang="en-IN" b="1" dirty="0"/>
                        <a:t>Operands</a:t>
                      </a:r>
                    </a:p>
                  </a:txBody>
                  <a:tcPr/>
                </a:tc>
                <a:extLst>
                  <a:ext uri="{0D108BD9-81ED-4DB2-BD59-A6C34878D82A}">
                    <a16:rowId xmlns:a16="http://schemas.microsoft.com/office/drawing/2014/main" val="2360027540"/>
                  </a:ext>
                </a:extLst>
              </a:tr>
            </a:tbl>
          </a:graphicData>
        </a:graphic>
      </p:graphicFrame>
    </p:spTree>
    <p:extLst>
      <p:ext uri="{BB962C8B-B14F-4D97-AF65-F5344CB8AC3E}">
        <p14:creationId xmlns:p14="http://schemas.microsoft.com/office/powerpoint/2010/main" val="3067346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EA8C2BC-0EDE-7849-A822-996E7456E460}"/>
              </a:ext>
            </a:extLst>
          </p:cNvPr>
          <p:cNvSpPr>
            <a:spLocks noGrp="1" noChangeArrowheads="1"/>
          </p:cNvSpPr>
          <p:nvPr>
            <p:ph type="title"/>
          </p:nvPr>
        </p:nvSpPr>
        <p:spPr bwMode="auto">
          <a:xfrm>
            <a:off x="908696" y="278608"/>
            <a:ext cx="6415282" cy="591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noAutofit/>
          </a:bodyPr>
          <a:lstStyle/>
          <a:p>
            <a:pPr>
              <a:lnSpc>
                <a:spcPct val="87000"/>
              </a:lnSpc>
            </a:pPr>
            <a:r>
              <a:rPr lang="en-US" altLang="ko-KR" sz="2800" b="1" dirty="0">
                <a:latin typeface="+mn-lt"/>
              </a:rPr>
              <a:t>BASIC COMPUTER  INSTRUCTIONS </a:t>
            </a:r>
            <a:r>
              <a:rPr lang="en-US" altLang="ko-KR" sz="2800" b="1" dirty="0"/>
              <a:t>:</a:t>
            </a:r>
          </a:p>
        </p:txBody>
      </p:sp>
      <p:sp>
        <p:nvSpPr>
          <p:cNvPr id="21508" name="Rectangle 3">
            <a:extLst>
              <a:ext uri="{FF2B5EF4-FFF2-40B4-BE49-F238E27FC236}">
                <a16:creationId xmlns:a16="http://schemas.microsoft.com/office/drawing/2014/main" id="{015A9328-7E1E-7C85-3DFC-53D08E5D368B}"/>
              </a:ext>
            </a:extLst>
          </p:cNvPr>
          <p:cNvSpPr>
            <a:spLocks noChangeArrowheads="1"/>
          </p:cNvSpPr>
          <p:nvPr/>
        </p:nvSpPr>
        <p:spPr bwMode="auto">
          <a:xfrm>
            <a:off x="1963738" y="1233489"/>
            <a:ext cx="4589398" cy="34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pPr>
              <a:lnSpc>
                <a:spcPct val="102000"/>
              </a:lnSpc>
              <a:buFontTx/>
              <a:buChar char="•"/>
            </a:pPr>
            <a:r>
              <a:rPr lang="en-US" altLang="ko-KR" sz="2000"/>
              <a:t> Basic Computer Instruction Format</a:t>
            </a:r>
          </a:p>
        </p:txBody>
      </p:sp>
      <p:sp>
        <p:nvSpPr>
          <p:cNvPr id="21509" name="Rectangle 5">
            <a:extLst>
              <a:ext uri="{FF2B5EF4-FFF2-40B4-BE49-F238E27FC236}">
                <a16:creationId xmlns:a16="http://schemas.microsoft.com/office/drawing/2014/main" id="{BB995C85-4A7C-8DAB-EF21-7019CEA233D1}"/>
              </a:ext>
            </a:extLst>
          </p:cNvPr>
          <p:cNvSpPr>
            <a:spLocks noChangeArrowheads="1"/>
          </p:cNvSpPr>
          <p:nvPr/>
        </p:nvSpPr>
        <p:spPr bwMode="auto">
          <a:xfrm>
            <a:off x="3419476" y="2754314"/>
            <a:ext cx="3586163" cy="20637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US" altLang="en-US"/>
          </a:p>
        </p:txBody>
      </p:sp>
      <p:sp>
        <p:nvSpPr>
          <p:cNvPr id="21510" name="Line 6">
            <a:extLst>
              <a:ext uri="{FF2B5EF4-FFF2-40B4-BE49-F238E27FC236}">
                <a16:creationId xmlns:a16="http://schemas.microsoft.com/office/drawing/2014/main" id="{B396BAF6-B300-3C47-E567-C906BEE73110}"/>
              </a:ext>
            </a:extLst>
          </p:cNvPr>
          <p:cNvSpPr>
            <a:spLocks noChangeShapeType="1"/>
          </p:cNvSpPr>
          <p:nvPr/>
        </p:nvSpPr>
        <p:spPr bwMode="auto">
          <a:xfrm>
            <a:off x="3825875" y="2754314"/>
            <a:ext cx="0" cy="2063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1511" name="Line 7">
            <a:extLst>
              <a:ext uri="{FF2B5EF4-FFF2-40B4-BE49-F238E27FC236}">
                <a16:creationId xmlns:a16="http://schemas.microsoft.com/office/drawing/2014/main" id="{178155D6-1586-7650-EF87-4FD9872085E5}"/>
              </a:ext>
            </a:extLst>
          </p:cNvPr>
          <p:cNvSpPr>
            <a:spLocks noChangeShapeType="1"/>
          </p:cNvSpPr>
          <p:nvPr/>
        </p:nvSpPr>
        <p:spPr bwMode="auto">
          <a:xfrm>
            <a:off x="4621213" y="2754314"/>
            <a:ext cx="0" cy="2063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1512" name="Rectangle 8">
            <a:extLst>
              <a:ext uri="{FF2B5EF4-FFF2-40B4-BE49-F238E27FC236}">
                <a16:creationId xmlns:a16="http://schemas.microsoft.com/office/drawing/2014/main" id="{8D49B16C-0604-8A7A-9B40-AB9A58943DC5}"/>
              </a:ext>
            </a:extLst>
          </p:cNvPr>
          <p:cNvSpPr>
            <a:spLocks noChangeArrowheads="1"/>
          </p:cNvSpPr>
          <p:nvPr/>
        </p:nvSpPr>
        <p:spPr bwMode="auto">
          <a:xfrm>
            <a:off x="3382963" y="2528888"/>
            <a:ext cx="641202"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15     14</a:t>
            </a:r>
          </a:p>
        </p:txBody>
      </p:sp>
      <p:sp>
        <p:nvSpPr>
          <p:cNvPr id="21513" name="Rectangle 9">
            <a:extLst>
              <a:ext uri="{FF2B5EF4-FFF2-40B4-BE49-F238E27FC236}">
                <a16:creationId xmlns:a16="http://schemas.microsoft.com/office/drawing/2014/main" id="{D22BB179-7E20-936A-DA26-6A3BF6702E90}"/>
              </a:ext>
            </a:extLst>
          </p:cNvPr>
          <p:cNvSpPr>
            <a:spLocks noChangeArrowheads="1"/>
          </p:cNvSpPr>
          <p:nvPr/>
        </p:nvSpPr>
        <p:spPr bwMode="auto">
          <a:xfrm>
            <a:off x="4300538" y="2528888"/>
            <a:ext cx="500138"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12 11</a:t>
            </a:r>
          </a:p>
        </p:txBody>
      </p:sp>
      <p:sp>
        <p:nvSpPr>
          <p:cNvPr id="21514" name="Rectangle 10">
            <a:extLst>
              <a:ext uri="{FF2B5EF4-FFF2-40B4-BE49-F238E27FC236}">
                <a16:creationId xmlns:a16="http://schemas.microsoft.com/office/drawing/2014/main" id="{652DA87F-8026-2F12-814B-DAA24937564C}"/>
              </a:ext>
            </a:extLst>
          </p:cNvPr>
          <p:cNvSpPr>
            <a:spLocks noChangeArrowheads="1"/>
          </p:cNvSpPr>
          <p:nvPr/>
        </p:nvSpPr>
        <p:spPr bwMode="auto">
          <a:xfrm>
            <a:off x="6702426" y="2528888"/>
            <a:ext cx="253275"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0</a:t>
            </a:r>
          </a:p>
        </p:txBody>
      </p:sp>
      <p:sp>
        <p:nvSpPr>
          <p:cNvPr id="21515" name="Rectangle 11">
            <a:extLst>
              <a:ext uri="{FF2B5EF4-FFF2-40B4-BE49-F238E27FC236}">
                <a16:creationId xmlns:a16="http://schemas.microsoft.com/office/drawing/2014/main" id="{F395A181-EC1F-010E-C6CF-93ADCA55A2C0}"/>
              </a:ext>
            </a:extLst>
          </p:cNvPr>
          <p:cNvSpPr>
            <a:spLocks noChangeArrowheads="1"/>
          </p:cNvSpPr>
          <p:nvPr/>
        </p:nvSpPr>
        <p:spPr bwMode="auto">
          <a:xfrm>
            <a:off x="3497264" y="2749550"/>
            <a:ext cx="218009"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I</a:t>
            </a:r>
          </a:p>
        </p:txBody>
      </p:sp>
      <p:sp>
        <p:nvSpPr>
          <p:cNvPr id="21516" name="Rectangle 12">
            <a:extLst>
              <a:ext uri="{FF2B5EF4-FFF2-40B4-BE49-F238E27FC236}">
                <a16:creationId xmlns:a16="http://schemas.microsoft.com/office/drawing/2014/main" id="{1394401C-8B9A-5209-C4A9-4F0A887E3D88}"/>
              </a:ext>
            </a:extLst>
          </p:cNvPr>
          <p:cNvSpPr>
            <a:spLocks noChangeArrowheads="1"/>
          </p:cNvSpPr>
          <p:nvPr/>
        </p:nvSpPr>
        <p:spPr bwMode="auto">
          <a:xfrm>
            <a:off x="3871913" y="2736850"/>
            <a:ext cx="658836"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Opcode</a:t>
            </a:r>
          </a:p>
        </p:txBody>
      </p:sp>
      <p:sp>
        <p:nvSpPr>
          <p:cNvPr id="21517" name="Rectangle 13">
            <a:extLst>
              <a:ext uri="{FF2B5EF4-FFF2-40B4-BE49-F238E27FC236}">
                <a16:creationId xmlns:a16="http://schemas.microsoft.com/office/drawing/2014/main" id="{E9B1E36E-7795-C280-25C7-453ABE2FCCA5}"/>
              </a:ext>
            </a:extLst>
          </p:cNvPr>
          <p:cNvSpPr>
            <a:spLocks noChangeArrowheads="1"/>
          </p:cNvSpPr>
          <p:nvPr/>
        </p:nvSpPr>
        <p:spPr bwMode="auto">
          <a:xfrm>
            <a:off x="5221288" y="2740025"/>
            <a:ext cx="694102"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Address</a:t>
            </a:r>
          </a:p>
        </p:txBody>
      </p:sp>
      <p:sp>
        <p:nvSpPr>
          <p:cNvPr id="21518" name="Rectangle 15">
            <a:extLst>
              <a:ext uri="{FF2B5EF4-FFF2-40B4-BE49-F238E27FC236}">
                <a16:creationId xmlns:a16="http://schemas.microsoft.com/office/drawing/2014/main" id="{505E38E1-8416-495D-67D6-C71DD03C148E}"/>
              </a:ext>
            </a:extLst>
          </p:cNvPr>
          <p:cNvSpPr>
            <a:spLocks noChangeArrowheads="1"/>
          </p:cNvSpPr>
          <p:nvPr/>
        </p:nvSpPr>
        <p:spPr bwMode="auto">
          <a:xfrm>
            <a:off x="2384426" y="2097088"/>
            <a:ext cx="6415283"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sz="1800" b="0" dirty="0"/>
              <a:t>Memory-Reference Instructions 	(OP-code = 000 ~ 110)</a:t>
            </a:r>
          </a:p>
          <a:p>
            <a:endParaRPr lang="en-US" altLang="ko-KR" sz="1800" b="0" dirty="0"/>
          </a:p>
        </p:txBody>
      </p:sp>
      <p:sp>
        <p:nvSpPr>
          <p:cNvPr id="21519" name="Rectangle 23">
            <a:extLst>
              <a:ext uri="{FF2B5EF4-FFF2-40B4-BE49-F238E27FC236}">
                <a16:creationId xmlns:a16="http://schemas.microsoft.com/office/drawing/2014/main" id="{42D66339-3562-A5BF-712C-2C2C2DA32C82}"/>
              </a:ext>
            </a:extLst>
          </p:cNvPr>
          <p:cNvSpPr>
            <a:spLocks noChangeArrowheads="1"/>
          </p:cNvSpPr>
          <p:nvPr/>
        </p:nvSpPr>
        <p:spPr bwMode="auto">
          <a:xfrm>
            <a:off x="2384426" y="3273425"/>
            <a:ext cx="6338403"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sz="1800" b="0" dirty="0"/>
              <a:t>Register-Reference Instructions 	(OP-code = 111, I = 0)</a:t>
            </a:r>
          </a:p>
          <a:p>
            <a:endParaRPr lang="en-US" altLang="ko-KR" sz="1800" b="0" dirty="0"/>
          </a:p>
        </p:txBody>
      </p:sp>
      <p:sp>
        <p:nvSpPr>
          <p:cNvPr id="21520" name="Rectangle 31">
            <a:extLst>
              <a:ext uri="{FF2B5EF4-FFF2-40B4-BE49-F238E27FC236}">
                <a16:creationId xmlns:a16="http://schemas.microsoft.com/office/drawing/2014/main" id="{11A9146E-0390-9505-CB05-53E14B989768}"/>
              </a:ext>
            </a:extLst>
          </p:cNvPr>
          <p:cNvSpPr>
            <a:spLocks noChangeArrowheads="1"/>
          </p:cNvSpPr>
          <p:nvPr/>
        </p:nvSpPr>
        <p:spPr bwMode="auto">
          <a:xfrm>
            <a:off x="2401889" y="4443414"/>
            <a:ext cx="627428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sz="1800" b="0"/>
              <a:t> Input-Output Instructions		(OP-code =111, I = 1)</a:t>
            </a:r>
          </a:p>
        </p:txBody>
      </p:sp>
      <p:grpSp>
        <p:nvGrpSpPr>
          <p:cNvPr id="21521" name="Group 36">
            <a:extLst>
              <a:ext uri="{FF2B5EF4-FFF2-40B4-BE49-F238E27FC236}">
                <a16:creationId xmlns:a16="http://schemas.microsoft.com/office/drawing/2014/main" id="{FEE5AA56-1DAE-3FF4-75C8-078B73A20455}"/>
              </a:ext>
            </a:extLst>
          </p:cNvPr>
          <p:cNvGrpSpPr>
            <a:grpSpLocks/>
          </p:cNvGrpSpPr>
          <p:nvPr/>
        </p:nvGrpSpPr>
        <p:grpSpPr bwMode="auto">
          <a:xfrm>
            <a:off x="3392489" y="3649668"/>
            <a:ext cx="3622675" cy="461963"/>
            <a:chOff x="1177" y="2203"/>
            <a:chExt cx="2282" cy="291"/>
          </a:xfrm>
        </p:grpSpPr>
        <p:sp>
          <p:nvSpPr>
            <p:cNvPr id="21531" name="Rectangle 16">
              <a:extLst>
                <a:ext uri="{FF2B5EF4-FFF2-40B4-BE49-F238E27FC236}">
                  <a16:creationId xmlns:a16="http://schemas.microsoft.com/office/drawing/2014/main" id="{4EAEB6B8-836C-B8CA-10A9-FFF808CDDB96}"/>
                </a:ext>
              </a:extLst>
            </p:cNvPr>
            <p:cNvSpPr>
              <a:spLocks noChangeArrowheads="1"/>
            </p:cNvSpPr>
            <p:nvPr/>
          </p:nvSpPr>
          <p:spPr bwMode="auto">
            <a:xfrm>
              <a:off x="1200" y="2344"/>
              <a:ext cx="2259" cy="13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US" altLang="en-US"/>
            </a:p>
          </p:txBody>
        </p:sp>
        <p:sp>
          <p:nvSpPr>
            <p:cNvPr id="21532" name="Line 17">
              <a:extLst>
                <a:ext uri="{FF2B5EF4-FFF2-40B4-BE49-F238E27FC236}">
                  <a16:creationId xmlns:a16="http://schemas.microsoft.com/office/drawing/2014/main" id="{664BFE91-8E67-287A-570E-249F07408D8A}"/>
                </a:ext>
              </a:extLst>
            </p:cNvPr>
            <p:cNvSpPr>
              <a:spLocks noChangeShapeType="1"/>
            </p:cNvSpPr>
            <p:nvPr/>
          </p:nvSpPr>
          <p:spPr bwMode="auto">
            <a:xfrm>
              <a:off x="1952" y="2338"/>
              <a:ext cx="0" cy="13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1533" name="Rectangle 18">
              <a:extLst>
                <a:ext uri="{FF2B5EF4-FFF2-40B4-BE49-F238E27FC236}">
                  <a16:creationId xmlns:a16="http://schemas.microsoft.com/office/drawing/2014/main" id="{C5324620-D0D2-C268-7E14-E7F2E2105FC5}"/>
                </a:ext>
              </a:extLst>
            </p:cNvPr>
            <p:cNvSpPr>
              <a:spLocks noChangeArrowheads="1"/>
            </p:cNvSpPr>
            <p:nvPr/>
          </p:nvSpPr>
          <p:spPr bwMode="auto">
            <a:xfrm>
              <a:off x="1177" y="2203"/>
              <a:ext cx="22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15 </a:t>
              </a:r>
            </a:p>
          </p:txBody>
        </p:sp>
        <p:sp>
          <p:nvSpPr>
            <p:cNvPr id="21534" name="Rectangle 19">
              <a:extLst>
                <a:ext uri="{FF2B5EF4-FFF2-40B4-BE49-F238E27FC236}">
                  <a16:creationId xmlns:a16="http://schemas.microsoft.com/office/drawing/2014/main" id="{6052575C-F3C9-F3D2-9D4C-C3AB3DC62A9D}"/>
                </a:ext>
              </a:extLst>
            </p:cNvPr>
            <p:cNvSpPr>
              <a:spLocks noChangeArrowheads="1"/>
            </p:cNvSpPr>
            <p:nvPr/>
          </p:nvSpPr>
          <p:spPr bwMode="auto">
            <a:xfrm>
              <a:off x="1756" y="2203"/>
              <a:ext cx="315"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12 11</a:t>
              </a:r>
            </a:p>
          </p:txBody>
        </p:sp>
        <p:sp>
          <p:nvSpPr>
            <p:cNvPr id="21535" name="Rectangle 20">
              <a:extLst>
                <a:ext uri="{FF2B5EF4-FFF2-40B4-BE49-F238E27FC236}">
                  <a16:creationId xmlns:a16="http://schemas.microsoft.com/office/drawing/2014/main" id="{7E0AF15B-FE88-774E-8403-47BA3C6947DB}"/>
                </a:ext>
              </a:extLst>
            </p:cNvPr>
            <p:cNvSpPr>
              <a:spLocks noChangeArrowheads="1"/>
            </p:cNvSpPr>
            <p:nvPr/>
          </p:nvSpPr>
          <p:spPr bwMode="auto">
            <a:xfrm>
              <a:off x="3268" y="2203"/>
              <a:ext cx="16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0</a:t>
              </a:r>
            </a:p>
          </p:txBody>
        </p:sp>
        <p:sp>
          <p:nvSpPr>
            <p:cNvPr id="21536" name="Rectangle 21">
              <a:extLst>
                <a:ext uri="{FF2B5EF4-FFF2-40B4-BE49-F238E27FC236}">
                  <a16:creationId xmlns:a16="http://schemas.microsoft.com/office/drawing/2014/main" id="{D5223D6B-7BD9-4CE8-BF88-09AEA2EC3CB8}"/>
                </a:ext>
              </a:extLst>
            </p:cNvPr>
            <p:cNvSpPr>
              <a:spLocks noChangeArrowheads="1"/>
            </p:cNvSpPr>
            <p:nvPr/>
          </p:nvSpPr>
          <p:spPr bwMode="auto">
            <a:xfrm>
              <a:off x="2060" y="2335"/>
              <a:ext cx="82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Register operation</a:t>
              </a:r>
            </a:p>
          </p:txBody>
        </p:sp>
        <p:sp>
          <p:nvSpPr>
            <p:cNvPr id="21537" name="Rectangle 32">
              <a:extLst>
                <a:ext uri="{FF2B5EF4-FFF2-40B4-BE49-F238E27FC236}">
                  <a16:creationId xmlns:a16="http://schemas.microsoft.com/office/drawing/2014/main" id="{BCC3A327-29E1-03B3-8FF2-B7C9689DC8AC}"/>
                </a:ext>
              </a:extLst>
            </p:cNvPr>
            <p:cNvSpPr>
              <a:spLocks noChangeArrowheads="1"/>
            </p:cNvSpPr>
            <p:nvPr/>
          </p:nvSpPr>
          <p:spPr bwMode="auto">
            <a:xfrm>
              <a:off x="1237" y="2341"/>
              <a:ext cx="55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0    1    1    1</a:t>
              </a:r>
            </a:p>
          </p:txBody>
        </p:sp>
      </p:grpSp>
      <p:grpSp>
        <p:nvGrpSpPr>
          <p:cNvPr id="21522" name="Group 37">
            <a:extLst>
              <a:ext uri="{FF2B5EF4-FFF2-40B4-BE49-F238E27FC236}">
                <a16:creationId xmlns:a16="http://schemas.microsoft.com/office/drawing/2014/main" id="{B6D0AD1F-A892-DB7B-6397-F3141244B8BE}"/>
              </a:ext>
            </a:extLst>
          </p:cNvPr>
          <p:cNvGrpSpPr>
            <a:grpSpLocks/>
          </p:cNvGrpSpPr>
          <p:nvPr/>
        </p:nvGrpSpPr>
        <p:grpSpPr bwMode="auto">
          <a:xfrm>
            <a:off x="3392488" y="4845045"/>
            <a:ext cx="3624262" cy="463550"/>
            <a:chOff x="1232" y="2956"/>
            <a:chExt cx="2283" cy="292"/>
          </a:xfrm>
        </p:grpSpPr>
        <p:sp>
          <p:nvSpPr>
            <p:cNvPr id="21524" name="Rectangle 24">
              <a:extLst>
                <a:ext uri="{FF2B5EF4-FFF2-40B4-BE49-F238E27FC236}">
                  <a16:creationId xmlns:a16="http://schemas.microsoft.com/office/drawing/2014/main" id="{AF7A68A9-CBE9-6599-7841-7D81DB98142F}"/>
                </a:ext>
              </a:extLst>
            </p:cNvPr>
            <p:cNvSpPr>
              <a:spLocks noChangeArrowheads="1"/>
            </p:cNvSpPr>
            <p:nvPr/>
          </p:nvSpPr>
          <p:spPr bwMode="auto">
            <a:xfrm>
              <a:off x="1256" y="3096"/>
              <a:ext cx="2259" cy="13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US" altLang="en-US"/>
            </a:p>
          </p:txBody>
        </p:sp>
        <p:sp>
          <p:nvSpPr>
            <p:cNvPr id="21525" name="Rectangle 26">
              <a:extLst>
                <a:ext uri="{FF2B5EF4-FFF2-40B4-BE49-F238E27FC236}">
                  <a16:creationId xmlns:a16="http://schemas.microsoft.com/office/drawing/2014/main" id="{0D53501C-95A7-D413-C28C-685E4416A2B7}"/>
                </a:ext>
              </a:extLst>
            </p:cNvPr>
            <p:cNvSpPr>
              <a:spLocks noChangeArrowheads="1"/>
            </p:cNvSpPr>
            <p:nvPr/>
          </p:nvSpPr>
          <p:spPr bwMode="auto">
            <a:xfrm>
              <a:off x="1232" y="2956"/>
              <a:ext cx="22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15 </a:t>
              </a:r>
            </a:p>
          </p:txBody>
        </p:sp>
        <p:sp>
          <p:nvSpPr>
            <p:cNvPr id="21526" name="Rectangle 27">
              <a:extLst>
                <a:ext uri="{FF2B5EF4-FFF2-40B4-BE49-F238E27FC236}">
                  <a16:creationId xmlns:a16="http://schemas.microsoft.com/office/drawing/2014/main" id="{D05A01C8-B2C7-B9B6-FE1F-B5651907DE58}"/>
                </a:ext>
              </a:extLst>
            </p:cNvPr>
            <p:cNvSpPr>
              <a:spLocks noChangeArrowheads="1"/>
            </p:cNvSpPr>
            <p:nvPr/>
          </p:nvSpPr>
          <p:spPr bwMode="auto">
            <a:xfrm>
              <a:off x="1811" y="2956"/>
              <a:ext cx="315"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12 11</a:t>
              </a:r>
            </a:p>
          </p:txBody>
        </p:sp>
        <p:sp>
          <p:nvSpPr>
            <p:cNvPr id="21527" name="Rectangle 28">
              <a:extLst>
                <a:ext uri="{FF2B5EF4-FFF2-40B4-BE49-F238E27FC236}">
                  <a16:creationId xmlns:a16="http://schemas.microsoft.com/office/drawing/2014/main" id="{FA20B921-AA65-9B6F-BA31-8F488B1EF044}"/>
                </a:ext>
              </a:extLst>
            </p:cNvPr>
            <p:cNvSpPr>
              <a:spLocks noChangeArrowheads="1"/>
            </p:cNvSpPr>
            <p:nvPr/>
          </p:nvSpPr>
          <p:spPr bwMode="auto">
            <a:xfrm>
              <a:off x="3325" y="2956"/>
              <a:ext cx="16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0</a:t>
              </a:r>
            </a:p>
          </p:txBody>
        </p:sp>
        <p:sp>
          <p:nvSpPr>
            <p:cNvPr id="21528" name="Rectangle 29">
              <a:extLst>
                <a:ext uri="{FF2B5EF4-FFF2-40B4-BE49-F238E27FC236}">
                  <a16:creationId xmlns:a16="http://schemas.microsoft.com/office/drawing/2014/main" id="{C59D8DB9-E899-8F04-E3DB-163BAC6017A8}"/>
                </a:ext>
              </a:extLst>
            </p:cNvPr>
            <p:cNvSpPr>
              <a:spLocks noChangeArrowheads="1"/>
            </p:cNvSpPr>
            <p:nvPr/>
          </p:nvSpPr>
          <p:spPr bwMode="auto">
            <a:xfrm>
              <a:off x="2295" y="3083"/>
              <a:ext cx="61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I/O operation</a:t>
              </a:r>
            </a:p>
          </p:txBody>
        </p:sp>
        <p:sp>
          <p:nvSpPr>
            <p:cNvPr id="21529" name="Rectangle 33">
              <a:extLst>
                <a:ext uri="{FF2B5EF4-FFF2-40B4-BE49-F238E27FC236}">
                  <a16:creationId xmlns:a16="http://schemas.microsoft.com/office/drawing/2014/main" id="{8D811304-6224-1BCD-51C6-9AE9FCFED5BE}"/>
                </a:ext>
              </a:extLst>
            </p:cNvPr>
            <p:cNvSpPr>
              <a:spLocks noChangeArrowheads="1"/>
            </p:cNvSpPr>
            <p:nvPr/>
          </p:nvSpPr>
          <p:spPr bwMode="auto">
            <a:xfrm>
              <a:off x="1264" y="3095"/>
              <a:ext cx="55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1    1    1    1</a:t>
              </a:r>
            </a:p>
          </p:txBody>
        </p:sp>
        <p:sp>
          <p:nvSpPr>
            <p:cNvPr id="21530" name="Line 35">
              <a:extLst>
                <a:ext uri="{FF2B5EF4-FFF2-40B4-BE49-F238E27FC236}">
                  <a16:creationId xmlns:a16="http://schemas.microsoft.com/office/drawing/2014/main" id="{F5B40378-320C-F858-D3E8-9F2370DCBF04}"/>
                </a:ext>
              </a:extLst>
            </p:cNvPr>
            <p:cNvSpPr>
              <a:spLocks noChangeShapeType="1"/>
            </p:cNvSpPr>
            <p:nvPr/>
          </p:nvSpPr>
          <p:spPr bwMode="auto">
            <a:xfrm>
              <a:off x="1997" y="3103"/>
              <a:ext cx="0" cy="13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469B78A-081D-0008-2971-85FF2B9E2354}"/>
              </a:ext>
            </a:extLst>
          </p:cNvPr>
          <p:cNvSpPr>
            <a:spLocks noGrp="1" noChangeArrowheads="1"/>
          </p:cNvSpPr>
          <p:nvPr>
            <p:ph type="title"/>
          </p:nvPr>
        </p:nvSpPr>
        <p:spPr bwMode="auto">
          <a:xfrm>
            <a:off x="2963863" y="300039"/>
            <a:ext cx="6329362" cy="422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normAutofit fontScale="90000"/>
          </a:bodyPr>
          <a:lstStyle/>
          <a:p>
            <a:pPr>
              <a:lnSpc>
                <a:spcPct val="87000"/>
              </a:lnSpc>
            </a:pPr>
            <a:r>
              <a:rPr lang="en-US" altLang="ko-KR" sz="2800" b="1" dirty="0">
                <a:latin typeface="+mn-lt"/>
              </a:rPr>
              <a:t>BASIC  COMPUTER  INSTRUCTIONS</a:t>
            </a:r>
          </a:p>
        </p:txBody>
      </p:sp>
      <p:sp>
        <p:nvSpPr>
          <p:cNvPr id="22531" name="Rectangle 3">
            <a:extLst>
              <a:ext uri="{FF2B5EF4-FFF2-40B4-BE49-F238E27FC236}">
                <a16:creationId xmlns:a16="http://schemas.microsoft.com/office/drawing/2014/main" id="{A60D47FE-C698-B21B-EA02-F24143E5BF25}"/>
              </a:ext>
            </a:extLst>
          </p:cNvPr>
          <p:cNvSpPr>
            <a:spLocks noChangeArrowheads="1"/>
          </p:cNvSpPr>
          <p:nvPr/>
        </p:nvSpPr>
        <p:spPr bwMode="auto">
          <a:xfrm>
            <a:off x="2619376" y="808039"/>
            <a:ext cx="3906519" cy="482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sz="1400" i="1"/>
              <a:t>                    Hex Code</a:t>
            </a:r>
          </a:p>
          <a:p>
            <a:r>
              <a:rPr lang="en-US" altLang="ko-KR" sz="1400" i="1"/>
              <a:t>Symbol    I = 0       I = 1                  Description</a:t>
            </a:r>
          </a:p>
        </p:txBody>
      </p:sp>
      <p:sp>
        <p:nvSpPr>
          <p:cNvPr id="22532" name="Rectangle 4">
            <a:extLst>
              <a:ext uri="{FF2B5EF4-FFF2-40B4-BE49-F238E27FC236}">
                <a16:creationId xmlns:a16="http://schemas.microsoft.com/office/drawing/2014/main" id="{8E55862A-E2DE-07A4-5A6E-1E398FBFF344}"/>
              </a:ext>
            </a:extLst>
          </p:cNvPr>
          <p:cNvSpPr>
            <a:spLocks noChangeArrowheads="1"/>
          </p:cNvSpPr>
          <p:nvPr/>
        </p:nvSpPr>
        <p:spPr bwMode="auto">
          <a:xfrm>
            <a:off x="2570164" y="847725"/>
            <a:ext cx="5413375" cy="56149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US" altLang="en-US"/>
          </a:p>
        </p:txBody>
      </p:sp>
      <p:sp>
        <p:nvSpPr>
          <p:cNvPr id="22533" name="Line 7">
            <a:extLst>
              <a:ext uri="{FF2B5EF4-FFF2-40B4-BE49-F238E27FC236}">
                <a16:creationId xmlns:a16="http://schemas.microsoft.com/office/drawing/2014/main" id="{D76D1E59-3E23-ADFE-BF72-EB70DB507659}"/>
              </a:ext>
            </a:extLst>
          </p:cNvPr>
          <p:cNvSpPr>
            <a:spLocks noChangeShapeType="1"/>
          </p:cNvSpPr>
          <p:nvPr/>
        </p:nvSpPr>
        <p:spPr bwMode="auto">
          <a:xfrm>
            <a:off x="3430588" y="1019175"/>
            <a:ext cx="1320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34" name="Line 9">
            <a:extLst>
              <a:ext uri="{FF2B5EF4-FFF2-40B4-BE49-F238E27FC236}">
                <a16:creationId xmlns:a16="http://schemas.microsoft.com/office/drawing/2014/main" id="{D2D5E4D7-87A3-2F6F-9DFF-D0733209B62B}"/>
              </a:ext>
            </a:extLst>
          </p:cNvPr>
          <p:cNvSpPr>
            <a:spLocks noChangeShapeType="1"/>
          </p:cNvSpPr>
          <p:nvPr/>
        </p:nvSpPr>
        <p:spPr bwMode="auto">
          <a:xfrm>
            <a:off x="2570163" y="1230313"/>
            <a:ext cx="54038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35" name="Rectangle 11">
            <a:extLst>
              <a:ext uri="{FF2B5EF4-FFF2-40B4-BE49-F238E27FC236}">
                <a16:creationId xmlns:a16="http://schemas.microsoft.com/office/drawing/2014/main" id="{0C002CEE-83CA-F6FD-0275-B7B1B75782DC}"/>
              </a:ext>
            </a:extLst>
          </p:cNvPr>
          <p:cNvSpPr>
            <a:spLocks noChangeArrowheads="1"/>
          </p:cNvSpPr>
          <p:nvPr/>
        </p:nvSpPr>
        <p:spPr bwMode="auto">
          <a:xfrm>
            <a:off x="2084389" y="1223963"/>
            <a:ext cx="5716887" cy="5475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57150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pPr lvl="1">
              <a:lnSpc>
                <a:spcPct val="80000"/>
              </a:lnSpc>
              <a:spcBef>
                <a:spcPct val="10000"/>
              </a:spcBef>
            </a:pPr>
            <a:r>
              <a:rPr lang="en-US" altLang="ko-KR" sz="1400" dirty="0"/>
              <a:t>AND        0xxx     8xxx       AND memory word to AC</a:t>
            </a:r>
          </a:p>
          <a:p>
            <a:pPr lvl="1">
              <a:lnSpc>
                <a:spcPct val="80000"/>
              </a:lnSpc>
              <a:spcBef>
                <a:spcPct val="10000"/>
              </a:spcBef>
            </a:pPr>
            <a:r>
              <a:rPr lang="en-US" altLang="ko-KR" sz="1400" dirty="0"/>
              <a:t>ADD        1xxx     9xxx       Add memory word to AC</a:t>
            </a:r>
          </a:p>
          <a:p>
            <a:pPr lvl="1">
              <a:lnSpc>
                <a:spcPct val="80000"/>
              </a:lnSpc>
              <a:spcBef>
                <a:spcPct val="10000"/>
              </a:spcBef>
            </a:pPr>
            <a:r>
              <a:rPr lang="en-US" altLang="ko-KR" sz="1400" dirty="0"/>
              <a:t>LDA         2xxx     </a:t>
            </a:r>
            <a:r>
              <a:rPr lang="en-US" altLang="ko-KR" sz="1400" dirty="0" err="1"/>
              <a:t>Axxx</a:t>
            </a:r>
            <a:r>
              <a:rPr lang="en-US" altLang="ko-KR" sz="1400" dirty="0"/>
              <a:t>      Load AC from memory</a:t>
            </a:r>
          </a:p>
          <a:p>
            <a:pPr lvl="1">
              <a:lnSpc>
                <a:spcPct val="80000"/>
              </a:lnSpc>
              <a:spcBef>
                <a:spcPct val="10000"/>
              </a:spcBef>
            </a:pPr>
            <a:r>
              <a:rPr lang="en-US" altLang="ko-KR" sz="1400" dirty="0"/>
              <a:t>STA         3xxx     </a:t>
            </a:r>
            <a:r>
              <a:rPr lang="en-US" altLang="ko-KR" sz="1400" dirty="0" err="1"/>
              <a:t>Bxxx</a:t>
            </a:r>
            <a:r>
              <a:rPr lang="en-US" altLang="ko-KR" sz="1400" dirty="0"/>
              <a:t>      Store content of AC into memory</a:t>
            </a:r>
          </a:p>
          <a:p>
            <a:pPr lvl="1">
              <a:lnSpc>
                <a:spcPct val="80000"/>
              </a:lnSpc>
              <a:spcBef>
                <a:spcPct val="10000"/>
              </a:spcBef>
            </a:pPr>
            <a:r>
              <a:rPr lang="en-US" altLang="ko-KR" sz="1400" dirty="0"/>
              <a:t>BUN        4xxx     </a:t>
            </a:r>
            <a:r>
              <a:rPr lang="en-US" altLang="ko-KR" sz="1400" dirty="0" err="1"/>
              <a:t>Cxxx</a:t>
            </a:r>
            <a:r>
              <a:rPr lang="en-US" altLang="ko-KR" sz="1400" dirty="0"/>
              <a:t>       Branch unconditionally</a:t>
            </a:r>
          </a:p>
          <a:p>
            <a:pPr lvl="1">
              <a:lnSpc>
                <a:spcPct val="80000"/>
              </a:lnSpc>
              <a:spcBef>
                <a:spcPct val="10000"/>
              </a:spcBef>
            </a:pPr>
            <a:r>
              <a:rPr lang="en-US" altLang="ko-KR" sz="1400" dirty="0"/>
              <a:t>BSA        5xxx      </a:t>
            </a:r>
            <a:r>
              <a:rPr lang="en-US" altLang="ko-KR" sz="1400" dirty="0" err="1"/>
              <a:t>Dxxx</a:t>
            </a:r>
            <a:r>
              <a:rPr lang="en-US" altLang="ko-KR" sz="1400" dirty="0"/>
              <a:t>      Branch and save return address</a:t>
            </a:r>
          </a:p>
          <a:p>
            <a:pPr lvl="1">
              <a:lnSpc>
                <a:spcPct val="80000"/>
              </a:lnSpc>
              <a:spcBef>
                <a:spcPct val="10000"/>
              </a:spcBef>
            </a:pPr>
            <a:r>
              <a:rPr lang="en-US" altLang="ko-KR" sz="1400" dirty="0"/>
              <a:t>ISZ          6xxx      </a:t>
            </a:r>
            <a:r>
              <a:rPr lang="en-US" altLang="ko-KR" sz="1400" dirty="0" err="1"/>
              <a:t>Exxx</a:t>
            </a:r>
            <a:r>
              <a:rPr lang="en-US" altLang="ko-KR" sz="1400" dirty="0"/>
              <a:t>      Increment and skip if zero</a:t>
            </a:r>
          </a:p>
          <a:p>
            <a:pPr lvl="1">
              <a:lnSpc>
                <a:spcPct val="80000"/>
              </a:lnSpc>
              <a:spcBef>
                <a:spcPct val="10000"/>
              </a:spcBef>
            </a:pPr>
            <a:endParaRPr lang="en-US" altLang="ko-KR" sz="1400" dirty="0"/>
          </a:p>
          <a:p>
            <a:pPr lvl="1">
              <a:lnSpc>
                <a:spcPct val="80000"/>
              </a:lnSpc>
              <a:spcBef>
                <a:spcPct val="10000"/>
              </a:spcBef>
            </a:pPr>
            <a:r>
              <a:rPr lang="en-US" altLang="ko-KR" sz="1400" dirty="0"/>
              <a:t>CLA	   7800	          Clear AC</a:t>
            </a:r>
          </a:p>
          <a:p>
            <a:pPr lvl="1">
              <a:lnSpc>
                <a:spcPct val="80000"/>
              </a:lnSpc>
              <a:spcBef>
                <a:spcPct val="10000"/>
              </a:spcBef>
            </a:pPr>
            <a:r>
              <a:rPr lang="en-US" altLang="ko-KR" sz="1400" dirty="0"/>
              <a:t>CLE	   7400	          Clear E</a:t>
            </a:r>
          </a:p>
          <a:p>
            <a:pPr lvl="1">
              <a:lnSpc>
                <a:spcPct val="80000"/>
              </a:lnSpc>
              <a:spcBef>
                <a:spcPct val="10000"/>
              </a:spcBef>
            </a:pPr>
            <a:r>
              <a:rPr lang="en-US" altLang="ko-KR" sz="1400" dirty="0"/>
              <a:t>CMA	   7200              Complement AC</a:t>
            </a:r>
          </a:p>
          <a:p>
            <a:pPr lvl="1">
              <a:lnSpc>
                <a:spcPct val="80000"/>
              </a:lnSpc>
              <a:spcBef>
                <a:spcPct val="10000"/>
              </a:spcBef>
            </a:pPr>
            <a:r>
              <a:rPr lang="en-US" altLang="ko-KR" sz="1400" dirty="0"/>
              <a:t>CME	   7100	          Complement E</a:t>
            </a:r>
          </a:p>
          <a:p>
            <a:pPr lvl="1">
              <a:lnSpc>
                <a:spcPct val="80000"/>
              </a:lnSpc>
              <a:spcBef>
                <a:spcPct val="10000"/>
              </a:spcBef>
            </a:pPr>
            <a:r>
              <a:rPr lang="en-US" altLang="ko-KR" sz="1400" dirty="0"/>
              <a:t>CIR	   7080	          Circulate right AC and E</a:t>
            </a:r>
          </a:p>
          <a:p>
            <a:pPr lvl="1">
              <a:lnSpc>
                <a:spcPct val="80000"/>
              </a:lnSpc>
              <a:spcBef>
                <a:spcPct val="10000"/>
              </a:spcBef>
            </a:pPr>
            <a:r>
              <a:rPr lang="en-US" altLang="ko-KR" sz="1400" dirty="0"/>
              <a:t>CIL	   7040	          Circulate left AC and E</a:t>
            </a:r>
          </a:p>
          <a:p>
            <a:pPr lvl="1">
              <a:lnSpc>
                <a:spcPct val="80000"/>
              </a:lnSpc>
              <a:spcBef>
                <a:spcPct val="10000"/>
              </a:spcBef>
            </a:pPr>
            <a:r>
              <a:rPr lang="en-US" altLang="ko-KR" sz="1400" dirty="0"/>
              <a:t>INC	   7020	          Increment AC</a:t>
            </a:r>
          </a:p>
          <a:p>
            <a:pPr lvl="1">
              <a:lnSpc>
                <a:spcPct val="80000"/>
              </a:lnSpc>
              <a:spcBef>
                <a:spcPct val="10000"/>
              </a:spcBef>
            </a:pPr>
            <a:r>
              <a:rPr lang="en-US" altLang="ko-KR" sz="1400" dirty="0"/>
              <a:t>SPA	   7010	          Skip next instr. if AC is positive</a:t>
            </a:r>
          </a:p>
          <a:p>
            <a:pPr lvl="1">
              <a:lnSpc>
                <a:spcPct val="80000"/>
              </a:lnSpc>
              <a:spcBef>
                <a:spcPct val="10000"/>
              </a:spcBef>
            </a:pPr>
            <a:r>
              <a:rPr lang="en-US" altLang="ko-KR" sz="1400" dirty="0"/>
              <a:t>SNA	   7008	          Skip next instr. if AC is negative</a:t>
            </a:r>
          </a:p>
          <a:p>
            <a:pPr lvl="1">
              <a:lnSpc>
                <a:spcPct val="80000"/>
              </a:lnSpc>
              <a:spcBef>
                <a:spcPct val="10000"/>
              </a:spcBef>
            </a:pPr>
            <a:r>
              <a:rPr lang="en-US" altLang="ko-KR" sz="1400" dirty="0"/>
              <a:t>SZA	   7004	          Skip next instr. if AC is zero</a:t>
            </a:r>
          </a:p>
          <a:p>
            <a:pPr lvl="1">
              <a:lnSpc>
                <a:spcPct val="80000"/>
              </a:lnSpc>
              <a:spcBef>
                <a:spcPct val="10000"/>
              </a:spcBef>
            </a:pPr>
            <a:r>
              <a:rPr lang="en-US" altLang="ko-KR" sz="1400" dirty="0"/>
              <a:t>SZE	   7002	          Skip next instr. if E is zero</a:t>
            </a:r>
          </a:p>
          <a:p>
            <a:pPr lvl="1">
              <a:lnSpc>
                <a:spcPct val="80000"/>
              </a:lnSpc>
              <a:spcBef>
                <a:spcPct val="10000"/>
              </a:spcBef>
            </a:pPr>
            <a:r>
              <a:rPr lang="en-US" altLang="ko-KR" sz="1400" dirty="0"/>
              <a:t>HLT	   7001	          Halt computer</a:t>
            </a:r>
          </a:p>
          <a:p>
            <a:pPr lvl="1">
              <a:lnSpc>
                <a:spcPct val="80000"/>
              </a:lnSpc>
              <a:spcBef>
                <a:spcPct val="10000"/>
              </a:spcBef>
            </a:pPr>
            <a:endParaRPr lang="en-US" altLang="ko-KR" sz="1400" dirty="0"/>
          </a:p>
          <a:p>
            <a:pPr lvl="1">
              <a:lnSpc>
                <a:spcPct val="80000"/>
              </a:lnSpc>
              <a:spcBef>
                <a:spcPct val="10000"/>
              </a:spcBef>
            </a:pPr>
            <a:r>
              <a:rPr lang="en-US" altLang="ko-KR" sz="1400" dirty="0"/>
              <a:t>INP	   F800	          Input character to AC</a:t>
            </a:r>
          </a:p>
          <a:p>
            <a:pPr lvl="1">
              <a:lnSpc>
                <a:spcPct val="80000"/>
              </a:lnSpc>
              <a:spcBef>
                <a:spcPct val="10000"/>
              </a:spcBef>
            </a:pPr>
            <a:r>
              <a:rPr lang="en-US" altLang="ko-KR" sz="1400" dirty="0"/>
              <a:t>OUT	   F400	          Output character from AC</a:t>
            </a:r>
          </a:p>
          <a:p>
            <a:pPr lvl="1">
              <a:lnSpc>
                <a:spcPct val="80000"/>
              </a:lnSpc>
              <a:spcBef>
                <a:spcPct val="10000"/>
              </a:spcBef>
            </a:pPr>
            <a:r>
              <a:rPr lang="en-US" altLang="ko-KR" sz="1400" dirty="0"/>
              <a:t>SKI                F200	          Skip on input flag</a:t>
            </a:r>
          </a:p>
          <a:p>
            <a:pPr lvl="1">
              <a:lnSpc>
                <a:spcPct val="80000"/>
              </a:lnSpc>
              <a:spcBef>
                <a:spcPct val="10000"/>
              </a:spcBef>
            </a:pPr>
            <a:r>
              <a:rPr lang="en-US" altLang="ko-KR" sz="1400" dirty="0"/>
              <a:t>SKO	   F100	          Skip on output flag</a:t>
            </a:r>
          </a:p>
          <a:p>
            <a:pPr lvl="1">
              <a:lnSpc>
                <a:spcPct val="80000"/>
              </a:lnSpc>
              <a:spcBef>
                <a:spcPct val="10000"/>
              </a:spcBef>
            </a:pPr>
            <a:r>
              <a:rPr lang="en-US" altLang="ko-KR" sz="1400" dirty="0"/>
              <a:t>ION	   F080	          Interrupt on</a:t>
            </a:r>
          </a:p>
          <a:p>
            <a:pPr lvl="1">
              <a:lnSpc>
                <a:spcPct val="80000"/>
              </a:lnSpc>
              <a:spcBef>
                <a:spcPct val="10000"/>
              </a:spcBef>
            </a:pPr>
            <a:r>
              <a:rPr lang="en-US" altLang="ko-KR" sz="1400" dirty="0"/>
              <a:t>IOF	   F040	          Interrupt off</a:t>
            </a:r>
          </a:p>
          <a:p>
            <a:pPr latinLnBrk="1">
              <a:lnSpc>
                <a:spcPct val="80000"/>
              </a:lnSpc>
            </a:pPr>
            <a:endParaRPr lang="en-US" altLang="ko-KR" sz="1400" dirty="0"/>
          </a:p>
        </p:txBody>
      </p:sp>
      <p:sp>
        <p:nvSpPr>
          <p:cNvPr id="22537" name="Line 13">
            <a:extLst>
              <a:ext uri="{FF2B5EF4-FFF2-40B4-BE49-F238E27FC236}">
                <a16:creationId xmlns:a16="http://schemas.microsoft.com/office/drawing/2014/main" id="{E91C6958-822B-22A0-D3F4-1EC89206EA63}"/>
              </a:ext>
            </a:extLst>
          </p:cNvPr>
          <p:cNvSpPr>
            <a:spLocks noChangeShapeType="1"/>
          </p:cNvSpPr>
          <p:nvPr/>
        </p:nvSpPr>
        <p:spPr bwMode="auto">
          <a:xfrm>
            <a:off x="3409950" y="847725"/>
            <a:ext cx="0" cy="5619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38" name="Line 14">
            <a:extLst>
              <a:ext uri="{FF2B5EF4-FFF2-40B4-BE49-F238E27FC236}">
                <a16:creationId xmlns:a16="http://schemas.microsoft.com/office/drawing/2014/main" id="{8632B7D3-DD02-DCD7-673D-9340F3E79C40}"/>
              </a:ext>
            </a:extLst>
          </p:cNvPr>
          <p:cNvSpPr>
            <a:spLocks noChangeShapeType="1"/>
          </p:cNvSpPr>
          <p:nvPr/>
        </p:nvSpPr>
        <p:spPr bwMode="auto">
          <a:xfrm>
            <a:off x="4743450" y="857250"/>
            <a:ext cx="0" cy="5619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39" name="Line 15">
            <a:extLst>
              <a:ext uri="{FF2B5EF4-FFF2-40B4-BE49-F238E27FC236}">
                <a16:creationId xmlns:a16="http://schemas.microsoft.com/office/drawing/2014/main" id="{2927E23F-F2CF-4C04-682A-435E07255C48}"/>
              </a:ext>
            </a:extLst>
          </p:cNvPr>
          <p:cNvSpPr>
            <a:spLocks noChangeShapeType="1"/>
          </p:cNvSpPr>
          <p:nvPr/>
        </p:nvSpPr>
        <p:spPr bwMode="auto">
          <a:xfrm>
            <a:off x="2579688" y="2668588"/>
            <a:ext cx="54038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40" name="Line 16">
            <a:extLst>
              <a:ext uri="{FF2B5EF4-FFF2-40B4-BE49-F238E27FC236}">
                <a16:creationId xmlns:a16="http://schemas.microsoft.com/office/drawing/2014/main" id="{AB1C1151-F979-C7F6-654A-D568EA04DDFD}"/>
              </a:ext>
            </a:extLst>
          </p:cNvPr>
          <p:cNvSpPr>
            <a:spLocks noChangeShapeType="1"/>
          </p:cNvSpPr>
          <p:nvPr/>
        </p:nvSpPr>
        <p:spPr bwMode="auto">
          <a:xfrm>
            <a:off x="2589213" y="5173663"/>
            <a:ext cx="54038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2B0D2-4454-CE15-87D7-D45F5ADACF60}"/>
              </a:ext>
            </a:extLst>
          </p:cNvPr>
          <p:cNvSpPr>
            <a:spLocks noGrp="1"/>
          </p:cNvSpPr>
          <p:nvPr>
            <p:ph type="title"/>
          </p:nvPr>
        </p:nvSpPr>
        <p:spPr>
          <a:xfrm>
            <a:off x="838200" y="259108"/>
            <a:ext cx="10515600" cy="1325563"/>
          </a:xfrm>
        </p:spPr>
        <p:txBody>
          <a:bodyPr>
            <a:normAutofit fontScale="90000"/>
          </a:bodyPr>
          <a:lstStyle/>
          <a:p>
            <a:r>
              <a:rPr lang="en-US" b="1" dirty="0"/>
              <a:t>Basic working principle of the Control Unit with</a:t>
            </a:r>
            <a:br>
              <a:rPr lang="en-US" b="1" dirty="0"/>
            </a:br>
            <a:r>
              <a:rPr lang="en-US" b="1" dirty="0"/>
              <a:t>timing diagram :</a:t>
            </a:r>
            <a:endParaRPr lang="en-IN" b="1" dirty="0"/>
          </a:p>
        </p:txBody>
      </p:sp>
      <p:pic>
        <p:nvPicPr>
          <p:cNvPr id="5" name="Content Placeholder 4">
            <a:extLst>
              <a:ext uri="{FF2B5EF4-FFF2-40B4-BE49-F238E27FC236}">
                <a16:creationId xmlns:a16="http://schemas.microsoft.com/office/drawing/2014/main" id="{7B8F49FF-8B44-A6A1-ED84-81C72B06FDF4}"/>
              </a:ext>
            </a:extLst>
          </p:cNvPr>
          <p:cNvPicPr>
            <a:picLocks noGrp="1" noChangeAspect="1"/>
          </p:cNvPicPr>
          <p:nvPr>
            <p:ph idx="1"/>
          </p:nvPr>
        </p:nvPicPr>
        <p:blipFill>
          <a:blip r:embed="rId2"/>
          <a:stretch>
            <a:fillRect/>
          </a:stretch>
        </p:blipFill>
        <p:spPr>
          <a:xfrm>
            <a:off x="2809461" y="1479008"/>
            <a:ext cx="6987031" cy="5226592"/>
          </a:xfrm>
        </p:spPr>
      </p:pic>
    </p:spTree>
    <p:extLst>
      <p:ext uri="{BB962C8B-B14F-4D97-AF65-F5344CB8AC3E}">
        <p14:creationId xmlns:p14="http://schemas.microsoft.com/office/powerpoint/2010/main" val="1364200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97244E-ABEE-F1B6-D592-DDEAA00BD332}"/>
              </a:ext>
            </a:extLst>
          </p:cNvPr>
          <p:cNvSpPr txBox="1"/>
          <p:nvPr/>
        </p:nvSpPr>
        <p:spPr>
          <a:xfrm>
            <a:off x="437321" y="325401"/>
            <a:ext cx="11357113" cy="6186309"/>
          </a:xfrm>
          <a:prstGeom prst="rect">
            <a:avLst/>
          </a:prstGeom>
          <a:noFill/>
        </p:spPr>
        <p:txBody>
          <a:bodyPr wrap="square">
            <a:spAutoFit/>
          </a:bodyPr>
          <a:lstStyle/>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Components of Control unit are</a:t>
            </a:r>
          </a:p>
          <a:p>
            <a:pPr algn="just"/>
            <a:r>
              <a:rPr lang="en-IN" sz="2200" b="0" i="0" u="none" strike="noStrike" baseline="0" dirty="0">
                <a:latin typeface="Calibri" panose="020F0502020204030204" pitchFamily="34" charset="0"/>
              </a:rPr>
              <a:t>	1. Two decoders</a:t>
            </a:r>
          </a:p>
          <a:p>
            <a:pPr algn="just"/>
            <a:r>
              <a:rPr lang="en-IN" sz="2200" b="0" i="0" u="none" strike="noStrike" baseline="0" dirty="0">
                <a:latin typeface="Calibri" panose="020F0502020204030204" pitchFamily="34" charset="0"/>
              </a:rPr>
              <a:t>	2. A sequence counter</a:t>
            </a:r>
          </a:p>
          <a:p>
            <a:pPr algn="just"/>
            <a:r>
              <a:rPr lang="en-IN" sz="2200" b="0" i="0" u="none" strike="noStrike" baseline="0" dirty="0">
                <a:latin typeface="Calibri" panose="020F0502020204030204" pitchFamily="34" charset="0"/>
              </a:rPr>
              <a:t>	3. Control logic gates</a:t>
            </a: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An instruction read from memory is placed in the instruction register (IR). In control unit the IR is divided into three parts: I bit, the operation code (12-14)bit, and bits 0 through </a:t>
            </a:r>
            <a:r>
              <a:rPr lang="en-IN" sz="2200" b="0" i="0" u="none" strike="noStrike" baseline="0" dirty="0">
                <a:latin typeface="Calibri" panose="020F0502020204030204" pitchFamily="34" charset="0"/>
              </a:rPr>
              <a:t>11.</a:t>
            </a:r>
          </a:p>
          <a:p>
            <a:pPr marL="285750" indent="-285750" algn="just">
              <a:buFont typeface="Symbol" panose="05050102010706020507" pitchFamily="18" charset="2"/>
              <a:buChar char="·"/>
            </a:pPr>
            <a:r>
              <a:rPr lang="en-US" sz="2200" b="0" i="0" u="none" strike="noStrike" baseline="0" dirty="0">
                <a:latin typeface="Calibri" panose="020F0502020204030204" pitchFamily="34" charset="0"/>
              </a:rPr>
              <a:t>The operation code in bits 12 through 14 are decoded with a 3 X 8 decoder.</a:t>
            </a: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Bit-15 of the instruction is transferred to a flip-flop designated by the symbol I.</a:t>
            </a: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eight outputs of the decoder are designated by the symbols D0 through D7. Bits 0 through 11 are applied to the control logic gates. The 4‐bit sequence counter can count in binary from 0 through 15.The outputs of counter are decoded into 16 timing signals T0 </a:t>
            </a:r>
            <a:r>
              <a:rPr lang="en-IN" sz="2200" b="0" i="0" u="none" strike="noStrike" baseline="0" dirty="0">
                <a:latin typeface="Calibri" panose="020F0502020204030204" pitchFamily="34" charset="0"/>
              </a:rPr>
              <a:t>through T15.</a:t>
            </a: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sequence counter SC can be incremented or cleared synchronously. Most of the time, the counter is incremented to provide the sequence of timing signals out of 4 X 16 decoder. Once in awhile, the counter is cleared to 0, causing the next timing signal to be </a:t>
            </a:r>
            <a:r>
              <a:rPr lang="en-IN" sz="2200" b="0" i="0" u="none" strike="noStrike" baseline="0" dirty="0">
                <a:latin typeface="Calibri" panose="020F0502020204030204" pitchFamily="34" charset="0"/>
              </a:rPr>
              <a:t>T0.</a:t>
            </a: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As an example, consider the case where SC is incremented to provide timing signals T0, T1, T2, T3 and T4 in sequence. At time T4, SC is cleared to 0 if decoder output D3 is active. This is expressed symbolically by the statement</a:t>
            </a:r>
          </a:p>
          <a:p>
            <a:pPr algn="just"/>
            <a:r>
              <a:rPr lang="en-IN" sz="2200" b="0" i="0" u="none" strike="noStrike" baseline="0" dirty="0">
                <a:latin typeface="Calibri" panose="020F0502020204030204" pitchFamily="34" charset="0"/>
              </a:rPr>
              <a:t>			D3T4: SC ← 0</a:t>
            </a:r>
            <a:endParaRPr lang="en-IN" sz="2200" dirty="0"/>
          </a:p>
        </p:txBody>
      </p:sp>
    </p:spTree>
    <p:extLst>
      <p:ext uri="{BB962C8B-B14F-4D97-AF65-F5344CB8AC3E}">
        <p14:creationId xmlns:p14="http://schemas.microsoft.com/office/powerpoint/2010/main" val="287726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2E8E7E-D704-A319-AE26-993BF0659486}"/>
              </a:ext>
            </a:extLst>
          </p:cNvPr>
          <p:cNvSpPr txBox="1"/>
          <p:nvPr/>
        </p:nvSpPr>
        <p:spPr>
          <a:xfrm>
            <a:off x="410817" y="238613"/>
            <a:ext cx="11357113" cy="6555641"/>
          </a:xfrm>
          <a:prstGeom prst="rect">
            <a:avLst/>
          </a:prstGeom>
          <a:noFill/>
        </p:spPr>
        <p:txBody>
          <a:bodyPr wrap="square">
            <a:spAutoFit/>
          </a:bodyPr>
          <a:lstStyle/>
          <a:p>
            <a:pPr algn="just"/>
            <a:r>
              <a:rPr lang="en-IN" sz="2000" b="1" i="0" u="none" strike="noStrike" baseline="0" dirty="0">
                <a:latin typeface="Calibri,Bold"/>
              </a:rPr>
              <a:t>Timing Diagram:</a:t>
            </a:r>
          </a:p>
          <a:p>
            <a:pPr algn="just"/>
            <a:endParaRPr lang="en-IN" sz="2000" b="1" i="0" u="none" strike="noStrike" baseline="0" dirty="0">
              <a:latin typeface="Calibri,Bold"/>
            </a:endParaRPr>
          </a:p>
          <a:p>
            <a:pPr algn="just"/>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The timing diagram figure shows the time relationship of the control signals.</a:t>
            </a:r>
          </a:p>
          <a:p>
            <a:pPr algn="just"/>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The sequence counter SC responds to the positive transition of the clock.</a:t>
            </a:r>
          </a:p>
          <a:p>
            <a:pPr marL="342900" indent="-342900" algn="just">
              <a:buFont typeface="Symbol" panose="05050102010706020507" pitchFamily="18" charset="2"/>
              <a:buChar char="·"/>
            </a:pPr>
            <a:r>
              <a:rPr lang="en-US" sz="2000" b="0" i="0" u="none" strike="noStrike" baseline="0" dirty="0">
                <a:latin typeface="Calibri" panose="020F0502020204030204" pitchFamily="34" charset="0"/>
              </a:rPr>
              <a:t>Initially, the CLR input of SC is active.</a:t>
            </a:r>
          </a:p>
          <a:p>
            <a:pPr marL="342900" indent="-342900" algn="just">
              <a:buFont typeface="Symbol" panose="05050102010706020507" pitchFamily="18" charset="2"/>
              <a:buChar char="·"/>
            </a:pPr>
            <a:endParaRPr lang="en-US" sz="2000" b="0" i="0" u="none" strike="noStrike" baseline="0" dirty="0">
              <a:latin typeface="Calibri" panose="020F0502020204030204" pitchFamily="34" charset="0"/>
            </a:endParaRPr>
          </a:p>
          <a:p>
            <a:pPr marL="285750" indent="-285750" algn="just">
              <a:buFont typeface="Symbol" panose="05050102010706020507" pitchFamily="18" charset="2"/>
              <a:buChar char="·"/>
            </a:pPr>
            <a:r>
              <a:rPr lang="en-US" sz="2000" b="0" i="0" u="none" strike="noStrike" baseline="0" dirty="0">
                <a:latin typeface="Calibri" panose="020F0502020204030204" pitchFamily="34" charset="0"/>
              </a:rPr>
              <a:t>The first positive transition of the clock clears SC to 0, which in turn activates the timing T0 out of the decoder. T0 is active during one clock cycle. </a:t>
            </a:r>
          </a:p>
          <a:p>
            <a:pPr marL="285750" indent="-285750" algn="just">
              <a:buFont typeface="Symbol" panose="05050102010706020507" pitchFamily="18" charset="2"/>
              <a:buChar char="·"/>
            </a:pPr>
            <a:r>
              <a:rPr lang="en-US" sz="2000" b="0" i="0" u="none" strike="noStrike" baseline="0" dirty="0">
                <a:latin typeface="Calibri" panose="020F0502020204030204" pitchFamily="34" charset="0"/>
              </a:rPr>
              <a:t>The positive clock transition labeled T0 in the diagram will trigger only those registers whose control inputs are connected to timing signal T0.</a:t>
            </a:r>
          </a:p>
          <a:p>
            <a:pPr marL="342900" indent="-342900" algn="just">
              <a:buFont typeface="Symbol" panose="05050102010706020507" pitchFamily="18" charset="2"/>
              <a:buChar char="·"/>
            </a:pPr>
            <a:r>
              <a:rPr lang="en-US" sz="2000" b="0" i="0" u="none" strike="noStrike" baseline="0" dirty="0">
                <a:latin typeface="Calibri" panose="020F0502020204030204" pitchFamily="34" charset="0"/>
              </a:rPr>
              <a:t>SC is incremented with every positive clock transition, unless its CLR input is active.</a:t>
            </a:r>
          </a:p>
          <a:p>
            <a:pPr marL="342900" indent="-342900" algn="just">
              <a:buFont typeface="Symbol" panose="05050102010706020507" pitchFamily="18" charset="2"/>
              <a:buChar char="·"/>
            </a:pPr>
            <a:endParaRPr lang="en-US" sz="2000" b="0" i="0" u="none" strike="noStrike" baseline="0" dirty="0">
              <a:latin typeface="Calibri" panose="020F0502020204030204" pitchFamily="34" charset="0"/>
            </a:endParaRPr>
          </a:p>
          <a:p>
            <a:pPr marL="285750" indent="-285750" algn="just">
              <a:buFont typeface="Symbol" panose="05050102010706020507" pitchFamily="18" charset="2"/>
              <a:buChar char="·"/>
            </a:pPr>
            <a:r>
              <a:rPr lang="en-US" sz="2000" b="0" i="0" u="none" strike="noStrike" baseline="0" dirty="0">
                <a:latin typeface="Calibri" panose="020F0502020204030204" pitchFamily="34" charset="0"/>
              </a:rPr>
              <a:t>This procedures the sequence of timing signals T0, T1, T2, T3 and T4, and so on. If SC is not cleared, the timing signals will continue with T5, T6, up to T15 and back to T0.</a:t>
            </a:r>
          </a:p>
          <a:p>
            <a:pPr marL="342900" indent="-342900" algn="just">
              <a:buFont typeface="Symbol" panose="05050102010706020507" pitchFamily="18" charset="2"/>
              <a:buChar char="·"/>
            </a:pPr>
            <a:r>
              <a:rPr lang="en-US" sz="2000" b="0" i="0" u="none" strike="noStrike" baseline="0" dirty="0">
                <a:latin typeface="Calibri" panose="020F0502020204030204" pitchFamily="34" charset="0"/>
              </a:rPr>
              <a:t>The last three waveforms shows how SC is cleared when D3T4 = 1. Output D3 from the operation decoder becomes active at the end of timing signal T2. When timing signal T4 becomes active, the output of the AND gate that implements the control function D3T4 </a:t>
            </a:r>
            <a:r>
              <a:rPr lang="en-IN" sz="2000" b="0" i="0" u="none" strike="noStrike" baseline="0" dirty="0">
                <a:latin typeface="Calibri" panose="020F0502020204030204" pitchFamily="34" charset="0"/>
              </a:rPr>
              <a:t>becomes active.</a:t>
            </a:r>
          </a:p>
          <a:p>
            <a:pPr marL="342900" indent="-342900" algn="just">
              <a:buFont typeface="Symbol" panose="05050102010706020507" pitchFamily="18" charset="2"/>
              <a:buChar char="·"/>
            </a:pPr>
            <a:endParaRPr lang="en-IN" sz="2000" b="0" i="0" u="none" strike="noStrike" baseline="0" dirty="0">
              <a:latin typeface="Calibri" panose="020F0502020204030204" pitchFamily="34" charset="0"/>
            </a:endParaRPr>
          </a:p>
          <a:p>
            <a:pPr algn="just"/>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This signal is applied to the CLR input of SC. On the next positive clock transition the counter is cleared to 0. This causes the timing signal T0 to become active instead of T5 that would have been active if SC were incremented instead of cleared.</a:t>
            </a:r>
            <a:endParaRPr lang="en-IN" sz="2000" dirty="0"/>
          </a:p>
        </p:txBody>
      </p:sp>
    </p:spTree>
    <p:extLst>
      <p:ext uri="{BB962C8B-B14F-4D97-AF65-F5344CB8AC3E}">
        <p14:creationId xmlns:p14="http://schemas.microsoft.com/office/powerpoint/2010/main" val="949145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97ADD7-37DF-5D42-2A15-3566861D9538}"/>
              </a:ext>
            </a:extLst>
          </p:cNvPr>
          <p:cNvPicPr>
            <a:picLocks noChangeAspect="1"/>
          </p:cNvPicPr>
          <p:nvPr/>
        </p:nvPicPr>
        <p:blipFill>
          <a:blip r:embed="rId2"/>
          <a:stretch>
            <a:fillRect/>
          </a:stretch>
        </p:blipFill>
        <p:spPr>
          <a:xfrm>
            <a:off x="2226365" y="260859"/>
            <a:ext cx="7252400" cy="6378480"/>
          </a:xfrm>
          <a:prstGeom prst="rect">
            <a:avLst/>
          </a:prstGeom>
        </p:spPr>
      </p:pic>
    </p:spTree>
    <p:extLst>
      <p:ext uri="{BB962C8B-B14F-4D97-AF65-F5344CB8AC3E}">
        <p14:creationId xmlns:p14="http://schemas.microsoft.com/office/powerpoint/2010/main" val="4030647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2F8368A-EB02-1832-79B5-FC9F65FEB4C7}"/>
              </a:ext>
            </a:extLst>
          </p:cNvPr>
          <p:cNvSpPr>
            <a:spLocks noGrp="1" noChangeArrowheads="1"/>
          </p:cNvSpPr>
          <p:nvPr>
            <p:ph type="title"/>
          </p:nvPr>
        </p:nvSpPr>
        <p:spPr bwMode="auto">
          <a:xfrm>
            <a:off x="841953" y="148794"/>
            <a:ext cx="8809038" cy="66681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ko-KR" sz="2800" b="1" dirty="0">
                <a:latin typeface="+mn-lt"/>
              </a:rPr>
              <a:t>Instruction Execution Cycle :</a:t>
            </a:r>
          </a:p>
        </p:txBody>
      </p:sp>
      <p:sp>
        <p:nvSpPr>
          <p:cNvPr id="27651" name="Rectangle 3">
            <a:extLst>
              <a:ext uri="{FF2B5EF4-FFF2-40B4-BE49-F238E27FC236}">
                <a16:creationId xmlns:a16="http://schemas.microsoft.com/office/drawing/2014/main" id="{4DF0BD4C-484E-785F-ADAB-74AD99DD567A}"/>
              </a:ext>
            </a:extLst>
          </p:cNvPr>
          <p:cNvSpPr>
            <a:spLocks noGrp="1" noChangeArrowheads="1"/>
          </p:cNvSpPr>
          <p:nvPr>
            <p:ph type="body" idx="1"/>
          </p:nvPr>
        </p:nvSpPr>
        <p:spPr bwMode="auto">
          <a:xfrm>
            <a:off x="371062" y="983674"/>
            <a:ext cx="11370364" cy="5586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p>
            <a:pPr algn="just"/>
            <a:r>
              <a:rPr lang="en-US" sz="2600" b="0" i="0" u="none" strike="noStrike" baseline="0" dirty="0">
                <a:latin typeface="Calibri" panose="020F0502020204030204" pitchFamily="34" charset="0"/>
              </a:rPr>
              <a:t>A program residing in the memory unit of the computer consists of a sequence of instructions. In the basic computer each instruction cycle consists of the following </a:t>
            </a:r>
            <a:r>
              <a:rPr lang="en-IN" sz="2600" b="0" i="0" u="none" strike="noStrike" baseline="0" dirty="0">
                <a:latin typeface="Calibri" panose="020F0502020204030204" pitchFamily="34" charset="0"/>
              </a:rPr>
              <a:t>phases:</a:t>
            </a:r>
          </a:p>
          <a:p>
            <a:pPr algn="l"/>
            <a:endParaRPr lang="en-US" altLang="ko-KR" sz="2400" dirty="0"/>
          </a:p>
          <a:p>
            <a:pPr marL="800100" lvl="1" indent="-342900">
              <a:buFontTx/>
              <a:buAutoNum type="arabicPeriod"/>
            </a:pPr>
            <a:r>
              <a:rPr lang="en-US" altLang="ko-KR" sz="2600" dirty="0"/>
              <a:t>Fetch an instruction from memory</a:t>
            </a:r>
          </a:p>
          <a:p>
            <a:pPr marL="800100" lvl="1" indent="-342900">
              <a:buFontTx/>
              <a:buAutoNum type="arabicPeriod"/>
            </a:pPr>
            <a:r>
              <a:rPr lang="en-US" altLang="ko-KR" sz="2600" dirty="0"/>
              <a:t>Decode the instruction</a:t>
            </a:r>
          </a:p>
          <a:p>
            <a:pPr marL="800100" lvl="1" indent="-342900">
              <a:buFontTx/>
              <a:buAutoNum type="arabicPeriod"/>
            </a:pPr>
            <a:r>
              <a:rPr lang="en-US" altLang="ko-KR" sz="2600" dirty="0"/>
              <a:t>Read the effective address from memory if the instruction has an indirect address</a:t>
            </a:r>
          </a:p>
          <a:p>
            <a:pPr marL="800100" lvl="1" indent="-342900">
              <a:buFontTx/>
              <a:buAutoNum type="arabicPeriod"/>
            </a:pPr>
            <a:r>
              <a:rPr lang="en-US" altLang="ko-KR" sz="2600" dirty="0"/>
              <a:t>Execute the instruction</a:t>
            </a:r>
          </a:p>
          <a:p>
            <a:pPr marL="800100" lvl="1" indent="-342900">
              <a:buFontTx/>
              <a:buAutoNum type="arabicPeriod"/>
            </a:pPr>
            <a:endParaRPr lang="en-US" altLang="ko-KR" sz="2000" dirty="0"/>
          </a:p>
          <a:p>
            <a:pPr marL="457200" indent="-457200"/>
            <a:r>
              <a:rPr lang="en-US" altLang="ko-KR" dirty="0"/>
              <a:t>After an instruction is executed, the cycle starts again at step 1, for the next instruction</a:t>
            </a:r>
          </a:p>
          <a:p>
            <a:pPr marL="457200" indent="-457200"/>
            <a:r>
              <a:rPr lang="en-US" altLang="ko-KR" dirty="0"/>
              <a:t>This process continues unless a HALT instruction is encountered.</a:t>
            </a:r>
          </a:p>
          <a:p>
            <a:pPr marL="457200" indent="-457200"/>
            <a:endParaRPr lang="en-US" altLang="ko-KR" dirty="0"/>
          </a:p>
          <a:p>
            <a:pPr marL="457200" indent="-457200"/>
            <a:r>
              <a:rPr lang="en-US" altLang="ko-KR" i="1" dirty="0"/>
              <a:t>Note</a:t>
            </a:r>
            <a:r>
              <a:rPr lang="en-US" altLang="ko-KR" dirty="0"/>
              <a:t>: Every different processor has its own (different) instruction cycle </a:t>
            </a:r>
          </a:p>
          <a:p>
            <a:pPr marL="457200" indent="-457200"/>
            <a:endParaRPr lang="en-US" altLang="ko-KR" sz="2000" dirty="0"/>
          </a:p>
          <a:p>
            <a:pPr marL="457200" indent="-457200">
              <a:buFontTx/>
              <a:buChar char="–"/>
            </a:pPr>
            <a:endParaRPr lang="en-US" altLang="ko-KR"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DE5CE2-DECF-D3F2-163D-D7D0CB5DBA86}"/>
              </a:ext>
            </a:extLst>
          </p:cNvPr>
          <p:cNvPicPr>
            <a:picLocks noChangeAspect="1"/>
          </p:cNvPicPr>
          <p:nvPr/>
        </p:nvPicPr>
        <p:blipFill>
          <a:blip r:embed="rId2"/>
          <a:stretch>
            <a:fillRect/>
          </a:stretch>
        </p:blipFill>
        <p:spPr>
          <a:xfrm>
            <a:off x="498765" y="495299"/>
            <a:ext cx="10067058" cy="5531428"/>
          </a:xfrm>
          <a:prstGeom prst="rect">
            <a:avLst/>
          </a:prstGeom>
        </p:spPr>
      </p:pic>
    </p:spTree>
    <p:extLst>
      <p:ext uri="{BB962C8B-B14F-4D97-AF65-F5344CB8AC3E}">
        <p14:creationId xmlns:p14="http://schemas.microsoft.com/office/powerpoint/2010/main" val="2513552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C3021E-30FE-1897-2210-DC6A67650512}"/>
              </a:ext>
            </a:extLst>
          </p:cNvPr>
          <p:cNvPicPr>
            <a:picLocks noChangeAspect="1"/>
          </p:cNvPicPr>
          <p:nvPr/>
        </p:nvPicPr>
        <p:blipFill>
          <a:blip r:embed="rId2"/>
          <a:stretch>
            <a:fillRect/>
          </a:stretch>
        </p:blipFill>
        <p:spPr>
          <a:xfrm>
            <a:off x="684387" y="949469"/>
            <a:ext cx="10221738" cy="4959061"/>
          </a:xfrm>
          <a:prstGeom prst="rect">
            <a:avLst/>
          </a:prstGeom>
        </p:spPr>
      </p:pic>
    </p:spTree>
    <p:extLst>
      <p:ext uri="{BB962C8B-B14F-4D97-AF65-F5344CB8AC3E}">
        <p14:creationId xmlns:p14="http://schemas.microsoft.com/office/powerpoint/2010/main" val="210391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CF63ED8-D1E6-DB37-C0D4-EDC8011312A8}"/>
              </a:ext>
            </a:extLst>
          </p:cNvPr>
          <p:cNvSpPr>
            <a:spLocks noChangeArrowheads="1"/>
          </p:cNvSpPr>
          <p:nvPr/>
        </p:nvSpPr>
        <p:spPr bwMode="auto">
          <a:xfrm>
            <a:off x="464993" y="232352"/>
            <a:ext cx="247491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pPr>
              <a:lnSpc>
                <a:spcPct val="85000"/>
              </a:lnSpc>
            </a:pPr>
            <a:r>
              <a:rPr lang="en-US" altLang="ko-KR" sz="2000" dirty="0"/>
              <a:t>• Fetch and Decode</a:t>
            </a:r>
          </a:p>
        </p:txBody>
      </p:sp>
      <p:sp>
        <p:nvSpPr>
          <p:cNvPr id="5" name="TextBox 4">
            <a:extLst>
              <a:ext uri="{FF2B5EF4-FFF2-40B4-BE49-F238E27FC236}">
                <a16:creationId xmlns:a16="http://schemas.microsoft.com/office/drawing/2014/main" id="{2B47E45A-0F41-96CD-BB80-6DFD0EC3389A}"/>
              </a:ext>
            </a:extLst>
          </p:cNvPr>
          <p:cNvSpPr txBox="1"/>
          <p:nvPr/>
        </p:nvSpPr>
        <p:spPr>
          <a:xfrm>
            <a:off x="1814945" y="3179573"/>
            <a:ext cx="9074728" cy="1156086"/>
          </a:xfrm>
          <a:prstGeom prst="rect">
            <a:avLst/>
          </a:prstGeom>
          <a:noFill/>
        </p:spPr>
        <p:txBody>
          <a:bodyPr wrap="square">
            <a:spAutoFit/>
          </a:bodyPr>
          <a:lstStyle/>
          <a:p>
            <a:pPr>
              <a:lnSpc>
                <a:spcPct val="96000"/>
              </a:lnSpc>
            </a:pPr>
            <a:r>
              <a:rPr lang="en-US" altLang="ko-KR" sz="2400" dirty="0">
                <a:solidFill>
                  <a:srgbClr val="C00000"/>
                </a:solidFill>
              </a:rPr>
              <a:t>T0: AR </a:t>
            </a:r>
            <a:r>
              <a:rPr lang="en-US" altLang="ko-KR" sz="2400" dirty="0">
                <a:solidFill>
                  <a:srgbClr val="C00000"/>
                </a:solidFill>
                <a:latin typeface="Symbol" panose="05050102010706020507" pitchFamily="18" charset="2"/>
              </a:rPr>
              <a:t></a:t>
            </a:r>
            <a:r>
              <a:rPr lang="en-US" altLang="ko-KR" sz="2400" dirty="0">
                <a:solidFill>
                  <a:srgbClr val="C00000"/>
                </a:solidFill>
              </a:rPr>
              <a:t>PC                                                                  (S</a:t>
            </a:r>
            <a:r>
              <a:rPr lang="en-US" altLang="ko-KR" sz="2400" baseline="-25000" dirty="0">
                <a:solidFill>
                  <a:srgbClr val="C00000"/>
                </a:solidFill>
              </a:rPr>
              <a:t>0</a:t>
            </a:r>
            <a:r>
              <a:rPr lang="en-US" altLang="ko-KR" sz="2400" dirty="0">
                <a:solidFill>
                  <a:srgbClr val="C00000"/>
                </a:solidFill>
              </a:rPr>
              <a:t>S</a:t>
            </a:r>
            <a:r>
              <a:rPr lang="en-US" altLang="ko-KR" sz="2400" baseline="-25000" dirty="0">
                <a:solidFill>
                  <a:srgbClr val="C00000"/>
                </a:solidFill>
              </a:rPr>
              <a:t>1</a:t>
            </a:r>
            <a:r>
              <a:rPr lang="en-US" altLang="ko-KR" sz="2400" dirty="0">
                <a:solidFill>
                  <a:srgbClr val="C00000"/>
                </a:solidFill>
              </a:rPr>
              <a:t>S</a:t>
            </a:r>
            <a:r>
              <a:rPr lang="en-US" altLang="ko-KR" sz="2400" baseline="-25000" dirty="0">
                <a:solidFill>
                  <a:srgbClr val="C00000"/>
                </a:solidFill>
              </a:rPr>
              <a:t>2</a:t>
            </a:r>
            <a:r>
              <a:rPr lang="en-US" altLang="ko-KR" sz="2400" dirty="0">
                <a:solidFill>
                  <a:srgbClr val="C00000"/>
                </a:solidFill>
              </a:rPr>
              <a:t>=010, T0=1)</a:t>
            </a:r>
          </a:p>
          <a:p>
            <a:pPr>
              <a:lnSpc>
                <a:spcPct val="96000"/>
              </a:lnSpc>
            </a:pPr>
            <a:r>
              <a:rPr lang="en-US" altLang="ko-KR" sz="2400" dirty="0">
                <a:solidFill>
                  <a:srgbClr val="C00000"/>
                </a:solidFill>
              </a:rPr>
              <a:t>T1: IR </a:t>
            </a:r>
            <a:r>
              <a:rPr lang="en-US" altLang="ko-KR" sz="2400" dirty="0">
                <a:solidFill>
                  <a:srgbClr val="C00000"/>
                </a:solidFill>
                <a:latin typeface="Symbol" panose="05050102010706020507" pitchFamily="18" charset="2"/>
              </a:rPr>
              <a:t></a:t>
            </a:r>
            <a:r>
              <a:rPr lang="en-US" altLang="ko-KR" sz="2400" dirty="0">
                <a:solidFill>
                  <a:srgbClr val="C00000"/>
                </a:solidFill>
              </a:rPr>
              <a:t> M [AR],  PC </a:t>
            </a:r>
            <a:r>
              <a:rPr lang="en-US" altLang="ko-KR" sz="2400" dirty="0">
                <a:solidFill>
                  <a:srgbClr val="C00000"/>
                </a:solidFill>
                <a:latin typeface="Symbol" panose="05050102010706020507" pitchFamily="18" charset="2"/>
              </a:rPr>
              <a:t></a:t>
            </a:r>
            <a:r>
              <a:rPr lang="en-US" altLang="ko-KR" sz="2400" dirty="0">
                <a:solidFill>
                  <a:srgbClr val="C00000"/>
                </a:solidFill>
              </a:rPr>
              <a:t> PC + 1                                  (S0S1S2=111, T1=1)</a:t>
            </a:r>
          </a:p>
          <a:p>
            <a:pPr>
              <a:lnSpc>
                <a:spcPct val="96000"/>
              </a:lnSpc>
            </a:pPr>
            <a:r>
              <a:rPr lang="en-US" altLang="ko-KR" sz="2400" dirty="0">
                <a:solidFill>
                  <a:srgbClr val="C00000"/>
                </a:solidFill>
              </a:rPr>
              <a:t>T2: D0, . . . , D7 </a:t>
            </a:r>
            <a:r>
              <a:rPr lang="en-US" altLang="ko-KR" sz="2400" dirty="0">
                <a:solidFill>
                  <a:srgbClr val="C00000"/>
                </a:solidFill>
                <a:latin typeface="Symbol" panose="05050102010706020507" pitchFamily="18" charset="2"/>
              </a:rPr>
              <a:t></a:t>
            </a:r>
            <a:r>
              <a:rPr lang="en-US" altLang="ko-KR" sz="2400" dirty="0">
                <a:solidFill>
                  <a:srgbClr val="C00000"/>
                </a:solidFill>
              </a:rPr>
              <a:t> Decode IR(12-14), AR </a:t>
            </a:r>
            <a:r>
              <a:rPr lang="en-US" altLang="ko-KR" sz="2400" dirty="0">
                <a:solidFill>
                  <a:srgbClr val="C00000"/>
                </a:solidFill>
                <a:latin typeface="Symbol" panose="05050102010706020507" pitchFamily="18" charset="2"/>
              </a:rPr>
              <a:t></a:t>
            </a:r>
            <a:r>
              <a:rPr lang="en-US" altLang="ko-KR" sz="2400" dirty="0">
                <a:solidFill>
                  <a:srgbClr val="C00000"/>
                </a:solidFill>
              </a:rPr>
              <a:t> IR(0-11), I </a:t>
            </a:r>
            <a:r>
              <a:rPr lang="en-US" altLang="ko-KR" sz="2400" dirty="0">
                <a:solidFill>
                  <a:srgbClr val="C00000"/>
                </a:solidFill>
                <a:latin typeface="Symbol" panose="05050102010706020507" pitchFamily="18" charset="2"/>
              </a:rPr>
              <a:t></a:t>
            </a:r>
            <a:r>
              <a:rPr lang="en-US" altLang="ko-KR" sz="2400" dirty="0">
                <a:solidFill>
                  <a:srgbClr val="C00000"/>
                </a:solidFill>
              </a:rPr>
              <a:t> IR(15)</a:t>
            </a:r>
          </a:p>
        </p:txBody>
      </p:sp>
      <p:sp>
        <p:nvSpPr>
          <p:cNvPr id="6" name="TextBox 5">
            <a:extLst>
              <a:ext uri="{FF2B5EF4-FFF2-40B4-BE49-F238E27FC236}">
                <a16:creationId xmlns:a16="http://schemas.microsoft.com/office/drawing/2014/main" id="{70489DCD-1DDE-8C37-4C14-45E1E7EB9FA9}"/>
              </a:ext>
            </a:extLst>
          </p:cNvPr>
          <p:cNvSpPr txBox="1"/>
          <p:nvPr/>
        </p:nvSpPr>
        <p:spPr>
          <a:xfrm>
            <a:off x="401782" y="706582"/>
            <a:ext cx="11790218" cy="2308324"/>
          </a:xfrm>
          <a:prstGeom prst="rect">
            <a:avLst/>
          </a:prstGeom>
          <a:noFill/>
        </p:spPr>
        <p:txBody>
          <a:bodyPr wrap="square" rtlCol="0">
            <a:spAutoFit/>
          </a:bodyPr>
          <a:lstStyle/>
          <a:p>
            <a:pPr marL="285750" indent="-285750">
              <a:buFont typeface="Arial" panose="020B0604020202020204" pitchFamily="34" charset="0"/>
              <a:buChar char="•"/>
            </a:pPr>
            <a:r>
              <a:rPr lang="en-IN" sz="2400" dirty="0"/>
              <a:t>Initially, the program counter PC is loaded with the address of first instruction in the program.</a:t>
            </a:r>
          </a:p>
          <a:p>
            <a:pPr marL="285750" indent="-285750">
              <a:buFont typeface="Arial" panose="020B0604020202020204" pitchFamily="34" charset="0"/>
              <a:buChar char="•"/>
            </a:pPr>
            <a:r>
              <a:rPr lang="en-IN" sz="2400" dirty="0"/>
              <a:t>The sequence counter SC is cleared to 0, providing a decoded timing signal T0.</a:t>
            </a:r>
          </a:p>
          <a:p>
            <a:pPr marL="285750" indent="-285750">
              <a:buFont typeface="Arial" panose="020B0604020202020204" pitchFamily="34" charset="0"/>
              <a:buChar char="•"/>
            </a:pPr>
            <a:r>
              <a:rPr lang="en-IN" sz="2400" dirty="0"/>
              <a:t>After each clock pulse, SC is incremented by 1.</a:t>
            </a:r>
          </a:p>
          <a:p>
            <a:pPr marL="285750" indent="-285750">
              <a:buFont typeface="Arial" panose="020B0604020202020204" pitchFamily="34" charset="0"/>
              <a:buChar char="•"/>
            </a:pPr>
            <a:r>
              <a:rPr lang="en-IN" sz="2400" dirty="0"/>
              <a:t>The following microoperation for fetch &amp; decode phases can be specified by the following resister transfer statements.  </a:t>
            </a:r>
          </a:p>
        </p:txBody>
      </p:sp>
      <p:sp>
        <p:nvSpPr>
          <p:cNvPr id="7" name="TextBox 6">
            <a:extLst>
              <a:ext uri="{FF2B5EF4-FFF2-40B4-BE49-F238E27FC236}">
                <a16:creationId xmlns:a16="http://schemas.microsoft.com/office/drawing/2014/main" id="{7FA8076A-DF8D-7E80-1AD2-13E20D4A1950}"/>
              </a:ext>
            </a:extLst>
          </p:cNvPr>
          <p:cNvSpPr txBox="1"/>
          <p:nvPr/>
        </p:nvSpPr>
        <p:spPr>
          <a:xfrm>
            <a:off x="221673" y="4500326"/>
            <a:ext cx="11485418" cy="2308324"/>
          </a:xfrm>
          <a:prstGeom prst="rect">
            <a:avLst/>
          </a:prstGeom>
          <a:noFill/>
        </p:spPr>
        <p:txBody>
          <a:bodyPr wrap="square" rtlCol="0">
            <a:spAutoFit/>
          </a:bodyPr>
          <a:lstStyle/>
          <a:p>
            <a:pPr marL="285750" indent="-285750">
              <a:buFont typeface="Arial" panose="020B0604020202020204" pitchFamily="34" charset="0"/>
              <a:buChar char="•"/>
            </a:pPr>
            <a:r>
              <a:rPr lang="en-IN" sz="2400" dirty="0"/>
              <a:t>Only AR is connected to address inputs of memory, </a:t>
            </a:r>
            <a:r>
              <a:rPr lang="en-US" altLang="ko-KR" sz="2400" dirty="0"/>
              <a:t>AR </a:t>
            </a:r>
            <a:r>
              <a:rPr lang="en-US" altLang="ko-KR" sz="2400" dirty="0">
                <a:latin typeface="Symbol" panose="05050102010706020507" pitchFamily="18" charset="2"/>
              </a:rPr>
              <a:t></a:t>
            </a:r>
            <a:r>
              <a:rPr lang="en-US" altLang="ko-KR" sz="2400" dirty="0"/>
              <a:t>PC </a:t>
            </a:r>
            <a:r>
              <a:rPr lang="en-IN" sz="2400" dirty="0">
                <a:sym typeface="Wingdings" panose="05000000000000000000" pitchFamily="2" charset="2"/>
              </a:rPr>
              <a:t>with timing signal T0.</a:t>
            </a:r>
          </a:p>
          <a:p>
            <a:pPr marL="285750" indent="-285750">
              <a:buFont typeface="Arial" panose="020B0604020202020204" pitchFamily="34" charset="0"/>
              <a:buChar char="•"/>
            </a:pPr>
            <a:r>
              <a:rPr lang="en-IN" sz="2400" dirty="0">
                <a:sym typeface="Wingdings" panose="05000000000000000000" pitchFamily="2" charset="2"/>
              </a:rPr>
              <a:t>The instruction read from memory, </a:t>
            </a:r>
            <a:r>
              <a:rPr lang="en-US" altLang="ko-KR" sz="2400" dirty="0"/>
              <a:t>IR </a:t>
            </a:r>
            <a:r>
              <a:rPr lang="en-US" altLang="ko-KR" sz="2400" dirty="0">
                <a:latin typeface="Symbol" panose="05050102010706020507" pitchFamily="18" charset="2"/>
              </a:rPr>
              <a:t></a:t>
            </a:r>
            <a:r>
              <a:rPr lang="en-US" altLang="ko-KR" sz="2400" dirty="0"/>
              <a:t> M [AR] with timing signal T1 &amp; at the same time PC </a:t>
            </a:r>
            <a:r>
              <a:rPr lang="en-US" altLang="ko-KR" sz="2400" dirty="0">
                <a:latin typeface="Symbol" panose="05050102010706020507" pitchFamily="18" charset="2"/>
              </a:rPr>
              <a:t></a:t>
            </a:r>
            <a:r>
              <a:rPr lang="en-US" altLang="ko-KR" sz="2400" dirty="0"/>
              <a:t> PC + 1</a:t>
            </a:r>
          </a:p>
          <a:p>
            <a:pPr marL="285750" indent="-285750">
              <a:buFont typeface="Arial" panose="020B0604020202020204" pitchFamily="34" charset="0"/>
              <a:buChar char="•"/>
            </a:pPr>
            <a:r>
              <a:rPr lang="en-US" altLang="ko-KR" sz="2400" dirty="0"/>
              <a:t>At the time T2, the operation code in IR is decoded, the indirect bit I is transferred to flip-flop &amp; address part of instruction is transferred to AR.</a:t>
            </a:r>
          </a:p>
          <a:p>
            <a:pPr marL="285750" indent="-285750">
              <a:buFont typeface="Arial" panose="020B0604020202020204" pitchFamily="34" charset="0"/>
              <a:buChar char="•"/>
            </a:pPr>
            <a:r>
              <a:rPr lang="en-US" altLang="ko-KR" sz="2400" dirty="0"/>
              <a:t>SC is incremented after each clock cycle pulse to produce the sequence T0, T1, T2. </a:t>
            </a:r>
            <a:endParaRPr lang="en-IN" sz="2400" dirty="0"/>
          </a:p>
        </p:txBody>
      </p:sp>
    </p:spTree>
    <p:extLst>
      <p:ext uri="{BB962C8B-B14F-4D97-AF65-F5344CB8AC3E}">
        <p14:creationId xmlns:p14="http://schemas.microsoft.com/office/powerpoint/2010/main" val="3980129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E7519-D3C6-7461-4EB2-1B1DE79CCECB}"/>
              </a:ext>
            </a:extLst>
          </p:cNvPr>
          <p:cNvSpPr>
            <a:spLocks noGrp="1"/>
          </p:cNvSpPr>
          <p:nvPr>
            <p:ph type="title"/>
          </p:nvPr>
        </p:nvSpPr>
        <p:spPr>
          <a:xfrm>
            <a:off x="480392" y="227495"/>
            <a:ext cx="10515600" cy="907084"/>
          </a:xfrm>
        </p:spPr>
        <p:txBody>
          <a:bodyPr/>
          <a:lstStyle/>
          <a:p>
            <a:r>
              <a:rPr lang="en-IN" b="1" dirty="0"/>
              <a:t>Stored Program Organization :</a:t>
            </a:r>
          </a:p>
        </p:txBody>
      </p:sp>
      <p:pic>
        <p:nvPicPr>
          <p:cNvPr id="5" name="Content Placeholder 4">
            <a:extLst>
              <a:ext uri="{FF2B5EF4-FFF2-40B4-BE49-F238E27FC236}">
                <a16:creationId xmlns:a16="http://schemas.microsoft.com/office/drawing/2014/main" id="{D2A44E11-C851-7EC9-C23D-E6498AE3D788}"/>
              </a:ext>
            </a:extLst>
          </p:cNvPr>
          <p:cNvPicPr>
            <a:picLocks noGrp="1" noChangeAspect="1"/>
          </p:cNvPicPr>
          <p:nvPr>
            <p:ph idx="1"/>
          </p:nvPr>
        </p:nvPicPr>
        <p:blipFill>
          <a:blip r:embed="rId2"/>
          <a:stretch>
            <a:fillRect/>
          </a:stretch>
        </p:blipFill>
        <p:spPr>
          <a:xfrm>
            <a:off x="2093843" y="1392022"/>
            <a:ext cx="7729952" cy="4626079"/>
          </a:xfrm>
        </p:spPr>
      </p:pic>
    </p:spTree>
    <p:extLst>
      <p:ext uri="{BB962C8B-B14F-4D97-AF65-F5344CB8AC3E}">
        <p14:creationId xmlns:p14="http://schemas.microsoft.com/office/powerpoint/2010/main" val="1382818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6276C2-977A-C260-5E6E-99CB68C0C65D}"/>
              </a:ext>
            </a:extLst>
          </p:cNvPr>
          <p:cNvPicPr>
            <a:picLocks noChangeAspect="1"/>
          </p:cNvPicPr>
          <p:nvPr/>
        </p:nvPicPr>
        <p:blipFill>
          <a:blip r:embed="rId2"/>
          <a:stretch>
            <a:fillRect/>
          </a:stretch>
        </p:blipFill>
        <p:spPr>
          <a:xfrm>
            <a:off x="0" y="187730"/>
            <a:ext cx="6438260" cy="6670270"/>
          </a:xfrm>
          <a:prstGeom prst="rect">
            <a:avLst/>
          </a:prstGeom>
        </p:spPr>
      </p:pic>
      <p:pic>
        <p:nvPicPr>
          <p:cNvPr id="4" name="Picture 126">
            <a:extLst>
              <a:ext uri="{FF2B5EF4-FFF2-40B4-BE49-F238E27FC236}">
                <a16:creationId xmlns:a16="http://schemas.microsoft.com/office/drawing/2014/main" id="{B39D6668-720E-287D-207B-EA15C203D9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4317" y="600509"/>
            <a:ext cx="5167683" cy="282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115101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C91782-D4D2-294F-9FEE-1582F07B5BE6}"/>
              </a:ext>
            </a:extLst>
          </p:cNvPr>
          <p:cNvPicPr>
            <a:picLocks noChangeAspect="1"/>
          </p:cNvPicPr>
          <p:nvPr/>
        </p:nvPicPr>
        <p:blipFill>
          <a:blip r:embed="rId2"/>
          <a:stretch>
            <a:fillRect/>
          </a:stretch>
        </p:blipFill>
        <p:spPr>
          <a:xfrm>
            <a:off x="221674" y="0"/>
            <a:ext cx="7176654" cy="7305895"/>
          </a:xfrm>
          <a:prstGeom prst="rect">
            <a:avLst/>
          </a:prstGeom>
        </p:spPr>
      </p:pic>
      <p:sp>
        <p:nvSpPr>
          <p:cNvPr id="4" name="Rectangle 2">
            <a:extLst>
              <a:ext uri="{FF2B5EF4-FFF2-40B4-BE49-F238E27FC236}">
                <a16:creationId xmlns:a16="http://schemas.microsoft.com/office/drawing/2014/main" id="{2D263844-EE1D-80C5-4703-D0B8A5B2005B}"/>
              </a:ext>
            </a:extLst>
          </p:cNvPr>
          <p:cNvSpPr txBox="1">
            <a:spLocks noChangeArrowheads="1"/>
          </p:cNvSpPr>
          <p:nvPr/>
        </p:nvSpPr>
        <p:spPr bwMode="auto">
          <a:xfrm>
            <a:off x="6296892" y="161926"/>
            <a:ext cx="5895108" cy="4222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t" anchorCtr="0" compatLnSpc="1">
            <a:prstTxWarp prst="textNoShape">
              <a:avLst/>
            </a:prstTxWarp>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7000"/>
              </a:lnSpc>
            </a:pPr>
            <a:r>
              <a:rPr lang="en-US" altLang="ko-KR" sz="2400" b="1" dirty="0">
                <a:latin typeface="+mn-lt"/>
              </a:rPr>
              <a:t>DETERMINE  THE  TYPE  OF  INSTRUCTION</a:t>
            </a:r>
          </a:p>
        </p:txBody>
      </p:sp>
      <p:pic>
        <p:nvPicPr>
          <p:cNvPr id="6" name="Picture 166">
            <a:extLst>
              <a:ext uri="{FF2B5EF4-FFF2-40B4-BE49-F238E27FC236}">
                <a16:creationId xmlns:a16="http://schemas.microsoft.com/office/drawing/2014/main" id="{3205A5F5-0200-A5E8-9905-76B4CF92E2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3320" y="1186873"/>
            <a:ext cx="4823688" cy="380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49049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5D190B-9373-FB61-3C48-767449D0AFE0}"/>
              </a:ext>
            </a:extLst>
          </p:cNvPr>
          <p:cNvSpPr txBox="1"/>
          <p:nvPr/>
        </p:nvSpPr>
        <p:spPr>
          <a:xfrm>
            <a:off x="367146" y="321116"/>
            <a:ext cx="11457708" cy="4524315"/>
          </a:xfrm>
          <a:prstGeom prst="rect">
            <a:avLst/>
          </a:prstGeom>
          <a:noFill/>
        </p:spPr>
        <p:txBody>
          <a:bodyPr wrap="square">
            <a:spAutoFit/>
          </a:bodyPr>
          <a:lstStyle/>
          <a:p>
            <a:pPr marL="285750" indent="-285750" algn="just">
              <a:buFont typeface="Symbol" panose="05050102010706020507" pitchFamily="18" charset="2"/>
              <a:buChar char="·"/>
            </a:pPr>
            <a:r>
              <a:rPr lang="en-US" sz="2400" b="0" i="0" u="none" strike="noStrike" baseline="0" dirty="0">
                <a:latin typeface="Calibri" panose="020F0502020204030204" pitchFamily="34" charset="0"/>
              </a:rPr>
              <a:t>The flowchart presents an initial configuration for the instruction cycle and shows how the control determines the instruction type after the decoding.</a:t>
            </a:r>
          </a:p>
          <a:p>
            <a:pPr marL="285750" indent="-285750" algn="just">
              <a:buFont typeface="Symbol" panose="05050102010706020507" pitchFamily="18" charset="2"/>
              <a:buChar char="·"/>
            </a:pPr>
            <a:r>
              <a:rPr lang="en-US" sz="2400" dirty="0">
                <a:latin typeface="Calibri" panose="020F0502020204030204" pitchFamily="34" charset="0"/>
              </a:rPr>
              <a:t>Decoder output </a:t>
            </a:r>
            <a:r>
              <a:rPr lang="en-US" sz="2400" b="1" dirty="0">
                <a:latin typeface="Calibri" panose="020F0502020204030204" pitchFamily="34" charset="0"/>
              </a:rPr>
              <a:t>D7</a:t>
            </a:r>
            <a:r>
              <a:rPr lang="en-US" sz="2400" b="1" i="0" u="none" strike="noStrike" baseline="0" dirty="0">
                <a:latin typeface="Calibri" panose="020F0502020204030204" pitchFamily="34" charset="0"/>
              </a:rPr>
              <a:t>= 1</a:t>
            </a:r>
            <a:r>
              <a:rPr lang="en-US" sz="2400" b="0" i="0" u="none" strike="noStrike" baseline="0" dirty="0">
                <a:latin typeface="Calibri" panose="020F0502020204030204" pitchFamily="34" charset="0"/>
              </a:rPr>
              <a:t>, the instruction must be </a:t>
            </a:r>
            <a:r>
              <a:rPr lang="en-US" sz="2400" b="1" i="0" u="none" strike="noStrike" baseline="0" dirty="0">
                <a:latin typeface="Calibri" panose="020F0502020204030204" pitchFamily="34" charset="0"/>
              </a:rPr>
              <a:t>register-reference </a:t>
            </a:r>
            <a:r>
              <a:rPr lang="en-US" sz="2400" b="0" i="0" u="none" strike="noStrike" baseline="0" dirty="0">
                <a:latin typeface="Calibri" panose="020F0502020204030204" pitchFamily="34" charset="0"/>
              </a:rPr>
              <a:t>or </a:t>
            </a:r>
            <a:r>
              <a:rPr lang="en-US" sz="2400" b="1" i="0" u="none" strike="noStrike" baseline="0" dirty="0">
                <a:latin typeface="Calibri" panose="020F0502020204030204" pitchFamily="34" charset="0"/>
              </a:rPr>
              <a:t>input-output type.</a:t>
            </a:r>
            <a:endParaRPr lang="en-US" sz="2400" b="1" dirty="0">
              <a:latin typeface="Calibri" panose="020F0502020204030204" pitchFamily="34" charset="0"/>
            </a:endParaRPr>
          </a:p>
          <a:p>
            <a:pPr marL="285750" indent="-285750" algn="just">
              <a:buFont typeface="Arial" panose="020B0604020202020204" pitchFamily="34" charset="0"/>
              <a:buChar char="•"/>
            </a:pPr>
            <a:r>
              <a:rPr lang="en-IN" sz="2400" b="0" i="0" u="none" strike="noStrike" baseline="0" dirty="0">
                <a:latin typeface="Calibri" panose="020F0502020204030204" pitchFamily="34" charset="0"/>
              </a:rPr>
              <a:t>If </a:t>
            </a:r>
            <a:r>
              <a:rPr lang="en-IN" sz="2400" b="1" i="0" u="none" strike="noStrike" baseline="0" dirty="0">
                <a:latin typeface="Calibri" panose="020F0502020204030204" pitchFamily="34" charset="0"/>
              </a:rPr>
              <a:t>D7 = 0</a:t>
            </a:r>
            <a:r>
              <a:rPr lang="en-IN" sz="2400" b="0" i="0" u="none" strike="noStrike" baseline="0" dirty="0">
                <a:latin typeface="Calibri" panose="020F0502020204030204" pitchFamily="34" charset="0"/>
              </a:rPr>
              <a:t>, the </a:t>
            </a:r>
            <a:r>
              <a:rPr lang="en-US" sz="2400" b="0" i="0" u="none" strike="noStrike" baseline="0" dirty="0">
                <a:latin typeface="Calibri" panose="020F0502020204030204" pitchFamily="34" charset="0"/>
              </a:rPr>
              <a:t>operation code must be one of the other seven values 110, specifying a memory reference</a:t>
            </a:r>
            <a:r>
              <a:rPr lang="en-US" sz="2400" dirty="0">
                <a:latin typeface="Calibri" panose="020F0502020204030204" pitchFamily="34" charset="0"/>
              </a:rPr>
              <a:t> </a:t>
            </a:r>
            <a:r>
              <a:rPr lang="en-IN" sz="2400" b="0" i="0" u="none" strike="noStrike" baseline="0" dirty="0">
                <a:latin typeface="Calibri" panose="020F0502020204030204" pitchFamily="34" charset="0"/>
              </a:rPr>
              <a:t>instruction. </a:t>
            </a:r>
            <a:r>
              <a:rPr lang="en-IN" sz="2400" b="0" i="0" u="none" strike="noStrike" baseline="0">
                <a:latin typeface="Calibri" panose="020F0502020204030204" pitchFamily="34" charset="0"/>
              </a:rPr>
              <a:t>(000 – 110)</a:t>
            </a:r>
            <a:endParaRPr lang="en-IN" sz="2400" b="0" i="0" u="none" strike="noStrike" baseline="0" dirty="0">
              <a:latin typeface="Calibri" panose="020F0502020204030204" pitchFamily="34" charset="0"/>
            </a:endParaRPr>
          </a:p>
          <a:p>
            <a:pPr marL="285750" indent="-285750" algn="just">
              <a:buFont typeface="Arial" panose="020B0604020202020204" pitchFamily="34" charset="0"/>
              <a:buChar char="•"/>
            </a:pPr>
            <a:r>
              <a:rPr lang="en-US" sz="2400" b="0" i="0" u="none" strike="noStrike" baseline="0" dirty="0">
                <a:latin typeface="Calibri" panose="020F0502020204030204" pitchFamily="34" charset="0"/>
              </a:rPr>
              <a:t>Control then inspects the value of the first bit of the instruction, which now available in flip-flop I.</a:t>
            </a:r>
          </a:p>
          <a:p>
            <a:pPr marL="285750" indent="-285750" algn="just">
              <a:buFont typeface="Symbol" panose="05050102010706020507" pitchFamily="18" charset="2"/>
              <a:buChar char="·"/>
            </a:pPr>
            <a:r>
              <a:rPr lang="en-US" sz="2400" b="0" i="0" u="none" strike="noStrike" baseline="0" dirty="0">
                <a:latin typeface="Calibri" panose="020F0502020204030204" pitchFamily="34" charset="0"/>
              </a:rPr>
              <a:t>If </a:t>
            </a:r>
            <a:r>
              <a:rPr lang="en-US" sz="2400" b="1" i="0" u="none" strike="noStrike" baseline="0" dirty="0">
                <a:latin typeface="Calibri" panose="020F0502020204030204" pitchFamily="34" charset="0"/>
              </a:rPr>
              <a:t>D7 = 0 </a:t>
            </a:r>
            <a:r>
              <a:rPr lang="en-US" sz="2400" b="0" i="0" u="none" strike="noStrike" baseline="0" dirty="0">
                <a:latin typeface="Calibri" panose="020F0502020204030204" pitchFamily="34" charset="0"/>
              </a:rPr>
              <a:t>and </a:t>
            </a:r>
            <a:r>
              <a:rPr lang="en-US" sz="2400" b="1" i="0" u="none" strike="noStrike" baseline="0" dirty="0">
                <a:latin typeface="Calibri" panose="020F0502020204030204" pitchFamily="34" charset="0"/>
              </a:rPr>
              <a:t>I = 1</a:t>
            </a:r>
            <a:r>
              <a:rPr lang="en-US" sz="2400" b="0" i="0" u="none" strike="noStrike" baseline="0" dirty="0">
                <a:latin typeface="Calibri" panose="020F0502020204030204" pitchFamily="34" charset="0"/>
              </a:rPr>
              <a:t>, we have a </a:t>
            </a:r>
            <a:r>
              <a:rPr lang="en-US" sz="2400" b="1" i="0" u="none" strike="noStrike" baseline="0" dirty="0">
                <a:latin typeface="Calibri" panose="020F0502020204030204" pitchFamily="34" charset="0"/>
              </a:rPr>
              <a:t>memory-reference instruction </a:t>
            </a:r>
            <a:r>
              <a:rPr lang="en-US" sz="2400" b="0" i="0" u="none" strike="noStrike" baseline="0" dirty="0">
                <a:latin typeface="Calibri" panose="020F0502020204030204" pitchFamily="34" charset="0"/>
              </a:rPr>
              <a:t>with an </a:t>
            </a:r>
            <a:r>
              <a:rPr lang="en-US" sz="2400" b="1" i="0" u="none" strike="noStrike" baseline="0" dirty="0">
                <a:latin typeface="Calibri" panose="020F0502020204030204" pitchFamily="34" charset="0"/>
              </a:rPr>
              <a:t>indirect address</a:t>
            </a:r>
            <a:r>
              <a:rPr lang="en-US" sz="2400" b="0" i="0" u="none" strike="noStrike" baseline="0" dirty="0">
                <a:latin typeface="Calibri" panose="020F0502020204030204" pitchFamily="34" charset="0"/>
              </a:rPr>
              <a:t>. It is then necessary to read the </a:t>
            </a:r>
            <a:r>
              <a:rPr lang="en-US" sz="2400" b="1" i="0" u="none" strike="noStrike" baseline="0" dirty="0">
                <a:latin typeface="Calibri" panose="020F0502020204030204" pitchFamily="34" charset="0"/>
              </a:rPr>
              <a:t>effective address from memory</a:t>
            </a:r>
            <a:r>
              <a:rPr lang="en-US" sz="2400" b="0" i="0" u="none" strike="noStrike" baseline="0" dirty="0">
                <a:latin typeface="Calibri" panose="020F0502020204030204" pitchFamily="34" charset="0"/>
              </a:rPr>
              <a:t>.</a:t>
            </a: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three instruction types are subdivided into four separate paths. The selected operation is activated with the clock transition associated with timing signal T3.This can </a:t>
            </a:r>
            <a:r>
              <a:rPr lang="en-IN" sz="2400" b="0" i="0" u="none" strike="noStrike" baseline="0" dirty="0">
                <a:latin typeface="Calibri" panose="020F0502020204030204" pitchFamily="34" charset="0"/>
              </a:rPr>
              <a:t>be symbolized as follows:</a:t>
            </a:r>
            <a:endParaRPr lang="en-IN" sz="2400" dirty="0"/>
          </a:p>
        </p:txBody>
      </p:sp>
      <p:sp>
        <p:nvSpPr>
          <p:cNvPr id="4" name="Rectangle 124">
            <a:extLst>
              <a:ext uri="{FF2B5EF4-FFF2-40B4-BE49-F238E27FC236}">
                <a16:creationId xmlns:a16="http://schemas.microsoft.com/office/drawing/2014/main" id="{817F997B-3FCF-45DC-9878-BEE4ABB96EDF}"/>
              </a:ext>
            </a:extLst>
          </p:cNvPr>
          <p:cNvSpPr>
            <a:spLocks noChangeArrowheads="1"/>
          </p:cNvSpPr>
          <p:nvPr/>
        </p:nvSpPr>
        <p:spPr bwMode="auto">
          <a:xfrm>
            <a:off x="5752047" y="5176180"/>
            <a:ext cx="7652974" cy="1245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defTabSz="152400">
              <a:tabLst>
                <a:tab pos="1143000" algn="l"/>
              </a:tabLst>
              <a:defRPr kumimoji="1" sz="1000" b="1">
                <a:solidFill>
                  <a:srgbClr val="000000"/>
                </a:solidFill>
                <a:latin typeface="Arial" panose="020B0604020202020204" pitchFamily="34" charset="0"/>
                <a:ea typeface="굴림" panose="020B0503020000020004" pitchFamily="34" charset="-127"/>
              </a:defRPr>
            </a:lvl1pPr>
            <a:lvl2pPr marL="742950" indent="-285750" defTabSz="152400">
              <a:tabLst>
                <a:tab pos="1143000" algn="l"/>
              </a:tabLst>
              <a:defRPr kumimoji="1" sz="1000" b="1">
                <a:solidFill>
                  <a:srgbClr val="000000"/>
                </a:solidFill>
                <a:latin typeface="Arial" panose="020B0604020202020204" pitchFamily="34" charset="0"/>
                <a:ea typeface="굴림" panose="020B0503020000020004" pitchFamily="34" charset="-127"/>
              </a:defRPr>
            </a:lvl2pPr>
            <a:lvl3pPr marL="1143000" indent="-228600" defTabSz="152400">
              <a:tabLst>
                <a:tab pos="1143000" algn="l"/>
              </a:tabLst>
              <a:defRPr kumimoji="1" sz="1000" b="1">
                <a:solidFill>
                  <a:srgbClr val="000000"/>
                </a:solidFill>
                <a:latin typeface="Arial" panose="020B0604020202020204" pitchFamily="34" charset="0"/>
                <a:ea typeface="굴림" panose="020B0503020000020004" pitchFamily="34" charset="-127"/>
              </a:defRPr>
            </a:lvl3pPr>
            <a:lvl4pPr marL="1600200" indent="-228600" defTabSz="152400">
              <a:tabLst>
                <a:tab pos="1143000" algn="l"/>
              </a:tabLst>
              <a:defRPr kumimoji="1" sz="1000" b="1">
                <a:solidFill>
                  <a:srgbClr val="000000"/>
                </a:solidFill>
                <a:latin typeface="Arial" panose="020B0604020202020204" pitchFamily="34" charset="0"/>
                <a:ea typeface="굴림" panose="020B0503020000020004" pitchFamily="34" charset="-127"/>
              </a:defRPr>
            </a:lvl4pPr>
            <a:lvl5pPr marL="2057400" indent="-228600" defTabSz="152400">
              <a:tabLst>
                <a:tab pos="1143000" algn="l"/>
              </a:tabLst>
              <a:defRPr kumimoji="1" sz="1000" b="1">
                <a:solidFill>
                  <a:srgbClr val="000000"/>
                </a:solidFill>
                <a:latin typeface="Arial" panose="020B0604020202020204" pitchFamily="34" charset="0"/>
                <a:ea typeface="굴림" panose="020B0503020000020004" pitchFamily="34" charset="-127"/>
              </a:defRPr>
            </a:lvl5pPr>
            <a:lvl6pPr marL="2514600" indent="-228600" defTabSz="152400" eaLnBrk="0" fontAlgn="base" hangingPunct="0">
              <a:lnSpc>
                <a:spcPct val="90000"/>
              </a:lnSpc>
              <a:spcBef>
                <a:spcPct val="0"/>
              </a:spcBef>
              <a:spcAft>
                <a:spcPct val="0"/>
              </a:spcAft>
              <a:tabLst>
                <a:tab pos="1143000" algn="l"/>
              </a:tabLst>
              <a:defRPr kumimoji="1" sz="1000" b="1">
                <a:solidFill>
                  <a:srgbClr val="000000"/>
                </a:solidFill>
                <a:latin typeface="Arial" panose="020B0604020202020204" pitchFamily="34" charset="0"/>
                <a:ea typeface="굴림" panose="020B0503020000020004" pitchFamily="34" charset="-127"/>
              </a:defRPr>
            </a:lvl6pPr>
            <a:lvl7pPr marL="2971800" indent="-228600" defTabSz="152400" eaLnBrk="0" fontAlgn="base" hangingPunct="0">
              <a:lnSpc>
                <a:spcPct val="90000"/>
              </a:lnSpc>
              <a:spcBef>
                <a:spcPct val="0"/>
              </a:spcBef>
              <a:spcAft>
                <a:spcPct val="0"/>
              </a:spcAft>
              <a:tabLst>
                <a:tab pos="1143000" algn="l"/>
              </a:tabLst>
              <a:defRPr kumimoji="1" sz="1000" b="1">
                <a:solidFill>
                  <a:srgbClr val="000000"/>
                </a:solidFill>
                <a:latin typeface="Arial" panose="020B0604020202020204" pitchFamily="34" charset="0"/>
                <a:ea typeface="굴림" panose="020B0503020000020004" pitchFamily="34" charset="-127"/>
              </a:defRPr>
            </a:lvl7pPr>
            <a:lvl8pPr marL="3429000" indent="-228600" defTabSz="152400" eaLnBrk="0" fontAlgn="base" hangingPunct="0">
              <a:lnSpc>
                <a:spcPct val="90000"/>
              </a:lnSpc>
              <a:spcBef>
                <a:spcPct val="0"/>
              </a:spcBef>
              <a:spcAft>
                <a:spcPct val="0"/>
              </a:spcAft>
              <a:tabLst>
                <a:tab pos="1143000" algn="l"/>
              </a:tabLst>
              <a:defRPr kumimoji="1" sz="1000" b="1">
                <a:solidFill>
                  <a:srgbClr val="000000"/>
                </a:solidFill>
                <a:latin typeface="Arial" panose="020B0604020202020204" pitchFamily="34" charset="0"/>
                <a:ea typeface="굴림" panose="020B0503020000020004" pitchFamily="34" charset="-127"/>
              </a:defRPr>
            </a:lvl8pPr>
            <a:lvl9pPr marL="3886200" indent="-228600" defTabSz="152400" eaLnBrk="0" fontAlgn="base" hangingPunct="0">
              <a:lnSpc>
                <a:spcPct val="90000"/>
              </a:lnSpc>
              <a:spcBef>
                <a:spcPct val="0"/>
              </a:spcBef>
              <a:spcAft>
                <a:spcPct val="0"/>
              </a:spcAft>
              <a:tabLst>
                <a:tab pos="1143000" algn="l"/>
              </a:tabLst>
              <a:defRPr kumimoji="1" sz="1000" b="1">
                <a:solidFill>
                  <a:srgbClr val="000000"/>
                </a:solidFill>
                <a:latin typeface="Arial" panose="020B0604020202020204" pitchFamily="34" charset="0"/>
                <a:ea typeface="굴림" panose="020B0503020000020004" pitchFamily="34" charset="-127"/>
              </a:defRPr>
            </a:lvl9pPr>
          </a:lstStyle>
          <a:p>
            <a:pPr>
              <a:lnSpc>
                <a:spcPct val="66000"/>
              </a:lnSpc>
              <a:spcBef>
                <a:spcPct val="19000"/>
              </a:spcBef>
            </a:pPr>
            <a:r>
              <a:rPr lang="en-US" altLang="ko-KR" sz="2400" dirty="0">
                <a:latin typeface="+mn-lt"/>
              </a:rPr>
              <a:t>D’7 I T3 :	  AR </a:t>
            </a:r>
            <a:r>
              <a:rPr lang="en-US" altLang="ko-KR" sz="2400" dirty="0">
                <a:latin typeface="+mn-lt"/>
                <a:sym typeface="Wingdings" panose="05000000000000000000" pitchFamily="2" charset="2"/>
              </a:rPr>
              <a:t> </a:t>
            </a:r>
            <a:r>
              <a:rPr lang="en-US" altLang="ko-KR" sz="2400" dirty="0">
                <a:latin typeface="+mn-lt"/>
              </a:rPr>
              <a:t>M[AR]</a:t>
            </a:r>
          </a:p>
          <a:p>
            <a:pPr>
              <a:lnSpc>
                <a:spcPct val="66000"/>
              </a:lnSpc>
              <a:spcBef>
                <a:spcPct val="19000"/>
              </a:spcBef>
            </a:pPr>
            <a:r>
              <a:rPr lang="en-US" altLang="ko-KR" sz="2400" dirty="0">
                <a:latin typeface="+mn-lt"/>
              </a:rPr>
              <a:t>D’7 I ‘T3 :	 Nothing</a:t>
            </a:r>
          </a:p>
          <a:p>
            <a:pPr>
              <a:lnSpc>
                <a:spcPct val="66000"/>
              </a:lnSpc>
              <a:spcBef>
                <a:spcPct val="19000"/>
              </a:spcBef>
            </a:pPr>
            <a:r>
              <a:rPr lang="en-US" altLang="ko-KR" sz="2400" dirty="0">
                <a:latin typeface="+mn-lt"/>
              </a:rPr>
              <a:t>D7 I ‘T3 :	  Execute a register-reference instr.</a:t>
            </a:r>
          </a:p>
          <a:p>
            <a:pPr>
              <a:lnSpc>
                <a:spcPct val="66000"/>
              </a:lnSpc>
              <a:spcBef>
                <a:spcPct val="19000"/>
              </a:spcBef>
            </a:pPr>
            <a:r>
              <a:rPr lang="en-US" altLang="ko-KR" sz="2400" dirty="0">
                <a:latin typeface="+mn-lt"/>
              </a:rPr>
              <a:t>D7 I T3  :	  Execute an input-output instr.</a:t>
            </a:r>
          </a:p>
        </p:txBody>
      </p:sp>
      <p:graphicFrame>
        <p:nvGraphicFramePr>
          <p:cNvPr id="2" name="Table 4">
            <a:extLst>
              <a:ext uri="{FF2B5EF4-FFF2-40B4-BE49-F238E27FC236}">
                <a16:creationId xmlns:a16="http://schemas.microsoft.com/office/drawing/2014/main" id="{B8C37F10-4C6D-C181-B058-03216506B535}"/>
              </a:ext>
            </a:extLst>
          </p:cNvPr>
          <p:cNvGraphicFramePr>
            <a:graphicFrameLocks noGrp="1"/>
          </p:cNvGraphicFramePr>
          <p:nvPr/>
        </p:nvGraphicFramePr>
        <p:xfrm>
          <a:off x="4108173" y="4708084"/>
          <a:ext cx="1987827" cy="1828800"/>
        </p:xfrm>
        <a:graphic>
          <a:graphicData uri="http://schemas.openxmlformats.org/drawingml/2006/table">
            <a:tbl>
              <a:tblPr firstRow="1" bandRow="1"/>
              <a:tblGrid>
                <a:gridCol w="662609">
                  <a:extLst>
                    <a:ext uri="{9D8B030D-6E8A-4147-A177-3AD203B41FA5}">
                      <a16:colId xmlns:a16="http://schemas.microsoft.com/office/drawing/2014/main" val="1250804873"/>
                    </a:ext>
                  </a:extLst>
                </a:gridCol>
                <a:gridCol w="662609">
                  <a:extLst>
                    <a:ext uri="{9D8B030D-6E8A-4147-A177-3AD203B41FA5}">
                      <a16:colId xmlns:a16="http://schemas.microsoft.com/office/drawing/2014/main" val="249456262"/>
                    </a:ext>
                  </a:extLst>
                </a:gridCol>
                <a:gridCol w="662609">
                  <a:extLst>
                    <a:ext uri="{9D8B030D-6E8A-4147-A177-3AD203B41FA5}">
                      <a16:colId xmlns:a16="http://schemas.microsoft.com/office/drawing/2014/main" val="4170824441"/>
                    </a:ext>
                  </a:extLst>
                </a:gridCol>
              </a:tblGrid>
              <a:tr h="304088">
                <a:tc>
                  <a:txBody>
                    <a:bodyPr/>
                    <a:lstStyle/>
                    <a:p>
                      <a:pPr algn="ctr"/>
                      <a:r>
                        <a:rPr lang="en-IN" b="1" dirty="0"/>
                        <a:t>D7</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I</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IN"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475280648"/>
                  </a:ext>
                </a:extLst>
              </a:tr>
              <a:tr h="304088">
                <a:tc>
                  <a:txBody>
                    <a:bodyPr/>
                    <a:lstStyle/>
                    <a:p>
                      <a:pPr algn="ctr"/>
                      <a:r>
                        <a:rPr lang="en-IN" dirty="0"/>
                        <a:t>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dirty="0"/>
                        <a:t>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279165178"/>
                  </a:ext>
                </a:extLst>
              </a:tr>
              <a:tr h="304088">
                <a:tc>
                  <a:txBody>
                    <a:bodyPr/>
                    <a:lstStyle/>
                    <a:p>
                      <a:pPr algn="ctr"/>
                      <a:r>
                        <a:rPr lang="en-IN" dirty="0"/>
                        <a:t>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dirty="0"/>
                        <a:t>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369370632"/>
                  </a:ext>
                </a:extLst>
              </a:tr>
              <a:tr h="304088">
                <a:tc>
                  <a:txBody>
                    <a:bodyPr/>
                    <a:lstStyle/>
                    <a:p>
                      <a:pPr algn="ctr"/>
                      <a:r>
                        <a:rPr lang="en-IN" dirty="0"/>
                        <a:t>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dirty="0"/>
                        <a:t>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IN"/>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874727599"/>
                  </a:ext>
                </a:extLst>
              </a:tr>
              <a:tr h="304088">
                <a:tc>
                  <a:txBody>
                    <a:bodyPr/>
                    <a:lstStyle/>
                    <a:p>
                      <a:pPr algn="ctr"/>
                      <a:r>
                        <a:rPr lang="en-IN" dirty="0"/>
                        <a:t>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dirty="0"/>
                        <a:t>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219747816"/>
                  </a:ext>
                </a:extLst>
              </a:tr>
            </a:tbl>
          </a:graphicData>
        </a:graphic>
      </p:graphicFrame>
    </p:spTree>
    <p:extLst>
      <p:ext uri="{BB962C8B-B14F-4D97-AF65-F5344CB8AC3E}">
        <p14:creationId xmlns:p14="http://schemas.microsoft.com/office/powerpoint/2010/main" val="4292767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F562DB-E24F-0367-1B18-03322DD39395}"/>
              </a:ext>
            </a:extLst>
          </p:cNvPr>
          <p:cNvSpPr txBox="1"/>
          <p:nvPr/>
        </p:nvSpPr>
        <p:spPr>
          <a:xfrm>
            <a:off x="193963" y="348826"/>
            <a:ext cx="11540837" cy="3785652"/>
          </a:xfrm>
          <a:prstGeom prst="rect">
            <a:avLst/>
          </a:prstGeom>
          <a:noFill/>
        </p:spPr>
        <p:txBody>
          <a:bodyPr wrap="square">
            <a:spAutoFit/>
          </a:bodyPr>
          <a:lstStyle/>
          <a:p>
            <a:pPr marL="285750" indent="-285750" algn="just">
              <a:buFont typeface="Symbol" panose="05050102010706020507" pitchFamily="18" charset="2"/>
              <a:buChar char="·"/>
            </a:pPr>
            <a:r>
              <a:rPr lang="en-US" sz="2400" b="0" i="0" u="none" strike="noStrike" baseline="0" dirty="0">
                <a:latin typeface="Calibri" panose="020F0502020204030204" pitchFamily="34" charset="0"/>
              </a:rPr>
              <a:t>When a memory-reference instruction with </a:t>
            </a:r>
            <a:r>
              <a:rPr lang="en-US" sz="2400" b="1" i="0" u="none" strike="noStrike" baseline="0" dirty="0">
                <a:latin typeface="Calibri" panose="020F0502020204030204" pitchFamily="34" charset="0"/>
              </a:rPr>
              <a:t>I = 0 </a:t>
            </a:r>
            <a:r>
              <a:rPr lang="en-US" sz="2400" b="0" i="0" u="none" strike="noStrike" baseline="0" dirty="0">
                <a:latin typeface="Calibri" panose="020F0502020204030204" pitchFamily="34" charset="0"/>
              </a:rPr>
              <a:t>is encountered, it is not necessary to do anything since the </a:t>
            </a:r>
            <a:r>
              <a:rPr lang="en-US" sz="2400" b="1" i="0" u="none" strike="noStrike" baseline="0" dirty="0">
                <a:latin typeface="Calibri" panose="020F0502020204030204" pitchFamily="34" charset="0"/>
              </a:rPr>
              <a:t>effective address is already in AR</a:t>
            </a:r>
            <a:r>
              <a:rPr lang="en-US" sz="2400" b="0" i="0" u="none" strike="noStrike" baseline="0" dirty="0">
                <a:latin typeface="Calibri" panose="020F0502020204030204" pitchFamily="34" charset="0"/>
              </a:rPr>
              <a:t>.</a:t>
            </a:r>
          </a:p>
          <a:p>
            <a:pPr marL="285750" indent="-285750" algn="just">
              <a:buFont typeface="Symbol" panose="05050102010706020507" pitchFamily="18" charset="2"/>
              <a:buChar char="·"/>
            </a:pPr>
            <a:endParaRPr lang="en-US" sz="2400" b="0" i="0" u="none" strike="noStrike" baseline="0" dirty="0">
              <a:latin typeface="Calibri" panose="020F0502020204030204" pitchFamily="34" charset="0"/>
            </a:endParaRPr>
          </a:p>
          <a:p>
            <a:pPr marL="342900" indent="-342900" algn="just">
              <a:buFont typeface="Symbol" panose="05050102010706020507" pitchFamily="18" charset="2"/>
              <a:buChar char="·"/>
            </a:pPr>
            <a:r>
              <a:rPr lang="en-US" sz="2400" b="0" i="0" u="none" strike="noStrike" baseline="0" dirty="0">
                <a:latin typeface="Calibri" panose="020F0502020204030204" pitchFamily="34" charset="0"/>
              </a:rPr>
              <a:t>However, the sequence counter SC must be incremented when D’7 I T3 = 1, so that the execution of the memory-reference instruction can be continued with timing variable T4.</a:t>
            </a:r>
          </a:p>
          <a:p>
            <a:pPr marL="342900" indent="-342900" algn="just">
              <a:buFont typeface="Symbol" panose="05050102010706020507" pitchFamily="18" charset="2"/>
              <a:buChar char="·"/>
            </a:pPr>
            <a:endParaRPr lang="en-US" sz="2400" b="0" i="0" u="none" strike="noStrike" baseline="0" dirty="0">
              <a:latin typeface="Calibri" panose="020F0502020204030204" pitchFamily="34" charset="0"/>
            </a:endParaRP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A register-reference or input-output instruction can be executed with the clock associated with timing signal T3. After the instruction is executed, SC is cleared to 0 and control returns to the fetch phase with T0 =1. SC is either incremented or cleared to 0 with every positive clock transition.</a:t>
            </a:r>
            <a:endParaRPr lang="en-IN" sz="2400" dirty="0"/>
          </a:p>
        </p:txBody>
      </p:sp>
    </p:spTree>
    <p:extLst>
      <p:ext uri="{BB962C8B-B14F-4D97-AF65-F5344CB8AC3E}">
        <p14:creationId xmlns:p14="http://schemas.microsoft.com/office/powerpoint/2010/main" val="31955969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49A4353-DB9B-BE9E-719D-2C7FF29CD165}"/>
              </a:ext>
            </a:extLst>
          </p:cNvPr>
          <p:cNvSpPr txBox="1">
            <a:spLocks noChangeArrowheads="1"/>
          </p:cNvSpPr>
          <p:nvPr/>
        </p:nvSpPr>
        <p:spPr bwMode="auto">
          <a:xfrm>
            <a:off x="780041" y="248847"/>
            <a:ext cx="7196137" cy="4222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7000"/>
              </a:lnSpc>
            </a:pPr>
            <a:r>
              <a:rPr lang="en-US" altLang="ko-KR" sz="2800" b="1">
                <a:latin typeface="+mn-lt"/>
              </a:rPr>
              <a:t>REGISTER  REFERENCE  INSTRUCTIONS : </a:t>
            </a:r>
            <a:endParaRPr lang="en-US" altLang="ko-KR" sz="2800" b="1" dirty="0">
              <a:latin typeface="+mn-lt"/>
            </a:endParaRPr>
          </a:p>
        </p:txBody>
      </p:sp>
      <p:sp>
        <p:nvSpPr>
          <p:cNvPr id="3" name="TextBox 2">
            <a:extLst>
              <a:ext uri="{FF2B5EF4-FFF2-40B4-BE49-F238E27FC236}">
                <a16:creationId xmlns:a16="http://schemas.microsoft.com/office/drawing/2014/main" id="{98984201-1F06-61AC-9C03-063587E99A27}"/>
              </a:ext>
            </a:extLst>
          </p:cNvPr>
          <p:cNvSpPr txBox="1"/>
          <p:nvPr/>
        </p:nvSpPr>
        <p:spPr>
          <a:xfrm>
            <a:off x="360219" y="807493"/>
            <a:ext cx="9277643" cy="707886"/>
          </a:xfrm>
          <a:prstGeom prst="rect">
            <a:avLst/>
          </a:prstGeom>
          <a:noFill/>
        </p:spPr>
        <p:txBody>
          <a:bodyPr wrap="square">
            <a:spAutoFit/>
          </a:bodyPr>
          <a:lstStyle/>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When the register-reference instruction is decoded, D7 bit is set to 1.</a:t>
            </a: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Each control function needs the Boolean relation D7 I' T3</a:t>
            </a:r>
            <a:endParaRPr lang="en-IN" sz="2000" dirty="0"/>
          </a:p>
        </p:txBody>
      </p:sp>
      <p:pic>
        <p:nvPicPr>
          <p:cNvPr id="5" name="Picture 4">
            <a:extLst>
              <a:ext uri="{FF2B5EF4-FFF2-40B4-BE49-F238E27FC236}">
                <a16:creationId xmlns:a16="http://schemas.microsoft.com/office/drawing/2014/main" id="{4354CC08-C0E8-27BC-DA50-E0E4955DF168}"/>
              </a:ext>
            </a:extLst>
          </p:cNvPr>
          <p:cNvPicPr>
            <a:picLocks noChangeAspect="1"/>
          </p:cNvPicPr>
          <p:nvPr/>
        </p:nvPicPr>
        <p:blipFill>
          <a:blip r:embed="rId2"/>
          <a:stretch>
            <a:fillRect/>
          </a:stretch>
        </p:blipFill>
        <p:spPr>
          <a:xfrm>
            <a:off x="7446193" y="1236252"/>
            <a:ext cx="4882102" cy="830996"/>
          </a:xfrm>
          <a:prstGeom prst="rect">
            <a:avLst/>
          </a:prstGeom>
        </p:spPr>
      </p:pic>
      <p:pic>
        <p:nvPicPr>
          <p:cNvPr id="9" name="Picture 8">
            <a:extLst>
              <a:ext uri="{FF2B5EF4-FFF2-40B4-BE49-F238E27FC236}">
                <a16:creationId xmlns:a16="http://schemas.microsoft.com/office/drawing/2014/main" id="{2836ADE0-5137-FE3E-3553-227CE1F2FD1C}"/>
              </a:ext>
            </a:extLst>
          </p:cNvPr>
          <p:cNvPicPr>
            <a:picLocks noChangeAspect="1"/>
          </p:cNvPicPr>
          <p:nvPr/>
        </p:nvPicPr>
        <p:blipFill>
          <a:blip r:embed="rId3"/>
          <a:stretch>
            <a:fillRect/>
          </a:stretch>
        </p:blipFill>
        <p:spPr>
          <a:xfrm>
            <a:off x="360219" y="1944138"/>
            <a:ext cx="9110669" cy="4790752"/>
          </a:xfrm>
          <a:prstGeom prst="rect">
            <a:avLst/>
          </a:prstGeom>
        </p:spPr>
      </p:pic>
    </p:spTree>
    <p:extLst>
      <p:ext uri="{BB962C8B-B14F-4D97-AF65-F5344CB8AC3E}">
        <p14:creationId xmlns:p14="http://schemas.microsoft.com/office/powerpoint/2010/main" val="2516918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77D1A49-A17B-886B-7F0F-98A291EBDFA3}"/>
              </a:ext>
            </a:extLst>
          </p:cNvPr>
          <p:cNvSpPr>
            <a:spLocks noGrp="1" noChangeArrowheads="1"/>
          </p:cNvSpPr>
          <p:nvPr>
            <p:ph type="title"/>
          </p:nvPr>
        </p:nvSpPr>
        <p:spPr bwMode="auto">
          <a:xfrm>
            <a:off x="780041" y="248847"/>
            <a:ext cx="7196137" cy="422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normAutofit fontScale="90000"/>
          </a:bodyPr>
          <a:lstStyle/>
          <a:p>
            <a:pPr>
              <a:lnSpc>
                <a:spcPct val="87000"/>
              </a:lnSpc>
            </a:pPr>
            <a:r>
              <a:rPr lang="en-US" altLang="ko-KR" sz="2800" b="1" dirty="0">
                <a:latin typeface="+mn-lt"/>
              </a:rPr>
              <a:t>REGISTER  REFERENCE  INSTRUCTIONS : </a:t>
            </a:r>
          </a:p>
        </p:txBody>
      </p:sp>
      <p:sp>
        <p:nvSpPr>
          <p:cNvPr id="33795" name="Rectangle 3">
            <a:extLst>
              <a:ext uri="{FF2B5EF4-FFF2-40B4-BE49-F238E27FC236}">
                <a16:creationId xmlns:a16="http://schemas.microsoft.com/office/drawing/2014/main" id="{0769CB90-B441-668D-0AEF-3E4BFC81F488}"/>
              </a:ext>
            </a:extLst>
          </p:cNvPr>
          <p:cNvSpPr>
            <a:spLocks noChangeArrowheads="1"/>
          </p:cNvSpPr>
          <p:nvPr/>
        </p:nvSpPr>
        <p:spPr bwMode="auto">
          <a:xfrm>
            <a:off x="1346496" y="2801002"/>
            <a:ext cx="6322244" cy="789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sz="2400" b="0" dirty="0"/>
              <a:t>r = D</a:t>
            </a:r>
            <a:r>
              <a:rPr lang="en-US" altLang="ko-KR" sz="2400" b="0" baseline="-25000" dirty="0"/>
              <a:t>7</a:t>
            </a:r>
            <a:r>
              <a:rPr lang="en-US" altLang="ko-KR" sz="2400" b="0" dirty="0"/>
              <a:t> I</a:t>
            </a:r>
            <a:r>
              <a:rPr lang="en-US" altLang="ko-KR" sz="2400" b="0" dirty="0">
                <a:sym typeface="Symbol" panose="05050102010706020507" pitchFamily="18" charset="2"/>
              </a:rPr>
              <a:t></a:t>
            </a:r>
            <a:r>
              <a:rPr lang="en-US" altLang="ko-KR" sz="2400" b="0" dirty="0"/>
              <a:t>T</a:t>
            </a:r>
            <a:r>
              <a:rPr lang="en-US" altLang="ko-KR" sz="2400" b="0" baseline="-25000" dirty="0"/>
              <a:t>3</a:t>
            </a:r>
            <a:r>
              <a:rPr lang="en-US" altLang="ko-KR" sz="2400" b="0" dirty="0"/>
              <a:t>   =&gt; Register Reference Instruction</a:t>
            </a:r>
          </a:p>
          <a:p>
            <a:r>
              <a:rPr lang="en-US" altLang="ko-KR" sz="2400" b="0" dirty="0"/>
              <a:t>B</a:t>
            </a:r>
            <a:r>
              <a:rPr lang="en-US" altLang="ko-KR" sz="2400" b="0" baseline="-25000" dirty="0"/>
              <a:t>i</a:t>
            </a:r>
            <a:r>
              <a:rPr lang="en-US" altLang="ko-KR" sz="2400" b="0" dirty="0"/>
              <a:t> = IR(</a:t>
            </a:r>
            <a:r>
              <a:rPr lang="en-US" altLang="ko-KR" sz="2400" b="0" dirty="0" err="1"/>
              <a:t>i</a:t>
            </a:r>
            <a:r>
              <a:rPr lang="en-US" altLang="ko-KR" sz="2400" b="0" dirty="0"/>
              <a:t>) , </a:t>
            </a:r>
            <a:r>
              <a:rPr lang="en-US" altLang="ko-KR" sz="2400" b="0" dirty="0" err="1"/>
              <a:t>i</a:t>
            </a:r>
            <a:r>
              <a:rPr lang="en-US" altLang="ko-KR" sz="2400" b="0" dirty="0"/>
              <a:t>=0,1,2,...,11</a:t>
            </a:r>
          </a:p>
        </p:txBody>
      </p:sp>
      <p:sp>
        <p:nvSpPr>
          <p:cNvPr id="33796" name="Rectangle 5">
            <a:extLst>
              <a:ext uri="{FF2B5EF4-FFF2-40B4-BE49-F238E27FC236}">
                <a16:creationId xmlns:a16="http://schemas.microsoft.com/office/drawing/2014/main" id="{503F607F-CCF1-3D6A-C013-DBD1C46D2073}"/>
              </a:ext>
            </a:extLst>
          </p:cNvPr>
          <p:cNvSpPr>
            <a:spLocks noChangeArrowheads="1"/>
          </p:cNvSpPr>
          <p:nvPr/>
        </p:nvSpPr>
        <p:spPr bwMode="auto">
          <a:xfrm>
            <a:off x="2275193" y="1467335"/>
            <a:ext cx="7921752" cy="1103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sz="2400" b="0" dirty="0"/>
              <a:t>-  D</a:t>
            </a:r>
            <a:r>
              <a:rPr lang="en-US" altLang="ko-KR" sz="2400" b="0" baseline="-25000" dirty="0"/>
              <a:t>7</a:t>
            </a:r>
            <a:r>
              <a:rPr lang="en-US" altLang="ko-KR" sz="2400" b="0" dirty="0"/>
              <a:t> = 1,  I = 0</a:t>
            </a:r>
          </a:p>
          <a:p>
            <a:r>
              <a:rPr lang="en-US" altLang="ko-KR" sz="2400" b="0" dirty="0"/>
              <a:t>-  Register Ref. Instr. is specified in b</a:t>
            </a:r>
            <a:r>
              <a:rPr lang="en-US" altLang="ko-KR" sz="2400" b="0" baseline="-25000" dirty="0"/>
              <a:t>0</a:t>
            </a:r>
            <a:r>
              <a:rPr lang="en-US" altLang="ko-KR" sz="2400" b="0" dirty="0"/>
              <a:t> ~ b</a:t>
            </a:r>
            <a:r>
              <a:rPr lang="en-US" altLang="ko-KR" sz="2400" b="0" baseline="-25000" dirty="0"/>
              <a:t>11</a:t>
            </a:r>
            <a:r>
              <a:rPr lang="en-US" altLang="ko-KR" sz="2400" b="0" dirty="0"/>
              <a:t> of IR</a:t>
            </a:r>
          </a:p>
          <a:p>
            <a:pPr>
              <a:lnSpc>
                <a:spcPct val="85000"/>
              </a:lnSpc>
            </a:pPr>
            <a:r>
              <a:rPr lang="en-US" altLang="ko-KR" sz="2400" b="0" dirty="0"/>
              <a:t>-  Execution starts with timing signal T</a:t>
            </a:r>
            <a:r>
              <a:rPr lang="en-US" altLang="ko-KR" sz="2400" b="0" baseline="-25000" dirty="0"/>
              <a:t>3</a:t>
            </a:r>
            <a:endParaRPr lang="en-US" altLang="ko-KR" sz="2400" b="0" dirty="0"/>
          </a:p>
        </p:txBody>
      </p:sp>
      <p:sp>
        <p:nvSpPr>
          <p:cNvPr id="33797" name="Rectangle 7">
            <a:extLst>
              <a:ext uri="{FF2B5EF4-FFF2-40B4-BE49-F238E27FC236}">
                <a16:creationId xmlns:a16="http://schemas.microsoft.com/office/drawing/2014/main" id="{49DD667C-2274-DB35-E9EE-B43D244F64E9}"/>
              </a:ext>
            </a:extLst>
          </p:cNvPr>
          <p:cNvSpPr>
            <a:spLocks noChangeArrowheads="1"/>
          </p:cNvSpPr>
          <p:nvPr/>
        </p:nvSpPr>
        <p:spPr bwMode="auto">
          <a:xfrm>
            <a:off x="3908426" y="2687638"/>
            <a:ext cx="128305" cy="508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pPr>
              <a:lnSpc>
                <a:spcPct val="85000"/>
              </a:lnSpc>
            </a:pPr>
            <a:endParaRPr lang="en-US" altLang="ko-KR" sz="1800"/>
          </a:p>
          <a:p>
            <a:pPr eaLnBrk="1">
              <a:lnSpc>
                <a:spcPct val="80000"/>
              </a:lnSpc>
            </a:pPr>
            <a:endParaRPr lang="en-US" altLang="ko-KR" sz="1800"/>
          </a:p>
        </p:txBody>
      </p:sp>
      <p:sp>
        <p:nvSpPr>
          <p:cNvPr id="33799" name="Rectangle 12">
            <a:extLst>
              <a:ext uri="{FF2B5EF4-FFF2-40B4-BE49-F238E27FC236}">
                <a16:creationId xmlns:a16="http://schemas.microsoft.com/office/drawing/2014/main" id="{2705B324-9D5D-7F04-FE36-578D129C82E3}"/>
              </a:ext>
            </a:extLst>
          </p:cNvPr>
          <p:cNvSpPr>
            <a:spLocks noChangeArrowheads="1"/>
          </p:cNvSpPr>
          <p:nvPr/>
        </p:nvSpPr>
        <p:spPr bwMode="auto">
          <a:xfrm>
            <a:off x="1510002" y="859241"/>
            <a:ext cx="599523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sz="2000" b="0" dirty="0"/>
              <a:t>Register Reference Instructions are identified when</a:t>
            </a:r>
          </a:p>
        </p:txBody>
      </p:sp>
      <p:sp>
        <p:nvSpPr>
          <p:cNvPr id="5" name="TextBox 4">
            <a:extLst>
              <a:ext uri="{FF2B5EF4-FFF2-40B4-BE49-F238E27FC236}">
                <a16:creationId xmlns:a16="http://schemas.microsoft.com/office/drawing/2014/main" id="{C2533852-30A5-83D3-C240-3F77182DD1C2}"/>
              </a:ext>
            </a:extLst>
          </p:cNvPr>
          <p:cNvSpPr txBox="1"/>
          <p:nvPr/>
        </p:nvSpPr>
        <p:spPr>
          <a:xfrm>
            <a:off x="332509" y="4286774"/>
            <a:ext cx="11568545" cy="1938992"/>
          </a:xfrm>
          <a:prstGeom prst="rect">
            <a:avLst/>
          </a:prstGeom>
          <a:noFill/>
        </p:spPr>
        <p:txBody>
          <a:bodyPr wrap="square">
            <a:spAutoFit/>
          </a:bodyPr>
          <a:lstStyle/>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These 12 bits are available in IR (0-11). They were also transferred to AR during time T2.</a:t>
            </a:r>
          </a:p>
          <a:p>
            <a:pPr marL="342900" indent="-342900" algn="l">
              <a:buFont typeface="Symbol" panose="05050102010706020507" pitchFamily="18" charset="2"/>
              <a:buChar char="·"/>
            </a:pPr>
            <a:r>
              <a:rPr lang="en-US" sz="2400" b="0" i="0" u="none" strike="noStrike" baseline="0" dirty="0">
                <a:latin typeface="Calibri" panose="020F0502020204030204" pitchFamily="34" charset="0"/>
              </a:rPr>
              <a:t>These instructions are executed at timing cycle T3.</a:t>
            </a:r>
          </a:p>
          <a:p>
            <a:pPr marL="342900" indent="-342900" algn="l">
              <a:buFont typeface="Symbol" panose="05050102010706020507" pitchFamily="18" charset="2"/>
              <a:buChar char="·"/>
            </a:pPr>
            <a:endParaRPr lang="en-US" sz="2400" b="0" i="0" u="none" strike="noStrike" baseline="0" dirty="0">
              <a:latin typeface="Calibri" panose="020F0502020204030204" pitchFamily="34" charset="0"/>
            </a:endParaRPr>
          </a:p>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first seven register-reference instructions perform clear, complement, circular shift, and increment microoperations on the AC or E registers.</a:t>
            </a:r>
            <a:endParaRPr lang="en-IN"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B68343-A891-FD5B-FE00-77A862957AC7}"/>
              </a:ext>
            </a:extLst>
          </p:cNvPr>
          <p:cNvSpPr txBox="1"/>
          <p:nvPr/>
        </p:nvSpPr>
        <p:spPr>
          <a:xfrm>
            <a:off x="387926" y="182526"/>
            <a:ext cx="11485419" cy="4154984"/>
          </a:xfrm>
          <a:prstGeom prst="rect">
            <a:avLst/>
          </a:prstGeom>
          <a:noFill/>
        </p:spPr>
        <p:txBody>
          <a:bodyPr wrap="square">
            <a:spAutoFit/>
          </a:bodyPr>
          <a:lstStyle/>
          <a:p>
            <a:pPr marL="285750" indent="-285750">
              <a:buFont typeface="Symbol" panose="05050102010706020507" pitchFamily="18" charset="2"/>
              <a:buChar char="·"/>
            </a:pPr>
            <a:r>
              <a:rPr lang="en-US" sz="2400" b="0" i="0" u="none" strike="noStrike" baseline="0" dirty="0">
                <a:latin typeface="Calibri" panose="020F0502020204030204" pitchFamily="34" charset="0"/>
              </a:rPr>
              <a:t>The next four instructions cause a skip of the next instruction in sequence when condition is satisfied. The skipping of the instruction is achieved by incrementing PC.</a:t>
            </a:r>
          </a:p>
          <a:p>
            <a:pPr marL="285750" indent="-285750">
              <a:buFont typeface="Symbol" panose="05050102010706020507" pitchFamily="18" charset="2"/>
              <a:buChar char="·"/>
            </a:pPr>
            <a:endParaRPr lang="en-US" sz="2400" b="0" i="0" u="none" strike="noStrike" baseline="0" dirty="0">
              <a:latin typeface="Calibri" panose="020F0502020204030204" pitchFamily="34" charset="0"/>
            </a:endParaRPr>
          </a:p>
          <a:p>
            <a:pPr marL="342900" indent="-342900" algn="just">
              <a:buFont typeface="Symbol" panose="05050102010706020507" pitchFamily="18" charset="2"/>
              <a:buChar char="·"/>
            </a:pPr>
            <a:r>
              <a:rPr lang="en-US" sz="2400" b="0" i="0" u="none" strike="noStrike" baseline="0" dirty="0">
                <a:latin typeface="Calibri" panose="020F0502020204030204" pitchFamily="34" charset="0"/>
              </a:rPr>
              <a:t>The condition control statements must be recognized as part of the control conditions. The AC is positive when the sign bit in AC(15) = 0; it is negative when AC(15) = 1. </a:t>
            </a:r>
          </a:p>
          <a:p>
            <a:pPr marL="342900" indent="-342900" algn="just">
              <a:buFont typeface="Symbol" panose="05050102010706020507" pitchFamily="18" charset="2"/>
              <a:buChar char="·"/>
            </a:pPr>
            <a:r>
              <a:rPr lang="en-US" sz="2400" b="0" i="0" u="none" strike="noStrike" baseline="0" dirty="0">
                <a:latin typeface="Calibri" panose="020F0502020204030204" pitchFamily="34" charset="0"/>
              </a:rPr>
              <a:t>The content of AC is zero (AC = 0) if all the flip-flops of the register are zero.</a:t>
            </a:r>
          </a:p>
          <a:p>
            <a:pPr marL="342900" indent="-342900" algn="just">
              <a:buFont typeface="Symbol" panose="05050102010706020507" pitchFamily="18" charset="2"/>
              <a:buChar char="·"/>
            </a:pPr>
            <a:endParaRPr lang="en-US" sz="2400" b="0" i="0" u="none" strike="noStrike" baseline="0" dirty="0">
              <a:latin typeface="Calibri" panose="020F0502020204030204" pitchFamily="34" charset="0"/>
            </a:endParaRPr>
          </a:p>
          <a:p>
            <a:pPr marL="342900" indent="-342900" algn="l">
              <a:buFont typeface="Symbol" panose="05050102010706020507" pitchFamily="18" charset="2"/>
              <a:buChar char="·"/>
            </a:pPr>
            <a:r>
              <a:rPr lang="en-US" sz="2400" b="0" i="0" u="none" strike="noStrike" baseline="0" dirty="0">
                <a:latin typeface="Calibri" panose="020F0502020204030204" pitchFamily="34" charset="0"/>
              </a:rPr>
              <a:t>The HLT instruction clears a start-stop flip-flop S and stops the sequence counter from counting. </a:t>
            </a:r>
          </a:p>
          <a:p>
            <a:pPr marL="342900" indent="-342900" algn="l">
              <a:buFont typeface="Symbol" panose="05050102010706020507" pitchFamily="18" charset="2"/>
              <a:buChar char="·"/>
            </a:pPr>
            <a:endParaRPr lang="en-US" sz="2400" b="0" i="0" u="none" strike="noStrike" baseline="0" dirty="0">
              <a:latin typeface="Calibri" panose="020F0502020204030204" pitchFamily="34" charset="0"/>
            </a:endParaRPr>
          </a:p>
          <a:p>
            <a:pPr marL="342900" indent="-342900" algn="l">
              <a:buFont typeface="Symbol" panose="05050102010706020507" pitchFamily="18" charset="2"/>
              <a:buChar char="·"/>
            </a:pPr>
            <a:r>
              <a:rPr lang="en-US" sz="2400" b="0" i="0" u="none" strike="noStrike" baseline="0" dirty="0">
                <a:latin typeface="Calibri" panose="020F0502020204030204" pitchFamily="34" charset="0"/>
              </a:rPr>
              <a:t>To restore the operation of the computer, the start-stop flip-flop must be set </a:t>
            </a:r>
            <a:r>
              <a:rPr lang="en-IN" sz="2400" b="0" i="0" u="none" strike="noStrike" baseline="0" dirty="0">
                <a:latin typeface="Calibri" panose="020F0502020204030204" pitchFamily="34" charset="0"/>
              </a:rPr>
              <a:t>manually.</a:t>
            </a:r>
            <a:endParaRPr lang="en-IN" sz="2400" dirty="0"/>
          </a:p>
        </p:txBody>
      </p:sp>
    </p:spTree>
    <p:extLst>
      <p:ext uri="{BB962C8B-B14F-4D97-AF65-F5344CB8AC3E}">
        <p14:creationId xmlns:p14="http://schemas.microsoft.com/office/powerpoint/2010/main" val="118016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1A46-48CE-7A2B-0209-F6DE7B4436A9}"/>
              </a:ext>
            </a:extLst>
          </p:cNvPr>
          <p:cNvSpPr>
            <a:spLocks noGrp="1"/>
          </p:cNvSpPr>
          <p:nvPr>
            <p:ph type="title"/>
          </p:nvPr>
        </p:nvSpPr>
        <p:spPr>
          <a:xfrm>
            <a:off x="838200" y="365125"/>
            <a:ext cx="10515600" cy="701675"/>
          </a:xfrm>
        </p:spPr>
        <p:txBody>
          <a:bodyPr/>
          <a:lstStyle/>
          <a:p>
            <a:r>
              <a:rPr lang="en-IN" b="1" dirty="0">
                <a:latin typeface="+mn-lt"/>
              </a:rPr>
              <a:t>Memory Reference Instructions :</a:t>
            </a:r>
          </a:p>
        </p:txBody>
      </p:sp>
      <p:sp>
        <p:nvSpPr>
          <p:cNvPr id="3" name="Content Placeholder 2">
            <a:extLst>
              <a:ext uri="{FF2B5EF4-FFF2-40B4-BE49-F238E27FC236}">
                <a16:creationId xmlns:a16="http://schemas.microsoft.com/office/drawing/2014/main" id="{C22AE9E1-1503-CD2B-5700-D9F4600118E4}"/>
              </a:ext>
            </a:extLst>
          </p:cNvPr>
          <p:cNvSpPr>
            <a:spLocks noGrp="1"/>
          </p:cNvSpPr>
          <p:nvPr>
            <p:ph idx="1"/>
          </p:nvPr>
        </p:nvSpPr>
        <p:spPr>
          <a:xfrm>
            <a:off x="477982" y="1219200"/>
            <a:ext cx="10515600" cy="5110163"/>
          </a:xfrm>
        </p:spPr>
        <p:txBody>
          <a:bodyPr/>
          <a:lstStyle/>
          <a:p>
            <a:pPr marL="0" indent="0">
              <a:buNone/>
            </a:pPr>
            <a:r>
              <a:rPr lang="en-US" sz="18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When the memory-reference instruction is decoded, D7 bit is set to 0</a:t>
            </a:r>
            <a:r>
              <a:rPr lang="en-US" sz="1800" b="0" i="0" u="none" strike="noStrike" baseline="0" dirty="0">
                <a:latin typeface="Calibri" panose="020F0502020204030204" pitchFamily="34" charset="0"/>
              </a:rPr>
              <a:t>.</a:t>
            </a:r>
            <a:endParaRPr lang="en-IN" dirty="0"/>
          </a:p>
        </p:txBody>
      </p:sp>
      <p:pic>
        <p:nvPicPr>
          <p:cNvPr id="5" name="Picture 4">
            <a:extLst>
              <a:ext uri="{FF2B5EF4-FFF2-40B4-BE49-F238E27FC236}">
                <a16:creationId xmlns:a16="http://schemas.microsoft.com/office/drawing/2014/main" id="{FBA67050-39EF-087C-BF23-5388EFF1A7DE}"/>
              </a:ext>
            </a:extLst>
          </p:cNvPr>
          <p:cNvPicPr>
            <a:picLocks noChangeAspect="1"/>
          </p:cNvPicPr>
          <p:nvPr/>
        </p:nvPicPr>
        <p:blipFill>
          <a:blip r:embed="rId2"/>
          <a:stretch>
            <a:fillRect/>
          </a:stretch>
        </p:blipFill>
        <p:spPr>
          <a:xfrm>
            <a:off x="3759344" y="1697615"/>
            <a:ext cx="4989688" cy="733424"/>
          </a:xfrm>
          <a:prstGeom prst="rect">
            <a:avLst/>
          </a:prstGeom>
        </p:spPr>
      </p:pic>
      <p:pic>
        <p:nvPicPr>
          <p:cNvPr id="7" name="Picture 6">
            <a:extLst>
              <a:ext uri="{FF2B5EF4-FFF2-40B4-BE49-F238E27FC236}">
                <a16:creationId xmlns:a16="http://schemas.microsoft.com/office/drawing/2014/main" id="{69A088E5-454D-5567-5525-05017A6EABD8}"/>
              </a:ext>
            </a:extLst>
          </p:cNvPr>
          <p:cNvPicPr>
            <a:picLocks noChangeAspect="1"/>
          </p:cNvPicPr>
          <p:nvPr/>
        </p:nvPicPr>
        <p:blipFill>
          <a:blip r:embed="rId3"/>
          <a:stretch>
            <a:fillRect/>
          </a:stretch>
        </p:blipFill>
        <p:spPr>
          <a:xfrm>
            <a:off x="838199" y="2541875"/>
            <a:ext cx="10551341" cy="3939887"/>
          </a:xfrm>
          <a:prstGeom prst="rect">
            <a:avLst/>
          </a:prstGeom>
        </p:spPr>
      </p:pic>
    </p:spTree>
    <p:extLst>
      <p:ext uri="{BB962C8B-B14F-4D97-AF65-F5344CB8AC3E}">
        <p14:creationId xmlns:p14="http://schemas.microsoft.com/office/powerpoint/2010/main" val="3164335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AAEF88-96AB-1EBE-E6F5-D31252633EA1}"/>
              </a:ext>
            </a:extLst>
          </p:cNvPr>
          <p:cNvSpPr txBox="1"/>
          <p:nvPr/>
        </p:nvSpPr>
        <p:spPr>
          <a:xfrm>
            <a:off x="401781" y="210419"/>
            <a:ext cx="11402291" cy="1323439"/>
          </a:xfrm>
          <a:prstGeom prst="rect">
            <a:avLst/>
          </a:prstGeom>
          <a:noFill/>
        </p:spPr>
        <p:txBody>
          <a:bodyPr wrap="square">
            <a:spAutoFit/>
          </a:bodyPr>
          <a:lstStyle/>
          <a:p>
            <a:pPr marL="342900" indent="-342900" algn="just">
              <a:buFont typeface="Symbol" panose="05050102010706020507" pitchFamily="18" charset="2"/>
              <a:buChar char="·"/>
            </a:pPr>
            <a:r>
              <a:rPr lang="en-US" sz="2000" b="0" i="0" u="none" strike="noStrike" baseline="0" dirty="0">
                <a:latin typeface="Calibri" panose="020F0502020204030204" pitchFamily="34" charset="0"/>
              </a:rPr>
              <a:t>The effective address of the instruction is in the address register AR and was placed there during timing signal T2 when I = 0, or during timing signal T3 when I = 1.</a:t>
            </a:r>
          </a:p>
          <a:p>
            <a:pPr marL="342900" indent="-342900" algn="just">
              <a:buFont typeface="Symbol" panose="05050102010706020507" pitchFamily="18" charset="2"/>
              <a:buChar char="·"/>
            </a:pPr>
            <a:endParaRPr lang="en-US" sz="2000" b="0" i="0" u="none" strike="noStrike" baseline="0" dirty="0">
              <a:latin typeface="Calibri" panose="020F0502020204030204" pitchFamily="34" charset="0"/>
            </a:endParaRPr>
          </a:p>
          <a:p>
            <a:pPr algn="just"/>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The execution of the memory-reference instructions starts with timing signal T4.</a:t>
            </a:r>
            <a:endParaRPr lang="en-IN" sz="2000" dirty="0"/>
          </a:p>
        </p:txBody>
      </p:sp>
      <p:sp>
        <p:nvSpPr>
          <p:cNvPr id="5" name="TextBox 4">
            <a:extLst>
              <a:ext uri="{FF2B5EF4-FFF2-40B4-BE49-F238E27FC236}">
                <a16:creationId xmlns:a16="http://schemas.microsoft.com/office/drawing/2014/main" id="{DCB462F6-E301-6610-BE59-11D00A774D56}"/>
              </a:ext>
            </a:extLst>
          </p:cNvPr>
          <p:cNvSpPr txBox="1"/>
          <p:nvPr/>
        </p:nvSpPr>
        <p:spPr>
          <a:xfrm>
            <a:off x="387928" y="1735523"/>
            <a:ext cx="11402291" cy="2246769"/>
          </a:xfrm>
          <a:prstGeom prst="rect">
            <a:avLst/>
          </a:prstGeom>
          <a:noFill/>
        </p:spPr>
        <p:txBody>
          <a:bodyPr wrap="square">
            <a:spAutoFit/>
          </a:bodyPr>
          <a:lstStyle/>
          <a:p>
            <a:pPr algn="l"/>
            <a:r>
              <a:rPr lang="en-IN" sz="2000" b="1" i="0" u="none" strike="noStrike" baseline="0" dirty="0">
                <a:latin typeface="Calibri,Bold"/>
              </a:rPr>
              <a:t>AND to AC</a:t>
            </a:r>
          </a:p>
          <a:p>
            <a:pPr marL="285750" indent="-285750" algn="l">
              <a:buFont typeface="Arial" panose="020B0604020202020204" pitchFamily="34" charset="0"/>
              <a:buChar char="•"/>
            </a:pPr>
            <a:r>
              <a:rPr lang="en-US" sz="2000" b="0" i="0" u="none" strike="noStrike" baseline="0" dirty="0">
                <a:latin typeface="Calibri" panose="020F0502020204030204" pitchFamily="34" charset="0"/>
              </a:rPr>
              <a:t>This is an instruction that performs the AND logic operation on pairs of bits in AC and the memory word specified by the effective address. </a:t>
            </a:r>
          </a:p>
          <a:p>
            <a:pPr marL="285750" indent="-285750" algn="l">
              <a:buFont typeface="Arial" panose="020B0604020202020204" pitchFamily="34" charset="0"/>
              <a:buChar char="•"/>
            </a:pPr>
            <a:r>
              <a:rPr lang="en-US" sz="2000" b="0" i="0" u="none" strike="noStrike" baseline="0" dirty="0">
                <a:latin typeface="Calibri" panose="020F0502020204030204" pitchFamily="34" charset="0"/>
              </a:rPr>
              <a:t>The result of the operation is </a:t>
            </a:r>
            <a:r>
              <a:rPr lang="en-IN" sz="2000" b="0" i="0" u="none" strike="noStrike" baseline="0" dirty="0">
                <a:latin typeface="Calibri" panose="020F0502020204030204" pitchFamily="34" charset="0"/>
              </a:rPr>
              <a:t>transferred to AC.</a:t>
            </a:r>
          </a:p>
          <a:p>
            <a:pPr algn="l"/>
            <a:endParaRPr lang="en-IN" sz="2000" b="0" i="0" u="none" strike="noStrike" baseline="0" dirty="0">
              <a:latin typeface="Calibri" panose="020F0502020204030204" pitchFamily="34" charset="0"/>
            </a:endParaRPr>
          </a:p>
          <a:p>
            <a:pPr algn="l"/>
            <a:r>
              <a:rPr lang="en-IN" sz="2000" b="0" i="0" u="none" strike="noStrike" baseline="0" dirty="0">
                <a:latin typeface="Calibri" panose="020F0502020204030204" pitchFamily="34" charset="0"/>
              </a:rPr>
              <a:t>		D0T4: DR</a:t>
            </a:r>
            <a:r>
              <a:rPr lang="en-IN" sz="2000" b="0" i="0" u="none" strike="noStrike" baseline="0" dirty="0">
                <a:latin typeface="Symbol" panose="05050102010706020507" pitchFamily="18" charset="2"/>
              </a:rPr>
              <a:t></a:t>
            </a:r>
            <a:r>
              <a:rPr lang="en-IN" sz="2000" b="0" i="0" u="none" strike="noStrike" baseline="0" dirty="0">
                <a:latin typeface="Calibri" panose="020F0502020204030204" pitchFamily="34" charset="0"/>
              </a:rPr>
              <a:t>M[AR]</a:t>
            </a:r>
          </a:p>
          <a:p>
            <a:pPr algn="l"/>
            <a:r>
              <a:rPr lang="fr-FR" sz="2000" b="0" i="0" u="none" strike="noStrike" baseline="0" dirty="0">
                <a:latin typeface="Calibri" panose="020F0502020204030204" pitchFamily="34" charset="0"/>
              </a:rPr>
              <a:t>		D0T5: AC </a:t>
            </a:r>
            <a:r>
              <a:rPr lang="fr-FR" sz="2000" b="0" i="0" u="none" strike="noStrike" baseline="0" dirty="0">
                <a:latin typeface="Symbol" panose="05050102010706020507" pitchFamily="18" charset="2"/>
              </a:rPr>
              <a:t> </a:t>
            </a:r>
            <a:r>
              <a:rPr lang="fr-FR" sz="2000" b="0" i="0" u="none" strike="noStrike" baseline="0" dirty="0">
                <a:latin typeface="Calibri" panose="020F0502020204030204" pitchFamily="34" charset="0"/>
              </a:rPr>
              <a:t>AC </a:t>
            </a:r>
            <a:r>
              <a:rPr lang="fr-FR" sz="2000" b="0" i="0" u="none" strike="noStrike" baseline="0" dirty="0">
                <a:latin typeface="Symbol" panose="05050102010706020507" pitchFamily="18" charset="2"/>
              </a:rPr>
              <a:t> </a:t>
            </a:r>
            <a:r>
              <a:rPr lang="fr-FR" sz="2000" b="0" i="0" u="none" strike="noStrike" baseline="0" dirty="0">
                <a:latin typeface="Calibri" panose="020F0502020204030204" pitchFamily="34" charset="0"/>
              </a:rPr>
              <a:t>DR, SC </a:t>
            </a:r>
            <a:r>
              <a:rPr lang="fr-FR" sz="2000" b="0" i="0" u="none" strike="noStrike" baseline="0" dirty="0">
                <a:latin typeface="Symbol" panose="05050102010706020507" pitchFamily="18" charset="2"/>
              </a:rPr>
              <a:t> </a:t>
            </a:r>
            <a:r>
              <a:rPr lang="fr-FR" sz="2000" b="0" i="0" u="none" strike="noStrike" baseline="0" dirty="0">
                <a:latin typeface="Calibri" panose="020F0502020204030204" pitchFamily="34" charset="0"/>
              </a:rPr>
              <a:t>0</a:t>
            </a:r>
            <a:endParaRPr lang="en-IN" sz="2000" dirty="0"/>
          </a:p>
        </p:txBody>
      </p:sp>
      <p:sp>
        <p:nvSpPr>
          <p:cNvPr id="7" name="TextBox 6">
            <a:extLst>
              <a:ext uri="{FF2B5EF4-FFF2-40B4-BE49-F238E27FC236}">
                <a16:creationId xmlns:a16="http://schemas.microsoft.com/office/drawing/2014/main" id="{8455EBD6-9608-6A43-233F-EBC18B58D1C8}"/>
              </a:ext>
            </a:extLst>
          </p:cNvPr>
          <p:cNvSpPr txBox="1"/>
          <p:nvPr/>
        </p:nvSpPr>
        <p:spPr>
          <a:xfrm>
            <a:off x="284019" y="4183957"/>
            <a:ext cx="11409218" cy="2246769"/>
          </a:xfrm>
          <a:prstGeom prst="rect">
            <a:avLst/>
          </a:prstGeom>
          <a:noFill/>
        </p:spPr>
        <p:txBody>
          <a:bodyPr wrap="square">
            <a:spAutoFit/>
          </a:bodyPr>
          <a:lstStyle/>
          <a:p>
            <a:pPr algn="l"/>
            <a:r>
              <a:rPr lang="en-IN" sz="2000" b="1" i="0" u="none" strike="noStrike" baseline="0" dirty="0">
                <a:latin typeface="Calibri,Bold"/>
              </a:rPr>
              <a:t>ADD to AC</a:t>
            </a:r>
          </a:p>
          <a:p>
            <a:pPr marL="285750" indent="-285750" algn="l">
              <a:buFont typeface="Arial" panose="020B0604020202020204" pitchFamily="34" charset="0"/>
              <a:buChar char="•"/>
            </a:pPr>
            <a:r>
              <a:rPr lang="en-US" sz="2000" b="0" i="0" u="none" strike="noStrike" baseline="0" dirty="0">
                <a:latin typeface="Calibri" panose="020F0502020204030204" pitchFamily="34" charset="0"/>
              </a:rPr>
              <a:t>This instruction adds the content of the memory word specified by the effective address to the value of AC. </a:t>
            </a:r>
          </a:p>
          <a:p>
            <a:pPr marL="285750" indent="-285750" algn="l">
              <a:buFont typeface="Arial" panose="020B0604020202020204" pitchFamily="34" charset="0"/>
              <a:buChar char="•"/>
            </a:pPr>
            <a:r>
              <a:rPr lang="en-US" sz="2000" b="0" i="0" u="none" strike="noStrike" baseline="0" dirty="0">
                <a:latin typeface="Calibri" panose="020F0502020204030204" pitchFamily="34" charset="0"/>
              </a:rPr>
              <a:t>The sum is transferred into AC and the output carry </a:t>
            </a:r>
            <a:r>
              <a:rPr lang="en-US" sz="2000" b="0" i="0" u="none" strike="noStrike" baseline="0" dirty="0" err="1">
                <a:latin typeface="Calibri" panose="020F0502020204030204" pitchFamily="34" charset="0"/>
              </a:rPr>
              <a:t>Cout</a:t>
            </a:r>
            <a:r>
              <a:rPr lang="en-US" sz="2000" b="0" i="0" u="none" strike="noStrike" baseline="0" dirty="0">
                <a:latin typeface="Calibri" panose="020F0502020204030204" pitchFamily="34" charset="0"/>
              </a:rPr>
              <a:t> is transferred to the E (extended accumulator) flip-flop.</a:t>
            </a:r>
          </a:p>
          <a:p>
            <a:pPr algn="l"/>
            <a:r>
              <a:rPr lang="en-IN" sz="2000" b="0" i="0" u="none" strike="noStrike" baseline="0" dirty="0">
                <a:latin typeface="Calibri" panose="020F0502020204030204" pitchFamily="34" charset="0"/>
              </a:rPr>
              <a:t>		D1T4: DR </a:t>
            </a:r>
            <a:r>
              <a:rPr lang="en-IN" sz="2000" b="0" i="0" u="none" strike="noStrike" baseline="0" dirty="0">
                <a:latin typeface="Symbol" panose="05050102010706020507" pitchFamily="18" charset="2"/>
              </a:rPr>
              <a:t> </a:t>
            </a:r>
            <a:r>
              <a:rPr lang="en-IN" sz="2000" b="0" i="0" u="none" strike="noStrike" baseline="0" dirty="0">
                <a:latin typeface="Calibri" panose="020F0502020204030204" pitchFamily="34" charset="0"/>
              </a:rPr>
              <a:t>M[AR]</a:t>
            </a:r>
          </a:p>
          <a:p>
            <a:pPr algn="l"/>
            <a:r>
              <a:rPr lang="fr-FR" sz="2000" b="0" i="0" u="none" strike="noStrike" baseline="0" dirty="0">
                <a:latin typeface="Calibri" panose="020F0502020204030204" pitchFamily="34" charset="0"/>
              </a:rPr>
              <a:t>		D1T5: AC </a:t>
            </a:r>
            <a:r>
              <a:rPr lang="fr-FR" sz="2000" b="0" i="0" u="none" strike="noStrike" baseline="0" dirty="0">
                <a:latin typeface="Symbol" panose="05050102010706020507" pitchFamily="18" charset="2"/>
              </a:rPr>
              <a:t> </a:t>
            </a:r>
            <a:r>
              <a:rPr lang="fr-FR" sz="2000" b="0" i="0" u="none" strike="noStrike" baseline="0" dirty="0">
                <a:latin typeface="Calibri" panose="020F0502020204030204" pitchFamily="34" charset="0"/>
              </a:rPr>
              <a:t>AC + DR, E </a:t>
            </a:r>
            <a:r>
              <a:rPr lang="fr-FR" sz="2000" b="0" i="0" u="none" strike="noStrike" baseline="0" dirty="0">
                <a:latin typeface="Symbol" panose="05050102010706020507" pitchFamily="18" charset="2"/>
              </a:rPr>
              <a:t> </a:t>
            </a:r>
            <a:r>
              <a:rPr lang="fr-FR" sz="2000" b="0" i="0" u="none" strike="noStrike" baseline="0" dirty="0">
                <a:latin typeface="Calibri" panose="020F0502020204030204" pitchFamily="34" charset="0"/>
              </a:rPr>
              <a:t>Cout, SC </a:t>
            </a:r>
            <a:r>
              <a:rPr lang="fr-FR" sz="2000" b="0" i="0" u="none" strike="noStrike" baseline="0" dirty="0">
                <a:latin typeface="Symbol" panose="05050102010706020507" pitchFamily="18" charset="2"/>
              </a:rPr>
              <a:t> </a:t>
            </a:r>
            <a:r>
              <a:rPr lang="fr-FR" sz="2000" b="0" i="0" u="none" strike="noStrike" baseline="0" dirty="0">
                <a:latin typeface="Calibri" panose="020F0502020204030204" pitchFamily="34" charset="0"/>
              </a:rPr>
              <a:t>0</a:t>
            </a:r>
            <a:endParaRPr lang="en-IN" sz="2000" dirty="0"/>
          </a:p>
        </p:txBody>
      </p:sp>
    </p:spTree>
    <p:extLst>
      <p:ext uri="{BB962C8B-B14F-4D97-AF65-F5344CB8AC3E}">
        <p14:creationId xmlns:p14="http://schemas.microsoft.com/office/powerpoint/2010/main" val="3549648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F42F81-AD54-E352-0DC5-3ADCE072DAF6}"/>
              </a:ext>
            </a:extLst>
          </p:cNvPr>
          <p:cNvSpPr txBox="1"/>
          <p:nvPr/>
        </p:nvSpPr>
        <p:spPr>
          <a:xfrm>
            <a:off x="436418" y="404889"/>
            <a:ext cx="11319164" cy="6370975"/>
          </a:xfrm>
          <a:prstGeom prst="rect">
            <a:avLst/>
          </a:prstGeom>
          <a:noFill/>
        </p:spPr>
        <p:txBody>
          <a:bodyPr wrap="square">
            <a:spAutoFit/>
          </a:bodyPr>
          <a:lstStyle/>
          <a:p>
            <a:pPr algn="l"/>
            <a:r>
              <a:rPr lang="en-IN" sz="2400" b="1" i="0" u="none" strike="noStrike" baseline="0" dirty="0">
                <a:latin typeface="Calibri,Bold"/>
              </a:rPr>
              <a:t>LDA: Load to AC</a:t>
            </a:r>
          </a:p>
          <a:p>
            <a:pPr marL="285750" indent="-285750" algn="l">
              <a:buFont typeface="Arial" panose="020B0604020202020204" pitchFamily="34" charset="0"/>
              <a:buChar char="•"/>
            </a:pPr>
            <a:r>
              <a:rPr lang="en-US" sz="2400" b="0" i="0" u="none" strike="noStrike" baseline="0" dirty="0">
                <a:latin typeface="Calibri" panose="020F0502020204030204" pitchFamily="34" charset="0"/>
              </a:rPr>
              <a:t>This instruction transfers the memory word specified by the effective address to AC.</a:t>
            </a:r>
          </a:p>
          <a:p>
            <a:pPr algn="l"/>
            <a:r>
              <a:rPr lang="en-IN" sz="2400" b="0" i="0" u="none" strike="noStrike" baseline="0" dirty="0">
                <a:latin typeface="Calibri" panose="020F0502020204030204" pitchFamily="34" charset="0"/>
              </a:rPr>
              <a:t>		D2T4: DR </a:t>
            </a:r>
            <a:r>
              <a:rPr lang="en-IN" sz="2400" b="0" i="0" u="none" strike="noStrike" baseline="0" dirty="0">
                <a:latin typeface="Symbol" panose="05050102010706020507" pitchFamily="18" charset="2"/>
              </a:rPr>
              <a:t> </a:t>
            </a:r>
            <a:r>
              <a:rPr lang="en-IN" sz="2400" b="0" i="0" u="none" strike="noStrike" baseline="0" dirty="0">
                <a:latin typeface="Calibri" panose="020F0502020204030204" pitchFamily="34" charset="0"/>
              </a:rPr>
              <a:t>M[AR]</a:t>
            </a:r>
          </a:p>
          <a:p>
            <a:pPr algn="l"/>
            <a:r>
              <a:rPr lang="fr-FR" sz="2400" b="0" i="0" u="none" strike="noStrike" baseline="0" dirty="0">
                <a:latin typeface="Calibri" panose="020F0502020204030204" pitchFamily="34" charset="0"/>
              </a:rPr>
              <a:t>		D2T5: AC </a:t>
            </a:r>
            <a:r>
              <a:rPr lang="fr-FR" sz="2400" b="0" i="0" u="none" strike="noStrike" baseline="0" dirty="0">
                <a:latin typeface="Symbol" panose="05050102010706020507" pitchFamily="18" charset="2"/>
              </a:rPr>
              <a:t> </a:t>
            </a:r>
            <a:r>
              <a:rPr lang="fr-FR" sz="2400" b="0" i="0" u="none" strike="noStrike" baseline="0" dirty="0">
                <a:latin typeface="Calibri" panose="020F0502020204030204" pitchFamily="34" charset="0"/>
              </a:rPr>
              <a:t>DR, SC </a:t>
            </a:r>
            <a:r>
              <a:rPr lang="fr-FR" sz="2400" b="0" i="0" u="none" strike="noStrike" baseline="0" dirty="0">
                <a:latin typeface="Symbol" panose="05050102010706020507" pitchFamily="18" charset="2"/>
              </a:rPr>
              <a:t> </a:t>
            </a:r>
            <a:r>
              <a:rPr lang="fr-FR" sz="2400" b="0" i="0" u="none" strike="noStrike" baseline="0" dirty="0">
                <a:latin typeface="Calibri" panose="020F0502020204030204" pitchFamily="34" charset="0"/>
              </a:rPr>
              <a:t>0</a:t>
            </a:r>
          </a:p>
          <a:p>
            <a:pPr algn="l"/>
            <a:endParaRPr lang="fr-FR" sz="2400" b="0" i="0" u="none" strike="noStrike" baseline="0" dirty="0">
              <a:latin typeface="Calibri" panose="020F0502020204030204" pitchFamily="34" charset="0"/>
            </a:endParaRPr>
          </a:p>
          <a:p>
            <a:pPr algn="l"/>
            <a:r>
              <a:rPr lang="en-IN" sz="2400" b="1" i="0" u="none" strike="noStrike" baseline="0" dirty="0">
                <a:latin typeface="Calibri,Bold"/>
              </a:rPr>
              <a:t>STA: Store AC</a:t>
            </a:r>
          </a:p>
          <a:p>
            <a:pPr marL="285750" indent="-285750" algn="l">
              <a:buFont typeface="Arial" panose="020B0604020202020204" pitchFamily="34" charset="0"/>
              <a:buChar char="•"/>
            </a:pPr>
            <a:r>
              <a:rPr lang="en-US" sz="2400" b="0" i="0" u="none" strike="noStrike" baseline="0" dirty="0">
                <a:latin typeface="Calibri" panose="020F0502020204030204" pitchFamily="34" charset="0"/>
              </a:rPr>
              <a:t>This instruction stores the content of AC into the memory word specified by the effective </a:t>
            </a:r>
            <a:r>
              <a:rPr lang="en-IN" sz="2400" b="0" i="0" u="none" strike="noStrike" baseline="0" dirty="0">
                <a:latin typeface="Calibri" panose="020F0502020204030204" pitchFamily="34" charset="0"/>
              </a:rPr>
              <a:t>address.</a:t>
            </a:r>
          </a:p>
          <a:p>
            <a:pPr algn="l"/>
            <a:r>
              <a:rPr lang="fr-FR" sz="2400" b="0" i="0" u="none" strike="noStrike" baseline="0" dirty="0">
                <a:latin typeface="Calibri" panose="020F0502020204030204" pitchFamily="34" charset="0"/>
              </a:rPr>
              <a:t>			D3T4: M[AR] </a:t>
            </a:r>
            <a:r>
              <a:rPr lang="fr-FR" sz="2400" b="0" i="0" u="none" strike="noStrike" baseline="0" dirty="0">
                <a:latin typeface="Symbol" panose="05050102010706020507" pitchFamily="18" charset="2"/>
              </a:rPr>
              <a:t> </a:t>
            </a:r>
            <a:r>
              <a:rPr lang="fr-FR" sz="2400" b="0" i="0" u="none" strike="noStrike" baseline="0" dirty="0">
                <a:latin typeface="Calibri" panose="020F0502020204030204" pitchFamily="34" charset="0"/>
              </a:rPr>
              <a:t>AC, SC </a:t>
            </a:r>
            <a:r>
              <a:rPr lang="fr-FR" sz="2400" b="0" i="0" u="none" strike="noStrike" baseline="0" dirty="0">
                <a:latin typeface="Symbol" panose="05050102010706020507" pitchFamily="18" charset="2"/>
              </a:rPr>
              <a:t> </a:t>
            </a:r>
            <a:r>
              <a:rPr lang="fr-FR" sz="2400" b="0" i="0" u="none" strike="noStrike" baseline="0" dirty="0">
                <a:latin typeface="Calibri" panose="020F0502020204030204" pitchFamily="34" charset="0"/>
              </a:rPr>
              <a:t>0</a:t>
            </a:r>
          </a:p>
          <a:p>
            <a:pPr algn="l"/>
            <a:endParaRPr lang="fr-FR" sz="2400" b="0" i="0" u="none" strike="noStrike" baseline="0" dirty="0">
              <a:latin typeface="Calibri" panose="020F0502020204030204" pitchFamily="34" charset="0"/>
            </a:endParaRPr>
          </a:p>
          <a:p>
            <a:pPr algn="l"/>
            <a:r>
              <a:rPr lang="en-IN" sz="2400" b="1" i="0" u="none" strike="noStrike" baseline="0" dirty="0">
                <a:latin typeface="Calibri,Bold"/>
              </a:rPr>
              <a:t>BUN: Branch Unconditionally</a:t>
            </a:r>
          </a:p>
          <a:p>
            <a:pPr algn="l"/>
            <a:endParaRPr lang="en-IN" sz="2400" b="1" i="0" u="none" strike="noStrike" baseline="0" dirty="0">
              <a:latin typeface="Calibri,Bold"/>
            </a:endParaRPr>
          </a:p>
          <a:p>
            <a:pPr marL="285750" indent="-285750" algn="l">
              <a:buFont typeface="Arial" panose="020B0604020202020204" pitchFamily="34" charset="0"/>
              <a:buChar char="•"/>
            </a:pPr>
            <a:r>
              <a:rPr lang="en-US" sz="2400" b="0" i="0" u="none" strike="noStrike" baseline="0" dirty="0">
                <a:latin typeface="Calibri" panose="020F0502020204030204" pitchFamily="34" charset="0"/>
              </a:rPr>
              <a:t>This instruction transfers the program to instruction specified by the effective address.</a:t>
            </a:r>
          </a:p>
          <a:p>
            <a:pPr marL="285750" indent="-285750" algn="l">
              <a:buFont typeface="Arial" panose="020B0604020202020204" pitchFamily="34" charset="0"/>
              <a:buChar char="•"/>
            </a:pPr>
            <a:r>
              <a:rPr lang="en-US" sz="2400" b="0" i="0" u="none" strike="noStrike" baseline="0" dirty="0">
                <a:latin typeface="Calibri" panose="020F0502020204030204" pitchFamily="34" charset="0"/>
              </a:rPr>
              <a:t>The BUN instruction allows the programmer to specify an instruction out of sequence and the program branches (or jumps) unconditionally.</a:t>
            </a:r>
          </a:p>
          <a:p>
            <a:pPr marL="285750" indent="-285750" algn="l">
              <a:buFont typeface="Arial" panose="020B0604020202020204" pitchFamily="34" charset="0"/>
              <a:buChar char="•"/>
            </a:pPr>
            <a:endParaRPr lang="en-US" sz="2400" b="0" i="0" u="none" strike="noStrike" baseline="0" dirty="0">
              <a:latin typeface="Calibri" panose="020F0502020204030204" pitchFamily="34" charset="0"/>
            </a:endParaRPr>
          </a:p>
          <a:p>
            <a:pPr algn="l"/>
            <a:r>
              <a:rPr lang="en-IN" sz="2400" b="0" i="0" u="none" strike="noStrike" baseline="0" dirty="0">
                <a:latin typeface="Calibri" panose="020F0502020204030204" pitchFamily="34" charset="0"/>
              </a:rPr>
              <a:t>			D4T4: PC </a:t>
            </a:r>
            <a:r>
              <a:rPr lang="en-IN" sz="2400" b="0" i="0" u="none" strike="noStrike" baseline="0" dirty="0">
                <a:latin typeface="Symbol" panose="05050102010706020507" pitchFamily="18" charset="2"/>
              </a:rPr>
              <a:t> </a:t>
            </a:r>
            <a:r>
              <a:rPr lang="en-IN" sz="2400" b="0" i="0" u="none" strike="noStrike" baseline="0" dirty="0">
                <a:latin typeface="Calibri" panose="020F0502020204030204" pitchFamily="34" charset="0"/>
              </a:rPr>
              <a:t>AR, SC </a:t>
            </a:r>
            <a:r>
              <a:rPr lang="en-IN" sz="2400" b="0" i="0" u="none" strike="noStrike" baseline="0" dirty="0">
                <a:latin typeface="Symbol" panose="05050102010706020507" pitchFamily="18" charset="2"/>
              </a:rPr>
              <a:t> </a:t>
            </a:r>
            <a:r>
              <a:rPr lang="en-IN" sz="2400" b="0" i="0" u="none" strike="noStrike" baseline="0" dirty="0">
                <a:latin typeface="Calibri" panose="020F0502020204030204" pitchFamily="34" charset="0"/>
              </a:rPr>
              <a:t>0</a:t>
            </a:r>
            <a:endParaRPr lang="en-IN" sz="2400" dirty="0"/>
          </a:p>
        </p:txBody>
      </p:sp>
    </p:spTree>
    <p:extLst>
      <p:ext uri="{BB962C8B-B14F-4D97-AF65-F5344CB8AC3E}">
        <p14:creationId xmlns:p14="http://schemas.microsoft.com/office/powerpoint/2010/main" val="1924306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04EB390-8443-CAA5-D873-7BEE5D80DFAE}"/>
              </a:ext>
            </a:extLst>
          </p:cNvPr>
          <p:cNvSpPr>
            <a:spLocks noGrp="1" noChangeArrowheads="1"/>
          </p:cNvSpPr>
          <p:nvPr>
            <p:ph type="title"/>
          </p:nvPr>
        </p:nvSpPr>
        <p:spPr bwMode="auto">
          <a:xfrm>
            <a:off x="4049713" y="301626"/>
            <a:ext cx="4178300" cy="422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noAutofit/>
          </a:bodyPr>
          <a:lstStyle/>
          <a:p>
            <a:pPr>
              <a:lnSpc>
                <a:spcPct val="87000"/>
              </a:lnSpc>
            </a:pPr>
            <a:r>
              <a:rPr lang="en-US" altLang="ko-KR" sz="3200" b="1" dirty="0"/>
              <a:t>INSTRUCTION FORMAT</a:t>
            </a:r>
          </a:p>
        </p:txBody>
      </p:sp>
      <p:sp>
        <p:nvSpPr>
          <p:cNvPr id="6148" name="Rectangle 4">
            <a:extLst>
              <a:ext uri="{FF2B5EF4-FFF2-40B4-BE49-F238E27FC236}">
                <a16:creationId xmlns:a16="http://schemas.microsoft.com/office/drawing/2014/main" id="{E9BA220F-687E-E75F-9A46-A696E44D3AB9}"/>
              </a:ext>
            </a:extLst>
          </p:cNvPr>
          <p:cNvSpPr>
            <a:spLocks noGrp="1" noChangeArrowheads="1"/>
          </p:cNvSpPr>
          <p:nvPr>
            <p:ph type="body" idx="1"/>
          </p:nvPr>
        </p:nvSpPr>
        <p:spPr bwMode="auto">
          <a:xfrm>
            <a:off x="929862" y="933450"/>
            <a:ext cx="10891077" cy="4102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r>
              <a:rPr lang="en-US" altLang="ko-KR" sz="2400" dirty="0"/>
              <a:t>A computer instruction is often divided into </a:t>
            </a:r>
            <a:r>
              <a:rPr lang="en-US" altLang="ko-KR" sz="2400" b="1" dirty="0"/>
              <a:t>two parts</a:t>
            </a:r>
          </a:p>
          <a:p>
            <a:endParaRPr lang="en-US" altLang="ko-KR" sz="2400" b="1" dirty="0"/>
          </a:p>
          <a:p>
            <a:pPr marL="457200" lvl="1" indent="0">
              <a:buNone/>
            </a:pPr>
            <a:r>
              <a:rPr lang="en-US" altLang="ko-KR" sz="2000" dirty="0"/>
              <a:t>1. An </a:t>
            </a:r>
            <a:r>
              <a:rPr lang="en-US" altLang="ko-KR" sz="2000" b="1" i="1" dirty="0"/>
              <a:t>opcode</a:t>
            </a:r>
            <a:r>
              <a:rPr lang="en-US" altLang="ko-KR" sz="2000" dirty="0"/>
              <a:t> (Operation Code) that specifies the operation for that instruction</a:t>
            </a:r>
          </a:p>
          <a:p>
            <a:pPr marL="457200" lvl="1" indent="0">
              <a:buNone/>
            </a:pPr>
            <a:r>
              <a:rPr lang="en-US" altLang="ko-KR" sz="2000" dirty="0"/>
              <a:t>2. An </a:t>
            </a:r>
            <a:r>
              <a:rPr lang="en-US" altLang="ko-KR" sz="2000" b="1" i="1" dirty="0"/>
              <a:t>address</a:t>
            </a:r>
            <a:r>
              <a:rPr lang="en-US" altLang="ko-KR" sz="2000" dirty="0"/>
              <a:t> that specifies the registers and/or locations in memory to use for that operation</a:t>
            </a:r>
          </a:p>
          <a:p>
            <a:pPr lvl="1"/>
            <a:endParaRPr lang="en-US" altLang="ko-KR" sz="2000" dirty="0"/>
          </a:p>
          <a:p>
            <a:r>
              <a:rPr lang="en-US" altLang="ko-KR" sz="2400" dirty="0"/>
              <a:t>In the Basic Computer, since the memory contains 4096 (= 2</a:t>
            </a:r>
            <a:r>
              <a:rPr lang="en-US" altLang="ko-KR" sz="2400" baseline="30000" dirty="0"/>
              <a:t>12</a:t>
            </a:r>
            <a:r>
              <a:rPr lang="en-US" altLang="ko-KR" sz="2400" dirty="0"/>
              <a:t>) words, we needs 12 bit to specify which memory address this instruction will use. </a:t>
            </a:r>
          </a:p>
          <a:p>
            <a:r>
              <a:rPr lang="en-US" altLang="ko-KR" sz="2400" dirty="0"/>
              <a:t>In the Basic Computer, bit 15 of the instruction specifies the </a:t>
            </a:r>
            <a:r>
              <a:rPr lang="en-US" altLang="ko-KR" sz="2400" i="1" dirty="0">
                <a:solidFill>
                  <a:schemeClr val="tx2"/>
                </a:solidFill>
              </a:rPr>
              <a:t>addressing mode</a:t>
            </a:r>
            <a:r>
              <a:rPr lang="en-US" altLang="ko-KR" sz="2400" dirty="0"/>
              <a:t> (0: direct addressing, 1: indirect addressing)</a:t>
            </a:r>
          </a:p>
          <a:p>
            <a:r>
              <a:rPr lang="en-US" altLang="ko-KR" sz="2400" dirty="0"/>
              <a:t>Since the memory words, and hence the instructions, are 16 bits long, that leaves 3 bits for the instruction’s opcode</a:t>
            </a:r>
          </a:p>
        </p:txBody>
      </p:sp>
      <p:grpSp>
        <p:nvGrpSpPr>
          <p:cNvPr id="6149" name="Group 20">
            <a:extLst>
              <a:ext uri="{FF2B5EF4-FFF2-40B4-BE49-F238E27FC236}">
                <a16:creationId xmlns:a16="http://schemas.microsoft.com/office/drawing/2014/main" id="{2176ED5C-8671-0B69-8C16-CF60D6538D63}"/>
              </a:ext>
            </a:extLst>
          </p:cNvPr>
          <p:cNvGrpSpPr>
            <a:grpSpLocks/>
          </p:cNvGrpSpPr>
          <p:nvPr/>
        </p:nvGrpSpPr>
        <p:grpSpPr bwMode="auto">
          <a:xfrm>
            <a:off x="5727268" y="4797074"/>
            <a:ext cx="5001490" cy="1866963"/>
            <a:chOff x="1368" y="3191"/>
            <a:chExt cx="1657" cy="889"/>
          </a:xfrm>
        </p:grpSpPr>
        <p:sp>
          <p:nvSpPr>
            <p:cNvPr id="6151" name="Rectangle 5">
              <a:extLst>
                <a:ext uri="{FF2B5EF4-FFF2-40B4-BE49-F238E27FC236}">
                  <a16:creationId xmlns:a16="http://schemas.microsoft.com/office/drawing/2014/main" id="{6DC97607-20D4-4641-0A7C-236AC0E9772C}"/>
                </a:ext>
              </a:extLst>
            </p:cNvPr>
            <p:cNvSpPr>
              <a:spLocks noChangeArrowheads="1"/>
            </p:cNvSpPr>
            <p:nvPr/>
          </p:nvSpPr>
          <p:spPr bwMode="auto">
            <a:xfrm>
              <a:off x="1433" y="3549"/>
              <a:ext cx="1568" cy="151"/>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US" altLang="en-US"/>
            </a:p>
          </p:txBody>
        </p:sp>
        <p:sp>
          <p:nvSpPr>
            <p:cNvPr id="6152" name="Rectangle 6">
              <a:extLst>
                <a:ext uri="{FF2B5EF4-FFF2-40B4-BE49-F238E27FC236}">
                  <a16:creationId xmlns:a16="http://schemas.microsoft.com/office/drawing/2014/main" id="{66C27DC9-916A-961F-7EA5-FC26729D889B}"/>
                </a:ext>
              </a:extLst>
            </p:cNvPr>
            <p:cNvSpPr>
              <a:spLocks noChangeArrowheads="1"/>
            </p:cNvSpPr>
            <p:nvPr/>
          </p:nvSpPr>
          <p:spPr bwMode="auto">
            <a:xfrm>
              <a:off x="1527" y="3543"/>
              <a:ext cx="5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sz="1400"/>
                <a:t>Opcode</a:t>
              </a:r>
            </a:p>
          </p:txBody>
        </p:sp>
        <p:sp>
          <p:nvSpPr>
            <p:cNvPr id="6153" name="Rectangle 7">
              <a:extLst>
                <a:ext uri="{FF2B5EF4-FFF2-40B4-BE49-F238E27FC236}">
                  <a16:creationId xmlns:a16="http://schemas.microsoft.com/office/drawing/2014/main" id="{C00F706D-A8D6-DDB4-381E-780FEE0FDBEF}"/>
                </a:ext>
              </a:extLst>
            </p:cNvPr>
            <p:cNvSpPr>
              <a:spLocks noChangeArrowheads="1"/>
            </p:cNvSpPr>
            <p:nvPr/>
          </p:nvSpPr>
          <p:spPr bwMode="auto">
            <a:xfrm>
              <a:off x="2181" y="3546"/>
              <a:ext cx="43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Address</a:t>
              </a:r>
            </a:p>
          </p:txBody>
        </p:sp>
        <p:sp>
          <p:nvSpPr>
            <p:cNvPr id="6154" name="Rectangle 8">
              <a:extLst>
                <a:ext uri="{FF2B5EF4-FFF2-40B4-BE49-F238E27FC236}">
                  <a16:creationId xmlns:a16="http://schemas.microsoft.com/office/drawing/2014/main" id="{AC27B698-202F-5EE4-BD5A-4A485FC3806A}"/>
                </a:ext>
              </a:extLst>
            </p:cNvPr>
            <p:cNvSpPr>
              <a:spLocks noChangeArrowheads="1"/>
            </p:cNvSpPr>
            <p:nvPr/>
          </p:nvSpPr>
          <p:spPr bwMode="auto">
            <a:xfrm>
              <a:off x="1654" y="3191"/>
              <a:ext cx="1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sz="1600" dirty="0"/>
                <a:t>Instruction Format</a:t>
              </a:r>
            </a:p>
          </p:txBody>
        </p:sp>
        <p:sp>
          <p:nvSpPr>
            <p:cNvPr id="6155" name="Line 9">
              <a:extLst>
                <a:ext uri="{FF2B5EF4-FFF2-40B4-BE49-F238E27FC236}">
                  <a16:creationId xmlns:a16="http://schemas.microsoft.com/office/drawing/2014/main" id="{E9875063-E73A-B709-2026-D86B53A9994C}"/>
                </a:ext>
              </a:extLst>
            </p:cNvPr>
            <p:cNvSpPr>
              <a:spLocks noChangeShapeType="1"/>
            </p:cNvSpPr>
            <p:nvPr/>
          </p:nvSpPr>
          <p:spPr bwMode="auto">
            <a:xfrm>
              <a:off x="2058" y="3549"/>
              <a:ext cx="0" cy="14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56" name="Rectangle 10">
              <a:extLst>
                <a:ext uri="{FF2B5EF4-FFF2-40B4-BE49-F238E27FC236}">
                  <a16:creationId xmlns:a16="http://schemas.microsoft.com/office/drawing/2014/main" id="{7B47B28C-C5A4-D647-34AC-7E022BF1E43D}"/>
                </a:ext>
              </a:extLst>
            </p:cNvPr>
            <p:cNvSpPr>
              <a:spLocks noChangeArrowheads="1"/>
            </p:cNvSpPr>
            <p:nvPr/>
          </p:nvSpPr>
          <p:spPr bwMode="auto">
            <a:xfrm>
              <a:off x="1368" y="3420"/>
              <a:ext cx="204"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15</a:t>
              </a:r>
            </a:p>
          </p:txBody>
        </p:sp>
        <p:sp>
          <p:nvSpPr>
            <p:cNvPr id="6157" name="Rectangle 11">
              <a:extLst>
                <a:ext uri="{FF2B5EF4-FFF2-40B4-BE49-F238E27FC236}">
                  <a16:creationId xmlns:a16="http://schemas.microsoft.com/office/drawing/2014/main" id="{1E130940-4338-3FBE-E1F4-0548938000D7}"/>
                </a:ext>
              </a:extLst>
            </p:cNvPr>
            <p:cNvSpPr>
              <a:spLocks noChangeArrowheads="1"/>
            </p:cNvSpPr>
            <p:nvPr/>
          </p:nvSpPr>
          <p:spPr bwMode="auto">
            <a:xfrm>
              <a:off x="1536" y="3420"/>
              <a:ext cx="204"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14</a:t>
              </a:r>
            </a:p>
          </p:txBody>
        </p:sp>
        <p:sp>
          <p:nvSpPr>
            <p:cNvPr id="6158" name="Rectangle 12">
              <a:extLst>
                <a:ext uri="{FF2B5EF4-FFF2-40B4-BE49-F238E27FC236}">
                  <a16:creationId xmlns:a16="http://schemas.microsoft.com/office/drawing/2014/main" id="{28A03172-D29E-9C31-2EEF-61123794D84A}"/>
                </a:ext>
              </a:extLst>
            </p:cNvPr>
            <p:cNvSpPr>
              <a:spLocks noChangeArrowheads="1"/>
            </p:cNvSpPr>
            <p:nvPr/>
          </p:nvSpPr>
          <p:spPr bwMode="auto">
            <a:xfrm>
              <a:off x="1837" y="3420"/>
              <a:ext cx="204"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12</a:t>
              </a:r>
            </a:p>
          </p:txBody>
        </p:sp>
        <p:sp>
          <p:nvSpPr>
            <p:cNvPr id="6159" name="Rectangle 13">
              <a:extLst>
                <a:ext uri="{FF2B5EF4-FFF2-40B4-BE49-F238E27FC236}">
                  <a16:creationId xmlns:a16="http://schemas.microsoft.com/office/drawing/2014/main" id="{5CBE8FD5-60DD-14C3-EB78-4E783D03FF04}"/>
                </a:ext>
              </a:extLst>
            </p:cNvPr>
            <p:cNvSpPr>
              <a:spLocks noChangeArrowheads="1"/>
            </p:cNvSpPr>
            <p:nvPr/>
          </p:nvSpPr>
          <p:spPr bwMode="auto">
            <a:xfrm>
              <a:off x="2865" y="3420"/>
              <a:ext cx="16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0</a:t>
              </a:r>
            </a:p>
          </p:txBody>
        </p:sp>
        <p:sp>
          <p:nvSpPr>
            <p:cNvPr id="6160" name="Rectangle 14">
              <a:extLst>
                <a:ext uri="{FF2B5EF4-FFF2-40B4-BE49-F238E27FC236}">
                  <a16:creationId xmlns:a16="http://schemas.microsoft.com/office/drawing/2014/main" id="{BAC3387A-F2DF-7638-C441-6C54F2B516FE}"/>
                </a:ext>
              </a:extLst>
            </p:cNvPr>
            <p:cNvSpPr>
              <a:spLocks noChangeArrowheads="1"/>
            </p:cNvSpPr>
            <p:nvPr/>
          </p:nvSpPr>
          <p:spPr bwMode="auto">
            <a:xfrm>
              <a:off x="1421" y="3553"/>
              <a:ext cx="13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I</a:t>
              </a:r>
            </a:p>
          </p:txBody>
        </p:sp>
        <p:sp>
          <p:nvSpPr>
            <p:cNvPr id="6161" name="Line 15">
              <a:extLst>
                <a:ext uri="{FF2B5EF4-FFF2-40B4-BE49-F238E27FC236}">
                  <a16:creationId xmlns:a16="http://schemas.microsoft.com/office/drawing/2014/main" id="{C9C9474A-A8C4-DFBC-5AF9-931552E28645}"/>
                </a:ext>
              </a:extLst>
            </p:cNvPr>
            <p:cNvSpPr>
              <a:spLocks noChangeShapeType="1"/>
            </p:cNvSpPr>
            <p:nvPr/>
          </p:nvSpPr>
          <p:spPr bwMode="auto">
            <a:xfrm>
              <a:off x="1552" y="3549"/>
              <a:ext cx="0" cy="15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62" name="Rectangle 16">
              <a:extLst>
                <a:ext uri="{FF2B5EF4-FFF2-40B4-BE49-F238E27FC236}">
                  <a16:creationId xmlns:a16="http://schemas.microsoft.com/office/drawing/2014/main" id="{66F31CE6-7FE2-9D10-F2E6-DF286B91C236}"/>
                </a:ext>
              </a:extLst>
            </p:cNvPr>
            <p:cNvSpPr>
              <a:spLocks noChangeArrowheads="1"/>
            </p:cNvSpPr>
            <p:nvPr/>
          </p:nvSpPr>
          <p:spPr bwMode="auto">
            <a:xfrm>
              <a:off x="1989" y="3420"/>
              <a:ext cx="204"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11</a:t>
              </a:r>
            </a:p>
          </p:txBody>
        </p:sp>
        <p:sp>
          <p:nvSpPr>
            <p:cNvPr id="6163" name="Text Box 18">
              <a:extLst>
                <a:ext uri="{FF2B5EF4-FFF2-40B4-BE49-F238E27FC236}">
                  <a16:creationId xmlns:a16="http://schemas.microsoft.com/office/drawing/2014/main" id="{0888343C-2FE6-230C-3B26-B72BBF571844}"/>
                </a:ext>
              </a:extLst>
            </p:cNvPr>
            <p:cNvSpPr txBox="1">
              <a:spLocks noChangeArrowheads="1"/>
            </p:cNvSpPr>
            <p:nvPr/>
          </p:nvSpPr>
          <p:spPr bwMode="auto">
            <a:xfrm>
              <a:off x="1421" y="3828"/>
              <a:ext cx="5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pPr algn="ctr"/>
              <a:r>
                <a:rPr lang="en-US" altLang="ko-KR"/>
                <a:t>Addressing </a:t>
              </a:r>
            </a:p>
            <a:p>
              <a:pPr algn="ctr"/>
              <a:r>
                <a:rPr lang="en-US" altLang="ko-KR"/>
                <a:t>mode</a:t>
              </a:r>
            </a:p>
          </p:txBody>
        </p:sp>
        <p:sp>
          <p:nvSpPr>
            <p:cNvPr id="6164" name="Line 19">
              <a:extLst>
                <a:ext uri="{FF2B5EF4-FFF2-40B4-BE49-F238E27FC236}">
                  <a16:creationId xmlns:a16="http://schemas.microsoft.com/office/drawing/2014/main" id="{D212ADB1-C0BF-DAF8-69F4-F6E6ED9AD7E4}"/>
                </a:ext>
              </a:extLst>
            </p:cNvPr>
            <p:cNvSpPr>
              <a:spLocks noChangeShapeType="1"/>
            </p:cNvSpPr>
            <p:nvPr/>
          </p:nvSpPr>
          <p:spPr bwMode="auto">
            <a:xfrm flipH="1" flipV="1">
              <a:off x="1494" y="3708"/>
              <a:ext cx="72" cy="1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16CF7A-88C6-8F14-8C62-9B4EDBFC9225}"/>
              </a:ext>
            </a:extLst>
          </p:cNvPr>
          <p:cNvSpPr txBox="1"/>
          <p:nvPr/>
        </p:nvSpPr>
        <p:spPr>
          <a:xfrm>
            <a:off x="491836" y="182894"/>
            <a:ext cx="11208328" cy="2246769"/>
          </a:xfrm>
          <a:prstGeom prst="rect">
            <a:avLst/>
          </a:prstGeom>
          <a:noFill/>
        </p:spPr>
        <p:txBody>
          <a:bodyPr wrap="square">
            <a:spAutoFit/>
          </a:bodyPr>
          <a:lstStyle/>
          <a:p>
            <a:pPr algn="l"/>
            <a:r>
              <a:rPr lang="en-US" sz="2000" b="1" i="0" u="none" strike="noStrike" baseline="0" dirty="0">
                <a:latin typeface="Calibri,Bold"/>
              </a:rPr>
              <a:t>BSA: Branch and Save Return Address</a:t>
            </a:r>
          </a:p>
          <a:p>
            <a:pPr algn="l"/>
            <a:endParaRPr lang="en-US" sz="2000" b="1" i="0" u="none" strike="noStrike" baseline="0" dirty="0">
              <a:latin typeface="Calibri,Bold"/>
            </a:endParaRPr>
          </a:p>
          <a:p>
            <a:pPr marL="285750" indent="-285750" algn="l">
              <a:buFont typeface="Arial" panose="020B0604020202020204" pitchFamily="34" charset="0"/>
              <a:buChar char="•"/>
            </a:pPr>
            <a:r>
              <a:rPr lang="en-US" sz="2000" b="0" i="0" u="none" strike="noStrike" baseline="0" dirty="0">
                <a:latin typeface="Calibri" panose="020F0502020204030204" pitchFamily="34" charset="0"/>
              </a:rPr>
              <a:t>This instruction is useful for branching to a portion of the program called a subroutine or procedure. </a:t>
            </a:r>
          </a:p>
          <a:p>
            <a:pPr marL="285750" indent="-285750" algn="l">
              <a:buFont typeface="Arial" panose="020B0604020202020204" pitchFamily="34" charset="0"/>
              <a:buChar char="•"/>
            </a:pPr>
            <a:r>
              <a:rPr lang="en-US" sz="2000" b="0" i="0" u="none" strike="noStrike" baseline="0" dirty="0">
                <a:latin typeface="Calibri" panose="020F0502020204030204" pitchFamily="34" charset="0"/>
              </a:rPr>
              <a:t>When executed, the BSA instruction stores the address of the next instruction in sequence (which is available in PC) into a memory location specified by the </a:t>
            </a:r>
            <a:r>
              <a:rPr lang="en-IN" sz="2000" b="0" i="0" u="none" strike="noStrike" baseline="0" dirty="0">
                <a:latin typeface="Calibri" panose="020F0502020204030204" pitchFamily="34" charset="0"/>
              </a:rPr>
              <a:t>effective address.</a:t>
            </a:r>
          </a:p>
          <a:p>
            <a:pPr algn="l"/>
            <a:r>
              <a:rPr lang="pt-BR" sz="2000" b="0" i="0" u="none" strike="noStrike" baseline="0" dirty="0">
                <a:latin typeface="Calibri" panose="020F0502020204030204" pitchFamily="34" charset="0"/>
              </a:rPr>
              <a:t>		M[AR] </a:t>
            </a:r>
            <a:r>
              <a:rPr lang="pt-BR" sz="2000" b="0" i="0" u="none" strike="noStrike" baseline="0" dirty="0">
                <a:latin typeface="Symbol" panose="05050102010706020507" pitchFamily="18" charset="2"/>
              </a:rPr>
              <a:t> </a:t>
            </a:r>
            <a:r>
              <a:rPr lang="pt-BR" sz="2000" b="0" i="0" u="none" strike="noStrike" baseline="0" dirty="0">
                <a:latin typeface="Calibri" panose="020F0502020204030204" pitchFamily="34" charset="0"/>
              </a:rPr>
              <a:t>PC, PC </a:t>
            </a:r>
            <a:r>
              <a:rPr lang="pt-BR" sz="2000" b="0" i="0" u="none" strike="noStrike" baseline="0" dirty="0">
                <a:latin typeface="Symbol" panose="05050102010706020507" pitchFamily="18" charset="2"/>
              </a:rPr>
              <a:t> </a:t>
            </a:r>
            <a:r>
              <a:rPr lang="pt-BR" sz="2000" b="0" i="0" u="none" strike="noStrike" baseline="0" dirty="0">
                <a:latin typeface="Calibri" panose="020F0502020204030204" pitchFamily="34" charset="0"/>
              </a:rPr>
              <a:t>AR + 1</a:t>
            </a:r>
          </a:p>
          <a:p>
            <a:pPr algn="l"/>
            <a:r>
              <a:rPr lang="da-DK" sz="2000" b="0" i="0" u="none" strike="noStrike" baseline="0" dirty="0">
                <a:latin typeface="Calibri" panose="020F0502020204030204" pitchFamily="34" charset="0"/>
              </a:rPr>
              <a:t>		M[135] </a:t>
            </a:r>
            <a:r>
              <a:rPr lang="da-DK" sz="2000" b="0" i="0" u="none" strike="noStrike" baseline="0" dirty="0">
                <a:latin typeface="Symbol" panose="05050102010706020507" pitchFamily="18" charset="2"/>
              </a:rPr>
              <a:t></a:t>
            </a:r>
            <a:r>
              <a:rPr lang="da-DK" sz="2000" b="0" i="0" u="none" strike="noStrike" baseline="0" dirty="0">
                <a:latin typeface="Calibri" panose="020F0502020204030204" pitchFamily="34" charset="0"/>
              </a:rPr>
              <a:t>21, PC </a:t>
            </a:r>
            <a:r>
              <a:rPr lang="da-DK" sz="2000" b="0" i="0" u="none" strike="noStrike" baseline="0" dirty="0">
                <a:latin typeface="Symbol" panose="05050102010706020507" pitchFamily="18" charset="2"/>
              </a:rPr>
              <a:t></a:t>
            </a:r>
            <a:r>
              <a:rPr lang="da-DK" sz="2000" b="0" i="0" u="none" strike="noStrike" baseline="0" dirty="0">
                <a:latin typeface="Calibri" panose="020F0502020204030204" pitchFamily="34" charset="0"/>
              </a:rPr>
              <a:t>135 + 1 = 136</a:t>
            </a:r>
            <a:endParaRPr lang="en-IN" sz="2000" dirty="0"/>
          </a:p>
        </p:txBody>
      </p:sp>
      <p:pic>
        <p:nvPicPr>
          <p:cNvPr id="5" name="Picture 4">
            <a:extLst>
              <a:ext uri="{FF2B5EF4-FFF2-40B4-BE49-F238E27FC236}">
                <a16:creationId xmlns:a16="http://schemas.microsoft.com/office/drawing/2014/main" id="{0B74D576-D207-EDCB-7FA9-B167C9B3E58F}"/>
              </a:ext>
            </a:extLst>
          </p:cNvPr>
          <p:cNvPicPr>
            <a:picLocks noChangeAspect="1"/>
          </p:cNvPicPr>
          <p:nvPr/>
        </p:nvPicPr>
        <p:blipFill>
          <a:blip r:embed="rId2"/>
          <a:stretch>
            <a:fillRect/>
          </a:stretch>
        </p:blipFill>
        <p:spPr>
          <a:xfrm>
            <a:off x="2424545" y="2680025"/>
            <a:ext cx="6853747" cy="3769560"/>
          </a:xfrm>
          <a:prstGeom prst="rect">
            <a:avLst/>
          </a:prstGeom>
        </p:spPr>
      </p:pic>
    </p:spTree>
    <p:extLst>
      <p:ext uri="{BB962C8B-B14F-4D97-AF65-F5344CB8AC3E}">
        <p14:creationId xmlns:p14="http://schemas.microsoft.com/office/powerpoint/2010/main" val="39274645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D86289-35E8-78D4-0A17-FB34C0B3A0B2}"/>
              </a:ext>
            </a:extLst>
          </p:cNvPr>
          <p:cNvSpPr txBox="1"/>
          <p:nvPr/>
        </p:nvSpPr>
        <p:spPr>
          <a:xfrm>
            <a:off x="290945" y="404475"/>
            <a:ext cx="11707091" cy="2123658"/>
          </a:xfrm>
          <a:prstGeom prst="rect">
            <a:avLst/>
          </a:prstGeom>
          <a:noFill/>
        </p:spPr>
        <p:txBody>
          <a:bodyPr wrap="square">
            <a:spAutoFit/>
          </a:bodyPr>
          <a:lstStyle/>
          <a:p>
            <a:pPr marL="285750" indent="-285750" algn="l">
              <a:buFont typeface="Arial" panose="020B0604020202020204" pitchFamily="34" charset="0"/>
              <a:buChar char="•"/>
            </a:pPr>
            <a:r>
              <a:rPr lang="en-US" sz="2200" b="0" i="0" u="none" strike="noStrike" baseline="0" dirty="0">
                <a:latin typeface="Calibri" panose="020F0502020204030204" pitchFamily="34" charset="0"/>
              </a:rPr>
              <a:t>It is not possible to perform the operation of the BSA instruction in one clock cycle when we use the bus system of the basic computer. </a:t>
            </a:r>
          </a:p>
          <a:p>
            <a:pPr marL="285750" indent="-285750" algn="l">
              <a:buFont typeface="Arial" panose="020B0604020202020204" pitchFamily="34" charset="0"/>
              <a:buChar char="•"/>
            </a:pPr>
            <a:r>
              <a:rPr lang="en-US" sz="2200" b="0" i="0" u="none" strike="noStrike" baseline="0" dirty="0">
                <a:latin typeface="Calibri" panose="020F0502020204030204" pitchFamily="34" charset="0"/>
              </a:rPr>
              <a:t>To use the memory and the bus properly, the BSA instruction must be executed with a sequence of two microoperations:</a:t>
            </a:r>
          </a:p>
          <a:p>
            <a:pPr algn="l"/>
            <a:r>
              <a:rPr lang="pt-BR" sz="2200" b="0" i="0" u="none" strike="noStrike" baseline="0" dirty="0">
                <a:latin typeface="Calibri" panose="020F0502020204030204" pitchFamily="34" charset="0"/>
              </a:rPr>
              <a:t>			D5T4: M[AR] </a:t>
            </a:r>
            <a:r>
              <a:rPr lang="pt-BR" sz="2200" b="0" i="0" u="none" strike="noStrike" baseline="0" dirty="0">
                <a:latin typeface="Symbol" panose="05050102010706020507" pitchFamily="18" charset="2"/>
              </a:rPr>
              <a:t> </a:t>
            </a:r>
            <a:r>
              <a:rPr lang="pt-BR" sz="2200" b="0" i="0" u="none" strike="noStrike" baseline="0" dirty="0">
                <a:latin typeface="Calibri" panose="020F0502020204030204" pitchFamily="34" charset="0"/>
              </a:rPr>
              <a:t>PC, AR </a:t>
            </a:r>
            <a:r>
              <a:rPr lang="pt-BR" sz="2200" b="0" i="0" u="none" strike="noStrike" baseline="0" dirty="0">
                <a:latin typeface="Symbol" panose="05050102010706020507" pitchFamily="18" charset="2"/>
              </a:rPr>
              <a:t> </a:t>
            </a:r>
            <a:r>
              <a:rPr lang="pt-BR" sz="2200" b="0" i="0" u="none" strike="noStrike" baseline="0" dirty="0">
                <a:latin typeface="Calibri" panose="020F0502020204030204" pitchFamily="34" charset="0"/>
              </a:rPr>
              <a:t>AR + 1</a:t>
            </a:r>
          </a:p>
          <a:p>
            <a:pPr algn="l"/>
            <a:r>
              <a:rPr lang="en-IN" sz="2200" b="0" i="0" u="none" strike="noStrike" baseline="0" dirty="0">
                <a:latin typeface="Calibri" panose="020F0502020204030204" pitchFamily="34" charset="0"/>
              </a:rPr>
              <a:t>			D5T5: PC </a:t>
            </a:r>
            <a:r>
              <a:rPr lang="en-IN" sz="2200" b="0" i="0" u="none" strike="noStrike" baseline="0" dirty="0">
                <a:latin typeface="Symbol" panose="05050102010706020507" pitchFamily="18" charset="2"/>
              </a:rPr>
              <a:t> </a:t>
            </a:r>
            <a:r>
              <a:rPr lang="en-IN" sz="2200" b="0" i="0" u="none" strike="noStrike" baseline="0" dirty="0">
                <a:latin typeface="Calibri" panose="020F0502020204030204" pitchFamily="34" charset="0"/>
              </a:rPr>
              <a:t>AR, SC </a:t>
            </a:r>
            <a:r>
              <a:rPr lang="en-IN" sz="2200" b="0" i="0" u="none" strike="noStrike" baseline="0" dirty="0">
                <a:latin typeface="Symbol" panose="05050102010706020507" pitchFamily="18" charset="2"/>
              </a:rPr>
              <a:t> </a:t>
            </a:r>
            <a:r>
              <a:rPr lang="en-IN" sz="2200" b="0" i="0" u="none" strike="noStrike" baseline="0" dirty="0">
                <a:latin typeface="Calibri" panose="020F0502020204030204" pitchFamily="34" charset="0"/>
              </a:rPr>
              <a:t>0</a:t>
            </a:r>
            <a:endParaRPr lang="en-IN" sz="2200" dirty="0"/>
          </a:p>
        </p:txBody>
      </p:sp>
      <p:sp>
        <p:nvSpPr>
          <p:cNvPr id="5" name="TextBox 4">
            <a:extLst>
              <a:ext uri="{FF2B5EF4-FFF2-40B4-BE49-F238E27FC236}">
                <a16:creationId xmlns:a16="http://schemas.microsoft.com/office/drawing/2014/main" id="{F74E4F15-2AB7-A850-7AB2-C1B20092AB2B}"/>
              </a:ext>
            </a:extLst>
          </p:cNvPr>
          <p:cNvSpPr txBox="1"/>
          <p:nvPr/>
        </p:nvSpPr>
        <p:spPr>
          <a:xfrm>
            <a:off x="290945" y="3050554"/>
            <a:ext cx="11388436" cy="3139321"/>
          </a:xfrm>
          <a:prstGeom prst="rect">
            <a:avLst/>
          </a:prstGeom>
          <a:noFill/>
        </p:spPr>
        <p:txBody>
          <a:bodyPr wrap="square">
            <a:spAutoFit/>
          </a:bodyPr>
          <a:lstStyle/>
          <a:p>
            <a:pPr algn="l"/>
            <a:r>
              <a:rPr lang="en-US" sz="2200" b="1" i="0" u="none" strike="noStrike" baseline="0" dirty="0">
                <a:latin typeface="Calibri,Bold"/>
              </a:rPr>
              <a:t>ISZ: Increment and Skip if Zero</a:t>
            </a:r>
          </a:p>
          <a:p>
            <a:pPr algn="l"/>
            <a:endParaRPr lang="en-US" sz="2200" b="1" i="0" u="none" strike="noStrike" baseline="0" dirty="0">
              <a:latin typeface="Calibri,Bold"/>
            </a:endParaRPr>
          </a:p>
          <a:p>
            <a:pPr marL="285750" indent="-285750" algn="l">
              <a:buFont typeface="Arial" panose="020B0604020202020204" pitchFamily="34" charset="0"/>
              <a:buChar char="•"/>
            </a:pPr>
            <a:r>
              <a:rPr lang="en-US" sz="2200" b="0" i="0" u="none" strike="noStrike" baseline="0" dirty="0">
                <a:latin typeface="Calibri" panose="020F0502020204030204" pitchFamily="34" charset="0"/>
              </a:rPr>
              <a:t>These instruction increments the word specified by the effective address, and if the incremented value is equal to 0, PC is incremented by 1. </a:t>
            </a:r>
          </a:p>
          <a:p>
            <a:pPr marL="285750" indent="-285750" algn="l">
              <a:buFont typeface="Arial" panose="020B0604020202020204" pitchFamily="34" charset="0"/>
              <a:buChar char="•"/>
            </a:pPr>
            <a:r>
              <a:rPr lang="en-US" sz="2200" b="0" i="0" u="none" strike="noStrike" baseline="0" dirty="0">
                <a:latin typeface="Calibri" panose="020F0502020204030204" pitchFamily="34" charset="0"/>
              </a:rPr>
              <a:t>Since it is not possible to increment a word inside the memory, it is necessary to read the word into DR, increment DR, and store the word back into memory.</a:t>
            </a:r>
          </a:p>
          <a:p>
            <a:pPr algn="l"/>
            <a:r>
              <a:rPr lang="en-IN" sz="2200" b="0" i="0" u="none" strike="noStrike" baseline="0" dirty="0">
                <a:latin typeface="Calibri" panose="020F0502020204030204" pitchFamily="34" charset="0"/>
              </a:rPr>
              <a:t>		D6T4: DR </a:t>
            </a:r>
            <a:r>
              <a:rPr lang="en-IN" sz="2200" b="0" i="0" u="none" strike="noStrike" baseline="0" dirty="0">
                <a:latin typeface="Symbol" panose="05050102010706020507" pitchFamily="18" charset="2"/>
              </a:rPr>
              <a:t> </a:t>
            </a:r>
            <a:r>
              <a:rPr lang="en-IN" sz="2200" b="0" i="0" u="none" strike="noStrike" baseline="0" dirty="0">
                <a:latin typeface="Calibri" panose="020F0502020204030204" pitchFamily="34" charset="0"/>
              </a:rPr>
              <a:t>M[AR]</a:t>
            </a:r>
          </a:p>
          <a:p>
            <a:pPr algn="l"/>
            <a:r>
              <a:rPr lang="en-IN" sz="2200" b="0" i="0" u="none" strike="noStrike" baseline="0" dirty="0">
                <a:latin typeface="Calibri" panose="020F0502020204030204" pitchFamily="34" charset="0"/>
              </a:rPr>
              <a:t>		D6T5: DR </a:t>
            </a:r>
            <a:r>
              <a:rPr lang="en-IN" sz="2200" b="0" i="0" u="none" strike="noStrike" baseline="0" dirty="0">
                <a:latin typeface="Symbol" panose="05050102010706020507" pitchFamily="18" charset="2"/>
              </a:rPr>
              <a:t> </a:t>
            </a:r>
            <a:r>
              <a:rPr lang="en-IN" sz="2200" b="0" i="0" u="none" strike="noStrike" baseline="0" dirty="0">
                <a:latin typeface="Calibri" panose="020F0502020204030204" pitchFamily="34" charset="0"/>
              </a:rPr>
              <a:t>DR + 1</a:t>
            </a:r>
          </a:p>
          <a:p>
            <a:pPr algn="l"/>
            <a:r>
              <a:rPr lang="en-US" sz="2200" b="0" i="0" u="none" strike="noStrike" baseline="0" dirty="0">
                <a:latin typeface="Calibri" panose="020F0502020204030204" pitchFamily="34" charset="0"/>
              </a:rPr>
              <a:t>		D6T4: M[AR] </a:t>
            </a:r>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DR, if (DR = 0) then (PC </a:t>
            </a:r>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PC + 1), SC </a:t>
            </a:r>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0</a:t>
            </a:r>
            <a:endParaRPr lang="en-IN" sz="2200" dirty="0"/>
          </a:p>
        </p:txBody>
      </p:sp>
    </p:spTree>
    <p:extLst>
      <p:ext uri="{BB962C8B-B14F-4D97-AF65-F5344CB8AC3E}">
        <p14:creationId xmlns:p14="http://schemas.microsoft.com/office/powerpoint/2010/main" val="4250321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8867EBF-CB0E-54F6-23D6-D237CCEB8B68}"/>
              </a:ext>
            </a:extLst>
          </p:cNvPr>
          <p:cNvSpPr>
            <a:spLocks noGrp="1" noChangeArrowheads="1"/>
          </p:cNvSpPr>
          <p:nvPr>
            <p:ph type="title"/>
          </p:nvPr>
        </p:nvSpPr>
        <p:spPr bwMode="auto">
          <a:xfrm>
            <a:off x="1885951" y="315913"/>
            <a:ext cx="8609013"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normAutofit fontScale="90000"/>
          </a:bodyPr>
          <a:lstStyle/>
          <a:p>
            <a:pPr>
              <a:lnSpc>
                <a:spcPct val="87000"/>
              </a:lnSpc>
            </a:pPr>
            <a:r>
              <a:rPr lang="en-US" altLang="ko-KR" sz="2400" b="1" dirty="0"/>
              <a:t>FLOWCHART FOR MEMORY REFERENCE INSTRUCTIONS :</a:t>
            </a:r>
          </a:p>
        </p:txBody>
      </p:sp>
      <p:sp>
        <p:nvSpPr>
          <p:cNvPr id="40964" name="Rectangle 4">
            <a:extLst>
              <a:ext uri="{FF2B5EF4-FFF2-40B4-BE49-F238E27FC236}">
                <a16:creationId xmlns:a16="http://schemas.microsoft.com/office/drawing/2014/main" id="{8255275A-0333-DB4B-F982-D937C7A0BE02}"/>
              </a:ext>
            </a:extLst>
          </p:cNvPr>
          <p:cNvSpPr>
            <a:spLocks noChangeArrowheads="1"/>
          </p:cNvSpPr>
          <p:nvPr/>
        </p:nvSpPr>
        <p:spPr bwMode="auto">
          <a:xfrm>
            <a:off x="3962400" y="914400"/>
            <a:ext cx="2709076"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sz="1400" dirty="0"/>
              <a:t>Memory-reference instruction</a:t>
            </a:r>
          </a:p>
        </p:txBody>
      </p:sp>
      <p:sp>
        <p:nvSpPr>
          <p:cNvPr id="40965" name="Arc 5">
            <a:extLst>
              <a:ext uri="{FF2B5EF4-FFF2-40B4-BE49-F238E27FC236}">
                <a16:creationId xmlns:a16="http://schemas.microsoft.com/office/drawing/2014/main" id="{85EECAAD-23C4-5B57-4657-6F533CD2DEB4}"/>
              </a:ext>
            </a:extLst>
          </p:cNvPr>
          <p:cNvSpPr>
            <a:spLocks/>
          </p:cNvSpPr>
          <p:nvPr/>
        </p:nvSpPr>
        <p:spPr bwMode="auto">
          <a:xfrm>
            <a:off x="5180013" y="1476376"/>
            <a:ext cx="100012" cy="112713"/>
          </a:xfrm>
          <a:custGeom>
            <a:avLst/>
            <a:gdLst>
              <a:gd name="T0" fmla="*/ 0 w 17255"/>
              <a:gd name="T1" fmla="*/ 2147483647 h 21600"/>
              <a:gd name="T2" fmla="*/ 2147483647 w 17255"/>
              <a:gd name="T3" fmla="*/ 2147483647 h 21600"/>
              <a:gd name="T4" fmla="*/ 2147483647 w 17255"/>
              <a:gd name="T5" fmla="*/ 2147483647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IN" altLang="en-US"/>
          </a:p>
        </p:txBody>
      </p:sp>
      <p:sp>
        <p:nvSpPr>
          <p:cNvPr id="40966" name="Line 6">
            <a:extLst>
              <a:ext uri="{FF2B5EF4-FFF2-40B4-BE49-F238E27FC236}">
                <a16:creationId xmlns:a16="http://schemas.microsoft.com/office/drawing/2014/main" id="{13291582-ADD2-D370-2ED4-7CBD5EA456AE}"/>
              </a:ext>
            </a:extLst>
          </p:cNvPr>
          <p:cNvSpPr>
            <a:spLocks noChangeShapeType="1"/>
          </p:cNvSpPr>
          <p:nvPr/>
        </p:nvSpPr>
        <p:spPr bwMode="auto">
          <a:xfrm>
            <a:off x="5229225" y="1147764"/>
            <a:ext cx="0" cy="3397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0967" name="Line 7">
            <a:extLst>
              <a:ext uri="{FF2B5EF4-FFF2-40B4-BE49-F238E27FC236}">
                <a16:creationId xmlns:a16="http://schemas.microsoft.com/office/drawing/2014/main" id="{CF9CA722-59DB-1742-72E7-6CCEF158E7CB}"/>
              </a:ext>
            </a:extLst>
          </p:cNvPr>
          <p:cNvSpPr>
            <a:spLocks noChangeShapeType="1"/>
          </p:cNvSpPr>
          <p:nvPr/>
        </p:nvSpPr>
        <p:spPr bwMode="auto">
          <a:xfrm>
            <a:off x="3252788" y="1600200"/>
            <a:ext cx="46799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0968" name="Rectangle 8">
            <a:extLst>
              <a:ext uri="{FF2B5EF4-FFF2-40B4-BE49-F238E27FC236}">
                <a16:creationId xmlns:a16="http://schemas.microsoft.com/office/drawing/2014/main" id="{E18AC14B-5C7E-9927-02E8-110C88C52F49}"/>
              </a:ext>
            </a:extLst>
          </p:cNvPr>
          <p:cNvSpPr>
            <a:spLocks noChangeArrowheads="1"/>
          </p:cNvSpPr>
          <p:nvPr/>
        </p:nvSpPr>
        <p:spPr bwMode="auto">
          <a:xfrm>
            <a:off x="2681289" y="2049463"/>
            <a:ext cx="945773"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DR </a:t>
            </a:r>
            <a:r>
              <a:rPr lang="en-US" altLang="ko-KR">
                <a:sym typeface="Symbol" panose="05050102010706020507" pitchFamily="18" charset="2"/>
              </a:rPr>
              <a:t></a:t>
            </a:r>
            <a:r>
              <a:rPr lang="en-US" altLang="ko-KR"/>
              <a:t> M[AR]</a:t>
            </a:r>
          </a:p>
        </p:txBody>
      </p:sp>
      <p:sp>
        <p:nvSpPr>
          <p:cNvPr id="40969" name="Rectangle 9">
            <a:extLst>
              <a:ext uri="{FF2B5EF4-FFF2-40B4-BE49-F238E27FC236}">
                <a16:creationId xmlns:a16="http://schemas.microsoft.com/office/drawing/2014/main" id="{9EDDD9BA-308B-B3CA-1DFB-6D86734A8D51}"/>
              </a:ext>
            </a:extLst>
          </p:cNvPr>
          <p:cNvSpPr>
            <a:spLocks noChangeArrowheads="1"/>
          </p:cNvSpPr>
          <p:nvPr/>
        </p:nvSpPr>
        <p:spPr bwMode="auto">
          <a:xfrm>
            <a:off x="4000501" y="2039938"/>
            <a:ext cx="945773"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DR </a:t>
            </a:r>
            <a:r>
              <a:rPr lang="en-US" altLang="ko-KR">
                <a:sym typeface="Symbol" panose="05050102010706020507" pitchFamily="18" charset="2"/>
              </a:rPr>
              <a:t></a:t>
            </a:r>
            <a:r>
              <a:rPr lang="en-US" altLang="ko-KR"/>
              <a:t> M[AR]</a:t>
            </a:r>
          </a:p>
        </p:txBody>
      </p:sp>
      <p:sp>
        <p:nvSpPr>
          <p:cNvPr id="40970" name="Rectangle 10">
            <a:extLst>
              <a:ext uri="{FF2B5EF4-FFF2-40B4-BE49-F238E27FC236}">
                <a16:creationId xmlns:a16="http://schemas.microsoft.com/office/drawing/2014/main" id="{F0B54DE3-21DE-A577-AAAB-95BCD7677009}"/>
              </a:ext>
            </a:extLst>
          </p:cNvPr>
          <p:cNvSpPr>
            <a:spLocks noChangeArrowheads="1"/>
          </p:cNvSpPr>
          <p:nvPr/>
        </p:nvSpPr>
        <p:spPr bwMode="auto">
          <a:xfrm>
            <a:off x="5343526" y="2049463"/>
            <a:ext cx="945773"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DR </a:t>
            </a:r>
            <a:r>
              <a:rPr lang="en-US" altLang="ko-KR">
                <a:sym typeface="Symbol" panose="05050102010706020507" pitchFamily="18" charset="2"/>
              </a:rPr>
              <a:t></a:t>
            </a:r>
            <a:r>
              <a:rPr lang="en-US" altLang="ko-KR"/>
              <a:t> M[AR]</a:t>
            </a:r>
          </a:p>
        </p:txBody>
      </p:sp>
      <p:sp>
        <p:nvSpPr>
          <p:cNvPr id="40971" name="Rectangle 11">
            <a:extLst>
              <a:ext uri="{FF2B5EF4-FFF2-40B4-BE49-F238E27FC236}">
                <a16:creationId xmlns:a16="http://schemas.microsoft.com/office/drawing/2014/main" id="{21CA25AD-AA2A-4B0B-731A-FF0925677914}"/>
              </a:ext>
            </a:extLst>
          </p:cNvPr>
          <p:cNvSpPr>
            <a:spLocks noChangeArrowheads="1"/>
          </p:cNvSpPr>
          <p:nvPr/>
        </p:nvSpPr>
        <p:spPr bwMode="auto">
          <a:xfrm>
            <a:off x="6634164" y="1989139"/>
            <a:ext cx="94577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M[AR] </a:t>
            </a:r>
            <a:r>
              <a:rPr lang="en-US" altLang="ko-KR">
                <a:sym typeface="Symbol" panose="05050102010706020507" pitchFamily="18" charset="2"/>
              </a:rPr>
              <a:t></a:t>
            </a:r>
            <a:r>
              <a:rPr lang="en-US" altLang="ko-KR"/>
              <a:t> AC</a:t>
            </a:r>
          </a:p>
          <a:p>
            <a:pPr eaLnBrk="1"/>
            <a:endParaRPr lang="en-US" altLang="ko-KR"/>
          </a:p>
        </p:txBody>
      </p:sp>
      <p:sp>
        <p:nvSpPr>
          <p:cNvPr id="40972" name="Rectangle 12">
            <a:extLst>
              <a:ext uri="{FF2B5EF4-FFF2-40B4-BE49-F238E27FC236}">
                <a16:creationId xmlns:a16="http://schemas.microsoft.com/office/drawing/2014/main" id="{F260AEAB-B5C4-85B2-0BD4-BC4DC55ADD54}"/>
              </a:ext>
            </a:extLst>
          </p:cNvPr>
          <p:cNvSpPr>
            <a:spLocks noChangeArrowheads="1"/>
          </p:cNvSpPr>
          <p:nvPr/>
        </p:nvSpPr>
        <p:spPr bwMode="auto">
          <a:xfrm>
            <a:off x="6791325" y="2151063"/>
            <a:ext cx="628378"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SC </a:t>
            </a:r>
            <a:r>
              <a:rPr lang="en-US" altLang="ko-KR">
                <a:sym typeface="Symbol" panose="05050102010706020507" pitchFamily="18" charset="2"/>
              </a:rPr>
              <a:t></a:t>
            </a:r>
            <a:r>
              <a:rPr lang="en-US" altLang="ko-KR"/>
              <a:t> 0</a:t>
            </a:r>
          </a:p>
        </p:txBody>
      </p:sp>
      <p:sp>
        <p:nvSpPr>
          <p:cNvPr id="40973" name="Rectangle 13">
            <a:extLst>
              <a:ext uri="{FF2B5EF4-FFF2-40B4-BE49-F238E27FC236}">
                <a16:creationId xmlns:a16="http://schemas.microsoft.com/office/drawing/2014/main" id="{961E0952-668B-878E-7A26-37DB533B215D}"/>
              </a:ext>
            </a:extLst>
          </p:cNvPr>
          <p:cNvSpPr>
            <a:spLocks noChangeArrowheads="1"/>
          </p:cNvSpPr>
          <p:nvPr/>
        </p:nvSpPr>
        <p:spPr bwMode="auto">
          <a:xfrm>
            <a:off x="2668588" y="2003426"/>
            <a:ext cx="1141412" cy="31591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US" altLang="en-US"/>
          </a:p>
        </p:txBody>
      </p:sp>
      <p:sp>
        <p:nvSpPr>
          <p:cNvPr id="40974" name="Rectangle 14">
            <a:extLst>
              <a:ext uri="{FF2B5EF4-FFF2-40B4-BE49-F238E27FC236}">
                <a16:creationId xmlns:a16="http://schemas.microsoft.com/office/drawing/2014/main" id="{51CFFE11-B173-68ED-6989-272FD090E1EA}"/>
              </a:ext>
            </a:extLst>
          </p:cNvPr>
          <p:cNvSpPr>
            <a:spLocks noChangeArrowheads="1"/>
          </p:cNvSpPr>
          <p:nvPr/>
        </p:nvSpPr>
        <p:spPr bwMode="auto">
          <a:xfrm>
            <a:off x="3990976" y="2003426"/>
            <a:ext cx="1141413" cy="31591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US" altLang="en-US"/>
          </a:p>
        </p:txBody>
      </p:sp>
      <p:sp>
        <p:nvSpPr>
          <p:cNvPr id="40975" name="Rectangle 15">
            <a:extLst>
              <a:ext uri="{FF2B5EF4-FFF2-40B4-BE49-F238E27FC236}">
                <a16:creationId xmlns:a16="http://schemas.microsoft.com/office/drawing/2014/main" id="{F986857B-92B4-9648-D5AF-AA1881F9B954}"/>
              </a:ext>
            </a:extLst>
          </p:cNvPr>
          <p:cNvSpPr>
            <a:spLocks noChangeArrowheads="1"/>
          </p:cNvSpPr>
          <p:nvPr/>
        </p:nvSpPr>
        <p:spPr bwMode="auto">
          <a:xfrm>
            <a:off x="5314951" y="2003426"/>
            <a:ext cx="1139825" cy="31591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US" altLang="en-US"/>
          </a:p>
        </p:txBody>
      </p:sp>
      <p:sp>
        <p:nvSpPr>
          <p:cNvPr id="40976" name="Rectangle 16">
            <a:extLst>
              <a:ext uri="{FF2B5EF4-FFF2-40B4-BE49-F238E27FC236}">
                <a16:creationId xmlns:a16="http://schemas.microsoft.com/office/drawing/2014/main" id="{EDB0D32B-2585-7AC3-D059-313EFB74F50A}"/>
              </a:ext>
            </a:extLst>
          </p:cNvPr>
          <p:cNvSpPr>
            <a:spLocks noChangeArrowheads="1"/>
          </p:cNvSpPr>
          <p:nvPr/>
        </p:nvSpPr>
        <p:spPr bwMode="auto">
          <a:xfrm>
            <a:off x="6637338" y="2003425"/>
            <a:ext cx="1154112" cy="3746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US" altLang="en-US"/>
          </a:p>
        </p:txBody>
      </p:sp>
      <p:sp>
        <p:nvSpPr>
          <p:cNvPr id="40977" name="Arc 17">
            <a:extLst>
              <a:ext uri="{FF2B5EF4-FFF2-40B4-BE49-F238E27FC236}">
                <a16:creationId xmlns:a16="http://schemas.microsoft.com/office/drawing/2014/main" id="{2A7DB627-FC7C-C523-9364-76EF84C0440B}"/>
              </a:ext>
            </a:extLst>
          </p:cNvPr>
          <p:cNvSpPr>
            <a:spLocks/>
          </p:cNvSpPr>
          <p:nvPr/>
        </p:nvSpPr>
        <p:spPr bwMode="auto">
          <a:xfrm>
            <a:off x="3198814" y="1874839"/>
            <a:ext cx="96837" cy="111125"/>
          </a:xfrm>
          <a:custGeom>
            <a:avLst/>
            <a:gdLst>
              <a:gd name="T0" fmla="*/ 0 w 17255"/>
              <a:gd name="T1" fmla="*/ 2147483647 h 21600"/>
              <a:gd name="T2" fmla="*/ 2147483647 w 17255"/>
              <a:gd name="T3" fmla="*/ 2147483647 h 21600"/>
              <a:gd name="T4" fmla="*/ 2147483647 w 17255"/>
              <a:gd name="T5" fmla="*/ 2147483647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IN" altLang="en-US"/>
          </a:p>
        </p:txBody>
      </p:sp>
      <p:sp>
        <p:nvSpPr>
          <p:cNvPr id="40978" name="Line 18">
            <a:extLst>
              <a:ext uri="{FF2B5EF4-FFF2-40B4-BE49-F238E27FC236}">
                <a16:creationId xmlns:a16="http://schemas.microsoft.com/office/drawing/2014/main" id="{D0C14808-1239-F1AB-5C69-90E8A5C1B663}"/>
              </a:ext>
            </a:extLst>
          </p:cNvPr>
          <p:cNvSpPr>
            <a:spLocks noChangeShapeType="1"/>
          </p:cNvSpPr>
          <p:nvPr/>
        </p:nvSpPr>
        <p:spPr bwMode="auto">
          <a:xfrm flipV="1">
            <a:off x="3246438" y="1587501"/>
            <a:ext cx="0" cy="3206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0979" name="Arc 19">
            <a:extLst>
              <a:ext uri="{FF2B5EF4-FFF2-40B4-BE49-F238E27FC236}">
                <a16:creationId xmlns:a16="http://schemas.microsoft.com/office/drawing/2014/main" id="{C6CD9F1C-9C83-7019-FEDF-EB76FCFD9675}"/>
              </a:ext>
            </a:extLst>
          </p:cNvPr>
          <p:cNvSpPr>
            <a:spLocks/>
          </p:cNvSpPr>
          <p:nvPr/>
        </p:nvSpPr>
        <p:spPr bwMode="auto">
          <a:xfrm>
            <a:off x="4519613" y="1874839"/>
            <a:ext cx="100012" cy="111125"/>
          </a:xfrm>
          <a:custGeom>
            <a:avLst/>
            <a:gdLst>
              <a:gd name="T0" fmla="*/ 0 w 17255"/>
              <a:gd name="T1" fmla="*/ 2147483647 h 21600"/>
              <a:gd name="T2" fmla="*/ 2147483647 w 17255"/>
              <a:gd name="T3" fmla="*/ 2147483647 h 21600"/>
              <a:gd name="T4" fmla="*/ 2147483647 w 17255"/>
              <a:gd name="T5" fmla="*/ 2147483647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IN" altLang="en-US"/>
          </a:p>
        </p:txBody>
      </p:sp>
      <p:sp>
        <p:nvSpPr>
          <p:cNvPr id="40980" name="Line 20">
            <a:extLst>
              <a:ext uri="{FF2B5EF4-FFF2-40B4-BE49-F238E27FC236}">
                <a16:creationId xmlns:a16="http://schemas.microsoft.com/office/drawing/2014/main" id="{983CBD27-DAF2-D408-60F5-05C1852C29A5}"/>
              </a:ext>
            </a:extLst>
          </p:cNvPr>
          <p:cNvSpPr>
            <a:spLocks noChangeShapeType="1"/>
          </p:cNvSpPr>
          <p:nvPr/>
        </p:nvSpPr>
        <p:spPr bwMode="auto">
          <a:xfrm flipV="1">
            <a:off x="4568825" y="1600201"/>
            <a:ext cx="0" cy="3079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0981" name="Arc 21">
            <a:extLst>
              <a:ext uri="{FF2B5EF4-FFF2-40B4-BE49-F238E27FC236}">
                <a16:creationId xmlns:a16="http://schemas.microsoft.com/office/drawing/2014/main" id="{284E4B06-6ED9-8BAA-5B33-BEB1BA1E0195}"/>
              </a:ext>
            </a:extLst>
          </p:cNvPr>
          <p:cNvSpPr>
            <a:spLocks/>
          </p:cNvSpPr>
          <p:nvPr/>
        </p:nvSpPr>
        <p:spPr bwMode="auto">
          <a:xfrm>
            <a:off x="5842001" y="1874839"/>
            <a:ext cx="100013" cy="111125"/>
          </a:xfrm>
          <a:custGeom>
            <a:avLst/>
            <a:gdLst>
              <a:gd name="T0" fmla="*/ 0 w 17255"/>
              <a:gd name="T1" fmla="*/ 2147483647 h 21600"/>
              <a:gd name="T2" fmla="*/ 2147483647 w 17255"/>
              <a:gd name="T3" fmla="*/ 2147483647 h 21600"/>
              <a:gd name="T4" fmla="*/ 2147483647 w 17255"/>
              <a:gd name="T5" fmla="*/ 2147483647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IN" altLang="en-US"/>
          </a:p>
        </p:txBody>
      </p:sp>
      <p:sp>
        <p:nvSpPr>
          <p:cNvPr id="40982" name="Arc 23">
            <a:extLst>
              <a:ext uri="{FF2B5EF4-FFF2-40B4-BE49-F238E27FC236}">
                <a16:creationId xmlns:a16="http://schemas.microsoft.com/office/drawing/2014/main" id="{038D119E-F636-E520-D0F6-C0431BA8F77D}"/>
              </a:ext>
            </a:extLst>
          </p:cNvPr>
          <p:cNvSpPr>
            <a:spLocks/>
          </p:cNvSpPr>
          <p:nvPr/>
        </p:nvSpPr>
        <p:spPr bwMode="auto">
          <a:xfrm>
            <a:off x="7164388" y="1874839"/>
            <a:ext cx="100012" cy="111125"/>
          </a:xfrm>
          <a:custGeom>
            <a:avLst/>
            <a:gdLst>
              <a:gd name="T0" fmla="*/ 0 w 17255"/>
              <a:gd name="T1" fmla="*/ 2147483647 h 21600"/>
              <a:gd name="T2" fmla="*/ 2147483647 w 17255"/>
              <a:gd name="T3" fmla="*/ 2147483647 h 21600"/>
              <a:gd name="T4" fmla="*/ 2147483647 w 17255"/>
              <a:gd name="T5" fmla="*/ 2147483647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IN" altLang="en-US"/>
          </a:p>
        </p:txBody>
      </p:sp>
      <p:sp>
        <p:nvSpPr>
          <p:cNvPr id="40983" name="Line 24">
            <a:extLst>
              <a:ext uri="{FF2B5EF4-FFF2-40B4-BE49-F238E27FC236}">
                <a16:creationId xmlns:a16="http://schemas.microsoft.com/office/drawing/2014/main" id="{75ADC200-98D0-704B-A746-68787027E208}"/>
              </a:ext>
            </a:extLst>
          </p:cNvPr>
          <p:cNvSpPr>
            <a:spLocks noChangeShapeType="1"/>
          </p:cNvSpPr>
          <p:nvPr/>
        </p:nvSpPr>
        <p:spPr bwMode="auto">
          <a:xfrm flipV="1">
            <a:off x="7213600" y="1603375"/>
            <a:ext cx="0" cy="3048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0984" name="Rectangle 25">
            <a:extLst>
              <a:ext uri="{FF2B5EF4-FFF2-40B4-BE49-F238E27FC236}">
                <a16:creationId xmlns:a16="http://schemas.microsoft.com/office/drawing/2014/main" id="{A505FFDA-463D-CE0B-D427-E7DC8CA6F568}"/>
              </a:ext>
            </a:extLst>
          </p:cNvPr>
          <p:cNvSpPr>
            <a:spLocks noChangeArrowheads="1"/>
          </p:cNvSpPr>
          <p:nvPr/>
        </p:nvSpPr>
        <p:spPr bwMode="auto">
          <a:xfrm>
            <a:off x="3003550" y="1403350"/>
            <a:ext cx="461666"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AND</a:t>
            </a:r>
          </a:p>
        </p:txBody>
      </p:sp>
      <p:sp>
        <p:nvSpPr>
          <p:cNvPr id="40985" name="Rectangle 26">
            <a:extLst>
              <a:ext uri="{FF2B5EF4-FFF2-40B4-BE49-F238E27FC236}">
                <a16:creationId xmlns:a16="http://schemas.microsoft.com/office/drawing/2014/main" id="{FA096DD7-66DE-1BF0-C947-285DAD6676C1}"/>
              </a:ext>
            </a:extLst>
          </p:cNvPr>
          <p:cNvSpPr>
            <a:spLocks noChangeArrowheads="1"/>
          </p:cNvSpPr>
          <p:nvPr/>
        </p:nvSpPr>
        <p:spPr bwMode="auto">
          <a:xfrm>
            <a:off x="4184650" y="1403350"/>
            <a:ext cx="461666"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ADD</a:t>
            </a:r>
          </a:p>
        </p:txBody>
      </p:sp>
      <p:sp>
        <p:nvSpPr>
          <p:cNvPr id="40986" name="Rectangle 27">
            <a:extLst>
              <a:ext uri="{FF2B5EF4-FFF2-40B4-BE49-F238E27FC236}">
                <a16:creationId xmlns:a16="http://schemas.microsoft.com/office/drawing/2014/main" id="{3E3FEC41-E302-7E54-FA8F-184438010410}"/>
              </a:ext>
            </a:extLst>
          </p:cNvPr>
          <p:cNvSpPr>
            <a:spLocks noChangeArrowheads="1"/>
          </p:cNvSpPr>
          <p:nvPr/>
        </p:nvSpPr>
        <p:spPr bwMode="auto">
          <a:xfrm>
            <a:off x="5726114" y="1403350"/>
            <a:ext cx="447239"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LDA</a:t>
            </a:r>
          </a:p>
        </p:txBody>
      </p:sp>
      <p:sp>
        <p:nvSpPr>
          <p:cNvPr id="40987" name="Rectangle 28">
            <a:extLst>
              <a:ext uri="{FF2B5EF4-FFF2-40B4-BE49-F238E27FC236}">
                <a16:creationId xmlns:a16="http://schemas.microsoft.com/office/drawing/2014/main" id="{5FC49F2B-B473-E3DA-F97D-E15493130C2E}"/>
              </a:ext>
            </a:extLst>
          </p:cNvPr>
          <p:cNvSpPr>
            <a:spLocks noChangeArrowheads="1"/>
          </p:cNvSpPr>
          <p:nvPr/>
        </p:nvSpPr>
        <p:spPr bwMode="auto">
          <a:xfrm>
            <a:off x="6972300" y="1403350"/>
            <a:ext cx="439224"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STA</a:t>
            </a:r>
          </a:p>
        </p:txBody>
      </p:sp>
      <p:sp>
        <p:nvSpPr>
          <p:cNvPr id="40988" name="Rectangle 29">
            <a:extLst>
              <a:ext uri="{FF2B5EF4-FFF2-40B4-BE49-F238E27FC236}">
                <a16:creationId xmlns:a16="http://schemas.microsoft.com/office/drawing/2014/main" id="{AA180BC1-5A54-673C-6F9E-FFA57D20DCF8}"/>
              </a:ext>
            </a:extLst>
          </p:cNvPr>
          <p:cNvSpPr>
            <a:spLocks noChangeArrowheads="1"/>
          </p:cNvSpPr>
          <p:nvPr/>
        </p:nvSpPr>
        <p:spPr bwMode="auto">
          <a:xfrm>
            <a:off x="2614613" y="2717801"/>
            <a:ext cx="107882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AC </a:t>
            </a:r>
            <a:r>
              <a:rPr lang="en-US" altLang="ko-KR">
                <a:sym typeface="Symbol" panose="05050102010706020507" pitchFamily="18" charset="2"/>
              </a:rPr>
              <a:t></a:t>
            </a:r>
            <a:r>
              <a:rPr lang="en-US" altLang="ko-KR"/>
              <a:t> AC    DR</a:t>
            </a:r>
          </a:p>
          <a:p>
            <a:pPr eaLnBrk="1"/>
            <a:endParaRPr lang="en-US" altLang="ko-KR"/>
          </a:p>
        </p:txBody>
      </p:sp>
      <p:sp>
        <p:nvSpPr>
          <p:cNvPr id="40989" name="Rectangle 30">
            <a:extLst>
              <a:ext uri="{FF2B5EF4-FFF2-40B4-BE49-F238E27FC236}">
                <a16:creationId xmlns:a16="http://schemas.microsoft.com/office/drawing/2014/main" id="{76A0E505-B674-53FC-E242-BA97CA5CD3A6}"/>
              </a:ext>
            </a:extLst>
          </p:cNvPr>
          <p:cNvSpPr>
            <a:spLocks noChangeArrowheads="1"/>
          </p:cNvSpPr>
          <p:nvPr/>
        </p:nvSpPr>
        <p:spPr bwMode="auto">
          <a:xfrm>
            <a:off x="2824163" y="2889250"/>
            <a:ext cx="628378"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SC </a:t>
            </a:r>
            <a:r>
              <a:rPr lang="en-US" altLang="ko-KR">
                <a:sym typeface="Symbol" panose="05050102010706020507" pitchFamily="18" charset="2"/>
              </a:rPr>
              <a:t></a:t>
            </a:r>
            <a:r>
              <a:rPr lang="en-US" altLang="ko-KR"/>
              <a:t> 0</a:t>
            </a:r>
          </a:p>
        </p:txBody>
      </p:sp>
      <p:sp>
        <p:nvSpPr>
          <p:cNvPr id="40990" name="Rectangle 31">
            <a:extLst>
              <a:ext uri="{FF2B5EF4-FFF2-40B4-BE49-F238E27FC236}">
                <a16:creationId xmlns:a16="http://schemas.microsoft.com/office/drawing/2014/main" id="{81D6F3A0-E59C-A690-EA64-77B4FB9292C7}"/>
              </a:ext>
            </a:extLst>
          </p:cNvPr>
          <p:cNvSpPr>
            <a:spLocks noChangeArrowheads="1"/>
          </p:cNvSpPr>
          <p:nvPr/>
        </p:nvSpPr>
        <p:spPr bwMode="auto">
          <a:xfrm>
            <a:off x="2668588" y="2741613"/>
            <a:ext cx="1141412" cy="3746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US" altLang="en-US"/>
          </a:p>
        </p:txBody>
      </p:sp>
      <p:sp>
        <p:nvSpPr>
          <p:cNvPr id="40991" name="Rectangle 32">
            <a:extLst>
              <a:ext uri="{FF2B5EF4-FFF2-40B4-BE49-F238E27FC236}">
                <a16:creationId xmlns:a16="http://schemas.microsoft.com/office/drawing/2014/main" id="{CA96FD90-93B0-E8F1-81CC-487ED66A01FD}"/>
              </a:ext>
            </a:extLst>
          </p:cNvPr>
          <p:cNvSpPr>
            <a:spLocks noChangeArrowheads="1"/>
          </p:cNvSpPr>
          <p:nvPr/>
        </p:nvSpPr>
        <p:spPr bwMode="auto">
          <a:xfrm>
            <a:off x="3951289" y="2735264"/>
            <a:ext cx="108363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AC </a:t>
            </a:r>
            <a:r>
              <a:rPr lang="en-US" altLang="ko-KR">
                <a:sym typeface="Symbol" panose="05050102010706020507" pitchFamily="18" charset="2"/>
              </a:rPr>
              <a:t></a:t>
            </a:r>
            <a:r>
              <a:rPr lang="en-US" altLang="ko-KR"/>
              <a:t> AC + DR</a:t>
            </a:r>
          </a:p>
          <a:p>
            <a:pPr eaLnBrk="1"/>
            <a:endParaRPr lang="en-US" altLang="ko-KR"/>
          </a:p>
        </p:txBody>
      </p:sp>
      <p:sp>
        <p:nvSpPr>
          <p:cNvPr id="40992" name="Rectangle 33">
            <a:extLst>
              <a:ext uri="{FF2B5EF4-FFF2-40B4-BE49-F238E27FC236}">
                <a16:creationId xmlns:a16="http://schemas.microsoft.com/office/drawing/2014/main" id="{599F0FD1-0A5E-3137-5380-542799ABA28F}"/>
              </a:ext>
            </a:extLst>
          </p:cNvPr>
          <p:cNvSpPr>
            <a:spLocks noChangeArrowheads="1"/>
          </p:cNvSpPr>
          <p:nvPr/>
        </p:nvSpPr>
        <p:spPr bwMode="auto">
          <a:xfrm>
            <a:off x="3951288" y="2901951"/>
            <a:ext cx="75822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E </a:t>
            </a:r>
            <a:r>
              <a:rPr lang="en-US" altLang="ko-KR">
                <a:sym typeface="Symbol" panose="05050102010706020507" pitchFamily="18" charset="2"/>
              </a:rPr>
              <a:t></a:t>
            </a:r>
            <a:r>
              <a:rPr lang="en-US" altLang="ko-KR"/>
              <a:t> Cout</a:t>
            </a:r>
          </a:p>
          <a:p>
            <a:pPr eaLnBrk="1"/>
            <a:endParaRPr lang="en-US" altLang="ko-KR"/>
          </a:p>
        </p:txBody>
      </p:sp>
      <p:sp>
        <p:nvSpPr>
          <p:cNvPr id="40993" name="Rectangle 34">
            <a:extLst>
              <a:ext uri="{FF2B5EF4-FFF2-40B4-BE49-F238E27FC236}">
                <a16:creationId xmlns:a16="http://schemas.microsoft.com/office/drawing/2014/main" id="{353E0BB1-7F93-986A-71F8-B1A1BA83D46C}"/>
              </a:ext>
            </a:extLst>
          </p:cNvPr>
          <p:cNvSpPr>
            <a:spLocks noChangeArrowheads="1"/>
          </p:cNvSpPr>
          <p:nvPr/>
        </p:nvSpPr>
        <p:spPr bwMode="auto">
          <a:xfrm>
            <a:off x="3951288" y="3065463"/>
            <a:ext cx="628378"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SC </a:t>
            </a:r>
            <a:r>
              <a:rPr lang="en-US" altLang="ko-KR">
                <a:sym typeface="Symbol" panose="05050102010706020507" pitchFamily="18" charset="2"/>
              </a:rPr>
              <a:t></a:t>
            </a:r>
            <a:r>
              <a:rPr lang="en-US" altLang="ko-KR"/>
              <a:t> 0</a:t>
            </a:r>
          </a:p>
        </p:txBody>
      </p:sp>
      <p:sp>
        <p:nvSpPr>
          <p:cNvPr id="40994" name="Rectangle 35">
            <a:extLst>
              <a:ext uri="{FF2B5EF4-FFF2-40B4-BE49-F238E27FC236}">
                <a16:creationId xmlns:a16="http://schemas.microsoft.com/office/drawing/2014/main" id="{885C5933-4A45-3484-73BE-99CEF2847164}"/>
              </a:ext>
            </a:extLst>
          </p:cNvPr>
          <p:cNvSpPr>
            <a:spLocks noChangeArrowheads="1"/>
          </p:cNvSpPr>
          <p:nvPr/>
        </p:nvSpPr>
        <p:spPr bwMode="auto">
          <a:xfrm>
            <a:off x="3990976" y="2741613"/>
            <a:ext cx="1141413" cy="56991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US" altLang="en-US"/>
          </a:p>
        </p:txBody>
      </p:sp>
      <p:sp>
        <p:nvSpPr>
          <p:cNvPr id="40995" name="Rectangle 36">
            <a:extLst>
              <a:ext uri="{FF2B5EF4-FFF2-40B4-BE49-F238E27FC236}">
                <a16:creationId xmlns:a16="http://schemas.microsoft.com/office/drawing/2014/main" id="{798220CF-70BA-768A-D66D-709FD2754E7C}"/>
              </a:ext>
            </a:extLst>
          </p:cNvPr>
          <p:cNvSpPr>
            <a:spLocks noChangeArrowheads="1"/>
          </p:cNvSpPr>
          <p:nvPr/>
        </p:nvSpPr>
        <p:spPr bwMode="auto">
          <a:xfrm>
            <a:off x="5494338" y="2727326"/>
            <a:ext cx="751810"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AC </a:t>
            </a:r>
            <a:r>
              <a:rPr lang="en-US" altLang="ko-KR">
                <a:sym typeface="Symbol" panose="05050102010706020507" pitchFamily="18" charset="2"/>
              </a:rPr>
              <a:t></a:t>
            </a:r>
            <a:r>
              <a:rPr lang="en-US" altLang="ko-KR"/>
              <a:t> DR</a:t>
            </a:r>
          </a:p>
          <a:p>
            <a:pPr eaLnBrk="1"/>
            <a:endParaRPr lang="en-US" altLang="ko-KR"/>
          </a:p>
        </p:txBody>
      </p:sp>
      <p:sp>
        <p:nvSpPr>
          <p:cNvPr id="40996" name="Rectangle 37">
            <a:extLst>
              <a:ext uri="{FF2B5EF4-FFF2-40B4-BE49-F238E27FC236}">
                <a16:creationId xmlns:a16="http://schemas.microsoft.com/office/drawing/2014/main" id="{D946DAFE-DBA4-4866-4CDB-75D22F70C15A}"/>
              </a:ext>
            </a:extLst>
          </p:cNvPr>
          <p:cNvSpPr>
            <a:spLocks noChangeArrowheads="1"/>
          </p:cNvSpPr>
          <p:nvPr/>
        </p:nvSpPr>
        <p:spPr bwMode="auto">
          <a:xfrm>
            <a:off x="5546725" y="2889250"/>
            <a:ext cx="628378"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SC </a:t>
            </a:r>
            <a:r>
              <a:rPr lang="en-US" altLang="ko-KR">
                <a:sym typeface="Symbol" panose="05050102010706020507" pitchFamily="18" charset="2"/>
              </a:rPr>
              <a:t></a:t>
            </a:r>
            <a:r>
              <a:rPr lang="en-US" altLang="ko-KR"/>
              <a:t> 0</a:t>
            </a:r>
          </a:p>
        </p:txBody>
      </p:sp>
      <p:sp>
        <p:nvSpPr>
          <p:cNvPr id="40997" name="Rectangle 38">
            <a:extLst>
              <a:ext uri="{FF2B5EF4-FFF2-40B4-BE49-F238E27FC236}">
                <a16:creationId xmlns:a16="http://schemas.microsoft.com/office/drawing/2014/main" id="{C35EB981-1521-71AC-5F81-3E21327D011C}"/>
              </a:ext>
            </a:extLst>
          </p:cNvPr>
          <p:cNvSpPr>
            <a:spLocks noChangeArrowheads="1"/>
          </p:cNvSpPr>
          <p:nvPr/>
        </p:nvSpPr>
        <p:spPr bwMode="auto">
          <a:xfrm>
            <a:off x="5314951" y="2741613"/>
            <a:ext cx="1139825" cy="3746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US" altLang="en-US"/>
          </a:p>
        </p:txBody>
      </p:sp>
      <p:sp>
        <p:nvSpPr>
          <p:cNvPr id="40998" name="Rectangle 39">
            <a:extLst>
              <a:ext uri="{FF2B5EF4-FFF2-40B4-BE49-F238E27FC236}">
                <a16:creationId xmlns:a16="http://schemas.microsoft.com/office/drawing/2014/main" id="{817F1605-4CFF-4E93-A3C0-2CFF5B145F29}"/>
              </a:ext>
            </a:extLst>
          </p:cNvPr>
          <p:cNvSpPr>
            <a:spLocks noChangeArrowheads="1"/>
          </p:cNvSpPr>
          <p:nvPr/>
        </p:nvSpPr>
        <p:spPr bwMode="auto">
          <a:xfrm>
            <a:off x="3457576" y="1754188"/>
            <a:ext cx="424797"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D  T</a:t>
            </a:r>
          </a:p>
        </p:txBody>
      </p:sp>
      <p:sp>
        <p:nvSpPr>
          <p:cNvPr id="40999" name="Rectangle 40">
            <a:extLst>
              <a:ext uri="{FF2B5EF4-FFF2-40B4-BE49-F238E27FC236}">
                <a16:creationId xmlns:a16="http://schemas.microsoft.com/office/drawing/2014/main" id="{04F2FACF-026A-41E5-47EB-DFE95357F249}"/>
              </a:ext>
            </a:extLst>
          </p:cNvPr>
          <p:cNvSpPr>
            <a:spLocks noChangeArrowheads="1"/>
          </p:cNvSpPr>
          <p:nvPr/>
        </p:nvSpPr>
        <p:spPr bwMode="auto">
          <a:xfrm>
            <a:off x="3560764" y="1824038"/>
            <a:ext cx="253275"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0</a:t>
            </a:r>
          </a:p>
        </p:txBody>
      </p:sp>
      <p:sp>
        <p:nvSpPr>
          <p:cNvPr id="41000" name="Rectangle 41">
            <a:extLst>
              <a:ext uri="{FF2B5EF4-FFF2-40B4-BE49-F238E27FC236}">
                <a16:creationId xmlns:a16="http://schemas.microsoft.com/office/drawing/2014/main" id="{7E0B64D5-C03F-2AE1-E4A4-CE315E89D169}"/>
              </a:ext>
            </a:extLst>
          </p:cNvPr>
          <p:cNvSpPr>
            <a:spLocks noChangeArrowheads="1"/>
          </p:cNvSpPr>
          <p:nvPr/>
        </p:nvSpPr>
        <p:spPr bwMode="auto">
          <a:xfrm>
            <a:off x="3756026" y="1812925"/>
            <a:ext cx="253275"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4</a:t>
            </a:r>
          </a:p>
        </p:txBody>
      </p:sp>
      <p:sp>
        <p:nvSpPr>
          <p:cNvPr id="41001" name="Rectangle 42">
            <a:extLst>
              <a:ext uri="{FF2B5EF4-FFF2-40B4-BE49-F238E27FC236}">
                <a16:creationId xmlns:a16="http://schemas.microsoft.com/office/drawing/2014/main" id="{700F6DD3-7BB3-66D4-9E1E-52DBD0446518}"/>
              </a:ext>
            </a:extLst>
          </p:cNvPr>
          <p:cNvSpPr>
            <a:spLocks noChangeArrowheads="1"/>
          </p:cNvSpPr>
          <p:nvPr/>
        </p:nvSpPr>
        <p:spPr bwMode="auto">
          <a:xfrm>
            <a:off x="4779964" y="1754188"/>
            <a:ext cx="424797"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D  T</a:t>
            </a:r>
          </a:p>
        </p:txBody>
      </p:sp>
      <p:sp>
        <p:nvSpPr>
          <p:cNvPr id="41002" name="Rectangle 43">
            <a:extLst>
              <a:ext uri="{FF2B5EF4-FFF2-40B4-BE49-F238E27FC236}">
                <a16:creationId xmlns:a16="http://schemas.microsoft.com/office/drawing/2014/main" id="{81BD2DCC-1AB4-609D-280E-1B20EF1D32D9}"/>
              </a:ext>
            </a:extLst>
          </p:cNvPr>
          <p:cNvSpPr>
            <a:spLocks noChangeArrowheads="1"/>
          </p:cNvSpPr>
          <p:nvPr/>
        </p:nvSpPr>
        <p:spPr bwMode="auto">
          <a:xfrm>
            <a:off x="4883151" y="1812925"/>
            <a:ext cx="253275"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1</a:t>
            </a:r>
          </a:p>
        </p:txBody>
      </p:sp>
      <p:sp>
        <p:nvSpPr>
          <p:cNvPr id="41003" name="Rectangle 44">
            <a:extLst>
              <a:ext uri="{FF2B5EF4-FFF2-40B4-BE49-F238E27FC236}">
                <a16:creationId xmlns:a16="http://schemas.microsoft.com/office/drawing/2014/main" id="{436DE007-07CE-F1F2-C989-91E5D6630B8A}"/>
              </a:ext>
            </a:extLst>
          </p:cNvPr>
          <p:cNvSpPr>
            <a:spLocks noChangeArrowheads="1"/>
          </p:cNvSpPr>
          <p:nvPr/>
        </p:nvSpPr>
        <p:spPr bwMode="auto">
          <a:xfrm>
            <a:off x="5078414" y="1812925"/>
            <a:ext cx="253275"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4</a:t>
            </a:r>
          </a:p>
        </p:txBody>
      </p:sp>
      <p:sp>
        <p:nvSpPr>
          <p:cNvPr id="41004" name="Rectangle 45">
            <a:extLst>
              <a:ext uri="{FF2B5EF4-FFF2-40B4-BE49-F238E27FC236}">
                <a16:creationId xmlns:a16="http://schemas.microsoft.com/office/drawing/2014/main" id="{798A6DA0-17BE-9243-F5B8-01DB40E953B6}"/>
              </a:ext>
            </a:extLst>
          </p:cNvPr>
          <p:cNvSpPr>
            <a:spLocks noChangeArrowheads="1"/>
          </p:cNvSpPr>
          <p:nvPr/>
        </p:nvSpPr>
        <p:spPr bwMode="auto">
          <a:xfrm>
            <a:off x="6103939" y="1754188"/>
            <a:ext cx="424797"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D  T</a:t>
            </a:r>
          </a:p>
        </p:txBody>
      </p:sp>
      <p:sp>
        <p:nvSpPr>
          <p:cNvPr id="41005" name="Rectangle 46">
            <a:extLst>
              <a:ext uri="{FF2B5EF4-FFF2-40B4-BE49-F238E27FC236}">
                <a16:creationId xmlns:a16="http://schemas.microsoft.com/office/drawing/2014/main" id="{B2B017C8-172A-569C-F112-C57BE92722D3}"/>
              </a:ext>
            </a:extLst>
          </p:cNvPr>
          <p:cNvSpPr>
            <a:spLocks noChangeArrowheads="1"/>
          </p:cNvSpPr>
          <p:nvPr/>
        </p:nvSpPr>
        <p:spPr bwMode="auto">
          <a:xfrm>
            <a:off x="6207126" y="1812925"/>
            <a:ext cx="253275"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2</a:t>
            </a:r>
          </a:p>
        </p:txBody>
      </p:sp>
      <p:sp>
        <p:nvSpPr>
          <p:cNvPr id="41006" name="Rectangle 47">
            <a:extLst>
              <a:ext uri="{FF2B5EF4-FFF2-40B4-BE49-F238E27FC236}">
                <a16:creationId xmlns:a16="http://schemas.microsoft.com/office/drawing/2014/main" id="{0945D737-6E46-92B2-893F-00096BAC9E53}"/>
              </a:ext>
            </a:extLst>
          </p:cNvPr>
          <p:cNvSpPr>
            <a:spLocks noChangeArrowheads="1"/>
          </p:cNvSpPr>
          <p:nvPr/>
        </p:nvSpPr>
        <p:spPr bwMode="auto">
          <a:xfrm>
            <a:off x="6399214" y="1812925"/>
            <a:ext cx="253275"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4</a:t>
            </a:r>
          </a:p>
        </p:txBody>
      </p:sp>
      <p:sp>
        <p:nvSpPr>
          <p:cNvPr id="41007" name="Rectangle 48">
            <a:extLst>
              <a:ext uri="{FF2B5EF4-FFF2-40B4-BE49-F238E27FC236}">
                <a16:creationId xmlns:a16="http://schemas.microsoft.com/office/drawing/2014/main" id="{91EB41ED-2B5F-00EC-2A5D-9D3051CA430B}"/>
              </a:ext>
            </a:extLst>
          </p:cNvPr>
          <p:cNvSpPr>
            <a:spLocks noChangeArrowheads="1"/>
          </p:cNvSpPr>
          <p:nvPr/>
        </p:nvSpPr>
        <p:spPr bwMode="auto">
          <a:xfrm>
            <a:off x="7424739" y="1754188"/>
            <a:ext cx="424797"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D  T</a:t>
            </a:r>
          </a:p>
        </p:txBody>
      </p:sp>
      <p:sp>
        <p:nvSpPr>
          <p:cNvPr id="41008" name="Rectangle 49">
            <a:extLst>
              <a:ext uri="{FF2B5EF4-FFF2-40B4-BE49-F238E27FC236}">
                <a16:creationId xmlns:a16="http://schemas.microsoft.com/office/drawing/2014/main" id="{545577F7-1ED2-F84F-F127-5D852947B115}"/>
              </a:ext>
            </a:extLst>
          </p:cNvPr>
          <p:cNvSpPr>
            <a:spLocks noChangeArrowheads="1"/>
          </p:cNvSpPr>
          <p:nvPr/>
        </p:nvSpPr>
        <p:spPr bwMode="auto">
          <a:xfrm>
            <a:off x="7543801" y="1812925"/>
            <a:ext cx="253275"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3</a:t>
            </a:r>
          </a:p>
        </p:txBody>
      </p:sp>
      <p:sp>
        <p:nvSpPr>
          <p:cNvPr id="41009" name="Rectangle 50">
            <a:extLst>
              <a:ext uri="{FF2B5EF4-FFF2-40B4-BE49-F238E27FC236}">
                <a16:creationId xmlns:a16="http://schemas.microsoft.com/office/drawing/2014/main" id="{BB01F600-8B35-7384-8BAB-4107EAE4A144}"/>
              </a:ext>
            </a:extLst>
          </p:cNvPr>
          <p:cNvSpPr>
            <a:spLocks noChangeArrowheads="1"/>
          </p:cNvSpPr>
          <p:nvPr/>
        </p:nvSpPr>
        <p:spPr bwMode="auto">
          <a:xfrm>
            <a:off x="7724776" y="1812925"/>
            <a:ext cx="253275"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4</a:t>
            </a:r>
          </a:p>
        </p:txBody>
      </p:sp>
      <p:sp>
        <p:nvSpPr>
          <p:cNvPr id="41010" name="Rectangle 51">
            <a:extLst>
              <a:ext uri="{FF2B5EF4-FFF2-40B4-BE49-F238E27FC236}">
                <a16:creationId xmlns:a16="http://schemas.microsoft.com/office/drawing/2014/main" id="{A40A3795-9A0D-DB31-616B-BC2DF6BC68A7}"/>
              </a:ext>
            </a:extLst>
          </p:cNvPr>
          <p:cNvSpPr>
            <a:spLocks noChangeArrowheads="1"/>
          </p:cNvSpPr>
          <p:nvPr/>
        </p:nvSpPr>
        <p:spPr bwMode="auto">
          <a:xfrm>
            <a:off x="3457576" y="2492375"/>
            <a:ext cx="424797"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D  T</a:t>
            </a:r>
          </a:p>
        </p:txBody>
      </p:sp>
      <p:sp>
        <p:nvSpPr>
          <p:cNvPr id="41011" name="Rectangle 52">
            <a:extLst>
              <a:ext uri="{FF2B5EF4-FFF2-40B4-BE49-F238E27FC236}">
                <a16:creationId xmlns:a16="http://schemas.microsoft.com/office/drawing/2014/main" id="{B95A0CEA-3358-F4C3-B161-3FEF22FF6B5F}"/>
              </a:ext>
            </a:extLst>
          </p:cNvPr>
          <p:cNvSpPr>
            <a:spLocks noChangeArrowheads="1"/>
          </p:cNvSpPr>
          <p:nvPr/>
        </p:nvSpPr>
        <p:spPr bwMode="auto">
          <a:xfrm>
            <a:off x="3562351" y="2551113"/>
            <a:ext cx="253275"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0</a:t>
            </a:r>
          </a:p>
        </p:txBody>
      </p:sp>
      <p:sp>
        <p:nvSpPr>
          <p:cNvPr id="41012" name="Rectangle 53">
            <a:extLst>
              <a:ext uri="{FF2B5EF4-FFF2-40B4-BE49-F238E27FC236}">
                <a16:creationId xmlns:a16="http://schemas.microsoft.com/office/drawing/2014/main" id="{BCDD821F-B969-F594-4144-5C1DC6D1E666}"/>
              </a:ext>
            </a:extLst>
          </p:cNvPr>
          <p:cNvSpPr>
            <a:spLocks noChangeArrowheads="1"/>
          </p:cNvSpPr>
          <p:nvPr/>
        </p:nvSpPr>
        <p:spPr bwMode="auto">
          <a:xfrm>
            <a:off x="3756026" y="2551113"/>
            <a:ext cx="253275"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5</a:t>
            </a:r>
          </a:p>
        </p:txBody>
      </p:sp>
      <p:sp>
        <p:nvSpPr>
          <p:cNvPr id="41013" name="Rectangle 54">
            <a:extLst>
              <a:ext uri="{FF2B5EF4-FFF2-40B4-BE49-F238E27FC236}">
                <a16:creationId xmlns:a16="http://schemas.microsoft.com/office/drawing/2014/main" id="{05D387D1-C936-288B-7B1D-EEB3E558B440}"/>
              </a:ext>
            </a:extLst>
          </p:cNvPr>
          <p:cNvSpPr>
            <a:spLocks noChangeArrowheads="1"/>
          </p:cNvSpPr>
          <p:nvPr/>
        </p:nvSpPr>
        <p:spPr bwMode="auto">
          <a:xfrm>
            <a:off x="4779964" y="2492375"/>
            <a:ext cx="424797"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D  T</a:t>
            </a:r>
          </a:p>
        </p:txBody>
      </p:sp>
      <p:sp>
        <p:nvSpPr>
          <p:cNvPr id="41014" name="Rectangle 55">
            <a:extLst>
              <a:ext uri="{FF2B5EF4-FFF2-40B4-BE49-F238E27FC236}">
                <a16:creationId xmlns:a16="http://schemas.microsoft.com/office/drawing/2014/main" id="{23E2E382-C242-5D98-D14A-48A82A3F203B}"/>
              </a:ext>
            </a:extLst>
          </p:cNvPr>
          <p:cNvSpPr>
            <a:spLocks noChangeArrowheads="1"/>
          </p:cNvSpPr>
          <p:nvPr/>
        </p:nvSpPr>
        <p:spPr bwMode="auto">
          <a:xfrm>
            <a:off x="4884739" y="2551113"/>
            <a:ext cx="253275"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1</a:t>
            </a:r>
          </a:p>
        </p:txBody>
      </p:sp>
      <p:sp>
        <p:nvSpPr>
          <p:cNvPr id="41015" name="Rectangle 56">
            <a:extLst>
              <a:ext uri="{FF2B5EF4-FFF2-40B4-BE49-F238E27FC236}">
                <a16:creationId xmlns:a16="http://schemas.microsoft.com/office/drawing/2014/main" id="{D51C898F-21CC-0204-8DD7-9AB74EF89C63}"/>
              </a:ext>
            </a:extLst>
          </p:cNvPr>
          <p:cNvSpPr>
            <a:spLocks noChangeArrowheads="1"/>
          </p:cNvSpPr>
          <p:nvPr/>
        </p:nvSpPr>
        <p:spPr bwMode="auto">
          <a:xfrm>
            <a:off x="5078414" y="2551113"/>
            <a:ext cx="253275"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5</a:t>
            </a:r>
          </a:p>
        </p:txBody>
      </p:sp>
      <p:sp>
        <p:nvSpPr>
          <p:cNvPr id="41016" name="Rectangle 57">
            <a:extLst>
              <a:ext uri="{FF2B5EF4-FFF2-40B4-BE49-F238E27FC236}">
                <a16:creationId xmlns:a16="http://schemas.microsoft.com/office/drawing/2014/main" id="{E243A549-B0A0-004C-BBE1-43FA58517E68}"/>
              </a:ext>
            </a:extLst>
          </p:cNvPr>
          <p:cNvSpPr>
            <a:spLocks noChangeArrowheads="1"/>
          </p:cNvSpPr>
          <p:nvPr/>
        </p:nvSpPr>
        <p:spPr bwMode="auto">
          <a:xfrm>
            <a:off x="6102351" y="2492375"/>
            <a:ext cx="424797"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D  T</a:t>
            </a:r>
          </a:p>
        </p:txBody>
      </p:sp>
      <p:sp>
        <p:nvSpPr>
          <p:cNvPr id="41017" name="Rectangle 58">
            <a:extLst>
              <a:ext uri="{FF2B5EF4-FFF2-40B4-BE49-F238E27FC236}">
                <a16:creationId xmlns:a16="http://schemas.microsoft.com/office/drawing/2014/main" id="{7D1284CF-C5FE-2040-C324-9C51E78B8745}"/>
              </a:ext>
            </a:extLst>
          </p:cNvPr>
          <p:cNvSpPr>
            <a:spLocks noChangeArrowheads="1"/>
          </p:cNvSpPr>
          <p:nvPr/>
        </p:nvSpPr>
        <p:spPr bwMode="auto">
          <a:xfrm>
            <a:off x="6207126" y="2551113"/>
            <a:ext cx="253275"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2</a:t>
            </a:r>
          </a:p>
        </p:txBody>
      </p:sp>
      <p:sp>
        <p:nvSpPr>
          <p:cNvPr id="41018" name="Rectangle 59">
            <a:extLst>
              <a:ext uri="{FF2B5EF4-FFF2-40B4-BE49-F238E27FC236}">
                <a16:creationId xmlns:a16="http://schemas.microsoft.com/office/drawing/2014/main" id="{4CC7E796-D11A-D88E-DF22-EAF09B2A98D4}"/>
              </a:ext>
            </a:extLst>
          </p:cNvPr>
          <p:cNvSpPr>
            <a:spLocks noChangeArrowheads="1"/>
          </p:cNvSpPr>
          <p:nvPr/>
        </p:nvSpPr>
        <p:spPr bwMode="auto">
          <a:xfrm>
            <a:off x="6400801" y="2551113"/>
            <a:ext cx="253275"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5</a:t>
            </a:r>
          </a:p>
        </p:txBody>
      </p:sp>
      <p:sp>
        <p:nvSpPr>
          <p:cNvPr id="41019" name="Arc 60">
            <a:extLst>
              <a:ext uri="{FF2B5EF4-FFF2-40B4-BE49-F238E27FC236}">
                <a16:creationId xmlns:a16="http://schemas.microsoft.com/office/drawing/2014/main" id="{53B40207-0811-35B2-982E-5807AA99B7E5}"/>
              </a:ext>
            </a:extLst>
          </p:cNvPr>
          <p:cNvSpPr>
            <a:spLocks/>
          </p:cNvSpPr>
          <p:nvPr/>
        </p:nvSpPr>
        <p:spPr bwMode="auto">
          <a:xfrm>
            <a:off x="3198814" y="2613026"/>
            <a:ext cx="96837" cy="111125"/>
          </a:xfrm>
          <a:custGeom>
            <a:avLst/>
            <a:gdLst>
              <a:gd name="T0" fmla="*/ 0 w 17255"/>
              <a:gd name="T1" fmla="*/ 2147483647 h 21600"/>
              <a:gd name="T2" fmla="*/ 2147483647 w 17255"/>
              <a:gd name="T3" fmla="*/ 2147483647 h 21600"/>
              <a:gd name="T4" fmla="*/ 2147483647 w 17255"/>
              <a:gd name="T5" fmla="*/ 2147483647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IN" altLang="en-US"/>
          </a:p>
        </p:txBody>
      </p:sp>
      <p:sp>
        <p:nvSpPr>
          <p:cNvPr id="41020" name="Line 61">
            <a:extLst>
              <a:ext uri="{FF2B5EF4-FFF2-40B4-BE49-F238E27FC236}">
                <a16:creationId xmlns:a16="http://schemas.microsoft.com/office/drawing/2014/main" id="{3A1D6356-228E-D68A-76E1-D348884E1DA7}"/>
              </a:ext>
            </a:extLst>
          </p:cNvPr>
          <p:cNvSpPr>
            <a:spLocks noChangeShapeType="1"/>
          </p:cNvSpPr>
          <p:nvPr/>
        </p:nvSpPr>
        <p:spPr bwMode="auto">
          <a:xfrm flipV="1">
            <a:off x="3246438" y="2319339"/>
            <a:ext cx="0" cy="3270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1021" name="Arc 62">
            <a:extLst>
              <a:ext uri="{FF2B5EF4-FFF2-40B4-BE49-F238E27FC236}">
                <a16:creationId xmlns:a16="http://schemas.microsoft.com/office/drawing/2014/main" id="{8C171AD0-1FA5-7879-80CC-05D973C0E31B}"/>
              </a:ext>
            </a:extLst>
          </p:cNvPr>
          <p:cNvSpPr>
            <a:spLocks/>
          </p:cNvSpPr>
          <p:nvPr/>
        </p:nvSpPr>
        <p:spPr bwMode="auto">
          <a:xfrm>
            <a:off x="4519613" y="2613026"/>
            <a:ext cx="100012" cy="111125"/>
          </a:xfrm>
          <a:custGeom>
            <a:avLst/>
            <a:gdLst>
              <a:gd name="T0" fmla="*/ 0 w 17255"/>
              <a:gd name="T1" fmla="*/ 2147483647 h 21600"/>
              <a:gd name="T2" fmla="*/ 2147483647 w 17255"/>
              <a:gd name="T3" fmla="*/ 2147483647 h 21600"/>
              <a:gd name="T4" fmla="*/ 2147483647 w 17255"/>
              <a:gd name="T5" fmla="*/ 2147483647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IN" altLang="en-US"/>
          </a:p>
        </p:txBody>
      </p:sp>
      <p:sp>
        <p:nvSpPr>
          <p:cNvPr id="41022" name="Line 63">
            <a:extLst>
              <a:ext uri="{FF2B5EF4-FFF2-40B4-BE49-F238E27FC236}">
                <a16:creationId xmlns:a16="http://schemas.microsoft.com/office/drawing/2014/main" id="{72F7A519-9979-C136-7FA3-020E355FB291}"/>
              </a:ext>
            </a:extLst>
          </p:cNvPr>
          <p:cNvSpPr>
            <a:spLocks noChangeShapeType="1"/>
          </p:cNvSpPr>
          <p:nvPr/>
        </p:nvSpPr>
        <p:spPr bwMode="auto">
          <a:xfrm flipV="1">
            <a:off x="4568825" y="2319339"/>
            <a:ext cx="0" cy="3270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1023" name="Arc 64">
            <a:extLst>
              <a:ext uri="{FF2B5EF4-FFF2-40B4-BE49-F238E27FC236}">
                <a16:creationId xmlns:a16="http://schemas.microsoft.com/office/drawing/2014/main" id="{67993710-39D2-5409-855E-A4D6DDEFF654}"/>
              </a:ext>
            </a:extLst>
          </p:cNvPr>
          <p:cNvSpPr>
            <a:spLocks/>
          </p:cNvSpPr>
          <p:nvPr/>
        </p:nvSpPr>
        <p:spPr bwMode="auto">
          <a:xfrm>
            <a:off x="5842001" y="2613026"/>
            <a:ext cx="100013" cy="111125"/>
          </a:xfrm>
          <a:custGeom>
            <a:avLst/>
            <a:gdLst>
              <a:gd name="T0" fmla="*/ 0 w 17255"/>
              <a:gd name="T1" fmla="*/ 2147483647 h 21600"/>
              <a:gd name="T2" fmla="*/ 2147483647 w 17255"/>
              <a:gd name="T3" fmla="*/ 2147483647 h 21600"/>
              <a:gd name="T4" fmla="*/ 2147483647 w 17255"/>
              <a:gd name="T5" fmla="*/ 2147483647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IN" altLang="en-US"/>
          </a:p>
        </p:txBody>
      </p:sp>
      <p:sp>
        <p:nvSpPr>
          <p:cNvPr id="41024" name="Line 66">
            <a:extLst>
              <a:ext uri="{FF2B5EF4-FFF2-40B4-BE49-F238E27FC236}">
                <a16:creationId xmlns:a16="http://schemas.microsoft.com/office/drawing/2014/main" id="{99A10A1A-5D14-5FB9-BB2B-A0D8F75828C3}"/>
              </a:ext>
            </a:extLst>
          </p:cNvPr>
          <p:cNvSpPr>
            <a:spLocks noChangeShapeType="1"/>
          </p:cNvSpPr>
          <p:nvPr/>
        </p:nvSpPr>
        <p:spPr bwMode="auto">
          <a:xfrm>
            <a:off x="7951788" y="1603376"/>
            <a:ext cx="0" cy="20558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1025" name="Line 67">
            <a:extLst>
              <a:ext uri="{FF2B5EF4-FFF2-40B4-BE49-F238E27FC236}">
                <a16:creationId xmlns:a16="http://schemas.microsoft.com/office/drawing/2014/main" id="{1ACFC26E-8B6E-6D1B-2878-9D3A3004D5C3}"/>
              </a:ext>
            </a:extLst>
          </p:cNvPr>
          <p:cNvSpPr>
            <a:spLocks noChangeShapeType="1"/>
          </p:cNvSpPr>
          <p:nvPr/>
        </p:nvSpPr>
        <p:spPr bwMode="auto">
          <a:xfrm>
            <a:off x="3252789" y="3659188"/>
            <a:ext cx="471963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1026" name="Rectangle 68">
            <a:extLst>
              <a:ext uri="{FF2B5EF4-FFF2-40B4-BE49-F238E27FC236}">
                <a16:creationId xmlns:a16="http://schemas.microsoft.com/office/drawing/2014/main" id="{BDABED34-5DB7-4805-DF34-37226C445D1A}"/>
              </a:ext>
            </a:extLst>
          </p:cNvPr>
          <p:cNvSpPr>
            <a:spLocks noChangeArrowheads="1"/>
          </p:cNvSpPr>
          <p:nvPr/>
        </p:nvSpPr>
        <p:spPr bwMode="auto">
          <a:xfrm>
            <a:off x="2813050" y="4092576"/>
            <a:ext cx="743794"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PC </a:t>
            </a:r>
            <a:r>
              <a:rPr lang="en-US" altLang="ko-KR">
                <a:sym typeface="Symbol" panose="05050102010706020507" pitchFamily="18" charset="2"/>
              </a:rPr>
              <a:t></a:t>
            </a:r>
            <a:r>
              <a:rPr lang="en-US" altLang="ko-KR"/>
              <a:t> AR</a:t>
            </a:r>
          </a:p>
          <a:p>
            <a:pPr eaLnBrk="1"/>
            <a:endParaRPr lang="en-US" altLang="ko-KR"/>
          </a:p>
        </p:txBody>
      </p:sp>
      <p:sp>
        <p:nvSpPr>
          <p:cNvPr id="41027" name="Rectangle 69">
            <a:extLst>
              <a:ext uri="{FF2B5EF4-FFF2-40B4-BE49-F238E27FC236}">
                <a16:creationId xmlns:a16="http://schemas.microsoft.com/office/drawing/2014/main" id="{60B1DCAE-DD82-7E7E-D47A-609FA88156AF}"/>
              </a:ext>
            </a:extLst>
          </p:cNvPr>
          <p:cNvSpPr>
            <a:spLocks noChangeArrowheads="1"/>
          </p:cNvSpPr>
          <p:nvPr/>
        </p:nvSpPr>
        <p:spPr bwMode="auto">
          <a:xfrm>
            <a:off x="2803525" y="4283075"/>
            <a:ext cx="628378"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SC </a:t>
            </a:r>
            <a:r>
              <a:rPr lang="en-US" altLang="ko-KR">
                <a:sym typeface="Symbol" panose="05050102010706020507" pitchFamily="18" charset="2"/>
              </a:rPr>
              <a:t></a:t>
            </a:r>
            <a:r>
              <a:rPr lang="en-US" altLang="ko-KR"/>
              <a:t> 0</a:t>
            </a:r>
          </a:p>
        </p:txBody>
      </p:sp>
      <p:sp>
        <p:nvSpPr>
          <p:cNvPr id="41028" name="Rectangle 70">
            <a:extLst>
              <a:ext uri="{FF2B5EF4-FFF2-40B4-BE49-F238E27FC236}">
                <a16:creationId xmlns:a16="http://schemas.microsoft.com/office/drawing/2014/main" id="{98A1E178-7F97-217B-ACD3-8E79B26E0FDA}"/>
              </a:ext>
            </a:extLst>
          </p:cNvPr>
          <p:cNvSpPr>
            <a:spLocks noChangeArrowheads="1"/>
          </p:cNvSpPr>
          <p:nvPr/>
        </p:nvSpPr>
        <p:spPr bwMode="auto">
          <a:xfrm>
            <a:off x="3971925" y="4102101"/>
            <a:ext cx="937758"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M[AR] </a:t>
            </a:r>
            <a:r>
              <a:rPr lang="en-US" altLang="ko-KR">
                <a:sym typeface="Symbol" panose="05050102010706020507" pitchFamily="18" charset="2"/>
              </a:rPr>
              <a:t></a:t>
            </a:r>
            <a:r>
              <a:rPr lang="en-US" altLang="ko-KR"/>
              <a:t> PC</a:t>
            </a:r>
          </a:p>
          <a:p>
            <a:pPr eaLnBrk="1"/>
            <a:endParaRPr lang="en-US" altLang="ko-KR"/>
          </a:p>
        </p:txBody>
      </p:sp>
      <p:sp>
        <p:nvSpPr>
          <p:cNvPr id="41029" name="Rectangle 71">
            <a:extLst>
              <a:ext uri="{FF2B5EF4-FFF2-40B4-BE49-F238E27FC236}">
                <a16:creationId xmlns:a16="http://schemas.microsoft.com/office/drawing/2014/main" id="{389575A1-28F2-2B52-C29B-D02A09B994A9}"/>
              </a:ext>
            </a:extLst>
          </p:cNvPr>
          <p:cNvSpPr>
            <a:spLocks noChangeArrowheads="1"/>
          </p:cNvSpPr>
          <p:nvPr/>
        </p:nvSpPr>
        <p:spPr bwMode="auto">
          <a:xfrm>
            <a:off x="3962401" y="4283075"/>
            <a:ext cx="968215"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AR </a:t>
            </a:r>
            <a:r>
              <a:rPr lang="en-US" altLang="ko-KR">
                <a:sym typeface="Symbol" panose="05050102010706020507" pitchFamily="18" charset="2"/>
              </a:rPr>
              <a:t></a:t>
            </a:r>
            <a:r>
              <a:rPr lang="en-US" altLang="ko-KR"/>
              <a:t> AR + 1</a:t>
            </a:r>
          </a:p>
        </p:txBody>
      </p:sp>
      <p:sp>
        <p:nvSpPr>
          <p:cNvPr id="41030" name="Rectangle 72">
            <a:extLst>
              <a:ext uri="{FF2B5EF4-FFF2-40B4-BE49-F238E27FC236}">
                <a16:creationId xmlns:a16="http://schemas.microsoft.com/office/drawing/2014/main" id="{7CFA9769-AB64-B47B-C629-E568AE602D59}"/>
              </a:ext>
            </a:extLst>
          </p:cNvPr>
          <p:cNvSpPr>
            <a:spLocks noChangeArrowheads="1"/>
          </p:cNvSpPr>
          <p:nvPr/>
        </p:nvSpPr>
        <p:spPr bwMode="auto">
          <a:xfrm>
            <a:off x="5295901" y="4102100"/>
            <a:ext cx="945773"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DR </a:t>
            </a:r>
            <a:r>
              <a:rPr lang="en-US" altLang="ko-KR">
                <a:sym typeface="Symbol" panose="05050102010706020507" pitchFamily="18" charset="2"/>
              </a:rPr>
              <a:t></a:t>
            </a:r>
            <a:r>
              <a:rPr lang="en-US" altLang="ko-KR"/>
              <a:t> M[AR]</a:t>
            </a:r>
          </a:p>
        </p:txBody>
      </p:sp>
      <p:sp>
        <p:nvSpPr>
          <p:cNvPr id="41031" name="Rectangle 73">
            <a:extLst>
              <a:ext uri="{FF2B5EF4-FFF2-40B4-BE49-F238E27FC236}">
                <a16:creationId xmlns:a16="http://schemas.microsoft.com/office/drawing/2014/main" id="{95F87BE0-CBA5-561D-A3A6-4FE9D6CEE862}"/>
              </a:ext>
            </a:extLst>
          </p:cNvPr>
          <p:cNvSpPr>
            <a:spLocks noChangeArrowheads="1"/>
          </p:cNvSpPr>
          <p:nvPr/>
        </p:nvSpPr>
        <p:spPr bwMode="auto">
          <a:xfrm>
            <a:off x="2668588" y="4064000"/>
            <a:ext cx="1141412" cy="44608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US" altLang="en-US"/>
          </a:p>
        </p:txBody>
      </p:sp>
      <p:sp>
        <p:nvSpPr>
          <p:cNvPr id="41032" name="Rectangle 74">
            <a:extLst>
              <a:ext uri="{FF2B5EF4-FFF2-40B4-BE49-F238E27FC236}">
                <a16:creationId xmlns:a16="http://schemas.microsoft.com/office/drawing/2014/main" id="{1E3C9F16-512A-EADD-F4BF-F4AA52A7BDB1}"/>
              </a:ext>
            </a:extLst>
          </p:cNvPr>
          <p:cNvSpPr>
            <a:spLocks noChangeArrowheads="1"/>
          </p:cNvSpPr>
          <p:nvPr/>
        </p:nvSpPr>
        <p:spPr bwMode="auto">
          <a:xfrm>
            <a:off x="3990976" y="4064000"/>
            <a:ext cx="1141413" cy="44608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US" altLang="en-US"/>
          </a:p>
        </p:txBody>
      </p:sp>
      <p:sp>
        <p:nvSpPr>
          <p:cNvPr id="41033" name="Rectangle 75">
            <a:extLst>
              <a:ext uri="{FF2B5EF4-FFF2-40B4-BE49-F238E27FC236}">
                <a16:creationId xmlns:a16="http://schemas.microsoft.com/office/drawing/2014/main" id="{32A258A4-C0F9-08DD-95AF-2015C1C221BE}"/>
              </a:ext>
            </a:extLst>
          </p:cNvPr>
          <p:cNvSpPr>
            <a:spLocks noChangeArrowheads="1"/>
          </p:cNvSpPr>
          <p:nvPr/>
        </p:nvSpPr>
        <p:spPr bwMode="auto">
          <a:xfrm>
            <a:off x="5314951" y="4064000"/>
            <a:ext cx="1139825" cy="31750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US" altLang="en-US"/>
          </a:p>
        </p:txBody>
      </p:sp>
      <p:sp>
        <p:nvSpPr>
          <p:cNvPr id="41034" name="Arc 76">
            <a:extLst>
              <a:ext uri="{FF2B5EF4-FFF2-40B4-BE49-F238E27FC236}">
                <a16:creationId xmlns:a16="http://schemas.microsoft.com/office/drawing/2014/main" id="{A196680F-550A-CE0E-8356-D2DA0D1226A5}"/>
              </a:ext>
            </a:extLst>
          </p:cNvPr>
          <p:cNvSpPr>
            <a:spLocks/>
          </p:cNvSpPr>
          <p:nvPr/>
        </p:nvSpPr>
        <p:spPr bwMode="auto">
          <a:xfrm>
            <a:off x="3198814" y="3937001"/>
            <a:ext cx="96837" cy="111125"/>
          </a:xfrm>
          <a:custGeom>
            <a:avLst/>
            <a:gdLst>
              <a:gd name="T0" fmla="*/ 0 w 17255"/>
              <a:gd name="T1" fmla="*/ 2147483647 h 21600"/>
              <a:gd name="T2" fmla="*/ 2147483647 w 17255"/>
              <a:gd name="T3" fmla="*/ 2147483647 h 21600"/>
              <a:gd name="T4" fmla="*/ 2147483647 w 17255"/>
              <a:gd name="T5" fmla="*/ 2147483647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IN" altLang="en-US"/>
          </a:p>
        </p:txBody>
      </p:sp>
      <p:sp>
        <p:nvSpPr>
          <p:cNvPr id="41035" name="Line 77">
            <a:extLst>
              <a:ext uri="{FF2B5EF4-FFF2-40B4-BE49-F238E27FC236}">
                <a16:creationId xmlns:a16="http://schemas.microsoft.com/office/drawing/2014/main" id="{DCDD9828-1EBF-8956-DE32-91D0EAA8F7A3}"/>
              </a:ext>
            </a:extLst>
          </p:cNvPr>
          <p:cNvSpPr>
            <a:spLocks noChangeShapeType="1"/>
          </p:cNvSpPr>
          <p:nvPr/>
        </p:nvSpPr>
        <p:spPr bwMode="auto">
          <a:xfrm flipV="1">
            <a:off x="3246438" y="3659188"/>
            <a:ext cx="0" cy="3111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1036" name="Arc 78">
            <a:extLst>
              <a:ext uri="{FF2B5EF4-FFF2-40B4-BE49-F238E27FC236}">
                <a16:creationId xmlns:a16="http://schemas.microsoft.com/office/drawing/2014/main" id="{5801ED8F-BAAC-6F66-E061-697256FB2449}"/>
              </a:ext>
            </a:extLst>
          </p:cNvPr>
          <p:cNvSpPr>
            <a:spLocks/>
          </p:cNvSpPr>
          <p:nvPr/>
        </p:nvSpPr>
        <p:spPr bwMode="auto">
          <a:xfrm>
            <a:off x="4519613" y="3937001"/>
            <a:ext cx="100012" cy="111125"/>
          </a:xfrm>
          <a:custGeom>
            <a:avLst/>
            <a:gdLst>
              <a:gd name="T0" fmla="*/ 0 w 17255"/>
              <a:gd name="T1" fmla="*/ 2147483647 h 21600"/>
              <a:gd name="T2" fmla="*/ 2147483647 w 17255"/>
              <a:gd name="T3" fmla="*/ 2147483647 h 21600"/>
              <a:gd name="T4" fmla="*/ 2147483647 w 17255"/>
              <a:gd name="T5" fmla="*/ 2147483647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IN" altLang="en-US"/>
          </a:p>
        </p:txBody>
      </p:sp>
      <p:sp>
        <p:nvSpPr>
          <p:cNvPr id="41037" name="Line 79">
            <a:extLst>
              <a:ext uri="{FF2B5EF4-FFF2-40B4-BE49-F238E27FC236}">
                <a16:creationId xmlns:a16="http://schemas.microsoft.com/office/drawing/2014/main" id="{8698A9C3-F15F-7B7D-FB29-20C2F01D3273}"/>
              </a:ext>
            </a:extLst>
          </p:cNvPr>
          <p:cNvSpPr>
            <a:spLocks noChangeShapeType="1"/>
          </p:cNvSpPr>
          <p:nvPr/>
        </p:nvSpPr>
        <p:spPr bwMode="auto">
          <a:xfrm flipV="1">
            <a:off x="4568825" y="3659188"/>
            <a:ext cx="0" cy="3111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1038" name="Arc 80">
            <a:extLst>
              <a:ext uri="{FF2B5EF4-FFF2-40B4-BE49-F238E27FC236}">
                <a16:creationId xmlns:a16="http://schemas.microsoft.com/office/drawing/2014/main" id="{E0C263B9-0FFD-40AA-1ADF-135B1AC66E87}"/>
              </a:ext>
            </a:extLst>
          </p:cNvPr>
          <p:cNvSpPr>
            <a:spLocks/>
          </p:cNvSpPr>
          <p:nvPr/>
        </p:nvSpPr>
        <p:spPr bwMode="auto">
          <a:xfrm>
            <a:off x="5842001" y="3937001"/>
            <a:ext cx="100013" cy="111125"/>
          </a:xfrm>
          <a:custGeom>
            <a:avLst/>
            <a:gdLst>
              <a:gd name="T0" fmla="*/ 0 w 17255"/>
              <a:gd name="T1" fmla="*/ 2147483647 h 21600"/>
              <a:gd name="T2" fmla="*/ 2147483647 w 17255"/>
              <a:gd name="T3" fmla="*/ 2147483647 h 21600"/>
              <a:gd name="T4" fmla="*/ 2147483647 w 17255"/>
              <a:gd name="T5" fmla="*/ 2147483647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IN" altLang="en-US"/>
          </a:p>
        </p:txBody>
      </p:sp>
      <p:sp>
        <p:nvSpPr>
          <p:cNvPr id="41039" name="Rectangle 82">
            <a:extLst>
              <a:ext uri="{FF2B5EF4-FFF2-40B4-BE49-F238E27FC236}">
                <a16:creationId xmlns:a16="http://schemas.microsoft.com/office/drawing/2014/main" id="{CF2B802B-CCFA-485E-5B87-8F169F7632D5}"/>
              </a:ext>
            </a:extLst>
          </p:cNvPr>
          <p:cNvSpPr>
            <a:spLocks noChangeArrowheads="1"/>
          </p:cNvSpPr>
          <p:nvPr/>
        </p:nvSpPr>
        <p:spPr bwMode="auto">
          <a:xfrm>
            <a:off x="3003550" y="3462338"/>
            <a:ext cx="461666"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BUN</a:t>
            </a:r>
          </a:p>
        </p:txBody>
      </p:sp>
      <p:sp>
        <p:nvSpPr>
          <p:cNvPr id="41040" name="Rectangle 83">
            <a:extLst>
              <a:ext uri="{FF2B5EF4-FFF2-40B4-BE49-F238E27FC236}">
                <a16:creationId xmlns:a16="http://schemas.microsoft.com/office/drawing/2014/main" id="{4A380F9F-D46C-B119-DD95-BEBBD53C980E}"/>
              </a:ext>
            </a:extLst>
          </p:cNvPr>
          <p:cNvSpPr>
            <a:spLocks noChangeArrowheads="1"/>
          </p:cNvSpPr>
          <p:nvPr/>
        </p:nvSpPr>
        <p:spPr bwMode="auto">
          <a:xfrm>
            <a:off x="4184651" y="3462338"/>
            <a:ext cx="453651"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BSA</a:t>
            </a:r>
          </a:p>
        </p:txBody>
      </p:sp>
      <p:sp>
        <p:nvSpPr>
          <p:cNvPr id="41041" name="Rectangle 84">
            <a:extLst>
              <a:ext uri="{FF2B5EF4-FFF2-40B4-BE49-F238E27FC236}">
                <a16:creationId xmlns:a16="http://schemas.microsoft.com/office/drawing/2014/main" id="{E92D9EF7-7232-4CA2-4D6D-A74C1C5EB542}"/>
              </a:ext>
            </a:extLst>
          </p:cNvPr>
          <p:cNvSpPr>
            <a:spLocks noChangeArrowheads="1"/>
          </p:cNvSpPr>
          <p:nvPr/>
        </p:nvSpPr>
        <p:spPr bwMode="auto">
          <a:xfrm>
            <a:off x="5727700" y="3462338"/>
            <a:ext cx="381516"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ISZ</a:t>
            </a:r>
          </a:p>
        </p:txBody>
      </p:sp>
      <p:sp>
        <p:nvSpPr>
          <p:cNvPr id="41042" name="Rectangle 85">
            <a:extLst>
              <a:ext uri="{FF2B5EF4-FFF2-40B4-BE49-F238E27FC236}">
                <a16:creationId xmlns:a16="http://schemas.microsoft.com/office/drawing/2014/main" id="{A2DDE4A1-945F-4B60-628A-E7294633E45C}"/>
              </a:ext>
            </a:extLst>
          </p:cNvPr>
          <p:cNvSpPr>
            <a:spLocks noChangeArrowheads="1"/>
          </p:cNvSpPr>
          <p:nvPr/>
        </p:nvSpPr>
        <p:spPr bwMode="auto">
          <a:xfrm>
            <a:off x="3457576" y="3814763"/>
            <a:ext cx="424797"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D  T</a:t>
            </a:r>
          </a:p>
        </p:txBody>
      </p:sp>
      <p:sp>
        <p:nvSpPr>
          <p:cNvPr id="41043" name="Rectangle 86">
            <a:extLst>
              <a:ext uri="{FF2B5EF4-FFF2-40B4-BE49-F238E27FC236}">
                <a16:creationId xmlns:a16="http://schemas.microsoft.com/office/drawing/2014/main" id="{8CDD94D1-9433-EF90-D1C9-E06D5E76B24D}"/>
              </a:ext>
            </a:extLst>
          </p:cNvPr>
          <p:cNvSpPr>
            <a:spLocks noChangeArrowheads="1"/>
          </p:cNvSpPr>
          <p:nvPr/>
        </p:nvSpPr>
        <p:spPr bwMode="auto">
          <a:xfrm>
            <a:off x="3562351" y="3873500"/>
            <a:ext cx="253275"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4</a:t>
            </a:r>
          </a:p>
        </p:txBody>
      </p:sp>
      <p:sp>
        <p:nvSpPr>
          <p:cNvPr id="41044" name="Rectangle 87">
            <a:extLst>
              <a:ext uri="{FF2B5EF4-FFF2-40B4-BE49-F238E27FC236}">
                <a16:creationId xmlns:a16="http://schemas.microsoft.com/office/drawing/2014/main" id="{9F3ACFD1-6827-39AA-3C1B-F0CF5992ECFC}"/>
              </a:ext>
            </a:extLst>
          </p:cNvPr>
          <p:cNvSpPr>
            <a:spLocks noChangeArrowheads="1"/>
          </p:cNvSpPr>
          <p:nvPr/>
        </p:nvSpPr>
        <p:spPr bwMode="auto">
          <a:xfrm>
            <a:off x="3756026" y="3873500"/>
            <a:ext cx="253275"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4</a:t>
            </a:r>
          </a:p>
        </p:txBody>
      </p:sp>
      <p:sp>
        <p:nvSpPr>
          <p:cNvPr id="41045" name="Rectangle 88">
            <a:extLst>
              <a:ext uri="{FF2B5EF4-FFF2-40B4-BE49-F238E27FC236}">
                <a16:creationId xmlns:a16="http://schemas.microsoft.com/office/drawing/2014/main" id="{8F9A2919-1FBC-EABA-4F66-42ECB54B84FF}"/>
              </a:ext>
            </a:extLst>
          </p:cNvPr>
          <p:cNvSpPr>
            <a:spLocks noChangeArrowheads="1"/>
          </p:cNvSpPr>
          <p:nvPr/>
        </p:nvSpPr>
        <p:spPr bwMode="auto">
          <a:xfrm>
            <a:off x="4779964" y="3814763"/>
            <a:ext cx="424797"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D  T</a:t>
            </a:r>
          </a:p>
        </p:txBody>
      </p:sp>
      <p:sp>
        <p:nvSpPr>
          <p:cNvPr id="41046" name="Rectangle 89">
            <a:extLst>
              <a:ext uri="{FF2B5EF4-FFF2-40B4-BE49-F238E27FC236}">
                <a16:creationId xmlns:a16="http://schemas.microsoft.com/office/drawing/2014/main" id="{431A9FE1-DA05-EFD2-2AD7-63AE162DDD51}"/>
              </a:ext>
            </a:extLst>
          </p:cNvPr>
          <p:cNvSpPr>
            <a:spLocks noChangeArrowheads="1"/>
          </p:cNvSpPr>
          <p:nvPr/>
        </p:nvSpPr>
        <p:spPr bwMode="auto">
          <a:xfrm>
            <a:off x="4884739" y="3873500"/>
            <a:ext cx="253275"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5</a:t>
            </a:r>
          </a:p>
        </p:txBody>
      </p:sp>
      <p:sp>
        <p:nvSpPr>
          <p:cNvPr id="41047" name="Rectangle 90">
            <a:extLst>
              <a:ext uri="{FF2B5EF4-FFF2-40B4-BE49-F238E27FC236}">
                <a16:creationId xmlns:a16="http://schemas.microsoft.com/office/drawing/2014/main" id="{DBFABE1E-2984-A0AD-5170-3CC6165A3178}"/>
              </a:ext>
            </a:extLst>
          </p:cNvPr>
          <p:cNvSpPr>
            <a:spLocks noChangeArrowheads="1"/>
          </p:cNvSpPr>
          <p:nvPr/>
        </p:nvSpPr>
        <p:spPr bwMode="auto">
          <a:xfrm>
            <a:off x="5078414" y="3873500"/>
            <a:ext cx="253275"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4</a:t>
            </a:r>
          </a:p>
        </p:txBody>
      </p:sp>
      <p:sp>
        <p:nvSpPr>
          <p:cNvPr id="41048" name="Rectangle 91">
            <a:extLst>
              <a:ext uri="{FF2B5EF4-FFF2-40B4-BE49-F238E27FC236}">
                <a16:creationId xmlns:a16="http://schemas.microsoft.com/office/drawing/2014/main" id="{54733CED-7C1A-6BA4-2067-E367DC6A5D00}"/>
              </a:ext>
            </a:extLst>
          </p:cNvPr>
          <p:cNvSpPr>
            <a:spLocks noChangeArrowheads="1"/>
          </p:cNvSpPr>
          <p:nvPr/>
        </p:nvSpPr>
        <p:spPr bwMode="auto">
          <a:xfrm>
            <a:off x="6102351" y="3814763"/>
            <a:ext cx="424797"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D  T</a:t>
            </a:r>
          </a:p>
        </p:txBody>
      </p:sp>
      <p:sp>
        <p:nvSpPr>
          <p:cNvPr id="41049" name="Rectangle 92">
            <a:extLst>
              <a:ext uri="{FF2B5EF4-FFF2-40B4-BE49-F238E27FC236}">
                <a16:creationId xmlns:a16="http://schemas.microsoft.com/office/drawing/2014/main" id="{E92E7CC8-C40E-1981-CA2B-F182ACFE5DEB}"/>
              </a:ext>
            </a:extLst>
          </p:cNvPr>
          <p:cNvSpPr>
            <a:spLocks noChangeArrowheads="1"/>
          </p:cNvSpPr>
          <p:nvPr/>
        </p:nvSpPr>
        <p:spPr bwMode="auto">
          <a:xfrm>
            <a:off x="6207126" y="3873500"/>
            <a:ext cx="253275"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6</a:t>
            </a:r>
          </a:p>
        </p:txBody>
      </p:sp>
      <p:sp>
        <p:nvSpPr>
          <p:cNvPr id="41050" name="Rectangle 93">
            <a:extLst>
              <a:ext uri="{FF2B5EF4-FFF2-40B4-BE49-F238E27FC236}">
                <a16:creationId xmlns:a16="http://schemas.microsoft.com/office/drawing/2014/main" id="{E9DFF8AF-42D2-340A-B012-6DE234E7C206}"/>
              </a:ext>
            </a:extLst>
          </p:cNvPr>
          <p:cNvSpPr>
            <a:spLocks noChangeArrowheads="1"/>
          </p:cNvSpPr>
          <p:nvPr/>
        </p:nvSpPr>
        <p:spPr bwMode="auto">
          <a:xfrm>
            <a:off x="6400801" y="3873500"/>
            <a:ext cx="253275"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4</a:t>
            </a:r>
          </a:p>
        </p:txBody>
      </p:sp>
      <p:sp>
        <p:nvSpPr>
          <p:cNvPr id="41051" name="Arc 94">
            <a:extLst>
              <a:ext uri="{FF2B5EF4-FFF2-40B4-BE49-F238E27FC236}">
                <a16:creationId xmlns:a16="http://schemas.microsoft.com/office/drawing/2014/main" id="{EC0B4022-0078-0D44-B0C1-65A9E886B67B}"/>
              </a:ext>
            </a:extLst>
          </p:cNvPr>
          <p:cNvSpPr>
            <a:spLocks/>
          </p:cNvSpPr>
          <p:nvPr/>
        </p:nvSpPr>
        <p:spPr bwMode="auto">
          <a:xfrm>
            <a:off x="4519613" y="4803776"/>
            <a:ext cx="100012" cy="112713"/>
          </a:xfrm>
          <a:custGeom>
            <a:avLst/>
            <a:gdLst>
              <a:gd name="T0" fmla="*/ 0 w 17255"/>
              <a:gd name="T1" fmla="*/ 2147483647 h 21600"/>
              <a:gd name="T2" fmla="*/ 2147483647 w 17255"/>
              <a:gd name="T3" fmla="*/ 2147483647 h 21600"/>
              <a:gd name="T4" fmla="*/ 2147483647 w 17255"/>
              <a:gd name="T5" fmla="*/ 2147483647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IN" altLang="en-US"/>
          </a:p>
        </p:txBody>
      </p:sp>
      <p:sp>
        <p:nvSpPr>
          <p:cNvPr id="41052" name="Line 95">
            <a:extLst>
              <a:ext uri="{FF2B5EF4-FFF2-40B4-BE49-F238E27FC236}">
                <a16:creationId xmlns:a16="http://schemas.microsoft.com/office/drawing/2014/main" id="{98C7CAEE-B4B7-3624-0AEE-74E529F07DF2}"/>
              </a:ext>
            </a:extLst>
          </p:cNvPr>
          <p:cNvSpPr>
            <a:spLocks noChangeShapeType="1"/>
          </p:cNvSpPr>
          <p:nvPr/>
        </p:nvSpPr>
        <p:spPr bwMode="auto">
          <a:xfrm flipV="1">
            <a:off x="4568825" y="4510089"/>
            <a:ext cx="0" cy="3270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1053" name="Rectangle 96">
            <a:extLst>
              <a:ext uri="{FF2B5EF4-FFF2-40B4-BE49-F238E27FC236}">
                <a16:creationId xmlns:a16="http://schemas.microsoft.com/office/drawing/2014/main" id="{D08804F3-9A46-A21E-B205-94AB5E967765}"/>
              </a:ext>
            </a:extLst>
          </p:cNvPr>
          <p:cNvSpPr>
            <a:spLocks noChangeArrowheads="1"/>
          </p:cNvSpPr>
          <p:nvPr/>
        </p:nvSpPr>
        <p:spPr bwMode="auto">
          <a:xfrm>
            <a:off x="5305426" y="4949825"/>
            <a:ext cx="968215"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DR </a:t>
            </a:r>
            <a:r>
              <a:rPr lang="en-US" altLang="ko-KR">
                <a:sym typeface="Symbol" panose="05050102010706020507" pitchFamily="18" charset="2"/>
              </a:rPr>
              <a:t></a:t>
            </a:r>
            <a:r>
              <a:rPr lang="en-US" altLang="ko-KR"/>
              <a:t> DR + 1</a:t>
            </a:r>
          </a:p>
        </p:txBody>
      </p:sp>
      <p:sp>
        <p:nvSpPr>
          <p:cNvPr id="41054" name="Rectangle 97">
            <a:extLst>
              <a:ext uri="{FF2B5EF4-FFF2-40B4-BE49-F238E27FC236}">
                <a16:creationId xmlns:a16="http://schemas.microsoft.com/office/drawing/2014/main" id="{6713D570-10E3-033C-AAEC-620DE405FDCB}"/>
              </a:ext>
            </a:extLst>
          </p:cNvPr>
          <p:cNvSpPr>
            <a:spLocks noChangeArrowheads="1"/>
          </p:cNvSpPr>
          <p:nvPr/>
        </p:nvSpPr>
        <p:spPr bwMode="auto">
          <a:xfrm>
            <a:off x="3990976" y="4930775"/>
            <a:ext cx="1141413" cy="44608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US" altLang="en-US"/>
          </a:p>
        </p:txBody>
      </p:sp>
      <p:sp>
        <p:nvSpPr>
          <p:cNvPr id="41055" name="Rectangle 98">
            <a:extLst>
              <a:ext uri="{FF2B5EF4-FFF2-40B4-BE49-F238E27FC236}">
                <a16:creationId xmlns:a16="http://schemas.microsoft.com/office/drawing/2014/main" id="{8F16620C-BD58-86BE-BEC5-90B619B07412}"/>
              </a:ext>
            </a:extLst>
          </p:cNvPr>
          <p:cNvSpPr>
            <a:spLocks noChangeArrowheads="1"/>
          </p:cNvSpPr>
          <p:nvPr/>
        </p:nvSpPr>
        <p:spPr bwMode="auto">
          <a:xfrm>
            <a:off x="5314951" y="4930775"/>
            <a:ext cx="1139825" cy="30480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US" altLang="en-US"/>
          </a:p>
        </p:txBody>
      </p:sp>
      <p:sp>
        <p:nvSpPr>
          <p:cNvPr id="41056" name="Rectangle 99">
            <a:extLst>
              <a:ext uri="{FF2B5EF4-FFF2-40B4-BE49-F238E27FC236}">
                <a16:creationId xmlns:a16="http://schemas.microsoft.com/office/drawing/2014/main" id="{238BED0E-90E0-4995-32CF-064B01756477}"/>
              </a:ext>
            </a:extLst>
          </p:cNvPr>
          <p:cNvSpPr>
            <a:spLocks noChangeArrowheads="1"/>
          </p:cNvSpPr>
          <p:nvPr/>
        </p:nvSpPr>
        <p:spPr bwMode="auto">
          <a:xfrm>
            <a:off x="4779964" y="4683125"/>
            <a:ext cx="424797"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D  T</a:t>
            </a:r>
          </a:p>
        </p:txBody>
      </p:sp>
      <p:sp>
        <p:nvSpPr>
          <p:cNvPr id="41057" name="Rectangle 100">
            <a:extLst>
              <a:ext uri="{FF2B5EF4-FFF2-40B4-BE49-F238E27FC236}">
                <a16:creationId xmlns:a16="http://schemas.microsoft.com/office/drawing/2014/main" id="{B57F9CDE-4FFA-2132-4F3E-E58D902C7A01}"/>
              </a:ext>
            </a:extLst>
          </p:cNvPr>
          <p:cNvSpPr>
            <a:spLocks noChangeArrowheads="1"/>
          </p:cNvSpPr>
          <p:nvPr/>
        </p:nvSpPr>
        <p:spPr bwMode="auto">
          <a:xfrm>
            <a:off x="4884739" y="4738688"/>
            <a:ext cx="253275"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5</a:t>
            </a:r>
          </a:p>
        </p:txBody>
      </p:sp>
      <p:sp>
        <p:nvSpPr>
          <p:cNvPr id="41058" name="Rectangle 101">
            <a:extLst>
              <a:ext uri="{FF2B5EF4-FFF2-40B4-BE49-F238E27FC236}">
                <a16:creationId xmlns:a16="http://schemas.microsoft.com/office/drawing/2014/main" id="{47E925B1-E828-ABB0-454C-8DA335F8D77E}"/>
              </a:ext>
            </a:extLst>
          </p:cNvPr>
          <p:cNvSpPr>
            <a:spLocks noChangeArrowheads="1"/>
          </p:cNvSpPr>
          <p:nvPr/>
        </p:nvSpPr>
        <p:spPr bwMode="auto">
          <a:xfrm>
            <a:off x="5078414" y="4738688"/>
            <a:ext cx="253275"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5</a:t>
            </a:r>
          </a:p>
        </p:txBody>
      </p:sp>
      <p:sp>
        <p:nvSpPr>
          <p:cNvPr id="41059" name="Rectangle 102">
            <a:extLst>
              <a:ext uri="{FF2B5EF4-FFF2-40B4-BE49-F238E27FC236}">
                <a16:creationId xmlns:a16="http://schemas.microsoft.com/office/drawing/2014/main" id="{AD9DD66F-F519-D237-CD74-FF3A5B525AEE}"/>
              </a:ext>
            </a:extLst>
          </p:cNvPr>
          <p:cNvSpPr>
            <a:spLocks noChangeArrowheads="1"/>
          </p:cNvSpPr>
          <p:nvPr/>
        </p:nvSpPr>
        <p:spPr bwMode="auto">
          <a:xfrm>
            <a:off x="6102351" y="4683125"/>
            <a:ext cx="424797"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D  T</a:t>
            </a:r>
          </a:p>
        </p:txBody>
      </p:sp>
      <p:sp>
        <p:nvSpPr>
          <p:cNvPr id="41060" name="Rectangle 103">
            <a:extLst>
              <a:ext uri="{FF2B5EF4-FFF2-40B4-BE49-F238E27FC236}">
                <a16:creationId xmlns:a16="http://schemas.microsoft.com/office/drawing/2014/main" id="{66B67C5C-9AB4-1160-5401-754B97C0FB2B}"/>
              </a:ext>
            </a:extLst>
          </p:cNvPr>
          <p:cNvSpPr>
            <a:spLocks noChangeArrowheads="1"/>
          </p:cNvSpPr>
          <p:nvPr/>
        </p:nvSpPr>
        <p:spPr bwMode="auto">
          <a:xfrm>
            <a:off x="6207126" y="4738688"/>
            <a:ext cx="253275"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6</a:t>
            </a:r>
          </a:p>
        </p:txBody>
      </p:sp>
      <p:sp>
        <p:nvSpPr>
          <p:cNvPr id="41061" name="Rectangle 104">
            <a:extLst>
              <a:ext uri="{FF2B5EF4-FFF2-40B4-BE49-F238E27FC236}">
                <a16:creationId xmlns:a16="http://schemas.microsoft.com/office/drawing/2014/main" id="{DEB3A9A9-FBC1-6CC6-8C7D-CBEA7E81A67B}"/>
              </a:ext>
            </a:extLst>
          </p:cNvPr>
          <p:cNvSpPr>
            <a:spLocks noChangeArrowheads="1"/>
          </p:cNvSpPr>
          <p:nvPr/>
        </p:nvSpPr>
        <p:spPr bwMode="auto">
          <a:xfrm>
            <a:off x="6400801" y="4738688"/>
            <a:ext cx="253275"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5</a:t>
            </a:r>
          </a:p>
        </p:txBody>
      </p:sp>
      <p:sp>
        <p:nvSpPr>
          <p:cNvPr id="41062" name="Arc 105">
            <a:extLst>
              <a:ext uri="{FF2B5EF4-FFF2-40B4-BE49-F238E27FC236}">
                <a16:creationId xmlns:a16="http://schemas.microsoft.com/office/drawing/2014/main" id="{6C8937A1-B361-D230-018E-654A75FF3608}"/>
              </a:ext>
            </a:extLst>
          </p:cNvPr>
          <p:cNvSpPr>
            <a:spLocks/>
          </p:cNvSpPr>
          <p:nvPr/>
        </p:nvSpPr>
        <p:spPr bwMode="auto">
          <a:xfrm>
            <a:off x="5842001" y="5529263"/>
            <a:ext cx="100013" cy="112712"/>
          </a:xfrm>
          <a:custGeom>
            <a:avLst/>
            <a:gdLst>
              <a:gd name="T0" fmla="*/ 0 w 17255"/>
              <a:gd name="T1" fmla="*/ 2147483647 h 21600"/>
              <a:gd name="T2" fmla="*/ 2147483647 w 17255"/>
              <a:gd name="T3" fmla="*/ 2147483647 h 21600"/>
              <a:gd name="T4" fmla="*/ 2147483647 w 17255"/>
              <a:gd name="T5" fmla="*/ 2147483647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IN" altLang="en-US"/>
          </a:p>
        </p:txBody>
      </p:sp>
      <p:sp>
        <p:nvSpPr>
          <p:cNvPr id="41063" name="Rectangle 107">
            <a:extLst>
              <a:ext uri="{FF2B5EF4-FFF2-40B4-BE49-F238E27FC236}">
                <a16:creationId xmlns:a16="http://schemas.microsoft.com/office/drawing/2014/main" id="{8671B293-B3A2-68DB-577A-F0E1B6D85159}"/>
              </a:ext>
            </a:extLst>
          </p:cNvPr>
          <p:cNvSpPr>
            <a:spLocks noChangeArrowheads="1"/>
          </p:cNvSpPr>
          <p:nvPr/>
        </p:nvSpPr>
        <p:spPr bwMode="auto">
          <a:xfrm>
            <a:off x="4106863" y="4987926"/>
            <a:ext cx="743794"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PC </a:t>
            </a:r>
            <a:r>
              <a:rPr lang="en-US" altLang="ko-KR">
                <a:sym typeface="Symbol" panose="05050102010706020507" pitchFamily="18" charset="2"/>
              </a:rPr>
              <a:t></a:t>
            </a:r>
            <a:r>
              <a:rPr lang="en-US" altLang="ko-KR"/>
              <a:t> AR</a:t>
            </a:r>
          </a:p>
          <a:p>
            <a:pPr eaLnBrk="1"/>
            <a:endParaRPr lang="en-US" altLang="ko-KR"/>
          </a:p>
        </p:txBody>
      </p:sp>
      <p:sp>
        <p:nvSpPr>
          <p:cNvPr id="41064" name="Rectangle 108">
            <a:extLst>
              <a:ext uri="{FF2B5EF4-FFF2-40B4-BE49-F238E27FC236}">
                <a16:creationId xmlns:a16="http://schemas.microsoft.com/office/drawing/2014/main" id="{B520972D-4ED5-D267-B1C7-7C124EE222BF}"/>
              </a:ext>
            </a:extLst>
          </p:cNvPr>
          <p:cNvSpPr>
            <a:spLocks noChangeArrowheads="1"/>
          </p:cNvSpPr>
          <p:nvPr/>
        </p:nvSpPr>
        <p:spPr bwMode="auto">
          <a:xfrm>
            <a:off x="4106863" y="5151438"/>
            <a:ext cx="628378"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SC </a:t>
            </a:r>
            <a:r>
              <a:rPr lang="en-US" altLang="ko-KR">
                <a:sym typeface="Symbol" panose="05050102010706020507" pitchFamily="18" charset="2"/>
              </a:rPr>
              <a:t></a:t>
            </a:r>
            <a:r>
              <a:rPr lang="en-US" altLang="ko-KR"/>
              <a:t> 0</a:t>
            </a:r>
          </a:p>
        </p:txBody>
      </p:sp>
      <p:sp>
        <p:nvSpPr>
          <p:cNvPr id="41065" name="Arc 109">
            <a:extLst>
              <a:ext uri="{FF2B5EF4-FFF2-40B4-BE49-F238E27FC236}">
                <a16:creationId xmlns:a16="http://schemas.microsoft.com/office/drawing/2014/main" id="{58A90A67-91B2-FD29-69A8-EB394872297F}"/>
              </a:ext>
            </a:extLst>
          </p:cNvPr>
          <p:cNvSpPr>
            <a:spLocks/>
          </p:cNvSpPr>
          <p:nvPr/>
        </p:nvSpPr>
        <p:spPr bwMode="auto">
          <a:xfrm>
            <a:off x="5842001" y="4803776"/>
            <a:ext cx="100013" cy="112713"/>
          </a:xfrm>
          <a:custGeom>
            <a:avLst/>
            <a:gdLst>
              <a:gd name="T0" fmla="*/ 0 w 17255"/>
              <a:gd name="T1" fmla="*/ 2147483647 h 21600"/>
              <a:gd name="T2" fmla="*/ 2147483647 w 17255"/>
              <a:gd name="T3" fmla="*/ 2147483647 h 21600"/>
              <a:gd name="T4" fmla="*/ 2147483647 w 17255"/>
              <a:gd name="T5" fmla="*/ 2147483647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IN" altLang="en-US"/>
          </a:p>
        </p:txBody>
      </p:sp>
      <p:sp>
        <p:nvSpPr>
          <p:cNvPr id="41066" name="Rectangle 111">
            <a:extLst>
              <a:ext uri="{FF2B5EF4-FFF2-40B4-BE49-F238E27FC236}">
                <a16:creationId xmlns:a16="http://schemas.microsoft.com/office/drawing/2014/main" id="{270D53DA-4EDA-BD6A-3A4F-63E437C42135}"/>
              </a:ext>
            </a:extLst>
          </p:cNvPr>
          <p:cNvSpPr>
            <a:spLocks noChangeArrowheads="1"/>
          </p:cNvSpPr>
          <p:nvPr/>
        </p:nvSpPr>
        <p:spPr bwMode="auto">
          <a:xfrm>
            <a:off x="5197476" y="5654676"/>
            <a:ext cx="94577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M[AR] </a:t>
            </a:r>
            <a:r>
              <a:rPr lang="en-US" altLang="ko-KR">
                <a:sym typeface="Symbol" panose="05050102010706020507" pitchFamily="18" charset="2"/>
              </a:rPr>
              <a:t></a:t>
            </a:r>
            <a:r>
              <a:rPr lang="en-US" altLang="ko-KR"/>
              <a:t> DR</a:t>
            </a:r>
          </a:p>
          <a:p>
            <a:pPr eaLnBrk="1"/>
            <a:endParaRPr lang="en-US" altLang="ko-KR"/>
          </a:p>
        </p:txBody>
      </p:sp>
      <p:sp>
        <p:nvSpPr>
          <p:cNvPr id="41067" name="Rectangle 112">
            <a:extLst>
              <a:ext uri="{FF2B5EF4-FFF2-40B4-BE49-F238E27FC236}">
                <a16:creationId xmlns:a16="http://schemas.microsoft.com/office/drawing/2014/main" id="{815E3041-88D9-85CE-2542-E34C627994B8}"/>
              </a:ext>
            </a:extLst>
          </p:cNvPr>
          <p:cNvSpPr>
            <a:spLocks noChangeArrowheads="1"/>
          </p:cNvSpPr>
          <p:nvPr/>
        </p:nvSpPr>
        <p:spPr bwMode="auto">
          <a:xfrm>
            <a:off x="5197475" y="5816601"/>
            <a:ext cx="78547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If (DR = 0)</a:t>
            </a:r>
          </a:p>
          <a:p>
            <a:pPr eaLnBrk="1"/>
            <a:endParaRPr lang="en-US" altLang="ko-KR"/>
          </a:p>
        </p:txBody>
      </p:sp>
      <p:sp>
        <p:nvSpPr>
          <p:cNvPr id="41068" name="Rectangle 113">
            <a:extLst>
              <a:ext uri="{FF2B5EF4-FFF2-40B4-BE49-F238E27FC236}">
                <a16:creationId xmlns:a16="http://schemas.microsoft.com/office/drawing/2014/main" id="{922DB5D9-8507-479E-DFBA-669B372DA632}"/>
              </a:ext>
            </a:extLst>
          </p:cNvPr>
          <p:cNvSpPr>
            <a:spLocks noChangeArrowheads="1"/>
          </p:cNvSpPr>
          <p:nvPr/>
        </p:nvSpPr>
        <p:spPr bwMode="auto">
          <a:xfrm>
            <a:off x="5197476" y="5980114"/>
            <a:ext cx="134492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then (PC </a:t>
            </a:r>
            <a:r>
              <a:rPr lang="en-US" altLang="ko-KR">
                <a:sym typeface="Symbol" panose="05050102010706020507" pitchFamily="18" charset="2"/>
              </a:rPr>
              <a:t></a:t>
            </a:r>
            <a:r>
              <a:rPr lang="en-US" altLang="ko-KR"/>
              <a:t> PC + 1)</a:t>
            </a:r>
          </a:p>
          <a:p>
            <a:pPr eaLnBrk="1"/>
            <a:endParaRPr lang="en-US" altLang="ko-KR"/>
          </a:p>
        </p:txBody>
      </p:sp>
      <p:sp>
        <p:nvSpPr>
          <p:cNvPr id="41069" name="Rectangle 114">
            <a:extLst>
              <a:ext uri="{FF2B5EF4-FFF2-40B4-BE49-F238E27FC236}">
                <a16:creationId xmlns:a16="http://schemas.microsoft.com/office/drawing/2014/main" id="{619C286C-5F87-AEC4-EE5C-9E368EA2A6F4}"/>
              </a:ext>
            </a:extLst>
          </p:cNvPr>
          <p:cNvSpPr>
            <a:spLocks noChangeArrowheads="1"/>
          </p:cNvSpPr>
          <p:nvPr/>
        </p:nvSpPr>
        <p:spPr bwMode="auto">
          <a:xfrm>
            <a:off x="5197475" y="6146800"/>
            <a:ext cx="628378"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SC </a:t>
            </a:r>
            <a:r>
              <a:rPr lang="en-US" altLang="ko-KR">
                <a:sym typeface="Symbol" panose="05050102010706020507" pitchFamily="18" charset="2"/>
              </a:rPr>
              <a:t></a:t>
            </a:r>
            <a:r>
              <a:rPr lang="en-US" altLang="ko-KR"/>
              <a:t> 0</a:t>
            </a:r>
          </a:p>
        </p:txBody>
      </p:sp>
      <p:sp>
        <p:nvSpPr>
          <p:cNvPr id="41070" name="Rectangle 115">
            <a:extLst>
              <a:ext uri="{FF2B5EF4-FFF2-40B4-BE49-F238E27FC236}">
                <a16:creationId xmlns:a16="http://schemas.microsoft.com/office/drawing/2014/main" id="{AFD59C36-E6E8-AA89-9D30-92F1B3229C70}"/>
              </a:ext>
            </a:extLst>
          </p:cNvPr>
          <p:cNvSpPr>
            <a:spLocks noChangeArrowheads="1"/>
          </p:cNvSpPr>
          <p:nvPr/>
        </p:nvSpPr>
        <p:spPr bwMode="auto">
          <a:xfrm>
            <a:off x="5235575" y="5657850"/>
            <a:ext cx="1517650" cy="71278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US" altLang="en-US"/>
          </a:p>
        </p:txBody>
      </p:sp>
      <p:sp>
        <p:nvSpPr>
          <p:cNvPr id="41071" name="Rectangle 116">
            <a:extLst>
              <a:ext uri="{FF2B5EF4-FFF2-40B4-BE49-F238E27FC236}">
                <a16:creationId xmlns:a16="http://schemas.microsoft.com/office/drawing/2014/main" id="{4E59C3FB-C6B4-899F-04F6-8A72FBDCBE94}"/>
              </a:ext>
            </a:extLst>
          </p:cNvPr>
          <p:cNvSpPr>
            <a:spLocks noChangeArrowheads="1"/>
          </p:cNvSpPr>
          <p:nvPr/>
        </p:nvSpPr>
        <p:spPr bwMode="auto">
          <a:xfrm>
            <a:off x="6245226" y="5408613"/>
            <a:ext cx="424797"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D  T</a:t>
            </a:r>
          </a:p>
        </p:txBody>
      </p:sp>
      <p:sp>
        <p:nvSpPr>
          <p:cNvPr id="41072" name="Rectangle 117">
            <a:extLst>
              <a:ext uri="{FF2B5EF4-FFF2-40B4-BE49-F238E27FC236}">
                <a16:creationId xmlns:a16="http://schemas.microsoft.com/office/drawing/2014/main" id="{E572F6F2-22CD-B1E3-5B1B-B66B993AB041}"/>
              </a:ext>
            </a:extLst>
          </p:cNvPr>
          <p:cNvSpPr>
            <a:spLocks noChangeArrowheads="1"/>
          </p:cNvSpPr>
          <p:nvPr/>
        </p:nvSpPr>
        <p:spPr bwMode="auto">
          <a:xfrm>
            <a:off x="6350001" y="5467350"/>
            <a:ext cx="253275"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6</a:t>
            </a:r>
          </a:p>
        </p:txBody>
      </p:sp>
      <p:sp>
        <p:nvSpPr>
          <p:cNvPr id="41073" name="Rectangle 118">
            <a:extLst>
              <a:ext uri="{FF2B5EF4-FFF2-40B4-BE49-F238E27FC236}">
                <a16:creationId xmlns:a16="http://schemas.microsoft.com/office/drawing/2014/main" id="{F81CF37C-2286-3B06-E473-CB7DA475EC1F}"/>
              </a:ext>
            </a:extLst>
          </p:cNvPr>
          <p:cNvSpPr>
            <a:spLocks noChangeArrowheads="1"/>
          </p:cNvSpPr>
          <p:nvPr/>
        </p:nvSpPr>
        <p:spPr bwMode="auto">
          <a:xfrm>
            <a:off x="6543676" y="5467350"/>
            <a:ext cx="253275"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6</a:t>
            </a:r>
          </a:p>
        </p:txBody>
      </p:sp>
      <p:sp>
        <p:nvSpPr>
          <p:cNvPr id="41074" name="Rectangle 119">
            <a:extLst>
              <a:ext uri="{FF2B5EF4-FFF2-40B4-BE49-F238E27FC236}">
                <a16:creationId xmlns:a16="http://schemas.microsoft.com/office/drawing/2014/main" id="{8828CCC0-3EB1-1F1A-20FC-8F93BE4A61CB}"/>
              </a:ext>
            </a:extLst>
          </p:cNvPr>
          <p:cNvSpPr>
            <a:spLocks noChangeArrowheads="1"/>
          </p:cNvSpPr>
          <p:nvPr/>
        </p:nvSpPr>
        <p:spPr bwMode="auto">
          <a:xfrm>
            <a:off x="3297238" y="2698750"/>
            <a:ext cx="291748"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sz="1400">
                <a:latin typeface="Symbol" panose="05050102010706020507" pitchFamily="18" charset="2"/>
              </a:rPr>
              <a:t></a:t>
            </a:r>
          </a:p>
        </p:txBody>
      </p:sp>
      <p:sp>
        <p:nvSpPr>
          <p:cNvPr id="41075" name="Line 121">
            <a:extLst>
              <a:ext uri="{FF2B5EF4-FFF2-40B4-BE49-F238E27FC236}">
                <a16:creationId xmlns:a16="http://schemas.microsoft.com/office/drawing/2014/main" id="{722C96DC-1DE5-128F-10DD-F1AFC290F31B}"/>
              </a:ext>
            </a:extLst>
          </p:cNvPr>
          <p:cNvSpPr>
            <a:spLocks noChangeShapeType="1"/>
          </p:cNvSpPr>
          <p:nvPr/>
        </p:nvSpPr>
        <p:spPr bwMode="auto">
          <a:xfrm flipV="1">
            <a:off x="5895975" y="1590675"/>
            <a:ext cx="0" cy="3048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1076" name="Line 122">
            <a:extLst>
              <a:ext uri="{FF2B5EF4-FFF2-40B4-BE49-F238E27FC236}">
                <a16:creationId xmlns:a16="http://schemas.microsoft.com/office/drawing/2014/main" id="{1523C377-698E-CF6B-416C-678AF8F372E0}"/>
              </a:ext>
            </a:extLst>
          </p:cNvPr>
          <p:cNvSpPr>
            <a:spLocks noChangeShapeType="1"/>
          </p:cNvSpPr>
          <p:nvPr/>
        </p:nvSpPr>
        <p:spPr bwMode="auto">
          <a:xfrm flipV="1">
            <a:off x="5892800" y="2319339"/>
            <a:ext cx="0" cy="3270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1077" name="Line 123">
            <a:extLst>
              <a:ext uri="{FF2B5EF4-FFF2-40B4-BE49-F238E27FC236}">
                <a16:creationId xmlns:a16="http://schemas.microsoft.com/office/drawing/2014/main" id="{309C2842-890B-90FD-09DF-1F2230F390E3}"/>
              </a:ext>
            </a:extLst>
          </p:cNvPr>
          <p:cNvSpPr>
            <a:spLocks noChangeShapeType="1"/>
          </p:cNvSpPr>
          <p:nvPr/>
        </p:nvSpPr>
        <p:spPr bwMode="auto">
          <a:xfrm flipV="1">
            <a:off x="5883275" y="3659188"/>
            <a:ext cx="0" cy="3111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1078" name="Line 124">
            <a:extLst>
              <a:ext uri="{FF2B5EF4-FFF2-40B4-BE49-F238E27FC236}">
                <a16:creationId xmlns:a16="http://schemas.microsoft.com/office/drawing/2014/main" id="{C9385B53-5430-F420-7171-89AC04C8809B}"/>
              </a:ext>
            </a:extLst>
          </p:cNvPr>
          <p:cNvSpPr>
            <a:spLocks noChangeShapeType="1"/>
          </p:cNvSpPr>
          <p:nvPr/>
        </p:nvSpPr>
        <p:spPr bwMode="auto">
          <a:xfrm flipV="1">
            <a:off x="5883275" y="4383088"/>
            <a:ext cx="0" cy="4445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1079" name="Line 125">
            <a:extLst>
              <a:ext uri="{FF2B5EF4-FFF2-40B4-BE49-F238E27FC236}">
                <a16:creationId xmlns:a16="http://schemas.microsoft.com/office/drawing/2014/main" id="{C44E82CF-D9A2-3C00-ECF8-6AADA6960F45}"/>
              </a:ext>
            </a:extLst>
          </p:cNvPr>
          <p:cNvSpPr>
            <a:spLocks noChangeShapeType="1"/>
          </p:cNvSpPr>
          <p:nvPr/>
        </p:nvSpPr>
        <p:spPr bwMode="auto">
          <a:xfrm flipV="1">
            <a:off x="5883275" y="5253039"/>
            <a:ext cx="0" cy="3270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4EF284-8D2B-BCEA-D2D8-071FF1AE7896}"/>
              </a:ext>
            </a:extLst>
          </p:cNvPr>
          <p:cNvPicPr>
            <a:picLocks noChangeAspect="1"/>
          </p:cNvPicPr>
          <p:nvPr/>
        </p:nvPicPr>
        <p:blipFill>
          <a:blip r:embed="rId2"/>
          <a:stretch>
            <a:fillRect/>
          </a:stretch>
        </p:blipFill>
        <p:spPr>
          <a:xfrm>
            <a:off x="766762" y="0"/>
            <a:ext cx="7629092" cy="4867275"/>
          </a:xfrm>
          <a:prstGeom prst="rect">
            <a:avLst/>
          </a:prstGeom>
        </p:spPr>
      </p:pic>
      <p:pic>
        <p:nvPicPr>
          <p:cNvPr id="7" name="Picture 6">
            <a:extLst>
              <a:ext uri="{FF2B5EF4-FFF2-40B4-BE49-F238E27FC236}">
                <a16:creationId xmlns:a16="http://schemas.microsoft.com/office/drawing/2014/main" id="{430616E6-927D-CBE9-986A-2CDECBC461DA}"/>
              </a:ext>
            </a:extLst>
          </p:cNvPr>
          <p:cNvPicPr>
            <a:picLocks noChangeAspect="1"/>
          </p:cNvPicPr>
          <p:nvPr/>
        </p:nvPicPr>
        <p:blipFill>
          <a:blip r:embed="rId3"/>
          <a:stretch>
            <a:fillRect/>
          </a:stretch>
        </p:blipFill>
        <p:spPr>
          <a:xfrm>
            <a:off x="1191491" y="4825710"/>
            <a:ext cx="6913418" cy="2581275"/>
          </a:xfrm>
          <a:prstGeom prst="rect">
            <a:avLst/>
          </a:prstGeom>
        </p:spPr>
      </p:pic>
    </p:spTree>
    <p:extLst>
      <p:ext uri="{BB962C8B-B14F-4D97-AF65-F5344CB8AC3E}">
        <p14:creationId xmlns:p14="http://schemas.microsoft.com/office/powerpoint/2010/main" val="3447259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4CE59-84F1-E7FE-AC4E-81E1FF08F10A}"/>
              </a:ext>
            </a:extLst>
          </p:cNvPr>
          <p:cNvSpPr>
            <a:spLocks noGrp="1"/>
          </p:cNvSpPr>
          <p:nvPr>
            <p:ph type="title"/>
          </p:nvPr>
        </p:nvSpPr>
        <p:spPr>
          <a:xfrm>
            <a:off x="838200" y="365126"/>
            <a:ext cx="10515600" cy="729384"/>
          </a:xfrm>
        </p:spPr>
        <p:txBody>
          <a:bodyPr>
            <a:normAutofit/>
          </a:bodyPr>
          <a:lstStyle/>
          <a:p>
            <a:r>
              <a:rPr lang="en-US" sz="4000" b="1" dirty="0"/>
              <a:t>Input-Output Configuration of basic computer :</a:t>
            </a:r>
            <a:endParaRPr lang="en-IN" sz="4000" b="1" dirty="0"/>
          </a:p>
        </p:txBody>
      </p:sp>
      <p:sp>
        <p:nvSpPr>
          <p:cNvPr id="3" name="Content Placeholder 2">
            <a:extLst>
              <a:ext uri="{FF2B5EF4-FFF2-40B4-BE49-F238E27FC236}">
                <a16:creationId xmlns:a16="http://schemas.microsoft.com/office/drawing/2014/main" id="{D8661260-DD54-1CE1-6525-B333F07D8CD8}"/>
              </a:ext>
            </a:extLst>
          </p:cNvPr>
          <p:cNvSpPr>
            <a:spLocks noGrp="1"/>
          </p:cNvSpPr>
          <p:nvPr>
            <p:ph idx="1"/>
          </p:nvPr>
        </p:nvSpPr>
        <p:spPr>
          <a:xfrm>
            <a:off x="290945" y="1205345"/>
            <a:ext cx="11485419" cy="4971618"/>
          </a:xfrm>
        </p:spPr>
        <p:txBody>
          <a:bodyPr>
            <a:normAutofit/>
          </a:bodyPr>
          <a:lstStyle/>
          <a:p>
            <a:pPr marL="0" indent="0" algn="just">
              <a:buNone/>
            </a:pPr>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A computer can serve no useful purpose unless it communicates with the external </a:t>
            </a:r>
            <a:r>
              <a:rPr lang="en-IN" sz="2200" b="0" i="0" u="none" strike="noStrike" baseline="0" dirty="0">
                <a:latin typeface="Calibri" panose="020F0502020204030204" pitchFamily="34" charset="0"/>
              </a:rPr>
              <a:t>environment.</a:t>
            </a:r>
          </a:p>
          <a:p>
            <a:pPr marL="0" indent="0" algn="just">
              <a:buNone/>
            </a:pPr>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To exhibit the most basic requirements for input and output communication, we will use a terminal unit with a keyboard and printer.</a:t>
            </a:r>
            <a:endParaRPr lang="en-IN" sz="2200" dirty="0"/>
          </a:p>
        </p:txBody>
      </p:sp>
      <p:pic>
        <p:nvPicPr>
          <p:cNvPr id="5" name="Picture 4">
            <a:extLst>
              <a:ext uri="{FF2B5EF4-FFF2-40B4-BE49-F238E27FC236}">
                <a16:creationId xmlns:a16="http://schemas.microsoft.com/office/drawing/2014/main" id="{CE5A0BC6-14BF-F25B-95C2-B9FE0F236B2C}"/>
              </a:ext>
            </a:extLst>
          </p:cNvPr>
          <p:cNvPicPr>
            <a:picLocks noChangeAspect="1"/>
          </p:cNvPicPr>
          <p:nvPr/>
        </p:nvPicPr>
        <p:blipFill>
          <a:blip r:embed="rId2"/>
          <a:stretch>
            <a:fillRect/>
          </a:stretch>
        </p:blipFill>
        <p:spPr>
          <a:xfrm>
            <a:off x="498764" y="2520362"/>
            <a:ext cx="7453746" cy="3656601"/>
          </a:xfrm>
          <a:prstGeom prst="rect">
            <a:avLst/>
          </a:prstGeom>
        </p:spPr>
      </p:pic>
      <p:sp>
        <p:nvSpPr>
          <p:cNvPr id="7" name="TextBox 6">
            <a:extLst>
              <a:ext uri="{FF2B5EF4-FFF2-40B4-BE49-F238E27FC236}">
                <a16:creationId xmlns:a16="http://schemas.microsoft.com/office/drawing/2014/main" id="{530374AE-3428-E026-677E-9842E7E3C9C7}"/>
              </a:ext>
            </a:extLst>
          </p:cNvPr>
          <p:cNvSpPr txBox="1"/>
          <p:nvPr/>
        </p:nvSpPr>
        <p:spPr>
          <a:xfrm>
            <a:off x="1177637" y="6176963"/>
            <a:ext cx="6096000" cy="461665"/>
          </a:xfrm>
          <a:prstGeom prst="rect">
            <a:avLst/>
          </a:prstGeom>
          <a:noFill/>
        </p:spPr>
        <p:txBody>
          <a:bodyPr wrap="square">
            <a:spAutoFit/>
          </a:bodyPr>
          <a:lstStyle/>
          <a:p>
            <a:r>
              <a:rPr lang="en-IN" sz="2400" b="1" i="0" u="none" strike="noStrike" baseline="0" dirty="0">
                <a:latin typeface="Calibri,Bold"/>
              </a:rPr>
              <a:t>Input-output configuration</a:t>
            </a:r>
            <a:endParaRPr lang="en-IN" sz="2400" dirty="0"/>
          </a:p>
        </p:txBody>
      </p:sp>
      <p:sp>
        <p:nvSpPr>
          <p:cNvPr id="8" name="Rectangle 4">
            <a:extLst>
              <a:ext uri="{FF2B5EF4-FFF2-40B4-BE49-F238E27FC236}">
                <a16:creationId xmlns:a16="http://schemas.microsoft.com/office/drawing/2014/main" id="{5AA40760-3EF7-5134-F57A-2B812BCA5F11}"/>
              </a:ext>
            </a:extLst>
          </p:cNvPr>
          <p:cNvSpPr>
            <a:spLocks noChangeArrowheads="1"/>
          </p:cNvSpPr>
          <p:nvPr/>
        </p:nvSpPr>
        <p:spPr bwMode="auto">
          <a:xfrm>
            <a:off x="8617526" y="2520362"/>
            <a:ext cx="3380510" cy="1196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63500" tIns="25400" rIns="63500" bIns="25400">
            <a:spAutoFit/>
          </a:bodyPr>
          <a:lstStyle>
            <a:lvl1pPr marL="609600" indent="-609600" defTabSz="152400">
              <a:defRPr kumimoji="1" sz="1000" b="1">
                <a:solidFill>
                  <a:srgbClr val="000000"/>
                </a:solidFill>
                <a:latin typeface="Arial" panose="020B0604020202020204" pitchFamily="34" charset="0"/>
                <a:ea typeface="굴림" panose="020B0503020000020004" pitchFamily="34" charset="-127"/>
              </a:defRPr>
            </a:lvl1pPr>
            <a:lvl2pPr marL="742950" indent="-285750" defTabSz="152400">
              <a:defRPr kumimoji="1" sz="1000" b="1">
                <a:solidFill>
                  <a:srgbClr val="000000"/>
                </a:solidFill>
                <a:latin typeface="Arial" panose="020B0604020202020204" pitchFamily="34" charset="0"/>
                <a:ea typeface="굴림" panose="020B0503020000020004" pitchFamily="34" charset="-127"/>
              </a:defRPr>
            </a:lvl2pPr>
            <a:lvl3pPr marL="1143000" indent="-228600" defTabSz="152400">
              <a:defRPr kumimoji="1" sz="1000" b="1">
                <a:solidFill>
                  <a:srgbClr val="000000"/>
                </a:solidFill>
                <a:latin typeface="Arial" panose="020B0604020202020204" pitchFamily="34" charset="0"/>
                <a:ea typeface="굴림" panose="020B0503020000020004" pitchFamily="34" charset="-127"/>
              </a:defRPr>
            </a:lvl3pPr>
            <a:lvl4pPr marL="1600200" indent="-228600" defTabSz="152400">
              <a:defRPr kumimoji="1" sz="1000" b="1">
                <a:solidFill>
                  <a:srgbClr val="000000"/>
                </a:solidFill>
                <a:latin typeface="Arial" panose="020B0604020202020204" pitchFamily="34" charset="0"/>
                <a:ea typeface="굴림" panose="020B0503020000020004" pitchFamily="34" charset="-127"/>
              </a:defRPr>
            </a:lvl4pPr>
            <a:lvl5pPr marL="2057400" indent="-228600" defTabSz="152400">
              <a:defRPr kumimoji="1" sz="1000" b="1">
                <a:solidFill>
                  <a:srgbClr val="000000"/>
                </a:solidFill>
                <a:latin typeface="Arial" panose="020B0604020202020204" pitchFamily="34" charset="0"/>
                <a:ea typeface="굴림" panose="020B0503020000020004" pitchFamily="34" charset="-127"/>
              </a:defRPr>
            </a:lvl5pPr>
            <a:lvl6pPr marL="2514600" indent="-228600" defTabSz="1524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1524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1524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1524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pPr algn="just">
              <a:lnSpc>
                <a:spcPct val="93000"/>
              </a:lnSpc>
            </a:pPr>
            <a:r>
              <a:rPr lang="en-US" altLang="ko-KR" sz="1600" i="1" dirty="0"/>
              <a:t>INPR</a:t>
            </a:r>
            <a:r>
              <a:rPr lang="en-US" altLang="ko-KR" sz="1600" b="0" dirty="0"/>
              <a:t>	Input register - 8 bits</a:t>
            </a:r>
          </a:p>
          <a:p>
            <a:pPr algn="just">
              <a:lnSpc>
                <a:spcPct val="93000"/>
              </a:lnSpc>
            </a:pPr>
            <a:r>
              <a:rPr lang="en-US" altLang="ko-KR" sz="1600" i="1" dirty="0"/>
              <a:t>OUTR</a:t>
            </a:r>
            <a:r>
              <a:rPr lang="en-US" altLang="ko-KR" sz="1600" b="0" dirty="0"/>
              <a:t>	Output register - 8 bits</a:t>
            </a:r>
          </a:p>
          <a:p>
            <a:pPr algn="just">
              <a:lnSpc>
                <a:spcPct val="93000"/>
              </a:lnSpc>
            </a:pPr>
            <a:r>
              <a:rPr lang="en-US" altLang="ko-KR" sz="1600" i="1" dirty="0"/>
              <a:t>FGI</a:t>
            </a:r>
            <a:r>
              <a:rPr lang="en-US" altLang="ko-KR" sz="1600" b="0" dirty="0"/>
              <a:t>	Input flag - 1 bit</a:t>
            </a:r>
          </a:p>
          <a:p>
            <a:pPr algn="just">
              <a:lnSpc>
                <a:spcPct val="93000"/>
              </a:lnSpc>
            </a:pPr>
            <a:r>
              <a:rPr lang="en-US" altLang="ko-KR" sz="1600" i="1" dirty="0"/>
              <a:t>FGO</a:t>
            </a:r>
            <a:r>
              <a:rPr lang="en-US" altLang="ko-KR" sz="1600" b="0" dirty="0"/>
              <a:t>	Output flag - 1 bit</a:t>
            </a:r>
          </a:p>
          <a:p>
            <a:pPr algn="just">
              <a:lnSpc>
                <a:spcPct val="93000"/>
              </a:lnSpc>
            </a:pPr>
            <a:r>
              <a:rPr lang="en-US" altLang="ko-KR" sz="1600" i="1" dirty="0"/>
              <a:t>IEN</a:t>
            </a:r>
            <a:r>
              <a:rPr lang="en-US" altLang="ko-KR" sz="1600" b="0" dirty="0"/>
              <a:t>	Interrupt enable - 1 bit</a:t>
            </a:r>
          </a:p>
        </p:txBody>
      </p:sp>
    </p:spTree>
    <p:extLst>
      <p:ext uri="{BB962C8B-B14F-4D97-AF65-F5344CB8AC3E}">
        <p14:creationId xmlns:p14="http://schemas.microsoft.com/office/powerpoint/2010/main" val="1232953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E164AB1D-FF9A-6AF3-08FB-D369EC0475BC}"/>
              </a:ext>
            </a:extLst>
          </p:cNvPr>
          <p:cNvSpPr>
            <a:spLocks noChangeArrowheads="1"/>
          </p:cNvSpPr>
          <p:nvPr/>
        </p:nvSpPr>
        <p:spPr bwMode="auto">
          <a:xfrm>
            <a:off x="899390" y="1367992"/>
            <a:ext cx="9851737" cy="3626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pPr marL="342900" indent="-342900">
              <a:lnSpc>
                <a:spcPct val="88000"/>
              </a:lnSpc>
              <a:buFontTx/>
              <a:buChar char="-"/>
            </a:pPr>
            <a:r>
              <a:rPr lang="en-US" altLang="ko-KR" sz="2400" b="0" dirty="0"/>
              <a:t>The terminal sends and receives serial information</a:t>
            </a:r>
          </a:p>
          <a:p>
            <a:pPr marL="342900" indent="-342900">
              <a:lnSpc>
                <a:spcPct val="88000"/>
              </a:lnSpc>
              <a:buFontTx/>
              <a:buChar char="-"/>
            </a:pPr>
            <a:endParaRPr lang="en-US" altLang="ko-KR" sz="2400" b="0" dirty="0"/>
          </a:p>
          <a:p>
            <a:pPr marL="342900" indent="-342900">
              <a:lnSpc>
                <a:spcPct val="88000"/>
              </a:lnSpc>
              <a:buFontTx/>
              <a:buChar char="-"/>
            </a:pPr>
            <a:r>
              <a:rPr lang="en-US" altLang="ko-KR" sz="2400" b="0" dirty="0"/>
              <a:t>The serial info. from the keyboard is shifted into INPR </a:t>
            </a:r>
          </a:p>
          <a:p>
            <a:pPr marL="342900" indent="-342900">
              <a:lnSpc>
                <a:spcPct val="88000"/>
              </a:lnSpc>
              <a:buFontTx/>
              <a:buChar char="-"/>
            </a:pPr>
            <a:endParaRPr lang="en-US" altLang="ko-KR" sz="2400" b="0" dirty="0"/>
          </a:p>
          <a:p>
            <a:pPr marL="342900" indent="-342900">
              <a:lnSpc>
                <a:spcPct val="88000"/>
              </a:lnSpc>
              <a:buFontTx/>
              <a:buChar char="-"/>
            </a:pPr>
            <a:r>
              <a:rPr lang="en-US" altLang="ko-KR" sz="2400" b="0" dirty="0"/>
              <a:t>The serial info. for the printer is stored in the OUTR</a:t>
            </a:r>
          </a:p>
          <a:p>
            <a:pPr marL="342900" indent="-342900">
              <a:lnSpc>
                <a:spcPct val="88000"/>
              </a:lnSpc>
              <a:buFontTx/>
              <a:buChar char="-"/>
            </a:pPr>
            <a:endParaRPr lang="en-US" altLang="ko-KR" sz="2400" b="0" dirty="0"/>
          </a:p>
          <a:p>
            <a:pPr marL="342900" indent="-342900">
              <a:lnSpc>
                <a:spcPct val="88000"/>
              </a:lnSpc>
              <a:buFontTx/>
              <a:buChar char="-"/>
            </a:pPr>
            <a:r>
              <a:rPr lang="en-US" altLang="ko-KR" sz="2400" b="0" dirty="0"/>
              <a:t>INPR and OUTR communicate with the terminal serially and with the     </a:t>
            </a:r>
          </a:p>
          <a:p>
            <a:pPr>
              <a:lnSpc>
                <a:spcPct val="88000"/>
              </a:lnSpc>
            </a:pPr>
            <a:r>
              <a:rPr lang="en-US" altLang="ko-KR" sz="2400" b="0" dirty="0"/>
              <a:t>     AC in parallel.</a:t>
            </a:r>
          </a:p>
          <a:p>
            <a:pPr>
              <a:lnSpc>
                <a:spcPct val="88000"/>
              </a:lnSpc>
            </a:pPr>
            <a:endParaRPr lang="en-US" altLang="ko-KR" sz="2400" b="0" dirty="0"/>
          </a:p>
          <a:p>
            <a:pPr marL="342900" indent="-342900">
              <a:lnSpc>
                <a:spcPct val="88000"/>
              </a:lnSpc>
              <a:buFontTx/>
              <a:buChar char="-"/>
            </a:pPr>
            <a:r>
              <a:rPr lang="en-US" altLang="ko-KR" sz="2400" b="0" dirty="0"/>
              <a:t>The flags are needed to </a:t>
            </a:r>
            <a:r>
              <a:rPr lang="en-US" altLang="ko-KR" sz="2400" b="0" i="1" dirty="0">
                <a:solidFill>
                  <a:schemeClr val="tx2"/>
                </a:solidFill>
              </a:rPr>
              <a:t>synchronize</a:t>
            </a:r>
            <a:r>
              <a:rPr lang="en-US" altLang="ko-KR" sz="2400" b="0" dirty="0"/>
              <a:t> the timing difference between  </a:t>
            </a:r>
          </a:p>
          <a:p>
            <a:pPr>
              <a:lnSpc>
                <a:spcPct val="88000"/>
              </a:lnSpc>
            </a:pPr>
            <a:r>
              <a:rPr lang="en-US" altLang="ko-KR" sz="2400" b="0" dirty="0"/>
              <a:t>     I/O device and the computer.</a:t>
            </a:r>
          </a:p>
        </p:txBody>
      </p:sp>
    </p:spTree>
    <p:extLst>
      <p:ext uri="{BB962C8B-B14F-4D97-AF65-F5344CB8AC3E}">
        <p14:creationId xmlns:p14="http://schemas.microsoft.com/office/powerpoint/2010/main" val="743129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B3B055-4F59-5BCA-6C5D-AB5BFC1CF522}"/>
              </a:ext>
            </a:extLst>
          </p:cNvPr>
          <p:cNvSpPr txBox="1"/>
          <p:nvPr/>
        </p:nvSpPr>
        <p:spPr>
          <a:xfrm>
            <a:off x="290945" y="58847"/>
            <a:ext cx="11471564" cy="5847755"/>
          </a:xfrm>
          <a:prstGeom prst="rect">
            <a:avLst/>
          </a:prstGeom>
          <a:noFill/>
        </p:spPr>
        <p:txBody>
          <a:bodyPr wrap="square">
            <a:spAutoFit/>
          </a:bodyPr>
          <a:lstStyle/>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terminal sends and receives serial information and each quantity of information has eight bits of an alphanumeric code.</a:t>
            </a:r>
          </a:p>
          <a:p>
            <a:pPr marL="342900" indent="-342900" algn="just">
              <a:buFont typeface="Symbol" panose="05050102010706020507" pitchFamily="18" charset="2"/>
              <a:buChar char="·"/>
            </a:pPr>
            <a:r>
              <a:rPr lang="en-US" sz="2200" b="0" i="0" u="none" strike="noStrike" baseline="0" dirty="0">
                <a:latin typeface="Calibri" panose="020F0502020204030204" pitchFamily="34" charset="0"/>
              </a:rPr>
              <a:t>The serial information from the keyboard is shifted into the input register INPR.</a:t>
            </a:r>
          </a:p>
          <a:p>
            <a:pPr marL="342900" indent="-342900" algn="just">
              <a:buFont typeface="Symbol" panose="05050102010706020507" pitchFamily="18" charset="2"/>
              <a:buChar char="·"/>
            </a:pPr>
            <a:endParaRPr lang="en-US" sz="2200" b="0" i="0" u="none" strike="noStrike" baseline="0" dirty="0">
              <a:latin typeface="Calibri" panose="020F0502020204030204" pitchFamily="34" charset="0"/>
            </a:endParaRP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serial information for the printer is stored in the output register OUTR.</a:t>
            </a:r>
          </a:p>
          <a:p>
            <a:pPr marL="342900" indent="-342900" algn="just">
              <a:buFont typeface="Symbol" panose="05050102010706020507" pitchFamily="18" charset="2"/>
              <a:buChar char="·"/>
            </a:pPr>
            <a:r>
              <a:rPr lang="en-US" sz="2200" b="0" i="0" u="none" strike="noStrike" baseline="0" dirty="0">
                <a:latin typeface="Calibri" panose="020F0502020204030204" pitchFamily="34" charset="0"/>
              </a:rPr>
              <a:t>These two registers communicate with a communication interface serially and with the </a:t>
            </a:r>
            <a:r>
              <a:rPr lang="en-IN" sz="2200" b="0" i="0" u="none" strike="noStrike" baseline="0" dirty="0">
                <a:latin typeface="Calibri" panose="020F0502020204030204" pitchFamily="34" charset="0"/>
              </a:rPr>
              <a:t>AC in parallel.</a:t>
            </a:r>
          </a:p>
          <a:p>
            <a:pPr marL="342900" indent="-342900" algn="just">
              <a:buFont typeface="Symbol" panose="05050102010706020507" pitchFamily="18" charset="2"/>
              <a:buChar char="·"/>
            </a:pPr>
            <a:endParaRPr lang="en-IN" sz="2200" b="0" i="0" u="none" strike="noStrike" baseline="0" dirty="0">
              <a:latin typeface="Calibri" panose="020F0502020204030204" pitchFamily="34" charset="0"/>
            </a:endParaRP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transmitter interface receives serial information from the keyboard and transmits it to INPR. The receiver interface receives information from OUTR and sends it to the </a:t>
            </a:r>
            <a:r>
              <a:rPr lang="en-IN" sz="2200" b="0" i="0" u="none" strike="noStrike" baseline="0" dirty="0">
                <a:latin typeface="Calibri" panose="020F0502020204030204" pitchFamily="34" charset="0"/>
              </a:rPr>
              <a:t>printer serially.</a:t>
            </a:r>
          </a:p>
          <a:p>
            <a:pPr marL="342900" indent="-342900" algn="just">
              <a:buFont typeface="Symbol" panose="05050102010706020507" pitchFamily="18" charset="2"/>
              <a:buChar char="·"/>
            </a:pPr>
            <a:r>
              <a:rPr lang="en-US" sz="2200" b="0" i="0" u="none" strike="noStrike" baseline="0" dirty="0">
                <a:latin typeface="Calibri" panose="020F0502020204030204" pitchFamily="34" charset="0"/>
              </a:rPr>
              <a:t>The 1-bit input flag FGI is a control flip-flop. It is set to 1 when new information is available in the input device and is cleared to 0 when the information is accepted by the </a:t>
            </a:r>
            <a:r>
              <a:rPr lang="en-IN" sz="2200" b="0" i="0" u="none" strike="noStrike" baseline="0" dirty="0">
                <a:latin typeface="Calibri" panose="020F0502020204030204" pitchFamily="34" charset="0"/>
              </a:rPr>
              <a:t>computer.</a:t>
            </a:r>
          </a:p>
          <a:p>
            <a:pPr marL="342900" indent="-342900" algn="just">
              <a:buFont typeface="Symbol" panose="05050102010706020507" pitchFamily="18" charset="2"/>
              <a:buChar char="·"/>
            </a:pPr>
            <a:endParaRPr lang="en-IN" sz="2200" b="0" i="0" u="none" strike="noStrike" baseline="0" dirty="0">
              <a:latin typeface="Calibri" panose="020F0502020204030204" pitchFamily="34" charset="0"/>
            </a:endParaRPr>
          </a:p>
          <a:p>
            <a:pPr marL="342900" indent="-342900" algn="just">
              <a:buFont typeface="Symbol" panose="05050102010706020507" pitchFamily="18" charset="2"/>
              <a:buChar char="·"/>
            </a:pPr>
            <a:r>
              <a:rPr lang="en-US" sz="2200" b="0" i="0" u="none" strike="noStrike" baseline="0" dirty="0">
                <a:latin typeface="Calibri" panose="020F0502020204030204" pitchFamily="34" charset="0"/>
              </a:rPr>
              <a:t>The flag is needed to synchronize the timing rate difference between the input device </a:t>
            </a:r>
            <a:r>
              <a:rPr lang="en-IN" sz="2200" b="0" i="0" u="none" strike="noStrike" baseline="0" dirty="0">
                <a:latin typeface="Calibri" panose="020F0502020204030204" pitchFamily="34" charset="0"/>
              </a:rPr>
              <a:t>and the computer.</a:t>
            </a:r>
          </a:p>
          <a:p>
            <a:pPr marL="342900" indent="-342900" algn="just">
              <a:buFont typeface="Symbol" panose="05050102010706020507" pitchFamily="18" charset="2"/>
              <a:buChar char="·"/>
            </a:pPr>
            <a:endParaRPr lang="en-IN" sz="2200" b="0" i="0" u="none" strike="noStrike" baseline="0" dirty="0">
              <a:latin typeface="Calibri" panose="020F0502020204030204" pitchFamily="34" charset="0"/>
            </a:endParaRP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process of information transfer is as follows:</a:t>
            </a:r>
            <a:endParaRPr lang="en-IN" sz="2200" dirty="0"/>
          </a:p>
        </p:txBody>
      </p:sp>
    </p:spTree>
    <p:extLst>
      <p:ext uri="{BB962C8B-B14F-4D97-AF65-F5344CB8AC3E}">
        <p14:creationId xmlns:p14="http://schemas.microsoft.com/office/powerpoint/2010/main" val="3364347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ED359B-7554-55F4-28E7-B8F611E484A7}"/>
              </a:ext>
            </a:extLst>
          </p:cNvPr>
          <p:cNvSpPr txBox="1"/>
          <p:nvPr/>
        </p:nvSpPr>
        <p:spPr>
          <a:xfrm>
            <a:off x="332508" y="209068"/>
            <a:ext cx="11513128" cy="6186309"/>
          </a:xfrm>
          <a:prstGeom prst="rect">
            <a:avLst/>
          </a:prstGeom>
          <a:noFill/>
        </p:spPr>
        <p:txBody>
          <a:bodyPr wrap="square">
            <a:spAutoFit/>
          </a:bodyPr>
          <a:lstStyle/>
          <a:p>
            <a:pPr algn="just"/>
            <a:r>
              <a:rPr lang="en-US" sz="2200" b="1" i="1" u="none" strike="noStrike" baseline="0" dirty="0">
                <a:latin typeface="Cambria,BoldItalic"/>
              </a:rPr>
              <a:t>The process of input information transfer:</a:t>
            </a:r>
          </a:p>
          <a:p>
            <a:pPr algn="just"/>
            <a:endParaRPr lang="en-US" sz="2200" b="1" i="1" u="none" strike="noStrike" baseline="0" dirty="0">
              <a:latin typeface="Cambria,BoldItalic"/>
            </a:endParaRP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Initially, the input flag FGI is cleared to 0. When a key is struck in the keyboard, an 8-bit alphanumeric code is shifted into INPR and the input flag FGI is set to 1.</a:t>
            </a: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As long as the flag is set, the information in INPR cannot be changed by striking another key. The computer checks the flag bit; if it is 1, the information from INPR is transferred in parallel into AC and FGI is cleared to 0.</a:t>
            </a:r>
          </a:p>
          <a:p>
            <a:pPr marL="342900" indent="-342900" algn="just">
              <a:buFont typeface="Symbol" panose="05050102010706020507" pitchFamily="18" charset="2"/>
              <a:buChar char="·"/>
            </a:pPr>
            <a:r>
              <a:rPr lang="en-US" sz="2200" b="0" i="0" u="none" strike="noStrike" baseline="0" dirty="0">
                <a:latin typeface="Calibri" panose="020F0502020204030204" pitchFamily="34" charset="0"/>
              </a:rPr>
              <a:t>Once the flag is cleared, new information can be shifted into INPR by striking another </a:t>
            </a:r>
            <a:r>
              <a:rPr lang="en-IN" sz="2200" b="0" i="0" u="none" strike="noStrike" baseline="0" dirty="0">
                <a:latin typeface="Calibri" panose="020F0502020204030204" pitchFamily="34" charset="0"/>
              </a:rPr>
              <a:t>key.</a:t>
            </a:r>
          </a:p>
          <a:p>
            <a:pPr algn="just"/>
            <a:endParaRPr lang="en-IN" sz="2200" b="0" i="0" u="none" strike="noStrike" baseline="0" dirty="0">
              <a:latin typeface="Calibri" panose="020F0502020204030204" pitchFamily="34" charset="0"/>
            </a:endParaRPr>
          </a:p>
          <a:p>
            <a:pPr algn="just"/>
            <a:r>
              <a:rPr lang="en-US" sz="2200" b="1" i="1" u="none" strike="noStrike" baseline="0" dirty="0">
                <a:latin typeface="Cambria,BoldItalic"/>
              </a:rPr>
              <a:t>The process of outputting information:</a:t>
            </a:r>
          </a:p>
          <a:p>
            <a:pPr algn="just"/>
            <a:endParaRPr lang="en-US" sz="2200" b="1" i="1" u="none" strike="noStrike" baseline="0" dirty="0">
              <a:latin typeface="Cambria,BoldItalic"/>
            </a:endParaRP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output register OUTR works similarly but the direction of information flow is </a:t>
            </a:r>
            <a:r>
              <a:rPr lang="en-IN" sz="2200" b="0" i="0" u="none" strike="noStrike" baseline="0" dirty="0">
                <a:latin typeface="Calibri" panose="020F0502020204030204" pitchFamily="34" charset="0"/>
              </a:rPr>
              <a:t>reversed.</a:t>
            </a: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Initially, the output flag FGO is set to 1. The computer checks the flag bit; if it is 1, the information from AC is transferred in parallel to OUTR and FGO is cleared to 0. The output device accepts the coded information, prints the corresponding character, and when the operation is completed, it sets FGO to 1.</a:t>
            </a: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computer does not load a new character into OUTR when FGO is 0 because this condition indicates that the output device is in the process of printing the character.</a:t>
            </a:r>
            <a:endParaRPr lang="en-IN" sz="2200" dirty="0"/>
          </a:p>
        </p:txBody>
      </p:sp>
    </p:spTree>
    <p:extLst>
      <p:ext uri="{BB962C8B-B14F-4D97-AF65-F5344CB8AC3E}">
        <p14:creationId xmlns:p14="http://schemas.microsoft.com/office/powerpoint/2010/main" val="26260462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CA9ED-332D-8ECA-7073-3D01A22F75C8}"/>
              </a:ext>
            </a:extLst>
          </p:cNvPr>
          <p:cNvSpPr>
            <a:spLocks noGrp="1"/>
          </p:cNvSpPr>
          <p:nvPr>
            <p:ph type="title"/>
          </p:nvPr>
        </p:nvSpPr>
        <p:spPr>
          <a:xfrm>
            <a:off x="574964" y="157307"/>
            <a:ext cx="10515600" cy="632402"/>
          </a:xfrm>
        </p:spPr>
        <p:txBody>
          <a:bodyPr>
            <a:noAutofit/>
          </a:bodyPr>
          <a:lstStyle/>
          <a:p>
            <a:r>
              <a:rPr lang="en-IN" sz="3600" b="1" dirty="0"/>
              <a:t>Input-Output instructions :</a:t>
            </a:r>
          </a:p>
        </p:txBody>
      </p:sp>
      <p:sp>
        <p:nvSpPr>
          <p:cNvPr id="3" name="Content Placeholder 2">
            <a:extLst>
              <a:ext uri="{FF2B5EF4-FFF2-40B4-BE49-F238E27FC236}">
                <a16:creationId xmlns:a16="http://schemas.microsoft.com/office/drawing/2014/main" id="{BC0F947D-1F98-0F46-086D-87FD0F49D6BB}"/>
              </a:ext>
            </a:extLst>
          </p:cNvPr>
          <p:cNvSpPr>
            <a:spLocks noGrp="1"/>
          </p:cNvSpPr>
          <p:nvPr>
            <p:ph idx="1"/>
          </p:nvPr>
        </p:nvSpPr>
        <p:spPr>
          <a:xfrm>
            <a:off x="277091" y="983673"/>
            <a:ext cx="11499273" cy="5717020"/>
          </a:xfrm>
        </p:spPr>
        <p:txBody>
          <a:bodyPr>
            <a:normAutofit/>
          </a:bodyPr>
          <a:lstStyle/>
          <a:p>
            <a:pPr marL="0" indent="0" algn="just">
              <a:buNone/>
            </a:pPr>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Input and output instructions are needed for transferring information to and from AC register, for checking the flag bits, and for controlling the interrupt facility.</a:t>
            </a:r>
          </a:p>
          <a:p>
            <a:pPr marL="0" indent="0" algn="just">
              <a:buNone/>
            </a:pPr>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Input-output instructions have an operation code 1111 and are recognized by the control when D7 = 1 and I = 1.</a:t>
            </a:r>
          </a:p>
          <a:p>
            <a:pPr marL="0" indent="0" algn="just">
              <a:buNone/>
            </a:pPr>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remaining bits of the instruction specify the particular operation.</a:t>
            </a:r>
          </a:p>
          <a:p>
            <a:pPr marL="0" indent="0" algn="just">
              <a:buNone/>
            </a:pPr>
            <a:r>
              <a:rPr lang="en-IN" sz="2200" b="0" i="0" u="none" strike="noStrike" baseline="0" dirty="0">
                <a:latin typeface="Symbol" panose="05050102010706020507" pitchFamily="18" charset="2"/>
              </a:rPr>
              <a:t> </a:t>
            </a:r>
            <a:r>
              <a:rPr lang="en-IN" sz="2200" b="0" i="0" u="none" strike="noStrike" baseline="0" dirty="0">
                <a:latin typeface="Calibri" panose="020F0502020204030204" pitchFamily="34" charset="0"/>
              </a:rPr>
              <a:t>The </a:t>
            </a:r>
            <a:r>
              <a:rPr lang="en-US" sz="2200" b="0" i="0" u="none" strike="noStrike" baseline="0" dirty="0">
                <a:latin typeface="Calibri" panose="020F0502020204030204" pitchFamily="34" charset="0"/>
              </a:rPr>
              <a:t>control functions and microoperations for the input-output instructions are listed </a:t>
            </a:r>
            <a:r>
              <a:rPr lang="en-IN" sz="2200" b="0" i="0" u="none" strike="noStrike" baseline="0" dirty="0">
                <a:latin typeface="Calibri" panose="020F0502020204030204" pitchFamily="34" charset="0"/>
              </a:rPr>
              <a:t>below.</a:t>
            </a:r>
            <a:endParaRPr lang="en-IN" sz="2200" dirty="0"/>
          </a:p>
        </p:txBody>
      </p:sp>
      <p:pic>
        <p:nvPicPr>
          <p:cNvPr id="5" name="Picture 4">
            <a:extLst>
              <a:ext uri="{FF2B5EF4-FFF2-40B4-BE49-F238E27FC236}">
                <a16:creationId xmlns:a16="http://schemas.microsoft.com/office/drawing/2014/main" id="{6552A135-6A7D-6418-A12C-2AC3A05F1A3C}"/>
              </a:ext>
            </a:extLst>
          </p:cNvPr>
          <p:cNvPicPr>
            <a:picLocks noChangeAspect="1"/>
          </p:cNvPicPr>
          <p:nvPr/>
        </p:nvPicPr>
        <p:blipFill>
          <a:blip r:embed="rId2"/>
          <a:stretch>
            <a:fillRect/>
          </a:stretch>
        </p:blipFill>
        <p:spPr>
          <a:xfrm>
            <a:off x="1399310" y="3538971"/>
            <a:ext cx="8534400" cy="2931102"/>
          </a:xfrm>
          <a:prstGeom prst="rect">
            <a:avLst/>
          </a:prstGeom>
        </p:spPr>
      </p:pic>
    </p:spTree>
    <p:extLst>
      <p:ext uri="{BB962C8B-B14F-4D97-AF65-F5344CB8AC3E}">
        <p14:creationId xmlns:p14="http://schemas.microsoft.com/office/powerpoint/2010/main" val="7700449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42">
            <a:extLst>
              <a:ext uri="{FF2B5EF4-FFF2-40B4-BE49-F238E27FC236}">
                <a16:creationId xmlns:a16="http://schemas.microsoft.com/office/drawing/2014/main" id="{77454A38-789D-5A94-71FF-8E369B883105}"/>
              </a:ext>
            </a:extLst>
          </p:cNvPr>
          <p:cNvSpPr>
            <a:spLocks noChangeArrowheads="1"/>
          </p:cNvSpPr>
          <p:nvPr/>
        </p:nvSpPr>
        <p:spPr bwMode="auto">
          <a:xfrm>
            <a:off x="2190750" y="3003550"/>
            <a:ext cx="24130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63500" tIns="25400" rIns="63500" bIns="2540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pPr>
              <a:lnSpc>
                <a:spcPct val="97000"/>
              </a:lnSpc>
            </a:pPr>
            <a:endParaRPr lang="en-US" altLang="ko-KR" sz="1800" dirty="0"/>
          </a:p>
          <a:p>
            <a:pPr>
              <a:lnSpc>
                <a:spcPct val="97000"/>
              </a:lnSpc>
            </a:pPr>
            <a:r>
              <a:rPr lang="en-US" altLang="ko-KR" sz="1800" dirty="0"/>
              <a:t>D</a:t>
            </a:r>
            <a:r>
              <a:rPr lang="en-US" altLang="ko-KR" sz="1800" baseline="-25000" dirty="0"/>
              <a:t>7</a:t>
            </a:r>
            <a:r>
              <a:rPr lang="en-US" altLang="ko-KR" sz="1800" dirty="0"/>
              <a:t>IT</a:t>
            </a:r>
            <a:r>
              <a:rPr lang="en-US" altLang="ko-KR" sz="1800" baseline="-25000" dirty="0"/>
              <a:t>3</a:t>
            </a:r>
            <a:r>
              <a:rPr lang="en-US" altLang="ko-KR" sz="1800" dirty="0"/>
              <a:t> = p	</a:t>
            </a:r>
            <a:r>
              <a:rPr lang="en-US" altLang="ko-KR" sz="1800" dirty="0">
                <a:sym typeface="Symbol" panose="05050102010706020507" pitchFamily="18" charset="2"/>
              </a:rPr>
              <a:t>	</a:t>
            </a:r>
          </a:p>
          <a:p>
            <a:pPr>
              <a:lnSpc>
                <a:spcPct val="97000"/>
              </a:lnSpc>
            </a:pPr>
            <a:r>
              <a:rPr lang="en-US" altLang="ko-KR" sz="1800" dirty="0">
                <a:sym typeface="Symbol" panose="05050102010706020507" pitchFamily="18" charset="2"/>
              </a:rPr>
              <a:t>IR(</a:t>
            </a:r>
            <a:r>
              <a:rPr lang="en-US" altLang="ko-KR" sz="1800" dirty="0" err="1">
                <a:sym typeface="Symbol" panose="05050102010706020507" pitchFamily="18" charset="2"/>
              </a:rPr>
              <a:t>i</a:t>
            </a:r>
            <a:r>
              <a:rPr lang="en-US" altLang="ko-KR" sz="1800" dirty="0">
                <a:sym typeface="Symbol" panose="05050102010706020507" pitchFamily="18" charset="2"/>
              </a:rPr>
              <a:t>) = </a:t>
            </a:r>
            <a:r>
              <a:rPr lang="en-US" altLang="ko-KR" sz="1800" dirty="0"/>
              <a:t>B</a:t>
            </a:r>
            <a:r>
              <a:rPr lang="en-US" altLang="ko-KR" sz="1800" baseline="-25000" dirty="0"/>
              <a:t>i</a:t>
            </a:r>
            <a:r>
              <a:rPr lang="en-US" altLang="ko-KR" sz="1800" dirty="0"/>
              <a:t>, </a:t>
            </a:r>
            <a:r>
              <a:rPr lang="en-US" altLang="ko-KR" sz="1800" dirty="0" err="1"/>
              <a:t>i</a:t>
            </a:r>
            <a:r>
              <a:rPr lang="en-US" altLang="ko-KR" sz="1800" dirty="0"/>
              <a:t> = 6, …, 11</a:t>
            </a:r>
            <a:endParaRPr lang="en-US" altLang="ko-KR" sz="1800" dirty="0">
              <a:sym typeface="Symbol" panose="05050102010706020507" pitchFamily="18" charset="2"/>
            </a:endParaRPr>
          </a:p>
        </p:txBody>
      </p:sp>
      <p:sp>
        <p:nvSpPr>
          <p:cNvPr id="44036" name="Rectangle 43">
            <a:extLst>
              <a:ext uri="{FF2B5EF4-FFF2-40B4-BE49-F238E27FC236}">
                <a16:creationId xmlns:a16="http://schemas.microsoft.com/office/drawing/2014/main" id="{6985F680-3923-ECA2-EA7C-05AB8298982E}"/>
              </a:ext>
            </a:extLst>
          </p:cNvPr>
          <p:cNvSpPr>
            <a:spLocks noChangeArrowheads="1"/>
          </p:cNvSpPr>
          <p:nvPr/>
        </p:nvSpPr>
        <p:spPr bwMode="auto">
          <a:xfrm>
            <a:off x="1555172" y="4174404"/>
            <a:ext cx="78486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63500" tIns="25400" rIns="63500" bIns="2540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pPr>
              <a:lnSpc>
                <a:spcPct val="97000"/>
              </a:lnSpc>
            </a:pPr>
            <a:r>
              <a:rPr lang="en-US" altLang="ko-KR" sz="1800" dirty="0"/>
              <a:t>	p:	SC </a:t>
            </a:r>
            <a:r>
              <a:rPr lang="en-US" altLang="ko-KR" sz="1800" dirty="0">
                <a:sym typeface="Symbol" panose="05050102010706020507" pitchFamily="18" charset="2"/>
              </a:rPr>
              <a:t> 0				Clear SC</a:t>
            </a:r>
            <a:endParaRPr lang="en-US" altLang="ko-KR" sz="2800" dirty="0"/>
          </a:p>
          <a:p>
            <a:pPr>
              <a:lnSpc>
                <a:spcPct val="97000"/>
              </a:lnSpc>
            </a:pPr>
            <a:r>
              <a:rPr lang="en-US" altLang="ko-KR" sz="1800" dirty="0"/>
              <a:t>INP	pB</a:t>
            </a:r>
            <a:r>
              <a:rPr lang="en-US" altLang="ko-KR" sz="1800" baseline="-25000" dirty="0"/>
              <a:t>11</a:t>
            </a:r>
            <a:r>
              <a:rPr lang="en-US" altLang="ko-KR" sz="1800" dirty="0"/>
              <a:t>:	AC(0-7) </a:t>
            </a:r>
            <a:r>
              <a:rPr lang="en-US" altLang="ko-KR" sz="1800" dirty="0">
                <a:sym typeface="Symbol" panose="05050102010706020507" pitchFamily="18" charset="2"/>
              </a:rPr>
              <a:t> INPR, FGI  0		Input char. to AC</a:t>
            </a:r>
            <a:r>
              <a:rPr lang="en-US" altLang="ko-KR" sz="1800" dirty="0"/>
              <a:t> </a:t>
            </a:r>
          </a:p>
          <a:p>
            <a:pPr>
              <a:lnSpc>
                <a:spcPct val="97000"/>
              </a:lnSpc>
            </a:pPr>
            <a:r>
              <a:rPr lang="en-US" altLang="ko-KR" sz="1800" dirty="0"/>
              <a:t>OUT	pB</a:t>
            </a:r>
            <a:r>
              <a:rPr lang="en-US" altLang="ko-KR" sz="1800" baseline="-25000" dirty="0"/>
              <a:t>10</a:t>
            </a:r>
            <a:r>
              <a:rPr lang="en-US" altLang="ko-KR" sz="1800" dirty="0"/>
              <a:t>:	OUTR </a:t>
            </a:r>
            <a:r>
              <a:rPr lang="en-US" altLang="ko-KR" sz="1800" dirty="0">
                <a:sym typeface="Symbol" panose="05050102010706020507" pitchFamily="18" charset="2"/>
              </a:rPr>
              <a:t> AC(0-7), FGO  0		Output char. from AC</a:t>
            </a:r>
            <a:r>
              <a:rPr lang="en-US" altLang="ko-KR" sz="1800" dirty="0"/>
              <a:t> </a:t>
            </a:r>
          </a:p>
          <a:p>
            <a:pPr>
              <a:lnSpc>
                <a:spcPct val="97000"/>
              </a:lnSpc>
            </a:pPr>
            <a:r>
              <a:rPr lang="en-US" altLang="ko-KR" sz="1800" dirty="0"/>
              <a:t>SKI	pB</a:t>
            </a:r>
            <a:r>
              <a:rPr lang="en-US" altLang="ko-KR" sz="1800" baseline="-25000" dirty="0"/>
              <a:t>9</a:t>
            </a:r>
            <a:r>
              <a:rPr lang="en-US" altLang="ko-KR" sz="1800" dirty="0"/>
              <a:t>:	if(FGI = 1) then (PC </a:t>
            </a:r>
            <a:r>
              <a:rPr lang="en-US" altLang="ko-KR" sz="1800" dirty="0">
                <a:sym typeface="Symbol" panose="05050102010706020507" pitchFamily="18" charset="2"/>
              </a:rPr>
              <a:t> PC + 1)	Skip on input flag</a:t>
            </a:r>
            <a:r>
              <a:rPr lang="en-US" altLang="ko-KR" sz="1800" dirty="0"/>
              <a:t> </a:t>
            </a:r>
          </a:p>
          <a:p>
            <a:pPr>
              <a:lnSpc>
                <a:spcPct val="97000"/>
              </a:lnSpc>
            </a:pPr>
            <a:r>
              <a:rPr lang="en-US" altLang="ko-KR" sz="1800" dirty="0"/>
              <a:t>SKO	pB</a:t>
            </a:r>
            <a:r>
              <a:rPr lang="en-US" altLang="ko-KR" sz="1800" baseline="-25000" dirty="0"/>
              <a:t>8</a:t>
            </a:r>
            <a:r>
              <a:rPr lang="en-US" altLang="ko-KR" sz="1800" dirty="0"/>
              <a:t>:	if(FGO = 1) then (PC </a:t>
            </a:r>
            <a:r>
              <a:rPr lang="en-US" altLang="ko-KR" sz="1800" dirty="0">
                <a:sym typeface="Symbol" panose="05050102010706020507" pitchFamily="18" charset="2"/>
              </a:rPr>
              <a:t> PC + 1)</a:t>
            </a:r>
            <a:r>
              <a:rPr lang="en-US" altLang="ko-KR" sz="1800" dirty="0"/>
              <a:t> </a:t>
            </a:r>
            <a:r>
              <a:rPr lang="en-US" altLang="ko-KR" sz="1800" dirty="0">
                <a:sym typeface="Symbol" panose="05050102010706020507" pitchFamily="18" charset="2"/>
              </a:rPr>
              <a:t>	Skip on output flag</a:t>
            </a:r>
          </a:p>
          <a:p>
            <a:pPr>
              <a:lnSpc>
                <a:spcPct val="97000"/>
              </a:lnSpc>
            </a:pPr>
            <a:r>
              <a:rPr lang="en-US" altLang="ko-KR" sz="1800" dirty="0">
                <a:sym typeface="Symbol" panose="05050102010706020507" pitchFamily="18" charset="2"/>
              </a:rPr>
              <a:t>ION	</a:t>
            </a:r>
            <a:r>
              <a:rPr lang="en-US" altLang="ko-KR" sz="1800" dirty="0"/>
              <a:t>pB</a:t>
            </a:r>
            <a:r>
              <a:rPr lang="en-US" altLang="ko-KR" sz="1800" baseline="-25000" dirty="0"/>
              <a:t>7</a:t>
            </a:r>
            <a:r>
              <a:rPr lang="en-US" altLang="ko-KR" sz="1800" dirty="0"/>
              <a:t>:	IEN </a:t>
            </a:r>
            <a:r>
              <a:rPr lang="en-US" altLang="ko-KR" sz="1800" dirty="0">
                <a:sym typeface="Symbol" panose="05050102010706020507" pitchFamily="18" charset="2"/>
              </a:rPr>
              <a:t> 1				Interrupt enable on</a:t>
            </a:r>
          </a:p>
          <a:p>
            <a:pPr>
              <a:lnSpc>
                <a:spcPct val="97000"/>
              </a:lnSpc>
            </a:pPr>
            <a:r>
              <a:rPr lang="en-US" altLang="ko-KR" sz="1800" dirty="0">
                <a:sym typeface="Symbol" panose="05050102010706020507" pitchFamily="18" charset="2"/>
              </a:rPr>
              <a:t>IOF	</a:t>
            </a:r>
            <a:r>
              <a:rPr lang="en-US" altLang="ko-KR" sz="1800" dirty="0"/>
              <a:t>pB</a:t>
            </a:r>
            <a:r>
              <a:rPr lang="en-US" altLang="ko-KR" sz="1800" baseline="-25000" dirty="0"/>
              <a:t>6</a:t>
            </a:r>
            <a:r>
              <a:rPr lang="en-US" altLang="ko-KR" sz="1800" dirty="0"/>
              <a:t>:	IEN </a:t>
            </a:r>
            <a:r>
              <a:rPr lang="en-US" altLang="ko-KR" sz="1800" dirty="0">
                <a:sym typeface="Symbol" panose="05050102010706020507" pitchFamily="18" charset="2"/>
              </a:rPr>
              <a:t> 0				Interrupt enable off</a:t>
            </a:r>
            <a:r>
              <a:rPr lang="en-US" altLang="ko-KR" sz="1800" dirty="0"/>
              <a:t> </a:t>
            </a:r>
          </a:p>
        </p:txBody>
      </p:sp>
      <p:sp>
        <p:nvSpPr>
          <p:cNvPr id="44037" name="Rectangle 44">
            <a:extLst>
              <a:ext uri="{FF2B5EF4-FFF2-40B4-BE49-F238E27FC236}">
                <a16:creationId xmlns:a16="http://schemas.microsoft.com/office/drawing/2014/main" id="{8E2B54A1-9D91-8008-2739-75D7B77797C5}"/>
              </a:ext>
            </a:extLst>
          </p:cNvPr>
          <p:cNvSpPr>
            <a:spLocks noChangeArrowheads="1"/>
          </p:cNvSpPr>
          <p:nvPr/>
        </p:nvSpPr>
        <p:spPr bwMode="auto">
          <a:xfrm>
            <a:off x="1412297" y="4183929"/>
            <a:ext cx="7991475" cy="203835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US" altLang="en-US"/>
          </a:p>
        </p:txBody>
      </p:sp>
      <p:sp>
        <p:nvSpPr>
          <p:cNvPr id="44038" name="Line 45">
            <a:extLst>
              <a:ext uri="{FF2B5EF4-FFF2-40B4-BE49-F238E27FC236}">
                <a16:creationId xmlns:a16="http://schemas.microsoft.com/office/drawing/2014/main" id="{6B300402-993D-199C-A725-B6E912A40631}"/>
              </a:ext>
            </a:extLst>
          </p:cNvPr>
          <p:cNvSpPr>
            <a:spLocks noChangeShapeType="1"/>
          </p:cNvSpPr>
          <p:nvPr/>
        </p:nvSpPr>
        <p:spPr bwMode="auto">
          <a:xfrm>
            <a:off x="2309380" y="4202979"/>
            <a:ext cx="0" cy="2019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039" name="Line 46">
            <a:extLst>
              <a:ext uri="{FF2B5EF4-FFF2-40B4-BE49-F238E27FC236}">
                <a16:creationId xmlns:a16="http://schemas.microsoft.com/office/drawing/2014/main" id="{9C0874E2-1562-0204-D482-E310C631518E}"/>
              </a:ext>
            </a:extLst>
          </p:cNvPr>
          <p:cNvSpPr>
            <a:spLocks noChangeShapeType="1"/>
          </p:cNvSpPr>
          <p:nvPr/>
        </p:nvSpPr>
        <p:spPr bwMode="auto">
          <a:xfrm>
            <a:off x="6773141" y="4183929"/>
            <a:ext cx="0" cy="2019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 name="Title 1">
            <a:extLst>
              <a:ext uri="{FF2B5EF4-FFF2-40B4-BE49-F238E27FC236}">
                <a16:creationId xmlns:a16="http://schemas.microsoft.com/office/drawing/2014/main" id="{137F5D0B-132F-AA3F-C6B6-3F0BE4CDEEBD}"/>
              </a:ext>
            </a:extLst>
          </p:cNvPr>
          <p:cNvSpPr>
            <a:spLocks noGrp="1"/>
          </p:cNvSpPr>
          <p:nvPr>
            <p:ph type="title"/>
          </p:nvPr>
        </p:nvSpPr>
        <p:spPr>
          <a:xfrm>
            <a:off x="574964" y="157307"/>
            <a:ext cx="10515600" cy="632402"/>
          </a:xfrm>
        </p:spPr>
        <p:txBody>
          <a:bodyPr>
            <a:noAutofit/>
          </a:bodyPr>
          <a:lstStyle/>
          <a:p>
            <a:r>
              <a:rPr lang="en-IN" sz="3600" b="1" dirty="0"/>
              <a:t>Input-Output instructions :</a:t>
            </a:r>
          </a:p>
        </p:txBody>
      </p:sp>
      <p:sp>
        <p:nvSpPr>
          <p:cNvPr id="9" name="TextBox 8">
            <a:extLst>
              <a:ext uri="{FF2B5EF4-FFF2-40B4-BE49-F238E27FC236}">
                <a16:creationId xmlns:a16="http://schemas.microsoft.com/office/drawing/2014/main" id="{C64620FC-E871-DA37-80DF-458C53B2BEB4}"/>
              </a:ext>
            </a:extLst>
          </p:cNvPr>
          <p:cNvSpPr txBox="1"/>
          <p:nvPr/>
        </p:nvSpPr>
        <p:spPr>
          <a:xfrm>
            <a:off x="270163" y="808759"/>
            <a:ext cx="11651673" cy="2462213"/>
          </a:xfrm>
          <a:prstGeom prst="rect">
            <a:avLst/>
          </a:prstGeom>
          <a:noFill/>
        </p:spPr>
        <p:txBody>
          <a:bodyPr wrap="square">
            <a:spAutoFit/>
          </a:bodyPr>
          <a:lstStyle/>
          <a:p>
            <a:pPr marL="285750" indent="-285750" algn="just">
              <a:buFont typeface="Symbol" panose="05050102010706020507" pitchFamily="18" charset="2"/>
              <a:buChar char="·"/>
            </a:pPr>
            <a:r>
              <a:rPr lang="en-US" sz="2200" b="0" i="0" u="none" strike="noStrike" baseline="0" dirty="0">
                <a:latin typeface="Calibri" panose="020F0502020204030204" pitchFamily="34" charset="0"/>
              </a:rPr>
              <a:t>Input and output instructions are needed for transferring information to and from AC register, for checking the flag bits, and for controlling the interrupt facility.</a:t>
            </a:r>
          </a:p>
          <a:p>
            <a:pPr marL="342900" indent="-342900" algn="just">
              <a:buFont typeface="Symbol" panose="05050102010706020507" pitchFamily="18" charset="2"/>
              <a:buChar char="·"/>
            </a:pPr>
            <a:r>
              <a:rPr lang="en-US" sz="2200" b="0" i="0" u="none" strike="noStrike" baseline="0" dirty="0">
                <a:latin typeface="Calibri" panose="020F0502020204030204" pitchFamily="34" charset="0"/>
              </a:rPr>
              <a:t>Input-output instructions have an operation code 1111 and are recognized by the control when D7 = 1 and I = 1.</a:t>
            </a:r>
          </a:p>
          <a:p>
            <a:pPr marL="342900" indent="-342900" algn="just">
              <a:buFont typeface="Symbol" panose="05050102010706020507" pitchFamily="18" charset="2"/>
              <a:buChar char="·"/>
            </a:pPr>
            <a:endParaRPr lang="en-US" sz="2200" b="0" i="0" u="none" strike="noStrike" baseline="0" dirty="0">
              <a:latin typeface="Calibri" panose="020F0502020204030204" pitchFamily="34" charset="0"/>
            </a:endParaRPr>
          </a:p>
          <a:p>
            <a:pPr marL="285750" indent="-285750" algn="just">
              <a:buFont typeface="Symbol" panose="05050102010706020507" pitchFamily="18" charset="2"/>
              <a:buChar char="·"/>
            </a:pPr>
            <a:r>
              <a:rPr lang="en-US" sz="2200" b="0" i="0" u="none" strike="noStrike" baseline="0" dirty="0">
                <a:latin typeface="Calibri" panose="020F0502020204030204" pitchFamily="34" charset="0"/>
              </a:rPr>
              <a:t>The remaining bits of the instruction specify the particular operation.</a:t>
            </a:r>
          </a:p>
          <a:p>
            <a:pPr marL="0" indent="0" algn="just">
              <a:buNone/>
            </a:pPr>
            <a:r>
              <a:rPr lang="en-IN" sz="2200" b="0" i="0" u="none" strike="noStrike" baseline="0" dirty="0">
                <a:latin typeface="Symbol" panose="05050102010706020507" pitchFamily="18" charset="2"/>
              </a:rPr>
              <a:t> </a:t>
            </a:r>
            <a:r>
              <a:rPr lang="en-IN" sz="2200" b="0" i="0" u="none" strike="noStrike" baseline="0" dirty="0">
                <a:latin typeface="Calibri" panose="020F0502020204030204" pitchFamily="34" charset="0"/>
              </a:rPr>
              <a:t>The </a:t>
            </a:r>
            <a:r>
              <a:rPr lang="en-US" sz="2200" b="0" i="0" u="none" strike="noStrike" baseline="0" dirty="0">
                <a:latin typeface="Calibri" panose="020F0502020204030204" pitchFamily="34" charset="0"/>
              </a:rPr>
              <a:t>control functions and microoperations for the input-output instructions are listed </a:t>
            </a:r>
            <a:r>
              <a:rPr lang="en-IN" sz="2200" b="0" i="0" u="none" strike="noStrike" baseline="0" dirty="0">
                <a:latin typeface="Calibri" panose="020F0502020204030204" pitchFamily="34" charset="0"/>
              </a:rPr>
              <a:t>below.</a:t>
            </a:r>
            <a:endParaRPr lang="en-IN"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551AA36-A137-107E-3129-6A0983A9CD91}"/>
              </a:ext>
            </a:extLst>
          </p:cNvPr>
          <p:cNvSpPr>
            <a:spLocks noGrp="1" noChangeArrowheads="1"/>
          </p:cNvSpPr>
          <p:nvPr>
            <p:ph type="title"/>
          </p:nvPr>
        </p:nvSpPr>
        <p:spPr bwMode="auto">
          <a:xfrm>
            <a:off x="4194174" y="168990"/>
            <a:ext cx="3898900" cy="422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noAutofit/>
          </a:bodyPr>
          <a:lstStyle/>
          <a:p>
            <a:pPr algn="ctr">
              <a:lnSpc>
                <a:spcPct val="87000"/>
              </a:lnSpc>
            </a:pPr>
            <a:r>
              <a:rPr lang="en-US" altLang="ko-KR" sz="2800" b="1" dirty="0">
                <a:latin typeface="+mn-lt"/>
              </a:rPr>
              <a:t>ADDRESSING MODES :</a:t>
            </a:r>
          </a:p>
        </p:txBody>
      </p:sp>
      <p:sp>
        <p:nvSpPr>
          <p:cNvPr id="7172" name="Rectangle 4">
            <a:extLst>
              <a:ext uri="{FF2B5EF4-FFF2-40B4-BE49-F238E27FC236}">
                <a16:creationId xmlns:a16="http://schemas.microsoft.com/office/drawing/2014/main" id="{FB0587E4-05FB-C6B5-F2C8-CA211B7AC4DE}"/>
              </a:ext>
            </a:extLst>
          </p:cNvPr>
          <p:cNvSpPr>
            <a:spLocks noGrp="1" noChangeArrowheads="1"/>
          </p:cNvSpPr>
          <p:nvPr>
            <p:ph type="body" idx="1"/>
          </p:nvPr>
        </p:nvSpPr>
        <p:spPr bwMode="auto">
          <a:xfrm>
            <a:off x="424070" y="828675"/>
            <a:ext cx="11277600" cy="5835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nSpc>
                <a:spcPct val="80000"/>
              </a:lnSpc>
            </a:pPr>
            <a:r>
              <a:rPr lang="en-US" altLang="ko-KR" dirty="0"/>
              <a:t>The address field of an instruction can represent either</a:t>
            </a:r>
          </a:p>
          <a:p>
            <a:pPr lvl="1">
              <a:lnSpc>
                <a:spcPct val="80000"/>
              </a:lnSpc>
            </a:pPr>
            <a:r>
              <a:rPr lang="en-US" altLang="ko-KR" sz="2000" b="1" dirty="0"/>
              <a:t>Direct address</a:t>
            </a:r>
            <a:r>
              <a:rPr lang="en-US" altLang="ko-KR" sz="2000" dirty="0"/>
              <a:t>: the address in memory of the data to use (the address of the operand), or</a:t>
            </a:r>
          </a:p>
          <a:p>
            <a:pPr lvl="1">
              <a:lnSpc>
                <a:spcPct val="80000"/>
              </a:lnSpc>
            </a:pPr>
            <a:r>
              <a:rPr lang="en-US" altLang="ko-KR" sz="2000" b="1" dirty="0"/>
              <a:t>Indirect address</a:t>
            </a:r>
            <a:r>
              <a:rPr lang="en-US" altLang="ko-KR" sz="2000" dirty="0"/>
              <a:t>: the address in memory of the address in memory of the data to use </a:t>
            </a:r>
          </a:p>
          <a:p>
            <a:pPr lvl="1">
              <a:lnSpc>
                <a:spcPct val="80000"/>
              </a:lnSpc>
            </a:pPr>
            <a:endParaRPr lang="en-US" altLang="ko-KR" sz="1600" dirty="0"/>
          </a:p>
          <a:p>
            <a:pPr lvl="1">
              <a:lnSpc>
                <a:spcPct val="80000"/>
              </a:lnSpc>
            </a:pPr>
            <a:endParaRPr lang="en-US" altLang="ko-KR" sz="1600" dirty="0"/>
          </a:p>
          <a:p>
            <a:pPr lvl="1">
              <a:lnSpc>
                <a:spcPct val="80000"/>
              </a:lnSpc>
            </a:pPr>
            <a:endParaRPr lang="en-US" altLang="ko-KR" sz="1600" dirty="0"/>
          </a:p>
          <a:p>
            <a:pPr lvl="1">
              <a:lnSpc>
                <a:spcPct val="80000"/>
              </a:lnSpc>
            </a:pPr>
            <a:endParaRPr lang="en-US" altLang="ko-KR" sz="1600" dirty="0"/>
          </a:p>
          <a:p>
            <a:pPr lvl="1">
              <a:lnSpc>
                <a:spcPct val="80000"/>
              </a:lnSpc>
            </a:pPr>
            <a:endParaRPr lang="en-US" altLang="ko-KR" sz="1600" dirty="0"/>
          </a:p>
          <a:p>
            <a:pPr lvl="1">
              <a:lnSpc>
                <a:spcPct val="80000"/>
              </a:lnSpc>
            </a:pPr>
            <a:endParaRPr lang="en-US" altLang="ko-KR" sz="1600" dirty="0"/>
          </a:p>
          <a:p>
            <a:pPr lvl="1">
              <a:lnSpc>
                <a:spcPct val="80000"/>
              </a:lnSpc>
            </a:pPr>
            <a:endParaRPr lang="en-US" altLang="ko-KR" sz="1600" dirty="0"/>
          </a:p>
          <a:p>
            <a:pPr lvl="1">
              <a:lnSpc>
                <a:spcPct val="80000"/>
              </a:lnSpc>
            </a:pPr>
            <a:endParaRPr lang="en-US" altLang="ko-KR" sz="1600" dirty="0"/>
          </a:p>
          <a:p>
            <a:pPr lvl="1">
              <a:lnSpc>
                <a:spcPct val="80000"/>
              </a:lnSpc>
            </a:pPr>
            <a:endParaRPr lang="en-US" altLang="ko-KR" sz="1600" dirty="0"/>
          </a:p>
          <a:p>
            <a:pPr lvl="1">
              <a:lnSpc>
                <a:spcPct val="80000"/>
              </a:lnSpc>
            </a:pPr>
            <a:endParaRPr lang="en-US" altLang="ko-KR" sz="1600" dirty="0"/>
          </a:p>
          <a:p>
            <a:pPr lvl="1">
              <a:lnSpc>
                <a:spcPct val="80000"/>
              </a:lnSpc>
            </a:pPr>
            <a:endParaRPr lang="en-US" altLang="ko-KR" sz="1600" dirty="0"/>
          </a:p>
          <a:p>
            <a:pPr lvl="1">
              <a:lnSpc>
                <a:spcPct val="80000"/>
              </a:lnSpc>
            </a:pPr>
            <a:endParaRPr lang="en-US" altLang="ko-KR" sz="1600" dirty="0"/>
          </a:p>
          <a:p>
            <a:pPr lvl="1">
              <a:lnSpc>
                <a:spcPct val="80000"/>
              </a:lnSpc>
            </a:pPr>
            <a:endParaRPr lang="en-US" altLang="ko-KR" sz="1600" dirty="0"/>
          </a:p>
          <a:p>
            <a:pPr>
              <a:lnSpc>
                <a:spcPct val="80000"/>
              </a:lnSpc>
            </a:pPr>
            <a:r>
              <a:rPr lang="en-US" altLang="ko-KR" sz="2400" b="1" dirty="0"/>
              <a:t>Effective Address (EA)</a:t>
            </a:r>
          </a:p>
          <a:p>
            <a:pPr lvl="1">
              <a:lnSpc>
                <a:spcPct val="80000"/>
              </a:lnSpc>
            </a:pPr>
            <a:r>
              <a:rPr lang="en-US" altLang="ko-KR" sz="2000" dirty="0"/>
              <a:t>The address, that can be directly used without modification to access an operand for a computation-type instruction, or as the </a:t>
            </a:r>
            <a:r>
              <a:rPr lang="en-US" altLang="ko-KR" sz="2000" b="1" dirty="0"/>
              <a:t>target address </a:t>
            </a:r>
            <a:r>
              <a:rPr lang="en-US" altLang="ko-KR" sz="2000" dirty="0"/>
              <a:t>for a branch-type instruction</a:t>
            </a:r>
          </a:p>
        </p:txBody>
      </p:sp>
      <p:grpSp>
        <p:nvGrpSpPr>
          <p:cNvPr id="7173" name="Group 80">
            <a:extLst>
              <a:ext uri="{FF2B5EF4-FFF2-40B4-BE49-F238E27FC236}">
                <a16:creationId xmlns:a16="http://schemas.microsoft.com/office/drawing/2014/main" id="{342D905E-01B9-DE6C-64AC-F30E9C8A0211}"/>
              </a:ext>
            </a:extLst>
          </p:cNvPr>
          <p:cNvGrpSpPr>
            <a:grpSpLocks/>
          </p:cNvGrpSpPr>
          <p:nvPr/>
        </p:nvGrpSpPr>
        <p:grpSpPr bwMode="auto">
          <a:xfrm>
            <a:off x="3869636" y="2020889"/>
            <a:ext cx="6771860" cy="3398837"/>
            <a:chOff x="830" y="1165"/>
            <a:chExt cx="3213" cy="2141"/>
          </a:xfrm>
        </p:grpSpPr>
        <p:sp>
          <p:nvSpPr>
            <p:cNvPr id="7175" name="Line 20">
              <a:extLst>
                <a:ext uri="{FF2B5EF4-FFF2-40B4-BE49-F238E27FC236}">
                  <a16:creationId xmlns:a16="http://schemas.microsoft.com/office/drawing/2014/main" id="{0552B342-C3C4-62D6-D621-4FBC49E2CBBC}"/>
                </a:ext>
              </a:extLst>
            </p:cNvPr>
            <p:cNvSpPr>
              <a:spLocks noChangeShapeType="1"/>
            </p:cNvSpPr>
            <p:nvPr/>
          </p:nvSpPr>
          <p:spPr bwMode="auto">
            <a:xfrm>
              <a:off x="1118" y="1521"/>
              <a:ext cx="111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176" name="Rectangle 21">
              <a:extLst>
                <a:ext uri="{FF2B5EF4-FFF2-40B4-BE49-F238E27FC236}">
                  <a16:creationId xmlns:a16="http://schemas.microsoft.com/office/drawing/2014/main" id="{6B7EB187-59A3-7F48-304F-107794752829}"/>
                </a:ext>
              </a:extLst>
            </p:cNvPr>
            <p:cNvSpPr>
              <a:spLocks noChangeArrowheads="1"/>
            </p:cNvSpPr>
            <p:nvPr/>
          </p:nvSpPr>
          <p:spPr bwMode="auto">
            <a:xfrm>
              <a:off x="1100" y="1384"/>
              <a:ext cx="16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0</a:t>
              </a:r>
            </a:p>
          </p:txBody>
        </p:sp>
        <p:sp>
          <p:nvSpPr>
            <p:cNvPr id="7177" name="Line 22">
              <a:extLst>
                <a:ext uri="{FF2B5EF4-FFF2-40B4-BE49-F238E27FC236}">
                  <a16:creationId xmlns:a16="http://schemas.microsoft.com/office/drawing/2014/main" id="{75A18F28-005A-5BEC-E4ED-14840DA77BCA}"/>
                </a:ext>
              </a:extLst>
            </p:cNvPr>
            <p:cNvSpPr>
              <a:spLocks noChangeShapeType="1"/>
            </p:cNvSpPr>
            <p:nvPr/>
          </p:nvSpPr>
          <p:spPr bwMode="auto">
            <a:xfrm>
              <a:off x="1249" y="1416"/>
              <a:ext cx="0" cy="11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178" name="Rectangle 23">
              <a:extLst>
                <a:ext uri="{FF2B5EF4-FFF2-40B4-BE49-F238E27FC236}">
                  <a16:creationId xmlns:a16="http://schemas.microsoft.com/office/drawing/2014/main" id="{B3FC7B7E-00EE-1DB4-0049-75FBC1927213}"/>
                </a:ext>
              </a:extLst>
            </p:cNvPr>
            <p:cNvSpPr>
              <a:spLocks noChangeArrowheads="1"/>
            </p:cNvSpPr>
            <p:nvPr/>
          </p:nvSpPr>
          <p:spPr bwMode="auto">
            <a:xfrm>
              <a:off x="1236" y="1384"/>
              <a:ext cx="29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ADD</a:t>
              </a:r>
            </a:p>
          </p:txBody>
        </p:sp>
        <p:sp>
          <p:nvSpPr>
            <p:cNvPr id="7179" name="Rectangle 24">
              <a:extLst>
                <a:ext uri="{FF2B5EF4-FFF2-40B4-BE49-F238E27FC236}">
                  <a16:creationId xmlns:a16="http://schemas.microsoft.com/office/drawing/2014/main" id="{806FD892-CBA7-D4CC-F0D7-25C3269CCE4E}"/>
                </a:ext>
              </a:extLst>
            </p:cNvPr>
            <p:cNvSpPr>
              <a:spLocks noChangeArrowheads="1"/>
            </p:cNvSpPr>
            <p:nvPr/>
          </p:nvSpPr>
          <p:spPr bwMode="auto">
            <a:xfrm>
              <a:off x="1778" y="1390"/>
              <a:ext cx="248"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457</a:t>
              </a:r>
            </a:p>
          </p:txBody>
        </p:sp>
        <p:sp>
          <p:nvSpPr>
            <p:cNvPr id="7180" name="Line 25">
              <a:extLst>
                <a:ext uri="{FF2B5EF4-FFF2-40B4-BE49-F238E27FC236}">
                  <a16:creationId xmlns:a16="http://schemas.microsoft.com/office/drawing/2014/main" id="{06D638F1-88B1-B7BC-8262-F74A28B9EC49}"/>
                </a:ext>
              </a:extLst>
            </p:cNvPr>
            <p:cNvSpPr>
              <a:spLocks noChangeShapeType="1"/>
            </p:cNvSpPr>
            <p:nvPr/>
          </p:nvSpPr>
          <p:spPr bwMode="auto">
            <a:xfrm>
              <a:off x="1568" y="1416"/>
              <a:ext cx="0" cy="10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181" name="Rectangle 26">
              <a:extLst>
                <a:ext uri="{FF2B5EF4-FFF2-40B4-BE49-F238E27FC236}">
                  <a16:creationId xmlns:a16="http://schemas.microsoft.com/office/drawing/2014/main" id="{37CCD228-7577-E640-7961-E9C490F25055}"/>
                </a:ext>
              </a:extLst>
            </p:cNvPr>
            <p:cNvSpPr>
              <a:spLocks noChangeArrowheads="1"/>
            </p:cNvSpPr>
            <p:nvPr/>
          </p:nvSpPr>
          <p:spPr bwMode="auto">
            <a:xfrm>
              <a:off x="870" y="1414"/>
              <a:ext cx="204"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22</a:t>
              </a:r>
            </a:p>
          </p:txBody>
        </p:sp>
        <p:sp>
          <p:nvSpPr>
            <p:cNvPr id="7182" name="Line 27">
              <a:extLst>
                <a:ext uri="{FF2B5EF4-FFF2-40B4-BE49-F238E27FC236}">
                  <a16:creationId xmlns:a16="http://schemas.microsoft.com/office/drawing/2014/main" id="{54F6A692-833D-60E9-25FF-471AA0E75AE4}"/>
                </a:ext>
              </a:extLst>
            </p:cNvPr>
            <p:cNvSpPr>
              <a:spLocks noChangeShapeType="1"/>
            </p:cNvSpPr>
            <p:nvPr/>
          </p:nvSpPr>
          <p:spPr bwMode="auto">
            <a:xfrm>
              <a:off x="1118" y="1957"/>
              <a:ext cx="111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183" name="Line 28">
              <a:extLst>
                <a:ext uri="{FF2B5EF4-FFF2-40B4-BE49-F238E27FC236}">
                  <a16:creationId xmlns:a16="http://schemas.microsoft.com/office/drawing/2014/main" id="{220E148B-894C-CF66-4156-466EF6737488}"/>
                </a:ext>
              </a:extLst>
            </p:cNvPr>
            <p:cNvSpPr>
              <a:spLocks noChangeShapeType="1"/>
            </p:cNvSpPr>
            <p:nvPr/>
          </p:nvSpPr>
          <p:spPr bwMode="auto">
            <a:xfrm>
              <a:off x="1118" y="2065"/>
              <a:ext cx="111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184" name="Rectangle 29">
              <a:extLst>
                <a:ext uri="{FF2B5EF4-FFF2-40B4-BE49-F238E27FC236}">
                  <a16:creationId xmlns:a16="http://schemas.microsoft.com/office/drawing/2014/main" id="{FD51EAD2-E311-F84C-1403-556DAA616D16}"/>
                </a:ext>
              </a:extLst>
            </p:cNvPr>
            <p:cNvSpPr>
              <a:spLocks noChangeArrowheads="1"/>
            </p:cNvSpPr>
            <p:nvPr/>
          </p:nvSpPr>
          <p:spPr bwMode="auto">
            <a:xfrm>
              <a:off x="1367" y="1934"/>
              <a:ext cx="44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Operand</a:t>
              </a:r>
            </a:p>
          </p:txBody>
        </p:sp>
        <p:sp>
          <p:nvSpPr>
            <p:cNvPr id="7185" name="Rectangle 30">
              <a:extLst>
                <a:ext uri="{FF2B5EF4-FFF2-40B4-BE49-F238E27FC236}">
                  <a16:creationId xmlns:a16="http://schemas.microsoft.com/office/drawing/2014/main" id="{0E5F69DE-FC40-19D4-B515-A72FB80687A6}"/>
                </a:ext>
              </a:extLst>
            </p:cNvPr>
            <p:cNvSpPr>
              <a:spLocks noChangeArrowheads="1"/>
            </p:cNvSpPr>
            <p:nvPr/>
          </p:nvSpPr>
          <p:spPr bwMode="auto">
            <a:xfrm>
              <a:off x="830" y="1958"/>
              <a:ext cx="248"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457</a:t>
              </a:r>
            </a:p>
          </p:txBody>
        </p:sp>
        <p:grpSp>
          <p:nvGrpSpPr>
            <p:cNvPr id="7186" name="Group 31">
              <a:extLst>
                <a:ext uri="{FF2B5EF4-FFF2-40B4-BE49-F238E27FC236}">
                  <a16:creationId xmlns:a16="http://schemas.microsoft.com/office/drawing/2014/main" id="{73DAFB02-B868-32F0-D4B0-895D54D99031}"/>
                </a:ext>
              </a:extLst>
            </p:cNvPr>
            <p:cNvGrpSpPr>
              <a:grpSpLocks/>
            </p:cNvGrpSpPr>
            <p:nvPr/>
          </p:nvGrpSpPr>
          <p:grpSpPr bwMode="auto">
            <a:xfrm>
              <a:off x="1118" y="2472"/>
              <a:ext cx="1115" cy="57"/>
              <a:chOff x="937" y="3785"/>
              <a:chExt cx="1119" cy="71"/>
            </a:xfrm>
          </p:grpSpPr>
          <p:sp>
            <p:nvSpPr>
              <p:cNvPr id="7231" name="Arc 32">
                <a:extLst>
                  <a:ext uri="{FF2B5EF4-FFF2-40B4-BE49-F238E27FC236}">
                    <a16:creationId xmlns:a16="http://schemas.microsoft.com/office/drawing/2014/main" id="{55018D34-3663-6C18-595E-09C657E8A06A}"/>
                  </a:ext>
                </a:extLst>
              </p:cNvPr>
              <p:cNvSpPr>
                <a:spLocks/>
              </p:cNvSpPr>
              <p:nvPr/>
            </p:nvSpPr>
            <p:spPr bwMode="auto">
              <a:xfrm>
                <a:off x="937" y="3785"/>
                <a:ext cx="312" cy="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7"/>
                      <a:pt x="9628" y="38"/>
                      <a:pt x="21531" y="0"/>
                    </a:cubicBezTo>
                  </a:path>
                  <a:path w="21600" h="21600" stroke="0" extrusionOk="0">
                    <a:moveTo>
                      <a:pt x="0" y="21600"/>
                    </a:moveTo>
                    <a:cubicBezTo>
                      <a:pt x="0" y="9697"/>
                      <a:pt x="9628" y="38"/>
                      <a:pt x="21531" y="0"/>
                    </a:cubicBezTo>
                    <a:lnTo>
                      <a:pt x="21600" y="21600"/>
                    </a:lnTo>
                    <a:close/>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IN" altLang="en-US"/>
              </a:p>
            </p:txBody>
          </p:sp>
          <p:sp>
            <p:nvSpPr>
              <p:cNvPr id="7232" name="Arc 33">
                <a:extLst>
                  <a:ext uri="{FF2B5EF4-FFF2-40B4-BE49-F238E27FC236}">
                    <a16:creationId xmlns:a16="http://schemas.microsoft.com/office/drawing/2014/main" id="{D5A0D65B-BD45-4C90-B798-650E9D4BE305}"/>
                  </a:ext>
                </a:extLst>
              </p:cNvPr>
              <p:cNvSpPr>
                <a:spLocks/>
              </p:cNvSpPr>
              <p:nvPr/>
            </p:nvSpPr>
            <p:spPr bwMode="auto">
              <a:xfrm>
                <a:off x="1247" y="3785"/>
                <a:ext cx="265" cy="36"/>
              </a:xfrm>
              <a:custGeom>
                <a:avLst/>
                <a:gdLst>
                  <a:gd name="T0" fmla="*/ 0 w 21682"/>
                  <a:gd name="T1" fmla="*/ 0 h 21600"/>
                  <a:gd name="T2" fmla="*/ 0 w 21682"/>
                  <a:gd name="T3" fmla="*/ 0 h 21600"/>
                  <a:gd name="T4" fmla="*/ 0 w 21682"/>
                  <a:gd name="T5" fmla="*/ 0 h 21600"/>
                  <a:gd name="T6" fmla="*/ 0 60000 65536"/>
                  <a:gd name="T7" fmla="*/ 0 60000 65536"/>
                  <a:gd name="T8" fmla="*/ 0 60000 65536"/>
                  <a:gd name="T9" fmla="*/ 0 w 21682"/>
                  <a:gd name="T10" fmla="*/ 0 h 21600"/>
                  <a:gd name="T11" fmla="*/ 21682 w 21682"/>
                  <a:gd name="T12" fmla="*/ 21600 h 21600"/>
                </a:gdLst>
                <a:ahLst/>
                <a:cxnLst>
                  <a:cxn ang="T6">
                    <a:pos x="T0" y="T1"/>
                  </a:cxn>
                  <a:cxn ang="T7">
                    <a:pos x="T2" y="T3"/>
                  </a:cxn>
                  <a:cxn ang="T8">
                    <a:pos x="T4" y="T5"/>
                  </a:cxn>
                </a:cxnLst>
                <a:rect l="T9" t="T10" r="T11" b="T12"/>
                <a:pathLst>
                  <a:path w="21682" h="21600" fill="none" extrusionOk="0">
                    <a:moveTo>
                      <a:pt x="0" y="0"/>
                    </a:moveTo>
                    <a:cubicBezTo>
                      <a:pt x="27" y="0"/>
                      <a:pt x="54" y="-1"/>
                      <a:pt x="82" y="0"/>
                    </a:cubicBezTo>
                    <a:cubicBezTo>
                      <a:pt x="12011" y="0"/>
                      <a:pt x="21682" y="9670"/>
                      <a:pt x="21682" y="21600"/>
                    </a:cubicBezTo>
                  </a:path>
                  <a:path w="21682" h="21600" stroke="0" extrusionOk="0">
                    <a:moveTo>
                      <a:pt x="0" y="0"/>
                    </a:moveTo>
                    <a:cubicBezTo>
                      <a:pt x="27" y="0"/>
                      <a:pt x="54" y="-1"/>
                      <a:pt x="82" y="0"/>
                    </a:cubicBezTo>
                    <a:cubicBezTo>
                      <a:pt x="12011" y="0"/>
                      <a:pt x="21682" y="9670"/>
                      <a:pt x="21682" y="21600"/>
                    </a:cubicBezTo>
                    <a:lnTo>
                      <a:pt x="82" y="21600"/>
                    </a:lnTo>
                    <a:close/>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IN" altLang="en-US"/>
              </a:p>
            </p:txBody>
          </p:sp>
          <p:sp>
            <p:nvSpPr>
              <p:cNvPr id="7233" name="Arc 34">
                <a:extLst>
                  <a:ext uri="{FF2B5EF4-FFF2-40B4-BE49-F238E27FC236}">
                    <a16:creationId xmlns:a16="http://schemas.microsoft.com/office/drawing/2014/main" id="{2D7961F5-A492-305D-29DA-C04EFE331829}"/>
                  </a:ext>
                </a:extLst>
              </p:cNvPr>
              <p:cNvSpPr>
                <a:spLocks/>
              </p:cNvSpPr>
              <p:nvPr/>
            </p:nvSpPr>
            <p:spPr bwMode="auto">
              <a:xfrm>
                <a:off x="1529" y="3820"/>
                <a:ext cx="264" cy="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IN" altLang="en-US"/>
              </a:p>
            </p:txBody>
          </p:sp>
          <p:sp>
            <p:nvSpPr>
              <p:cNvPr id="7234" name="Arc 35">
                <a:extLst>
                  <a:ext uri="{FF2B5EF4-FFF2-40B4-BE49-F238E27FC236}">
                    <a16:creationId xmlns:a16="http://schemas.microsoft.com/office/drawing/2014/main" id="{D034DEB5-D34E-67EA-892B-6ABAA645FAD0}"/>
                  </a:ext>
                </a:extLst>
              </p:cNvPr>
              <p:cNvSpPr>
                <a:spLocks/>
              </p:cNvSpPr>
              <p:nvPr/>
            </p:nvSpPr>
            <p:spPr bwMode="auto">
              <a:xfrm>
                <a:off x="1792" y="3820"/>
                <a:ext cx="264" cy="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IN" altLang="en-US"/>
              </a:p>
            </p:txBody>
          </p:sp>
        </p:grpSp>
        <p:sp>
          <p:nvSpPr>
            <p:cNvPr id="7187" name="Line 36">
              <a:extLst>
                <a:ext uri="{FF2B5EF4-FFF2-40B4-BE49-F238E27FC236}">
                  <a16:creationId xmlns:a16="http://schemas.microsoft.com/office/drawing/2014/main" id="{C3BB14AD-1689-85CF-0957-C1469835BB23}"/>
                </a:ext>
              </a:extLst>
            </p:cNvPr>
            <p:cNvSpPr>
              <a:spLocks noChangeShapeType="1"/>
            </p:cNvSpPr>
            <p:nvPr/>
          </p:nvSpPr>
          <p:spPr bwMode="auto">
            <a:xfrm>
              <a:off x="1113" y="1416"/>
              <a:ext cx="0" cy="107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188" name="Freeform 37">
              <a:extLst>
                <a:ext uri="{FF2B5EF4-FFF2-40B4-BE49-F238E27FC236}">
                  <a16:creationId xmlns:a16="http://schemas.microsoft.com/office/drawing/2014/main" id="{30FEC367-E6DE-5B31-CC16-80D0ADB5EA2A}"/>
                </a:ext>
              </a:extLst>
            </p:cNvPr>
            <p:cNvSpPr>
              <a:spLocks/>
            </p:cNvSpPr>
            <p:nvPr/>
          </p:nvSpPr>
          <p:spPr bwMode="auto">
            <a:xfrm>
              <a:off x="1110" y="1409"/>
              <a:ext cx="1131" cy="1089"/>
            </a:xfrm>
            <a:custGeom>
              <a:avLst/>
              <a:gdLst>
                <a:gd name="T0" fmla="*/ 0 w 1137"/>
                <a:gd name="T1" fmla="*/ 0 h 1361"/>
                <a:gd name="T2" fmla="*/ 1088 w 1137"/>
                <a:gd name="T3" fmla="*/ 0 h 1361"/>
                <a:gd name="T4" fmla="*/ 1088 w 1137"/>
                <a:gd name="T5" fmla="*/ 229 h 1361"/>
                <a:gd name="T6" fmla="*/ 0 60000 65536"/>
                <a:gd name="T7" fmla="*/ 0 60000 65536"/>
                <a:gd name="T8" fmla="*/ 0 60000 65536"/>
                <a:gd name="T9" fmla="*/ 0 w 1137"/>
                <a:gd name="T10" fmla="*/ 0 h 1361"/>
                <a:gd name="T11" fmla="*/ 1137 w 1137"/>
                <a:gd name="T12" fmla="*/ 1361 h 1361"/>
              </a:gdLst>
              <a:ahLst/>
              <a:cxnLst>
                <a:cxn ang="T6">
                  <a:pos x="T0" y="T1"/>
                </a:cxn>
                <a:cxn ang="T7">
                  <a:pos x="T2" y="T3"/>
                </a:cxn>
                <a:cxn ang="T8">
                  <a:pos x="T4" y="T5"/>
                </a:cxn>
              </a:cxnLst>
              <a:rect l="T9" t="T10" r="T11" b="T12"/>
              <a:pathLst>
                <a:path w="1137" h="1361">
                  <a:moveTo>
                    <a:pt x="0" y="0"/>
                  </a:moveTo>
                  <a:lnTo>
                    <a:pt x="1136" y="0"/>
                  </a:lnTo>
                  <a:lnTo>
                    <a:pt x="1136" y="1360"/>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IN" altLang="en-US"/>
            </a:p>
          </p:txBody>
        </p:sp>
        <p:sp>
          <p:nvSpPr>
            <p:cNvPr id="7189" name="Line 38">
              <a:extLst>
                <a:ext uri="{FF2B5EF4-FFF2-40B4-BE49-F238E27FC236}">
                  <a16:creationId xmlns:a16="http://schemas.microsoft.com/office/drawing/2014/main" id="{A4750E71-8D41-0B9F-654B-BFC65990E54B}"/>
                </a:ext>
              </a:extLst>
            </p:cNvPr>
            <p:cNvSpPr>
              <a:spLocks noChangeShapeType="1"/>
            </p:cNvSpPr>
            <p:nvPr/>
          </p:nvSpPr>
          <p:spPr bwMode="auto">
            <a:xfrm>
              <a:off x="2838" y="1521"/>
              <a:ext cx="111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190" name="Rectangle 39">
              <a:extLst>
                <a:ext uri="{FF2B5EF4-FFF2-40B4-BE49-F238E27FC236}">
                  <a16:creationId xmlns:a16="http://schemas.microsoft.com/office/drawing/2014/main" id="{7C7889EA-7CC4-9621-AFE5-A146735360CF}"/>
                </a:ext>
              </a:extLst>
            </p:cNvPr>
            <p:cNvSpPr>
              <a:spLocks noChangeArrowheads="1"/>
            </p:cNvSpPr>
            <p:nvPr/>
          </p:nvSpPr>
          <p:spPr bwMode="auto">
            <a:xfrm>
              <a:off x="2812" y="1384"/>
              <a:ext cx="16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1</a:t>
              </a:r>
            </a:p>
          </p:txBody>
        </p:sp>
        <p:sp>
          <p:nvSpPr>
            <p:cNvPr id="7191" name="Line 40">
              <a:extLst>
                <a:ext uri="{FF2B5EF4-FFF2-40B4-BE49-F238E27FC236}">
                  <a16:creationId xmlns:a16="http://schemas.microsoft.com/office/drawing/2014/main" id="{EBBFAA9B-EF53-C1AC-C173-FCE64C183348}"/>
                </a:ext>
              </a:extLst>
            </p:cNvPr>
            <p:cNvSpPr>
              <a:spLocks noChangeShapeType="1"/>
            </p:cNvSpPr>
            <p:nvPr/>
          </p:nvSpPr>
          <p:spPr bwMode="auto">
            <a:xfrm>
              <a:off x="2969" y="1404"/>
              <a:ext cx="0" cy="11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192" name="Rectangle 41">
              <a:extLst>
                <a:ext uri="{FF2B5EF4-FFF2-40B4-BE49-F238E27FC236}">
                  <a16:creationId xmlns:a16="http://schemas.microsoft.com/office/drawing/2014/main" id="{BA45452E-F55F-0485-ACA3-D7AEE4DEF8EB}"/>
                </a:ext>
              </a:extLst>
            </p:cNvPr>
            <p:cNvSpPr>
              <a:spLocks noChangeArrowheads="1"/>
            </p:cNvSpPr>
            <p:nvPr/>
          </p:nvSpPr>
          <p:spPr bwMode="auto">
            <a:xfrm>
              <a:off x="2948" y="1384"/>
              <a:ext cx="29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ADD</a:t>
              </a:r>
            </a:p>
          </p:txBody>
        </p:sp>
        <p:sp>
          <p:nvSpPr>
            <p:cNvPr id="7193" name="Rectangle 42">
              <a:extLst>
                <a:ext uri="{FF2B5EF4-FFF2-40B4-BE49-F238E27FC236}">
                  <a16:creationId xmlns:a16="http://schemas.microsoft.com/office/drawing/2014/main" id="{4F1B1C9C-ED4A-8309-0798-B0984F022675}"/>
                </a:ext>
              </a:extLst>
            </p:cNvPr>
            <p:cNvSpPr>
              <a:spLocks noChangeArrowheads="1"/>
            </p:cNvSpPr>
            <p:nvPr/>
          </p:nvSpPr>
          <p:spPr bwMode="auto">
            <a:xfrm>
              <a:off x="3490" y="1390"/>
              <a:ext cx="248"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300</a:t>
              </a:r>
            </a:p>
          </p:txBody>
        </p:sp>
        <p:sp>
          <p:nvSpPr>
            <p:cNvPr id="7194" name="Line 43">
              <a:extLst>
                <a:ext uri="{FF2B5EF4-FFF2-40B4-BE49-F238E27FC236}">
                  <a16:creationId xmlns:a16="http://schemas.microsoft.com/office/drawing/2014/main" id="{01F786A5-A607-2B17-0F40-E525C3972A25}"/>
                </a:ext>
              </a:extLst>
            </p:cNvPr>
            <p:cNvSpPr>
              <a:spLocks noChangeShapeType="1"/>
            </p:cNvSpPr>
            <p:nvPr/>
          </p:nvSpPr>
          <p:spPr bwMode="auto">
            <a:xfrm>
              <a:off x="3280" y="1404"/>
              <a:ext cx="0" cy="11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195" name="Rectangle 44">
              <a:extLst>
                <a:ext uri="{FF2B5EF4-FFF2-40B4-BE49-F238E27FC236}">
                  <a16:creationId xmlns:a16="http://schemas.microsoft.com/office/drawing/2014/main" id="{73C551CC-2522-2E61-B8AB-00E1614848C0}"/>
                </a:ext>
              </a:extLst>
            </p:cNvPr>
            <p:cNvSpPr>
              <a:spLocks noChangeArrowheads="1"/>
            </p:cNvSpPr>
            <p:nvPr/>
          </p:nvSpPr>
          <p:spPr bwMode="auto">
            <a:xfrm>
              <a:off x="2600" y="1390"/>
              <a:ext cx="204"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35</a:t>
              </a:r>
            </a:p>
          </p:txBody>
        </p:sp>
        <p:sp>
          <p:nvSpPr>
            <p:cNvPr id="7196" name="Line 45">
              <a:extLst>
                <a:ext uri="{FF2B5EF4-FFF2-40B4-BE49-F238E27FC236}">
                  <a16:creationId xmlns:a16="http://schemas.microsoft.com/office/drawing/2014/main" id="{DAF6A795-1343-FD00-C263-9091B85D0244}"/>
                </a:ext>
              </a:extLst>
            </p:cNvPr>
            <p:cNvSpPr>
              <a:spLocks noChangeShapeType="1"/>
            </p:cNvSpPr>
            <p:nvPr/>
          </p:nvSpPr>
          <p:spPr bwMode="auto">
            <a:xfrm>
              <a:off x="2838" y="1740"/>
              <a:ext cx="111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197" name="Line 46">
              <a:extLst>
                <a:ext uri="{FF2B5EF4-FFF2-40B4-BE49-F238E27FC236}">
                  <a16:creationId xmlns:a16="http://schemas.microsoft.com/office/drawing/2014/main" id="{2AB4506A-1BD8-4873-902A-F0E20E8DB2A8}"/>
                </a:ext>
              </a:extLst>
            </p:cNvPr>
            <p:cNvSpPr>
              <a:spLocks noChangeShapeType="1"/>
            </p:cNvSpPr>
            <p:nvPr/>
          </p:nvSpPr>
          <p:spPr bwMode="auto">
            <a:xfrm>
              <a:off x="2838" y="1848"/>
              <a:ext cx="111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198" name="Rectangle 47">
              <a:extLst>
                <a:ext uri="{FF2B5EF4-FFF2-40B4-BE49-F238E27FC236}">
                  <a16:creationId xmlns:a16="http://schemas.microsoft.com/office/drawing/2014/main" id="{F71E6999-54B7-887E-4F2B-1F8CF70D5A92}"/>
                </a:ext>
              </a:extLst>
            </p:cNvPr>
            <p:cNvSpPr>
              <a:spLocks noChangeArrowheads="1"/>
            </p:cNvSpPr>
            <p:nvPr/>
          </p:nvSpPr>
          <p:spPr bwMode="auto">
            <a:xfrm>
              <a:off x="3219" y="1717"/>
              <a:ext cx="29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1350</a:t>
              </a:r>
            </a:p>
          </p:txBody>
        </p:sp>
        <p:sp>
          <p:nvSpPr>
            <p:cNvPr id="7199" name="Rectangle 48">
              <a:extLst>
                <a:ext uri="{FF2B5EF4-FFF2-40B4-BE49-F238E27FC236}">
                  <a16:creationId xmlns:a16="http://schemas.microsoft.com/office/drawing/2014/main" id="{E469C483-18C9-F2C6-AF99-298111A7CC20}"/>
                </a:ext>
              </a:extLst>
            </p:cNvPr>
            <p:cNvSpPr>
              <a:spLocks noChangeArrowheads="1"/>
            </p:cNvSpPr>
            <p:nvPr/>
          </p:nvSpPr>
          <p:spPr bwMode="auto">
            <a:xfrm>
              <a:off x="2541" y="1723"/>
              <a:ext cx="248"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300</a:t>
              </a:r>
            </a:p>
          </p:txBody>
        </p:sp>
        <p:grpSp>
          <p:nvGrpSpPr>
            <p:cNvPr id="7200" name="Group 49">
              <a:extLst>
                <a:ext uri="{FF2B5EF4-FFF2-40B4-BE49-F238E27FC236}">
                  <a16:creationId xmlns:a16="http://schemas.microsoft.com/office/drawing/2014/main" id="{1514F199-03CD-B8F9-A686-51E44A85B1BD}"/>
                </a:ext>
              </a:extLst>
            </p:cNvPr>
            <p:cNvGrpSpPr>
              <a:grpSpLocks/>
            </p:cNvGrpSpPr>
            <p:nvPr/>
          </p:nvGrpSpPr>
          <p:grpSpPr bwMode="auto">
            <a:xfrm>
              <a:off x="2839" y="2472"/>
              <a:ext cx="1114" cy="57"/>
              <a:chOff x="2665" y="3785"/>
              <a:chExt cx="1119" cy="71"/>
            </a:xfrm>
          </p:grpSpPr>
          <p:sp>
            <p:nvSpPr>
              <p:cNvPr id="7227" name="Arc 50">
                <a:extLst>
                  <a:ext uri="{FF2B5EF4-FFF2-40B4-BE49-F238E27FC236}">
                    <a16:creationId xmlns:a16="http://schemas.microsoft.com/office/drawing/2014/main" id="{1A1F977E-CBFE-2499-17C3-20979CAE8F4B}"/>
                  </a:ext>
                </a:extLst>
              </p:cNvPr>
              <p:cNvSpPr>
                <a:spLocks/>
              </p:cNvSpPr>
              <p:nvPr/>
            </p:nvSpPr>
            <p:spPr bwMode="auto">
              <a:xfrm>
                <a:off x="2665" y="3785"/>
                <a:ext cx="308" cy="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7"/>
                      <a:pt x="9628" y="38"/>
                      <a:pt x="21530" y="0"/>
                    </a:cubicBezTo>
                  </a:path>
                  <a:path w="21600" h="21600" stroke="0" extrusionOk="0">
                    <a:moveTo>
                      <a:pt x="0" y="21600"/>
                    </a:moveTo>
                    <a:cubicBezTo>
                      <a:pt x="0" y="9697"/>
                      <a:pt x="9628" y="38"/>
                      <a:pt x="21530" y="0"/>
                    </a:cubicBezTo>
                    <a:lnTo>
                      <a:pt x="21600" y="21600"/>
                    </a:lnTo>
                    <a:close/>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IN" altLang="en-US"/>
              </a:p>
            </p:txBody>
          </p:sp>
          <p:sp>
            <p:nvSpPr>
              <p:cNvPr id="7228" name="Arc 51">
                <a:extLst>
                  <a:ext uri="{FF2B5EF4-FFF2-40B4-BE49-F238E27FC236}">
                    <a16:creationId xmlns:a16="http://schemas.microsoft.com/office/drawing/2014/main" id="{585353DD-E6E5-D481-2FCD-996157E232F0}"/>
                  </a:ext>
                </a:extLst>
              </p:cNvPr>
              <p:cNvSpPr>
                <a:spLocks/>
              </p:cNvSpPr>
              <p:nvPr/>
            </p:nvSpPr>
            <p:spPr bwMode="auto">
              <a:xfrm>
                <a:off x="2967" y="3785"/>
                <a:ext cx="265" cy="36"/>
              </a:xfrm>
              <a:custGeom>
                <a:avLst/>
                <a:gdLst>
                  <a:gd name="T0" fmla="*/ 0 w 21682"/>
                  <a:gd name="T1" fmla="*/ 0 h 21600"/>
                  <a:gd name="T2" fmla="*/ 0 w 21682"/>
                  <a:gd name="T3" fmla="*/ 0 h 21600"/>
                  <a:gd name="T4" fmla="*/ 0 w 21682"/>
                  <a:gd name="T5" fmla="*/ 0 h 21600"/>
                  <a:gd name="T6" fmla="*/ 0 60000 65536"/>
                  <a:gd name="T7" fmla="*/ 0 60000 65536"/>
                  <a:gd name="T8" fmla="*/ 0 60000 65536"/>
                  <a:gd name="T9" fmla="*/ 0 w 21682"/>
                  <a:gd name="T10" fmla="*/ 0 h 21600"/>
                  <a:gd name="T11" fmla="*/ 21682 w 21682"/>
                  <a:gd name="T12" fmla="*/ 21600 h 21600"/>
                </a:gdLst>
                <a:ahLst/>
                <a:cxnLst>
                  <a:cxn ang="T6">
                    <a:pos x="T0" y="T1"/>
                  </a:cxn>
                  <a:cxn ang="T7">
                    <a:pos x="T2" y="T3"/>
                  </a:cxn>
                  <a:cxn ang="T8">
                    <a:pos x="T4" y="T5"/>
                  </a:cxn>
                </a:cxnLst>
                <a:rect l="T9" t="T10" r="T11" b="T12"/>
                <a:pathLst>
                  <a:path w="21682" h="21600" fill="none" extrusionOk="0">
                    <a:moveTo>
                      <a:pt x="0" y="0"/>
                    </a:moveTo>
                    <a:cubicBezTo>
                      <a:pt x="27" y="0"/>
                      <a:pt x="54" y="-1"/>
                      <a:pt x="82" y="0"/>
                    </a:cubicBezTo>
                    <a:cubicBezTo>
                      <a:pt x="12011" y="0"/>
                      <a:pt x="21682" y="9670"/>
                      <a:pt x="21682" y="21600"/>
                    </a:cubicBezTo>
                  </a:path>
                  <a:path w="21682" h="21600" stroke="0" extrusionOk="0">
                    <a:moveTo>
                      <a:pt x="0" y="0"/>
                    </a:moveTo>
                    <a:cubicBezTo>
                      <a:pt x="27" y="0"/>
                      <a:pt x="54" y="-1"/>
                      <a:pt x="82" y="0"/>
                    </a:cubicBezTo>
                    <a:cubicBezTo>
                      <a:pt x="12011" y="0"/>
                      <a:pt x="21682" y="9670"/>
                      <a:pt x="21682" y="21600"/>
                    </a:cubicBezTo>
                    <a:lnTo>
                      <a:pt x="82" y="21600"/>
                    </a:lnTo>
                    <a:close/>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IN" altLang="en-US"/>
              </a:p>
            </p:txBody>
          </p:sp>
          <p:sp>
            <p:nvSpPr>
              <p:cNvPr id="7229" name="Arc 52">
                <a:extLst>
                  <a:ext uri="{FF2B5EF4-FFF2-40B4-BE49-F238E27FC236}">
                    <a16:creationId xmlns:a16="http://schemas.microsoft.com/office/drawing/2014/main" id="{25F1BDAA-9024-E285-E4FF-7D984CA4A1FA}"/>
                  </a:ext>
                </a:extLst>
              </p:cNvPr>
              <p:cNvSpPr>
                <a:spLocks/>
              </p:cNvSpPr>
              <p:nvPr/>
            </p:nvSpPr>
            <p:spPr bwMode="auto">
              <a:xfrm>
                <a:off x="3249" y="3820"/>
                <a:ext cx="268" cy="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IN" altLang="en-US"/>
              </a:p>
            </p:txBody>
          </p:sp>
          <p:sp>
            <p:nvSpPr>
              <p:cNvPr id="7230" name="Arc 53">
                <a:extLst>
                  <a:ext uri="{FF2B5EF4-FFF2-40B4-BE49-F238E27FC236}">
                    <a16:creationId xmlns:a16="http://schemas.microsoft.com/office/drawing/2014/main" id="{D880FCF0-E473-9DFE-9D0D-EB0021D9663F}"/>
                  </a:ext>
                </a:extLst>
              </p:cNvPr>
              <p:cNvSpPr>
                <a:spLocks/>
              </p:cNvSpPr>
              <p:nvPr/>
            </p:nvSpPr>
            <p:spPr bwMode="auto">
              <a:xfrm>
                <a:off x="3516" y="3820"/>
                <a:ext cx="268" cy="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IN" altLang="en-US"/>
              </a:p>
            </p:txBody>
          </p:sp>
        </p:grpSp>
        <p:sp>
          <p:nvSpPr>
            <p:cNvPr id="7201" name="Line 54">
              <a:extLst>
                <a:ext uri="{FF2B5EF4-FFF2-40B4-BE49-F238E27FC236}">
                  <a16:creationId xmlns:a16="http://schemas.microsoft.com/office/drawing/2014/main" id="{C9B9A369-A37F-DFED-7C27-B5F1C714EC96}"/>
                </a:ext>
              </a:extLst>
            </p:cNvPr>
            <p:cNvSpPr>
              <a:spLocks noChangeShapeType="1"/>
            </p:cNvSpPr>
            <p:nvPr/>
          </p:nvSpPr>
          <p:spPr bwMode="auto">
            <a:xfrm>
              <a:off x="2834" y="1416"/>
              <a:ext cx="0" cy="107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202" name="Freeform 55">
              <a:extLst>
                <a:ext uri="{FF2B5EF4-FFF2-40B4-BE49-F238E27FC236}">
                  <a16:creationId xmlns:a16="http://schemas.microsoft.com/office/drawing/2014/main" id="{3FD2CC52-94B0-E47E-C673-89C0CD87A321}"/>
                </a:ext>
              </a:extLst>
            </p:cNvPr>
            <p:cNvSpPr>
              <a:spLocks/>
            </p:cNvSpPr>
            <p:nvPr/>
          </p:nvSpPr>
          <p:spPr bwMode="auto">
            <a:xfrm>
              <a:off x="2830" y="1409"/>
              <a:ext cx="1132" cy="1089"/>
            </a:xfrm>
            <a:custGeom>
              <a:avLst/>
              <a:gdLst>
                <a:gd name="T0" fmla="*/ 0 w 1137"/>
                <a:gd name="T1" fmla="*/ 0 h 1361"/>
                <a:gd name="T2" fmla="*/ 1096 w 1137"/>
                <a:gd name="T3" fmla="*/ 0 h 1361"/>
                <a:gd name="T4" fmla="*/ 1096 w 1137"/>
                <a:gd name="T5" fmla="*/ 229 h 1361"/>
                <a:gd name="T6" fmla="*/ 0 60000 65536"/>
                <a:gd name="T7" fmla="*/ 0 60000 65536"/>
                <a:gd name="T8" fmla="*/ 0 60000 65536"/>
                <a:gd name="T9" fmla="*/ 0 w 1137"/>
                <a:gd name="T10" fmla="*/ 0 h 1361"/>
                <a:gd name="T11" fmla="*/ 1137 w 1137"/>
                <a:gd name="T12" fmla="*/ 1361 h 1361"/>
              </a:gdLst>
              <a:ahLst/>
              <a:cxnLst>
                <a:cxn ang="T6">
                  <a:pos x="T0" y="T1"/>
                </a:cxn>
                <a:cxn ang="T7">
                  <a:pos x="T2" y="T3"/>
                </a:cxn>
                <a:cxn ang="T8">
                  <a:pos x="T4" y="T5"/>
                </a:cxn>
              </a:cxnLst>
              <a:rect l="T9" t="T10" r="T11" b="T12"/>
              <a:pathLst>
                <a:path w="1137" h="1361">
                  <a:moveTo>
                    <a:pt x="0" y="0"/>
                  </a:moveTo>
                  <a:lnTo>
                    <a:pt x="1136" y="0"/>
                  </a:lnTo>
                  <a:lnTo>
                    <a:pt x="1136" y="1360"/>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IN" altLang="en-US"/>
            </a:p>
          </p:txBody>
        </p:sp>
        <p:sp>
          <p:nvSpPr>
            <p:cNvPr id="7203" name="Line 56">
              <a:extLst>
                <a:ext uri="{FF2B5EF4-FFF2-40B4-BE49-F238E27FC236}">
                  <a16:creationId xmlns:a16="http://schemas.microsoft.com/office/drawing/2014/main" id="{CDF75B51-64E0-7102-FCBF-C5A01C359059}"/>
                </a:ext>
              </a:extLst>
            </p:cNvPr>
            <p:cNvSpPr>
              <a:spLocks noChangeShapeType="1"/>
            </p:cNvSpPr>
            <p:nvPr/>
          </p:nvSpPr>
          <p:spPr bwMode="auto">
            <a:xfrm>
              <a:off x="2838" y="2141"/>
              <a:ext cx="111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204" name="Line 57">
              <a:extLst>
                <a:ext uri="{FF2B5EF4-FFF2-40B4-BE49-F238E27FC236}">
                  <a16:creationId xmlns:a16="http://schemas.microsoft.com/office/drawing/2014/main" id="{AA7CFF06-F23A-1E48-166F-A071278AFEEE}"/>
                </a:ext>
              </a:extLst>
            </p:cNvPr>
            <p:cNvSpPr>
              <a:spLocks noChangeShapeType="1"/>
            </p:cNvSpPr>
            <p:nvPr/>
          </p:nvSpPr>
          <p:spPr bwMode="auto">
            <a:xfrm>
              <a:off x="2838" y="2251"/>
              <a:ext cx="111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205" name="Rectangle 58">
              <a:extLst>
                <a:ext uri="{FF2B5EF4-FFF2-40B4-BE49-F238E27FC236}">
                  <a16:creationId xmlns:a16="http://schemas.microsoft.com/office/drawing/2014/main" id="{E13B17CB-4489-36F0-EB28-56CD6D59F5A6}"/>
                </a:ext>
              </a:extLst>
            </p:cNvPr>
            <p:cNvSpPr>
              <a:spLocks noChangeArrowheads="1"/>
            </p:cNvSpPr>
            <p:nvPr/>
          </p:nvSpPr>
          <p:spPr bwMode="auto">
            <a:xfrm>
              <a:off x="3074" y="2125"/>
              <a:ext cx="44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Operand</a:t>
              </a:r>
            </a:p>
          </p:txBody>
        </p:sp>
        <p:sp>
          <p:nvSpPr>
            <p:cNvPr id="7206" name="Rectangle 59">
              <a:extLst>
                <a:ext uri="{FF2B5EF4-FFF2-40B4-BE49-F238E27FC236}">
                  <a16:creationId xmlns:a16="http://schemas.microsoft.com/office/drawing/2014/main" id="{227FD27A-CC6B-9013-D6A4-D353302E147C}"/>
                </a:ext>
              </a:extLst>
            </p:cNvPr>
            <p:cNvSpPr>
              <a:spLocks noChangeArrowheads="1"/>
            </p:cNvSpPr>
            <p:nvPr/>
          </p:nvSpPr>
          <p:spPr bwMode="auto">
            <a:xfrm>
              <a:off x="2508" y="2125"/>
              <a:ext cx="29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1350</a:t>
              </a:r>
            </a:p>
          </p:txBody>
        </p:sp>
        <p:sp>
          <p:nvSpPr>
            <p:cNvPr id="7207" name="Oval 60">
              <a:extLst>
                <a:ext uri="{FF2B5EF4-FFF2-40B4-BE49-F238E27FC236}">
                  <a16:creationId xmlns:a16="http://schemas.microsoft.com/office/drawing/2014/main" id="{B9258506-56EB-B8D4-AC9A-C0FA4CB2682D}"/>
                </a:ext>
              </a:extLst>
            </p:cNvPr>
            <p:cNvSpPr>
              <a:spLocks noChangeArrowheads="1"/>
            </p:cNvSpPr>
            <p:nvPr/>
          </p:nvSpPr>
          <p:spPr bwMode="auto">
            <a:xfrm>
              <a:off x="1571" y="2689"/>
              <a:ext cx="207" cy="16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US" altLang="en-US"/>
            </a:p>
          </p:txBody>
        </p:sp>
        <p:sp>
          <p:nvSpPr>
            <p:cNvPr id="7208" name="Rectangle 61">
              <a:extLst>
                <a:ext uri="{FF2B5EF4-FFF2-40B4-BE49-F238E27FC236}">
                  <a16:creationId xmlns:a16="http://schemas.microsoft.com/office/drawing/2014/main" id="{1758F2A3-BB98-9484-2764-603663E1A822}"/>
                </a:ext>
              </a:extLst>
            </p:cNvPr>
            <p:cNvSpPr>
              <a:spLocks noChangeArrowheads="1"/>
            </p:cNvSpPr>
            <p:nvPr/>
          </p:nvSpPr>
          <p:spPr bwMode="auto">
            <a:xfrm>
              <a:off x="1571" y="2614"/>
              <a:ext cx="46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sz="2400" dirty="0"/>
                <a:t>+</a:t>
              </a:r>
            </a:p>
          </p:txBody>
        </p:sp>
        <p:sp>
          <p:nvSpPr>
            <p:cNvPr id="7209" name="Rectangle 62">
              <a:extLst>
                <a:ext uri="{FF2B5EF4-FFF2-40B4-BE49-F238E27FC236}">
                  <a16:creationId xmlns:a16="http://schemas.microsoft.com/office/drawing/2014/main" id="{832F5F47-7D05-44E0-5DE4-4A273EA2CDF1}"/>
                </a:ext>
              </a:extLst>
            </p:cNvPr>
            <p:cNvSpPr>
              <a:spLocks noChangeArrowheads="1"/>
            </p:cNvSpPr>
            <p:nvPr/>
          </p:nvSpPr>
          <p:spPr bwMode="auto">
            <a:xfrm>
              <a:off x="1118" y="3054"/>
              <a:ext cx="1115" cy="12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US" altLang="en-US"/>
            </a:p>
          </p:txBody>
        </p:sp>
        <p:sp>
          <p:nvSpPr>
            <p:cNvPr id="7210" name="Rectangle 63">
              <a:extLst>
                <a:ext uri="{FF2B5EF4-FFF2-40B4-BE49-F238E27FC236}">
                  <a16:creationId xmlns:a16="http://schemas.microsoft.com/office/drawing/2014/main" id="{A47291A2-AF09-240B-C5DD-1908B122C15B}"/>
                </a:ext>
              </a:extLst>
            </p:cNvPr>
            <p:cNvSpPr>
              <a:spLocks noChangeArrowheads="1"/>
            </p:cNvSpPr>
            <p:nvPr/>
          </p:nvSpPr>
          <p:spPr bwMode="auto">
            <a:xfrm>
              <a:off x="1525" y="3028"/>
              <a:ext cx="23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AC</a:t>
              </a:r>
            </a:p>
          </p:txBody>
        </p:sp>
        <p:sp>
          <p:nvSpPr>
            <p:cNvPr id="7211" name="Freeform 64">
              <a:extLst>
                <a:ext uri="{FF2B5EF4-FFF2-40B4-BE49-F238E27FC236}">
                  <a16:creationId xmlns:a16="http://schemas.microsoft.com/office/drawing/2014/main" id="{C660320B-808C-3440-5838-32AAFCA079AD}"/>
                </a:ext>
              </a:extLst>
            </p:cNvPr>
            <p:cNvSpPr>
              <a:spLocks/>
            </p:cNvSpPr>
            <p:nvPr/>
          </p:nvSpPr>
          <p:spPr bwMode="auto">
            <a:xfrm>
              <a:off x="905" y="3179"/>
              <a:ext cx="766" cy="110"/>
            </a:xfrm>
            <a:custGeom>
              <a:avLst/>
              <a:gdLst>
                <a:gd name="T0" fmla="*/ 744 w 769"/>
                <a:gd name="T1" fmla="*/ 0 h 137"/>
                <a:gd name="T2" fmla="*/ 744 w 769"/>
                <a:gd name="T3" fmla="*/ 24 h 137"/>
                <a:gd name="T4" fmla="*/ 0 w 769"/>
                <a:gd name="T5" fmla="*/ 24 h 137"/>
                <a:gd name="T6" fmla="*/ 0 60000 65536"/>
                <a:gd name="T7" fmla="*/ 0 60000 65536"/>
                <a:gd name="T8" fmla="*/ 0 60000 65536"/>
                <a:gd name="T9" fmla="*/ 0 w 769"/>
                <a:gd name="T10" fmla="*/ 0 h 137"/>
                <a:gd name="T11" fmla="*/ 769 w 769"/>
                <a:gd name="T12" fmla="*/ 137 h 137"/>
              </a:gdLst>
              <a:ahLst/>
              <a:cxnLst>
                <a:cxn ang="T6">
                  <a:pos x="T0" y="T1"/>
                </a:cxn>
                <a:cxn ang="T7">
                  <a:pos x="T2" y="T3"/>
                </a:cxn>
                <a:cxn ang="T8">
                  <a:pos x="T4" y="T5"/>
                </a:cxn>
              </a:cxnLst>
              <a:rect l="T9" t="T10" r="T11" b="T12"/>
              <a:pathLst>
                <a:path w="769" h="137">
                  <a:moveTo>
                    <a:pt x="768" y="0"/>
                  </a:moveTo>
                  <a:lnTo>
                    <a:pt x="768" y="136"/>
                  </a:lnTo>
                  <a:lnTo>
                    <a:pt x="0" y="136"/>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IN" altLang="en-US"/>
            </a:p>
          </p:txBody>
        </p:sp>
        <p:sp>
          <p:nvSpPr>
            <p:cNvPr id="7212" name="Line 65">
              <a:extLst>
                <a:ext uri="{FF2B5EF4-FFF2-40B4-BE49-F238E27FC236}">
                  <a16:creationId xmlns:a16="http://schemas.microsoft.com/office/drawing/2014/main" id="{1DEE11BB-0B4A-672C-5D95-3FF0838BAE3C}"/>
                </a:ext>
              </a:extLst>
            </p:cNvPr>
            <p:cNvSpPr>
              <a:spLocks noChangeShapeType="1"/>
            </p:cNvSpPr>
            <p:nvPr/>
          </p:nvSpPr>
          <p:spPr bwMode="auto">
            <a:xfrm>
              <a:off x="902" y="2797"/>
              <a:ext cx="0" cy="50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213" name="Line 66">
              <a:extLst>
                <a:ext uri="{FF2B5EF4-FFF2-40B4-BE49-F238E27FC236}">
                  <a16:creationId xmlns:a16="http://schemas.microsoft.com/office/drawing/2014/main" id="{5F01DEFB-972B-078F-1E01-442332C7CFA6}"/>
                </a:ext>
              </a:extLst>
            </p:cNvPr>
            <p:cNvSpPr>
              <a:spLocks noChangeShapeType="1"/>
            </p:cNvSpPr>
            <p:nvPr/>
          </p:nvSpPr>
          <p:spPr bwMode="auto">
            <a:xfrm>
              <a:off x="895" y="2794"/>
              <a:ext cx="669" cy="0"/>
            </a:xfrm>
            <a:prstGeom prst="line">
              <a:avLst/>
            </a:prstGeom>
            <a:noFill/>
            <a:ln w="25400">
              <a:solidFill>
                <a:srgbClr val="0000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en-IN"/>
            </a:p>
          </p:txBody>
        </p:sp>
        <p:sp>
          <p:nvSpPr>
            <p:cNvPr id="7214" name="Oval 67">
              <a:extLst>
                <a:ext uri="{FF2B5EF4-FFF2-40B4-BE49-F238E27FC236}">
                  <a16:creationId xmlns:a16="http://schemas.microsoft.com/office/drawing/2014/main" id="{9EE40091-96EA-03BA-1638-750CE3A8105E}"/>
                </a:ext>
              </a:extLst>
            </p:cNvPr>
            <p:cNvSpPr>
              <a:spLocks noChangeArrowheads="1"/>
            </p:cNvSpPr>
            <p:nvPr/>
          </p:nvSpPr>
          <p:spPr bwMode="auto">
            <a:xfrm>
              <a:off x="3284" y="2689"/>
              <a:ext cx="215" cy="16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US" altLang="en-US"/>
            </a:p>
          </p:txBody>
        </p:sp>
        <p:sp>
          <p:nvSpPr>
            <p:cNvPr id="7215" name="Rectangle 68">
              <a:extLst>
                <a:ext uri="{FF2B5EF4-FFF2-40B4-BE49-F238E27FC236}">
                  <a16:creationId xmlns:a16="http://schemas.microsoft.com/office/drawing/2014/main" id="{CF0D688C-3FD3-931C-9606-9938064B9289}"/>
                </a:ext>
              </a:extLst>
            </p:cNvPr>
            <p:cNvSpPr>
              <a:spLocks noChangeArrowheads="1"/>
            </p:cNvSpPr>
            <p:nvPr/>
          </p:nvSpPr>
          <p:spPr bwMode="auto">
            <a:xfrm>
              <a:off x="3297" y="2620"/>
              <a:ext cx="317"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sz="2400" dirty="0"/>
                <a:t>+</a:t>
              </a:r>
            </a:p>
          </p:txBody>
        </p:sp>
        <p:sp>
          <p:nvSpPr>
            <p:cNvPr id="7216" name="Rectangle 69">
              <a:extLst>
                <a:ext uri="{FF2B5EF4-FFF2-40B4-BE49-F238E27FC236}">
                  <a16:creationId xmlns:a16="http://schemas.microsoft.com/office/drawing/2014/main" id="{B03936D9-4242-30AF-3B8F-EC90B875D6F5}"/>
                </a:ext>
              </a:extLst>
            </p:cNvPr>
            <p:cNvSpPr>
              <a:spLocks noChangeArrowheads="1"/>
            </p:cNvSpPr>
            <p:nvPr/>
          </p:nvSpPr>
          <p:spPr bwMode="auto">
            <a:xfrm>
              <a:off x="2838" y="3054"/>
              <a:ext cx="1115" cy="12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US" altLang="en-US"/>
            </a:p>
          </p:txBody>
        </p:sp>
        <p:sp>
          <p:nvSpPr>
            <p:cNvPr id="7217" name="Rectangle 70">
              <a:extLst>
                <a:ext uri="{FF2B5EF4-FFF2-40B4-BE49-F238E27FC236}">
                  <a16:creationId xmlns:a16="http://schemas.microsoft.com/office/drawing/2014/main" id="{294544FD-2D4B-7DC8-2804-D9998DE5F302}"/>
                </a:ext>
              </a:extLst>
            </p:cNvPr>
            <p:cNvSpPr>
              <a:spLocks noChangeArrowheads="1"/>
            </p:cNvSpPr>
            <p:nvPr/>
          </p:nvSpPr>
          <p:spPr bwMode="auto">
            <a:xfrm>
              <a:off x="3267" y="3028"/>
              <a:ext cx="23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a:t>AC</a:t>
              </a:r>
            </a:p>
          </p:txBody>
        </p:sp>
        <p:sp>
          <p:nvSpPr>
            <p:cNvPr id="7218" name="Freeform 71">
              <a:extLst>
                <a:ext uri="{FF2B5EF4-FFF2-40B4-BE49-F238E27FC236}">
                  <a16:creationId xmlns:a16="http://schemas.microsoft.com/office/drawing/2014/main" id="{B55194F6-F402-037B-1845-011E3F89D42F}"/>
                </a:ext>
              </a:extLst>
            </p:cNvPr>
            <p:cNvSpPr>
              <a:spLocks/>
            </p:cNvSpPr>
            <p:nvPr/>
          </p:nvSpPr>
          <p:spPr bwMode="auto">
            <a:xfrm>
              <a:off x="2617" y="3173"/>
              <a:ext cx="773" cy="110"/>
            </a:xfrm>
            <a:custGeom>
              <a:avLst/>
              <a:gdLst>
                <a:gd name="T0" fmla="*/ 744 w 777"/>
                <a:gd name="T1" fmla="*/ 0 h 137"/>
                <a:gd name="T2" fmla="*/ 744 w 777"/>
                <a:gd name="T3" fmla="*/ 24 h 137"/>
                <a:gd name="T4" fmla="*/ 0 w 777"/>
                <a:gd name="T5" fmla="*/ 24 h 137"/>
                <a:gd name="T6" fmla="*/ 0 60000 65536"/>
                <a:gd name="T7" fmla="*/ 0 60000 65536"/>
                <a:gd name="T8" fmla="*/ 0 60000 65536"/>
                <a:gd name="T9" fmla="*/ 0 w 777"/>
                <a:gd name="T10" fmla="*/ 0 h 137"/>
                <a:gd name="T11" fmla="*/ 777 w 777"/>
                <a:gd name="T12" fmla="*/ 137 h 137"/>
              </a:gdLst>
              <a:ahLst/>
              <a:cxnLst>
                <a:cxn ang="T6">
                  <a:pos x="T0" y="T1"/>
                </a:cxn>
                <a:cxn ang="T7">
                  <a:pos x="T2" y="T3"/>
                </a:cxn>
                <a:cxn ang="T8">
                  <a:pos x="T4" y="T5"/>
                </a:cxn>
              </a:cxnLst>
              <a:rect l="T9" t="T10" r="T11" b="T12"/>
              <a:pathLst>
                <a:path w="777" h="137">
                  <a:moveTo>
                    <a:pt x="776" y="0"/>
                  </a:moveTo>
                  <a:lnTo>
                    <a:pt x="776" y="136"/>
                  </a:lnTo>
                  <a:lnTo>
                    <a:pt x="0" y="136"/>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endParaRPr lang="en-IN" altLang="en-US"/>
            </a:p>
          </p:txBody>
        </p:sp>
        <p:sp>
          <p:nvSpPr>
            <p:cNvPr id="7219" name="Line 72">
              <a:extLst>
                <a:ext uri="{FF2B5EF4-FFF2-40B4-BE49-F238E27FC236}">
                  <a16:creationId xmlns:a16="http://schemas.microsoft.com/office/drawing/2014/main" id="{29D93F30-6955-CD0E-E980-7BEC7CF7CB45}"/>
                </a:ext>
              </a:extLst>
            </p:cNvPr>
            <p:cNvSpPr>
              <a:spLocks noChangeShapeType="1"/>
            </p:cNvSpPr>
            <p:nvPr/>
          </p:nvSpPr>
          <p:spPr bwMode="auto">
            <a:xfrm>
              <a:off x="2609" y="2797"/>
              <a:ext cx="0" cy="48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220" name="Rectangle 73">
              <a:extLst>
                <a:ext uri="{FF2B5EF4-FFF2-40B4-BE49-F238E27FC236}">
                  <a16:creationId xmlns:a16="http://schemas.microsoft.com/office/drawing/2014/main" id="{09341161-6CF0-1A8A-D679-D2B7C99AEE3E}"/>
                </a:ext>
              </a:extLst>
            </p:cNvPr>
            <p:cNvSpPr>
              <a:spLocks noChangeArrowheads="1"/>
            </p:cNvSpPr>
            <p:nvPr/>
          </p:nvSpPr>
          <p:spPr bwMode="auto">
            <a:xfrm>
              <a:off x="1175" y="1178"/>
              <a:ext cx="10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sz="1400"/>
                <a:t>Direct addressing</a:t>
              </a:r>
            </a:p>
          </p:txBody>
        </p:sp>
        <p:sp>
          <p:nvSpPr>
            <p:cNvPr id="7221" name="Rectangle 74">
              <a:extLst>
                <a:ext uri="{FF2B5EF4-FFF2-40B4-BE49-F238E27FC236}">
                  <a16:creationId xmlns:a16="http://schemas.microsoft.com/office/drawing/2014/main" id="{A6979E5C-BD9A-7064-148E-DD66E6C48836}"/>
                </a:ext>
              </a:extLst>
            </p:cNvPr>
            <p:cNvSpPr>
              <a:spLocks noChangeArrowheads="1"/>
            </p:cNvSpPr>
            <p:nvPr/>
          </p:nvSpPr>
          <p:spPr bwMode="auto">
            <a:xfrm>
              <a:off x="2889" y="1165"/>
              <a:ext cx="11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000" b="1">
                  <a:solidFill>
                    <a:srgbClr val="000000"/>
                  </a:solidFill>
                  <a:latin typeface="Arial" panose="020B0604020202020204" pitchFamily="34" charset="0"/>
                  <a:ea typeface="굴림" panose="020B0503020000020004" pitchFamily="34" charset="-127"/>
                </a:defRPr>
              </a:lvl1pPr>
              <a:lvl2pPr marL="742950" indent="-285750" defTabSz="762000">
                <a:defRPr kumimoji="1" sz="1000" b="1">
                  <a:solidFill>
                    <a:srgbClr val="000000"/>
                  </a:solidFill>
                  <a:latin typeface="Arial" panose="020B0604020202020204" pitchFamily="34" charset="0"/>
                  <a:ea typeface="굴림" panose="020B0503020000020004" pitchFamily="34" charset="-127"/>
                </a:defRPr>
              </a:lvl2pPr>
              <a:lvl3pPr marL="1143000" indent="-228600" defTabSz="762000">
                <a:defRPr kumimoji="1" sz="1000" b="1">
                  <a:solidFill>
                    <a:srgbClr val="000000"/>
                  </a:solidFill>
                  <a:latin typeface="Arial" panose="020B0604020202020204" pitchFamily="34" charset="0"/>
                  <a:ea typeface="굴림" panose="020B0503020000020004" pitchFamily="34" charset="-127"/>
                </a:defRPr>
              </a:lvl3pPr>
              <a:lvl4pPr marL="1600200" indent="-228600" defTabSz="762000">
                <a:defRPr kumimoji="1" sz="1000" b="1">
                  <a:solidFill>
                    <a:srgbClr val="000000"/>
                  </a:solidFill>
                  <a:latin typeface="Arial" panose="020B0604020202020204" pitchFamily="34" charset="0"/>
                  <a:ea typeface="굴림" panose="020B0503020000020004" pitchFamily="34" charset="-127"/>
                </a:defRPr>
              </a:lvl4pPr>
              <a:lvl5pPr marL="2057400" indent="-228600" defTabSz="762000">
                <a:defRPr kumimoji="1" sz="1000" b="1">
                  <a:solidFill>
                    <a:srgbClr val="000000"/>
                  </a:solidFill>
                  <a:latin typeface="Arial" panose="020B0604020202020204" pitchFamily="34" charset="0"/>
                  <a:ea typeface="굴림" panose="020B0503020000020004"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r>
                <a:rPr lang="en-US" altLang="ko-KR" sz="1400"/>
                <a:t>Indirect addressing</a:t>
              </a:r>
            </a:p>
          </p:txBody>
        </p:sp>
        <p:sp>
          <p:nvSpPr>
            <p:cNvPr id="7222" name="Line 75">
              <a:extLst>
                <a:ext uri="{FF2B5EF4-FFF2-40B4-BE49-F238E27FC236}">
                  <a16:creationId xmlns:a16="http://schemas.microsoft.com/office/drawing/2014/main" id="{9C15F3EE-F1A0-767F-3A3F-341191252070}"/>
                </a:ext>
              </a:extLst>
            </p:cNvPr>
            <p:cNvSpPr>
              <a:spLocks noChangeShapeType="1"/>
            </p:cNvSpPr>
            <p:nvPr/>
          </p:nvSpPr>
          <p:spPr bwMode="auto">
            <a:xfrm>
              <a:off x="2611" y="2800"/>
              <a:ext cx="669" cy="0"/>
            </a:xfrm>
            <a:prstGeom prst="line">
              <a:avLst/>
            </a:prstGeom>
            <a:noFill/>
            <a:ln w="25400">
              <a:solidFill>
                <a:srgbClr val="0000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en-IN"/>
            </a:p>
          </p:txBody>
        </p:sp>
        <p:sp>
          <p:nvSpPr>
            <p:cNvPr id="7223" name="Line 76">
              <a:extLst>
                <a:ext uri="{FF2B5EF4-FFF2-40B4-BE49-F238E27FC236}">
                  <a16:creationId xmlns:a16="http://schemas.microsoft.com/office/drawing/2014/main" id="{893801EB-C20F-7067-705C-444222CCD5F9}"/>
                </a:ext>
              </a:extLst>
            </p:cNvPr>
            <p:cNvSpPr>
              <a:spLocks noChangeShapeType="1"/>
            </p:cNvSpPr>
            <p:nvPr/>
          </p:nvSpPr>
          <p:spPr bwMode="auto">
            <a:xfrm>
              <a:off x="3384" y="2250"/>
              <a:ext cx="0" cy="42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en-IN"/>
            </a:p>
          </p:txBody>
        </p:sp>
        <p:sp>
          <p:nvSpPr>
            <p:cNvPr id="7224" name="Line 77">
              <a:extLst>
                <a:ext uri="{FF2B5EF4-FFF2-40B4-BE49-F238E27FC236}">
                  <a16:creationId xmlns:a16="http://schemas.microsoft.com/office/drawing/2014/main" id="{B216EF06-EBF1-C96A-5293-9676089EE067}"/>
                </a:ext>
              </a:extLst>
            </p:cNvPr>
            <p:cNvSpPr>
              <a:spLocks noChangeShapeType="1"/>
            </p:cNvSpPr>
            <p:nvPr/>
          </p:nvSpPr>
          <p:spPr bwMode="auto">
            <a:xfrm>
              <a:off x="1668" y="2076"/>
              <a:ext cx="0" cy="594"/>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en-IN"/>
            </a:p>
          </p:txBody>
        </p:sp>
        <p:sp>
          <p:nvSpPr>
            <p:cNvPr id="7225" name="Line 78">
              <a:extLst>
                <a:ext uri="{FF2B5EF4-FFF2-40B4-BE49-F238E27FC236}">
                  <a16:creationId xmlns:a16="http://schemas.microsoft.com/office/drawing/2014/main" id="{08B450C4-9BF6-F00F-748E-34EF4DD312EE}"/>
                </a:ext>
              </a:extLst>
            </p:cNvPr>
            <p:cNvSpPr>
              <a:spLocks noChangeShapeType="1"/>
            </p:cNvSpPr>
            <p:nvPr/>
          </p:nvSpPr>
          <p:spPr bwMode="auto">
            <a:xfrm>
              <a:off x="1674" y="2856"/>
              <a:ext cx="0" cy="186"/>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en-IN"/>
            </a:p>
          </p:txBody>
        </p:sp>
        <p:sp>
          <p:nvSpPr>
            <p:cNvPr id="7226" name="Line 79">
              <a:extLst>
                <a:ext uri="{FF2B5EF4-FFF2-40B4-BE49-F238E27FC236}">
                  <a16:creationId xmlns:a16="http://schemas.microsoft.com/office/drawing/2014/main" id="{71D6587D-EF85-8226-03F0-8063ACE305EA}"/>
                </a:ext>
              </a:extLst>
            </p:cNvPr>
            <p:cNvSpPr>
              <a:spLocks noChangeShapeType="1"/>
            </p:cNvSpPr>
            <p:nvPr/>
          </p:nvSpPr>
          <p:spPr bwMode="auto">
            <a:xfrm>
              <a:off x="3390" y="2862"/>
              <a:ext cx="0" cy="204"/>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en-IN"/>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223498-B7F5-EA7D-DFF1-ABF72B29BCB2}"/>
              </a:ext>
            </a:extLst>
          </p:cNvPr>
          <p:cNvSpPr txBox="1"/>
          <p:nvPr/>
        </p:nvSpPr>
        <p:spPr>
          <a:xfrm>
            <a:off x="457199" y="505122"/>
            <a:ext cx="11055928" cy="5847755"/>
          </a:xfrm>
          <a:prstGeom prst="rect">
            <a:avLst/>
          </a:prstGeom>
          <a:noFill/>
        </p:spPr>
        <p:txBody>
          <a:bodyPr wrap="square">
            <a:spAutoFit/>
          </a:bodyPr>
          <a:lstStyle/>
          <a:p>
            <a:pPr marL="342900" indent="-342900" algn="just">
              <a:buFont typeface="Symbol" panose="05050102010706020507" pitchFamily="18" charset="2"/>
              <a:buChar char="·"/>
            </a:pPr>
            <a:r>
              <a:rPr lang="en-US" sz="2200" b="0" i="0" u="none" strike="noStrike" baseline="0" dirty="0">
                <a:latin typeface="Calibri" panose="020F0502020204030204" pitchFamily="34" charset="0"/>
              </a:rPr>
              <a:t>The INP instruction transfers the input information from INPR into the eight low-order bits of AC and also clears the input flag to 0.</a:t>
            </a:r>
          </a:p>
          <a:p>
            <a:pPr marL="342900" indent="-342900" algn="just">
              <a:buFont typeface="Symbol" panose="05050102010706020507" pitchFamily="18" charset="2"/>
              <a:buChar char="·"/>
            </a:pPr>
            <a:endParaRPr lang="en-US" sz="2200" b="0" i="0" u="none" strike="noStrike" baseline="0" dirty="0">
              <a:latin typeface="Calibri" panose="020F0502020204030204" pitchFamily="34" charset="0"/>
            </a:endParaRPr>
          </a:p>
          <a:p>
            <a:pPr marL="342900" indent="-342900" algn="just">
              <a:buFont typeface="Symbol" panose="05050102010706020507" pitchFamily="18" charset="2"/>
              <a:buChar char="·"/>
            </a:pPr>
            <a:r>
              <a:rPr lang="en-US" sz="2200" b="0" i="0" u="none" strike="noStrike" baseline="0" dirty="0">
                <a:latin typeface="Calibri" panose="020F0502020204030204" pitchFamily="34" charset="0"/>
              </a:rPr>
              <a:t>The OUT instruction transfers the eight least significant bits of AC into the output register OUTR and clears the output flag to 0.</a:t>
            </a:r>
          </a:p>
          <a:p>
            <a:pPr marL="342900" indent="-342900" algn="just">
              <a:buFont typeface="Symbol" panose="05050102010706020507" pitchFamily="18" charset="2"/>
              <a:buChar char="·"/>
            </a:pPr>
            <a:endParaRPr lang="en-US" sz="2200" b="0" i="0" u="none" strike="noStrike" baseline="0" dirty="0">
              <a:latin typeface="Calibri" panose="020F0502020204030204" pitchFamily="34" charset="0"/>
            </a:endParaRPr>
          </a:p>
          <a:p>
            <a:pPr marL="342900" indent="-342900" algn="just">
              <a:buFont typeface="Symbol" panose="05050102010706020507" pitchFamily="18" charset="2"/>
              <a:buChar char="·"/>
            </a:pPr>
            <a:r>
              <a:rPr lang="en-US" sz="2200" b="0" i="0" u="none" strike="noStrike" baseline="0" dirty="0">
                <a:latin typeface="Calibri" panose="020F0502020204030204" pitchFamily="34" charset="0"/>
              </a:rPr>
              <a:t>The next two instructions in Table 2.2 check the status of the flags and cause a skip of the next instruction if the flag is 1.</a:t>
            </a:r>
          </a:p>
          <a:p>
            <a:pPr marL="342900" indent="-342900" algn="just">
              <a:buFont typeface="Symbol" panose="05050102010706020507" pitchFamily="18" charset="2"/>
              <a:buChar char="·"/>
            </a:pPr>
            <a:endParaRPr lang="en-US" sz="2200" b="0" i="0" u="none" strike="noStrike" baseline="0" dirty="0">
              <a:latin typeface="Calibri" panose="020F0502020204030204" pitchFamily="34" charset="0"/>
            </a:endParaRPr>
          </a:p>
          <a:p>
            <a:pPr marL="342900" indent="-342900" algn="just">
              <a:buFont typeface="Symbol" panose="05050102010706020507" pitchFamily="18" charset="2"/>
              <a:buChar char="·"/>
            </a:pPr>
            <a:r>
              <a:rPr lang="en-US" sz="2200" b="0" i="0" u="none" strike="noStrike" baseline="0" dirty="0">
                <a:latin typeface="Calibri" panose="020F0502020204030204" pitchFamily="34" charset="0"/>
              </a:rPr>
              <a:t>The instruction that is skipped will normally be a branch instruction to return and check </a:t>
            </a:r>
            <a:r>
              <a:rPr lang="en-IN" sz="2200" b="0" i="0" u="none" strike="noStrike" baseline="0" dirty="0">
                <a:latin typeface="Calibri" panose="020F0502020204030204" pitchFamily="34" charset="0"/>
              </a:rPr>
              <a:t>the flag again.</a:t>
            </a:r>
          </a:p>
          <a:p>
            <a:pPr marL="342900" indent="-342900" algn="just">
              <a:buFont typeface="Symbol" panose="05050102010706020507" pitchFamily="18" charset="2"/>
              <a:buChar char="·"/>
            </a:pPr>
            <a:endParaRPr lang="en-IN" sz="2200" b="0" i="0" u="none" strike="noStrike" baseline="0" dirty="0">
              <a:latin typeface="Calibri" panose="020F0502020204030204" pitchFamily="34" charset="0"/>
            </a:endParaRPr>
          </a:p>
          <a:p>
            <a:pPr marL="342900" indent="-342900" algn="just">
              <a:buFont typeface="Symbol" panose="05050102010706020507" pitchFamily="18" charset="2"/>
              <a:buChar char="·"/>
            </a:pPr>
            <a:r>
              <a:rPr lang="en-US" sz="2200" b="0" i="0" u="none" strike="noStrike" baseline="0" dirty="0">
                <a:latin typeface="Calibri" panose="020F0502020204030204" pitchFamily="34" charset="0"/>
              </a:rPr>
              <a:t>The branch instruction is not skipped if the flag is 0. If the flag is 1, the branch instruction is skipped and an input or output instruction is executed.</a:t>
            </a:r>
          </a:p>
          <a:p>
            <a:pPr marL="342900" indent="-342900" algn="just">
              <a:buFont typeface="Symbol" panose="05050102010706020507" pitchFamily="18" charset="2"/>
              <a:buChar char="·"/>
            </a:pPr>
            <a:endParaRPr lang="en-US" sz="2200" b="0" i="0" u="none" strike="noStrike" baseline="0" dirty="0">
              <a:latin typeface="Calibri" panose="020F0502020204030204" pitchFamily="34" charset="0"/>
            </a:endParaRP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last two instructions set and clear an interrupt enable flip-flop IEN. The purpose of IEN is explained in conjunction with the interrupt operation.</a:t>
            </a:r>
            <a:endParaRPr lang="en-IN" sz="2200" dirty="0"/>
          </a:p>
        </p:txBody>
      </p:sp>
    </p:spTree>
    <p:extLst>
      <p:ext uri="{BB962C8B-B14F-4D97-AF65-F5344CB8AC3E}">
        <p14:creationId xmlns:p14="http://schemas.microsoft.com/office/powerpoint/2010/main" val="30042666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F88E-410D-941D-5ADC-09C64ECB979C}"/>
              </a:ext>
            </a:extLst>
          </p:cNvPr>
          <p:cNvSpPr>
            <a:spLocks noGrp="1"/>
          </p:cNvSpPr>
          <p:nvPr>
            <p:ph type="title"/>
          </p:nvPr>
        </p:nvSpPr>
        <p:spPr>
          <a:xfrm>
            <a:off x="838200" y="365125"/>
            <a:ext cx="10515600" cy="734805"/>
          </a:xfrm>
        </p:spPr>
        <p:txBody>
          <a:bodyPr/>
          <a:lstStyle/>
          <a:p>
            <a:r>
              <a:rPr lang="en-IN" b="1" dirty="0"/>
              <a:t>Interrupt Cycle :</a:t>
            </a:r>
          </a:p>
        </p:txBody>
      </p:sp>
      <p:pic>
        <p:nvPicPr>
          <p:cNvPr id="5" name="Content Placeholder 4">
            <a:extLst>
              <a:ext uri="{FF2B5EF4-FFF2-40B4-BE49-F238E27FC236}">
                <a16:creationId xmlns:a16="http://schemas.microsoft.com/office/drawing/2014/main" id="{6CEAA40E-73A8-73C4-84C0-535323DDE223}"/>
              </a:ext>
            </a:extLst>
          </p:cNvPr>
          <p:cNvPicPr>
            <a:picLocks noGrp="1" noChangeAspect="1"/>
          </p:cNvPicPr>
          <p:nvPr>
            <p:ph idx="1"/>
          </p:nvPr>
        </p:nvPicPr>
        <p:blipFill>
          <a:blip r:embed="rId2"/>
          <a:stretch>
            <a:fillRect/>
          </a:stretch>
        </p:blipFill>
        <p:spPr>
          <a:xfrm>
            <a:off x="3207027" y="1099929"/>
            <a:ext cx="6786562" cy="5392945"/>
          </a:xfrm>
        </p:spPr>
      </p:pic>
    </p:spTree>
    <p:extLst>
      <p:ext uri="{BB962C8B-B14F-4D97-AF65-F5344CB8AC3E}">
        <p14:creationId xmlns:p14="http://schemas.microsoft.com/office/powerpoint/2010/main" val="7848890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5EEFCF-CB6C-D0AC-8F41-56268EF416E0}"/>
              </a:ext>
            </a:extLst>
          </p:cNvPr>
          <p:cNvSpPr txBox="1"/>
          <p:nvPr/>
        </p:nvSpPr>
        <p:spPr>
          <a:xfrm>
            <a:off x="331304" y="302786"/>
            <a:ext cx="11105322" cy="5940088"/>
          </a:xfrm>
          <a:prstGeom prst="rect">
            <a:avLst/>
          </a:prstGeom>
          <a:noFill/>
        </p:spPr>
        <p:txBody>
          <a:bodyPr wrap="square">
            <a:spAutoFit/>
          </a:bodyPr>
          <a:lstStyle/>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An interrupt flip-flop R is included in the computer.</a:t>
            </a: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When R = 0, the computer goes through an instruction cycle.</a:t>
            </a: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During the execute phase of the instruction cycle IEN is checked by the control.</a:t>
            </a: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If it is 0, it indicates that the programmer does not want to use the interrupt, so control continues with the next instruction cycle.</a:t>
            </a: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If IEN is 1, control checks the flag bits.</a:t>
            </a: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If both flags are 0, it indicates that neither the input nor the output registers are ready </a:t>
            </a:r>
            <a:r>
              <a:rPr lang="en-IN" sz="2000" b="0" i="0" u="none" strike="noStrike" baseline="0" dirty="0">
                <a:latin typeface="Calibri" panose="020F0502020204030204" pitchFamily="34" charset="0"/>
              </a:rPr>
              <a:t>for transfer of information.</a:t>
            </a: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In this case, control continues with the next instruction cycle. If either flag is set to 1 while IEN = 1, flip-flop R is set to 1.</a:t>
            </a:r>
          </a:p>
          <a:p>
            <a:pPr marL="342900" indent="-342900" algn="just">
              <a:buFont typeface="Symbol" panose="05050102010706020507" pitchFamily="18" charset="2"/>
              <a:buChar char="·"/>
            </a:pPr>
            <a:r>
              <a:rPr lang="en-US" sz="2000" b="0" i="0" u="none" strike="noStrike" baseline="0" dirty="0">
                <a:latin typeface="Calibri" panose="020F0502020204030204" pitchFamily="34" charset="0"/>
              </a:rPr>
              <a:t>At the end of the execute phase, control checks the value of R, and if it is equal to 1, it goes to an interrupt cycle instead of an instruction cycle.</a:t>
            </a:r>
          </a:p>
          <a:p>
            <a:pPr marL="342900" indent="-342900" algn="just">
              <a:buFont typeface="Symbol" panose="05050102010706020507" pitchFamily="18" charset="2"/>
              <a:buChar char="·"/>
            </a:pPr>
            <a:endParaRPr lang="en-US" sz="2000" dirty="0">
              <a:latin typeface="Calibri" panose="020F0502020204030204" pitchFamily="34" charset="0"/>
            </a:endParaRPr>
          </a:p>
          <a:p>
            <a:pPr algn="l"/>
            <a:r>
              <a:rPr lang="en-IN" sz="2000" b="1" i="1" u="none" strike="noStrike" baseline="0" dirty="0">
                <a:latin typeface="Cambria,BoldItalic"/>
              </a:rPr>
              <a:t>Interrupt Cycle</a:t>
            </a:r>
          </a:p>
          <a:p>
            <a:pPr algn="l"/>
            <a:endParaRPr lang="en-IN" sz="2000" b="1" i="1" u="none" strike="noStrike" baseline="0" dirty="0">
              <a:latin typeface="Cambria,BoldItalic"/>
            </a:endParaRP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The interrupt cycle is a hardware implementation of a branch and save return address </a:t>
            </a:r>
            <a:r>
              <a:rPr lang="en-IN" sz="2000" b="0" i="0" u="none" strike="noStrike" baseline="0" dirty="0">
                <a:latin typeface="Calibri" panose="020F0502020204030204" pitchFamily="34" charset="0"/>
              </a:rPr>
              <a:t>operation.</a:t>
            </a: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The return address available in PC is stored in a specific location where it can be found later when the program returns to the instruction at which it was interrupted. This location may be a processor register, a memory stack, or a specific memory location.</a:t>
            </a:r>
            <a:endParaRPr lang="en-IN" sz="2400" dirty="0"/>
          </a:p>
        </p:txBody>
      </p:sp>
    </p:spTree>
    <p:extLst>
      <p:ext uri="{BB962C8B-B14F-4D97-AF65-F5344CB8AC3E}">
        <p14:creationId xmlns:p14="http://schemas.microsoft.com/office/powerpoint/2010/main" val="37352853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F09303-C810-B1AD-CF9B-56D6FC528635}"/>
              </a:ext>
            </a:extLst>
          </p:cNvPr>
          <p:cNvSpPr txBox="1"/>
          <p:nvPr/>
        </p:nvSpPr>
        <p:spPr>
          <a:xfrm>
            <a:off x="516835" y="397566"/>
            <a:ext cx="11211339" cy="1323439"/>
          </a:xfrm>
          <a:prstGeom prst="rect">
            <a:avLst/>
          </a:prstGeom>
          <a:noFill/>
        </p:spPr>
        <p:txBody>
          <a:bodyPr wrap="square">
            <a:spAutoFit/>
          </a:bodyPr>
          <a:lstStyle/>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Here we choose the memory location at address 0 as the place for storing the return </a:t>
            </a:r>
            <a:r>
              <a:rPr lang="en-IN" sz="2000" b="0" i="0" u="none" strike="noStrike" baseline="0" dirty="0">
                <a:latin typeface="Calibri" panose="020F0502020204030204" pitchFamily="34" charset="0"/>
              </a:rPr>
              <a:t>address.</a:t>
            </a: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Control then inserts address 1 into PC and clears IEN and R so that no more interruptions can occur until the interrupt request from the flag has been serviced.</a:t>
            </a: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An example that shows what happens during the interrupt cycle is shown in Figure</a:t>
            </a:r>
            <a:endParaRPr lang="en-IN" sz="2000" dirty="0"/>
          </a:p>
        </p:txBody>
      </p:sp>
      <p:pic>
        <p:nvPicPr>
          <p:cNvPr id="5" name="Picture 4">
            <a:extLst>
              <a:ext uri="{FF2B5EF4-FFF2-40B4-BE49-F238E27FC236}">
                <a16:creationId xmlns:a16="http://schemas.microsoft.com/office/drawing/2014/main" id="{FCEDC9E7-F267-3CE4-E32B-7FE129114118}"/>
              </a:ext>
            </a:extLst>
          </p:cNvPr>
          <p:cNvPicPr>
            <a:picLocks noChangeAspect="1"/>
          </p:cNvPicPr>
          <p:nvPr/>
        </p:nvPicPr>
        <p:blipFill>
          <a:blip r:embed="rId2"/>
          <a:stretch>
            <a:fillRect/>
          </a:stretch>
        </p:blipFill>
        <p:spPr>
          <a:xfrm>
            <a:off x="1973125" y="1841431"/>
            <a:ext cx="7797083" cy="3857004"/>
          </a:xfrm>
          <a:prstGeom prst="rect">
            <a:avLst/>
          </a:prstGeom>
        </p:spPr>
      </p:pic>
      <p:sp>
        <p:nvSpPr>
          <p:cNvPr id="7" name="TextBox 6">
            <a:extLst>
              <a:ext uri="{FF2B5EF4-FFF2-40B4-BE49-F238E27FC236}">
                <a16:creationId xmlns:a16="http://schemas.microsoft.com/office/drawing/2014/main" id="{4C6E5B43-3C63-F42A-A611-BC2532F8DC1B}"/>
              </a:ext>
            </a:extLst>
          </p:cNvPr>
          <p:cNvSpPr txBox="1"/>
          <p:nvPr/>
        </p:nvSpPr>
        <p:spPr>
          <a:xfrm>
            <a:off x="516835" y="5999634"/>
            <a:ext cx="10482469" cy="707886"/>
          </a:xfrm>
          <a:prstGeom prst="rect">
            <a:avLst/>
          </a:prstGeom>
          <a:noFill/>
        </p:spPr>
        <p:txBody>
          <a:bodyPr wrap="square">
            <a:spAutoFit/>
          </a:bodyPr>
          <a:lstStyle/>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Suppose that an interrupt occurs and R = 1, while the control is executing the instruction at address 255. At this time, the return address 256 is in PC.</a:t>
            </a:r>
            <a:endParaRPr lang="en-IN" sz="2000" dirty="0"/>
          </a:p>
        </p:txBody>
      </p:sp>
    </p:spTree>
    <p:extLst>
      <p:ext uri="{BB962C8B-B14F-4D97-AF65-F5344CB8AC3E}">
        <p14:creationId xmlns:p14="http://schemas.microsoft.com/office/powerpoint/2010/main" val="42486236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0C6531-6772-F452-B2AC-5443BE3D6A30}"/>
              </a:ext>
            </a:extLst>
          </p:cNvPr>
          <p:cNvSpPr txBox="1"/>
          <p:nvPr/>
        </p:nvSpPr>
        <p:spPr>
          <a:xfrm>
            <a:off x="344556" y="343049"/>
            <a:ext cx="11264347" cy="6524863"/>
          </a:xfrm>
          <a:prstGeom prst="rect">
            <a:avLst/>
          </a:prstGeom>
          <a:noFill/>
        </p:spPr>
        <p:txBody>
          <a:bodyPr wrap="square">
            <a:spAutoFit/>
          </a:bodyPr>
          <a:lstStyle/>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programmer has previously placed an input-output service program in memory starting from address 1120 and a BUN 1120 instruction at address 1.</a:t>
            </a:r>
          </a:p>
          <a:p>
            <a:pPr marL="342900" indent="-342900" algn="just">
              <a:buFont typeface="Symbol" panose="05050102010706020507" pitchFamily="18" charset="2"/>
              <a:buChar char="·"/>
            </a:pPr>
            <a:r>
              <a:rPr lang="en-US" sz="2200" b="0" i="0" u="none" strike="noStrike" baseline="0" dirty="0">
                <a:latin typeface="Calibri" panose="020F0502020204030204" pitchFamily="34" charset="0"/>
              </a:rPr>
              <a:t>The content of PC (256) is stored in memory location 0, PC is set to 1, and R is cleared to </a:t>
            </a:r>
            <a:r>
              <a:rPr lang="en-IN" sz="2200" b="0" i="0" u="none" strike="noStrike" baseline="0" dirty="0">
                <a:latin typeface="Calibri" panose="020F0502020204030204" pitchFamily="34" charset="0"/>
              </a:rPr>
              <a:t>0.</a:t>
            </a:r>
          </a:p>
          <a:p>
            <a:pPr marL="342900" indent="-342900" algn="just">
              <a:buFont typeface="Symbol" panose="05050102010706020507" pitchFamily="18" charset="2"/>
              <a:buChar char="·"/>
            </a:pPr>
            <a:endParaRPr lang="en-IN" sz="2200" b="0" i="0" u="none" strike="noStrike" baseline="0" dirty="0">
              <a:latin typeface="Calibri" panose="020F0502020204030204" pitchFamily="34" charset="0"/>
            </a:endParaRPr>
          </a:p>
          <a:p>
            <a:pPr marL="342900" indent="-342900" algn="just">
              <a:buFont typeface="Symbol" panose="05050102010706020507" pitchFamily="18" charset="2"/>
              <a:buChar char="·"/>
            </a:pPr>
            <a:r>
              <a:rPr lang="en-US" sz="2200" b="0" i="0" u="none" strike="noStrike" baseline="0" dirty="0">
                <a:latin typeface="Calibri" panose="020F0502020204030204" pitchFamily="34" charset="0"/>
              </a:rPr>
              <a:t>At the beginning of the next instruction cycle, the instruction that is read from memory is in address 1 since this is the content of PC. The branch instruction at address 1 causes the program to transfer to the input-output service program at address 1120.</a:t>
            </a:r>
          </a:p>
          <a:p>
            <a:pPr marL="342900" indent="-342900" algn="just">
              <a:buFont typeface="Symbol" panose="05050102010706020507" pitchFamily="18" charset="2"/>
              <a:buChar char="·"/>
            </a:pPr>
            <a:endParaRPr lang="en-US" sz="2200" b="0" i="0" u="none" strike="noStrike" baseline="0" dirty="0">
              <a:latin typeface="Calibri" panose="020F0502020204030204" pitchFamily="34" charset="0"/>
            </a:endParaRPr>
          </a:p>
          <a:p>
            <a:pPr marL="342900" indent="-342900" algn="just">
              <a:buFont typeface="Symbol" panose="05050102010706020507" pitchFamily="18" charset="2"/>
              <a:buChar char="·"/>
            </a:pPr>
            <a:r>
              <a:rPr lang="en-US" sz="2200" b="0" i="0" u="none" strike="noStrike" baseline="0" dirty="0">
                <a:latin typeface="Calibri" panose="020F0502020204030204" pitchFamily="34" charset="0"/>
              </a:rPr>
              <a:t>This program checks the flags, determines which flag is set, and then transfers the required input or output information. Once this is done, the instruction ION is executed to set IEN to 1 (to enable further interrupts), and the program returns to the location </a:t>
            </a:r>
            <a:r>
              <a:rPr lang="en-IN" sz="2200" b="0" i="0" u="none" strike="noStrike" baseline="0" dirty="0">
                <a:latin typeface="Calibri" panose="020F0502020204030204" pitchFamily="34" charset="0"/>
              </a:rPr>
              <a:t>where it was interrupted.</a:t>
            </a:r>
          </a:p>
          <a:p>
            <a:pPr marL="342900" indent="-342900" algn="just">
              <a:buFont typeface="Symbol" panose="05050102010706020507" pitchFamily="18" charset="2"/>
              <a:buChar char="·"/>
            </a:pPr>
            <a:endParaRPr lang="en-IN" sz="2200" b="0" i="0" u="none" strike="noStrike" baseline="0" dirty="0">
              <a:latin typeface="Calibri" panose="020F0502020204030204" pitchFamily="34" charset="0"/>
            </a:endParaRPr>
          </a:p>
          <a:p>
            <a:pPr marL="342900" indent="-342900" algn="just">
              <a:buFont typeface="Symbol" panose="05050102010706020507" pitchFamily="18" charset="2"/>
              <a:buChar char="·"/>
            </a:pPr>
            <a:r>
              <a:rPr lang="en-US" sz="2200" b="0" i="0" u="none" strike="noStrike" baseline="0" dirty="0">
                <a:latin typeface="Calibri" panose="020F0502020204030204" pitchFamily="34" charset="0"/>
              </a:rPr>
              <a:t>The instruction that returns the computer to the original place in the main program is a branch indirect instruction with an address part of 0. This instruction is placed at the end of the I/O service program.</a:t>
            </a:r>
          </a:p>
          <a:p>
            <a:pPr marL="342900" indent="-342900" algn="just">
              <a:buFont typeface="Symbol" panose="05050102010706020507" pitchFamily="18" charset="2"/>
              <a:buChar char="·"/>
            </a:pPr>
            <a:endParaRPr lang="en-US" sz="2200" b="0" i="0" u="none" strike="noStrike" baseline="0" dirty="0">
              <a:latin typeface="Calibri" panose="020F0502020204030204" pitchFamily="34" charset="0"/>
            </a:endParaRP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execution of the indirect BUN instruction results in placing into PC the return </a:t>
            </a:r>
            <a:r>
              <a:rPr lang="en-IN" sz="2200" b="0" i="0" u="none" strike="noStrike" baseline="0" dirty="0">
                <a:latin typeface="Calibri" panose="020F0502020204030204" pitchFamily="34" charset="0"/>
              </a:rPr>
              <a:t>address from location 0.</a:t>
            </a:r>
            <a:endParaRPr lang="en-IN" sz="2200" dirty="0"/>
          </a:p>
        </p:txBody>
      </p:sp>
    </p:spTree>
    <p:extLst>
      <p:ext uri="{BB962C8B-B14F-4D97-AF65-F5344CB8AC3E}">
        <p14:creationId xmlns:p14="http://schemas.microsoft.com/office/powerpoint/2010/main" val="17029818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BA536-0E30-7F5D-9B7A-85188CC69814}"/>
              </a:ext>
            </a:extLst>
          </p:cNvPr>
          <p:cNvSpPr>
            <a:spLocks noGrp="1"/>
          </p:cNvSpPr>
          <p:nvPr>
            <p:ph type="title"/>
          </p:nvPr>
        </p:nvSpPr>
        <p:spPr>
          <a:xfrm>
            <a:off x="265043" y="365126"/>
            <a:ext cx="11088757" cy="655292"/>
          </a:xfrm>
        </p:spPr>
        <p:txBody>
          <a:bodyPr>
            <a:normAutofit fontScale="90000"/>
          </a:bodyPr>
          <a:lstStyle/>
          <a:p>
            <a:r>
              <a:rPr lang="en-IN" sz="3600" b="1" dirty="0"/>
              <a:t>Complete Computer Description:   Flowchart for basic computer</a:t>
            </a:r>
          </a:p>
        </p:txBody>
      </p:sp>
      <p:pic>
        <p:nvPicPr>
          <p:cNvPr id="5" name="Content Placeholder 4">
            <a:extLst>
              <a:ext uri="{FF2B5EF4-FFF2-40B4-BE49-F238E27FC236}">
                <a16:creationId xmlns:a16="http://schemas.microsoft.com/office/drawing/2014/main" id="{3AE6B8AD-2405-6500-9226-1C8DD2D8CFD8}"/>
              </a:ext>
            </a:extLst>
          </p:cNvPr>
          <p:cNvPicPr>
            <a:picLocks noGrp="1" noChangeAspect="1"/>
          </p:cNvPicPr>
          <p:nvPr>
            <p:ph idx="1"/>
          </p:nvPr>
        </p:nvPicPr>
        <p:blipFill>
          <a:blip r:embed="rId2"/>
          <a:stretch>
            <a:fillRect/>
          </a:stretch>
        </p:blipFill>
        <p:spPr>
          <a:xfrm>
            <a:off x="2703443" y="1020418"/>
            <a:ext cx="6812306" cy="5763444"/>
          </a:xfrm>
        </p:spPr>
      </p:pic>
    </p:spTree>
    <p:extLst>
      <p:ext uri="{BB962C8B-B14F-4D97-AF65-F5344CB8AC3E}">
        <p14:creationId xmlns:p14="http://schemas.microsoft.com/office/powerpoint/2010/main" val="33198841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E98F5-4977-2427-1DC6-A4E7D3677EDF}"/>
              </a:ext>
            </a:extLst>
          </p:cNvPr>
          <p:cNvSpPr>
            <a:spLocks noGrp="1"/>
          </p:cNvSpPr>
          <p:nvPr>
            <p:ph type="title"/>
          </p:nvPr>
        </p:nvSpPr>
        <p:spPr>
          <a:xfrm>
            <a:off x="838200" y="365126"/>
            <a:ext cx="10515600" cy="602284"/>
          </a:xfrm>
        </p:spPr>
        <p:txBody>
          <a:bodyPr>
            <a:normAutofit fontScale="90000"/>
          </a:bodyPr>
          <a:lstStyle/>
          <a:p>
            <a:r>
              <a:rPr lang="en-IN" b="1" dirty="0"/>
              <a:t>Design of Basic Computer :</a:t>
            </a:r>
          </a:p>
        </p:txBody>
      </p:sp>
      <p:pic>
        <p:nvPicPr>
          <p:cNvPr id="5" name="Content Placeholder 4">
            <a:extLst>
              <a:ext uri="{FF2B5EF4-FFF2-40B4-BE49-F238E27FC236}">
                <a16:creationId xmlns:a16="http://schemas.microsoft.com/office/drawing/2014/main" id="{8B58A523-29A4-8DB8-17A2-D4E50CC8D54D}"/>
              </a:ext>
            </a:extLst>
          </p:cNvPr>
          <p:cNvPicPr>
            <a:picLocks noGrp="1" noChangeAspect="1"/>
          </p:cNvPicPr>
          <p:nvPr>
            <p:ph idx="1"/>
          </p:nvPr>
        </p:nvPicPr>
        <p:blipFill>
          <a:blip r:embed="rId2"/>
          <a:stretch>
            <a:fillRect/>
          </a:stretch>
        </p:blipFill>
        <p:spPr>
          <a:xfrm>
            <a:off x="1802296" y="1178754"/>
            <a:ext cx="8057322" cy="5314120"/>
          </a:xfrm>
        </p:spPr>
      </p:pic>
    </p:spTree>
    <p:extLst>
      <p:ext uri="{BB962C8B-B14F-4D97-AF65-F5344CB8AC3E}">
        <p14:creationId xmlns:p14="http://schemas.microsoft.com/office/powerpoint/2010/main" val="11649152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FEF138-9277-7333-A09D-1F2DEF6668CA}"/>
              </a:ext>
            </a:extLst>
          </p:cNvPr>
          <p:cNvPicPr>
            <a:picLocks noChangeAspect="1"/>
          </p:cNvPicPr>
          <p:nvPr/>
        </p:nvPicPr>
        <p:blipFill>
          <a:blip r:embed="rId2"/>
          <a:stretch>
            <a:fillRect/>
          </a:stretch>
        </p:blipFill>
        <p:spPr>
          <a:xfrm>
            <a:off x="1265345" y="702158"/>
            <a:ext cx="9044845" cy="5645633"/>
          </a:xfrm>
          <a:prstGeom prst="rect">
            <a:avLst/>
          </a:prstGeom>
        </p:spPr>
      </p:pic>
    </p:spTree>
    <p:extLst>
      <p:ext uri="{BB962C8B-B14F-4D97-AF65-F5344CB8AC3E}">
        <p14:creationId xmlns:p14="http://schemas.microsoft.com/office/powerpoint/2010/main" val="9179988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23AC65-4793-CD39-E693-305336AE1DBB}"/>
              </a:ext>
            </a:extLst>
          </p:cNvPr>
          <p:cNvPicPr>
            <a:picLocks noChangeAspect="1"/>
          </p:cNvPicPr>
          <p:nvPr/>
        </p:nvPicPr>
        <p:blipFill>
          <a:blip r:embed="rId2"/>
          <a:stretch>
            <a:fillRect/>
          </a:stretch>
        </p:blipFill>
        <p:spPr>
          <a:xfrm>
            <a:off x="1082124" y="408953"/>
            <a:ext cx="8018712" cy="2877586"/>
          </a:xfrm>
          <a:prstGeom prst="rect">
            <a:avLst/>
          </a:prstGeom>
        </p:spPr>
      </p:pic>
    </p:spTree>
    <p:extLst>
      <p:ext uri="{BB962C8B-B14F-4D97-AF65-F5344CB8AC3E}">
        <p14:creationId xmlns:p14="http://schemas.microsoft.com/office/powerpoint/2010/main" val="39865441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8A297-2875-6145-C71B-E704E2440D0C}"/>
              </a:ext>
            </a:extLst>
          </p:cNvPr>
          <p:cNvSpPr>
            <a:spLocks noGrp="1"/>
          </p:cNvSpPr>
          <p:nvPr>
            <p:ph type="title"/>
          </p:nvPr>
        </p:nvSpPr>
        <p:spPr>
          <a:xfrm>
            <a:off x="838200" y="365125"/>
            <a:ext cx="10515600" cy="840823"/>
          </a:xfrm>
        </p:spPr>
        <p:txBody>
          <a:bodyPr/>
          <a:lstStyle/>
          <a:p>
            <a:r>
              <a:rPr lang="en-IN" b="1" dirty="0"/>
              <a:t>Design of Accumulator Unit:</a:t>
            </a:r>
          </a:p>
        </p:txBody>
      </p:sp>
      <p:sp>
        <p:nvSpPr>
          <p:cNvPr id="3" name="Content Placeholder 2">
            <a:extLst>
              <a:ext uri="{FF2B5EF4-FFF2-40B4-BE49-F238E27FC236}">
                <a16:creationId xmlns:a16="http://schemas.microsoft.com/office/drawing/2014/main" id="{17CCE72D-A2D0-8C2B-C2F0-01C3F337FDED}"/>
              </a:ext>
            </a:extLst>
          </p:cNvPr>
          <p:cNvSpPr>
            <a:spLocks noGrp="1"/>
          </p:cNvSpPr>
          <p:nvPr>
            <p:ph idx="1"/>
          </p:nvPr>
        </p:nvSpPr>
        <p:spPr>
          <a:xfrm>
            <a:off x="838200" y="1391478"/>
            <a:ext cx="10515600" cy="4785485"/>
          </a:xfrm>
        </p:spPr>
        <p:txBody>
          <a:bodyPr>
            <a:normAutofit/>
          </a:bodyPr>
          <a:lstStyle/>
          <a:p>
            <a:pPr marL="0" indent="0">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circuits associated with the AC register are shown in figure 2.16.</a:t>
            </a:r>
            <a:endParaRPr lang="en-IN" sz="3600" dirty="0"/>
          </a:p>
        </p:txBody>
      </p:sp>
      <p:pic>
        <p:nvPicPr>
          <p:cNvPr id="5" name="Picture 4">
            <a:extLst>
              <a:ext uri="{FF2B5EF4-FFF2-40B4-BE49-F238E27FC236}">
                <a16:creationId xmlns:a16="http://schemas.microsoft.com/office/drawing/2014/main" id="{37C86926-D628-C58D-CFC2-A1497043A7E4}"/>
              </a:ext>
            </a:extLst>
          </p:cNvPr>
          <p:cNvPicPr>
            <a:picLocks noChangeAspect="1"/>
          </p:cNvPicPr>
          <p:nvPr/>
        </p:nvPicPr>
        <p:blipFill>
          <a:blip r:embed="rId2"/>
          <a:stretch>
            <a:fillRect/>
          </a:stretch>
        </p:blipFill>
        <p:spPr>
          <a:xfrm>
            <a:off x="2644838" y="2108647"/>
            <a:ext cx="7725816" cy="4253846"/>
          </a:xfrm>
          <a:prstGeom prst="rect">
            <a:avLst/>
          </a:prstGeom>
        </p:spPr>
      </p:pic>
    </p:spTree>
    <p:extLst>
      <p:ext uri="{BB962C8B-B14F-4D97-AF65-F5344CB8AC3E}">
        <p14:creationId xmlns:p14="http://schemas.microsoft.com/office/powerpoint/2010/main" val="2608396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AF4AA36-C771-44E7-6D32-6B01CC59C167}"/>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b="1" dirty="0">
                <a:latin typeface="+mn-lt"/>
                <a:ea typeface="맑은 고딕" panose="020B0503020000020004" pitchFamily="34" charset="-127"/>
              </a:rPr>
              <a:t>Direct address :</a:t>
            </a:r>
          </a:p>
        </p:txBody>
      </p:sp>
      <p:sp>
        <p:nvSpPr>
          <p:cNvPr id="81938" name="Text Box 18">
            <a:extLst>
              <a:ext uri="{FF2B5EF4-FFF2-40B4-BE49-F238E27FC236}">
                <a16:creationId xmlns:a16="http://schemas.microsoft.com/office/drawing/2014/main" id="{F8D46BCE-5503-6600-7F02-507CDEF49EB2}"/>
              </a:ext>
            </a:extLst>
          </p:cNvPr>
          <p:cNvSpPr txBox="1">
            <a:spLocks noChangeArrowheads="1"/>
          </p:cNvSpPr>
          <p:nvPr/>
        </p:nvSpPr>
        <p:spPr bwMode="auto">
          <a:xfrm>
            <a:off x="3124200" y="4419601"/>
            <a:ext cx="59578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pPr>
              <a:spcBef>
                <a:spcPct val="50000"/>
              </a:spcBef>
            </a:pPr>
            <a:r>
              <a:rPr lang="en-US" altLang="en-US" sz="2000" b="0" dirty="0">
                <a:latin typeface="Times New Roman" panose="02020603050405020304" pitchFamily="18" charset="0"/>
              </a:rPr>
              <a:t>2. Address is selected in memory and its Data placed on the bus to be loaded into the Data Register to be used for requested instructions</a:t>
            </a:r>
          </a:p>
        </p:txBody>
      </p:sp>
      <p:sp>
        <p:nvSpPr>
          <p:cNvPr id="81929" name="Text Box 9">
            <a:extLst>
              <a:ext uri="{FF2B5EF4-FFF2-40B4-BE49-F238E27FC236}">
                <a16:creationId xmlns:a16="http://schemas.microsoft.com/office/drawing/2014/main" id="{DFF0D231-9173-DD6D-E847-D52D79AE8D7B}"/>
              </a:ext>
            </a:extLst>
          </p:cNvPr>
          <p:cNvSpPr txBox="1">
            <a:spLocks noChangeArrowheads="1"/>
          </p:cNvSpPr>
          <p:nvPr/>
        </p:nvSpPr>
        <p:spPr bwMode="auto">
          <a:xfrm>
            <a:off x="2888974" y="2057401"/>
            <a:ext cx="6559826"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pPr>
              <a:spcBef>
                <a:spcPct val="50000"/>
              </a:spcBef>
            </a:pPr>
            <a:r>
              <a:rPr lang="en-US" altLang="en-US" sz="2000" b="0" dirty="0">
                <a:latin typeface="Times New Roman" panose="02020603050405020304" pitchFamily="18" charset="0"/>
              </a:rPr>
              <a:t>Occurs When the Operand Part Contains the Address of Needed Data.</a:t>
            </a:r>
          </a:p>
        </p:txBody>
      </p:sp>
      <p:sp>
        <p:nvSpPr>
          <p:cNvPr id="81930" name="Text Box 10">
            <a:extLst>
              <a:ext uri="{FF2B5EF4-FFF2-40B4-BE49-F238E27FC236}">
                <a16:creationId xmlns:a16="http://schemas.microsoft.com/office/drawing/2014/main" id="{86B58A33-76CB-68EE-68B8-B4074F4ECAEA}"/>
              </a:ext>
            </a:extLst>
          </p:cNvPr>
          <p:cNvSpPr txBox="1">
            <a:spLocks noChangeArrowheads="1"/>
          </p:cNvSpPr>
          <p:nvPr/>
        </p:nvSpPr>
        <p:spPr bwMode="auto">
          <a:xfrm>
            <a:off x="3124200" y="3078162"/>
            <a:ext cx="59578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pPr>
              <a:spcBef>
                <a:spcPct val="50000"/>
              </a:spcBef>
            </a:pPr>
            <a:r>
              <a:rPr lang="en-US" altLang="en-US" sz="2000" b="0" dirty="0">
                <a:latin typeface="Times New Roman" panose="02020603050405020304" pitchFamily="18" charset="0"/>
              </a:rPr>
              <a:t>1. Address part of IR is placed on the bus and loaded back into the AR</a:t>
            </a:r>
          </a:p>
        </p:txBody>
      </p:sp>
      <p:sp>
        <p:nvSpPr>
          <p:cNvPr id="8198" name="Slide Number Placeholder 7">
            <a:extLst>
              <a:ext uri="{FF2B5EF4-FFF2-40B4-BE49-F238E27FC236}">
                <a16:creationId xmlns:a16="http://schemas.microsoft.com/office/drawing/2014/main" id="{D06D1047-447F-C762-1CAE-86FA945739EF}"/>
              </a:ext>
            </a:extLst>
          </p:cNvPr>
          <p:cNvSpPr>
            <a:spLocks noGrp="1"/>
          </p:cNvSpPr>
          <p:nvPr>
            <p:ph type="sldNum" sz="quarter" idx="4294967295"/>
          </p:nvPr>
        </p:nvSpPr>
        <p:spPr bwMode="auto">
          <a:xfrm>
            <a:off x="8077200" y="6356351"/>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fld id="{58ECDEB1-A7EC-40DF-8659-1A0B81FF7991}" type="slidenum">
              <a:rPr lang="en-US" altLang="en-US"/>
              <a:pPr/>
              <a:t>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38"/>
                                        </p:tgtEl>
                                        <p:attrNameLst>
                                          <p:attrName>style.visibility</p:attrName>
                                        </p:attrNameLst>
                                      </p:cBhvr>
                                      <p:to>
                                        <p:strVal val="visible"/>
                                      </p:to>
                                    </p:set>
                                    <p:anim calcmode="lin" valueType="num">
                                      <p:cBhvr additive="base">
                                        <p:cTn id="7" dur="500" fill="hold"/>
                                        <p:tgtEl>
                                          <p:spTgt spid="81938"/>
                                        </p:tgtEl>
                                        <p:attrNameLst>
                                          <p:attrName>ppt_x</p:attrName>
                                        </p:attrNameLst>
                                      </p:cBhvr>
                                      <p:tavLst>
                                        <p:tav tm="0">
                                          <p:val>
                                            <p:strVal val="0-#ppt_w/2"/>
                                          </p:val>
                                        </p:tav>
                                        <p:tav tm="100000">
                                          <p:val>
                                            <p:strVal val="#ppt_x"/>
                                          </p:val>
                                        </p:tav>
                                      </p:tavLst>
                                    </p:anim>
                                    <p:anim calcmode="lin" valueType="num">
                                      <p:cBhvr additive="base">
                                        <p:cTn id="8" dur="500" fill="hold"/>
                                        <p:tgtEl>
                                          <p:spTgt spid="819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29"/>
                                        </p:tgtEl>
                                        <p:attrNameLst>
                                          <p:attrName>style.visibility</p:attrName>
                                        </p:attrNameLst>
                                      </p:cBhvr>
                                      <p:to>
                                        <p:strVal val="visible"/>
                                      </p:to>
                                    </p:set>
                                    <p:anim calcmode="lin" valueType="num">
                                      <p:cBhvr additive="base">
                                        <p:cTn id="13" dur="500" fill="hold"/>
                                        <p:tgtEl>
                                          <p:spTgt spid="81929"/>
                                        </p:tgtEl>
                                        <p:attrNameLst>
                                          <p:attrName>ppt_x</p:attrName>
                                        </p:attrNameLst>
                                      </p:cBhvr>
                                      <p:tavLst>
                                        <p:tav tm="0">
                                          <p:val>
                                            <p:strVal val="0-#ppt_w/2"/>
                                          </p:val>
                                        </p:tav>
                                        <p:tav tm="100000">
                                          <p:val>
                                            <p:strVal val="#ppt_x"/>
                                          </p:val>
                                        </p:tav>
                                      </p:tavLst>
                                    </p:anim>
                                    <p:anim calcmode="lin" valueType="num">
                                      <p:cBhvr additive="base">
                                        <p:cTn id="14" dur="500" fill="hold"/>
                                        <p:tgtEl>
                                          <p:spTgt spid="8192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30"/>
                                        </p:tgtEl>
                                        <p:attrNameLst>
                                          <p:attrName>style.visibility</p:attrName>
                                        </p:attrNameLst>
                                      </p:cBhvr>
                                      <p:to>
                                        <p:strVal val="visible"/>
                                      </p:to>
                                    </p:set>
                                    <p:anim calcmode="lin" valueType="num">
                                      <p:cBhvr additive="base">
                                        <p:cTn id="19" dur="500" fill="hold"/>
                                        <p:tgtEl>
                                          <p:spTgt spid="81930"/>
                                        </p:tgtEl>
                                        <p:attrNameLst>
                                          <p:attrName>ppt_x</p:attrName>
                                        </p:attrNameLst>
                                      </p:cBhvr>
                                      <p:tavLst>
                                        <p:tav tm="0">
                                          <p:val>
                                            <p:strVal val="0-#ppt_w/2"/>
                                          </p:val>
                                        </p:tav>
                                        <p:tav tm="100000">
                                          <p:val>
                                            <p:strVal val="#ppt_x"/>
                                          </p:val>
                                        </p:tav>
                                      </p:tavLst>
                                    </p:anim>
                                    <p:anim calcmode="lin" valueType="num">
                                      <p:cBhvr additive="base">
                                        <p:cTn id="20" dur="500" fill="hold"/>
                                        <p:tgtEl>
                                          <p:spTgt spid="819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38" grpId="0" autoUpdateAnimBg="0"/>
      <p:bldP spid="81929" grpId="0" autoUpdateAnimBg="0"/>
      <p:bldP spid="81930"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10D35C-9DBA-6883-1029-98BE30AA22AC}"/>
              </a:ext>
            </a:extLst>
          </p:cNvPr>
          <p:cNvSpPr txBox="1"/>
          <p:nvPr/>
        </p:nvSpPr>
        <p:spPr>
          <a:xfrm>
            <a:off x="397564" y="286941"/>
            <a:ext cx="10933043" cy="6494085"/>
          </a:xfrm>
          <a:prstGeom prst="rect">
            <a:avLst/>
          </a:prstGeom>
          <a:noFill/>
        </p:spPr>
        <p:txBody>
          <a:bodyPr wrap="square">
            <a:spAutoFit/>
          </a:bodyPr>
          <a:lstStyle/>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The adder and logic circuit has three sets of inputs.</a:t>
            </a: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One set of 16 inputs comes from the outputs of AC.</a:t>
            </a: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Another set of 16 inputs comes from the data register DR.</a:t>
            </a: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A third set of eight inputs comes from the input register INPR.</a:t>
            </a: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The outputs of the adder and logic circuit provide the data inputs for the register.</a:t>
            </a: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In addition, it is necessary to include logic gates for controlling the LD, INR, and CLR in the register and for controlling the operation of the adder and logic circuit.</a:t>
            </a:r>
          </a:p>
          <a:p>
            <a:pPr marL="342900" indent="-342900" algn="l">
              <a:buFont typeface="Symbol" panose="05050102010706020507" pitchFamily="18" charset="2"/>
              <a:buChar char="·"/>
            </a:pPr>
            <a:r>
              <a:rPr lang="en-US" sz="2000" b="0" i="0" u="none" strike="noStrike" baseline="0" dirty="0">
                <a:latin typeface="Calibri" panose="020F0502020204030204" pitchFamily="34" charset="0"/>
              </a:rPr>
              <a:t>In order to design the logic associated with AC, it is necessary to extract all the statements that change the content of AC.</a:t>
            </a:r>
          </a:p>
          <a:p>
            <a:pPr marL="342900" indent="-342900" algn="l">
              <a:buFont typeface="Symbol" panose="05050102010706020507" pitchFamily="18" charset="2"/>
              <a:buChar char="·"/>
            </a:pPr>
            <a:endParaRPr lang="en-US" sz="2000" dirty="0">
              <a:latin typeface="Calibri" panose="020F0502020204030204" pitchFamily="34" charset="0"/>
            </a:endParaRPr>
          </a:p>
          <a:p>
            <a:pPr lvl="6"/>
            <a:r>
              <a:rPr lang="en-US" sz="2400" b="0" i="0" u="none" strike="noStrike" baseline="0" dirty="0">
                <a:latin typeface="Calibri" panose="020F0502020204030204" pitchFamily="34" charset="0"/>
              </a:rPr>
              <a:t>D0T5:   AC ← AC </a:t>
            </a:r>
            <a:r>
              <a:rPr lang="en-US" sz="2400" b="0" i="0" u="none" strike="noStrike" baseline="0" dirty="0">
                <a:latin typeface="Cambria Math" panose="02040503050406030204" pitchFamily="18" charset="0"/>
              </a:rPr>
              <a:t>∧ </a:t>
            </a:r>
            <a:r>
              <a:rPr lang="en-US" sz="2400" b="0" i="0" u="none" strike="noStrike" baseline="0" dirty="0">
                <a:latin typeface="Calibri" panose="020F0502020204030204" pitchFamily="34" charset="0"/>
              </a:rPr>
              <a:t>DR AND with DR</a:t>
            </a:r>
          </a:p>
          <a:p>
            <a:pPr lvl="6"/>
            <a:r>
              <a:rPr lang="en-US" sz="2400" b="0" i="0" u="none" strike="noStrike" baseline="0" dirty="0">
                <a:latin typeface="Calibri" panose="020F0502020204030204" pitchFamily="34" charset="0"/>
              </a:rPr>
              <a:t>D1T5:   AC ← AC + DR Add with DR</a:t>
            </a:r>
          </a:p>
          <a:p>
            <a:pPr lvl="6"/>
            <a:r>
              <a:rPr lang="de-DE" sz="2400" b="0" i="0" u="none" strike="noStrike" baseline="0" dirty="0">
                <a:latin typeface="Calibri" panose="020F0502020204030204" pitchFamily="34" charset="0"/>
              </a:rPr>
              <a:t>D2T5:   AC ← DR Transfer from DR</a:t>
            </a:r>
          </a:p>
          <a:p>
            <a:pPr lvl="6"/>
            <a:r>
              <a:rPr lang="en-US" sz="2400" b="0" i="0" u="none" strike="noStrike" baseline="0" dirty="0">
                <a:latin typeface="Calibri" panose="020F0502020204030204" pitchFamily="34" charset="0"/>
              </a:rPr>
              <a:t>pB11:   AC(0-7) ← INPR Transfer from INPR</a:t>
            </a:r>
          </a:p>
          <a:p>
            <a:pPr lvl="6"/>
            <a:r>
              <a:rPr lang="en-IN" sz="2400" b="0" i="0" u="none" strike="noStrike" baseline="0" dirty="0">
                <a:latin typeface="Calibri" panose="020F0502020204030204" pitchFamily="34" charset="0"/>
              </a:rPr>
              <a:t>rB9:      AC ← AC’ Complement</a:t>
            </a:r>
          </a:p>
          <a:p>
            <a:pPr lvl="6"/>
            <a:r>
              <a:rPr lang="en-US" sz="2400" b="0" i="0" u="none" strike="noStrike" baseline="0" dirty="0">
                <a:latin typeface="Calibri" panose="020F0502020204030204" pitchFamily="34" charset="0"/>
              </a:rPr>
              <a:t>rB7:      AC ← </a:t>
            </a:r>
            <a:r>
              <a:rPr lang="en-US" sz="2400" b="0" i="0" u="none" strike="noStrike" baseline="0" dirty="0" err="1">
                <a:latin typeface="Calibri" panose="020F0502020204030204" pitchFamily="34" charset="0"/>
              </a:rPr>
              <a:t>shr</a:t>
            </a:r>
            <a:r>
              <a:rPr lang="en-US" sz="2400" b="0" i="0" u="none" strike="noStrike" baseline="0" dirty="0">
                <a:latin typeface="Calibri" panose="020F0502020204030204" pitchFamily="34" charset="0"/>
              </a:rPr>
              <a:t> AC, AC(15) ← E Shift right</a:t>
            </a:r>
          </a:p>
          <a:p>
            <a:pPr lvl="6"/>
            <a:r>
              <a:rPr lang="en-US" sz="2400" b="0" i="0" u="none" strike="noStrike" baseline="0" dirty="0">
                <a:latin typeface="Calibri" panose="020F0502020204030204" pitchFamily="34" charset="0"/>
              </a:rPr>
              <a:t>rB6:     AC ← </a:t>
            </a:r>
            <a:r>
              <a:rPr lang="en-US" sz="2400" b="0" i="0" u="none" strike="noStrike" baseline="0" dirty="0" err="1">
                <a:latin typeface="Calibri" panose="020F0502020204030204" pitchFamily="34" charset="0"/>
              </a:rPr>
              <a:t>shl</a:t>
            </a:r>
            <a:r>
              <a:rPr lang="en-US" sz="2400" b="0" i="0" u="none" strike="noStrike" baseline="0" dirty="0">
                <a:latin typeface="Calibri" panose="020F0502020204030204" pitchFamily="34" charset="0"/>
              </a:rPr>
              <a:t> AC, AC(0) ← E Shift left</a:t>
            </a:r>
          </a:p>
          <a:p>
            <a:pPr lvl="6"/>
            <a:r>
              <a:rPr lang="en-IN" sz="2400" b="0" i="0" u="none" strike="noStrike" baseline="0" dirty="0">
                <a:latin typeface="Calibri" panose="020F0502020204030204" pitchFamily="34" charset="0"/>
              </a:rPr>
              <a:t>rB11:   AC ← 0 Clear</a:t>
            </a:r>
          </a:p>
          <a:p>
            <a:pPr lvl="6"/>
            <a:r>
              <a:rPr lang="en-IN" sz="2400" b="0" i="0" u="none" strike="noStrike" baseline="0" dirty="0">
                <a:latin typeface="Calibri" panose="020F0502020204030204" pitchFamily="34" charset="0"/>
              </a:rPr>
              <a:t>rB5:     AC ← AC + 1 Increment</a:t>
            </a:r>
            <a:endParaRPr lang="en-IN" sz="2000" dirty="0"/>
          </a:p>
        </p:txBody>
      </p:sp>
    </p:spTree>
    <p:extLst>
      <p:ext uri="{BB962C8B-B14F-4D97-AF65-F5344CB8AC3E}">
        <p14:creationId xmlns:p14="http://schemas.microsoft.com/office/powerpoint/2010/main" val="12963447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1F1AB5-4D30-6BCB-D2EA-E9A3AB4E92B9}"/>
              </a:ext>
            </a:extLst>
          </p:cNvPr>
          <p:cNvSpPr txBox="1"/>
          <p:nvPr/>
        </p:nvSpPr>
        <p:spPr>
          <a:xfrm>
            <a:off x="424069" y="405704"/>
            <a:ext cx="10482470" cy="400110"/>
          </a:xfrm>
          <a:prstGeom prst="rect">
            <a:avLst/>
          </a:prstGeom>
          <a:noFill/>
        </p:spPr>
        <p:txBody>
          <a:bodyPr wrap="square">
            <a:spAutoFit/>
          </a:bodyPr>
          <a:lstStyle/>
          <a:p>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The gate structure that controls the LD, INR, and CLR inputs of AC is shown in figure</a:t>
            </a:r>
            <a:endParaRPr lang="en-IN" sz="2000" dirty="0"/>
          </a:p>
        </p:txBody>
      </p:sp>
      <p:pic>
        <p:nvPicPr>
          <p:cNvPr id="5" name="Picture 4">
            <a:extLst>
              <a:ext uri="{FF2B5EF4-FFF2-40B4-BE49-F238E27FC236}">
                <a16:creationId xmlns:a16="http://schemas.microsoft.com/office/drawing/2014/main" id="{54EA664B-4471-5B2B-3B69-30B86B4DED6F}"/>
              </a:ext>
            </a:extLst>
          </p:cNvPr>
          <p:cNvPicPr>
            <a:picLocks noChangeAspect="1"/>
          </p:cNvPicPr>
          <p:nvPr/>
        </p:nvPicPr>
        <p:blipFill>
          <a:blip r:embed="rId2"/>
          <a:stretch>
            <a:fillRect/>
          </a:stretch>
        </p:blipFill>
        <p:spPr>
          <a:xfrm>
            <a:off x="2541448" y="1122707"/>
            <a:ext cx="7391470" cy="5490127"/>
          </a:xfrm>
          <a:prstGeom prst="rect">
            <a:avLst/>
          </a:prstGeom>
        </p:spPr>
      </p:pic>
    </p:spTree>
    <p:extLst>
      <p:ext uri="{BB962C8B-B14F-4D97-AF65-F5344CB8AC3E}">
        <p14:creationId xmlns:p14="http://schemas.microsoft.com/office/powerpoint/2010/main" val="12556517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FCC7DB-66C1-0E8D-CA8E-EB779A0E4241}"/>
              </a:ext>
            </a:extLst>
          </p:cNvPr>
          <p:cNvSpPr txBox="1"/>
          <p:nvPr/>
        </p:nvSpPr>
        <p:spPr>
          <a:xfrm>
            <a:off x="516834" y="699055"/>
            <a:ext cx="10641495" cy="6001643"/>
          </a:xfrm>
          <a:prstGeom prst="rect">
            <a:avLst/>
          </a:prstGeom>
          <a:noFill/>
        </p:spPr>
        <p:txBody>
          <a:bodyPr wrap="square">
            <a:spAutoFit/>
          </a:bodyPr>
          <a:lstStyle/>
          <a:p>
            <a:pPr marL="342900" indent="-342900" algn="just">
              <a:buFont typeface="Symbol" panose="05050102010706020507" pitchFamily="18" charset="2"/>
              <a:buChar char="·"/>
            </a:pPr>
            <a:r>
              <a:rPr lang="en-US" sz="2400" b="0" i="0" u="none" strike="noStrike" baseline="0" dirty="0">
                <a:latin typeface="Calibri" panose="020F0502020204030204" pitchFamily="34" charset="0"/>
              </a:rPr>
              <a:t>The gate configuration is derived from the control functions in the list above.</a:t>
            </a:r>
          </a:p>
          <a:p>
            <a:pPr marL="342900" indent="-342900" algn="just">
              <a:buFont typeface="Symbol" panose="05050102010706020507" pitchFamily="18" charset="2"/>
              <a:buChar char="·"/>
            </a:pPr>
            <a:endParaRPr lang="en-US" sz="2400" b="0" i="0" u="none" strike="noStrike" baseline="0" dirty="0">
              <a:latin typeface="Calibri" panose="020F0502020204030204" pitchFamily="34" charset="0"/>
            </a:endParaRPr>
          </a:p>
          <a:p>
            <a:pPr marL="342900" indent="-342900" algn="just">
              <a:buFont typeface="Symbol" panose="05050102010706020507" pitchFamily="18" charset="2"/>
              <a:buChar char="·"/>
            </a:pPr>
            <a:r>
              <a:rPr lang="en-US" sz="2400" b="0" i="0" u="none" strike="noStrike" baseline="0" dirty="0">
                <a:latin typeface="Calibri" panose="020F0502020204030204" pitchFamily="34" charset="0"/>
              </a:rPr>
              <a:t>The control function for the clear microoperation is rB11, where r = D7I’T3 and B11 = IR </a:t>
            </a:r>
            <a:r>
              <a:rPr lang="en-IN" sz="2400" b="0" i="0" u="none" strike="noStrike" baseline="0" dirty="0">
                <a:latin typeface="Calibri" panose="020F0502020204030204" pitchFamily="34" charset="0"/>
              </a:rPr>
              <a:t>(11).</a:t>
            </a:r>
          </a:p>
          <a:p>
            <a:pPr marL="342900" indent="-342900" algn="just">
              <a:buFont typeface="Symbol" panose="05050102010706020507" pitchFamily="18" charset="2"/>
              <a:buChar char="·"/>
            </a:pPr>
            <a:endParaRPr lang="en-IN" sz="2400" b="0" i="0" u="none" strike="noStrike" baseline="0" dirty="0">
              <a:latin typeface="Calibri" panose="020F0502020204030204" pitchFamily="34" charset="0"/>
            </a:endParaRPr>
          </a:p>
          <a:p>
            <a:pPr marL="342900" indent="-342900" algn="just">
              <a:buFont typeface="Symbol" panose="05050102010706020507" pitchFamily="18" charset="2"/>
              <a:buChar char="·"/>
            </a:pPr>
            <a:r>
              <a:rPr lang="en-US" sz="2400" b="0" i="0" u="none" strike="noStrike" baseline="0" dirty="0">
                <a:latin typeface="Calibri" panose="020F0502020204030204" pitchFamily="34" charset="0"/>
              </a:rPr>
              <a:t>The output of the AND gate that generates this control function is connected to the CLR </a:t>
            </a:r>
            <a:r>
              <a:rPr lang="en-IN" sz="2400" b="0" i="0" u="none" strike="noStrike" baseline="0" dirty="0">
                <a:latin typeface="Calibri" panose="020F0502020204030204" pitchFamily="34" charset="0"/>
              </a:rPr>
              <a:t>input of the register.</a:t>
            </a:r>
          </a:p>
          <a:p>
            <a:pPr marL="342900" indent="-342900" algn="just">
              <a:buFont typeface="Symbol" panose="05050102010706020507" pitchFamily="18" charset="2"/>
              <a:buChar char="·"/>
            </a:pPr>
            <a:endParaRPr lang="en-IN" sz="2400" b="0" i="0" u="none" strike="noStrike" baseline="0" dirty="0">
              <a:latin typeface="Calibri" panose="020F0502020204030204" pitchFamily="34" charset="0"/>
            </a:endParaRPr>
          </a:p>
          <a:p>
            <a:pPr marL="342900" indent="-342900" algn="just">
              <a:buFont typeface="Symbol" panose="05050102010706020507" pitchFamily="18" charset="2"/>
              <a:buChar char="·"/>
            </a:pPr>
            <a:r>
              <a:rPr lang="en-US" sz="2400" b="0" i="0" u="none" strike="noStrike" baseline="0" dirty="0">
                <a:latin typeface="Calibri" panose="020F0502020204030204" pitchFamily="34" charset="0"/>
              </a:rPr>
              <a:t>Similarly, the output of the gate that implements the increment microoperation is connected to the INR input of the register.</a:t>
            </a:r>
          </a:p>
          <a:p>
            <a:pPr marL="342900" indent="-342900" algn="just">
              <a:buFont typeface="Symbol" panose="05050102010706020507" pitchFamily="18" charset="2"/>
              <a:buChar char="·"/>
            </a:pPr>
            <a:endParaRPr lang="en-US" sz="2400" b="0" i="0" u="none" strike="noStrike" baseline="0" dirty="0">
              <a:latin typeface="Calibri" panose="020F0502020204030204" pitchFamily="34" charset="0"/>
            </a:endParaRPr>
          </a:p>
          <a:p>
            <a:pPr marL="342900" indent="-342900" algn="just">
              <a:buFont typeface="Symbol" panose="05050102010706020507" pitchFamily="18" charset="2"/>
              <a:buChar char="·"/>
            </a:pPr>
            <a:r>
              <a:rPr lang="en-US" sz="2400" b="0" i="0" u="none" strike="noStrike" baseline="0" dirty="0">
                <a:latin typeface="Calibri" panose="020F0502020204030204" pitchFamily="34" charset="0"/>
              </a:rPr>
              <a:t>The other seven microoperations are generated in the adder and logic circuit and are loaded into AC at the proper time.</a:t>
            </a:r>
          </a:p>
          <a:p>
            <a:pPr marL="342900" indent="-342900" algn="just">
              <a:buFont typeface="Symbol" panose="05050102010706020507" pitchFamily="18" charset="2"/>
              <a:buChar char="·"/>
            </a:pPr>
            <a:endParaRPr lang="en-US" sz="2400" b="0" i="0" u="none" strike="noStrike" baseline="0" dirty="0">
              <a:latin typeface="Calibri" panose="020F0502020204030204" pitchFamily="34" charset="0"/>
            </a:endParaRP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outputs of the gates for each control function are marked with a symbolic name and used in the design of the adder and logic circuit.</a:t>
            </a:r>
            <a:endParaRPr lang="en-IN" sz="2400" dirty="0"/>
          </a:p>
        </p:txBody>
      </p:sp>
    </p:spTree>
    <p:extLst>
      <p:ext uri="{BB962C8B-B14F-4D97-AF65-F5344CB8AC3E}">
        <p14:creationId xmlns:p14="http://schemas.microsoft.com/office/powerpoint/2010/main" val="648059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D76A5A86-9BDB-A5CE-5555-8E7B6F018CB7}"/>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a:ea typeface="맑은 고딕" panose="020B0503020000020004" pitchFamily="34" charset="-127"/>
              </a:rPr>
              <a:t>Direct address</a:t>
            </a:r>
          </a:p>
        </p:txBody>
      </p:sp>
      <p:pic>
        <p:nvPicPr>
          <p:cNvPr id="9219" name="Picture 7">
            <a:extLst>
              <a:ext uri="{FF2B5EF4-FFF2-40B4-BE49-F238E27FC236}">
                <a16:creationId xmlns:a16="http://schemas.microsoft.com/office/drawing/2014/main" id="{F9DA8EF9-EEE6-179A-F7F8-7BF1FBE7B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133600"/>
            <a:ext cx="403383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Slide Number Placeholder 5">
            <a:extLst>
              <a:ext uri="{FF2B5EF4-FFF2-40B4-BE49-F238E27FC236}">
                <a16:creationId xmlns:a16="http://schemas.microsoft.com/office/drawing/2014/main" id="{9911F92B-4E79-24AE-0C4E-8473C701C2DF}"/>
              </a:ext>
            </a:extLst>
          </p:cNvPr>
          <p:cNvSpPr>
            <a:spLocks noGrp="1"/>
          </p:cNvSpPr>
          <p:nvPr>
            <p:ph type="sldNum" sz="quarter" idx="4294967295"/>
          </p:nvPr>
        </p:nvSpPr>
        <p:spPr bwMode="auto">
          <a:xfrm>
            <a:off x="8077200" y="6356351"/>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fld id="{4CFEC29C-185B-46F1-91A7-27D7909E1169}" type="slidenum">
              <a:rPr lang="en-US" altLang="en-US"/>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3559A806-48A2-BF82-6C5A-C82AA735934C}"/>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b="1" dirty="0">
                <a:latin typeface="+mn-lt"/>
                <a:ea typeface="맑은 고딕" panose="020B0503020000020004" pitchFamily="34" charset="-127"/>
              </a:rPr>
              <a:t>Indirect address :</a:t>
            </a:r>
          </a:p>
        </p:txBody>
      </p:sp>
      <p:sp>
        <p:nvSpPr>
          <p:cNvPr id="82968" name="Text Box 24">
            <a:extLst>
              <a:ext uri="{FF2B5EF4-FFF2-40B4-BE49-F238E27FC236}">
                <a16:creationId xmlns:a16="http://schemas.microsoft.com/office/drawing/2014/main" id="{4CC352E2-8726-4FD4-4DE7-464384E710C3}"/>
              </a:ext>
            </a:extLst>
          </p:cNvPr>
          <p:cNvSpPr txBox="1">
            <a:spLocks noChangeArrowheads="1"/>
          </p:cNvSpPr>
          <p:nvPr/>
        </p:nvSpPr>
        <p:spPr bwMode="auto">
          <a:xfrm>
            <a:off x="2971800" y="5334001"/>
            <a:ext cx="6400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pPr>
              <a:spcBef>
                <a:spcPct val="50000"/>
              </a:spcBef>
            </a:pPr>
            <a:r>
              <a:rPr lang="en-US" altLang="en-US" sz="2000" b="0">
                <a:latin typeface="Times New Roman" panose="02020603050405020304" pitchFamily="18" charset="0"/>
              </a:rPr>
              <a:t>3. New Address is selected in memory and placed on the bus to be loaded into the DR to use later</a:t>
            </a:r>
          </a:p>
        </p:txBody>
      </p:sp>
      <p:sp>
        <p:nvSpPr>
          <p:cNvPr id="82961" name="Text Box 17">
            <a:extLst>
              <a:ext uri="{FF2B5EF4-FFF2-40B4-BE49-F238E27FC236}">
                <a16:creationId xmlns:a16="http://schemas.microsoft.com/office/drawing/2014/main" id="{26CA7E05-8E8E-07A4-31C9-BEA89A6F778E}"/>
              </a:ext>
            </a:extLst>
          </p:cNvPr>
          <p:cNvSpPr txBox="1">
            <a:spLocks noChangeArrowheads="1"/>
          </p:cNvSpPr>
          <p:nvPr/>
        </p:nvSpPr>
        <p:spPr bwMode="auto">
          <a:xfrm>
            <a:off x="2971800" y="4191001"/>
            <a:ext cx="6400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pPr>
              <a:spcBef>
                <a:spcPct val="50000"/>
              </a:spcBef>
            </a:pPr>
            <a:r>
              <a:rPr lang="en-US" altLang="en-US" sz="2000" b="0" dirty="0">
                <a:latin typeface="Times New Roman" panose="02020603050405020304" pitchFamily="18" charset="0"/>
              </a:rPr>
              <a:t>2. Address is selected in memory and placed on the bus to be loaded Back into the AR</a:t>
            </a:r>
          </a:p>
        </p:txBody>
      </p:sp>
      <p:sp>
        <p:nvSpPr>
          <p:cNvPr id="82953" name="Text Box 9">
            <a:extLst>
              <a:ext uri="{FF2B5EF4-FFF2-40B4-BE49-F238E27FC236}">
                <a16:creationId xmlns:a16="http://schemas.microsoft.com/office/drawing/2014/main" id="{C3E214FD-FF37-F7A2-827F-DB966E97EE6A}"/>
              </a:ext>
            </a:extLst>
          </p:cNvPr>
          <p:cNvSpPr txBox="1">
            <a:spLocks noChangeArrowheads="1"/>
          </p:cNvSpPr>
          <p:nvPr/>
        </p:nvSpPr>
        <p:spPr bwMode="auto">
          <a:xfrm>
            <a:off x="2743201" y="2133601"/>
            <a:ext cx="69135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pPr>
              <a:spcBef>
                <a:spcPct val="50000"/>
              </a:spcBef>
            </a:pPr>
            <a:r>
              <a:rPr lang="en-US" altLang="en-US" sz="2000" b="0">
                <a:latin typeface="Times New Roman" panose="02020603050405020304" pitchFamily="18" charset="0"/>
              </a:rPr>
              <a:t>Occurs When the Operand Contains the Address of  the Address of Needed Data.</a:t>
            </a:r>
          </a:p>
        </p:txBody>
      </p:sp>
      <p:sp>
        <p:nvSpPr>
          <p:cNvPr id="82954" name="Text Box 10">
            <a:extLst>
              <a:ext uri="{FF2B5EF4-FFF2-40B4-BE49-F238E27FC236}">
                <a16:creationId xmlns:a16="http://schemas.microsoft.com/office/drawing/2014/main" id="{1F611332-910F-4BE3-827D-CA135CF2DDB0}"/>
              </a:ext>
            </a:extLst>
          </p:cNvPr>
          <p:cNvSpPr txBox="1">
            <a:spLocks noChangeArrowheads="1"/>
          </p:cNvSpPr>
          <p:nvPr/>
        </p:nvSpPr>
        <p:spPr bwMode="auto">
          <a:xfrm>
            <a:off x="2971800" y="3124201"/>
            <a:ext cx="6400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pPr>
              <a:spcBef>
                <a:spcPct val="50000"/>
              </a:spcBef>
            </a:pPr>
            <a:r>
              <a:rPr lang="en-US" altLang="en-US" sz="2000" b="0" dirty="0">
                <a:latin typeface="Times New Roman" panose="02020603050405020304" pitchFamily="18" charset="0"/>
              </a:rPr>
              <a:t>1. Address part of IR is placed on the bus and loaded back into the AR</a:t>
            </a:r>
          </a:p>
        </p:txBody>
      </p:sp>
      <p:sp>
        <p:nvSpPr>
          <p:cNvPr id="10247" name="Slide Number Placeholder 8">
            <a:extLst>
              <a:ext uri="{FF2B5EF4-FFF2-40B4-BE49-F238E27FC236}">
                <a16:creationId xmlns:a16="http://schemas.microsoft.com/office/drawing/2014/main" id="{E0FBF1C8-3223-8E00-F149-A68AA7CAB9CC}"/>
              </a:ext>
            </a:extLst>
          </p:cNvPr>
          <p:cNvSpPr>
            <a:spLocks noGrp="1"/>
          </p:cNvSpPr>
          <p:nvPr>
            <p:ph type="sldNum" sz="quarter" idx="4294967295"/>
          </p:nvPr>
        </p:nvSpPr>
        <p:spPr bwMode="auto">
          <a:xfrm>
            <a:off x="8077200" y="6356351"/>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fld id="{8E525941-8744-45DD-9C89-00965E9C9CAC}" type="slidenum">
              <a:rPr lang="en-US" altLang="en-US"/>
              <a:pPr/>
              <a:t>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68"/>
                                        </p:tgtEl>
                                        <p:attrNameLst>
                                          <p:attrName>style.visibility</p:attrName>
                                        </p:attrNameLst>
                                      </p:cBhvr>
                                      <p:to>
                                        <p:strVal val="visible"/>
                                      </p:to>
                                    </p:set>
                                    <p:anim calcmode="lin" valueType="num">
                                      <p:cBhvr additive="base">
                                        <p:cTn id="7" dur="500" fill="hold"/>
                                        <p:tgtEl>
                                          <p:spTgt spid="82968"/>
                                        </p:tgtEl>
                                        <p:attrNameLst>
                                          <p:attrName>ppt_x</p:attrName>
                                        </p:attrNameLst>
                                      </p:cBhvr>
                                      <p:tavLst>
                                        <p:tav tm="0">
                                          <p:val>
                                            <p:strVal val="0-#ppt_w/2"/>
                                          </p:val>
                                        </p:tav>
                                        <p:tav tm="100000">
                                          <p:val>
                                            <p:strVal val="#ppt_x"/>
                                          </p:val>
                                        </p:tav>
                                      </p:tavLst>
                                    </p:anim>
                                    <p:anim calcmode="lin" valueType="num">
                                      <p:cBhvr additive="base">
                                        <p:cTn id="8" dur="500" fill="hold"/>
                                        <p:tgtEl>
                                          <p:spTgt spid="8296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961"/>
                                        </p:tgtEl>
                                        <p:attrNameLst>
                                          <p:attrName>style.visibility</p:attrName>
                                        </p:attrNameLst>
                                      </p:cBhvr>
                                      <p:to>
                                        <p:strVal val="visible"/>
                                      </p:to>
                                    </p:set>
                                    <p:anim calcmode="lin" valueType="num">
                                      <p:cBhvr additive="base">
                                        <p:cTn id="13" dur="500" fill="hold"/>
                                        <p:tgtEl>
                                          <p:spTgt spid="82961"/>
                                        </p:tgtEl>
                                        <p:attrNameLst>
                                          <p:attrName>ppt_x</p:attrName>
                                        </p:attrNameLst>
                                      </p:cBhvr>
                                      <p:tavLst>
                                        <p:tav tm="0">
                                          <p:val>
                                            <p:strVal val="0-#ppt_w/2"/>
                                          </p:val>
                                        </p:tav>
                                        <p:tav tm="100000">
                                          <p:val>
                                            <p:strVal val="#ppt_x"/>
                                          </p:val>
                                        </p:tav>
                                      </p:tavLst>
                                    </p:anim>
                                    <p:anim calcmode="lin" valueType="num">
                                      <p:cBhvr additive="base">
                                        <p:cTn id="14" dur="500" fill="hold"/>
                                        <p:tgtEl>
                                          <p:spTgt spid="8296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2953"/>
                                        </p:tgtEl>
                                        <p:attrNameLst>
                                          <p:attrName>style.visibility</p:attrName>
                                        </p:attrNameLst>
                                      </p:cBhvr>
                                      <p:to>
                                        <p:strVal val="visible"/>
                                      </p:to>
                                    </p:set>
                                    <p:anim calcmode="lin" valueType="num">
                                      <p:cBhvr additive="base">
                                        <p:cTn id="19" dur="500" fill="hold"/>
                                        <p:tgtEl>
                                          <p:spTgt spid="82953"/>
                                        </p:tgtEl>
                                        <p:attrNameLst>
                                          <p:attrName>ppt_x</p:attrName>
                                        </p:attrNameLst>
                                      </p:cBhvr>
                                      <p:tavLst>
                                        <p:tav tm="0">
                                          <p:val>
                                            <p:strVal val="0-#ppt_w/2"/>
                                          </p:val>
                                        </p:tav>
                                        <p:tav tm="100000">
                                          <p:val>
                                            <p:strVal val="#ppt_x"/>
                                          </p:val>
                                        </p:tav>
                                      </p:tavLst>
                                    </p:anim>
                                    <p:anim calcmode="lin" valueType="num">
                                      <p:cBhvr additive="base">
                                        <p:cTn id="20" dur="500" fill="hold"/>
                                        <p:tgtEl>
                                          <p:spTgt spid="8295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2954"/>
                                        </p:tgtEl>
                                        <p:attrNameLst>
                                          <p:attrName>style.visibility</p:attrName>
                                        </p:attrNameLst>
                                      </p:cBhvr>
                                      <p:to>
                                        <p:strVal val="visible"/>
                                      </p:to>
                                    </p:set>
                                    <p:anim calcmode="lin" valueType="num">
                                      <p:cBhvr additive="base">
                                        <p:cTn id="25" dur="500" fill="hold"/>
                                        <p:tgtEl>
                                          <p:spTgt spid="82954"/>
                                        </p:tgtEl>
                                        <p:attrNameLst>
                                          <p:attrName>ppt_x</p:attrName>
                                        </p:attrNameLst>
                                      </p:cBhvr>
                                      <p:tavLst>
                                        <p:tav tm="0">
                                          <p:val>
                                            <p:strVal val="0-#ppt_w/2"/>
                                          </p:val>
                                        </p:tav>
                                        <p:tav tm="100000">
                                          <p:val>
                                            <p:strVal val="#ppt_x"/>
                                          </p:val>
                                        </p:tav>
                                      </p:tavLst>
                                    </p:anim>
                                    <p:anim calcmode="lin" valueType="num">
                                      <p:cBhvr additive="base">
                                        <p:cTn id="26" dur="500" fill="hold"/>
                                        <p:tgtEl>
                                          <p:spTgt spid="829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68" grpId="0" autoUpdateAnimBg="0"/>
      <p:bldP spid="82961" grpId="0" autoUpdateAnimBg="0"/>
      <p:bldP spid="82953" grpId="0" autoUpdateAnimBg="0"/>
      <p:bldP spid="8295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AD3078D-4617-5FB2-E642-935149EE3E89}"/>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a:ea typeface="맑은 고딕" panose="020B0503020000020004" pitchFamily="34" charset="-127"/>
              </a:rPr>
              <a:t>Indirect address</a:t>
            </a:r>
          </a:p>
        </p:txBody>
      </p:sp>
      <p:pic>
        <p:nvPicPr>
          <p:cNvPr id="11267" name="Picture 4">
            <a:extLst>
              <a:ext uri="{FF2B5EF4-FFF2-40B4-BE49-F238E27FC236}">
                <a16:creationId xmlns:a16="http://schemas.microsoft.com/office/drawing/2014/main" id="{CE152BC1-3B70-4C74-B3F4-A1BD379E8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057400"/>
            <a:ext cx="4211638"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Slide Number Placeholder 5">
            <a:extLst>
              <a:ext uri="{FF2B5EF4-FFF2-40B4-BE49-F238E27FC236}">
                <a16:creationId xmlns:a16="http://schemas.microsoft.com/office/drawing/2014/main" id="{217873DE-852C-5F2C-D2BB-C4FD9AF4B4E0}"/>
              </a:ext>
            </a:extLst>
          </p:cNvPr>
          <p:cNvSpPr>
            <a:spLocks noGrp="1"/>
          </p:cNvSpPr>
          <p:nvPr>
            <p:ph type="sldNum" sz="quarter" idx="4294967295"/>
          </p:nvPr>
        </p:nvSpPr>
        <p:spPr bwMode="auto">
          <a:xfrm>
            <a:off x="8077200" y="6356351"/>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b="1">
                <a:solidFill>
                  <a:srgbClr val="000000"/>
                </a:solidFill>
                <a:latin typeface="Arial" panose="020B0604020202020204" pitchFamily="34" charset="0"/>
                <a:ea typeface="굴림" panose="020B0503020000020004" pitchFamily="34" charset="-127"/>
              </a:defRPr>
            </a:lvl1pPr>
            <a:lvl2pPr marL="742950" indent="-285750">
              <a:defRPr kumimoji="1" sz="1000" b="1">
                <a:solidFill>
                  <a:srgbClr val="000000"/>
                </a:solidFill>
                <a:latin typeface="Arial" panose="020B0604020202020204" pitchFamily="34" charset="0"/>
                <a:ea typeface="굴림" panose="020B0503020000020004" pitchFamily="34" charset="-127"/>
              </a:defRPr>
            </a:lvl2pPr>
            <a:lvl3pPr marL="1143000" indent="-228600">
              <a:defRPr kumimoji="1" sz="1000" b="1">
                <a:solidFill>
                  <a:srgbClr val="000000"/>
                </a:solidFill>
                <a:latin typeface="Arial" panose="020B0604020202020204" pitchFamily="34" charset="0"/>
                <a:ea typeface="굴림" panose="020B0503020000020004" pitchFamily="34" charset="-127"/>
              </a:defRPr>
            </a:lvl3pPr>
            <a:lvl4pPr marL="1600200" indent="-228600">
              <a:defRPr kumimoji="1" sz="1000" b="1">
                <a:solidFill>
                  <a:srgbClr val="000000"/>
                </a:solidFill>
                <a:latin typeface="Arial" panose="020B0604020202020204" pitchFamily="34" charset="0"/>
                <a:ea typeface="굴림" panose="020B0503020000020004" pitchFamily="34" charset="-127"/>
              </a:defRPr>
            </a:lvl4pPr>
            <a:lvl5pPr marL="2057400" indent="-228600">
              <a:defRPr kumimoji="1" sz="1000" b="1">
                <a:solidFill>
                  <a:srgbClr val="000000"/>
                </a:solidFill>
                <a:latin typeface="Arial" panose="020B0604020202020204" pitchFamily="34" charset="0"/>
                <a:ea typeface="굴림" panose="020B0503020000020004"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anose="020B0503020000020004" pitchFamily="34" charset="-127"/>
              </a:defRPr>
            </a:lvl9pPr>
          </a:lstStyle>
          <a:p>
            <a:fld id="{F1AB38CB-B710-461B-BCE9-D2B8192A44E2}" type="slidenum">
              <a:rPr lang="en-US" altLang="en-US"/>
              <a:pPr/>
              <a:t>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5924</Words>
  <Application>Microsoft Office PowerPoint</Application>
  <PresentationFormat>Widescreen</PresentationFormat>
  <Paragraphs>557</Paragraphs>
  <Slides>62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Arial</vt:lpstr>
      <vt:lpstr>Calibri</vt:lpstr>
      <vt:lpstr>Calibri Light</vt:lpstr>
      <vt:lpstr>Calibri,Bold</vt:lpstr>
      <vt:lpstr>Cambria Math</vt:lpstr>
      <vt:lpstr>Cambria,BoldItalic</vt:lpstr>
      <vt:lpstr>Symbol</vt:lpstr>
      <vt:lpstr>Times New Roman</vt:lpstr>
      <vt:lpstr>Office Theme</vt:lpstr>
      <vt:lpstr>Unit : 2                                              Basic Computer Organization and Design</vt:lpstr>
      <vt:lpstr>PowerPoint Presentation</vt:lpstr>
      <vt:lpstr>Stored Program Organization :</vt:lpstr>
      <vt:lpstr>INSTRUCTION FORMAT</vt:lpstr>
      <vt:lpstr>ADDRESSING MODES :</vt:lpstr>
      <vt:lpstr>Direct address :</vt:lpstr>
      <vt:lpstr>Direct address</vt:lpstr>
      <vt:lpstr>Indirect address :</vt:lpstr>
      <vt:lpstr>Indirect address</vt:lpstr>
      <vt:lpstr>Effective address:</vt:lpstr>
      <vt:lpstr>PowerPoint Presentation</vt:lpstr>
      <vt:lpstr>Registers of basic computer :</vt:lpstr>
      <vt:lpstr>PowerPoint Presentation</vt:lpstr>
      <vt:lpstr>PowerPoint Presentation</vt:lpstr>
      <vt:lpstr>Common Bus System for basic computer register :</vt:lpstr>
      <vt:lpstr>PowerPoint Presentation</vt:lpstr>
      <vt:lpstr>PowerPoint Presentation</vt:lpstr>
      <vt:lpstr>PowerPoint Presentation</vt:lpstr>
      <vt:lpstr>PowerPoint Presentation</vt:lpstr>
      <vt:lpstr>BASIC COMPUTER  INSTRUCTIONS :</vt:lpstr>
      <vt:lpstr>BASIC  COMPUTER  INSTRUCTIONS</vt:lpstr>
      <vt:lpstr>Basic working principle of the Control Unit with timing diagram :</vt:lpstr>
      <vt:lpstr>PowerPoint Presentation</vt:lpstr>
      <vt:lpstr>PowerPoint Presentation</vt:lpstr>
      <vt:lpstr>PowerPoint Presentation</vt:lpstr>
      <vt:lpstr>Instruction Execution Cycle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REGISTER  REFERENCE  INSTRUCTIONS : </vt:lpstr>
      <vt:lpstr>PowerPoint Presentation</vt:lpstr>
      <vt:lpstr>Memory Reference Instructions :</vt:lpstr>
      <vt:lpstr>PowerPoint Presentation</vt:lpstr>
      <vt:lpstr>PowerPoint Presentation</vt:lpstr>
      <vt:lpstr>PowerPoint Presentation</vt:lpstr>
      <vt:lpstr>PowerPoint Presentation</vt:lpstr>
      <vt:lpstr>FLOWCHART FOR MEMORY REFERENCE INSTRUCTIONS :</vt:lpstr>
      <vt:lpstr>PowerPoint Presentation</vt:lpstr>
      <vt:lpstr>Input-Output Configuration of basic computer :</vt:lpstr>
      <vt:lpstr>PowerPoint Presentation</vt:lpstr>
      <vt:lpstr>PowerPoint Presentation</vt:lpstr>
      <vt:lpstr>PowerPoint Presentation</vt:lpstr>
      <vt:lpstr>Input-Output instructions :</vt:lpstr>
      <vt:lpstr>Input-Output instructions :</vt:lpstr>
      <vt:lpstr>PowerPoint Presentation</vt:lpstr>
      <vt:lpstr>Interrupt Cycle :</vt:lpstr>
      <vt:lpstr>PowerPoint Presentation</vt:lpstr>
      <vt:lpstr>PowerPoint Presentation</vt:lpstr>
      <vt:lpstr>PowerPoint Presentation</vt:lpstr>
      <vt:lpstr>Complete Computer Description:   Flowchart for basic computer</vt:lpstr>
      <vt:lpstr>Design of Basic Computer :</vt:lpstr>
      <vt:lpstr>PowerPoint Presentation</vt:lpstr>
      <vt:lpstr>PowerPoint Presentation</vt:lpstr>
      <vt:lpstr>Design of Accumulator Unit: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2                                              Basic Computer Organization and Design</dc:title>
  <dc:creator>DHIREN</dc:creator>
  <cp:lastModifiedBy>DHIREN</cp:lastModifiedBy>
  <cp:revision>26</cp:revision>
  <dcterms:created xsi:type="dcterms:W3CDTF">2022-09-06T12:49:39Z</dcterms:created>
  <dcterms:modified xsi:type="dcterms:W3CDTF">2022-09-06T13:49:37Z</dcterms:modified>
</cp:coreProperties>
</file>