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516" r:id="rId16"/>
    <p:sldId id="517" r:id="rId17"/>
    <p:sldId id="518" r:id="rId18"/>
    <p:sldId id="622" r:id="rId19"/>
    <p:sldId id="520" r:id="rId20"/>
    <p:sldId id="521" r:id="rId21"/>
    <p:sldId id="5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0AA"/>
    <a:srgbClr val="D1C7E8"/>
    <a:srgbClr val="CC99FF"/>
    <a:srgbClr val="9900CC"/>
    <a:srgbClr val="673BBA"/>
    <a:srgbClr val="660066"/>
    <a:srgbClr val="301B92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0126" autoAdjust="0"/>
  </p:normalViewPr>
  <p:slideViewPr>
    <p:cSldViewPr snapToGrid="0">
      <p:cViewPr varScale="1">
        <p:scale>
          <a:sx n="65" d="100"/>
          <a:sy n="65" d="100"/>
        </p:scale>
        <p:origin x="10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0590-56DA-4D34-BE11-E18D471AF093}" type="datetimeFigureOut">
              <a:rPr lang="en-IN" smtClean="0"/>
              <a:pPr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A937-A394-4545-B38F-572F3B5CB1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034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D5C-BBB7-442B-9FE3-67975314FB4E}" type="datetimeFigureOut">
              <a:rPr lang="en-IN" smtClean="0"/>
              <a:pPr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2C50-E38C-4E3C-99D8-386543A5BA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2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N-type metal-oxide-semiconductor logic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161048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NPN transistor</a:t>
            </a:r>
            <a:r>
              <a:rPr lang="en-US" dirty="0"/>
              <a:t> has electrons as majority charge carriers whereas the </a:t>
            </a:r>
            <a:r>
              <a:rPr lang="en-US" b="1" dirty="0"/>
              <a:t>PNP transistor</a:t>
            </a:r>
            <a:r>
              <a:rPr lang="en-US" dirty="0"/>
              <a:t> has holes as majority charge carrier. The mobility of electrons is better than mobility of holes. So a </a:t>
            </a:r>
            <a:r>
              <a:rPr lang="en-US" b="1" dirty="0"/>
              <a:t>NPN transistor</a:t>
            </a:r>
            <a:r>
              <a:rPr lang="en-US" dirty="0"/>
              <a:t> is faster in operation than a </a:t>
            </a:r>
            <a:r>
              <a:rPr lang="en-US" b="1" dirty="0"/>
              <a:t>PNP transistor</a:t>
            </a:r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7037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406237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210515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284899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54388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26130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814500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55957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lnSpc>
                <a:spcPct val="100000"/>
              </a:lnSpc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8085 Microprocessor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3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lnSpc>
                <a:spcPct val="100000"/>
              </a:lnSpc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00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00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00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00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8085 </a:t>
            </a:r>
            <a:r>
              <a:rPr lang="en-IN" sz="1200" b="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Microprocessor</a:t>
            </a:r>
            <a:endParaRPr lang="en-US" sz="1200" b="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1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lnSpc>
                <a:spcPct val="100000"/>
              </a:lnSpc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00000"/>
              </a:lnSpc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00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00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00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00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8085 Microprocessor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94" r:id="rId9"/>
    <p:sldLayoutId id="2147483695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8085</a:t>
            </a:r>
          </a:p>
        </p:txBody>
      </p:sp>
    </p:spTree>
    <p:extLst>
      <p:ext uri="{BB962C8B-B14F-4D97-AF65-F5344CB8AC3E}">
        <p14:creationId xmlns:p14="http://schemas.microsoft.com/office/powerpoint/2010/main" val="402363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8085 Programming Model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4500" y="1066800"/>
            <a:ext cx="85725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8040" y="1473786"/>
            <a:ext cx="3944525" cy="46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Accumulator A 	(8)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58039" y="19355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B 		(8)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58039" y="23927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D 		(8)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2564" y="23927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(8)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2564" y="19355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(8)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8039" y="2851717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H 		(8)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02564" y="2851717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(8)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61239" y="3308918"/>
            <a:ext cx="7882150" cy="465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Pointer (SP) (16)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1239" y="3774622"/>
            <a:ext cx="78821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Counter (PC) (16)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49066" y="4355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3375" y="43630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2523917" y="4730087"/>
            <a:ext cx="661916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2875" y="58321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Bidirectional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8542008" y="4737375"/>
            <a:ext cx="661916" cy="10247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10966" y="5832143"/>
            <a:ext cx="1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Unidirectional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94400" y="1476628"/>
            <a:ext cx="5115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03845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99672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94799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8726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82854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82967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474790" y="1476628"/>
            <a:ext cx="46634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89363" y="1582967"/>
            <a:ext cx="1827865" cy="24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 Register</a:t>
            </a:r>
          </a:p>
        </p:txBody>
      </p:sp>
    </p:spTree>
    <p:extLst>
      <p:ext uri="{BB962C8B-B14F-4D97-AF65-F5344CB8AC3E}">
        <p14:creationId xmlns:p14="http://schemas.microsoft.com/office/powerpoint/2010/main" val="9507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Flag Register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964948"/>
              </p:ext>
            </p:extLst>
          </p:nvPr>
        </p:nvGraphicFramePr>
        <p:xfrm>
          <a:off x="131763" y="1023254"/>
          <a:ext cx="119284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1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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marL="124471" marR="12447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</a:t>
                      </a:r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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471" marR="12447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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471" marR="12447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CY</a:t>
                      </a:r>
                    </a:p>
                  </a:txBody>
                  <a:tcPr marL="124471" marR="1244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116138"/>
              </p:ext>
            </p:extLst>
          </p:nvPr>
        </p:nvGraphicFramePr>
        <p:xfrm>
          <a:off x="131431" y="672450"/>
          <a:ext cx="119166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297325" y="2070111"/>
            <a:ext cx="3390900" cy="1360797"/>
          </a:xfrm>
          <a:prstGeom prst="wedgeRoundRectCallout">
            <a:avLst>
              <a:gd name="adj1" fmla="val -33282"/>
              <a:gd name="adj2" fmla="val -9310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S -Sign Flag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Set (1) if 7</a:t>
            </a:r>
            <a:r>
              <a:rPr lang="en-US" sz="2000" baseline="30000" dirty="0">
                <a:solidFill>
                  <a:srgbClr val="002060"/>
                </a:solidFill>
              </a:rPr>
              <a:t>th</a:t>
            </a:r>
            <a:r>
              <a:rPr lang="en-US" sz="2000" dirty="0">
                <a:solidFill>
                  <a:srgbClr val="002060"/>
                </a:solidFill>
              </a:rPr>
              <a:t> bit of result is 1;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otherwise reset (0)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6750" y="3671173"/>
            <a:ext cx="3390900" cy="914400"/>
          </a:xfrm>
          <a:prstGeom prst="wedgeRoundRectCallout">
            <a:avLst>
              <a:gd name="adj1" fmla="val -2140"/>
              <a:gd name="adj2" fmla="val -29544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Z -Zero Flag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Set (1) when result is zero; otherwise reset(0)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850500" y="3023472"/>
            <a:ext cx="2933700" cy="1802365"/>
          </a:xfrm>
          <a:prstGeom prst="wedgeRoundRectCallout">
            <a:avLst>
              <a:gd name="adj1" fmla="val -33565"/>
              <a:gd name="adj2" fmla="val -13944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AC -Auxiliary Carry Flag 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Set (1) when carry bit is generated by 3</a:t>
            </a:r>
            <a:r>
              <a:rPr lang="en-US" sz="2000" baseline="30000" dirty="0">
                <a:solidFill>
                  <a:srgbClr val="002060"/>
                </a:solidFill>
              </a:rPr>
              <a:t>rd</a:t>
            </a:r>
            <a:r>
              <a:rPr lang="en-US" sz="2000" dirty="0">
                <a:solidFill>
                  <a:srgbClr val="002060"/>
                </a:solidFill>
              </a:rPr>
              <a:t> bit &amp; passed to bit 4</a:t>
            </a:r>
            <a:r>
              <a:rPr lang="en-US" sz="2000" baseline="30000" dirty="0">
                <a:solidFill>
                  <a:srgbClr val="002060"/>
                </a:solidFill>
              </a:rPr>
              <a:t>th</a:t>
            </a:r>
            <a:r>
              <a:rPr lang="en-US" sz="2000" dirty="0">
                <a:solidFill>
                  <a:srgbClr val="002060"/>
                </a:solidFill>
              </a:rPr>
              <a:t> bit.</a:t>
            </a:r>
            <a:endParaRPr lang="en-US" sz="2000" baseline="-25000" dirty="0">
              <a:solidFill>
                <a:srgbClr val="00206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16850" y="1751270"/>
            <a:ext cx="4267200" cy="1295400"/>
          </a:xfrm>
          <a:prstGeom prst="wedgeRoundRectCallout">
            <a:avLst>
              <a:gd name="adj1" fmla="val 8969"/>
              <a:gd name="adj2" fmla="val -7494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P -Parity Flag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Set (1) if result has even no. of 1’s &amp; Reset(0) if result has odd no. of 1’s</a:t>
            </a:r>
            <a:endParaRPr lang="en-US" sz="2000" baseline="-25000" dirty="0">
              <a:solidFill>
                <a:srgbClr val="00206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9466417" y="2937580"/>
            <a:ext cx="2571750" cy="1573054"/>
          </a:xfrm>
          <a:prstGeom prst="wedgeRoundRectCallout">
            <a:avLst>
              <a:gd name="adj1" fmla="val 20991"/>
              <a:gd name="adj2" fmla="val -1473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CY -Carry Flag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Set (1) if arithmetic operation results in carry;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otherwise reset(0)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81550" y="5029200"/>
            <a:ext cx="38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      1  1    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/>
              <a:t>                0  0  1  0    1  0  1  0</a:t>
            </a:r>
          </a:p>
          <a:p>
            <a:r>
              <a:rPr lang="en-US" b="1" dirty="0"/>
              <a:t>          +    0  1  1  0    1  0  0  1</a:t>
            </a:r>
          </a:p>
          <a:p>
            <a:r>
              <a:rPr lang="en-US" b="1" dirty="0"/>
              <a:t>                1  0  0  1    0  0  1  1</a:t>
            </a:r>
          </a:p>
          <a:p>
            <a:r>
              <a:rPr lang="en-US" b="1" i="1" dirty="0"/>
              <a:t>	AC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7325" y="3483211"/>
            <a:ext cx="1967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 0  1  0    1  0  1  0</a:t>
            </a:r>
          </a:p>
          <a:p>
            <a:r>
              <a:rPr lang="en-US" b="1" i="1" dirty="0"/>
              <a:t>S =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6560" y="4825838"/>
            <a:ext cx="1337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1  0  1  0</a:t>
            </a:r>
          </a:p>
          <a:p>
            <a:r>
              <a:rPr lang="en-US" b="1" dirty="0"/>
              <a:t> - 1  0  1  0</a:t>
            </a:r>
          </a:p>
          <a:p>
            <a:r>
              <a:rPr lang="en-US" b="1" dirty="0">
                <a:solidFill>
                  <a:srgbClr val="FF0000"/>
                </a:solidFill>
              </a:rPr>
              <a:t>   0  0  0  0</a:t>
            </a:r>
          </a:p>
          <a:p>
            <a:r>
              <a:rPr lang="en-US" b="1" i="1" dirty="0"/>
              <a:t>   Z = 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78960" y="5456254"/>
            <a:ext cx="99060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91151" y="5877263"/>
            <a:ext cx="2195513" cy="476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V="1">
            <a:off x="6467954" y="5453724"/>
            <a:ext cx="922239" cy="222647"/>
          </a:xfrm>
          <a:prstGeom prst="curvedConnector3">
            <a:avLst>
              <a:gd name="adj1" fmla="val 1228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30345" y="3132320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 0  0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   0  0  </a:t>
            </a:r>
            <a:r>
              <a:rPr lang="en-US" b="1" dirty="0">
                <a:solidFill>
                  <a:srgbClr val="FF0000"/>
                </a:solidFill>
              </a:rPr>
              <a:t>1  1</a:t>
            </a:r>
          </a:p>
          <a:p>
            <a:r>
              <a:rPr lang="en-US" b="1" i="1" dirty="0"/>
              <a:t> P = 1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7580320" y="4553988"/>
            <a:ext cx="33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      1  1      1</a:t>
            </a:r>
          </a:p>
          <a:p>
            <a:r>
              <a:rPr lang="en-US" b="1" dirty="0"/>
              <a:t>                1  0  1  0    1  0  1  0</a:t>
            </a:r>
          </a:p>
          <a:p>
            <a:r>
              <a:rPr lang="en-US" b="1" dirty="0"/>
              <a:t>          +    0  1  1  0    1  0  0  1</a:t>
            </a:r>
          </a:p>
          <a:p>
            <a:r>
              <a:rPr lang="en-US" b="1" dirty="0"/>
              <a:t>        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   0  0  0  1    0  0  1  1</a:t>
            </a:r>
          </a:p>
          <a:p>
            <a:r>
              <a:rPr lang="en-US" b="1" i="1" dirty="0"/>
              <a:t>	CY = 1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435335" y="5426935"/>
            <a:ext cx="2195513" cy="476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031185" y="1437551"/>
            <a:ext cx="1692812" cy="39229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</a:t>
            </a:r>
            <a:r>
              <a:rPr 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:Undefined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1" grpId="0"/>
      <p:bldP spid="21" grpId="1"/>
      <p:bldP spid="22" grpId="0"/>
      <p:bldP spid="22" grpId="1"/>
      <p:bldP spid="23" grpId="0"/>
      <p:bldP spid="23" grpId="1"/>
      <p:bldP spid="48" grpId="0"/>
      <p:bldP spid="48" grpId="1"/>
      <p:bldP spid="50" grpId="0"/>
      <p:bldP spid="50" grpId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239106" cy="5590565"/>
          </a:xfrm>
        </p:spPr>
        <p:txBody>
          <a:bodyPr/>
          <a:lstStyle/>
          <a:p>
            <a:r>
              <a:rPr lang="en-US" dirty="0"/>
              <a:t>ALU has </a:t>
            </a:r>
            <a:r>
              <a:rPr lang="en-US" dirty="0">
                <a:solidFill>
                  <a:srgbClr val="5430AA"/>
                </a:solidFill>
              </a:rPr>
              <a:t>5</a:t>
            </a:r>
            <a:r>
              <a:rPr lang="en-US" dirty="0"/>
              <a:t> Flag Register that set/reset after an operation according to data conditions of the result in accumulator &amp; other registers.</a:t>
            </a:r>
          </a:p>
          <a:p>
            <a:r>
              <a:rPr lang="en-US" dirty="0"/>
              <a:t>Helpful in decision making process of </a:t>
            </a:r>
            <a:r>
              <a:rPr lang="en-US" dirty="0">
                <a:sym typeface="Symbol" panose="05050102010706020507" pitchFamily="18" charset="2"/>
              </a:rPr>
              <a:t>microprocessor.</a:t>
            </a:r>
            <a:endParaRPr lang="en-US" dirty="0"/>
          </a:p>
          <a:p>
            <a:r>
              <a:rPr lang="en-US" dirty="0"/>
              <a:t>Conditions are tested through software instructions.</a:t>
            </a:r>
          </a:p>
          <a:p>
            <a:pPr marL="0" indent="0" algn="l">
              <a:buNone/>
            </a:pPr>
            <a:r>
              <a:rPr lang="en-US" dirty="0"/>
              <a:t>     For e.g.</a:t>
            </a:r>
          </a:p>
          <a:p>
            <a:pPr indent="0" algn="l">
              <a:buNone/>
            </a:pPr>
            <a:r>
              <a:rPr lang="en-US" dirty="0">
                <a:solidFill>
                  <a:srgbClr val="5430AA"/>
                </a:solidFill>
              </a:rPr>
              <a:t>JC</a:t>
            </a:r>
            <a:r>
              <a:rPr lang="en-US" dirty="0"/>
              <a:t> (Jump On Carry) is implemented to change the sequence of program when </a:t>
            </a:r>
            <a:r>
              <a:rPr lang="en-US" dirty="0">
                <a:solidFill>
                  <a:srgbClr val="5430AA"/>
                </a:solidFill>
              </a:rPr>
              <a:t>CY</a:t>
            </a:r>
            <a:r>
              <a:rPr lang="en-US" dirty="0"/>
              <a:t>(Carry Flag) is set(1).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84" y="863444"/>
            <a:ext cx="6456473" cy="39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8085 Programming Model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4500" y="1066800"/>
            <a:ext cx="85725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8040" y="1473786"/>
            <a:ext cx="3944525" cy="46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Accumulator A 	(8)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58039" y="19355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B 		(8)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58039" y="23927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D 		(8)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2564" y="23927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(8)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2564" y="19355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(8)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8039" y="2851717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H 		(8)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02564" y="2851717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(8)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61239" y="3308918"/>
            <a:ext cx="7882150" cy="465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Pointer (SP) (16)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1239" y="3774622"/>
            <a:ext cx="78821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Counter (PC) (16)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49066" y="4355068"/>
            <a:ext cx="1672850" cy="36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3375" y="43630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2523917" y="4730087"/>
            <a:ext cx="661916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2875" y="58321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Bidirectional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8542008" y="4722861"/>
            <a:ext cx="661916" cy="10247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10965" y="5832143"/>
            <a:ext cx="17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Unidirectional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94400" y="1476628"/>
            <a:ext cx="5115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03845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99672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94799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8726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82854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70267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462090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89363" y="1582967"/>
            <a:ext cx="1827865" cy="24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 Register</a:t>
            </a:r>
          </a:p>
        </p:txBody>
      </p:sp>
    </p:spTree>
    <p:extLst>
      <p:ext uri="{BB962C8B-B14F-4D97-AF65-F5344CB8AC3E}">
        <p14:creationId xmlns:p14="http://schemas.microsoft.com/office/powerpoint/2010/main" val="238895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Stack Pointer &amp; Program Counter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313163" cy="559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Stack Pointer(SP)</a:t>
            </a:r>
          </a:p>
          <a:p>
            <a:r>
              <a:rPr lang="en-US" dirty="0"/>
              <a:t>Used as </a:t>
            </a:r>
            <a:r>
              <a:rPr lang="en-US" dirty="0">
                <a:solidFill>
                  <a:srgbClr val="5430AA"/>
                </a:solidFill>
              </a:rPr>
              <a:t>memory pointer</a:t>
            </a:r>
            <a:r>
              <a:rPr lang="en-US" dirty="0"/>
              <a:t>.</a:t>
            </a:r>
          </a:p>
          <a:p>
            <a:r>
              <a:rPr lang="en-US" dirty="0"/>
              <a:t>Points to the memory location in R/W memory, called </a:t>
            </a:r>
            <a:r>
              <a:rPr lang="en-US" dirty="0">
                <a:solidFill>
                  <a:srgbClr val="5430AA"/>
                </a:solidFill>
              </a:rPr>
              <a:t>Stack</a:t>
            </a:r>
            <a:r>
              <a:rPr lang="en-US" dirty="0"/>
              <a:t>.</a:t>
            </a:r>
          </a:p>
          <a:p>
            <a:r>
              <a:rPr lang="en-US" dirty="0"/>
              <a:t>Beginning of stack is defined by loading a 16-bit address in the stack pointer.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Program Counter(PC)</a:t>
            </a:r>
          </a:p>
          <a:p>
            <a:r>
              <a:rPr lang="en-US" dirty="0">
                <a:sym typeface="Symbol" panose="05050102010706020507" pitchFamily="18" charset="2"/>
              </a:rPr>
              <a:t>Microprocessor</a:t>
            </a:r>
            <a:r>
              <a:rPr lang="en-US" dirty="0"/>
              <a:t> uses PC register to </a:t>
            </a:r>
            <a:r>
              <a:rPr lang="en-US" dirty="0">
                <a:solidFill>
                  <a:srgbClr val="5430AA"/>
                </a:solidFill>
              </a:rPr>
              <a:t>sequence</a:t>
            </a:r>
            <a:r>
              <a:rPr lang="en-US" dirty="0"/>
              <a:t> the execution of instructions.</a:t>
            </a:r>
          </a:p>
          <a:p>
            <a:r>
              <a:rPr lang="en-US" dirty="0"/>
              <a:t>Its function is to point to memory address from which </a:t>
            </a:r>
            <a:r>
              <a:rPr lang="en-US" dirty="0">
                <a:solidFill>
                  <a:srgbClr val="5430AA"/>
                </a:solidFill>
              </a:rPr>
              <a:t>next byte is to be fetched</a:t>
            </a:r>
            <a:r>
              <a:rPr lang="en-US" dirty="0"/>
              <a:t>.</a:t>
            </a:r>
          </a:p>
          <a:p>
            <a:r>
              <a:rPr lang="en-US" dirty="0"/>
              <a:t>When a byte is being fetched, PC is </a:t>
            </a:r>
            <a:r>
              <a:rPr lang="en-US" dirty="0">
                <a:solidFill>
                  <a:srgbClr val="5430AA"/>
                </a:solidFill>
              </a:rPr>
              <a:t>incremented</a:t>
            </a:r>
            <a:r>
              <a:rPr lang="en-US" dirty="0"/>
              <a:t> by </a:t>
            </a:r>
            <a:r>
              <a:rPr lang="en-US" dirty="0">
                <a:solidFill>
                  <a:srgbClr val="5430AA"/>
                </a:solidFill>
              </a:rPr>
              <a:t>1</a:t>
            </a:r>
            <a:r>
              <a:rPr lang="en-US" dirty="0"/>
              <a:t> to point next memory location.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84" y="1068751"/>
            <a:ext cx="5382931" cy="32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Architecture/Block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41" y="417286"/>
            <a:ext cx="3782333" cy="23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37"/>
          <p:cNvSpPr txBox="1"/>
          <p:nvPr/>
        </p:nvSpPr>
        <p:spPr>
          <a:xfrm>
            <a:off x="3775540" y="-38539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INTA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5017293" y="3080712"/>
            <a:ext cx="689840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6722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9948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6722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948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E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722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H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9948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L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61128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1751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7396" y="1544433"/>
            <a:ext cx="1417435" cy="37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Accumulator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6722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W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69948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Z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0612" y="3738512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Stack Pointer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0612" y="4161980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Program Counter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612" y="4580876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Increment/Decrement Address Latch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(16)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4779" y="1923051"/>
            <a:ext cx="275728" cy="2662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6" name="Text Box 37"/>
          <p:cNvSpPr txBox="1"/>
          <p:nvPr/>
        </p:nvSpPr>
        <p:spPr>
          <a:xfrm rot="16200000">
            <a:off x="6742050" y="3029649"/>
            <a:ext cx="1876417" cy="189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Select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1170" y="1550683"/>
            <a:ext cx="1134866" cy="37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Multiplexer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2333583" y="1219200"/>
            <a:ext cx="225058" cy="32523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9" name="Up-Down Arrow 28"/>
          <p:cNvSpPr/>
          <p:nvPr/>
        </p:nvSpPr>
        <p:spPr>
          <a:xfrm>
            <a:off x="8752035" y="1242762"/>
            <a:ext cx="228600" cy="2837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046892" y="3680278"/>
            <a:ext cx="977014" cy="96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Arithmetic Logic Unit (ALU) (8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400" b="1" dirty="0"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2113" y="2717769"/>
            <a:ext cx="943489" cy="5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Flag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(5)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Flip-Flops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6141" y="1543088"/>
            <a:ext cx="1288431" cy="372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91322" y="1219200"/>
            <a:ext cx="218066" cy="3124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5824715" y="1538553"/>
            <a:ext cx="977889" cy="4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Instruction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1" y="2306333"/>
            <a:ext cx="1050615" cy="136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Instruction Decoder and Machine Cycle Encoding</a:t>
            </a:r>
          </a:p>
        </p:txBody>
      </p:sp>
      <p:sp>
        <p:nvSpPr>
          <p:cNvPr id="48" name="Up Arrow 47"/>
          <p:cNvSpPr/>
          <p:nvPr/>
        </p:nvSpPr>
        <p:spPr>
          <a:xfrm>
            <a:off x="4728217" y="1237002"/>
            <a:ext cx="249776" cy="14807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6171125" y="1219200"/>
            <a:ext cx="246888" cy="3072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0" name="Down Arrow 49"/>
          <p:cNvSpPr/>
          <p:nvPr/>
        </p:nvSpPr>
        <p:spPr>
          <a:xfrm>
            <a:off x="6171126" y="1964853"/>
            <a:ext cx="236239" cy="3248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08900" y="1744981"/>
            <a:ext cx="596" cy="190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010400" y="5410200"/>
            <a:ext cx="1532228" cy="520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8857" y="5410200"/>
            <a:ext cx="1891720" cy="52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Data/Address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658764" y="5931837"/>
            <a:ext cx="246888" cy="26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9325118" y="5931057"/>
            <a:ext cx="228600" cy="29965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1" name="Text Box 93"/>
          <p:cNvSpPr txBox="1"/>
          <p:nvPr/>
        </p:nvSpPr>
        <p:spPr>
          <a:xfrm>
            <a:off x="7286624" y="6156462"/>
            <a:ext cx="1055432" cy="6218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15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- 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 Bus</a:t>
            </a:r>
          </a:p>
        </p:txBody>
      </p:sp>
      <p:sp>
        <p:nvSpPr>
          <p:cNvPr id="62" name="Text Box 93"/>
          <p:cNvSpPr txBox="1"/>
          <p:nvPr/>
        </p:nvSpPr>
        <p:spPr>
          <a:xfrm>
            <a:off x="8735359" y="6189553"/>
            <a:ext cx="1429765" cy="6212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7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– 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Address/Data Bus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10210800" y="1219200"/>
            <a:ext cx="226286" cy="416999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7" name="Rounded Rectangle 66"/>
          <p:cNvSpPr/>
          <p:nvPr/>
        </p:nvSpPr>
        <p:spPr>
          <a:xfrm>
            <a:off x="4629629" y="5305344"/>
            <a:ext cx="160861" cy="120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292658" y="5309315"/>
            <a:ext cx="160861" cy="1211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970046" y="5007374"/>
            <a:ext cx="261124" cy="389367"/>
          </a:xfrm>
          <a:prstGeom prst="downArrow">
            <a:avLst>
              <a:gd name="adj1" fmla="val 50000"/>
              <a:gd name="adj2" fmla="val 39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72" name="Rounded Rectangle 71"/>
          <p:cNvSpPr/>
          <p:nvPr/>
        </p:nvSpPr>
        <p:spPr>
          <a:xfrm>
            <a:off x="8105107" y="5119491"/>
            <a:ext cx="88076" cy="101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20535" y="557674"/>
            <a:ext cx="2562641" cy="22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Interrupt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5" name="Text Box 37"/>
          <p:cNvSpPr txBox="1"/>
          <p:nvPr/>
        </p:nvSpPr>
        <p:spPr>
          <a:xfrm>
            <a:off x="3362432" y="150745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INTR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43053" y="32236"/>
            <a:ext cx="41048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7"/>
          <p:cNvSpPr txBox="1"/>
          <p:nvPr/>
        </p:nvSpPr>
        <p:spPr>
          <a:xfrm>
            <a:off x="3981991" y="172241"/>
            <a:ext cx="907670" cy="4082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RST5.5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8" name="Text Box 37"/>
          <p:cNvSpPr txBox="1"/>
          <p:nvPr/>
        </p:nvSpPr>
        <p:spPr>
          <a:xfrm>
            <a:off x="5366758" y="-50648"/>
            <a:ext cx="788417" cy="3195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TRAP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75979" y="377338"/>
            <a:ext cx="4193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263338" y="377338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82658" y="210877"/>
            <a:ext cx="1600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681285" y="210877"/>
            <a:ext cx="1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962943" y="124247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RST7.5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57842" y="-48956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RST6.5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029244" y="172241"/>
            <a:ext cx="0" cy="40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19600" y="381000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/>
          <p:cNvSpPr/>
          <p:nvPr/>
        </p:nvSpPr>
        <p:spPr>
          <a:xfrm>
            <a:off x="4419601" y="813582"/>
            <a:ext cx="115799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659064" y="560842"/>
            <a:ext cx="1722937" cy="21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Serial I/O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4" name="Text Box 37"/>
          <p:cNvSpPr txBox="1"/>
          <p:nvPr/>
        </p:nvSpPr>
        <p:spPr>
          <a:xfrm>
            <a:off x="7090438" y="88243"/>
            <a:ext cx="531388" cy="2710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SID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5" name="Text Box 37"/>
          <p:cNvSpPr txBox="1"/>
          <p:nvPr/>
        </p:nvSpPr>
        <p:spPr>
          <a:xfrm>
            <a:off x="7621827" y="90321"/>
            <a:ext cx="571357" cy="276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SOD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stCxn id="94" idx="2"/>
          </p:cNvCxnSpPr>
          <p:nvPr/>
        </p:nvCxnSpPr>
        <p:spPr>
          <a:xfrm>
            <a:off x="7356132" y="359295"/>
            <a:ext cx="0" cy="198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907505" y="304800"/>
            <a:ext cx="1" cy="20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Up-Down Arrow 99"/>
          <p:cNvSpPr/>
          <p:nvPr/>
        </p:nvSpPr>
        <p:spPr>
          <a:xfrm>
            <a:off x="7514927" y="795780"/>
            <a:ext cx="118872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2057401" y="5034735"/>
            <a:ext cx="4816770" cy="68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722A28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Timing and Control</a:t>
            </a:r>
            <a:endParaRPr lang="en-US" sz="1600" b="1" dirty="0">
              <a:solidFill>
                <a:srgbClr val="722A28"/>
              </a:solidFill>
              <a:ea typeface="Times New Roman" panose="02020603050405020304" pitchFamily="18" charset="0"/>
            </a:endParaRPr>
          </a:p>
        </p:txBody>
      </p:sp>
      <p:sp>
        <p:nvSpPr>
          <p:cNvPr id="102" name="Text Box 37"/>
          <p:cNvSpPr txBox="1"/>
          <p:nvPr/>
        </p:nvSpPr>
        <p:spPr>
          <a:xfrm>
            <a:off x="1484998" y="5100977"/>
            <a:ext cx="400699" cy="3103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03" name="Text Box 37"/>
          <p:cNvSpPr txBox="1"/>
          <p:nvPr/>
        </p:nvSpPr>
        <p:spPr>
          <a:xfrm>
            <a:off x="1447801" y="5333422"/>
            <a:ext cx="471557" cy="3053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2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3408" y="525614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93407" y="548611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37"/>
          <p:cNvSpPr txBox="1"/>
          <p:nvPr/>
        </p:nvSpPr>
        <p:spPr>
          <a:xfrm>
            <a:off x="2024668" y="5116548"/>
            <a:ext cx="617829" cy="4314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GEN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374728" y="5727410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37"/>
          <p:cNvSpPr txBox="1"/>
          <p:nvPr/>
        </p:nvSpPr>
        <p:spPr>
          <a:xfrm>
            <a:off x="1921873" y="6005845"/>
            <a:ext cx="606951" cy="4711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 OUT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55686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7"/>
          <p:cNvSpPr txBox="1"/>
          <p:nvPr/>
        </p:nvSpPr>
        <p:spPr>
          <a:xfrm>
            <a:off x="2179642" y="6392605"/>
            <a:ext cx="942297" cy="401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READY</a:t>
            </a:r>
          </a:p>
        </p:txBody>
      </p:sp>
      <p:sp>
        <p:nvSpPr>
          <p:cNvPr id="118" name="Text Box 37"/>
          <p:cNvSpPr txBox="1"/>
          <p:nvPr/>
        </p:nvSpPr>
        <p:spPr>
          <a:xfrm>
            <a:off x="2973373" y="5990007"/>
            <a:ext cx="546117" cy="3398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119" name="Text Box 37"/>
          <p:cNvSpPr txBox="1"/>
          <p:nvPr/>
        </p:nvSpPr>
        <p:spPr>
          <a:xfrm>
            <a:off x="2695334" y="5991354"/>
            <a:ext cx="470993" cy="3376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792164" y="6036437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7"/>
          <p:cNvSpPr txBox="1"/>
          <p:nvPr/>
        </p:nvSpPr>
        <p:spPr>
          <a:xfrm>
            <a:off x="3339048" y="6221144"/>
            <a:ext cx="623353" cy="326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ALE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3650724" y="5732680"/>
            <a:ext cx="1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137533" y="574822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85107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7"/>
          <p:cNvSpPr txBox="1"/>
          <p:nvPr/>
        </p:nvSpPr>
        <p:spPr>
          <a:xfrm>
            <a:off x="4369456" y="6299595"/>
            <a:ext cx="833725" cy="3363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HOLD</a:t>
            </a:r>
          </a:p>
        </p:txBody>
      </p:sp>
      <p:sp>
        <p:nvSpPr>
          <p:cNvPr id="126" name="Text Box 37"/>
          <p:cNvSpPr txBox="1"/>
          <p:nvPr/>
        </p:nvSpPr>
        <p:spPr>
          <a:xfrm>
            <a:off x="4815039" y="6005845"/>
            <a:ext cx="721630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HLDA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907512" y="5727179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37"/>
          <p:cNvSpPr txBox="1"/>
          <p:nvPr/>
        </p:nvSpPr>
        <p:spPr>
          <a:xfrm>
            <a:off x="5456580" y="6356927"/>
            <a:ext cx="1090791" cy="3268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299943" y="5748223"/>
            <a:ext cx="0" cy="339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37"/>
          <p:cNvSpPr txBox="1"/>
          <p:nvPr/>
        </p:nvSpPr>
        <p:spPr>
          <a:xfrm>
            <a:off x="5871836" y="6018723"/>
            <a:ext cx="1214765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OUT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650718" y="6390666"/>
            <a:ext cx="700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7"/>
          <p:cNvSpPr txBox="1"/>
          <p:nvPr/>
        </p:nvSpPr>
        <p:spPr>
          <a:xfrm>
            <a:off x="3809457" y="5981506"/>
            <a:ext cx="420711" cy="3475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3" name="Text Box 37"/>
          <p:cNvSpPr txBox="1"/>
          <p:nvPr/>
        </p:nvSpPr>
        <p:spPr>
          <a:xfrm>
            <a:off x="4100630" y="5995556"/>
            <a:ext cx="376762" cy="29248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96854" y="6028044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59083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09639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7"/>
          <p:cNvSpPr txBox="1"/>
          <p:nvPr/>
        </p:nvSpPr>
        <p:spPr>
          <a:xfrm>
            <a:off x="2662147" y="5450012"/>
            <a:ext cx="80504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39" name="Text Box 37"/>
          <p:cNvSpPr txBox="1"/>
          <p:nvPr/>
        </p:nvSpPr>
        <p:spPr>
          <a:xfrm>
            <a:off x="3774274" y="5450013"/>
            <a:ext cx="721526" cy="306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Status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001193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65618" y="572239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7"/>
          <p:cNvSpPr txBox="1"/>
          <p:nvPr/>
        </p:nvSpPr>
        <p:spPr>
          <a:xfrm>
            <a:off x="4633687" y="5450012"/>
            <a:ext cx="74918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DMA</a:t>
            </a:r>
          </a:p>
        </p:txBody>
      </p:sp>
      <p:sp>
        <p:nvSpPr>
          <p:cNvPr id="143" name="Right Brace 142"/>
          <p:cNvSpPr/>
          <p:nvPr/>
        </p:nvSpPr>
        <p:spPr>
          <a:xfrm rot="16200000">
            <a:off x="6030810" y="5377766"/>
            <a:ext cx="130373" cy="45382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44" name="Text Box 37"/>
          <p:cNvSpPr txBox="1"/>
          <p:nvPr/>
        </p:nvSpPr>
        <p:spPr>
          <a:xfrm>
            <a:off x="5639505" y="5257801"/>
            <a:ext cx="919810" cy="3095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99041" y="813582"/>
            <a:ext cx="0" cy="422115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9" idx="1"/>
          </p:cNvCxnSpPr>
          <p:nvPr/>
        </p:nvCxnSpPr>
        <p:spPr>
          <a:xfrm rot="10800000">
            <a:off x="1737395" y="1730564"/>
            <a:ext cx="3961646" cy="3094502"/>
          </a:xfrm>
          <a:prstGeom prst="bentConnector3">
            <a:avLst>
              <a:gd name="adj1" fmla="val 10264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481750" y="1931211"/>
            <a:ext cx="23450" cy="2893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022793" y="4419600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5400000" flipH="1" flipV="1">
            <a:off x="4467146" y="2013210"/>
            <a:ext cx="4051372" cy="1587583"/>
          </a:xfrm>
          <a:prstGeom prst="bentConnector3">
            <a:avLst>
              <a:gd name="adj1" fmla="val 203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78960" y="4825066"/>
            <a:ext cx="63853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35" idx="3"/>
          </p:cNvCxnSpPr>
          <p:nvPr/>
        </p:nvCxnSpPr>
        <p:spPr>
          <a:xfrm flipH="1">
            <a:off x="6841815" y="2987595"/>
            <a:ext cx="440768" cy="232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34" idx="3"/>
            <a:endCxn id="27" idx="1"/>
          </p:cNvCxnSpPr>
          <p:nvPr/>
        </p:nvCxnSpPr>
        <p:spPr>
          <a:xfrm flipV="1">
            <a:off x="6802604" y="1736655"/>
            <a:ext cx="1428567" cy="1016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267200" y="3289285"/>
            <a:ext cx="0" cy="38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28217" y="3302571"/>
            <a:ext cx="0" cy="37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37"/>
          <p:cNvSpPr txBox="1"/>
          <p:nvPr/>
        </p:nvSpPr>
        <p:spPr>
          <a:xfrm>
            <a:off x="1740836" y="4161857"/>
            <a:ext cx="733676" cy="42378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Power Supply</a:t>
            </a:r>
          </a:p>
        </p:txBody>
      </p:sp>
      <p:sp>
        <p:nvSpPr>
          <p:cNvPr id="181" name="Text Box 37"/>
          <p:cNvSpPr txBox="1"/>
          <p:nvPr/>
        </p:nvSpPr>
        <p:spPr>
          <a:xfrm>
            <a:off x="2659084" y="4209882"/>
            <a:ext cx="470145" cy="23865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100" dirty="0">
                <a:solidFill>
                  <a:srgbClr val="0000FF"/>
                </a:solidFill>
                <a:ea typeface="Times New Roman" panose="02020603050405020304" pitchFamily="18" charset="0"/>
              </a:rPr>
              <a:t>+5 V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901054" y="933190"/>
            <a:ext cx="80318" cy="5944227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594202" y="900859"/>
            <a:ext cx="9073799" cy="3233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Bent-Up Arrow 137"/>
          <p:cNvSpPr/>
          <p:nvPr/>
        </p:nvSpPr>
        <p:spPr>
          <a:xfrm rot="5400000">
            <a:off x="2828675" y="2667984"/>
            <a:ext cx="1970940" cy="465492"/>
          </a:xfrm>
          <a:prstGeom prst="bentUpArrow">
            <a:avLst>
              <a:gd name="adj1" fmla="val 23600"/>
              <a:gd name="adj2" fmla="val 26979"/>
              <a:gd name="adj3" fmla="val 33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8885654" y="4403675"/>
            <a:ext cx="269708" cy="1701342"/>
          </a:xfrm>
          <a:prstGeom prst="bentArrow">
            <a:avLst>
              <a:gd name="adj1" fmla="val 34581"/>
              <a:gd name="adj2" fmla="val 50000"/>
              <a:gd name="adj3" fmla="val 36178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6055" y="5143526"/>
            <a:ext cx="88076" cy="52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8366" y="990600"/>
            <a:ext cx="8795265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8-Bit Internal Data Bus</a:t>
            </a:r>
          </a:p>
        </p:txBody>
      </p:sp>
      <p:sp>
        <p:nvSpPr>
          <p:cNvPr id="174" name="Down Arrow 173"/>
          <p:cNvSpPr/>
          <p:nvPr/>
        </p:nvSpPr>
        <p:spPr>
          <a:xfrm>
            <a:off x="6171125" y="3673502"/>
            <a:ext cx="246888" cy="13612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" name="Bent-Up Arrow 1"/>
          <p:cNvSpPr/>
          <p:nvPr/>
        </p:nvSpPr>
        <p:spPr>
          <a:xfrm rot="5400000">
            <a:off x="1922558" y="2077650"/>
            <a:ext cx="2271654" cy="1955051"/>
          </a:xfrm>
          <a:prstGeom prst="bentUpArrow">
            <a:avLst>
              <a:gd name="adj1" fmla="val 6736"/>
              <a:gd name="adj2" fmla="val 5797"/>
              <a:gd name="adj3" fmla="val 7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5023324" y="1237003"/>
            <a:ext cx="558327" cy="2921249"/>
          </a:xfrm>
          <a:prstGeom prst="bentUpArrow">
            <a:avLst>
              <a:gd name="adj1" fmla="val 25000"/>
              <a:gd name="adj2" fmla="val 21078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1532480" y="4904885"/>
            <a:ext cx="5399499" cy="16165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81" idx="1"/>
            <a:endCxn id="145" idx="1"/>
          </p:cNvCxnSpPr>
          <p:nvPr/>
        </p:nvCxnSpPr>
        <p:spPr>
          <a:xfrm rot="10800000" flipV="1">
            <a:off x="2642498" y="4329210"/>
            <a:ext cx="16587" cy="241711"/>
          </a:xfrm>
          <a:prstGeom prst="bentConnector3">
            <a:avLst>
              <a:gd name="adj1" fmla="val 1478188"/>
            </a:avLst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7"/>
          <p:cNvSpPr txBox="1"/>
          <p:nvPr/>
        </p:nvSpPr>
        <p:spPr>
          <a:xfrm>
            <a:off x="2642496" y="4451593"/>
            <a:ext cx="515436" cy="23865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100" dirty="0">
                <a:solidFill>
                  <a:srgbClr val="0000FF"/>
                </a:solidFill>
                <a:ea typeface="Times New Roman" panose="02020603050405020304" pitchFamily="18" charset="0"/>
              </a:rPr>
              <a:t>GND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316402" y="4448538"/>
            <a:ext cx="8820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 Box 37"/>
          <p:cNvSpPr txBox="1"/>
          <p:nvPr/>
        </p:nvSpPr>
        <p:spPr>
          <a:xfrm>
            <a:off x="4293014" y="5995556"/>
            <a:ext cx="649997" cy="32061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IO/M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458002" y="572239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11217" y="6036437"/>
            <a:ext cx="22524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1595061" y="2830964"/>
            <a:ext cx="3913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5430AA"/>
                </a:solidFill>
              </a:rPr>
              <a:t>8085 Block Diagram</a:t>
            </a:r>
            <a:endParaRPr lang="en-IN" sz="3600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8" grpId="0" animBg="1"/>
      <p:bldP spid="64" grpId="0" animBg="1"/>
      <p:bldP spid="74" grpId="0" animBg="1"/>
      <p:bldP spid="75" grpId="0"/>
      <p:bldP spid="77" grpId="0"/>
      <p:bldP spid="78" grpId="0"/>
      <p:bldP spid="83" grpId="0"/>
      <p:bldP spid="84" grpId="0"/>
      <p:bldP spid="92" grpId="0" animBg="1"/>
      <p:bldP spid="93" grpId="0" animBg="1"/>
      <p:bldP spid="94" grpId="0"/>
      <p:bldP spid="95" grpId="0"/>
      <p:bldP spid="100" grpId="0" animBg="1"/>
      <p:bldP spid="101" grpId="0" animBg="1"/>
      <p:bldP spid="102" grpId="0"/>
      <p:bldP spid="103" grpId="0"/>
      <p:bldP spid="111" grpId="0"/>
      <p:bldP spid="113" grpId="0"/>
      <p:bldP spid="115" grpId="0"/>
      <p:bldP spid="118" grpId="0"/>
      <p:bldP spid="119" grpId="0"/>
      <p:bldP spid="121" grpId="0"/>
      <p:bldP spid="125" grpId="0"/>
      <p:bldP spid="126" grpId="0"/>
      <p:bldP spid="128" grpId="0"/>
      <p:bldP spid="130" grpId="0"/>
      <p:bldP spid="132" grpId="0"/>
      <p:bldP spid="133" grpId="0"/>
      <p:bldP spid="137" grpId="0"/>
      <p:bldP spid="139" grpId="0"/>
      <p:bldP spid="142" grpId="0"/>
      <p:bldP spid="143" grpId="0" animBg="1"/>
      <p:bldP spid="144" grpId="0"/>
      <p:bldP spid="179" grpId="0"/>
      <p:bldP spid="181" grpId="0"/>
      <p:bldP spid="138" grpId="0" animBg="1"/>
      <p:bldP spid="9" grpId="0" animBg="1"/>
      <p:bldP spid="4" grpId="0" animBg="1"/>
      <p:bldP spid="174" grpId="0" animBg="1"/>
      <p:bldP spid="2" grpId="0" animBg="1"/>
      <p:bldP spid="6" grpId="0" animBg="1"/>
      <p:bldP spid="145" grpId="0"/>
      <p:bldP spid="1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37"/>
          <p:cNvSpPr txBox="1"/>
          <p:nvPr/>
        </p:nvSpPr>
        <p:spPr>
          <a:xfrm>
            <a:off x="3775540" y="-38539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INTA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5005039" y="3080712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6722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9948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6722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948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E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722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H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9948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L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61128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1751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7396" y="1544433"/>
            <a:ext cx="1417435" cy="37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Accumulator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6722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W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69948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Z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0612" y="3738512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Stack Pointer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0612" y="4161980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Program Counter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612" y="4580876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Increment/Decrement Address Latch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(16)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4779" y="1923051"/>
            <a:ext cx="275728" cy="2662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6" name="Text Box 37"/>
          <p:cNvSpPr txBox="1"/>
          <p:nvPr/>
        </p:nvSpPr>
        <p:spPr>
          <a:xfrm rot="16200000">
            <a:off x="6742050" y="3029649"/>
            <a:ext cx="1876417" cy="189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Select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1170" y="1550683"/>
            <a:ext cx="1134866" cy="37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Multiplexer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2333583" y="1219200"/>
            <a:ext cx="225058" cy="32523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9" name="Up-Down Arrow 28"/>
          <p:cNvSpPr/>
          <p:nvPr/>
        </p:nvSpPr>
        <p:spPr>
          <a:xfrm>
            <a:off x="8752035" y="1242762"/>
            <a:ext cx="186914" cy="2837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046892" y="3680278"/>
            <a:ext cx="977014" cy="96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Arithmetic Logic Unit (ALU) (8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400" b="1" dirty="0"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2113" y="2717769"/>
            <a:ext cx="943489" cy="5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Flag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(5)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Flip-Flops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6141" y="1543088"/>
            <a:ext cx="1288431" cy="372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91322" y="1219200"/>
            <a:ext cx="218066" cy="3124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5838162" y="1538553"/>
            <a:ext cx="977889" cy="4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Instruction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1" y="2306333"/>
            <a:ext cx="1050615" cy="136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Instruction Decoder and Machine Cycle Encoding</a:t>
            </a:r>
          </a:p>
        </p:txBody>
      </p:sp>
      <p:sp>
        <p:nvSpPr>
          <p:cNvPr id="48" name="Up Arrow 47"/>
          <p:cNvSpPr/>
          <p:nvPr/>
        </p:nvSpPr>
        <p:spPr>
          <a:xfrm>
            <a:off x="4728217" y="1237002"/>
            <a:ext cx="249776" cy="14807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6171125" y="1219200"/>
            <a:ext cx="246888" cy="3072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0" name="Down Arrow 49"/>
          <p:cNvSpPr/>
          <p:nvPr/>
        </p:nvSpPr>
        <p:spPr>
          <a:xfrm>
            <a:off x="6171126" y="1964853"/>
            <a:ext cx="236239" cy="3248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08900" y="1744981"/>
            <a:ext cx="596" cy="190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010400" y="5410200"/>
            <a:ext cx="1532228" cy="520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8857" y="5410200"/>
            <a:ext cx="1891720" cy="52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Data/Address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658764" y="5931837"/>
            <a:ext cx="246888" cy="26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9325118" y="5931057"/>
            <a:ext cx="228600" cy="29965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1" name="Text Box 93"/>
          <p:cNvSpPr txBox="1"/>
          <p:nvPr/>
        </p:nvSpPr>
        <p:spPr>
          <a:xfrm>
            <a:off x="7286624" y="6156462"/>
            <a:ext cx="1055432" cy="6218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15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- 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 Bus</a:t>
            </a:r>
          </a:p>
        </p:txBody>
      </p:sp>
      <p:sp>
        <p:nvSpPr>
          <p:cNvPr id="62" name="Text Box 93"/>
          <p:cNvSpPr txBox="1"/>
          <p:nvPr/>
        </p:nvSpPr>
        <p:spPr>
          <a:xfrm>
            <a:off x="8735359" y="6189553"/>
            <a:ext cx="1429765" cy="6212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7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– 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Address/Data Bus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10210800" y="1219200"/>
            <a:ext cx="226286" cy="416999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7" name="Rounded Rectangle 66"/>
          <p:cNvSpPr/>
          <p:nvPr/>
        </p:nvSpPr>
        <p:spPr>
          <a:xfrm>
            <a:off x="4629629" y="5305344"/>
            <a:ext cx="160861" cy="120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292658" y="5309315"/>
            <a:ext cx="160861" cy="1211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970046" y="5007374"/>
            <a:ext cx="261124" cy="389367"/>
          </a:xfrm>
          <a:prstGeom prst="downArrow">
            <a:avLst>
              <a:gd name="adj1" fmla="val 50000"/>
              <a:gd name="adj2" fmla="val 39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72" name="Rounded Rectangle 71"/>
          <p:cNvSpPr/>
          <p:nvPr/>
        </p:nvSpPr>
        <p:spPr>
          <a:xfrm>
            <a:off x="8105107" y="5119491"/>
            <a:ext cx="88076" cy="101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20535" y="557674"/>
            <a:ext cx="2562641" cy="22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Interrupt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5" name="Text Box 37"/>
          <p:cNvSpPr txBox="1"/>
          <p:nvPr/>
        </p:nvSpPr>
        <p:spPr>
          <a:xfrm>
            <a:off x="3362432" y="150745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INTR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43053" y="32236"/>
            <a:ext cx="41048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7"/>
          <p:cNvSpPr txBox="1"/>
          <p:nvPr/>
        </p:nvSpPr>
        <p:spPr>
          <a:xfrm>
            <a:off x="3981991" y="172241"/>
            <a:ext cx="907670" cy="4082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RST5.5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8" name="Text Box 37"/>
          <p:cNvSpPr txBox="1"/>
          <p:nvPr/>
        </p:nvSpPr>
        <p:spPr>
          <a:xfrm>
            <a:off x="5366758" y="-50648"/>
            <a:ext cx="788417" cy="3195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TRAP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75979" y="377338"/>
            <a:ext cx="4193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263338" y="377338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82658" y="210877"/>
            <a:ext cx="1600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681285" y="210877"/>
            <a:ext cx="1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962943" y="124247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RST7.5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57842" y="-48956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RST6.5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029244" y="172241"/>
            <a:ext cx="0" cy="40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19600" y="381000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/>
          <p:cNvSpPr/>
          <p:nvPr/>
        </p:nvSpPr>
        <p:spPr>
          <a:xfrm>
            <a:off x="4419601" y="813582"/>
            <a:ext cx="115799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659064" y="560842"/>
            <a:ext cx="1722937" cy="21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Serial I/O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4" name="Text Box 37"/>
          <p:cNvSpPr txBox="1"/>
          <p:nvPr/>
        </p:nvSpPr>
        <p:spPr>
          <a:xfrm>
            <a:off x="7090438" y="88243"/>
            <a:ext cx="531388" cy="2710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SID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5" name="Text Box 37"/>
          <p:cNvSpPr txBox="1"/>
          <p:nvPr/>
        </p:nvSpPr>
        <p:spPr>
          <a:xfrm>
            <a:off x="7621827" y="90321"/>
            <a:ext cx="571357" cy="276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SOD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stCxn id="94" idx="2"/>
          </p:cNvCxnSpPr>
          <p:nvPr/>
        </p:nvCxnSpPr>
        <p:spPr>
          <a:xfrm>
            <a:off x="7356132" y="359295"/>
            <a:ext cx="0" cy="198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907505" y="304800"/>
            <a:ext cx="1" cy="20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Up-Down Arrow 99"/>
          <p:cNvSpPr/>
          <p:nvPr/>
        </p:nvSpPr>
        <p:spPr>
          <a:xfrm>
            <a:off x="7514927" y="795780"/>
            <a:ext cx="118872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2057401" y="5034735"/>
            <a:ext cx="4816770" cy="68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722A28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Timing and Control</a:t>
            </a:r>
            <a:endParaRPr lang="en-US" sz="1600" b="1" dirty="0">
              <a:solidFill>
                <a:srgbClr val="722A28"/>
              </a:solidFill>
              <a:ea typeface="Times New Roman" panose="02020603050405020304" pitchFamily="18" charset="0"/>
            </a:endParaRPr>
          </a:p>
        </p:txBody>
      </p:sp>
      <p:sp>
        <p:nvSpPr>
          <p:cNvPr id="102" name="Text Box 37"/>
          <p:cNvSpPr txBox="1"/>
          <p:nvPr/>
        </p:nvSpPr>
        <p:spPr>
          <a:xfrm>
            <a:off x="1484998" y="5100977"/>
            <a:ext cx="400699" cy="3103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3408" y="525614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93407" y="548611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37"/>
          <p:cNvSpPr txBox="1"/>
          <p:nvPr/>
        </p:nvSpPr>
        <p:spPr>
          <a:xfrm>
            <a:off x="2024668" y="5116548"/>
            <a:ext cx="617829" cy="4314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GEN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374728" y="5759160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37"/>
          <p:cNvSpPr txBox="1"/>
          <p:nvPr/>
        </p:nvSpPr>
        <p:spPr>
          <a:xfrm>
            <a:off x="1905001" y="5999532"/>
            <a:ext cx="623823" cy="47746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 OUT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55686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7"/>
          <p:cNvSpPr txBox="1"/>
          <p:nvPr/>
        </p:nvSpPr>
        <p:spPr>
          <a:xfrm>
            <a:off x="2179642" y="6392605"/>
            <a:ext cx="942297" cy="401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READY</a:t>
            </a:r>
          </a:p>
        </p:txBody>
      </p:sp>
      <p:sp>
        <p:nvSpPr>
          <p:cNvPr id="118" name="Text Box 37"/>
          <p:cNvSpPr txBox="1"/>
          <p:nvPr/>
        </p:nvSpPr>
        <p:spPr>
          <a:xfrm>
            <a:off x="2973373" y="5990007"/>
            <a:ext cx="546117" cy="3398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119" name="Text Box 37"/>
          <p:cNvSpPr txBox="1"/>
          <p:nvPr/>
        </p:nvSpPr>
        <p:spPr>
          <a:xfrm>
            <a:off x="2695334" y="5991354"/>
            <a:ext cx="470993" cy="3376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792164" y="6036437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7"/>
          <p:cNvSpPr txBox="1"/>
          <p:nvPr/>
        </p:nvSpPr>
        <p:spPr>
          <a:xfrm>
            <a:off x="3339048" y="6221144"/>
            <a:ext cx="623353" cy="326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ALE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3650724" y="5732680"/>
            <a:ext cx="1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137533" y="574822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85107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7"/>
          <p:cNvSpPr txBox="1"/>
          <p:nvPr/>
        </p:nvSpPr>
        <p:spPr>
          <a:xfrm>
            <a:off x="4369456" y="6299595"/>
            <a:ext cx="833725" cy="3363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HOLD</a:t>
            </a:r>
          </a:p>
        </p:txBody>
      </p:sp>
      <p:sp>
        <p:nvSpPr>
          <p:cNvPr id="126" name="Text Box 37"/>
          <p:cNvSpPr txBox="1"/>
          <p:nvPr/>
        </p:nvSpPr>
        <p:spPr>
          <a:xfrm>
            <a:off x="4815039" y="6005845"/>
            <a:ext cx="721630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HLDA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907512" y="5727179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37"/>
          <p:cNvSpPr txBox="1"/>
          <p:nvPr/>
        </p:nvSpPr>
        <p:spPr>
          <a:xfrm>
            <a:off x="5456580" y="6356927"/>
            <a:ext cx="1090791" cy="3268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299943" y="5748223"/>
            <a:ext cx="0" cy="339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37"/>
          <p:cNvSpPr txBox="1"/>
          <p:nvPr/>
        </p:nvSpPr>
        <p:spPr>
          <a:xfrm>
            <a:off x="5871836" y="6018723"/>
            <a:ext cx="1214765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OUT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650718" y="6390666"/>
            <a:ext cx="700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7"/>
          <p:cNvSpPr txBox="1"/>
          <p:nvPr/>
        </p:nvSpPr>
        <p:spPr>
          <a:xfrm>
            <a:off x="3809457" y="5981506"/>
            <a:ext cx="420711" cy="3475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3" name="Text Box 37"/>
          <p:cNvSpPr txBox="1"/>
          <p:nvPr/>
        </p:nvSpPr>
        <p:spPr>
          <a:xfrm>
            <a:off x="4100630" y="6005845"/>
            <a:ext cx="376762" cy="29248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96854" y="6028044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59083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09639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7"/>
          <p:cNvSpPr txBox="1"/>
          <p:nvPr/>
        </p:nvSpPr>
        <p:spPr>
          <a:xfrm>
            <a:off x="2662147" y="5450012"/>
            <a:ext cx="80504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39" name="Text Box 37"/>
          <p:cNvSpPr txBox="1"/>
          <p:nvPr/>
        </p:nvSpPr>
        <p:spPr>
          <a:xfrm>
            <a:off x="3774274" y="5450013"/>
            <a:ext cx="721526" cy="306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Status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001193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65618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7"/>
          <p:cNvSpPr txBox="1"/>
          <p:nvPr/>
        </p:nvSpPr>
        <p:spPr>
          <a:xfrm>
            <a:off x="4633687" y="5450012"/>
            <a:ext cx="74918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DMA</a:t>
            </a:r>
          </a:p>
        </p:txBody>
      </p:sp>
      <p:sp>
        <p:nvSpPr>
          <p:cNvPr id="143" name="Right Brace 142"/>
          <p:cNvSpPr/>
          <p:nvPr/>
        </p:nvSpPr>
        <p:spPr>
          <a:xfrm rot="16200000">
            <a:off x="6030810" y="5377766"/>
            <a:ext cx="130373" cy="45382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44" name="Text Box 37"/>
          <p:cNvSpPr txBox="1"/>
          <p:nvPr/>
        </p:nvSpPr>
        <p:spPr>
          <a:xfrm>
            <a:off x="5639505" y="5257801"/>
            <a:ext cx="919810" cy="3095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99041" y="813582"/>
            <a:ext cx="0" cy="422115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9" idx="1"/>
          </p:cNvCxnSpPr>
          <p:nvPr/>
        </p:nvCxnSpPr>
        <p:spPr>
          <a:xfrm rot="10800000">
            <a:off x="1737395" y="1730564"/>
            <a:ext cx="3961646" cy="3094502"/>
          </a:xfrm>
          <a:prstGeom prst="bentConnector3">
            <a:avLst>
              <a:gd name="adj1" fmla="val 10264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481750" y="1931211"/>
            <a:ext cx="23450" cy="2893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022793" y="4419600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5400000" flipH="1" flipV="1">
            <a:off x="4467146" y="2013210"/>
            <a:ext cx="4051372" cy="1587583"/>
          </a:xfrm>
          <a:prstGeom prst="bentConnector3">
            <a:avLst>
              <a:gd name="adj1" fmla="val 203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78960" y="4825066"/>
            <a:ext cx="63853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35" idx="3"/>
          </p:cNvCxnSpPr>
          <p:nvPr/>
        </p:nvCxnSpPr>
        <p:spPr>
          <a:xfrm flipH="1">
            <a:off x="6841815" y="2987595"/>
            <a:ext cx="440768" cy="232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34" idx="3"/>
            <a:endCxn id="27" idx="1"/>
          </p:cNvCxnSpPr>
          <p:nvPr/>
        </p:nvCxnSpPr>
        <p:spPr>
          <a:xfrm flipV="1">
            <a:off x="6816050" y="1736655"/>
            <a:ext cx="1415120" cy="1016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267200" y="3289285"/>
            <a:ext cx="0" cy="38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28217" y="3302571"/>
            <a:ext cx="0" cy="37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901054" y="933190"/>
            <a:ext cx="80318" cy="5944227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594202" y="900859"/>
            <a:ext cx="9073799" cy="3233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Bent-Up Arrow 137"/>
          <p:cNvSpPr/>
          <p:nvPr/>
        </p:nvSpPr>
        <p:spPr>
          <a:xfrm rot="5400000">
            <a:off x="2837951" y="2658708"/>
            <a:ext cx="1952388" cy="465492"/>
          </a:xfrm>
          <a:prstGeom prst="bentUpArrow">
            <a:avLst>
              <a:gd name="adj1" fmla="val 23600"/>
              <a:gd name="adj2" fmla="val 26979"/>
              <a:gd name="adj3" fmla="val 22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8885654" y="4403675"/>
            <a:ext cx="269708" cy="1701342"/>
          </a:xfrm>
          <a:prstGeom prst="bentArrow">
            <a:avLst>
              <a:gd name="adj1" fmla="val 34581"/>
              <a:gd name="adj2" fmla="val 50000"/>
              <a:gd name="adj3" fmla="val 36178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6055" y="5143526"/>
            <a:ext cx="88076" cy="52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8366" y="990600"/>
            <a:ext cx="8795265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8-Bit Internal Data Bus</a:t>
            </a:r>
          </a:p>
        </p:txBody>
      </p:sp>
      <p:sp>
        <p:nvSpPr>
          <p:cNvPr id="174" name="Down Arrow 173"/>
          <p:cNvSpPr/>
          <p:nvPr/>
        </p:nvSpPr>
        <p:spPr>
          <a:xfrm>
            <a:off x="6171125" y="3673502"/>
            <a:ext cx="246888" cy="13612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" name="Bent-Up Arrow 1"/>
          <p:cNvSpPr/>
          <p:nvPr/>
        </p:nvSpPr>
        <p:spPr>
          <a:xfrm rot="5400000">
            <a:off x="1922558" y="2077650"/>
            <a:ext cx="2271654" cy="1955051"/>
          </a:xfrm>
          <a:prstGeom prst="bentUpArrow">
            <a:avLst>
              <a:gd name="adj1" fmla="val 6736"/>
              <a:gd name="adj2" fmla="val 6485"/>
              <a:gd name="adj3" fmla="val 7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5023324" y="1237003"/>
            <a:ext cx="558327" cy="2921249"/>
          </a:xfrm>
          <a:prstGeom prst="bentUpArrow">
            <a:avLst>
              <a:gd name="adj1" fmla="val 25000"/>
              <a:gd name="adj2" fmla="val 21078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1532480" y="4904885"/>
            <a:ext cx="5399499" cy="16165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70415" y="1238083"/>
            <a:ext cx="3829992" cy="567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4998" y="-1024"/>
            <a:ext cx="9183003" cy="98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24000" y="4886475"/>
            <a:ext cx="5377054" cy="195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ular Callout 151"/>
          <p:cNvSpPr/>
          <p:nvPr/>
        </p:nvSpPr>
        <p:spPr>
          <a:xfrm>
            <a:off x="1828800" y="137705"/>
            <a:ext cx="7724918" cy="806566"/>
          </a:xfrm>
          <a:prstGeom prst="wedgeRoundRectCallout">
            <a:avLst>
              <a:gd name="adj1" fmla="val -38919"/>
              <a:gd name="adj2" fmla="val 123384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to store 8-bit data to perform arithmetic &amp; logical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Result of operation is stored in Accumulator.</a:t>
            </a:r>
          </a:p>
        </p:txBody>
      </p:sp>
      <p:sp>
        <p:nvSpPr>
          <p:cNvPr id="153" name="Rounded Rectangular Callout 152"/>
          <p:cNvSpPr/>
          <p:nvPr/>
        </p:nvSpPr>
        <p:spPr>
          <a:xfrm>
            <a:off x="2179643" y="24020"/>
            <a:ext cx="4109204" cy="793567"/>
          </a:xfrm>
          <a:prstGeom prst="wedgeRoundRectCallout">
            <a:avLst>
              <a:gd name="adj1" fmla="val -17832"/>
              <a:gd name="adj2" fmla="val 145342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Used to hold data (i.e. temporary data) during ALU operation.</a:t>
            </a:r>
          </a:p>
        </p:txBody>
      </p:sp>
      <p:graphicFrame>
        <p:nvGraphicFramePr>
          <p:cNvPr id="15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75655"/>
              </p:ext>
            </p:extLst>
          </p:nvPr>
        </p:nvGraphicFramePr>
        <p:xfrm>
          <a:off x="7378783" y="2410644"/>
          <a:ext cx="454588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AC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CY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Rounded Rectangular Callout 155"/>
          <p:cNvSpPr/>
          <p:nvPr/>
        </p:nvSpPr>
        <p:spPr>
          <a:xfrm>
            <a:off x="6948318" y="1496664"/>
            <a:ext cx="3719645" cy="913980"/>
          </a:xfrm>
          <a:prstGeom prst="wedgeRoundRectCallout">
            <a:avLst>
              <a:gd name="adj1" fmla="val -51928"/>
              <a:gd name="adj2" fmla="val -2344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Instruction is fetched from memory, it is loaded in the Instruction </a:t>
            </a:r>
            <a:r>
              <a:rPr lang="en-US" sz="2000" dirty="0" err="1">
                <a:solidFill>
                  <a:schemeClr val="tx1"/>
                </a:solidFill>
              </a:rPr>
              <a:t>Registor</a:t>
            </a:r>
            <a:r>
              <a:rPr lang="en-US" sz="2000" dirty="0">
                <a:solidFill>
                  <a:schemeClr val="tx1"/>
                </a:solidFill>
              </a:rPr>
              <a:t> (IR).</a:t>
            </a:r>
          </a:p>
        </p:txBody>
      </p:sp>
      <p:sp>
        <p:nvSpPr>
          <p:cNvPr id="157" name="Rounded Rectangular Callout 156"/>
          <p:cNvSpPr/>
          <p:nvPr/>
        </p:nvSpPr>
        <p:spPr>
          <a:xfrm>
            <a:off x="7032817" y="2697686"/>
            <a:ext cx="3580309" cy="1169962"/>
          </a:xfrm>
          <a:prstGeom prst="wedgeRoundRectCallout">
            <a:avLst>
              <a:gd name="adj1" fmla="val -54886"/>
              <a:gd name="adj2" fmla="val -9791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Instruction decoder decodes the information present in the Instruction register.</a:t>
            </a:r>
          </a:p>
        </p:txBody>
      </p:sp>
      <p:sp>
        <p:nvSpPr>
          <p:cNvPr id="158" name="Rounded Rectangular Callout 157"/>
          <p:cNvSpPr/>
          <p:nvPr/>
        </p:nvSpPr>
        <p:spPr>
          <a:xfrm>
            <a:off x="2064411" y="5225438"/>
            <a:ext cx="4258499" cy="1403962"/>
          </a:xfrm>
          <a:prstGeom prst="wedgeRoundRectCallout">
            <a:avLst>
              <a:gd name="adj1" fmla="val 5164"/>
              <a:gd name="adj2" fmla="val -9052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Performs Computing 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Accumulator, Temporary Register and Flag Registers are part of ALU.</a:t>
            </a:r>
          </a:p>
        </p:txBody>
      </p:sp>
    </p:spTree>
    <p:extLst>
      <p:ext uri="{BB962C8B-B14F-4D97-AF65-F5344CB8AC3E}">
        <p14:creationId xmlns:p14="http://schemas.microsoft.com/office/powerpoint/2010/main" val="42263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4" grpId="0" animBg="1"/>
      <p:bldP spid="35" grpId="0" animBg="1"/>
      <p:bldP spid="152" grpId="0" animBg="1"/>
      <p:bldP spid="152" grpId="1" animBg="1"/>
      <p:bldP spid="153" grpId="0" animBg="1"/>
      <p:bldP spid="153" grpId="1" animBg="1"/>
      <p:bldP spid="156" grpId="0" animBg="1"/>
      <p:bldP spid="156" grpId="1" animBg="1"/>
      <p:bldP spid="157" grpId="0" animBg="1"/>
      <p:bldP spid="157" grpId="1" animBg="1"/>
      <p:bldP spid="1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37"/>
          <p:cNvSpPr txBox="1"/>
          <p:nvPr/>
        </p:nvSpPr>
        <p:spPr>
          <a:xfrm>
            <a:off x="3775540" y="-38539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INTA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5005039" y="3080712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6722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9948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6722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D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948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E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722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H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9948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L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61128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1751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7396" y="1544433"/>
            <a:ext cx="1417435" cy="37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Accumulator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6722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W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Temp. Reg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69948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Z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Temp. Reg.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0612" y="3738512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Stack Pointer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0612" y="4161980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 Counter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612" y="4580876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Increment/Decrement Address Latch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(16)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4779" y="1923051"/>
            <a:ext cx="275728" cy="2662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1400"/>
          </a:p>
        </p:txBody>
      </p:sp>
      <p:sp>
        <p:nvSpPr>
          <p:cNvPr id="26" name="Text Box 37"/>
          <p:cNvSpPr txBox="1"/>
          <p:nvPr/>
        </p:nvSpPr>
        <p:spPr>
          <a:xfrm rot="16200000">
            <a:off x="6742050" y="3029649"/>
            <a:ext cx="1876417" cy="189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Select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1170" y="1550683"/>
            <a:ext cx="1134866" cy="37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Multiplexer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2333583" y="1219200"/>
            <a:ext cx="225058" cy="32523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9" name="Up-Down Arrow 28"/>
          <p:cNvSpPr/>
          <p:nvPr/>
        </p:nvSpPr>
        <p:spPr>
          <a:xfrm>
            <a:off x="8752035" y="1242762"/>
            <a:ext cx="186914" cy="2837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046892" y="3680278"/>
            <a:ext cx="977014" cy="96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Arithmetic Logic Unit (ALU) (8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2113" y="2717769"/>
            <a:ext cx="943489" cy="5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Flag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(5)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Flip-Flops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6141" y="1543088"/>
            <a:ext cx="1288431" cy="372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Temp. Reg.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91322" y="1219200"/>
            <a:ext cx="218066" cy="3124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5838162" y="1538553"/>
            <a:ext cx="977889" cy="4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Instruction Reg.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1" y="2306333"/>
            <a:ext cx="1050615" cy="136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Instruction Decoder and Machine Cycle Encoding</a:t>
            </a:r>
          </a:p>
        </p:txBody>
      </p:sp>
      <p:sp>
        <p:nvSpPr>
          <p:cNvPr id="48" name="Up Arrow 47"/>
          <p:cNvSpPr/>
          <p:nvPr/>
        </p:nvSpPr>
        <p:spPr>
          <a:xfrm>
            <a:off x="4728217" y="1237002"/>
            <a:ext cx="249776" cy="14807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6171125" y="1219200"/>
            <a:ext cx="246888" cy="3072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0" name="Down Arrow 49"/>
          <p:cNvSpPr/>
          <p:nvPr/>
        </p:nvSpPr>
        <p:spPr>
          <a:xfrm>
            <a:off x="6171126" y="1964853"/>
            <a:ext cx="236239" cy="3248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08900" y="1744981"/>
            <a:ext cx="596" cy="190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010400" y="5410200"/>
            <a:ext cx="1532228" cy="520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Address Buffer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8857" y="5410200"/>
            <a:ext cx="1891720" cy="52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Data/Address Buffer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658764" y="5931837"/>
            <a:ext cx="246888" cy="26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9325118" y="5931057"/>
            <a:ext cx="228600" cy="29965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1" name="Text Box 93"/>
          <p:cNvSpPr txBox="1"/>
          <p:nvPr/>
        </p:nvSpPr>
        <p:spPr>
          <a:xfrm>
            <a:off x="7286624" y="6156462"/>
            <a:ext cx="1055432" cy="6218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15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A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Address Bus</a:t>
            </a:r>
          </a:p>
        </p:txBody>
      </p:sp>
      <p:sp>
        <p:nvSpPr>
          <p:cNvPr id="62" name="Text Box 93"/>
          <p:cNvSpPr txBox="1"/>
          <p:nvPr/>
        </p:nvSpPr>
        <p:spPr>
          <a:xfrm>
            <a:off x="8735359" y="6189553"/>
            <a:ext cx="1429765" cy="6212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AD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Address/Data Bus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10210800" y="1219200"/>
            <a:ext cx="226286" cy="416999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7" name="Rounded Rectangle 66"/>
          <p:cNvSpPr/>
          <p:nvPr/>
        </p:nvSpPr>
        <p:spPr>
          <a:xfrm>
            <a:off x="4629629" y="5305344"/>
            <a:ext cx="160861" cy="120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292658" y="5309315"/>
            <a:ext cx="160861" cy="1211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970046" y="5007374"/>
            <a:ext cx="261124" cy="389367"/>
          </a:xfrm>
          <a:prstGeom prst="downArrow">
            <a:avLst>
              <a:gd name="adj1" fmla="val 50000"/>
              <a:gd name="adj2" fmla="val 39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72" name="Rounded Rectangle 71"/>
          <p:cNvSpPr/>
          <p:nvPr/>
        </p:nvSpPr>
        <p:spPr>
          <a:xfrm>
            <a:off x="8105107" y="5119491"/>
            <a:ext cx="88076" cy="101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20535" y="557674"/>
            <a:ext cx="2562641" cy="22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Interrupt Control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Text Box 37"/>
          <p:cNvSpPr txBox="1"/>
          <p:nvPr/>
        </p:nvSpPr>
        <p:spPr>
          <a:xfrm>
            <a:off x="3362432" y="150745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INTR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43053" y="32236"/>
            <a:ext cx="41048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7"/>
          <p:cNvSpPr txBox="1"/>
          <p:nvPr/>
        </p:nvSpPr>
        <p:spPr>
          <a:xfrm>
            <a:off x="3981991" y="172241"/>
            <a:ext cx="907670" cy="4082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RST5.5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Text Box 37"/>
          <p:cNvSpPr txBox="1"/>
          <p:nvPr/>
        </p:nvSpPr>
        <p:spPr>
          <a:xfrm>
            <a:off x="5366758" y="-50648"/>
            <a:ext cx="788417" cy="3195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TRAP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75979" y="377338"/>
            <a:ext cx="4193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263338" y="377338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82658" y="210877"/>
            <a:ext cx="1600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681285" y="210877"/>
            <a:ext cx="1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940501" y="124247"/>
            <a:ext cx="758541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RST7.5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35400" y="-48956"/>
            <a:ext cx="758541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RST6.5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029244" y="172241"/>
            <a:ext cx="0" cy="40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19600" y="381000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/>
          <p:cNvSpPr/>
          <p:nvPr/>
        </p:nvSpPr>
        <p:spPr>
          <a:xfrm>
            <a:off x="4419601" y="813582"/>
            <a:ext cx="115799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659064" y="560842"/>
            <a:ext cx="1722937" cy="21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Serial I/O Control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" name="Text Box 37"/>
          <p:cNvSpPr txBox="1"/>
          <p:nvPr/>
        </p:nvSpPr>
        <p:spPr>
          <a:xfrm>
            <a:off x="7090438" y="88243"/>
            <a:ext cx="531388" cy="2710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SID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Text Box 37"/>
          <p:cNvSpPr txBox="1"/>
          <p:nvPr/>
        </p:nvSpPr>
        <p:spPr>
          <a:xfrm>
            <a:off x="7621827" y="90321"/>
            <a:ext cx="571357" cy="276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SOD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stCxn id="94" idx="2"/>
          </p:cNvCxnSpPr>
          <p:nvPr/>
        </p:nvCxnSpPr>
        <p:spPr>
          <a:xfrm>
            <a:off x="7356132" y="359295"/>
            <a:ext cx="0" cy="198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907505" y="304800"/>
            <a:ext cx="1" cy="20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Up-Down Arrow 99"/>
          <p:cNvSpPr/>
          <p:nvPr/>
        </p:nvSpPr>
        <p:spPr>
          <a:xfrm>
            <a:off x="7514927" y="795780"/>
            <a:ext cx="118872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2057401" y="5034735"/>
            <a:ext cx="4816770" cy="68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722A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Timing and Control</a:t>
            </a:r>
            <a:endParaRPr lang="en-US" sz="1600" b="1" dirty="0">
              <a:solidFill>
                <a:srgbClr val="722A28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" name="Text Box 37"/>
          <p:cNvSpPr txBox="1"/>
          <p:nvPr/>
        </p:nvSpPr>
        <p:spPr>
          <a:xfrm>
            <a:off x="1484998" y="5100977"/>
            <a:ext cx="400699" cy="3103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3408" y="525614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93407" y="548611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37"/>
          <p:cNvSpPr txBox="1"/>
          <p:nvPr/>
        </p:nvSpPr>
        <p:spPr>
          <a:xfrm>
            <a:off x="2024668" y="5116548"/>
            <a:ext cx="617829" cy="4314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374728" y="5759160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37"/>
          <p:cNvSpPr txBox="1"/>
          <p:nvPr/>
        </p:nvSpPr>
        <p:spPr>
          <a:xfrm>
            <a:off x="1905001" y="5999532"/>
            <a:ext cx="623823" cy="47746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CLK OUT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55686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7"/>
          <p:cNvSpPr txBox="1"/>
          <p:nvPr/>
        </p:nvSpPr>
        <p:spPr>
          <a:xfrm>
            <a:off x="2179642" y="6392605"/>
            <a:ext cx="942297" cy="401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READY</a:t>
            </a:r>
          </a:p>
        </p:txBody>
      </p:sp>
      <p:sp>
        <p:nvSpPr>
          <p:cNvPr id="118" name="Text Box 37"/>
          <p:cNvSpPr txBox="1"/>
          <p:nvPr/>
        </p:nvSpPr>
        <p:spPr>
          <a:xfrm>
            <a:off x="2973373" y="5990007"/>
            <a:ext cx="546117" cy="3398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119" name="Text Box 37"/>
          <p:cNvSpPr txBox="1"/>
          <p:nvPr/>
        </p:nvSpPr>
        <p:spPr>
          <a:xfrm>
            <a:off x="2695334" y="5991354"/>
            <a:ext cx="470993" cy="3376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792164" y="6036437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7"/>
          <p:cNvSpPr txBox="1"/>
          <p:nvPr/>
        </p:nvSpPr>
        <p:spPr>
          <a:xfrm>
            <a:off x="3339048" y="6221144"/>
            <a:ext cx="623353" cy="326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ALE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3650724" y="5732680"/>
            <a:ext cx="1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137533" y="574822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85107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7"/>
          <p:cNvSpPr txBox="1"/>
          <p:nvPr/>
        </p:nvSpPr>
        <p:spPr>
          <a:xfrm>
            <a:off x="4369456" y="6299595"/>
            <a:ext cx="833725" cy="3363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HOLD</a:t>
            </a:r>
          </a:p>
        </p:txBody>
      </p:sp>
      <p:sp>
        <p:nvSpPr>
          <p:cNvPr id="126" name="Text Box 37"/>
          <p:cNvSpPr txBox="1"/>
          <p:nvPr/>
        </p:nvSpPr>
        <p:spPr>
          <a:xfrm>
            <a:off x="4815039" y="6005845"/>
            <a:ext cx="721630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HLDA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907512" y="5727179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37"/>
          <p:cNvSpPr txBox="1"/>
          <p:nvPr/>
        </p:nvSpPr>
        <p:spPr>
          <a:xfrm>
            <a:off x="5456580" y="6356927"/>
            <a:ext cx="1090791" cy="3268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299943" y="5748223"/>
            <a:ext cx="0" cy="339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37"/>
          <p:cNvSpPr txBox="1"/>
          <p:nvPr/>
        </p:nvSpPr>
        <p:spPr>
          <a:xfrm>
            <a:off x="5871836" y="6018723"/>
            <a:ext cx="1214765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650718" y="6390666"/>
            <a:ext cx="700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7"/>
          <p:cNvSpPr txBox="1"/>
          <p:nvPr/>
        </p:nvSpPr>
        <p:spPr>
          <a:xfrm>
            <a:off x="3809457" y="5981506"/>
            <a:ext cx="420711" cy="3475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" name="Text Box 37"/>
          <p:cNvSpPr txBox="1"/>
          <p:nvPr/>
        </p:nvSpPr>
        <p:spPr>
          <a:xfrm>
            <a:off x="4100630" y="6005845"/>
            <a:ext cx="376762" cy="29248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96854" y="6028044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59083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09639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7"/>
          <p:cNvSpPr txBox="1"/>
          <p:nvPr/>
        </p:nvSpPr>
        <p:spPr>
          <a:xfrm>
            <a:off x="2662147" y="5450012"/>
            <a:ext cx="80504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39" name="Text Box 37"/>
          <p:cNvSpPr txBox="1"/>
          <p:nvPr/>
        </p:nvSpPr>
        <p:spPr>
          <a:xfrm>
            <a:off x="3774274" y="5450013"/>
            <a:ext cx="721526" cy="306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001193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65618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7"/>
          <p:cNvSpPr txBox="1"/>
          <p:nvPr/>
        </p:nvSpPr>
        <p:spPr>
          <a:xfrm>
            <a:off x="4633687" y="5450012"/>
            <a:ext cx="74918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DMA</a:t>
            </a:r>
          </a:p>
        </p:txBody>
      </p:sp>
      <p:sp>
        <p:nvSpPr>
          <p:cNvPr id="143" name="Right Brace 142"/>
          <p:cNvSpPr/>
          <p:nvPr/>
        </p:nvSpPr>
        <p:spPr>
          <a:xfrm rot="16200000">
            <a:off x="6030810" y="5377766"/>
            <a:ext cx="130373" cy="45382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1400"/>
          </a:p>
        </p:txBody>
      </p:sp>
      <p:sp>
        <p:nvSpPr>
          <p:cNvPr id="144" name="Text Box 37"/>
          <p:cNvSpPr txBox="1"/>
          <p:nvPr/>
        </p:nvSpPr>
        <p:spPr>
          <a:xfrm>
            <a:off x="5639505" y="5257801"/>
            <a:ext cx="919810" cy="3095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99041" y="813582"/>
            <a:ext cx="0" cy="422115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9" idx="1"/>
          </p:cNvCxnSpPr>
          <p:nvPr/>
        </p:nvCxnSpPr>
        <p:spPr>
          <a:xfrm rot="10800000">
            <a:off x="1737395" y="1730564"/>
            <a:ext cx="3961646" cy="3094502"/>
          </a:xfrm>
          <a:prstGeom prst="bentConnector3">
            <a:avLst>
              <a:gd name="adj1" fmla="val 10264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481750" y="1931211"/>
            <a:ext cx="23450" cy="2893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022793" y="4419600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5400000" flipH="1" flipV="1">
            <a:off x="4467146" y="2013210"/>
            <a:ext cx="4051372" cy="1587583"/>
          </a:xfrm>
          <a:prstGeom prst="bentConnector3">
            <a:avLst>
              <a:gd name="adj1" fmla="val 203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78960" y="4825066"/>
            <a:ext cx="63853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35" idx="3"/>
          </p:cNvCxnSpPr>
          <p:nvPr/>
        </p:nvCxnSpPr>
        <p:spPr>
          <a:xfrm flipH="1">
            <a:off x="6841815" y="2987595"/>
            <a:ext cx="440768" cy="232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34" idx="3"/>
          </p:cNvCxnSpPr>
          <p:nvPr/>
        </p:nvCxnSpPr>
        <p:spPr>
          <a:xfrm flipV="1">
            <a:off x="6816050" y="1736655"/>
            <a:ext cx="1415120" cy="1016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267200" y="3289285"/>
            <a:ext cx="0" cy="38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28217" y="3302571"/>
            <a:ext cx="0" cy="37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901054" y="933190"/>
            <a:ext cx="30924" cy="5924811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594202" y="900859"/>
            <a:ext cx="9073799" cy="3233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Bent-Up Arrow 137"/>
          <p:cNvSpPr/>
          <p:nvPr/>
        </p:nvSpPr>
        <p:spPr>
          <a:xfrm rot="5400000">
            <a:off x="2805089" y="2691569"/>
            <a:ext cx="2018111" cy="465492"/>
          </a:xfrm>
          <a:prstGeom prst="bentUpArrow">
            <a:avLst>
              <a:gd name="adj1" fmla="val 23600"/>
              <a:gd name="adj2" fmla="val 26979"/>
              <a:gd name="adj3" fmla="val 22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8885654" y="4403675"/>
            <a:ext cx="269708" cy="1701342"/>
          </a:xfrm>
          <a:prstGeom prst="bentArrow">
            <a:avLst>
              <a:gd name="adj1" fmla="val 34581"/>
              <a:gd name="adj2" fmla="val 50000"/>
              <a:gd name="adj3" fmla="val 36178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6055" y="5143526"/>
            <a:ext cx="88076" cy="52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8366" y="990600"/>
            <a:ext cx="8795265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8-Bit Internal Data Bus</a:t>
            </a:r>
          </a:p>
        </p:txBody>
      </p:sp>
      <p:sp>
        <p:nvSpPr>
          <p:cNvPr id="174" name="Down Arrow 173"/>
          <p:cNvSpPr/>
          <p:nvPr/>
        </p:nvSpPr>
        <p:spPr>
          <a:xfrm>
            <a:off x="6171125" y="3673502"/>
            <a:ext cx="246888" cy="13612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1400"/>
          </a:p>
        </p:txBody>
      </p:sp>
      <p:sp>
        <p:nvSpPr>
          <p:cNvPr id="2" name="Bent-Up Arrow 1"/>
          <p:cNvSpPr/>
          <p:nvPr/>
        </p:nvSpPr>
        <p:spPr>
          <a:xfrm rot="5400000">
            <a:off x="1922558" y="2077650"/>
            <a:ext cx="2271654" cy="1955051"/>
          </a:xfrm>
          <a:prstGeom prst="bentUpArrow">
            <a:avLst>
              <a:gd name="adj1" fmla="val 6736"/>
              <a:gd name="adj2" fmla="val 6485"/>
              <a:gd name="adj3" fmla="val 7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5023324" y="1237003"/>
            <a:ext cx="558327" cy="2921249"/>
          </a:xfrm>
          <a:prstGeom prst="bentUpArrow">
            <a:avLst>
              <a:gd name="adj1" fmla="val 25000"/>
              <a:gd name="adj2" fmla="val 21078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1532480" y="4904885"/>
            <a:ext cx="5399499" cy="16165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4998" y="-1024"/>
            <a:ext cx="9183003" cy="98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53254" y="4886335"/>
            <a:ext cx="5467348" cy="195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65" name="Rounded Rectangular Callout 164"/>
          <p:cNvSpPr/>
          <p:nvPr/>
        </p:nvSpPr>
        <p:spPr>
          <a:xfrm>
            <a:off x="5902107" y="190499"/>
            <a:ext cx="5327350" cy="717821"/>
          </a:xfrm>
          <a:prstGeom prst="wedgeRoundRectCallout">
            <a:avLst>
              <a:gd name="adj1" fmla="val 8594"/>
              <a:gd name="adj2" fmla="val 131763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A multiplexer pulls out the right group of bits, depending on the instruction.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559747" y="1232256"/>
            <a:ext cx="5894958" cy="3750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4445" y="1249368"/>
            <a:ext cx="5554122" cy="375080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ular Callout 159"/>
          <p:cNvSpPr/>
          <p:nvPr/>
        </p:nvSpPr>
        <p:spPr>
          <a:xfrm>
            <a:off x="2049042" y="1871854"/>
            <a:ext cx="5307090" cy="1719707"/>
          </a:xfrm>
          <a:prstGeom prst="wedgeRoundRectCallout">
            <a:avLst>
              <a:gd name="adj1" fmla="val 59659"/>
              <a:gd name="adj2" fmla="val -31926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Two additional 8-bit register, which holds the temporary data during execution of some instructions.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They are used internally, so they are not available to the programmer.</a:t>
            </a:r>
          </a:p>
        </p:txBody>
      </p:sp>
      <p:sp>
        <p:nvSpPr>
          <p:cNvPr id="149" name="Rounded Rectangular Callout 148"/>
          <p:cNvSpPr/>
          <p:nvPr/>
        </p:nvSpPr>
        <p:spPr>
          <a:xfrm>
            <a:off x="2157437" y="1887594"/>
            <a:ext cx="5208914" cy="1551227"/>
          </a:xfrm>
          <a:prstGeom prst="wedgeRoundRectCallout">
            <a:avLst>
              <a:gd name="adj1" fmla="val 60042"/>
              <a:gd name="adj2" fmla="val 18613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register can hold 8-bit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registers can work in pair to hold 16-bit data and their pairing combination is like B-C, D-E &amp; H-L.</a:t>
            </a:r>
          </a:p>
        </p:txBody>
      </p:sp>
      <p:sp>
        <p:nvSpPr>
          <p:cNvPr id="161" name="Rounded Rectangular Callout 160"/>
          <p:cNvSpPr/>
          <p:nvPr/>
        </p:nvSpPr>
        <p:spPr>
          <a:xfrm>
            <a:off x="2116957" y="3764333"/>
            <a:ext cx="5273320" cy="1039389"/>
          </a:xfrm>
          <a:prstGeom prst="wedgeRoundRectCallout">
            <a:avLst>
              <a:gd name="adj1" fmla="val 59815"/>
              <a:gd name="adj2" fmla="val -30929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is a 16-bit register works like stack, which is always incremented/decremented by 2 during push &amp; pop operations.</a:t>
            </a:r>
          </a:p>
        </p:txBody>
      </p:sp>
      <p:sp>
        <p:nvSpPr>
          <p:cNvPr id="166" name="Rounded Rectangular Callout 165"/>
          <p:cNvSpPr/>
          <p:nvPr/>
        </p:nvSpPr>
        <p:spPr>
          <a:xfrm>
            <a:off x="2096352" y="3352800"/>
            <a:ext cx="5158684" cy="1633690"/>
          </a:xfrm>
          <a:prstGeom prst="wedgeRoundRectCallout">
            <a:avLst>
              <a:gd name="adj1" fmla="val 62066"/>
              <a:gd name="adj2" fmla="val 39963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increments the program counter as instructions execute, increments and decrements the stack pointer as needed, and supports the 16-bit increment and decrement instructions. </a:t>
            </a:r>
          </a:p>
        </p:txBody>
      </p:sp>
      <p:sp>
        <p:nvSpPr>
          <p:cNvPr id="162" name="Rounded Rectangular Callout 161"/>
          <p:cNvSpPr/>
          <p:nvPr/>
        </p:nvSpPr>
        <p:spPr>
          <a:xfrm>
            <a:off x="2119503" y="3767291"/>
            <a:ext cx="5279252" cy="989969"/>
          </a:xfrm>
          <a:prstGeom prst="wedgeRoundRectCallout">
            <a:avLst>
              <a:gd name="adj1" fmla="val 59231"/>
              <a:gd name="adj2" fmla="val 5751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16-bit register used to store the memory address location of the next instruction to be executed.</a:t>
            </a:r>
          </a:p>
        </p:txBody>
      </p:sp>
      <p:sp>
        <p:nvSpPr>
          <p:cNvPr id="152" name="Rounded Rectangular Callout 151"/>
          <p:cNvSpPr/>
          <p:nvPr/>
        </p:nvSpPr>
        <p:spPr>
          <a:xfrm>
            <a:off x="1567913" y="4862471"/>
            <a:ext cx="5039824" cy="1864080"/>
          </a:xfrm>
          <a:prstGeom prst="wedgeRoundRectCallout">
            <a:avLst>
              <a:gd name="adj1" fmla="val 56371"/>
              <a:gd name="adj2" fmla="val 11309"/>
              <a:gd name="adj3" fmla="val 16667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content stored in the SP and PC is loaded into the </a:t>
            </a:r>
            <a:r>
              <a:rPr lang="en-US" sz="2000" dirty="0">
                <a:solidFill>
                  <a:srgbClr val="0000FF"/>
                </a:solidFill>
              </a:rPr>
              <a:t>Address Buffer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0000FF"/>
                </a:solidFill>
              </a:rPr>
              <a:t>Data/Address Buffer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memory and I/O chips are connected to these buses that can exchange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2417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165" grpId="0" animBg="1"/>
      <p:bldP spid="165" grpId="1" animBg="1"/>
      <p:bldP spid="145" grpId="0" animBg="1"/>
      <p:bldP spid="7" grpId="0" animBg="1"/>
      <p:bldP spid="160" grpId="0" animBg="1"/>
      <p:bldP spid="160" grpId="1" animBg="1"/>
      <p:bldP spid="149" grpId="0" animBg="1"/>
      <p:bldP spid="149" grpId="1" animBg="1"/>
      <p:bldP spid="161" grpId="0" animBg="1"/>
      <p:bldP spid="161" grpId="1" animBg="1"/>
      <p:bldP spid="166" grpId="0" animBg="1"/>
      <p:bldP spid="166" grpId="1" animBg="1"/>
      <p:bldP spid="162" grpId="0" animBg="1"/>
      <p:bldP spid="162" grpId="1" animBg="1"/>
      <p:bldP spid="1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1524905" y="4759752"/>
            <a:ext cx="5533416" cy="217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37"/>
          <p:cNvSpPr txBox="1"/>
          <p:nvPr/>
        </p:nvSpPr>
        <p:spPr>
          <a:xfrm>
            <a:off x="1534610" y="5333420"/>
            <a:ext cx="374904" cy="3108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2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6" name="Text Box 37"/>
          <p:cNvSpPr txBox="1"/>
          <p:nvPr/>
        </p:nvSpPr>
        <p:spPr>
          <a:xfrm>
            <a:off x="3775540" y="-38539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INTA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5005039" y="3080712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6722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9948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6722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948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E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722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H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9948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L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61128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1751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7396" y="1544433"/>
            <a:ext cx="1417435" cy="37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Accumulator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6722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W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69948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Z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0612" y="3738512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Stack Pointer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0612" y="4161980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Program Counter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612" y="4580876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Increment/Decrement Address Latch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(16)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4779" y="1923051"/>
            <a:ext cx="275728" cy="2662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6" name="Text Box 37"/>
          <p:cNvSpPr txBox="1"/>
          <p:nvPr/>
        </p:nvSpPr>
        <p:spPr>
          <a:xfrm rot="16200000">
            <a:off x="6742050" y="3029649"/>
            <a:ext cx="1876417" cy="189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Select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1170" y="1550683"/>
            <a:ext cx="1134866" cy="37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Multiplexer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2333583" y="1219200"/>
            <a:ext cx="225058" cy="32523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9" name="Up-Down Arrow 28"/>
          <p:cNvSpPr/>
          <p:nvPr/>
        </p:nvSpPr>
        <p:spPr>
          <a:xfrm>
            <a:off x="8752035" y="1242762"/>
            <a:ext cx="186914" cy="2837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046892" y="3680278"/>
            <a:ext cx="977014" cy="96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Arithmetic Logic Unit (ALU) (8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400" b="1" dirty="0"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2113" y="2717769"/>
            <a:ext cx="943489" cy="5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Flag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(5)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Flip-Flops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6141" y="1543088"/>
            <a:ext cx="1288431" cy="372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91322" y="1219200"/>
            <a:ext cx="218066" cy="3124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5838162" y="1538553"/>
            <a:ext cx="977889" cy="4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Instruction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1" y="2306333"/>
            <a:ext cx="1050615" cy="136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Instruction Decoder and Machine Cycle Encoding</a:t>
            </a:r>
          </a:p>
        </p:txBody>
      </p:sp>
      <p:sp>
        <p:nvSpPr>
          <p:cNvPr id="48" name="Up Arrow 47"/>
          <p:cNvSpPr/>
          <p:nvPr/>
        </p:nvSpPr>
        <p:spPr>
          <a:xfrm>
            <a:off x="4728217" y="1237002"/>
            <a:ext cx="249776" cy="14807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6171125" y="1219200"/>
            <a:ext cx="246888" cy="3072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0" name="Down Arrow 49"/>
          <p:cNvSpPr/>
          <p:nvPr/>
        </p:nvSpPr>
        <p:spPr>
          <a:xfrm>
            <a:off x="6171126" y="1964853"/>
            <a:ext cx="236239" cy="3248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08900" y="1744981"/>
            <a:ext cx="596" cy="190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010400" y="5410200"/>
            <a:ext cx="1532228" cy="520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8857" y="5410200"/>
            <a:ext cx="1891720" cy="52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Data/Address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658764" y="5931837"/>
            <a:ext cx="246888" cy="26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9325118" y="5931057"/>
            <a:ext cx="228600" cy="29965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1" name="Text Box 93"/>
          <p:cNvSpPr txBox="1"/>
          <p:nvPr/>
        </p:nvSpPr>
        <p:spPr>
          <a:xfrm>
            <a:off x="7286624" y="6156462"/>
            <a:ext cx="1055432" cy="6218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15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- 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 Bus</a:t>
            </a:r>
          </a:p>
        </p:txBody>
      </p:sp>
      <p:sp>
        <p:nvSpPr>
          <p:cNvPr id="62" name="Text Box 93"/>
          <p:cNvSpPr txBox="1"/>
          <p:nvPr/>
        </p:nvSpPr>
        <p:spPr>
          <a:xfrm>
            <a:off x="8735359" y="6189553"/>
            <a:ext cx="1429765" cy="6212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7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– 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Address/Data Bus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10210800" y="1219200"/>
            <a:ext cx="226286" cy="416999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7" name="Rounded Rectangle 66"/>
          <p:cNvSpPr/>
          <p:nvPr/>
        </p:nvSpPr>
        <p:spPr>
          <a:xfrm>
            <a:off x="4629629" y="5305344"/>
            <a:ext cx="160861" cy="120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170079" y="5309315"/>
            <a:ext cx="160861" cy="1211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970046" y="5007374"/>
            <a:ext cx="261124" cy="389367"/>
          </a:xfrm>
          <a:prstGeom prst="downArrow">
            <a:avLst>
              <a:gd name="adj1" fmla="val 50000"/>
              <a:gd name="adj2" fmla="val 39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72" name="Rounded Rectangle 71"/>
          <p:cNvSpPr/>
          <p:nvPr/>
        </p:nvSpPr>
        <p:spPr>
          <a:xfrm>
            <a:off x="8105107" y="5119491"/>
            <a:ext cx="88076" cy="101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20535" y="557674"/>
            <a:ext cx="2562641" cy="22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Interrupt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5" name="Text Box 37"/>
          <p:cNvSpPr txBox="1"/>
          <p:nvPr/>
        </p:nvSpPr>
        <p:spPr>
          <a:xfrm>
            <a:off x="3362432" y="150745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INTR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43053" y="32236"/>
            <a:ext cx="41048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7"/>
          <p:cNvSpPr txBox="1"/>
          <p:nvPr/>
        </p:nvSpPr>
        <p:spPr>
          <a:xfrm>
            <a:off x="3981991" y="172241"/>
            <a:ext cx="907670" cy="4082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RST5.5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8" name="Text Box 37"/>
          <p:cNvSpPr txBox="1"/>
          <p:nvPr/>
        </p:nvSpPr>
        <p:spPr>
          <a:xfrm>
            <a:off x="5366758" y="-50648"/>
            <a:ext cx="788417" cy="3195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TRAP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75979" y="377338"/>
            <a:ext cx="4193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263338" y="377338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82658" y="210877"/>
            <a:ext cx="1600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681285" y="210877"/>
            <a:ext cx="1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962943" y="124247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RST7.5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57842" y="-48956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RST6.5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029244" y="172241"/>
            <a:ext cx="0" cy="40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19600" y="381000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/>
          <p:cNvSpPr/>
          <p:nvPr/>
        </p:nvSpPr>
        <p:spPr>
          <a:xfrm>
            <a:off x="4419601" y="813582"/>
            <a:ext cx="115799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659064" y="560842"/>
            <a:ext cx="1722937" cy="21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Serial I/O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4" name="Text Box 37"/>
          <p:cNvSpPr txBox="1"/>
          <p:nvPr/>
        </p:nvSpPr>
        <p:spPr>
          <a:xfrm>
            <a:off x="7090438" y="88243"/>
            <a:ext cx="531388" cy="2710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SID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5" name="Text Box 37"/>
          <p:cNvSpPr txBox="1"/>
          <p:nvPr/>
        </p:nvSpPr>
        <p:spPr>
          <a:xfrm>
            <a:off x="7621827" y="90321"/>
            <a:ext cx="571357" cy="276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SOD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stCxn id="94" idx="2"/>
          </p:cNvCxnSpPr>
          <p:nvPr/>
        </p:nvCxnSpPr>
        <p:spPr>
          <a:xfrm>
            <a:off x="7356132" y="359295"/>
            <a:ext cx="0" cy="198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907505" y="304800"/>
            <a:ext cx="1" cy="20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Up-Down Arrow 99"/>
          <p:cNvSpPr/>
          <p:nvPr/>
        </p:nvSpPr>
        <p:spPr>
          <a:xfrm>
            <a:off x="7514927" y="795780"/>
            <a:ext cx="118872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2057401" y="5034735"/>
            <a:ext cx="4816770" cy="68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722A28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Timing and Control</a:t>
            </a:r>
            <a:endParaRPr lang="en-US" sz="1600" b="1" dirty="0">
              <a:solidFill>
                <a:srgbClr val="722A28"/>
              </a:solidFill>
              <a:ea typeface="Times New Roman" panose="02020603050405020304" pitchFamily="18" charset="0"/>
            </a:endParaRPr>
          </a:p>
        </p:txBody>
      </p:sp>
      <p:sp>
        <p:nvSpPr>
          <p:cNvPr id="102" name="Text Box 37"/>
          <p:cNvSpPr txBox="1"/>
          <p:nvPr/>
        </p:nvSpPr>
        <p:spPr>
          <a:xfrm>
            <a:off x="1535535" y="5100977"/>
            <a:ext cx="373054" cy="3103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3408" y="525614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93407" y="548611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37"/>
          <p:cNvSpPr txBox="1"/>
          <p:nvPr/>
        </p:nvSpPr>
        <p:spPr>
          <a:xfrm>
            <a:off x="2024668" y="5116548"/>
            <a:ext cx="617829" cy="4314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GEN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374728" y="5759160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37"/>
          <p:cNvSpPr txBox="1"/>
          <p:nvPr/>
        </p:nvSpPr>
        <p:spPr>
          <a:xfrm>
            <a:off x="1905001" y="5999532"/>
            <a:ext cx="623823" cy="47746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 OUT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55686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7"/>
          <p:cNvSpPr txBox="1"/>
          <p:nvPr/>
        </p:nvSpPr>
        <p:spPr>
          <a:xfrm>
            <a:off x="2179642" y="6468805"/>
            <a:ext cx="942297" cy="315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READY</a:t>
            </a:r>
          </a:p>
        </p:txBody>
      </p:sp>
      <p:sp>
        <p:nvSpPr>
          <p:cNvPr id="118" name="Text Box 37"/>
          <p:cNvSpPr txBox="1"/>
          <p:nvPr/>
        </p:nvSpPr>
        <p:spPr>
          <a:xfrm>
            <a:off x="2973373" y="5990007"/>
            <a:ext cx="546117" cy="3398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119" name="Text Box 37"/>
          <p:cNvSpPr txBox="1"/>
          <p:nvPr/>
        </p:nvSpPr>
        <p:spPr>
          <a:xfrm>
            <a:off x="2586038" y="5991354"/>
            <a:ext cx="470993" cy="3376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700342" y="6036437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7"/>
          <p:cNvSpPr txBox="1"/>
          <p:nvPr/>
        </p:nvSpPr>
        <p:spPr>
          <a:xfrm>
            <a:off x="3339048" y="6221144"/>
            <a:ext cx="623353" cy="326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ALE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3650724" y="5732680"/>
            <a:ext cx="1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137533" y="574822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85107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7"/>
          <p:cNvSpPr txBox="1"/>
          <p:nvPr/>
        </p:nvSpPr>
        <p:spPr>
          <a:xfrm>
            <a:off x="4369456" y="6299595"/>
            <a:ext cx="833725" cy="3363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HOLD</a:t>
            </a:r>
          </a:p>
        </p:txBody>
      </p:sp>
      <p:sp>
        <p:nvSpPr>
          <p:cNvPr id="126" name="Text Box 37"/>
          <p:cNvSpPr txBox="1"/>
          <p:nvPr/>
        </p:nvSpPr>
        <p:spPr>
          <a:xfrm>
            <a:off x="4815039" y="6005845"/>
            <a:ext cx="721630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HLDA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84933" y="5727179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37"/>
          <p:cNvSpPr txBox="1"/>
          <p:nvPr/>
        </p:nvSpPr>
        <p:spPr>
          <a:xfrm>
            <a:off x="5334001" y="6356927"/>
            <a:ext cx="1090791" cy="3268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177364" y="5748223"/>
            <a:ext cx="0" cy="339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37"/>
          <p:cNvSpPr txBox="1"/>
          <p:nvPr/>
        </p:nvSpPr>
        <p:spPr>
          <a:xfrm>
            <a:off x="5749257" y="6018723"/>
            <a:ext cx="1214765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OUT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528139" y="6390666"/>
            <a:ext cx="700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7"/>
          <p:cNvSpPr txBox="1"/>
          <p:nvPr/>
        </p:nvSpPr>
        <p:spPr>
          <a:xfrm>
            <a:off x="3735364" y="6019800"/>
            <a:ext cx="347472" cy="2743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3" name="Text Box 37"/>
          <p:cNvSpPr txBox="1"/>
          <p:nvPr/>
        </p:nvSpPr>
        <p:spPr>
          <a:xfrm>
            <a:off x="4099689" y="6021376"/>
            <a:ext cx="343393" cy="2711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96854" y="6028044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849787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09639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7"/>
          <p:cNvSpPr txBox="1"/>
          <p:nvPr/>
        </p:nvSpPr>
        <p:spPr>
          <a:xfrm>
            <a:off x="2662147" y="5450012"/>
            <a:ext cx="80504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39" name="Text Box 37"/>
          <p:cNvSpPr txBox="1"/>
          <p:nvPr/>
        </p:nvSpPr>
        <p:spPr>
          <a:xfrm>
            <a:off x="3733800" y="5450013"/>
            <a:ext cx="721526" cy="306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Status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909100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71384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7"/>
          <p:cNvSpPr txBox="1"/>
          <p:nvPr/>
        </p:nvSpPr>
        <p:spPr>
          <a:xfrm>
            <a:off x="4633687" y="5450012"/>
            <a:ext cx="74918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DMA</a:t>
            </a:r>
          </a:p>
        </p:txBody>
      </p:sp>
      <p:sp>
        <p:nvSpPr>
          <p:cNvPr id="143" name="Right Brace 142"/>
          <p:cNvSpPr/>
          <p:nvPr/>
        </p:nvSpPr>
        <p:spPr>
          <a:xfrm rot="16200000">
            <a:off x="5908231" y="5377766"/>
            <a:ext cx="130373" cy="45382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44" name="Text Box 37"/>
          <p:cNvSpPr txBox="1"/>
          <p:nvPr/>
        </p:nvSpPr>
        <p:spPr>
          <a:xfrm>
            <a:off x="5516926" y="5257801"/>
            <a:ext cx="919810" cy="3095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99041" y="813582"/>
            <a:ext cx="0" cy="422115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9" idx="1"/>
          </p:cNvCxnSpPr>
          <p:nvPr/>
        </p:nvCxnSpPr>
        <p:spPr>
          <a:xfrm rot="10800000">
            <a:off x="1737395" y="1730564"/>
            <a:ext cx="3961646" cy="3094502"/>
          </a:xfrm>
          <a:prstGeom prst="bentConnector3">
            <a:avLst>
              <a:gd name="adj1" fmla="val 10264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481750" y="1931211"/>
            <a:ext cx="23450" cy="2893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022793" y="4419600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5400000" flipH="1" flipV="1">
            <a:off x="4467146" y="2013210"/>
            <a:ext cx="4051372" cy="1587583"/>
          </a:xfrm>
          <a:prstGeom prst="bentConnector3">
            <a:avLst>
              <a:gd name="adj1" fmla="val 203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78960" y="4825066"/>
            <a:ext cx="63853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35" idx="3"/>
          </p:cNvCxnSpPr>
          <p:nvPr/>
        </p:nvCxnSpPr>
        <p:spPr>
          <a:xfrm flipH="1">
            <a:off x="6841815" y="2987595"/>
            <a:ext cx="440768" cy="232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34" idx="3"/>
            <a:endCxn id="27" idx="1"/>
          </p:cNvCxnSpPr>
          <p:nvPr/>
        </p:nvCxnSpPr>
        <p:spPr>
          <a:xfrm flipV="1">
            <a:off x="6816050" y="1736655"/>
            <a:ext cx="1415120" cy="1016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267200" y="3289285"/>
            <a:ext cx="0" cy="38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28217" y="3302571"/>
            <a:ext cx="0" cy="37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594202" y="900859"/>
            <a:ext cx="9073799" cy="3233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Bent-Up Arrow 137"/>
          <p:cNvSpPr/>
          <p:nvPr/>
        </p:nvSpPr>
        <p:spPr>
          <a:xfrm rot="5400000">
            <a:off x="2828675" y="2667984"/>
            <a:ext cx="1970940" cy="465492"/>
          </a:xfrm>
          <a:prstGeom prst="bentUpArrow">
            <a:avLst>
              <a:gd name="adj1" fmla="val 23600"/>
              <a:gd name="adj2" fmla="val 26979"/>
              <a:gd name="adj3" fmla="val 22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8885654" y="4403675"/>
            <a:ext cx="269708" cy="1701342"/>
          </a:xfrm>
          <a:prstGeom prst="bentArrow">
            <a:avLst>
              <a:gd name="adj1" fmla="val 34581"/>
              <a:gd name="adj2" fmla="val 50000"/>
              <a:gd name="adj3" fmla="val 36178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6055" y="5143526"/>
            <a:ext cx="88076" cy="52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8366" y="990600"/>
            <a:ext cx="8795265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8-Bit Internal Data Bus</a:t>
            </a:r>
          </a:p>
        </p:txBody>
      </p:sp>
      <p:sp>
        <p:nvSpPr>
          <p:cNvPr id="174" name="Down Arrow 173"/>
          <p:cNvSpPr/>
          <p:nvPr/>
        </p:nvSpPr>
        <p:spPr>
          <a:xfrm>
            <a:off x="6171125" y="3673502"/>
            <a:ext cx="246888" cy="13612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" name="Bent-Up Arrow 1"/>
          <p:cNvSpPr/>
          <p:nvPr/>
        </p:nvSpPr>
        <p:spPr>
          <a:xfrm rot="5400000">
            <a:off x="1922558" y="2077650"/>
            <a:ext cx="2271654" cy="1955051"/>
          </a:xfrm>
          <a:prstGeom prst="bentUpArrow">
            <a:avLst>
              <a:gd name="adj1" fmla="val 6736"/>
              <a:gd name="adj2" fmla="val 6485"/>
              <a:gd name="adj3" fmla="val 7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5023324" y="1237003"/>
            <a:ext cx="558327" cy="2921249"/>
          </a:xfrm>
          <a:prstGeom prst="bentUpArrow">
            <a:avLst>
              <a:gd name="adj1" fmla="val 25000"/>
              <a:gd name="adj2" fmla="val 21078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1532480" y="4904885"/>
            <a:ext cx="5399499" cy="16165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4998" y="-1024"/>
            <a:ext cx="9183003" cy="98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996960" y="1254204"/>
            <a:ext cx="3656328" cy="5603796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53738" y="1238251"/>
            <a:ext cx="3744808" cy="561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0347" y="1226428"/>
            <a:ext cx="5715000" cy="3778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2478" y="1250694"/>
            <a:ext cx="5554122" cy="375080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ular Callout 156"/>
          <p:cNvSpPr/>
          <p:nvPr/>
        </p:nvSpPr>
        <p:spPr>
          <a:xfrm>
            <a:off x="2179641" y="3420065"/>
            <a:ext cx="7505708" cy="1417403"/>
          </a:xfrm>
          <a:prstGeom prst="wedgeRoundRectCallout">
            <a:avLst>
              <a:gd name="adj1" fmla="val -20807"/>
              <a:gd name="adj2" fmla="val 64212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This unit </a:t>
            </a:r>
            <a:r>
              <a:rPr lang="en-US" sz="2000" b="1" dirty="0">
                <a:solidFill>
                  <a:schemeClr val="tx1"/>
                </a:solidFill>
              </a:rPr>
              <a:t>synchronizes</a:t>
            </a:r>
            <a:r>
              <a:rPr lang="en-US" sz="2000" dirty="0">
                <a:solidFill>
                  <a:schemeClr val="tx1"/>
                </a:solidFill>
              </a:rPr>
              <a:t> all the microprocessor operations with the </a:t>
            </a:r>
            <a:r>
              <a:rPr lang="en-US" sz="2000" b="1" dirty="0">
                <a:solidFill>
                  <a:schemeClr val="tx1"/>
                </a:solidFill>
              </a:rPr>
              <a:t>clock</a:t>
            </a:r>
            <a:r>
              <a:rPr lang="en-US" sz="2000" dirty="0">
                <a:solidFill>
                  <a:schemeClr val="tx1"/>
                </a:solidFill>
              </a:rPr>
              <a:t> and generates </a:t>
            </a:r>
            <a:r>
              <a:rPr lang="en-US" sz="2000" b="1" dirty="0">
                <a:solidFill>
                  <a:schemeClr val="tx1"/>
                </a:solidFill>
              </a:rPr>
              <a:t>control signal </a:t>
            </a:r>
            <a:r>
              <a:rPr lang="en-US" sz="2000" dirty="0">
                <a:solidFill>
                  <a:schemeClr val="tx1"/>
                </a:solidFill>
              </a:rPr>
              <a:t>necessary for communication between microprocessor &amp; peripheral.</a:t>
            </a:r>
          </a:p>
        </p:txBody>
      </p:sp>
      <p:sp>
        <p:nvSpPr>
          <p:cNvPr id="158" name="Rounded Rectangular Callout 157"/>
          <p:cNvSpPr/>
          <p:nvPr/>
        </p:nvSpPr>
        <p:spPr>
          <a:xfrm>
            <a:off x="200513" y="4459552"/>
            <a:ext cx="4447755" cy="432932"/>
          </a:xfrm>
          <a:prstGeom prst="wedgeRoundRectCallout">
            <a:avLst>
              <a:gd name="adj1" fmla="val -18212"/>
              <a:gd name="adj2" fmla="val 104400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Frequency Control Signals</a:t>
            </a:r>
          </a:p>
        </p:txBody>
      </p:sp>
      <p:sp>
        <p:nvSpPr>
          <p:cNvPr id="168" name="Rounded Rectangular Callout 167"/>
          <p:cNvSpPr/>
          <p:nvPr/>
        </p:nvSpPr>
        <p:spPr>
          <a:xfrm>
            <a:off x="1883407" y="4207041"/>
            <a:ext cx="4373300" cy="763721"/>
          </a:xfrm>
          <a:prstGeom prst="wedgeRoundRectCallout">
            <a:avLst>
              <a:gd name="adj1" fmla="val -41592"/>
              <a:gd name="adj2" fmla="val 185455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Perform </a:t>
            </a:r>
            <a:r>
              <a:rPr lang="en-US" sz="2000" b="1" dirty="0">
                <a:solidFill>
                  <a:schemeClr val="tx1"/>
                </a:solidFill>
              </a:rPr>
              <a:t>synchronization</a:t>
            </a:r>
            <a:r>
              <a:rPr lang="en-US" sz="2000" dirty="0">
                <a:solidFill>
                  <a:schemeClr val="tx1"/>
                </a:solidFill>
              </a:rPr>
              <a:t> with peripheral device.</a:t>
            </a:r>
          </a:p>
        </p:txBody>
      </p:sp>
      <p:sp>
        <p:nvSpPr>
          <p:cNvPr id="170" name="Rounded Rectangular Callout 169"/>
          <p:cNvSpPr/>
          <p:nvPr/>
        </p:nvSpPr>
        <p:spPr>
          <a:xfrm>
            <a:off x="2836949" y="4265564"/>
            <a:ext cx="4708987" cy="591463"/>
          </a:xfrm>
          <a:prstGeom prst="wedgeRoundRectCallout">
            <a:avLst>
              <a:gd name="adj1" fmla="val -55740"/>
              <a:gd name="adj2" fmla="val 31802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Input signal to synchronize microprocessor with peripheral device.</a:t>
            </a:r>
          </a:p>
        </p:txBody>
      </p:sp>
      <p:sp>
        <p:nvSpPr>
          <p:cNvPr id="175" name="Rounded Rectangular Callout 174"/>
          <p:cNvSpPr/>
          <p:nvPr/>
        </p:nvSpPr>
        <p:spPr>
          <a:xfrm>
            <a:off x="3178240" y="4215288"/>
            <a:ext cx="3960197" cy="679827"/>
          </a:xfrm>
          <a:prstGeom prst="wedgeRoundRectCallout">
            <a:avLst>
              <a:gd name="adj1" fmla="val -38311"/>
              <a:gd name="adj2" fmla="val 247119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ddress </a:t>
            </a:r>
            <a:r>
              <a:rPr lang="en-US" sz="2000" b="1" dirty="0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atch </a:t>
            </a:r>
            <a:r>
              <a:rPr lang="en-US" sz="2000" b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nable control signal</a:t>
            </a:r>
          </a:p>
        </p:txBody>
      </p:sp>
      <p:sp>
        <p:nvSpPr>
          <p:cNvPr id="176" name="Rounded Rectangular Callout 175"/>
          <p:cNvSpPr/>
          <p:nvPr/>
        </p:nvSpPr>
        <p:spPr>
          <a:xfrm>
            <a:off x="3536797" y="4592941"/>
            <a:ext cx="5745106" cy="430214"/>
          </a:xfrm>
          <a:prstGeom prst="wedgeRoundRectCallout">
            <a:avLst>
              <a:gd name="adj1" fmla="val -39914"/>
              <a:gd name="adj2" fmla="val 262795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Shows read/write status to/from memory or I/O.</a:t>
            </a:r>
          </a:p>
        </p:txBody>
      </p:sp>
      <p:sp>
        <p:nvSpPr>
          <p:cNvPr id="178" name="Rounded Rectangular Callout 177"/>
          <p:cNvSpPr/>
          <p:nvPr/>
        </p:nvSpPr>
        <p:spPr>
          <a:xfrm>
            <a:off x="4821502" y="4543123"/>
            <a:ext cx="2386271" cy="382799"/>
          </a:xfrm>
          <a:prstGeom prst="wedgeRoundRectCallout">
            <a:avLst>
              <a:gd name="adj1" fmla="val -42751"/>
              <a:gd name="adj2" fmla="val 305634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DMA control signal</a:t>
            </a:r>
          </a:p>
        </p:txBody>
      </p:sp>
      <p:sp>
        <p:nvSpPr>
          <p:cNvPr id="179" name="Rounded Rectangular Callout 178"/>
          <p:cNvSpPr/>
          <p:nvPr/>
        </p:nvSpPr>
        <p:spPr>
          <a:xfrm>
            <a:off x="6926579" y="5053684"/>
            <a:ext cx="4614578" cy="851040"/>
          </a:xfrm>
          <a:prstGeom prst="wedgeRoundRectCallout">
            <a:avLst>
              <a:gd name="adj1" fmla="val -69558"/>
              <a:gd name="adj2" fmla="val 6811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Signal to </a:t>
            </a:r>
            <a:r>
              <a:rPr lang="en-US" sz="2000" b="1" dirty="0">
                <a:solidFill>
                  <a:schemeClr val="tx1"/>
                </a:solidFill>
              </a:rPr>
              <a:t>RESET</a:t>
            </a:r>
            <a:r>
              <a:rPr lang="en-US" sz="2000" dirty="0">
                <a:solidFill>
                  <a:schemeClr val="tx1"/>
                </a:solidFill>
              </a:rPr>
              <a:t> microprocessor and other devices connected to it.</a:t>
            </a:r>
          </a:p>
        </p:txBody>
      </p:sp>
      <p:sp>
        <p:nvSpPr>
          <p:cNvPr id="172" name="Rounded Rectangular Callout 171"/>
          <p:cNvSpPr/>
          <p:nvPr/>
        </p:nvSpPr>
        <p:spPr>
          <a:xfrm>
            <a:off x="2260722" y="4038299"/>
            <a:ext cx="5590499" cy="607771"/>
          </a:xfrm>
          <a:prstGeom prst="wedgeRoundRectCallout">
            <a:avLst>
              <a:gd name="adj1" fmla="val -37160"/>
              <a:gd name="adj2" fmla="val 287022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Read/write either to/from memory or peripherals.</a:t>
            </a:r>
          </a:p>
        </p:txBody>
      </p:sp>
    </p:spTree>
    <p:extLst>
      <p:ext uri="{BB962C8B-B14F-4D97-AF65-F5344CB8AC3E}">
        <p14:creationId xmlns:p14="http://schemas.microsoft.com/office/powerpoint/2010/main" val="22995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  <p:bldP spid="156" grpId="0"/>
      <p:bldP spid="102" grpId="0"/>
      <p:bldP spid="113" grpId="0"/>
      <p:bldP spid="115" grpId="0"/>
      <p:bldP spid="118" grpId="0"/>
      <p:bldP spid="119" grpId="0"/>
      <p:bldP spid="121" grpId="0"/>
      <p:bldP spid="125" grpId="0"/>
      <p:bldP spid="126" grpId="0"/>
      <p:bldP spid="132" grpId="0"/>
      <p:bldP spid="133" grpId="0"/>
      <p:bldP spid="153" grpId="0" animBg="1"/>
      <p:bldP spid="155" grpId="0" animBg="1"/>
      <p:bldP spid="5" grpId="0" animBg="1"/>
      <p:bldP spid="157" grpId="0" animBg="1"/>
      <p:bldP spid="157" grpId="1" animBg="1"/>
      <p:bldP spid="158" grpId="0" animBg="1"/>
      <p:bldP spid="158" grpId="1" animBg="1"/>
      <p:bldP spid="168" grpId="0" animBg="1"/>
      <p:bldP spid="168" grpId="1" animBg="1"/>
      <p:bldP spid="170" grpId="0" animBg="1"/>
      <p:bldP spid="170" grpId="1" animBg="1"/>
      <p:bldP spid="175" grpId="0" animBg="1"/>
      <p:bldP spid="175" grpId="1" animBg="1"/>
      <p:bldP spid="176" grpId="0" animBg="1"/>
      <p:bldP spid="176" grpId="1" animBg="1"/>
      <p:bldP spid="178" grpId="0" animBg="1"/>
      <p:bldP spid="178" grpId="1" animBg="1"/>
      <p:bldP spid="179" grpId="0" animBg="1"/>
      <p:bldP spid="172" grpId="0" animBg="1"/>
      <p:bldP spid="17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to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8085 is pronounced as "</a:t>
            </a:r>
            <a:r>
              <a:rPr lang="en-US" dirty="0">
                <a:solidFill>
                  <a:srgbClr val="5430AA"/>
                </a:solidFill>
              </a:rPr>
              <a:t>eighty-eighty-five</a:t>
            </a:r>
            <a:r>
              <a:rPr lang="en-US" dirty="0"/>
              <a:t>" microprocessor. </a:t>
            </a:r>
          </a:p>
          <a:p>
            <a:r>
              <a:rPr lang="en-US" dirty="0"/>
              <a:t>It is an 8-bit microprocessor designed by Intel in 1977 using NMOS technology.</a:t>
            </a:r>
          </a:p>
        </p:txBody>
      </p:sp>
    </p:spTree>
    <p:extLst>
      <p:ext uri="{BB962C8B-B14F-4D97-AF65-F5344CB8AC3E}">
        <p14:creationId xmlns:p14="http://schemas.microsoft.com/office/powerpoint/2010/main" val="3621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37"/>
          <p:cNvSpPr txBox="1"/>
          <p:nvPr/>
        </p:nvSpPr>
        <p:spPr>
          <a:xfrm>
            <a:off x="1534610" y="5333420"/>
            <a:ext cx="374904" cy="3108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2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6" name="Text Box 37"/>
          <p:cNvSpPr txBox="1"/>
          <p:nvPr/>
        </p:nvSpPr>
        <p:spPr>
          <a:xfrm>
            <a:off x="3775540" y="-38539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INTA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5005039" y="3080712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6722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9948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6722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948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E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722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H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9948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L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61128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1751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7396" y="1544433"/>
            <a:ext cx="1417435" cy="37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Accumulator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6722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W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69948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Z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0612" y="3738512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Stack Pointer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0612" y="4161980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Program Counter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612" y="4580876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Increment/Decrement Address Latch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(16)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4779" y="1923051"/>
            <a:ext cx="275728" cy="2662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6" name="Text Box 37"/>
          <p:cNvSpPr txBox="1"/>
          <p:nvPr/>
        </p:nvSpPr>
        <p:spPr>
          <a:xfrm rot="16200000">
            <a:off x="6742050" y="3029649"/>
            <a:ext cx="1876417" cy="189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Select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1170" y="1550683"/>
            <a:ext cx="1134866" cy="37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Multiplexer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2333583" y="1219200"/>
            <a:ext cx="225058" cy="32523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9" name="Up-Down Arrow 28"/>
          <p:cNvSpPr/>
          <p:nvPr/>
        </p:nvSpPr>
        <p:spPr>
          <a:xfrm>
            <a:off x="8752035" y="1242762"/>
            <a:ext cx="186914" cy="2837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046892" y="3680278"/>
            <a:ext cx="977014" cy="96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Arithmetic Logic Unit (ALU) (8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400" b="1" dirty="0"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2113" y="2717769"/>
            <a:ext cx="943489" cy="5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Flag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(5)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Flip-Flops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6141" y="1543088"/>
            <a:ext cx="1288431" cy="372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91322" y="1219200"/>
            <a:ext cx="218066" cy="3124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5838162" y="1538553"/>
            <a:ext cx="977889" cy="4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Instruction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1" y="2306333"/>
            <a:ext cx="1050615" cy="136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Instruction Decoder and Machine Cycle Encoding</a:t>
            </a:r>
          </a:p>
        </p:txBody>
      </p:sp>
      <p:sp>
        <p:nvSpPr>
          <p:cNvPr id="48" name="Up Arrow 47"/>
          <p:cNvSpPr/>
          <p:nvPr/>
        </p:nvSpPr>
        <p:spPr>
          <a:xfrm>
            <a:off x="4728217" y="1237002"/>
            <a:ext cx="249776" cy="14807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6171125" y="1219200"/>
            <a:ext cx="246888" cy="3072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0" name="Down Arrow 49"/>
          <p:cNvSpPr/>
          <p:nvPr/>
        </p:nvSpPr>
        <p:spPr>
          <a:xfrm>
            <a:off x="6171126" y="1964853"/>
            <a:ext cx="236239" cy="3248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08900" y="1744981"/>
            <a:ext cx="596" cy="190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010400" y="5410200"/>
            <a:ext cx="1532228" cy="520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8857" y="5410200"/>
            <a:ext cx="1891720" cy="52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Data/Address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658764" y="5931837"/>
            <a:ext cx="246888" cy="26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9325118" y="5931057"/>
            <a:ext cx="228600" cy="29965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1" name="Text Box 93"/>
          <p:cNvSpPr txBox="1"/>
          <p:nvPr/>
        </p:nvSpPr>
        <p:spPr>
          <a:xfrm>
            <a:off x="7286624" y="6156462"/>
            <a:ext cx="1055432" cy="6218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15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- 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 Bus</a:t>
            </a:r>
          </a:p>
        </p:txBody>
      </p:sp>
      <p:sp>
        <p:nvSpPr>
          <p:cNvPr id="62" name="Text Box 93"/>
          <p:cNvSpPr txBox="1"/>
          <p:nvPr/>
        </p:nvSpPr>
        <p:spPr>
          <a:xfrm>
            <a:off x="8735359" y="6189553"/>
            <a:ext cx="1429765" cy="6212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7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– 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Address/Data Bus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10210800" y="1219200"/>
            <a:ext cx="226286" cy="416999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7" name="Rounded Rectangle 66"/>
          <p:cNvSpPr/>
          <p:nvPr/>
        </p:nvSpPr>
        <p:spPr>
          <a:xfrm>
            <a:off x="4629629" y="5305344"/>
            <a:ext cx="160861" cy="120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170079" y="5309315"/>
            <a:ext cx="160861" cy="1211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970046" y="5007374"/>
            <a:ext cx="261124" cy="389367"/>
          </a:xfrm>
          <a:prstGeom prst="downArrow">
            <a:avLst>
              <a:gd name="adj1" fmla="val 50000"/>
              <a:gd name="adj2" fmla="val 39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72" name="Rounded Rectangle 71"/>
          <p:cNvSpPr/>
          <p:nvPr/>
        </p:nvSpPr>
        <p:spPr>
          <a:xfrm>
            <a:off x="8105107" y="5119491"/>
            <a:ext cx="88076" cy="101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20535" y="557674"/>
            <a:ext cx="2562641" cy="22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Interrupt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5" name="Text Box 37"/>
          <p:cNvSpPr txBox="1"/>
          <p:nvPr/>
        </p:nvSpPr>
        <p:spPr>
          <a:xfrm>
            <a:off x="3362432" y="150745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INTR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43053" y="32236"/>
            <a:ext cx="41048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7"/>
          <p:cNvSpPr txBox="1"/>
          <p:nvPr/>
        </p:nvSpPr>
        <p:spPr>
          <a:xfrm>
            <a:off x="3981991" y="172241"/>
            <a:ext cx="907670" cy="4082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RST5.5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8" name="Text Box 37"/>
          <p:cNvSpPr txBox="1"/>
          <p:nvPr/>
        </p:nvSpPr>
        <p:spPr>
          <a:xfrm>
            <a:off x="5366758" y="-50648"/>
            <a:ext cx="788417" cy="3195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TRAP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75979" y="377338"/>
            <a:ext cx="4193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263338" y="377338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82658" y="210877"/>
            <a:ext cx="1600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681285" y="210877"/>
            <a:ext cx="1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962943" y="124247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RST7.5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57842" y="-48956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RST6.5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029244" y="172241"/>
            <a:ext cx="0" cy="40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19600" y="381000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/>
          <p:cNvSpPr/>
          <p:nvPr/>
        </p:nvSpPr>
        <p:spPr>
          <a:xfrm>
            <a:off x="4419601" y="813582"/>
            <a:ext cx="115799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659064" y="560842"/>
            <a:ext cx="1722937" cy="21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Serial I/O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4" name="Text Box 37"/>
          <p:cNvSpPr txBox="1"/>
          <p:nvPr/>
        </p:nvSpPr>
        <p:spPr>
          <a:xfrm>
            <a:off x="7090438" y="88243"/>
            <a:ext cx="531388" cy="2710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SID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5" name="Text Box 37"/>
          <p:cNvSpPr txBox="1"/>
          <p:nvPr/>
        </p:nvSpPr>
        <p:spPr>
          <a:xfrm>
            <a:off x="7621827" y="90321"/>
            <a:ext cx="571357" cy="276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SOD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stCxn id="94" idx="2"/>
          </p:cNvCxnSpPr>
          <p:nvPr/>
        </p:nvCxnSpPr>
        <p:spPr>
          <a:xfrm>
            <a:off x="7356132" y="359295"/>
            <a:ext cx="0" cy="198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907505" y="304800"/>
            <a:ext cx="1" cy="20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Up-Down Arrow 99"/>
          <p:cNvSpPr/>
          <p:nvPr/>
        </p:nvSpPr>
        <p:spPr>
          <a:xfrm>
            <a:off x="7514927" y="795780"/>
            <a:ext cx="118872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2057401" y="5034735"/>
            <a:ext cx="4816770" cy="68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722A28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Timing and Control</a:t>
            </a:r>
            <a:endParaRPr lang="en-US" sz="1600" b="1" dirty="0">
              <a:solidFill>
                <a:srgbClr val="722A28"/>
              </a:solidFill>
              <a:ea typeface="Times New Roman" panose="02020603050405020304" pitchFamily="18" charset="0"/>
            </a:endParaRPr>
          </a:p>
        </p:txBody>
      </p:sp>
      <p:sp>
        <p:nvSpPr>
          <p:cNvPr id="102" name="Text Box 37"/>
          <p:cNvSpPr txBox="1"/>
          <p:nvPr/>
        </p:nvSpPr>
        <p:spPr>
          <a:xfrm>
            <a:off x="1535535" y="5100977"/>
            <a:ext cx="373054" cy="3103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3408" y="525614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93407" y="548611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37"/>
          <p:cNvSpPr txBox="1"/>
          <p:nvPr/>
        </p:nvSpPr>
        <p:spPr>
          <a:xfrm>
            <a:off x="2024668" y="5116548"/>
            <a:ext cx="617829" cy="4314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GEN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374728" y="5759160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37"/>
          <p:cNvSpPr txBox="1"/>
          <p:nvPr/>
        </p:nvSpPr>
        <p:spPr>
          <a:xfrm>
            <a:off x="1905001" y="5999532"/>
            <a:ext cx="623823" cy="47746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 OUT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55686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7"/>
          <p:cNvSpPr txBox="1"/>
          <p:nvPr/>
        </p:nvSpPr>
        <p:spPr>
          <a:xfrm>
            <a:off x="2179642" y="6468805"/>
            <a:ext cx="942297" cy="315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READY</a:t>
            </a:r>
          </a:p>
        </p:txBody>
      </p:sp>
      <p:sp>
        <p:nvSpPr>
          <p:cNvPr id="118" name="Text Box 37"/>
          <p:cNvSpPr txBox="1"/>
          <p:nvPr/>
        </p:nvSpPr>
        <p:spPr>
          <a:xfrm>
            <a:off x="2973373" y="5990007"/>
            <a:ext cx="546117" cy="3398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119" name="Text Box 37"/>
          <p:cNvSpPr txBox="1"/>
          <p:nvPr/>
        </p:nvSpPr>
        <p:spPr>
          <a:xfrm>
            <a:off x="2586038" y="5991354"/>
            <a:ext cx="470993" cy="3376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700342" y="6036437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7"/>
          <p:cNvSpPr txBox="1"/>
          <p:nvPr/>
        </p:nvSpPr>
        <p:spPr>
          <a:xfrm>
            <a:off x="3339048" y="6221144"/>
            <a:ext cx="623353" cy="326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ALE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3650724" y="5732680"/>
            <a:ext cx="1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137533" y="574822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85107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7"/>
          <p:cNvSpPr txBox="1"/>
          <p:nvPr/>
        </p:nvSpPr>
        <p:spPr>
          <a:xfrm>
            <a:off x="4369456" y="6299595"/>
            <a:ext cx="833725" cy="3363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HOLD</a:t>
            </a:r>
          </a:p>
        </p:txBody>
      </p:sp>
      <p:sp>
        <p:nvSpPr>
          <p:cNvPr id="126" name="Text Box 37"/>
          <p:cNvSpPr txBox="1"/>
          <p:nvPr/>
        </p:nvSpPr>
        <p:spPr>
          <a:xfrm>
            <a:off x="4815039" y="6005845"/>
            <a:ext cx="721630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HLDA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84933" y="5727179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37"/>
          <p:cNvSpPr txBox="1"/>
          <p:nvPr/>
        </p:nvSpPr>
        <p:spPr>
          <a:xfrm>
            <a:off x="5334001" y="6356927"/>
            <a:ext cx="1090791" cy="3268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177364" y="5748223"/>
            <a:ext cx="0" cy="339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37"/>
          <p:cNvSpPr txBox="1"/>
          <p:nvPr/>
        </p:nvSpPr>
        <p:spPr>
          <a:xfrm>
            <a:off x="5749257" y="6018723"/>
            <a:ext cx="1214765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OUT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528139" y="6390666"/>
            <a:ext cx="700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7"/>
          <p:cNvSpPr txBox="1"/>
          <p:nvPr/>
        </p:nvSpPr>
        <p:spPr>
          <a:xfrm>
            <a:off x="3735364" y="6019800"/>
            <a:ext cx="347472" cy="2743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3" name="Text Box 37"/>
          <p:cNvSpPr txBox="1"/>
          <p:nvPr/>
        </p:nvSpPr>
        <p:spPr>
          <a:xfrm>
            <a:off x="4099689" y="6021376"/>
            <a:ext cx="343393" cy="2711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96854" y="6028044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849787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09639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7"/>
          <p:cNvSpPr txBox="1"/>
          <p:nvPr/>
        </p:nvSpPr>
        <p:spPr>
          <a:xfrm>
            <a:off x="2662147" y="5450012"/>
            <a:ext cx="80504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39" name="Text Box 37"/>
          <p:cNvSpPr txBox="1"/>
          <p:nvPr/>
        </p:nvSpPr>
        <p:spPr>
          <a:xfrm>
            <a:off x="3733800" y="5450013"/>
            <a:ext cx="721526" cy="306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Status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909100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71384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7"/>
          <p:cNvSpPr txBox="1"/>
          <p:nvPr/>
        </p:nvSpPr>
        <p:spPr>
          <a:xfrm>
            <a:off x="4633687" y="5450012"/>
            <a:ext cx="74918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DMA</a:t>
            </a:r>
          </a:p>
        </p:txBody>
      </p:sp>
      <p:sp>
        <p:nvSpPr>
          <p:cNvPr id="143" name="Right Brace 142"/>
          <p:cNvSpPr/>
          <p:nvPr/>
        </p:nvSpPr>
        <p:spPr>
          <a:xfrm rot="16200000">
            <a:off x="5908231" y="5377766"/>
            <a:ext cx="130373" cy="45382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44" name="Text Box 37"/>
          <p:cNvSpPr txBox="1"/>
          <p:nvPr/>
        </p:nvSpPr>
        <p:spPr>
          <a:xfrm>
            <a:off x="5516926" y="5257801"/>
            <a:ext cx="919810" cy="3095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99041" y="813582"/>
            <a:ext cx="0" cy="422115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9" idx="1"/>
          </p:cNvCxnSpPr>
          <p:nvPr/>
        </p:nvCxnSpPr>
        <p:spPr>
          <a:xfrm rot="10800000">
            <a:off x="1737395" y="1730564"/>
            <a:ext cx="3961646" cy="3094502"/>
          </a:xfrm>
          <a:prstGeom prst="bentConnector3">
            <a:avLst>
              <a:gd name="adj1" fmla="val 10264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481750" y="1931211"/>
            <a:ext cx="23450" cy="2893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022793" y="4419600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5400000" flipH="1" flipV="1">
            <a:off x="4467146" y="2013210"/>
            <a:ext cx="4051372" cy="1587583"/>
          </a:xfrm>
          <a:prstGeom prst="bentConnector3">
            <a:avLst>
              <a:gd name="adj1" fmla="val 203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78960" y="4825066"/>
            <a:ext cx="63853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35" idx="3"/>
          </p:cNvCxnSpPr>
          <p:nvPr/>
        </p:nvCxnSpPr>
        <p:spPr>
          <a:xfrm flipH="1">
            <a:off x="6841815" y="2987595"/>
            <a:ext cx="440768" cy="232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34" idx="3"/>
            <a:endCxn id="27" idx="1"/>
          </p:cNvCxnSpPr>
          <p:nvPr/>
        </p:nvCxnSpPr>
        <p:spPr>
          <a:xfrm flipV="1">
            <a:off x="6816050" y="1736655"/>
            <a:ext cx="1415120" cy="1016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267200" y="3289285"/>
            <a:ext cx="0" cy="38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28217" y="3302571"/>
            <a:ext cx="0" cy="37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594202" y="900859"/>
            <a:ext cx="9073799" cy="3233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Bent-Up Arrow 137"/>
          <p:cNvSpPr/>
          <p:nvPr/>
        </p:nvSpPr>
        <p:spPr>
          <a:xfrm rot="5400000">
            <a:off x="3231417" y="2265242"/>
            <a:ext cx="1165456" cy="465492"/>
          </a:xfrm>
          <a:prstGeom prst="bentUpArrow">
            <a:avLst>
              <a:gd name="adj1" fmla="val 23600"/>
              <a:gd name="adj2" fmla="val 26979"/>
              <a:gd name="adj3" fmla="val 22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8885654" y="4403675"/>
            <a:ext cx="269708" cy="1701342"/>
          </a:xfrm>
          <a:prstGeom prst="bentArrow">
            <a:avLst>
              <a:gd name="adj1" fmla="val 34581"/>
              <a:gd name="adj2" fmla="val 50000"/>
              <a:gd name="adj3" fmla="val 36178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6055" y="5143526"/>
            <a:ext cx="88076" cy="52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8366" y="990600"/>
            <a:ext cx="8795265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8-Bit Internal Data Bus</a:t>
            </a:r>
          </a:p>
        </p:txBody>
      </p:sp>
      <p:sp>
        <p:nvSpPr>
          <p:cNvPr id="174" name="Down Arrow 173"/>
          <p:cNvSpPr/>
          <p:nvPr/>
        </p:nvSpPr>
        <p:spPr>
          <a:xfrm>
            <a:off x="6171125" y="3673502"/>
            <a:ext cx="246888" cy="13612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" name="Bent-Up Arrow 1"/>
          <p:cNvSpPr/>
          <p:nvPr/>
        </p:nvSpPr>
        <p:spPr>
          <a:xfrm rot="5400000">
            <a:off x="1922558" y="2077650"/>
            <a:ext cx="2271654" cy="1955051"/>
          </a:xfrm>
          <a:prstGeom prst="bentUpArrow">
            <a:avLst>
              <a:gd name="adj1" fmla="val 6736"/>
              <a:gd name="adj2" fmla="val 6485"/>
              <a:gd name="adj3" fmla="val 7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5023324" y="1237003"/>
            <a:ext cx="558327" cy="2921249"/>
          </a:xfrm>
          <a:prstGeom prst="bentUpArrow">
            <a:avLst>
              <a:gd name="adj1" fmla="val 25000"/>
              <a:gd name="adj2" fmla="val 21078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1532480" y="4904885"/>
            <a:ext cx="5399499" cy="16165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4998" y="-1024"/>
            <a:ext cx="9183003" cy="98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2478" y="1250694"/>
            <a:ext cx="5554122" cy="375080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996960" y="1254204"/>
            <a:ext cx="3656328" cy="5603796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539447" y="4915212"/>
            <a:ext cx="5554122" cy="197685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496534" y="1228854"/>
            <a:ext cx="9171466" cy="5629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84998" y="-1024"/>
            <a:ext cx="9183003" cy="9840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37"/>
          <p:cNvSpPr txBox="1"/>
          <p:nvPr/>
        </p:nvSpPr>
        <p:spPr>
          <a:xfrm>
            <a:off x="1534610" y="5333420"/>
            <a:ext cx="374904" cy="3108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2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6" name="Text Box 37"/>
          <p:cNvSpPr txBox="1"/>
          <p:nvPr/>
        </p:nvSpPr>
        <p:spPr>
          <a:xfrm>
            <a:off x="3775540" y="-38539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INTA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5005039" y="3080712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6722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9948" y="2378703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6722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948" y="2834526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E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722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H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9948" y="3282368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L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61128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1751" y="5112842"/>
            <a:ext cx="141896" cy="10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7396" y="1544433"/>
            <a:ext cx="1417435" cy="37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Accumulator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6722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W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69948" y="1920545"/>
            <a:ext cx="969264" cy="44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Z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(8) 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0612" y="3738512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Stack Pointer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0612" y="4161980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Program Counter 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612" y="4580876"/>
            <a:ext cx="1938528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Increment/Decrement Address Latch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(16)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4779" y="1923051"/>
            <a:ext cx="275728" cy="2662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6" name="Text Box 37"/>
          <p:cNvSpPr txBox="1"/>
          <p:nvPr/>
        </p:nvSpPr>
        <p:spPr>
          <a:xfrm rot="16200000">
            <a:off x="6742050" y="3029649"/>
            <a:ext cx="1876417" cy="189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Select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1170" y="1550683"/>
            <a:ext cx="1134866" cy="37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Multiplexer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2333583" y="1219200"/>
            <a:ext cx="225058" cy="32523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9" name="Up-Down Arrow 28"/>
          <p:cNvSpPr/>
          <p:nvPr/>
        </p:nvSpPr>
        <p:spPr>
          <a:xfrm>
            <a:off x="8752035" y="1242762"/>
            <a:ext cx="186914" cy="2837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046892" y="3680278"/>
            <a:ext cx="977014" cy="96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Arithmetic Logic Unit (ALU) (8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400" b="1" dirty="0"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2113" y="2717769"/>
            <a:ext cx="943489" cy="5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Flag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(5)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 Flip-Flops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6141" y="1543088"/>
            <a:ext cx="1288431" cy="372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Temp.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91322" y="1219200"/>
            <a:ext cx="218066" cy="3124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5838162" y="1538553"/>
            <a:ext cx="977889" cy="4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Instruction Reg.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1" y="2306333"/>
            <a:ext cx="1050615" cy="136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Instruction Decoder and Machine Cycle Encoding</a:t>
            </a:r>
          </a:p>
        </p:txBody>
      </p:sp>
      <p:sp>
        <p:nvSpPr>
          <p:cNvPr id="48" name="Up Arrow 47"/>
          <p:cNvSpPr/>
          <p:nvPr/>
        </p:nvSpPr>
        <p:spPr>
          <a:xfrm>
            <a:off x="4728217" y="1237002"/>
            <a:ext cx="249776" cy="14807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6171125" y="1219200"/>
            <a:ext cx="246888" cy="3072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0" name="Down Arrow 49"/>
          <p:cNvSpPr/>
          <p:nvPr/>
        </p:nvSpPr>
        <p:spPr>
          <a:xfrm>
            <a:off x="6171126" y="1964853"/>
            <a:ext cx="236239" cy="3248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08900" y="1744981"/>
            <a:ext cx="596" cy="190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010400" y="5410200"/>
            <a:ext cx="1532228" cy="520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8857" y="5410200"/>
            <a:ext cx="1891720" cy="52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Data/Address Buffer </a:t>
            </a:r>
            <a:r>
              <a:rPr lang="en-US" sz="1400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(8)</a:t>
            </a:r>
            <a:endParaRPr lang="en-US" sz="1400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658764" y="5931837"/>
            <a:ext cx="246888" cy="26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9325118" y="5931057"/>
            <a:ext cx="228600" cy="29965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61" name="Text Box 93"/>
          <p:cNvSpPr txBox="1"/>
          <p:nvPr/>
        </p:nvSpPr>
        <p:spPr>
          <a:xfrm>
            <a:off x="7286624" y="6156462"/>
            <a:ext cx="1055432" cy="6218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15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- A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 Bus</a:t>
            </a:r>
          </a:p>
        </p:txBody>
      </p:sp>
      <p:sp>
        <p:nvSpPr>
          <p:cNvPr id="62" name="Text Box 93"/>
          <p:cNvSpPr txBox="1"/>
          <p:nvPr/>
        </p:nvSpPr>
        <p:spPr>
          <a:xfrm>
            <a:off x="8735359" y="6189553"/>
            <a:ext cx="1429765" cy="6212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7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 – AD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Address/Data Bus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10210800" y="1219200"/>
            <a:ext cx="226286" cy="416999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7" name="Rounded Rectangle 66"/>
          <p:cNvSpPr/>
          <p:nvPr/>
        </p:nvSpPr>
        <p:spPr>
          <a:xfrm>
            <a:off x="4629629" y="5305344"/>
            <a:ext cx="160861" cy="120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170079" y="5309315"/>
            <a:ext cx="160861" cy="1211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970046" y="5007374"/>
            <a:ext cx="261124" cy="389367"/>
          </a:xfrm>
          <a:prstGeom prst="downArrow">
            <a:avLst>
              <a:gd name="adj1" fmla="val 50000"/>
              <a:gd name="adj2" fmla="val 39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72" name="Rounded Rectangle 71"/>
          <p:cNvSpPr/>
          <p:nvPr/>
        </p:nvSpPr>
        <p:spPr>
          <a:xfrm>
            <a:off x="8105107" y="5119491"/>
            <a:ext cx="88076" cy="101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20535" y="557674"/>
            <a:ext cx="2562641" cy="22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Interrupt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5" name="Text Box 37"/>
          <p:cNvSpPr txBox="1"/>
          <p:nvPr/>
        </p:nvSpPr>
        <p:spPr>
          <a:xfrm>
            <a:off x="3362432" y="150745"/>
            <a:ext cx="752368" cy="2410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INTR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43053" y="32236"/>
            <a:ext cx="410482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7"/>
          <p:cNvSpPr txBox="1"/>
          <p:nvPr/>
        </p:nvSpPr>
        <p:spPr>
          <a:xfrm>
            <a:off x="3981991" y="172241"/>
            <a:ext cx="907670" cy="4082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RST5.5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78" name="Text Box 37"/>
          <p:cNvSpPr txBox="1"/>
          <p:nvPr/>
        </p:nvSpPr>
        <p:spPr>
          <a:xfrm>
            <a:off x="5366758" y="-50648"/>
            <a:ext cx="788417" cy="3195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TRAP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75979" y="377338"/>
            <a:ext cx="4193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263338" y="377338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82658" y="210877"/>
            <a:ext cx="1600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681285" y="210877"/>
            <a:ext cx="1" cy="34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962943" y="124247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RST7.5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57842" y="-48956"/>
            <a:ext cx="71365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RST6.5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029244" y="172241"/>
            <a:ext cx="0" cy="40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19600" y="381000"/>
            <a:ext cx="3878" cy="18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/>
          <p:cNvSpPr/>
          <p:nvPr/>
        </p:nvSpPr>
        <p:spPr>
          <a:xfrm>
            <a:off x="4419601" y="813582"/>
            <a:ext cx="115799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659064" y="560842"/>
            <a:ext cx="1722937" cy="21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Serial I/O Control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4" name="Text Box 37"/>
          <p:cNvSpPr txBox="1"/>
          <p:nvPr/>
        </p:nvSpPr>
        <p:spPr>
          <a:xfrm>
            <a:off x="7090438" y="88243"/>
            <a:ext cx="531388" cy="2710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SID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95" name="Text Box 37"/>
          <p:cNvSpPr txBox="1"/>
          <p:nvPr/>
        </p:nvSpPr>
        <p:spPr>
          <a:xfrm>
            <a:off x="7621827" y="90321"/>
            <a:ext cx="571357" cy="276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SOD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stCxn id="94" idx="2"/>
          </p:cNvCxnSpPr>
          <p:nvPr/>
        </p:nvCxnSpPr>
        <p:spPr>
          <a:xfrm>
            <a:off x="7356132" y="359295"/>
            <a:ext cx="0" cy="198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907505" y="304800"/>
            <a:ext cx="1" cy="20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Up-Down Arrow 99"/>
          <p:cNvSpPr/>
          <p:nvPr/>
        </p:nvSpPr>
        <p:spPr>
          <a:xfrm>
            <a:off x="7514927" y="795780"/>
            <a:ext cx="118872" cy="1770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2057401" y="5034735"/>
            <a:ext cx="4816770" cy="68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722A28"/>
                </a:solidFill>
                <a:ea typeface="Calibri" panose="020F0502020204030204" pitchFamily="34" charset="0"/>
                <a:cs typeface="Shruti" panose="020B0502040204020203" pitchFamily="34" charset="0"/>
              </a:rPr>
              <a:t>Timing and Control</a:t>
            </a:r>
            <a:endParaRPr lang="en-US" sz="1600" b="1" dirty="0">
              <a:solidFill>
                <a:srgbClr val="722A28"/>
              </a:solidFill>
              <a:ea typeface="Times New Roman" panose="02020603050405020304" pitchFamily="18" charset="0"/>
            </a:endParaRPr>
          </a:p>
        </p:txBody>
      </p:sp>
      <p:sp>
        <p:nvSpPr>
          <p:cNvPr id="102" name="Text Box 37"/>
          <p:cNvSpPr txBox="1"/>
          <p:nvPr/>
        </p:nvSpPr>
        <p:spPr>
          <a:xfrm>
            <a:off x="1535535" y="5100977"/>
            <a:ext cx="373054" cy="3103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X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3408" y="525614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93407" y="5486110"/>
            <a:ext cx="25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37"/>
          <p:cNvSpPr txBox="1"/>
          <p:nvPr/>
        </p:nvSpPr>
        <p:spPr>
          <a:xfrm>
            <a:off x="2024668" y="5116548"/>
            <a:ext cx="617829" cy="4314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GEN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374728" y="5759160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37"/>
          <p:cNvSpPr txBox="1"/>
          <p:nvPr/>
        </p:nvSpPr>
        <p:spPr>
          <a:xfrm>
            <a:off x="1905001" y="5999532"/>
            <a:ext cx="623823" cy="47746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CLK OUT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55686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7"/>
          <p:cNvSpPr txBox="1"/>
          <p:nvPr/>
        </p:nvSpPr>
        <p:spPr>
          <a:xfrm>
            <a:off x="2179642" y="6468805"/>
            <a:ext cx="942297" cy="315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READY</a:t>
            </a:r>
          </a:p>
        </p:txBody>
      </p:sp>
      <p:sp>
        <p:nvSpPr>
          <p:cNvPr id="118" name="Text Box 37"/>
          <p:cNvSpPr txBox="1"/>
          <p:nvPr/>
        </p:nvSpPr>
        <p:spPr>
          <a:xfrm>
            <a:off x="2973373" y="5990007"/>
            <a:ext cx="546117" cy="3398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119" name="Text Box 37"/>
          <p:cNvSpPr txBox="1"/>
          <p:nvPr/>
        </p:nvSpPr>
        <p:spPr>
          <a:xfrm>
            <a:off x="2586038" y="5991354"/>
            <a:ext cx="470993" cy="3376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700342" y="6036437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7"/>
          <p:cNvSpPr txBox="1"/>
          <p:nvPr/>
        </p:nvSpPr>
        <p:spPr>
          <a:xfrm>
            <a:off x="3339048" y="6221144"/>
            <a:ext cx="623353" cy="3266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ALE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3650724" y="5732680"/>
            <a:ext cx="1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137533" y="5748223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851078" y="5715001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7"/>
          <p:cNvSpPr txBox="1"/>
          <p:nvPr/>
        </p:nvSpPr>
        <p:spPr>
          <a:xfrm>
            <a:off x="4369456" y="6299595"/>
            <a:ext cx="833725" cy="3363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HOLD</a:t>
            </a:r>
          </a:p>
        </p:txBody>
      </p:sp>
      <p:sp>
        <p:nvSpPr>
          <p:cNvPr id="126" name="Text Box 37"/>
          <p:cNvSpPr txBox="1"/>
          <p:nvPr/>
        </p:nvSpPr>
        <p:spPr>
          <a:xfrm>
            <a:off x="4815039" y="6005845"/>
            <a:ext cx="721630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HLDA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84933" y="5727179"/>
            <a:ext cx="0" cy="6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37"/>
          <p:cNvSpPr txBox="1"/>
          <p:nvPr/>
        </p:nvSpPr>
        <p:spPr>
          <a:xfrm>
            <a:off x="5334001" y="6356927"/>
            <a:ext cx="1090791" cy="3268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IN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177364" y="5748223"/>
            <a:ext cx="0" cy="339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37"/>
          <p:cNvSpPr txBox="1"/>
          <p:nvPr/>
        </p:nvSpPr>
        <p:spPr>
          <a:xfrm>
            <a:off x="5749257" y="6018723"/>
            <a:ext cx="1214765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OUT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528139" y="6390666"/>
            <a:ext cx="700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7"/>
          <p:cNvSpPr txBox="1"/>
          <p:nvPr/>
        </p:nvSpPr>
        <p:spPr>
          <a:xfrm>
            <a:off x="3735364" y="6019800"/>
            <a:ext cx="347472" cy="2743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0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133" name="Text Box 37"/>
          <p:cNvSpPr txBox="1"/>
          <p:nvPr/>
        </p:nvSpPr>
        <p:spPr>
          <a:xfrm>
            <a:off x="4099689" y="6021376"/>
            <a:ext cx="343393" cy="2711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</a:t>
            </a:r>
            <a:r>
              <a:rPr lang="en-US" sz="1400" b="1" baseline="-25000" dirty="0">
                <a:solidFill>
                  <a:srgbClr val="0000FF"/>
                </a:solidFill>
                <a:ea typeface="Times New Roman" panose="02020603050405020304" pitchFamily="18" charset="0"/>
              </a:rPr>
              <a:t>1</a:t>
            </a:r>
            <a:endParaRPr lang="en-US" sz="14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96854" y="6028044"/>
            <a:ext cx="223691" cy="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849787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09639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7"/>
          <p:cNvSpPr txBox="1"/>
          <p:nvPr/>
        </p:nvSpPr>
        <p:spPr>
          <a:xfrm>
            <a:off x="2662147" y="5450012"/>
            <a:ext cx="80504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39" name="Text Box 37"/>
          <p:cNvSpPr txBox="1"/>
          <p:nvPr/>
        </p:nvSpPr>
        <p:spPr>
          <a:xfrm>
            <a:off x="3733800" y="5450013"/>
            <a:ext cx="721526" cy="306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Status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909100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71384" y="5732681"/>
            <a:ext cx="0" cy="28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7"/>
          <p:cNvSpPr txBox="1"/>
          <p:nvPr/>
        </p:nvSpPr>
        <p:spPr>
          <a:xfrm>
            <a:off x="4633687" y="5450012"/>
            <a:ext cx="749187" cy="3103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DMA</a:t>
            </a:r>
          </a:p>
        </p:txBody>
      </p:sp>
      <p:sp>
        <p:nvSpPr>
          <p:cNvPr id="143" name="Right Brace 142"/>
          <p:cNvSpPr/>
          <p:nvPr/>
        </p:nvSpPr>
        <p:spPr>
          <a:xfrm rot="16200000">
            <a:off x="5908231" y="5377766"/>
            <a:ext cx="130373" cy="45382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44" name="Text Box 37"/>
          <p:cNvSpPr txBox="1"/>
          <p:nvPr/>
        </p:nvSpPr>
        <p:spPr>
          <a:xfrm>
            <a:off x="5516926" y="5257801"/>
            <a:ext cx="919810" cy="3095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</a:rPr>
              <a:t>Reset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99041" y="813582"/>
            <a:ext cx="0" cy="422115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9" idx="1"/>
          </p:cNvCxnSpPr>
          <p:nvPr/>
        </p:nvCxnSpPr>
        <p:spPr>
          <a:xfrm rot="10800000">
            <a:off x="1737395" y="1730564"/>
            <a:ext cx="3961646" cy="3094502"/>
          </a:xfrm>
          <a:prstGeom prst="bentConnector3">
            <a:avLst>
              <a:gd name="adj1" fmla="val 10264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481750" y="1931211"/>
            <a:ext cx="23450" cy="2893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022793" y="4419600"/>
            <a:ext cx="67624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5400000" flipH="1" flipV="1">
            <a:off x="4467146" y="2013210"/>
            <a:ext cx="4051372" cy="1587583"/>
          </a:xfrm>
          <a:prstGeom prst="bentConnector3">
            <a:avLst>
              <a:gd name="adj1" fmla="val 203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78960" y="4825066"/>
            <a:ext cx="63853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35" idx="3"/>
          </p:cNvCxnSpPr>
          <p:nvPr/>
        </p:nvCxnSpPr>
        <p:spPr>
          <a:xfrm flipH="1">
            <a:off x="6841815" y="2987595"/>
            <a:ext cx="440768" cy="232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34" idx="3"/>
            <a:endCxn id="27" idx="1"/>
          </p:cNvCxnSpPr>
          <p:nvPr/>
        </p:nvCxnSpPr>
        <p:spPr>
          <a:xfrm flipV="1">
            <a:off x="6816050" y="1736655"/>
            <a:ext cx="1415120" cy="1016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267200" y="3289285"/>
            <a:ext cx="0" cy="38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28217" y="3302571"/>
            <a:ext cx="0" cy="37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594202" y="900859"/>
            <a:ext cx="9073799" cy="3233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Bent-Up Arrow 137"/>
          <p:cNvSpPr/>
          <p:nvPr/>
        </p:nvSpPr>
        <p:spPr>
          <a:xfrm rot="5400000">
            <a:off x="3231417" y="2265242"/>
            <a:ext cx="1165456" cy="465492"/>
          </a:xfrm>
          <a:prstGeom prst="bentUpArrow">
            <a:avLst>
              <a:gd name="adj1" fmla="val 23600"/>
              <a:gd name="adj2" fmla="val 26979"/>
              <a:gd name="adj3" fmla="val 22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8885654" y="4403675"/>
            <a:ext cx="269708" cy="1701342"/>
          </a:xfrm>
          <a:prstGeom prst="bentArrow">
            <a:avLst>
              <a:gd name="adj1" fmla="val 34581"/>
              <a:gd name="adj2" fmla="val 50000"/>
              <a:gd name="adj3" fmla="val 36178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6055" y="5143526"/>
            <a:ext cx="88076" cy="52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8366" y="990600"/>
            <a:ext cx="8795265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077" tIns="32037" rIns="64077" bIns="320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8-Bit Internal Data Bus</a:t>
            </a:r>
          </a:p>
        </p:txBody>
      </p:sp>
      <p:sp>
        <p:nvSpPr>
          <p:cNvPr id="174" name="Down Arrow 173"/>
          <p:cNvSpPr/>
          <p:nvPr/>
        </p:nvSpPr>
        <p:spPr>
          <a:xfrm>
            <a:off x="6171125" y="3673502"/>
            <a:ext cx="246888" cy="13612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2" name="Bent-Up Arrow 1"/>
          <p:cNvSpPr/>
          <p:nvPr/>
        </p:nvSpPr>
        <p:spPr>
          <a:xfrm rot="5400000">
            <a:off x="1922558" y="2077650"/>
            <a:ext cx="2271654" cy="1955051"/>
          </a:xfrm>
          <a:prstGeom prst="bentUpArrow">
            <a:avLst>
              <a:gd name="adj1" fmla="val 6736"/>
              <a:gd name="adj2" fmla="val 6485"/>
              <a:gd name="adj3" fmla="val 7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5023324" y="1237003"/>
            <a:ext cx="558327" cy="2921249"/>
          </a:xfrm>
          <a:prstGeom prst="bentUpArrow">
            <a:avLst>
              <a:gd name="adj1" fmla="val 25000"/>
              <a:gd name="adj2" fmla="val 21078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1532480" y="4904885"/>
            <a:ext cx="5399499" cy="16165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32478" y="1250694"/>
            <a:ext cx="5554122" cy="375080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996960" y="1254204"/>
            <a:ext cx="3656328" cy="5603796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545531" y="4904884"/>
            <a:ext cx="5476257" cy="190285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524000" y="1213666"/>
            <a:ext cx="9129288" cy="56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</a:t>
            </a:r>
          </a:p>
        </p:txBody>
      </p:sp>
      <p:sp>
        <p:nvSpPr>
          <p:cNvPr id="149" name="Rounded Rectangular Callout 148"/>
          <p:cNvSpPr/>
          <p:nvPr/>
        </p:nvSpPr>
        <p:spPr>
          <a:xfrm>
            <a:off x="2179642" y="1810647"/>
            <a:ext cx="6562055" cy="1527327"/>
          </a:xfrm>
          <a:prstGeom prst="wedgeRoundRectCallout">
            <a:avLst>
              <a:gd name="adj1" fmla="val -11688"/>
              <a:gd name="adj2" fmla="val -116465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controls the interrupts during a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are 5 interrupt signals in 8085 microprocessor: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TRAP, RST 7.5, RST 6.5, RST 5.5, INTR.</a:t>
            </a:r>
          </a:p>
        </p:txBody>
      </p:sp>
      <p:sp>
        <p:nvSpPr>
          <p:cNvPr id="152" name="Rounded Rectangular Callout 151"/>
          <p:cNvSpPr/>
          <p:nvPr/>
        </p:nvSpPr>
        <p:spPr>
          <a:xfrm>
            <a:off x="5527166" y="1454332"/>
            <a:ext cx="5321156" cy="1417403"/>
          </a:xfrm>
          <a:prstGeom prst="wedgeRoundRectCallout">
            <a:avLst>
              <a:gd name="adj1" fmla="val -20648"/>
              <a:gd name="adj2" fmla="val -99735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controls the serial data communication by using two instructions: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>
                <a:solidFill>
                  <a:srgbClr val="0000FF"/>
                </a:solidFill>
              </a:rPr>
              <a:t>SID</a:t>
            </a:r>
            <a:r>
              <a:rPr lang="en-US" sz="2000" dirty="0">
                <a:solidFill>
                  <a:schemeClr val="tx1"/>
                </a:solidFill>
              </a:rPr>
              <a:t> (Serial input data)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>
                <a:solidFill>
                  <a:srgbClr val="0000FF"/>
                </a:solidFill>
              </a:rPr>
              <a:t>SOD</a:t>
            </a:r>
            <a:r>
              <a:rPr lang="en-US" sz="2000" dirty="0">
                <a:solidFill>
                  <a:schemeClr val="tx1"/>
                </a:solidFill>
              </a:rPr>
              <a:t> (Serial output data)</a:t>
            </a:r>
          </a:p>
        </p:txBody>
      </p:sp>
    </p:spTree>
    <p:extLst>
      <p:ext uri="{BB962C8B-B14F-4D97-AF65-F5344CB8AC3E}">
        <p14:creationId xmlns:p14="http://schemas.microsoft.com/office/powerpoint/2010/main" val="20755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4" grpId="0" animBg="1"/>
      <p:bldP spid="145" grpId="0" animBg="1"/>
      <p:bldP spid="149" grpId="0" animBg="1"/>
      <p:bldP spid="149" grpId="1" animBg="1"/>
      <p:bldP spid="1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to 8085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430AA"/>
                </a:solidFill>
              </a:rPr>
              <a:t>8</a:t>
            </a:r>
            <a:r>
              <a:rPr lang="en-US" dirty="0"/>
              <a:t> bit General purpose microprocessor (i.e. 8 bit data bus).</a:t>
            </a:r>
          </a:p>
          <a:p>
            <a:r>
              <a:rPr lang="en-US" dirty="0"/>
              <a:t>It is a single chip N MOS device with </a:t>
            </a:r>
            <a:r>
              <a:rPr lang="en-US" dirty="0">
                <a:solidFill>
                  <a:srgbClr val="5430AA"/>
                </a:solidFill>
              </a:rPr>
              <a:t>40 </a:t>
            </a:r>
            <a:r>
              <a:rPr lang="en-US" dirty="0"/>
              <a:t>pins.</a:t>
            </a:r>
          </a:p>
          <a:p>
            <a:r>
              <a:rPr lang="en-US" dirty="0"/>
              <a:t>It has multiplexed address and data bus.(</a:t>
            </a:r>
            <a:r>
              <a:rPr lang="en-US" dirty="0">
                <a:solidFill>
                  <a:srgbClr val="5430AA"/>
                </a:solidFill>
              </a:rPr>
              <a:t>AD</a:t>
            </a:r>
            <a:r>
              <a:rPr lang="en-US" baseline="-25000" dirty="0">
                <a:solidFill>
                  <a:srgbClr val="5430AA"/>
                </a:solidFill>
              </a:rPr>
              <a:t>0 </a:t>
            </a:r>
            <a:r>
              <a:rPr lang="en-US" dirty="0">
                <a:solidFill>
                  <a:srgbClr val="5430AA"/>
                </a:solidFill>
              </a:rPr>
              <a:t>- AD</a:t>
            </a:r>
            <a:r>
              <a:rPr lang="en-US" baseline="-25000" dirty="0">
                <a:solidFill>
                  <a:srgbClr val="5430AA"/>
                </a:solidFill>
              </a:rPr>
              <a:t>7</a:t>
            </a:r>
            <a:r>
              <a:rPr lang="en-US" dirty="0"/>
              <a:t>).</a:t>
            </a:r>
          </a:p>
          <a:p>
            <a:r>
              <a:rPr lang="en-US" dirty="0"/>
              <a:t>It works on </a:t>
            </a:r>
            <a:r>
              <a:rPr lang="en-US" dirty="0">
                <a:solidFill>
                  <a:srgbClr val="5430AA"/>
                </a:solidFill>
              </a:rPr>
              <a:t>5</a:t>
            </a:r>
            <a:r>
              <a:rPr lang="en-US" dirty="0"/>
              <a:t>-Volt DC power supply.</a:t>
            </a:r>
          </a:p>
          <a:p>
            <a:r>
              <a:rPr lang="en-US" dirty="0"/>
              <a:t>The maximum clock frequency is </a:t>
            </a:r>
            <a:r>
              <a:rPr lang="en-US" dirty="0">
                <a:solidFill>
                  <a:srgbClr val="5430AA"/>
                </a:solidFill>
              </a:rPr>
              <a:t>3MHz</a:t>
            </a:r>
            <a:r>
              <a:rPr lang="en-US" dirty="0"/>
              <a:t> while minimum frequency is </a:t>
            </a:r>
            <a:r>
              <a:rPr lang="en-US" dirty="0">
                <a:solidFill>
                  <a:srgbClr val="5430AA"/>
                </a:solidFill>
              </a:rPr>
              <a:t>500kHz</a:t>
            </a:r>
            <a:r>
              <a:rPr lang="en-US" dirty="0"/>
              <a:t>.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5430AA"/>
                </a:solidFill>
              </a:rPr>
              <a:t>16 </a:t>
            </a:r>
            <a:r>
              <a:rPr lang="en-US" dirty="0"/>
              <a:t>address lines, therefore capable of addressing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baseline="30000" dirty="0">
                <a:solidFill>
                  <a:srgbClr val="5430AA"/>
                </a:solidFill>
              </a:rPr>
              <a:t>16</a:t>
            </a:r>
            <a:r>
              <a:rPr lang="en-US" dirty="0">
                <a:solidFill>
                  <a:srgbClr val="5430AA"/>
                </a:solidFill>
              </a:rPr>
              <a:t>= 64K </a:t>
            </a:r>
            <a:r>
              <a:rPr lang="en-US" dirty="0"/>
              <a:t>of memory.</a:t>
            </a:r>
          </a:p>
          <a:p>
            <a:pPr lvl="0"/>
            <a:r>
              <a:rPr lang="en-US" dirty="0"/>
              <a:t>It supports external interrupt request. </a:t>
            </a:r>
          </a:p>
          <a:p>
            <a:pPr lvl="0"/>
            <a:r>
              <a:rPr lang="en-US" dirty="0"/>
              <a:t>It has two 16 bit registers named </a:t>
            </a:r>
            <a:r>
              <a:rPr lang="en-US" dirty="0">
                <a:solidFill>
                  <a:srgbClr val="5430AA"/>
                </a:solidFill>
              </a:rPr>
              <a:t>program counters (PC)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stack pointer (SP).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to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generates </a:t>
            </a:r>
            <a:r>
              <a:rPr lang="en-US" dirty="0">
                <a:solidFill>
                  <a:srgbClr val="5430AA"/>
                </a:solidFill>
              </a:rPr>
              <a:t>8 </a:t>
            </a:r>
            <a:r>
              <a:rPr lang="en-US" dirty="0"/>
              <a:t>bit I/O address so it can access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baseline="30000" dirty="0">
                <a:solidFill>
                  <a:srgbClr val="5430AA"/>
                </a:solidFill>
              </a:rPr>
              <a:t>8 </a:t>
            </a:r>
            <a:r>
              <a:rPr lang="en-US" dirty="0">
                <a:solidFill>
                  <a:srgbClr val="5430AA"/>
                </a:solidFill>
              </a:rPr>
              <a:t>= 256 </a:t>
            </a:r>
            <a:r>
              <a:rPr lang="en-US" dirty="0"/>
              <a:t>input ports. </a:t>
            </a:r>
          </a:p>
          <a:p>
            <a:r>
              <a:rPr lang="en-US" dirty="0"/>
              <a:t>It provides 5 hardware interrupts: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RST 5.5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RST 6.5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RST 7.5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INTR </a:t>
            </a:r>
          </a:p>
          <a:p>
            <a:r>
              <a:rPr lang="en-US" dirty="0"/>
              <a:t>It provides accumulator, </a:t>
            </a:r>
            <a:r>
              <a:rPr lang="en-US" dirty="0">
                <a:solidFill>
                  <a:srgbClr val="5430AA"/>
                </a:solidFill>
              </a:rPr>
              <a:t>5</a:t>
            </a:r>
            <a:r>
              <a:rPr lang="en-US" dirty="0"/>
              <a:t> flag register, </a:t>
            </a:r>
            <a:r>
              <a:rPr lang="en-US" dirty="0">
                <a:solidFill>
                  <a:srgbClr val="5430AA"/>
                </a:solidFill>
              </a:rPr>
              <a:t>6</a:t>
            </a:r>
            <a:r>
              <a:rPr lang="en-US" dirty="0"/>
              <a:t> general purpose registers and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dirty="0"/>
              <a:t> special purpose registers (</a:t>
            </a:r>
            <a:r>
              <a:rPr lang="en-US" dirty="0">
                <a:solidFill>
                  <a:srgbClr val="5430AA"/>
                </a:solidFill>
              </a:rPr>
              <a:t>SP,PC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Programming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4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8085 Programming Model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4500" y="1066800"/>
            <a:ext cx="85725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8039" y="1473786"/>
            <a:ext cx="3940010" cy="46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Accumulator A 	(8)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58039" y="19355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B 		(8)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58039" y="23927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D 		(8)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2564" y="23927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(8)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2564" y="1935540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(8)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8039" y="2851717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H 		(8)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02564" y="2851717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(8)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61239" y="3308918"/>
            <a:ext cx="7882150" cy="465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Pointer (SP) (16)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1239" y="3774622"/>
            <a:ext cx="78821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Counter (PC) (16)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49066" y="4355067"/>
            <a:ext cx="1677322" cy="37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3375" y="43630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2523917" y="4730087"/>
            <a:ext cx="661916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2875" y="58321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Bidirectional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8542007" y="4722861"/>
            <a:ext cx="696585" cy="10247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10966" y="5832143"/>
            <a:ext cx="171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Unidirectional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97686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89331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85158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80285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74212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68340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55753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447576" y="1476628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4849" y="1582967"/>
            <a:ext cx="1827865" cy="24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 Register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51145" y="1926897"/>
            <a:ext cx="7899210" cy="137728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847532" y="2472912"/>
            <a:ext cx="26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4590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general purpose registers to store 8-bit data </a:t>
            </a:r>
            <a:r>
              <a:rPr lang="en-US" dirty="0">
                <a:solidFill>
                  <a:srgbClr val="5430AA"/>
                </a:solidFill>
              </a:rPr>
              <a:t>B, C, D, E, H </a:t>
            </a:r>
            <a:r>
              <a:rPr lang="en-US" dirty="0"/>
              <a:t>&amp;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5430AA"/>
                </a:solidFill>
              </a:rPr>
              <a:t>L.</a:t>
            </a:r>
          </a:p>
          <a:p>
            <a:r>
              <a:rPr lang="en-US" dirty="0"/>
              <a:t>Can be combined as fixed register pairs – </a:t>
            </a:r>
            <a:r>
              <a:rPr lang="en-US" dirty="0">
                <a:solidFill>
                  <a:srgbClr val="5430AA"/>
                </a:solidFill>
              </a:rPr>
              <a:t>BC, DE, HL </a:t>
            </a:r>
            <a:r>
              <a:rPr lang="en-US" dirty="0"/>
              <a:t>to perform </a:t>
            </a:r>
            <a:r>
              <a:rPr lang="en-US" dirty="0">
                <a:solidFill>
                  <a:srgbClr val="5430AA"/>
                </a:solidFill>
              </a:rPr>
              <a:t>16 </a:t>
            </a:r>
            <a:r>
              <a:rPr lang="en-US" dirty="0"/>
              <a:t>bit operations.</a:t>
            </a:r>
          </a:p>
          <a:p>
            <a:r>
              <a:rPr lang="en-US" dirty="0"/>
              <a:t>Used to store or copy data using data copy instructions.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272" y="3349956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B (8)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4272" y="3807156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D (8)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9612" y="3807156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(8)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9612" y="3349956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(8)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54272" y="4266453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H (8)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99612" y="4266453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(8)</a:t>
            </a:r>
          </a:p>
        </p:txBody>
      </p:sp>
    </p:spTree>
    <p:extLst>
      <p:ext uri="{BB962C8B-B14F-4D97-AF65-F5344CB8AC3E}">
        <p14:creationId xmlns:p14="http://schemas.microsoft.com/office/powerpoint/2010/main" val="13927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B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B9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E4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E4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C5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C5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8085 Programming Model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4500" y="781045"/>
            <a:ext cx="85725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8040" y="1188031"/>
            <a:ext cx="3944525" cy="46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Accumulator A 	(8)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58039" y="1649785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B 		(8)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58039" y="2106985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D 		(8)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2564" y="2106985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(8)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2564" y="1649785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(8)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8039" y="2565962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H 		(8)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02564" y="2565962"/>
            <a:ext cx="39453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(8)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61239" y="3023163"/>
            <a:ext cx="7882150" cy="465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Pointer (SP) (16)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1239" y="3488867"/>
            <a:ext cx="78821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Counter (PC) (16)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49066" y="4069312"/>
            <a:ext cx="163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3375" y="407727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2523917" y="4444332"/>
            <a:ext cx="661916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2875" y="554638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Bidirectional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8542008" y="4451620"/>
            <a:ext cx="920082" cy="10247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35614" y="5419890"/>
            <a:ext cx="183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Unidirectional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94400" y="1190873"/>
            <a:ext cx="5115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03845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99672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94799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8726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82854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70267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462090" y="1190873"/>
            <a:ext cx="49377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89363" y="1297212"/>
            <a:ext cx="1827865" cy="24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 Register</a:t>
            </a:r>
          </a:p>
        </p:txBody>
      </p:sp>
    </p:spTree>
    <p:extLst>
      <p:ext uri="{BB962C8B-B14F-4D97-AF65-F5344CB8AC3E}">
        <p14:creationId xmlns:p14="http://schemas.microsoft.com/office/powerpoint/2010/main" val="6778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587449" cy="5590565"/>
          </a:xfrm>
        </p:spPr>
        <p:txBody>
          <a:bodyPr/>
          <a:lstStyle/>
          <a:p>
            <a:r>
              <a:rPr lang="en-US" dirty="0"/>
              <a:t>8 - bit register, identified as </a:t>
            </a:r>
            <a:r>
              <a:rPr lang="en-US" b="1" dirty="0">
                <a:solidFill>
                  <a:srgbClr val="5430AA"/>
                </a:solidFill>
              </a:rPr>
              <a:t>A</a:t>
            </a:r>
          </a:p>
          <a:p>
            <a:r>
              <a:rPr lang="en-US" dirty="0"/>
              <a:t>Part of ALU</a:t>
            </a:r>
          </a:p>
          <a:p>
            <a:r>
              <a:rPr lang="en-US" dirty="0"/>
              <a:t>Used to store 8-bit data to perform </a:t>
            </a:r>
            <a:r>
              <a:rPr lang="en-US" b="1" dirty="0"/>
              <a:t>arithmetic</a:t>
            </a:r>
            <a:r>
              <a:rPr lang="en-US" dirty="0"/>
              <a:t> &amp; </a:t>
            </a:r>
            <a:r>
              <a:rPr lang="en-US" b="1" dirty="0"/>
              <a:t>logical</a:t>
            </a:r>
            <a:r>
              <a:rPr lang="en-US" dirty="0"/>
              <a:t> operations.</a:t>
            </a:r>
          </a:p>
          <a:p>
            <a:r>
              <a:rPr lang="en-US" dirty="0"/>
              <a:t>Result of operation is stored in </a:t>
            </a:r>
            <a:r>
              <a:rPr lang="en-US" dirty="0">
                <a:solidFill>
                  <a:srgbClr val="5430AA"/>
                </a:solidFill>
              </a:rPr>
              <a:t>Accumulator</a:t>
            </a:r>
            <a:r>
              <a:rPr lang="en-US" dirty="0"/>
              <a:t>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91" y="863444"/>
            <a:ext cx="5933315" cy="36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</TotalTime>
  <Words>2539</Words>
  <Application>Microsoft Office PowerPoint</Application>
  <PresentationFormat>Widescreen</PresentationFormat>
  <Paragraphs>589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Wingdings 3</vt:lpstr>
      <vt:lpstr>1_VIdeo Lecture 16x9 Light Template</vt:lpstr>
      <vt:lpstr>Introduction to 8085</vt:lpstr>
      <vt:lpstr>Introduction to 8085</vt:lpstr>
      <vt:lpstr>Introduction to 8085</vt:lpstr>
      <vt:lpstr>Introduction to 8085</vt:lpstr>
      <vt:lpstr>8085 Programming Model</vt:lpstr>
      <vt:lpstr>8085 Programming Model</vt:lpstr>
      <vt:lpstr>General Purpose Registers</vt:lpstr>
      <vt:lpstr>8085 Programming Model</vt:lpstr>
      <vt:lpstr>Accumulator</vt:lpstr>
      <vt:lpstr>8085 Programming Model</vt:lpstr>
      <vt:lpstr>Flag Register</vt:lpstr>
      <vt:lpstr>Flag Register</vt:lpstr>
      <vt:lpstr>8085 Programming Model</vt:lpstr>
      <vt:lpstr>Stack Pointer &amp; Program Counter </vt:lpstr>
      <vt:lpstr>8085 Architecture/Block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DHIREN</cp:lastModifiedBy>
  <cp:revision>722</cp:revision>
  <dcterms:created xsi:type="dcterms:W3CDTF">2020-06-13T06:07:05Z</dcterms:created>
  <dcterms:modified xsi:type="dcterms:W3CDTF">2022-11-12T09:25:35Z</dcterms:modified>
  <cp:contentStatus/>
</cp:coreProperties>
</file>