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9" r:id="rId1"/>
  </p:sldMasterIdLst>
  <p:notesMasterIdLst>
    <p:notesMasterId r:id="rId22"/>
  </p:notesMasterIdLst>
  <p:handoutMasterIdLst>
    <p:handoutMasterId r:id="rId23"/>
  </p:handoutMasterIdLst>
  <p:sldIdLst>
    <p:sldId id="582" r:id="rId2"/>
    <p:sldId id="641" r:id="rId3"/>
    <p:sldId id="642" r:id="rId4"/>
    <p:sldId id="644" r:id="rId5"/>
    <p:sldId id="643" r:id="rId6"/>
    <p:sldId id="645" r:id="rId7"/>
    <p:sldId id="646" r:id="rId8"/>
    <p:sldId id="647" r:id="rId9"/>
    <p:sldId id="648" r:id="rId10"/>
    <p:sldId id="649" r:id="rId11"/>
    <p:sldId id="656" r:id="rId12"/>
    <p:sldId id="651" r:id="rId13"/>
    <p:sldId id="650" r:id="rId14"/>
    <p:sldId id="653" r:id="rId15"/>
    <p:sldId id="652" r:id="rId16"/>
    <p:sldId id="654" r:id="rId17"/>
    <p:sldId id="668" r:id="rId18"/>
    <p:sldId id="667" r:id="rId19"/>
    <p:sldId id="669" r:id="rId20"/>
    <p:sldId id="670" r:id="rId21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Roboto Condensed" panose="02000000000000000000" pitchFamily="2" charset="0"/>
      <p:regular r:id="rId29"/>
      <p:bold r:id="rId30"/>
      <p:italic r:id="rId31"/>
      <p:boldItalic r:id="rId32"/>
    </p:embeddedFont>
    <p:embeddedFont>
      <p:font typeface="Wingdings 3" panose="05040102010807070707" pitchFamily="18" charset="2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0AA"/>
    <a:srgbClr val="D1C7E8"/>
    <a:srgbClr val="0000FF"/>
    <a:srgbClr val="301B92"/>
    <a:srgbClr val="CC99FF"/>
    <a:srgbClr val="9900CC"/>
    <a:srgbClr val="673BBA"/>
    <a:srgbClr val="660066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8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94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1F486-125C-41F5-A1DE-4318DC070685}" type="datetimeFigureOut">
              <a:rPr lang="en-IN" smtClean="0"/>
              <a:pPr/>
              <a:t>12-11-2022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6E041-0DB7-4E88-8E56-0A5F2B19586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421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ED5C-BBB7-442B-9FE3-67975314FB4E}" type="datetimeFigureOut">
              <a:rPr lang="en-IN" smtClean="0"/>
              <a:pPr/>
              <a:t>12-11-2022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B2C50-E38C-4E3C-99D8-386543A5BA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821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92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5430AA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9000"/>
              </a:lnSpc>
              <a:buClr>
                <a:srgbClr val="5430AA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9000"/>
              </a:lnSpc>
              <a:buClr>
                <a:srgbClr val="5430AA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9000"/>
              </a:lnSpc>
              <a:buClr>
                <a:srgbClr val="5430AA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9000"/>
              </a:lnSpc>
              <a:buClr>
                <a:srgbClr val="5430AA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7678244" y="1807783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0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2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55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5430AA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5430AA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5430AA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14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28" y="836149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5430AA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5430AA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5430AA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5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301B92"/>
                    </a:gs>
                    <a:gs pos="100000">
                      <a:srgbClr val="673BBA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660066"/>
              </a:gs>
              <a:gs pos="50000">
                <a:srgbClr val="9900CC"/>
              </a:gs>
              <a:gs pos="100000">
                <a:srgbClr val="CC66F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68860">
                <a:srgbClr val="5430AA"/>
              </a:gs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616702" y="1173719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56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7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58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9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0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7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11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 8086</a:t>
            </a:r>
          </a:p>
        </p:txBody>
      </p:sp>
    </p:spTree>
    <p:extLst>
      <p:ext uri="{BB962C8B-B14F-4D97-AF65-F5344CB8AC3E}">
        <p14:creationId xmlns:p14="http://schemas.microsoft.com/office/powerpoint/2010/main" val="291995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of EU (Execution Unit)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5430AA"/>
                </a:solidFill>
              </a:rPr>
              <a:t>Decodes </a:t>
            </a:r>
            <a:r>
              <a:rPr lang="en-US" dirty="0"/>
              <a:t>the instruction.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5430AA"/>
                </a:solidFill>
              </a:rPr>
              <a:t>Executes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decoded instructions.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Tells </a:t>
            </a:r>
            <a:r>
              <a:rPr lang="en-US" dirty="0">
                <a:solidFill>
                  <a:srgbClr val="5430AA"/>
                </a:solidFill>
              </a:rPr>
              <a:t>BIU </a:t>
            </a:r>
            <a:r>
              <a:rPr lang="en-US" dirty="0"/>
              <a:t>from where to </a:t>
            </a:r>
            <a:r>
              <a:rPr lang="en-US" dirty="0">
                <a:solidFill>
                  <a:srgbClr val="5430AA"/>
                </a:solidFill>
              </a:rPr>
              <a:t>fetch </a:t>
            </a:r>
            <a:r>
              <a:rPr lang="en-US" dirty="0"/>
              <a:t>the instruction.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5430AA"/>
                </a:solidFill>
              </a:rPr>
              <a:t>EU</a:t>
            </a:r>
            <a:r>
              <a:rPr lang="en-US" dirty="0"/>
              <a:t> takes care of performing operation on the data.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EU is also known as </a:t>
            </a:r>
            <a:r>
              <a:rPr lang="en-US" b="1" dirty="0">
                <a:solidFill>
                  <a:srgbClr val="5430AA"/>
                </a:solidFill>
              </a:rPr>
              <a:t>execution heart </a:t>
            </a:r>
            <a:r>
              <a:rPr lang="en-US" dirty="0"/>
              <a:t>of the processor.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87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77" y="747378"/>
            <a:ext cx="9090080" cy="6052195"/>
          </a:xfrm>
          <a:prstGeom prst="rect">
            <a:avLst/>
          </a:prstGeom>
          <a:noFill/>
          <a:ln w="44450">
            <a:solidFill>
              <a:srgbClr val="5430A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89461" y="1729535"/>
            <a:ext cx="146304" cy="26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2611" y="1999811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622611" y="2272734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22611" y="2545657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22611" y="2818580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22611" y="3091504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22611" y="5619160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22611" y="5897266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22611" y="6175372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22611" y="6443953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21577" y="5072361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97877" y="5072361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21577" y="4800541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97877" y="4800541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21577" y="4536662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AH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7877" y="4536662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21577" y="5341364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DH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97877" y="5341364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80411" y="1192306"/>
            <a:ext cx="609600" cy="289560"/>
          </a:xfrm>
          <a:prstGeom prst="rect">
            <a:avLst/>
          </a:prstGeom>
          <a:solidFill>
            <a:srgbClr val="F7F9F9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80411" y="1481866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80411" y="1771426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80411" y="2060986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80411" y="2350546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80411" y="2640106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442261" y="3163317"/>
            <a:ext cx="1485900" cy="60825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 System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18262" y="5889205"/>
            <a:ext cx="1466850" cy="2948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Operands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18262" y="6182040"/>
            <a:ext cx="1466850" cy="2948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Flags</a:t>
            </a:r>
          </a:p>
        </p:txBody>
      </p:sp>
      <p:sp>
        <p:nvSpPr>
          <p:cNvPr id="33" name="Freeform 32"/>
          <p:cNvSpPr/>
          <p:nvPr/>
        </p:nvSpPr>
        <p:spPr>
          <a:xfrm>
            <a:off x="1546411" y="1117287"/>
            <a:ext cx="1828800" cy="609600"/>
          </a:xfrm>
          <a:custGeom>
            <a:avLst/>
            <a:gdLst>
              <a:gd name="connsiteX0" fmla="*/ 0 w 1828800"/>
              <a:gd name="connsiteY0" fmla="*/ 609600 h 609600"/>
              <a:gd name="connsiteX1" fmla="*/ 217714 w 1828800"/>
              <a:gd name="connsiteY1" fmla="*/ 0 h 609600"/>
              <a:gd name="connsiteX2" fmla="*/ 1640114 w 1828800"/>
              <a:gd name="connsiteY2" fmla="*/ 0 h 609600"/>
              <a:gd name="connsiteX3" fmla="*/ 1828800 w 1828800"/>
              <a:gd name="connsiteY3" fmla="*/ 609600 h 609600"/>
              <a:gd name="connsiteX4" fmla="*/ 1407886 w 1828800"/>
              <a:gd name="connsiteY4" fmla="*/ 609600 h 609600"/>
              <a:gd name="connsiteX5" fmla="*/ 1306286 w 1828800"/>
              <a:gd name="connsiteY5" fmla="*/ 420914 h 609600"/>
              <a:gd name="connsiteX6" fmla="*/ 493486 w 1828800"/>
              <a:gd name="connsiteY6" fmla="*/ 406400 h 609600"/>
              <a:gd name="connsiteX7" fmla="*/ 420914 w 1828800"/>
              <a:gd name="connsiteY7" fmla="*/ 609600 h 609600"/>
              <a:gd name="connsiteX8" fmla="*/ 0 w 1828800"/>
              <a:gd name="connsiteY8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609600">
                <a:moveTo>
                  <a:pt x="0" y="609600"/>
                </a:moveTo>
                <a:lnTo>
                  <a:pt x="217714" y="0"/>
                </a:lnTo>
                <a:lnTo>
                  <a:pt x="1640114" y="0"/>
                </a:lnTo>
                <a:lnTo>
                  <a:pt x="1828800" y="609600"/>
                </a:lnTo>
                <a:lnTo>
                  <a:pt x="1407886" y="609600"/>
                </a:lnTo>
                <a:lnTo>
                  <a:pt x="1306286" y="420914"/>
                </a:lnTo>
                <a:lnTo>
                  <a:pt x="493486" y="406400"/>
                </a:lnTo>
                <a:lnTo>
                  <a:pt x="420914" y="609600"/>
                </a:lnTo>
                <a:lnTo>
                  <a:pt x="0" y="6096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Flowchart: Alternate Process 33"/>
          <p:cNvSpPr/>
          <p:nvPr/>
        </p:nvSpPr>
        <p:spPr>
          <a:xfrm>
            <a:off x="1727713" y="21404"/>
            <a:ext cx="1295400" cy="6096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 Interface </a:t>
            </a:r>
          </a:p>
        </p:txBody>
      </p:sp>
      <p:sp>
        <p:nvSpPr>
          <p:cNvPr id="35" name="Freeform 34"/>
          <p:cNvSpPr/>
          <p:nvPr/>
        </p:nvSpPr>
        <p:spPr>
          <a:xfrm rot="10800000">
            <a:off x="4737532" y="4731266"/>
            <a:ext cx="1828800" cy="609600"/>
          </a:xfrm>
          <a:custGeom>
            <a:avLst/>
            <a:gdLst>
              <a:gd name="connsiteX0" fmla="*/ 0 w 1828800"/>
              <a:gd name="connsiteY0" fmla="*/ 609600 h 609600"/>
              <a:gd name="connsiteX1" fmla="*/ 217714 w 1828800"/>
              <a:gd name="connsiteY1" fmla="*/ 0 h 609600"/>
              <a:gd name="connsiteX2" fmla="*/ 1640114 w 1828800"/>
              <a:gd name="connsiteY2" fmla="*/ 0 h 609600"/>
              <a:gd name="connsiteX3" fmla="*/ 1828800 w 1828800"/>
              <a:gd name="connsiteY3" fmla="*/ 609600 h 609600"/>
              <a:gd name="connsiteX4" fmla="*/ 1407886 w 1828800"/>
              <a:gd name="connsiteY4" fmla="*/ 609600 h 609600"/>
              <a:gd name="connsiteX5" fmla="*/ 1306286 w 1828800"/>
              <a:gd name="connsiteY5" fmla="*/ 420914 h 609600"/>
              <a:gd name="connsiteX6" fmla="*/ 493486 w 1828800"/>
              <a:gd name="connsiteY6" fmla="*/ 406400 h 609600"/>
              <a:gd name="connsiteX7" fmla="*/ 420914 w 1828800"/>
              <a:gd name="connsiteY7" fmla="*/ 609600 h 609600"/>
              <a:gd name="connsiteX8" fmla="*/ 0 w 1828800"/>
              <a:gd name="connsiteY8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609600">
                <a:moveTo>
                  <a:pt x="0" y="609600"/>
                </a:moveTo>
                <a:lnTo>
                  <a:pt x="217714" y="0"/>
                </a:lnTo>
                <a:lnTo>
                  <a:pt x="1640114" y="0"/>
                </a:lnTo>
                <a:lnTo>
                  <a:pt x="1828800" y="609600"/>
                </a:lnTo>
                <a:lnTo>
                  <a:pt x="1407886" y="609600"/>
                </a:lnTo>
                <a:lnTo>
                  <a:pt x="1306286" y="420914"/>
                </a:lnTo>
                <a:lnTo>
                  <a:pt x="493486" y="406400"/>
                </a:lnTo>
                <a:lnTo>
                  <a:pt x="420914" y="609600"/>
                </a:lnTo>
                <a:lnTo>
                  <a:pt x="0" y="6096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 rot="10800000">
            <a:off x="3255460" y="1018250"/>
            <a:ext cx="914401" cy="1005840"/>
          </a:xfrm>
          <a:prstGeom prst="bentArrow">
            <a:avLst>
              <a:gd name="adj1" fmla="val 13683"/>
              <a:gd name="adj2" fmla="val 16873"/>
              <a:gd name="adj3" fmla="val 24741"/>
              <a:gd name="adj4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Up Arrow 36"/>
          <p:cNvSpPr/>
          <p:nvPr/>
        </p:nvSpPr>
        <p:spPr>
          <a:xfrm>
            <a:off x="1621577" y="1748289"/>
            <a:ext cx="230151" cy="24688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29" idx="2"/>
            <a:endCxn id="30" idx="0"/>
          </p:cNvCxnSpPr>
          <p:nvPr/>
        </p:nvCxnSpPr>
        <p:spPr>
          <a:xfrm>
            <a:off x="7185211" y="2929666"/>
            <a:ext cx="0" cy="23365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alf Frame 38"/>
          <p:cNvSpPr/>
          <p:nvPr/>
        </p:nvSpPr>
        <p:spPr>
          <a:xfrm rot="5400000">
            <a:off x="3406245" y="1941922"/>
            <a:ext cx="2465160" cy="6484080"/>
          </a:xfrm>
          <a:prstGeom prst="halfFrame">
            <a:avLst>
              <a:gd name="adj1" fmla="val 4821"/>
              <a:gd name="adj2" fmla="val 59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4784829" y="4103672"/>
            <a:ext cx="266782" cy="61917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6243334" y="4098039"/>
            <a:ext cx="265176" cy="61334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2389864" y="4103672"/>
            <a:ext cx="215392" cy="408475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2392527" y="3398005"/>
            <a:ext cx="210067" cy="52022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ent-Up Arrow 43"/>
          <p:cNvSpPr/>
          <p:nvPr/>
        </p:nvSpPr>
        <p:spPr>
          <a:xfrm rot="5400000">
            <a:off x="6574953" y="4687492"/>
            <a:ext cx="487754" cy="1799561"/>
          </a:xfrm>
          <a:prstGeom prst="bentUpArrow">
            <a:avLst>
              <a:gd name="adj1" fmla="val 25000"/>
              <a:gd name="adj2" fmla="val 29161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280211" y="5340867"/>
            <a:ext cx="0" cy="548338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0800000" flipV="1">
            <a:off x="5813611" y="3033447"/>
            <a:ext cx="1371600" cy="884785"/>
          </a:xfrm>
          <a:prstGeom prst="bentConnector3">
            <a:avLst>
              <a:gd name="adj1" fmla="val 99735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385111" y="6187352"/>
            <a:ext cx="1353312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V="1">
            <a:off x="174811" y="3072751"/>
            <a:ext cx="9105846" cy="605429"/>
          </a:xfrm>
          <a:prstGeom prst="bentConnector3">
            <a:avLst>
              <a:gd name="adj1" fmla="val 50000"/>
            </a:avLst>
          </a:prstGeom>
          <a:ln w="41275">
            <a:solidFill>
              <a:srgbClr val="5430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54371" y="4864953"/>
            <a:ext cx="1336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Arithmetic logic</a:t>
            </a:r>
            <a:br>
              <a:rPr lang="en-US" sz="1400" dirty="0"/>
            </a:br>
            <a:r>
              <a:rPr lang="en-US" sz="1400" dirty="0"/>
              <a:t> unit</a:t>
            </a:r>
          </a:p>
        </p:txBody>
      </p:sp>
      <p:sp>
        <p:nvSpPr>
          <p:cNvPr id="50" name="Rectangle 49"/>
          <p:cNvSpPr/>
          <p:nvPr/>
        </p:nvSpPr>
        <p:spPr>
          <a:xfrm flipH="1">
            <a:off x="4057201" y="944583"/>
            <a:ext cx="100584" cy="9144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flipH="1">
            <a:off x="2374116" y="901280"/>
            <a:ext cx="123444" cy="103447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204583" y="1151838"/>
            <a:ext cx="320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ym typeface="Symbol" panose="05050102010706020507" pitchFamily="18" charset="2"/>
              </a:rPr>
              <a:t>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550132" y="1748289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BIU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53074" y="4926508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EU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89056" y="1460821"/>
            <a:ext cx="12545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  <a:p>
            <a:r>
              <a:rPr lang="en-US" dirty="0"/>
              <a:t>stream </a:t>
            </a:r>
          </a:p>
          <a:p>
            <a:r>
              <a:rPr lang="en-US" dirty="0"/>
              <a:t>byte </a:t>
            </a:r>
          </a:p>
          <a:p>
            <a:r>
              <a:rPr lang="en-US" dirty="0"/>
              <a:t>queue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230059" y="3277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90555" y="32770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62613" y="4235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45489" y="42357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63889" y="4235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09179" y="4235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8152004" y="3167390"/>
            <a:ext cx="2845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8086 Architecture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60549" y="5064027"/>
            <a:ext cx="877824" cy="27379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CX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60549" y="4792207"/>
            <a:ext cx="877824" cy="27379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BX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60549" y="4528328"/>
            <a:ext cx="877824" cy="27379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AX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60549" y="5333030"/>
            <a:ext cx="877824" cy="27379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DX</a:t>
            </a:r>
          </a:p>
        </p:txBody>
      </p:sp>
      <p:sp>
        <p:nvSpPr>
          <p:cNvPr id="67" name="Up Arrow 66"/>
          <p:cNvSpPr/>
          <p:nvPr/>
        </p:nvSpPr>
        <p:spPr>
          <a:xfrm>
            <a:off x="2232211" y="662536"/>
            <a:ext cx="265666" cy="454751"/>
          </a:xfrm>
          <a:prstGeom prst="upArrow">
            <a:avLst/>
          </a:prstGeom>
          <a:solidFill>
            <a:srgbClr val="F7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Bent Arrow 67"/>
          <p:cNvSpPr/>
          <p:nvPr/>
        </p:nvSpPr>
        <p:spPr>
          <a:xfrm rot="5400000">
            <a:off x="4724043" y="-1396716"/>
            <a:ext cx="301770" cy="4870214"/>
          </a:xfrm>
          <a:prstGeom prst="bentArrow">
            <a:avLst>
              <a:gd name="adj1" fmla="val 41029"/>
              <a:gd name="adj2" fmla="val 41029"/>
              <a:gd name="adj3" fmla="val 41029"/>
              <a:gd name="adj4" fmla="val 0"/>
            </a:avLst>
          </a:prstGeom>
          <a:solidFill>
            <a:srgbClr val="F7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3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Register in 8086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6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Register in 8086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rgbClr val="5430AA"/>
                </a:solidFill>
              </a:rPr>
              <a:t>Code Segment (CS)</a:t>
            </a:r>
            <a:r>
              <a:rPr lang="en-US" dirty="0">
                <a:solidFill>
                  <a:srgbClr val="5430AA"/>
                </a:solidFill>
              </a:rPr>
              <a:t>: </a:t>
            </a:r>
            <a:r>
              <a:rPr lang="en-US" dirty="0"/>
              <a:t>Stores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/>
              <a:t>executable</a:t>
            </a:r>
            <a:r>
              <a:rPr lang="en-US" dirty="0"/>
              <a:t> program.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rgbClr val="5430AA"/>
                </a:solidFill>
              </a:rPr>
              <a:t>Data Segment (DS)</a:t>
            </a:r>
            <a:r>
              <a:rPr lang="en-US" dirty="0">
                <a:solidFill>
                  <a:srgbClr val="5430AA"/>
                </a:solidFill>
              </a:rPr>
              <a:t>: </a:t>
            </a:r>
            <a:r>
              <a:rPr lang="en-US" dirty="0"/>
              <a:t>Contains </a:t>
            </a:r>
            <a:r>
              <a:rPr lang="en-US" b="1" dirty="0"/>
              <a:t>data</a:t>
            </a:r>
            <a:r>
              <a:rPr lang="en-US" dirty="0"/>
              <a:t> used by a program. Data can be accessed from this</a:t>
            </a:r>
            <a:r>
              <a:rPr lang="en-US" b="1" dirty="0"/>
              <a:t> </a:t>
            </a:r>
            <a:r>
              <a:rPr lang="en-US" dirty="0"/>
              <a:t>by an offset address.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rgbClr val="5430AA"/>
                </a:solidFill>
              </a:rPr>
              <a:t>Stack Segment (SS): </a:t>
            </a:r>
            <a:r>
              <a:rPr lang="en-US" dirty="0"/>
              <a:t>Defines an area of memory used for the </a:t>
            </a:r>
            <a:r>
              <a:rPr lang="en-US" b="1" dirty="0"/>
              <a:t>stack</a:t>
            </a:r>
            <a:r>
              <a:rPr lang="en-US" dirty="0"/>
              <a:t>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rgbClr val="5430AA"/>
                </a:solidFill>
              </a:rPr>
              <a:t>Extra Segment (ES): </a:t>
            </a:r>
            <a:r>
              <a:rPr lang="en-US" dirty="0"/>
              <a:t>ES an additional </a:t>
            </a:r>
            <a:r>
              <a:rPr lang="en-US" b="1" dirty="0"/>
              <a:t>data</a:t>
            </a:r>
            <a:r>
              <a:rPr lang="en-US" dirty="0"/>
              <a:t> segment.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06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in 8086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580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in 8086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5430AA"/>
                </a:solidFill>
              </a:rPr>
              <a:t>What is Segment?</a:t>
            </a:r>
          </a:p>
          <a:p>
            <a:pPr marL="0" indent="0">
              <a:buNone/>
            </a:pPr>
            <a:r>
              <a:rPr lang="en-US" dirty="0"/>
              <a:t>An area in memory.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5430AA"/>
                </a:solidFill>
              </a:rPr>
              <a:t>What is Segmentation?</a:t>
            </a:r>
          </a:p>
          <a:p>
            <a:pPr marL="0" indent="0">
              <a:buNone/>
            </a:pPr>
            <a:r>
              <a:rPr lang="en-US" dirty="0"/>
              <a:t>The process of dividing memory into segments of various sizes is called </a:t>
            </a:r>
            <a:r>
              <a:rPr lang="en-US" b="1" dirty="0"/>
              <a:t>Segmentation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54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need of segmentation in 8086?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9356912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What is the need of segmentation in 8086?</a:t>
                </a:r>
              </a:p>
              <a:p>
                <a:r>
                  <a:rPr lang="en-US" dirty="0"/>
                  <a:t>Memory </a:t>
                </a:r>
                <a:r>
                  <a:rPr lang="en-US" dirty="0">
                    <a:solidFill>
                      <a:srgbClr val="5430AA"/>
                    </a:solidFill>
                  </a:rPr>
                  <a:t>is huge collection </a:t>
                </a:r>
                <a:r>
                  <a:rPr lang="en-US" dirty="0"/>
                  <a:t>of bytes. </a:t>
                </a:r>
              </a:p>
              <a:p>
                <a:r>
                  <a:rPr lang="en-US" dirty="0"/>
                  <a:t>In order to </a:t>
                </a:r>
                <a:r>
                  <a:rPr lang="en-US" dirty="0">
                    <a:solidFill>
                      <a:srgbClr val="5430AA"/>
                    </a:solidFill>
                  </a:rPr>
                  <a:t>organize </a:t>
                </a:r>
                <a:r>
                  <a:rPr lang="en-US" dirty="0"/>
                  <a:t>these bytes in an </a:t>
                </a:r>
                <a:r>
                  <a:rPr lang="en-US" dirty="0">
                    <a:solidFill>
                      <a:srgbClr val="5430AA"/>
                    </a:solidFill>
                  </a:rPr>
                  <a:t>efficient </a:t>
                </a:r>
                <a:r>
                  <a:rPr lang="en-US" dirty="0"/>
                  <a:t>manner </a:t>
                </a:r>
                <a:r>
                  <a:rPr lang="en-US" dirty="0">
                    <a:solidFill>
                      <a:srgbClr val="5430AA"/>
                    </a:solidFill>
                  </a:rPr>
                  <a:t>segmentation</a:t>
                </a:r>
                <a:r>
                  <a:rPr lang="en-US" dirty="0"/>
                  <a:t>is used.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E.g.</a:t>
                </a:r>
                <a:r>
                  <a:rPr lang="en-US" dirty="0">
                    <a:solidFill>
                      <a:srgbClr val="5430AA"/>
                    </a:solidFill>
                  </a:rPr>
                  <a:t>No. of segments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/>
                          <m:t>Total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memory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available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/>
                          <m:t>size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of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each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segment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5430AA"/>
                    </a:solidFill>
                  </a:rPr>
                  <a:t>No. of segments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0" i="0" dirty="0" smtClean="0"/>
                          <m:t>1 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MB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0" i="0" dirty="0" smtClean="0"/>
                          <m:t>64 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KB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0" i="0" dirty="0" smtClean="0"/>
                          <m:t>1024 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KB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/>
                          <m:t>64 </m:t>
                        </m:r>
                        <m:r>
                          <m:rPr>
                            <m:nor/>
                          </m:rPr>
                          <a:rPr lang="en-US" sz="2000" dirty="0"/>
                          <m:t>KB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5430AA"/>
                    </a:solidFill>
                  </a:rPr>
                  <a:t>16 segments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9356912" cy="5334000"/>
              </a:xfrm>
              <a:blipFill rotWithShape="0">
                <a:blip r:embed="rId2"/>
                <a:stretch>
                  <a:fillRect l="-977" t="-1486" r="-10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62000" y="5334030"/>
            <a:ext cx="7803386" cy="685800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1999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15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6093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14</a:t>
            </a:r>
          </a:p>
        </p:txBody>
      </p:sp>
      <p:sp>
        <p:nvSpPr>
          <p:cNvPr id="8" name="Rectangle 7"/>
          <p:cNvSpPr/>
          <p:nvPr/>
        </p:nvSpPr>
        <p:spPr>
          <a:xfrm>
            <a:off x="1730934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13</a:t>
            </a:r>
          </a:p>
        </p:txBody>
      </p:sp>
      <p:sp>
        <p:nvSpPr>
          <p:cNvPr id="9" name="Rectangle 8"/>
          <p:cNvSpPr/>
          <p:nvPr/>
        </p:nvSpPr>
        <p:spPr>
          <a:xfrm>
            <a:off x="2216149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05099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94049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2999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70454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59404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48354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37304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26254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15204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04154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93104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77199" y="5334000"/>
            <a:ext cx="4881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762000" y="4724400"/>
            <a:ext cx="0" cy="6096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572500" y="4724400"/>
            <a:ext cx="0" cy="6096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2000" y="5029200"/>
            <a:ext cx="7810987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00499" y="4829145"/>
            <a:ext cx="895009" cy="400110"/>
          </a:xfrm>
          <a:prstGeom prst="rect">
            <a:avLst/>
          </a:prstGeom>
          <a:solidFill>
            <a:srgbClr val="F7F9F9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 MB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762000" y="6019800"/>
            <a:ext cx="0" cy="2743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212850" y="6019800"/>
            <a:ext cx="0" cy="2743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78073" y="6075412"/>
                <a:ext cx="452218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800" b="1" dirty="0"/>
                        <m:t>64</m:t>
                      </m:r>
                      <m:r>
                        <m:rPr>
                          <m:nor/>
                        </m:rPr>
                        <a:rPr lang="en-US" sz="800" b="1" dirty="0"/>
                        <m:t>KB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73" y="6075412"/>
                <a:ext cx="452218" cy="2154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1107281" y="6183134"/>
            <a:ext cx="88107" cy="0"/>
          </a:xfrm>
          <a:prstGeom prst="straightConnector1">
            <a:avLst/>
          </a:prstGeom>
          <a:ln w="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8" idx="1"/>
          </p:cNvCxnSpPr>
          <p:nvPr/>
        </p:nvCxnSpPr>
        <p:spPr>
          <a:xfrm flipH="1">
            <a:off x="778073" y="6183134"/>
            <a:ext cx="93465" cy="0"/>
          </a:xfrm>
          <a:prstGeom prst="straightConnector1">
            <a:avLst/>
          </a:prstGeom>
          <a:ln w="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Flag Register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021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Flag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The </a:t>
            </a:r>
            <a:r>
              <a:rPr lang="en-IN" dirty="0">
                <a:solidFill>
                  <a:srgbClr val="5430AA"/>
                </a:solidFill>
              </a:rPr>
              <a:t>16-bit</a:t>
            </a:r>
            <a:r>
              <a:rPr lang="en-IN" dirty="0"/>
              <a:t> flag register of 8086 contains </a:t>
            </a:r>
            <a:r>
              <a:rPr lang="en-IN" dirty="0">
                <a:solidFill>
                  <a:srgbClr val="5430AA"/>
                </a:solidFill>
              </a:rPr>
              <a:t>9</a:t>
            </a:r>
            <a:r>
              <a:rPr lang="en-IN" dirty="0"/>
              <a:t> active flags (</a:t>
            </a:r>
            <a:r>
              <a:rPr lang="en-IN" dirty="0">
                <a:solidFill>
                  <a:srgbClr val="5430AA"/>
                </a:solidFill>
              </a:rPr>
              <a:t>6</a:t>
            </a:r>
            <a:r>
              <a:rPr lang="en-IN" dirty="0"/>
              <a:t> conditional &amp; </a:t>
            </a:r>
            <a:r>
              <a:rPr lang="en-IN" dirty="0">
                <a:solidFill>
                  <a:srgbClr val="5430AA"/>
                </a:solidFill>
              </a:rPr>
              <a:t>3</a:t>
            </a:r>
            <a:r>
              <a:rPr lang="en-IN" dirty="0"/>
              <a:t> control flags), other </a:t>
            </a:r>
            <a:r>
              <a:rPr lang="en-IN" dirty="0">
                <a:solidFill>
                  <a:srgbClr val="5430AA"/>
                </a:solidFill>
              </a:rPr>
              <a:t>7</a:t>
            </a:r>
            <a:r>
              <a:rPr lang="en-IN" dirty="0"/>
              <a:t> flags are undefined.</a:t>
            </a:r>
            <a:endParaRPr lang="en-US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727137" y="2235968"/>
            <a:ext cx="237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Flag Register (16-bit)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7774" y="3130743"/>
            <a:ext cx="1456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Control Flag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15226" y="3130743"/>
            <a:ext cx="1330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Status Flag</a:t>
            </a:r>
          </a:p>
        </p:txBody>
      </p:sp>
      <p:cxnSp>
        <p:nvCxnSpPr>
          <p:cNvPr id="7" name="Elbow Connector 6"/>
          <p:cNvCxnSpPr>
            <a:stCxn id="4" idx="2"/>
            <a:endCxn id="5" idx="0"/>
          </p:cNvCxnSpPr>
          <p:nvPr/>
        </p:nvCxnSpPr>
        <p:spPr>
          <a:xfrm rot="5400000">
            <a:off x="4348255" y="1563970"/>
            <a:ext cx="494665" cy="26388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16200000" flipH="1">
            <a:off x="6800482" y="1750623"/>
            <a:ext cx="494665" cy="22655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15226" y="3536298"/>
            <a:ext cx="18566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30AA"/>
                </a:solidFill>
              </a:rPr>
              <a:t>CF:</a:t>
            </a:r>
            <a:r>
              <a:rPr lang="en-US" dirty="0"/>
              <a:t>  Carry Flag</a:t>
            </a:r>
          </a:p>
          <a:p>
            <a:r>
              <a:rPr lang="en-US" dirty="0">
                <a:solidFill>
                  <a:srgbClr val="5430AA"/>
                </a:solidFill>
              </a:rPr>
              <a:t>PF:</a:t>
            </a:r>
            <a:r>
              <a:rPr lang="en-US" dirty="0"/>
              <a:t>  Parity Flag</a:t>
            </a:r>
          </a:p>
          <a:p>
            <a:r>
              <a:rPr lang="en-US" dirty="0">
                <a:solidFill>
                  <a:srgbClr val="5430AA"/>
                </a:solidFill>
              </a:rPr>
              <a:t>AF:</a:t>
            </a:r>
            <a:r>
              <a:rPr lang="en-US" dirty="0"/>
              <a:t>  Auxiliary Flag</a:t>
            </a:r>
          </a:p>
          <a:p>
            <a:r>
              <a:rPr lang="en-US" dirty="0">
                <a:solidFill>
                  <a:srgbClr val="5430AA"/>
                </a:solidFill>
              </a:rPr>
              <a:t>ZF:</a:t>
            </a: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/>
              <a:t>Zero Flag</a:t>
            </a:r>
          </a:p>
          <a:p>
            <a:r>
              <a:rPr lang="en-US" dirty="0">
                <a:solidFill>
                  <a:srgbClr val="5430AA"/>
                </a:solidFill>
              </a:rPr>
              <a:t>SF:</a:t>
            </a:r>
            <a:r>
              <a:rPr lang="en-US" dirty="0"/>
              <a:t>  Sign Flag</a:t>
            </a:r>
          </a:p>
          <a:p>
            <a:r>
              <a:rPr lang="en-US" dirty="0">
                <a:solidFill>
                  <a:srgbClr val="5430AA"/>
                </a:solidFill>
              </a:rPr>
              <a:t>OF:</a:t>
            </a:r>
            <a:r>
              <a:rPr lang="en-US" dirty="0"/>
              <a:t> Overflow Flag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47774" y="3536298"/>
            <a:ext cx="18471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30AA"/>
                </a:solidFill>
              </a:rPr>
              <a:t>TF:</a:t>
            </a:r>
            <a:r>
              <a:rPr lang="en-US" dirty="0"/>
              <a:t> Trap Flag </a:t>
            </a:r>
          </a:p>
          <a:p>
            <a:r>
              <a:rPr lang="en-US" dirty="0">
                <a:solidFill>
                  <a:srgbClr val="5430AA"/>
                </a:solidFill>
              </a:rPr>
              <a:t>IF:</a:t>
            </a:r>
            <a:r>
              <a:rPr lang="en-US" dirty="0"/>
              <a:t>  Interrupt Flag</a:t>
            </a:r>
          </a:p>
          <a:p>
            <a:r>
              <a:rPr lang="en-US" dirty="0">
                <a:solidFill>
                  <a:srgbClr val="5430AA"/>
                </a:solidFill>
              </a:rPr>
              <a:t>DF:</a:t>
            </a:r>
            <a:r>
              <a:rPr lang="en-US" dirty="0"/>
              <a:t> Direction Flag</a:t>
            </a:r>
          </a:p>
        </p:txBody>
      </p:sp>
    </p:spTree>
    <p:extLst>
      <p:ext uri="{BB962C8B-B14F-4D97-AF65-F5344CB8AC3E}">
        <p14:creationId xmlns:p14="http://schemas.microsoft.com/office/powerpoint/2010/main" val="133503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Flag Register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431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03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575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147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719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48291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863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435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007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579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151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723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295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4867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439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401175" y="1585912"/>
            <a:ext cx="45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431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003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575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147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719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OF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291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DF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863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IF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435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TF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007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SF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66579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ZF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71151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723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295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867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PF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9439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01175" y="2276967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CF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2746375" y="3338512"/>
            <a:ext cx="6629400" cy="1235074"/>
          </a:xfrm>
          <a:prstGeom prst="wedgeRoundRectCallout">
            <a:avLst>
              <a:gd name="adj1" fmla="val -22125"/>
              <a:gd name="adj2" fmla="val -78204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IN" sz="2000" b="1" dirty="0">
                <a:solidFill>
                  <a:schemeClr val="tx1"/>
                </a:solidFill>
              </a:rPr>
              <a:t>Overflow Flag </a:t>
            </a:r>
          </a:p>
          <a:p>
            <a:pPr marL="0" lvl="1"/>
            <a:r>
              <a:rPr lang="en-US" sz="2000" dirty="0">
                <a:solidFill>
                  <a:schemeClr val="tx1"/>
                </a:solidFill>
              </a:rPr>
              <a:t>Indicates overflow, when arithmetic operation is carried out. </a:t>
            </a:r>
            <a:endParaRPr lang="en-IN" sz="2000" dirty="0">
              <a:solidFill>
                <a:schemeClr val="tx1"/>
              </a:solidFill>
            </a:endParaRPr>
          </a:p>
          <a:p>
            <a:pPr marL="0" lvl="1"/>
            <a:r>
              <a:rPr lang="en-IN" sz="2000" b="1" dirty="0">
                <a:solidFill>
                  <a:schemeClr val="tx1"/>
                </a:solidFill>
              </a:rPr>
              <a:t>OF=0 </a:t>
            </a:r>
            <a:r>
              <a:rPr lang="en-IN" sz="2000" dirty="0">
                <a:solidFill>
                  <a:schemeClr val="tx1"/>
                </a:solidFill>
              </a:rPr>
              <a:t>; </a:t>
            </a:r>
            <a:r>
              <a:rPr lang="en-US" sz="2000" dirty="0">
                <a:solidFill>
                  <a:schemeClr val="tx1"/>
                </a:solidFill>
              </a:rPr>
              <a:t>result has not exceeded the capacity of machine.</a:t>
            </a:r>
            <a:endParaRPr lang="en-IN" sz="2000" dirty="0">
              <a:solidFill>
                <a:schemeClr val="tx1"/>
              </a:solidFill>
            </a:endParaRPr>
          </a:p>
          <a:p>
            <a:pPr marL="0" lvl="1"/>
            <a:r>
              <a:rPr lang="en-IN" sz="2000" b="1" dirty="0">
                <a:solidFill>
                  <a:schemeClr val="tx1"/>
                </a:solidFill>
              </a:rPr>
              <a:t>OF=1</a:t>
            </a:r>
            <a:r>
              <a:rPr lang="en-IN" sz="2000" dirty="0">
                <a:solidFill>
                  <a:schemeClr val="tx1"/>
                </a:solidFill>
              </a:rPr>
              <a:t> ; </a:t>
            </a:r>
            <a:r>
              <a:rPr lang="en-US" sz="2000" dirty="0">
                <a:solidFill>
                  <a:schemeClr val="tx1"/>
                </a:solidFill>
              </a:rPr>
              <a:t>result has exceeded the capacity of machine.</a:t>
            </a:r>
          </a:p>
        </p:txBody>
      </p:sp>
      <p:sp>
        <p:nvSpPr>
          <p:cNvPr id="37" name="Rounded Rectangular Callout 36"/>
          <p:cNvSpPr/>
          <p:nvPr/>
        </p:nvSpPr>
        <p:spPr>
          <a:xfrm>
            <a:off x="2174875" y="3338512"/>
            <a:ext cx="7772400" cy="1056182"/>
          </a:xfrm>
          <a:prstGeom prst="wedgeRoundRectCallout">
            <a:avLst>
              <a:gd name="adj1" fmla="val -12648"/>
              <a:gd name="adj2" fmla="val -84216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IN" sz="2000" b="1" dirty="0">
                <a:solidFill>
                  <a:schemeClr val="tx1"/>
                </a:solidFill>
              </a:rPr>
              <a:t>Direction Flag </a:t>
            </a:r>
            <a:endParaRPr lang="en-IN" sz="2000" dirty="0">
              <a:solidFill>
                <a:schemeClr val="tx1"/>
              </a:solidFill>
            </a:endParaRPr>
          </a:p>
          <a:p>
            <a:pPr marL="0" lvl="1"/>
            <a:r>
              <a:rPr lang="en-IN" sz="2000" b="1" dirty="0">
                <a:solidFill>
                  <a:schemeClr val="tx1"/>
                </a:solidFill>
              </a:rPr>
              <a:t>DF=0 </a:t>
            </a:r>
            <a:r>
              <a:rPr lang="en-IN" sz="2000" dirty="0">
                <a:solidFill>
                  <a:schemeClr val="tx1"/>
                </a:solidFill>
              </a:rPr>
              <a:t>; </a:t>
            </a:r>
            <a:r>
              <a:rPr lang="en-US" sz="2000" dirty="0">
                <a:solidFill>
                  <a:schemeClr val="tx1"/>
                </a:solidFill>
              </a:rPr>
              <a:t>String bytes are accessed from lower to higher memory address.</a:t>
            </a:r>
            <a:endParaRPr lang="en-IN" sz="2000" dirty="0">
              <a:solidFill>
                <a:schemeClr val="tx1"/>
              </a:solidFill>
            </a:endParaRPr>
          </a:p>
          <a:p>
            <a:pPr marL="0" lvl="1"/>
            <a:r>
              <a:rPr lang="en-IN" sz="2000" b="1" dirty="0">
                <a:solidFill>
                  <a:schemeClr val="tx1"/>
                </a:solidFill>
              </a:rPr>
              <a:t>DF=1</a:t>
            </a:r>
            <a:r>
              <a:rPr lang="en-IN" sz="2000" dirty="0">
                <a:solidFill>
                  <a:schemeClr val="tx1"/>
                </a:solidFill>
              </a:rPr>
              <a:t> ; </a:t>
            </a:r>
            <a:r>
              <a:rPr lang="en-US" sz="2000" dirty="0">
                <a:solidFill>
                  <a:schemeClr val="tx1"/>
                </a:solidFill>
              </a:rPr>
              <a:t>String bytes are accessed from higher to lower memory address.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4384675" y="3262313"/>
            <a:ext cx="3771900" cy="930273"/>
          </a:xfrm>
          <a:prstGeom prst="wedgeRoundRectCallout">
            <a:avLst>
              <a:gd name="adj1" fmla="val -22125"/>
              <a:gd name="adj2" fmla="val -78204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IN" sz="2000" b="1" dirty="0">
                <a:solidFill>
                  <a:schemeClr val="tx1"/>
                </a:solidFill>
              </a:rPr>
              <a:t>Interrupt Flag </a:t>
            </a:r>
          </a:p>
          <a:p>
            <a:pPr marL="0" lvl="1"/>
            <a:r>
              <a:rPr lang="en-IN" sz="2000" b="1" dirty="0">
                <a:solidFill>
                  <a:schemeClr val="tx1"/>
                </a:solidFill>
              </a:rPr>
              <a:t>IF=0 </a:t>
            </a:r>
            <a:r>
              <a:rPr lang="en-IN" sz="2000" dirty="0">
                <a:solidFill>
                  <a:schemeClr val="tx1"/>
                </a:solidFill>
              </a:rPr>
              <a:t>; Disable Maskable Interrupt</a:t>
            </a:r>
          </a:p>
          <a:p>
            <a:pPr marL="0" lvl="1"/>
            <a:r>
              <a:rPr lang="en-IN" sz="2000" b="1" dirty="0">
                <a:solidFill>
                  <a:schemeClr val="tx1"/>
                </a:solidFill>
              </a:rPr>
              <a:t>IF=1</a:t>
            </a:r>
            <a:r>
              <a:rPr lang="en-IN" sz="2000" dirty="0">
                <a:solidFill>
                  <a:schemeClr val="tx1"/>
                </a:solidFill>
              </a:rPr>
              <a:t> ; Enable Maskable Interrupt</a:t>
            </a:r>
          </a:p>
        </p:txBody>
      </p:sp>
      <p:sp>
        <p:nvSpPr>
          <p:cNvPr id="39" name="Rounded Rectangular Callout 38"/>
          <p:cNvSpPr/>
          <p:nvPr/>
        </p:nvSpPr>
        <p:spPr>
          <a:xfrm>
            <a:off x="4575175" y="3262313"/>
            <a:ext cx="4953000" cy="1056181"/>
          </a:xfrm>
          <a:prstGeom prst="wedgeRoundRectCallout">
            <a:avLst>
              <a:gd name="adj1" fmla="val -22125"/>
              <a:gd name="adj2" fmla="val -78204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IN" sz="2000" b="1" dirty="0">
                <a:solidFill>
                  <a:schemeClr val="tx1"/>
                </a:solidFill>
              </a:rPr>
              <a:t>Trap Flag </a:t>
            </a:r>
            <a:r>
              <a:rPr lang="en-IN" sz="2000" dirty="0">
                <a:solidFill>
                  <a:schemeClr val="tx1"/>
                </a:solidFill>
              </a:rPr>
              <a:t>is used for single step control.</a:t>
            </a:r>
          </a:p>
          <a:p>
            <a:pPr marL="0" lvl="1"/>
            <a:r>
              <a:rPr lang="en-IN" sz="2000" b="1" dirty="0">
                <a:solidFill>
                  <a:schemeClr val="tx1"/>
                </a:solidFill>
              </a:rPr>
              <a:t>TF=0 </a:t>
            </a:r>
            <a:r>
              <a:rPr lang="en-IN" sz="2000" dirty="0">
                <a:solidFill>
                  <a:schemeClr val="tx1"/>
                </a:solidFill>
              </a:rPr>
              <a:t>; Whole program will be executed </a:t>
            </a:r>
          </a:p>
          <a:p>
            <a:pPr marL="0" lvl="1"/>
            <a:r>
              <a:rPr lang="en-IN" sz="2000" b="1" dirty="0">
                <a:solidFill>
                  <a:schemeClr val="tx1"/>
                </a:solidFill>
              </a:rPr>
              <a:t>TF=1</a:t>
            </a:r>
            <a:r>
              <a:rPr lang="en-IN" sz="2000" dirty="0">
                <a:solidFill>
                  <a:schemeClr val="tx1"/>
                </a:solidFill>
              </a:rPr>
              <a:t> ; </a:t>
            </a:r>
            <a:r>
              <a:rPr lang="en-US" sz="2000" dirty="0">
                <a:solidFill>
                  <a:schemeClr val="tx1"/>
                </a:solidFill>
              </a:rPr>
              <a:t>Program will run in single step mode.</a:t>
            </a:r>
          </a:p>
        </p:txBody>
      </p:sp>
    </p:spTree>
    <p:extLst>
      <p:ext uri="{BB962C8B-B14F-4D97-AF65-F5344CB8AC3E}">
        <p14:creationId xmlns:p14="http://schemas.microsoft.com/office/powerpoint/2010/main" val="20401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500"/>
                            </p:stCondLst>
                            <p:childTnLst>
                              <p:par>
                                <p:cTn id="1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FFFF"/>
                                      </p:to>
                                    </p:animClr>
                                    <p:set>
                                      <p:cBhvr>
                                        <p:cTn id="15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5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5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FFFF"/>
                                      </p:to>
                                    </p:animClr>
                                    <p:set>
                                      <p:cBhvr>
                                        <p:cTn id="17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5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5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FFFF"/>
                                      </p:to>
                                    </p:animClr>
                                    <p:set>
                                      <p:cBhvr>
                                        <p:cTn id="18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25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5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FFFF"/>
                                      </p:to>
                                    </p:animClr>
                                    <p:set>
                                      <p:cBhvr>
                                        <p:cTn id="20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25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5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 8086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8086 is a </a:t>
            </a:r>
            <a:r>
              <a:rPr lang="en-US" dirty="0">
                <a:solidFill>
                  <a:srgbClr val="5430AA"/>
                </a:solidFill>
              </a:rPr>
              <a:t>16-bit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processor, which implies that</a:t>
            </a:r>
          </a:p>
          <a:p>
            <a:pPr lvl="1"/>
            <a:r>
              <a:rPr lang="en-US" dirty="0">
                <a:solidFill>
                  <a:srgbClr val="5430AA"/>
                </a:solidFill>
              </a:rPr>
              <a:t>16-bit data bus</a:t>
            </a:r>
          </a:p>
          <a:p>
            <a:pPr lvl="1"/>
            <a:r>
              <a:rPr lang="en-US" dirty="0">
                <a:solidFill>
                  <a:srgbClr val="5430AA"/>
                </a:solidFill>
              </a:rPr>
              <a:t>16-bit ALU</a:t>
            </a:r>
          </a:p>
          <a:p>
            <a:pPr lvl="1"/>
            <a:r>
              <a:rPr lang="en-US" dirty="0">
                <a:solidFill>
                  <a:srgbClr val="5430AA"/>
                </a:solidFill>
              </a:rPr>
              <a:t>16-bit registers</a:t>
            </a:r>
          </a:p>
          <a:p>
            <a:r>
              <a:rPr lang="en-US" dirty="0"/>
              <a:t>8086 has a </a:t>
            </a:r>
            <a:r>
              <a:rPr lang="en-US" dirty="0">
                <a:solidFill>
                  <a:srgbClr val="5430AA"/>
                </a:solidFill>
              </a:rPr>
              <a:t>20-bit address </a:t>
            </a:r>
            <a:r>
              <a:rPr lang="en-US" dirty="0"/>
              <a:t>bus can access up to </a:t>
            </a:r>
            <a:r>
              <a:rPr lang="en-US" dirty="0">
                <a:solidFill>
                  <a:srgbClr val="5430AA"/>
                </a:solidFill>
              </a:rPr>
              <a:t>2</a:t>
            </a:r>
            <a:r>
              <a:rPr lang="en-US" baseline="30000" dirty="0">
                <a:solidFill>
                  <a:srgbClr val="5430AA"/>
                </a:solidFill>
              </a:rPr>
              <a:t>20 </a:t>
            </a:r>
            <a:r>
              <a:rPr lang="en-US" dirty="0">
                <a:solidFill>
                  <a:srgbClr val="5430AA"/>
                </a:solidFill>
              </a:rPr>
              <a:t>memory locations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( 2</a:t>
            </a:r>
            <a:r>
              <a:rPr lang="en-US" baseline="30000" dirty="0"/>
              <a:t>20</a:t>
            </a:r>
            <a:r>
              <a:rPr lang="en-US" dirty="0"/>
              <a:t>=1048576 bytes =1 MB)</a:t>
            </a:r>
          </a:p>
          <a:p>
            <a:r>
              <a:rPr lang="en-US" dirty="0"/>
              <a:t>It can support up to </a:t>
            </a:r>
            <a:r>
              <a:rPr lang="en-US" dirty="0">
                <a:solidFill>
                  <a:srgbClr val="5430AA"/>
                </a:solidFill>
              </a:rPr>
              <a:t>64K I/O ports</a:t>
            </a:r>
            <a:r>
              <a:rPr lang="en-US" dirty="0"/>
              <a:t>. (2</a:t>
            </a:r>
            <a:r>
              <a:rPr lang="en-US" baseline="30000" dirty="0"/>
              <a:t>16</a:t>
            </a:r>
            <a:r>
              <a:rPr lang="en-US" dirty="0"/>
              <a:t> I/O ports:2</a:t>
            </a:r>
            <a:r>
              <a:rPr lang="en-US" baseline="30000" dirty="0"/>
              <a:t>16</a:t>
            </a:r>
            <a:r>
              <a:rPr lang="en-US" dirty="0"/>
              <a:t>=65536)</a:t>
            </a:r>
          </a:p>
          <a:p>
            <a:r>
              <a:rPr lang="en-US" dirty="0"/>
              <a:t>8086 has </a:t>
            </a:r>
            <a:r>
              <a:rPr lang="en-US" dirty="0">
                <a:solidFill>
                  <a:srgbClr val="5430AA"/>
                </a:solidFill>
              </a:rPr>
              <a:t>256 vectored interrupt</a:t>
            </a:r>
            <a:r>
              <a:rPr lang="en-US" dirty="0"/>
              <a:t>.</a:t>
            </a:r>
          </a:p>
          <a:p>
            <a:r>
              <a:rPr lang="en-US" dirty="0"/>
              <a:t>8086 contains powerful instruction set, that also supports </a:t>
            </a:r>
            <a:r>
              <a:rPr lang="en-US" dirty="0">
                <a:solidFill>
                  <a:srgbClr val="5430AA"/>
                </a:solidFill>
              </a:rPr>
              <a:t>multiply</a:t>
            </a:r>
            <a:r>
              <a:rPr lang="en-US" dirty="0"/>
              <a:t> and </a:t>
            </a:r>
            <a:r>
              <a:rPr lang="en-US" dirty="0">
                <a:solidFill>
                  <a:srgbClr val="5430AA"/>
                </a:solidFill>
              </a:rPr>
              <a:t>divide</a:t>
            </a:r>
            <a:r>
              <a:rPr lang="en-US" dirty="0"/>
              <a:t> operation.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53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Flag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>
                <a:solidFill>
                  <a:srgbClr val="5430AA"/>
                </a:solidFill>
              </a:rPr>
              <a:t>Carry Flag (CF):</a:t>
            </a:r>
            <a:r>
              <a:rPr lang="en-IN" b="1" dirty="0">
                <a:solidFill>
                  <a:srgbClr val="0000FF"/>
                </a:solidFill>
              </a:rPr>
              <a:t> </a:t>
            </a:r>
            <a:r>
              <a:rPr lang="en-US" dirty="0"/>
              <a:t>Set(1) if arithmetic operation results in carry; otherwise reset(0).</a:t>
            </a:r>
          </a:p>
          <a:p>
            <a:pPr lvl="0"/>
            <a:r>
              <a:rPr lang="en-IN" b="1" dirty="0">
                <a:solidFill>
                  <a:srgbClr val="5430AA"/>
                </a:solidFill>
              </a:rPr>
              <a:t>Auxiliary Flag (AF): </a:t>
            </a:r>
            <a:r>
              <a:rPr lang="en-IN" dirty="0"/>
              <a:t>If an operation performed in ALU generates a carry/barrow from lower nibble (i.e. D</a:t>
            </a:r>
            <a:r>
              <a:rPr lang="en-IN" baseline="-25000" dirty="0"/>
              <a:t>0</a:t>
            </a:r>
            <a:r>
              <a:rPr lang="en-IN" dirty="0"/>
              <a:t> – D</a:t>
            </a:r>
            <a:r>
              <a:rPr lang="en-IN" baseline="-25000" dirty="0"/>
              <a:t>3</a:t>
            </a:r>
            <a:r>
              <a:rPr lang="en-IN" dirty="0"/>
              <a:t>) to upper nibble (i.e. D</a:t>
            </a:r>
            <a:r>
              <a:rPr lang="en-IN" baseline="-25000" dirty="0"/>
              <a:t>4</a:t>
            </a:r>
            <a:r>
              <a:rPr lang="en-IN" dirty="0"/>
              <a:t> – D</a:t>
            </a:r>
            <a:r>
              <a:rPr lang="en-IN" baseline="-25000" dirty="0"/>
              <a:t>7</a:t>
            </a:r>
            <a:r>
              <a:rPr lang="en-IN" dirty="0"/>
              <a:t>), the AF flag is set i.e. carry given by D</a:t>
            </a:r>
            <a:r>
              <a:rPr lang="en-IN" baseline="-25000" dirty="0"/>
              <a:t>3</a:t>
            </a:r>
            <a:r>
              <a:rPr lang="en-IN" dirty="0"/>
              <a:t> bit to D</a:t>
            </a:r>
            <a:r>
              <a:rPr lang="en-IN" baseline="-25000" dirty="0"/>
              <a:t>4</a:t>
            </a:r>
            <a:r>
              <a:rPr lang="en-IN" dirty="0"/>
              <a:t> is AF flag. This is not a general-purpose flag, it is used internally by the processor to perform Binary to BCD conversion.</a:t>
            </a:r>
            <a:endParaRPr lang="en-US" dirty="0"/>
          </a:p>
          <a:p>
            <a:pPr lvl="0"/>
            <a:r>
              <a:rPr lang="en-IN" b="1" dirty="0">
                <a:solidFill>
                  <a:srgbClr val="5430AA"/>
                </a:solidFill>
              </a:rPr>
              <a:t>Parity Flag (PF): </a:t>
            </a:r>
            <a:r>
              <a:rPr lang="en-IN" dirty="0"/>
              <a:t>This flag is used to indicate the parity of result. If lower order 8-bits of the result contains even number of 1’s, the Parity Flag is set and for odd number of 1’s, the Parity Flag is reset.</a:t>
            </a:r>
            <a:endParaRPr lang="en-US" dirty="0"/>
          </a:p>
          <a:p>
            <a:pPr lvl="0"/>
            <a:r>
              <a:rPr lang="en-IN" b="1" dirty="0">
                <a:solidFill>
                  <a:srgbClr val="5430AA"/>
                </a:solidFill>
              </a:rPr>
              <a:t>Zero Flag (ZF): </a:t>
            </a:r>
            <a:r>
              <a:rPr lang="en-IN" dirty="0"/>
              <a:t>It is set(1), if the result of arithmetic or logical operation is zero else it is reset(0).</a:t>
            </a:r>
            <a:endParaRPr lang="en-US" dirty="0"/>
          </a:p>
          <a:p>
            <a:pPr lvl="0"/>
            <a:r>
              <a:rPr lang="en-IN" b="1" dirty="0">
                <a:solidFill>
                  <a:srgbClr val="5430AA"/>
                </a:solidFill>
              </a:rPr>
              <a:t>Sign Flag (SF): </a:t>
            </a:r>
            <a:r>
              <a:rPr lang="en-IN" dirty="0"/>
              <a:t>In sign magnitude format the sign of number is indicated by MSB bit. If the result of operation is negative, sign flag is set(1).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13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 8086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8086 can operate in two modes: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romanLcPeriod"/>
            </a:pPr>
            <a:r>
              <a:rPr lang="en-US" b="1" dirty="0">
                <a:solidFill>
                  <a:srgbClr val="5430AA"/>
                </a:solidFill>
              </a:rPr>
              <a:t>Minimum mode</a:t>
            </a:r>
            <a:r>
              <a:rPr lang="en-US" dirty="0">
                <a:solidFill>
                  <a:srgbClr val="5430AA"/>
                </a:solidFill>
              </a:rPr>
              <a:t>: </a:t>
            </a:r>
            <a:r>
              <a:rPr lang="en-US" dirty="0"/>
              <a:t>A system with only </a:t>
            </a:r>
            <a:r>
              <a:rPr lang="en-US" dirty="0">
                <a:solidFill>
                  <a:srgbClr val="5430AA"/>
                </a:solidFill>
              </a:rPr>
              <a:t>one processor </a:t>
            </a:r>
            <a:r>
              <a:rPr lang="en-US" dirty="0"/>
              <a:t>i.e.8086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romanLcPeriod"/>
            </a:pPr>
            <a:r>
              <a:rPr lang="en-US" b="1" dirty="0">
                <a:solidFill>
                  <a:srgbClr val="5430AA"/>
                </a:solidFill>
              </a:rPr>
              <a:t>Maximum mode</a:t>
            </a:r>
            <a:r>
              <a:rPr lang="en-US" dirty="0">
                <a:solidFill>
                  <a:srgbClr val="5430AA"/>
                </a:solidFill>
              </a:rPr>
              <a:t>: </a:t>
            </a:r>
            <a:r>
              <a:rPr lang="en-US" dirty="0"/>
              <a:t>A system with </a:t>
            </a:r>
            <a:r>
              <a:rPr lang="en-US" dirty="0">
                <a:solidFill>
                  <a:srgbClr val="5430AA"/>
                </a:solidFill>
              </a:rPr>
              <a:t>multiple processors.</a:t>
            </a:r>
          </a:p>
          <a:p>
            <a:pPr marL="977900" lvl="1" indent="0">
              <a:buNone/>
            </a:pPr>
            <a:r>
              <a:rPr lang="en-US" b="1" dirty="0"/>
              <a:t>e.g. </a:t>
            </a:r>
            <a:r>
              <a:rPr lang="en-US" dirty="0"/>
              <a:t>8086 + math co-processor(8087),</a:t>
            </a:r>
          </a:p>
          <a:p>
            <a:pPr marL="977900" lvl="1" indent="0">
              <a:buNone/>
            </a:pPr>
            <a:r>
              <a:rPr lang="en-US" dirty="0"/>
              <a:t>        8086+ I/O processor (8089)</a:t>
            </a:r>
          </a:p>
          <a:p>
            <a:r>
              <a:rPr lang="en-US" dirty="0"/>
              <a:t>8086 uses </a:t>
            </a:r>
            <a:r>
              <a:rPr lang="en-US" dirty="0">
                <a:solidFill>
                  <a:srgbClr val="5430AA"/>
                </a:solidFill>
              </a:rPr>
              <a:t>memory segmentation</a:t>
            </a:r>
            <a:r>
              <a:rPr lang="en-US" dirty="0"/>
              <a:t>. Segmentation means dividing memory into logical components.</a:t>
            </a:r>
          </a:p>
          <a:p>
            <a:r>
              <a:rPr lang="en-US" dirty="0"/>
              <a:t>In 8086 memory is divided into </a:t>
            </a:r>
            <a:r>
              <a:rPr lang="en-US" dirty="0">
                <a:solidFill>
                  <a:srgbClr val="5430AA"/>
                </a:solidFill>
              </a:rPr>
              <a:t>16 segments </a:t>
            </a:r>
            <a:r>
              <a:rPr lang="en-US" dirty="0"/>
              <a:t>of capacity </a:t>
            </a:r>
            <a:r>
              <a:rPr lang="en-US" dirty="0">
                <a:solidFill>
                  <a:srgbClr val="5430AA"/>
                </a:solidFill>
              </a:rPr>
              <a:t>2</a:t>
            </a:r>
            <a:r>
              <a:rPr lang="en-US" baseline="30000" dirty="0">
                <a:solidFill>
                  <a:srgbClr val="5430AA"/>
                </a:solidFill>
              </a:rPr>
              <a:t>16</a:t>
            </a:r>
            <a:r>
              <a:rPr lang="en-US" dirty="0"/>
              <a:t> bytes each and used as </a:t>
            </a:r>
            <a:r>
              <a:rPr lang="en-US" dirty="0">
                <a:solidFill>
                  <a:srgbClr val="5430AA"/>
                </a:solidFill>
              </a:rPr>
              <a:t>code</a:t>
            </a:r>
            <a:r>
              <a:rPr lang="en-US" dirty="0"/>
              <a:t>, </a:t>
            </a:r>
            <a:r>
              <a:rPr lang="en-US" dirty="0">
                <a:solidFill>
                  <a:srgbClr val="5430AA"/>
                </a:solidFill>
              </a:rPr>
              <a:t>stack, data </a:t>
            </a:r>
            <a:r>
              <a:rPr lang="en-US" dirty="0"/>
              <a:t>and </a:t>
            </a:r>
            <a:r>
              <a:rPr lang="en-US" dirty="0">
                <a:solidFill>
                  <a:srgbClr val="5430AA"/>
                </a:solidFill>
              </a:rPr>
              <a:t>extra </a:t>
            </a:r>
            <a:r>
              <a:rPr lang="en-US" dirty="0"/>
              <a:t>segment respectively.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93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Architecture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8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77" y="747378"/>
            <a:ext cx="9090080" cy="5970895"/>
          </a:xfrm>
          <a:prstGeom prst="rect">
            <a:avLst/>
          </a:prstGeom>
          <a:noFill/>
          <a:ln w="44450">
            <a:solidFill>
              <a:srgbClr val="5430A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89461" y="1729535"/>
            <a:ext cx="146304" cy="26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2611" y="1999811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622611" y="2272734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22611" y="2545657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22611" y="2818580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22611" y="3091504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22611" y="5619160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22611" y="5897266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22611" y="6175372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22611" y="6443953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21577" y="5072361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97877" y="5072361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21577" y="4800541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97877" y="4800541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21577" y="4536662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AH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7877" y="4536662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21577" y="5341364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DH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97877" y="5341364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80411" y="1192306"/>
            <a:ext cx="609600" cy="289560"/>
          </a:xfrm>
          <a:prstGeom prst="rect">
            <a:avLst/>
          </a:prstGeom>
          <a:solidFill>
            <a:srgbClr val="F7F9F9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80411" y="1481866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80411" y="1771426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80411" y="2060986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80411" y="2350546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80411" y="2640106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442261" y="3163317"/>
            <a:ext cx="1485900" cy="60825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 System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18262" y="5889205"/>
            <a:ext cx="1466850" cy="2948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Operands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18262" y="6182040"/>
            <a:ext cx="1466850" cy="2948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Flags</a:t>
            </a:r>
          </a:p>
        </p:txBody>
      </p:sp>
      <p:sp>
        <p:nvSpPr>
          <p:cNvPr id="33" name="Freeform 32"/>
          <p:cNvSpPr/>
          <p:nvPr/>
        </p:nvSpPr>
        <p:spPr>
          <a:xfrm>
            <a:off x="1546411" y="1117287"/>
            <a:ext cx="1828800" cy="609600"/>
          </a:xfrm>
          <a:custGeom>
            <a:avLst/>
            <a:gdLst>
              <a:gd name="connsiteX0" fmla="*/ 0 w 1828800"/>
              <a:gd name="connsiteY0" fmla="*/ 609600 h 609600"/>
              <a:gd name="connsiteX1" fmla="*/ 217714 w 1828800"/>
              <a:gd name="connsiteY1" fmla="*/ 0 h 609600"/>
              <a:gd name="connsiteX2" fmla="*/ 1640114 w 1828800"/>
              <a:gd name="connsiteY2" fmla="*/ 0 h 609600"/>
              <a:gd name="connsiteX3" fmla="*/ 1828800 w 1828800"/>
              <a:gd name="connsiteY3" fmla="*/ 609600 h 609600"/>
              <a:gd name="connsiteX4" fmla="*/ 1407886 w 1828800"/>
              <a:gd name="connsiteY4" fmla="*/ 609600 h 609600"/>
              <a:gd name="connsiteX5" fmla="*/ 1306286 w 1828800"/>
              <a:gd name="connsiteY5" fmla="*/ 420914 h 609600"/>
              <a:gd name="connsiteX6" fmla="*/ 493486 w 1828800"/>
              <a:gd name="connsiteY6" fmla="*/ 406400 h 609600"/>
              <a:gd name="connsiteX7" fmla="*/ 420914 w 1828800"/>
              <a:gd name="connsiteY7" fmla="*/ 609600 h 609600"/>
              <a:gd name="connsiteX8" fmla="*/ 0 w 1828800"/>
              <a:gd name="connsiteY8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609600">
                <a:moveTo>
                  <a:pt x="0" y="609600"/>
                </a:moveTo>
                <a:lnTo>
                  <a:pt x="217714" y="0"/>
                </a:lnTo>
                <a:lnTo>
                  <a:pt x="1640114" y="0"/>
                </a:lnTo>
                <a:lnTo>
                  <a:pt x="1828800" y="609600"/>
                </a:lnTo>
                <a:lnTo>
                  <a:pt x="1407886" y="609600"/>
                </a:lnTo>
                <a:lnTo>
                  <a:pt x="1306286" y="420914"/>
                </a:lnTo>
                <a:lnTo>
                  <a:pt x="493486" y="406400"/>
                </a:lnTo>
                <a:lnTo>
                  <a:pt x="420914" y="609600"/>
                </a:lnTo>
                <a:lnTo>
                  <a:pt x="0" y="6096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Flowchart: Alternate Process 33"/>
          <p:cNvSpPr/>
          <p:nvPr/>
        </p:nvSpPr>
        <p:spPr>
          <a:xfrm>
            <a:off x="1727713" y="21404"/>
            <a:ext cx="1295400" cy="6096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 Interface </a:t>
            </a:r>
          </a:p>
        </p:txBody>
      </p:sp>
      <p:sp>
        <p:nvSpPr>
          <p:cNvPr id="35" name="Freeform 34"/>
          <p:cNvSpPr/>
          <p:nvPr/>
        </p:nvSpPr>
        <p:spPr>
          <a:xfrm rot="10800000">
            <a:off x="4737532" y="4731266"/>
            <a:ext cx="1828800" cy="609600"/>
          </a:xfrm>
          <a:custGeom>
            <a:avLst/>
            <a:gdLst>
              <a:gd name="connsiteX0" fmla="*/ 0 w 1828800"/>
              <a:gd name="connsiteY0" fmla="*/ 609600 h 609600"/>
              <a:gd name="connsiteX1" fmla="*/ 217714 w 1828800"/>
              <a:gd name="connsiteY1" fmla="*/ 0 h 609600"/>
              <a:gd name="connsiteX2" fmla="*/ 1640114 w 1828800"/>
              <a:gd name="connsiteY2" fmla="*/ 0 h 609600"/>
              <a:gd name="connsiteX3" fmla="*/ 1828800 w 1828800"/>
              <a:gd name="connsiteY3" fmla="*/ 609600 h 609600"/>
              <a:gd name="connsiteX4" fmla="*/ 1407886 w 1828800"/>
              <a:gd name="connsiteY4" fmla="*/ 609600 h 609600"/>
              <a:gd name="connsiteX5" fmla="*/ 1306286 w 1828800"/>
              <a:gd name="connsiteY5" fmla="*/ 420914 h 609600"/>
              <a:gd name="connsiteX6" fmla="*/ 493486 w 1828800"/>
              <a:gd name="connsiteY6" fmla="*/ 406400 h 609600"/>
              <a:gd name="connsiteX7" fmla="*/ 420914 w 1828800"/>
              <a:gd name="connsiteY7" fmla="*/ 609600 h 609600"/>
              <a:gd name="connsiteX8" fmla="*/ 0 w 1828800"/>
              <a:gd name="connsiteY8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609600">
                <a:moveTo>
                  <a:pt x="0" y="609600"/>
                </a:moveTo>
                <a:lnTo>
                  <a:pt x="217714" y="0"/>
                </a:lnTo>
                <a:lnTo>
                  <a:pt x="1640114" y="0"/>
                </a:lnTo>
                <a:lnTo>
                  <a:pt x="1828800" y="609600"/>
                </a:lnTo>
                <a:lnTo>
                  <a:pt x="1407886" y="609600"/>
                </a:lnTo>
                <a:lnTo>
                  <a:pt x="1306286" y="420914"/>
                </a:lnTo>
                <a:lnTo>
                  <a:pt x="493486" y="406400"/>
                </a:lnTo>
                <a:lnTo>
                  <a:pt x="420914" y="609600"/>
                </a:lnTo>
                <a:lnTo>
                  <a:pt x="0" y="6096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 rot="10800000">
            <a:off x="3255460" y="1018250"/>
            <a:ext cx="914401" cy="1005840"/>
          </a:xfrm>
          <a:prstGeom prst="bentArrow">
            <a:avLst>
              <a:gd name="adj1" fmla="val 13683"/>
              <a:gd name="adj2" fmla="val 16873"/>
              <a:gd name="adj3" fmla="val 24741"/>
              <a:gd name="adj4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Up Arrow 36"/>
          <p:cNvSpPr/>
          <p:nvPr/>
        </p:nvSpPr>
        <p:spPr>
          <a:xfrm>
            <a:off x="1621577" y="1748289"/>
            <a:ext cx="230151" cy="24688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29" idx="2"/>
            <a:endCxn id="30" idx="0"/>
          </p:cNvCxnSpPr>
          <p:nvPr/>
        </p:nvCxnSpPr>
        <p:spPr>
          <a:xfrm>
            <a:off x="7185211" y="2929666"/>
            <a:ext cx="0" cy="23365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alf Frame 38"/>
          <p:cNvSpPr/>
          <p:nvPr/>
        </p:nvSpPr>
        <p:spPr>
          <a:xfrm rot="5400000">
            <a:off x="3406245" y="1941922"/>
            <a:ext cx="2465160" cy="6484080"/>
          </a:xfrm>
          <a:prstGeom prst="halfFrame">
            <a:avLst>
              <a:gd name="adj1" fmla="val 4821"/>
              <a:gd name="adj2" fmla="val 59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4784829" y="4103672"/>
            <a:ext cx="266782" cy="61917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6243334" y="4098039"/>
            <a:ext cx="265176" cy="61334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2389864" y="4103672"/>
            <a:ext cx="215392" cy="408475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2392527" y="3398005"/>
            <a:ext cx="210067" cy="52022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ent-Up Arrow 43"/>
          <p:cNvSpPr/>
          <p:nvPr/>
        </p:nvSpPr>
        <p:spPr>
          <a:xfrm rot="5400000">
            <a:off x="6574953" y="4687492"/>
            <a:ext cx="487754" cy="1799561"/>
          </a:xfrm>
          <a:prstGeom prst="bentUpArrow">
            <a:avLst>
              <a:gd name="adj1" fmla="val 25000"/>
              <a:gd name="adj2" fmla="val 29161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280211" y="5340867"/>
            <a:ext cx="0" cy="548338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0800000" flipV="1">
            <a:off x="5813611" y="3033447"/>
            <a:ext cx="1371600" cy="884785"/>
          </a:xfrm>
          <a:prstGeom prst="bentConnector3">
            <a:avLst>
              <a:gd name="adj1" fmla="val 99735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385111" y="6187352"/>
            <a:ext cx="1353312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V="1">
            <a:off x="174811" y="3072751"/>
            <a:ext cx="9105846" cy="605429"/>
          </a:xfrm>
          <a:prstGeom prst="bentConnector3">
            <a:avLst>
              <a:gd name="adj1" fmla="val 50000"/>
            </a:avLst>
          </a:prstGeom>
          <a:ln w="41275">
            <a:solidFill>
              <a:srgbClr val="5430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54371" y="4864953"/>
            <a:ext cx="1336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Arithmetic logic</a:t>
            </a:r>
            <a:br>
              <a:rPr lang="en-US" sz="1400" dirty="0"/>
            </a:br>
            <a:r>
              <a:rPr lang="en-US" sz="1400" dirty="0"/>
              <a:t> unit</a:t>
            </a:r>
          </a:p>
        </p:txBody>
      </p:sp>
      <p:sp>
        <p:nvSpPr>
          <p:cNvPr id="50" name="Rectangle 49"/>
          <p:cNvSpPr/>
          <p:nvPr/>
        </p:nvSpPr>
        <p:spPr>
          <a:xfrm flipH="1">
            <a:off x="4057201" y="944583"/>
            <a:ext cx="100584" cy="9144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flipH="1">
            <a:off x="2374116" y="901280"/>
            <a:ext cx="123444" cy="103447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204583" y="1151838"/>
            <a:ext cx="320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ym typeface="Symbol" panose="05050102010706020507" pitchFamily="18" charset="2"/>
              </a:rPr>
              <a:t>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550132" y="1748289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BIU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53074" y="4926508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EU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89056" y="1460821"/>
            <a:ext cx="12545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  <a:p>
            <a:r>
              <a:rPr lang="en-US" dirty="0"/>
              <a:t>stream </a:t>
            </a:r>
          </a:p>
          <a:p>
            <a:r>
              <a:rPr lang="en-US" dirty="0"/>
              <a:t>byte </a:t>
            </a:r>
          </a:p>
          <a:p>
            <a:r>
              <a:rPr lang="en-US" dirty="0"/>
              <a:t>queue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230059" y="3277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90555" y="32770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62613" y="4235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45489" y="42357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63889" y="4235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09179" y="4235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8152004" y="3167390"/>
            <a:ext cx="2845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8086 Architecture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60549" y="5064027"/>
            <a:ext cx="877824" cy="27379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CX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60549" y="4792207"/>
            <a:ext cx="877824" cy="27379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BX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60549" y="4528328"/>
            <a:ext cx="877824" cy="27379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AX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60549" y="5333030"/>
            <a:ext cx="877824" cy="27379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DX</a:t>
            </a:r>
          </a:p>
        </p:txBody>
      </p:sp>
      <p:sp>
        <p:nvSpPr>
          <p:cNvPr id="67" name="Up Arrow 66"/>
          <p:cNvSpPr/>
          <p:nvPr/>
        </p:nvSpPr>
        <p:spPr>
          <a:xfrm>
            <a:off x="2232211" y="662536"/>
            <a:ext cx="265666" cy="454751"/>
          </a:xfrm>
          <a:prstGeom prst="upArrow">
            <a:avLst/>
          </a:prstGeom>
          <a:solidFill>
            <a:srgbClr val="F7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Bent Arrow 67"/>
          <p:cNvSpPr/>
          <p:nvPr/>
        </p:nvSpPr>
        <p:spPr>
          <a:xfrm rot="5400000">
            <a:off x="4724043" y="-1396716"/>
            <a:ext cx="301770" cy="4870214"/>
          </a:xfrm>
          <a:prstGeom prst="bentArrow">
            <a:avLst>
              <a:gd name="adj1" fmla="val 41029"/>
              <a:gd name="adj2" fmla="val 41029"/>
              <a:gd name="adj3" fmla="val 41029"/>
              <a:gd name="adj4" fmla="val 0"/>
            </a:avLst>
          </a:prstGeom>
          <a:solidFill>
            <a:srgbClr val="F7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4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500"/>
                            </p:stCondLst>
                            <p:childTnLst>
                              <p:par>
                                <p:cTn id="2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000"/>
                            </p:stCondLst>
                            <p:childTnLst>
                              <p:par>
                                <p:cTn id="2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9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 animBg="1"/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8086 CPU is divided into two independent functional units:</a:t>
            </a:r>
          </a:p>
          <a:p>
            <a:pPr marL="457200" indent="171450">
              <a:buFont typeface="+mj-lt"/>
              <a:buAutoNum type="arabicPeriod"/>
              <a:tabLst>
                <a:tab pos="914400" algn="l"/>
              </a:tabLst>
            </a:pPr>
            <a:r>
              <a:rPr lang="en-US" b="1" dirty="0"/>
              <a:t>BIU (Bus Interface Unit)</a:t>
            </a:r>
          </a:p>
          <a:p>
            <a:pPr marL="457200" indent="171450">
              <a:buFont typeface="+mj-lt"/>
              <a:buAutoNum type="arabicPeriod"/>
              <a:tabLst>
                <a:tab pos="914400" algn="l"/>
              </a:tabLst>
            </a:pPr>
            <a:r>
              <a:rPr lang="en-US" b="1" dirty="0"/>
              <a:t>EU (Execution Unit)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Dividing the work between these two units speeds up the </a:t>
            </a:r>
            <a:r>
              <a:rPr lang="en-US" dirty="0">
                <a:solidFill>
                  <a:srgbClr val="5430AA"/>
                </a:solidFill>
              </a:rPr>
              <a:t>processing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2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Components: BIU(Bus Interface Unit)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04772" y="3297702"/>
            <a:ext cx="146304" cy="26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37922" y="3567978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37922" y="3840901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7922" y="4113824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37922" y="4386747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DS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7922" y="4659671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95722" y="2760473"/>
            <a:ext cx="609600" cy="289560"/>
          </a:xfrm>
          <a:prstGeom prst="rect">
            <a:avLst/>
          </a:prstGeom>
          <a:solidFill>
            <a:srgbClr val="F7F9F9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95722" y="3050033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95722" y="3339593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95722" y="3629153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95722" y="3918713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95722" y="4208273"/>
            <a:ext cx="609600" cy="2895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Freeform 15"/>
          <p:cNvSpPr/>
          <p:nvPr/>
        </p:nvSpPr>
        <p:spPr>
          <a:xfrm>
            <a:off x="1661722" y="2685454"/>
            <a:ext cx="1828800" cy="609600"/>
          </a:xfrm>
          <a:custGeom>
            <a:avLst/>
            <a:gdLst>
              <a:gd name="connsiteX0" fmla="*/ 0 w 1828800"/>
              <a:gd name="connsiteY0" fmla="*/ 609600 h 609600"/>
              <a:gd name="connsiteX1" fmla="*/ 217714 w 1828800"/>
              <a:gd name="connsiteY1" fmla="*/ 0 h 609600"/>
              <a:gd name="connsiteX2" fmla="*/ 1640114 w 1828800"/>
              <a:gd name="connsiteY2" fmla="*/ 0 h 609600"/>
              <a:gd name="connsiteX3" fmla="*/ 1828800 w 1828800"/>
              <a:gd name="connsiteY3" fmla="*/ 609600 h 609600"/>
              <a:gd name="connsiteX4" fmla="*/ 1407886 w 1828800"/>
              <a:gd name="connsiteY4" fmla="*/ 609600 h 609600"/>
              <a:gd name="connsiteX5" fmla="*/ 1306286 w 1828800"/>
              <a:gd name="connsiteY5" fmla="*/ 420914 h 609600"/>
              <a:gd name="connsiteX6" fmla="*/ 493486 w 1828800"/>
              <a:gd name="connsiteY6" fmla="*/ 406400 h 609600"/>
              <a:gd name="connsiteX7" fmla="*/ 420914 w 1828800"/>
              <a:gd name="connsiteY7" fmla="*/ 609600 h 609600"/>
              <a:gd name="connsiteX8" fmla="*/ 0 w 1828800"/>
              <a:gd name="connsiteY8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609600">
                <a:moveTo>
                  <a:pt x="0" y="609600"/>
                </a:moveTo>
                <a:lnTo>
                  <a:pt x="217714" y="0"/>
                </a:lnTo>
                <a:lnTo>
                  <a:pt x="1640114" y="0"/>
                </a:lnTo>
                <a:lnTo>
                  <a:pt x="1828800" y="609600"/>
                </a:lnTo>
                <a:lnTo>
                  <a:pt x="1407886" y="609600"/>
                </a:lnTo>
                <a:lnTo>
                  <a:pt x="1306286" y="420914"/>
                </a:lnTo>
                <a:lnTo>
                  <a:pt x="493486" y="406400"/>
                </a:lnTo>
                <a:lnTo>
                  <a:pt x="420914" y="609600"/>
                </a:lnTo>
                <a:lnTo>
                  <a:pt x="0" y="6096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10800000">
            <a:off x="3370771" y="2586417"/>
            <a:ext cx="914401" cy="1005840"/>
          </a:xfrm>
          <a:prstGeom prst="bentArrow">
            <a:avLst>
              <a:gd name="adj1" fmla="val 13683"/>
              <a:gd name="adj2" fmla="val 16873"/>
              <a:gd name="adj3" fmla="val 24741"/>
              <a:gd name="adj4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1736888" y="3316456"/>
            <a:ext cx="230151" cy="24688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H="1">
            <a:off x="4172512" y="2512750"/>
            <a:ext cx="100584" cy="9144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2489427" y="2469447"/>
            <a:ext cx="123444" cy="103447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67192" y="2720005"/>
            <a:ext cx="320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ym typeface="Symbol" panose="05050102010706020507" pitchFamily="18" charset="2"/>
              </a:rPr>
              <a:t>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665443" y="3316456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BIU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04367" y="3028988"/>
            <a:ext cx="12545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  <a:p>
            <a:r>
              <a:rPr lang="en-US" dirty="0"/>
              <a:t>stream </a:t>
            </a:r>
          </a:p>
          <a:p>
            <a:r>
              <a:rPr lang="en-US" dirty="0"/>
              <a:t>byte </a:t>
            </a:r>
          </a:p>
          <a:p>
            <a:r>
              <a:rPr lang="en-US" dirty="0"/>
              <a:t>queue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45370" y="4845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05866" y="48451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26" name="Up Arrow 25"/>
          <p:cNvSpPr/>
          <p:nvPr/>
        </p:nvSpPr>
        <p:spPr>
          <a:xfrm>
            <a:off x="2347522" y="2230703"/>
            <a:ext cx="265666" cy="454751"/>
          </a:xfrm>
          <a:prstGeom prst="upArrow">
            <a:avLst/>
          </a:prstGeom>
          <a:solidFill>
            <a:srgbClr val="F7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 Arrow 26"/>
          <p:cNvSpPr/>
          <p:nvPr/>
        </p:nvSpPr>
        <p:spPr>
          <a:xfrm rot="5400000">
            <a:off x="4839354" y="171451"/>
            <a:ext cx="301770" cy="4870214"/>
          </a:xfrm>
          <a:prstGeom prst="bentArrow">
            <a:avLst>
              <a:gd name="adj1" fmla="val 41029"/>
              <a:gd name="adj2" fmla="val 41029"/>
              <a:gd name="adj3" fmla="val 41029"/>
              <a:gd name="adj4" fmla="val 0"/>
            </a:avLst>
          </a:prstGeom>
          <a:solidFill>
            <a:srgbClr val="F7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3700841" y="4422631"/>
            <a:ext cx="5869980" cy="1828800"/>
          </a:xfrm>
          <a:prstGeom prst="wedgeRoundRectCallout">
            <a:avLst>
              <a:gd name="adj1" fmla="val -51548"/>
              <a:gd name="adj2" fmla="val -62591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solidFill>
                  <a:schemeClr val="tx1"/>
                </a:solidFill>
              </a:rPr>
              <a:t>Segment Register: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Four 16-bit register that provides powerful </a:t>
            </a:r>
            <a:r>
              <a:rPr lang="en-US" sz="2400" dirty="0">
                <a:solidFill>
                  <a:srgbClr val="5430AA"/>
                </a:solidFill>
              </a:rPr>
              <a:t>memory management mechanism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ES</a:t>
            </a:r>
            <a:r>
              <a:rPr lang="en-US" sz="2400" dirty="0">
                <a:solidFill>
                  <a:schemeClr val="tx1"/>
                </a:solidFill>
              </a:rPr>
              <a:t> (extra segment), </a:t>
            </a:r>
            <a:r>
              <a:rPr lang="en-US" sz="2400" b="1" dirty="0">
                <a:solidFill>
                  <a:schemeClr val="tx1"/>
                </a:solidFill>
              </a:rPr>
              <a:t>CS</a:t>
            </a:r>
            <a:r>
              <a:rPr lang="en-US" sz="2400" dirty="0">
                <a:solidFill>
                  <a:schemeClr val="tx1"/>
                </a:solidFill>
              </a:rPr>
              <a:t> (code segment),   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SS</a:t>
            </a:r>
            <a:r>
              <a:rPr lang="en-US" sz="2400" dirty="0">
                <a:solidFill>
                  <a:schemeClr val="tx1"/>
                </a:solidFill>
              </a:rPr>
              <a:t> (stack segment) ,</a:t>
            </a:r>
            <a:r>
              <a:rPr lang="en-US" sz="2400" b="1" dirty="0">
                <a:solidFill>
                  <a:schemeClr val="tx1"/>
                </a:solidFill>
              </a:rPr>
              <a:t> DS </a:t>
            </a:r>
            <a:r>
              <a:rPr lang="en-US" sz="2400" dirty="0">
                <a:solidFill>
                  <a:schemeClr val="tx1"/>
                </a:solidFill>
              </a:rPr>
              <a:t>(data segment).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3794366" y="4575031"/>
            <a:ext cx="5510995" cy="1676400"/>
          </a:xfrm>
          <a:prstGeom prst="wedgeRoundRectCallout">
            <a:avLst>
              <a:gd name="adj1" fmla="val -54759"/>
              <a:gd name="adj2" fmla="val -35148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solidFill>
                  <a:schemeClr val="tx1"/>
                </a:solidFill>
              </a:rPr>
              <a:t>Instruction Pointer: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Register that holds 16-bit address or offset of next code byte within code segment.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680672" y="1462967"/>
            <a:ext cx="4347667" cy="846641"/>
          </a:xfrm>
          <a:prstGeom prst="wedgeRoundRectCallout">
            <a:avLst>
              <a:gd name="adj1" fmla="val -17795"/>
              <a:gd name="adj2" fmla="val 94136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Address Generator: </a:t>
            </a:r>
            <a:r>
              <a:rPr lang="en-US" sz="2400" dirty="0">
                <a:solidFill>
                  <a:schemeClr val="tx1"/>
                </a:solidFill>
              </a:rPr>
              <a:t>Generates </a:t>
            </a:r>
            <a:r>
              <a:rPr lang="en-US" sz="2400" dirty="0">
                <a:solidFill>
                  <a:srgbClr val="5430AA"/>
                </a:solidFill>
              </a:rPr>
              <a:t>20-bit</a:t>
            </a:r>
            <a:r>
              <a:rPr lang="en-US" sz="2400" dirty="0">
                <a:solidFill>
                  <a:schemeClr val="tx1"/>
                </a:solidFill>
              </a:rPr>
              <a:t> of physical address.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4799657" y="880817"/>
            <a:ext cx="4904712" cy="1428460"/>
          </a:xfrm>
          <a:prstGeom prst="wedgeRoundRectCallout">
            <a:avLst>
              <a:gd name="adj1" fmla="val 9212"/>
              <a:gd name="adj2" fmla="val 93968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solidFill>
                  <a:schemeClr val="tx1"/>
                </a:solidFill>
              </a:rPr>
              <a:t>Instruction Queue: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It holds the instruction bytes of the </a:t>
            </a:r>
            <a:r>
              <a:rPr lang="en-US" sz="2400" dirty="0">
                <a:solidFill>
                  <a:srgbClr val="5430AA"/>
                </a:solidFill>
              </a:rPr>
              <a:t>next instruction </a:t>
            </a:r>
            <a:r>
              <a:rPr lang="en-US" sz="2400" dirty="0">
                <a:solidFill>
                  <a:schemeClr val="tx1"/>
                </a:solidFill>
              </a:rPr>
              <a:t>to be executed by </a:t>
            </a:r>
            <a:r>
              <a:rPr lang="en-US" sz="2400" dirty="0">
                <a:solidFill>
                  <a:srgbClr val="5430AA"/>
                </a:solidFill>
              </a:rPr>
              <a:t>EU</a:t>
            </a:r>
            <a:r>
              <a:rPr lang="en-US" sz="2400" dirty="0">
                <a:solidFill>
                  <a:schemeClr val="tx1"/>
                </a:solidFill>
              </a:rPr>
              <a:t>(Execution Unit).</a:t>
            </a:r>
          </a:p>
        </p:txBody>
      </p:sp>
    </p:spTree>
    <p:extLst>
      <p:ext uri="{BB962C8B-B14F-4D97-AF65-F5344CB8AC3E}">
        <p14:creationId xmlns:p14="http://schemas.microsoft.com/office/powerpoint/2010/main" val="211126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7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8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9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9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10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10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10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of BIU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430AA"/>
                </a:solidFill>
              </a:rPr>
              <a:t>Fetch </a:t>
            </a:r>
            <a:r>
              <a:rPr lang="en-US" dirty="0"/>
              <a:t>instructions from memory.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430AA"/>
                </a:solidFill>
              </a:rPr>
              <a:t>Read/write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instructions </a:t>
            </a:r>
            <a:r>
              <a:rPr lang="en-US" dirty="0">
                <a:solidFill>
                  <a:srgbClr val="5430AA"/>
                </a:solidFill>
              </a:rPr>
              <a:t>to/from</a:t>
            </a:r>
            <a:r>
              <a:rPr lang="en-US" dirty="0"/>
              <a:t> the </a:t>
            </a:r>
            <a:r>
              <a:rPr lang="en-US" dirty="0">
                <a:solidFill>
                  <a:srgbClr val="5430AA"/>
                </a:solidFill>
              </a:rPr>
              <a:t>memory</a:t>
            </a:r>
            <a:r>
              <a:rPr lang="en-US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Input/output of data to/from </a:t>
            </a:r>
            <a:r>
              <a:rPr lang="en-US" dirty="0">
                <a:solidFill>
                  <a:srgbClr val="5430AA"/>
                </a:solidFill>
              </a:rPr>
              <a:t>peripheral </a:t>
            </a:r>
            <a:r>
              <a:rPr lang="en-US" dirty="0"/>
              <a:t>ports.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430AA"/>
                </a:solidFill>
              </a:rPr>
              <a:t>Address generation </a:t>
            </a:r>
            <a:r>
              <a:rPr lang="en-US" dirty="0"/>
              <a:t>for memory reference.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430AA"/>
                </a:solidFill>
              </a:rPr>
              <a:t>Queuing </a:t>
            </a:r>
            <a:r>
              <a:rPr lang="en-US" dirty="0"/>
              <a:t>instructions.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/>
              <a:t>Thus, BIU handles all </a:t>
            </a:r>
            <a:r>
              <a:rPr lang="en-US" i="1" dirty="0">
                <a:solidFill>
                  <a:srgbClr val="5430AA"/>
                </a:solidFill>
              </a:rPr>
              <a:t>transfer</a:t>
            </a:r>
            <a:r>
              <a:rPr lang="en-US" i="1" dirty="0"/>
              <a:t> of </a:t>
            </a:r>
            <a:r>
              <a:rPr lang="en-US" i="1" dirty="0">
                <a:solidFill>
                  <a:srgbClr val="5430AA"/>
                </a:solidFill>
              </a:rPr>
              <a:t>data</a:t>
            </a:r>
            <a:r>
              <a:rPr lang="en-US" i="1" dirty="0"/>
              <a:t> and </a:t>
            </a:r>
            <a:r>
              <a:rPr lang="en-US" i="1" dirty="0">
                <a:solidFill>
                  <a:srgbClr val="5430AA"/>
                </a:solidFill>
              </a:rPr>
              <a:t>address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99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Components: EU(Execution Unit)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04998" y="4490714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4998" y="4768820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BP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4998" y="5046926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4998" y="5315507"/>
            <a:ext cx="1752600" cy="2743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3964" y="3943915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</a:t>
            </a:r>
          </a:p>
        </p:txBody>
      </p:sp>
      <p:sp>
        <p:nvSpPr>
          <p:cNvPr id="9" name="Rectangle 8"/>
          <p:cNvSpPr/>
          <p:nvPr/>
        </p:nvSpPr>
        <p:spPr>
          <a:xfrm>
            <a:off x="2780264" y="3943915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3964" y="3672095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80264" y="3672095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03964" y="3408216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0264" y="3408216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03964" y="4212918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80264" y="4212918"/>
            <a:ext cx="877824" cy="27379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24648" y="2034871"/>
            <a:ext cx="1485900" cy="60825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 System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00649" y="4760759"/>
            <a:ext cx="1466850" cy="2948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Operands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00649" y="5053594"/>
            <a:ext cx="1466850" cy="2948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Flags</a:t>
            </a:r>
          </a:p>
        </p:txBody>
      </p:sp>
      <p:sp>
        <p:nvSpPr>
          <p:cNvPr id="19" name="Freeform 18"/>
          <p:cNvSpPr/>
          <p:nvPr/>
        </p:nvSpPr>
        <p:spPr>
          <a:xfrm rot="10800000">
            <a:off x="5019918" y="3602820"/>
            <a:ext cx="2142879" cy="609600"/>
          </a:xfrm>
          <a:custGeom>
            <a:avLst/>
            <a:gdLst>
              <a:gd name="connsiteX0" fmla="*/ 0 w 1828800"/>
              <a:gd name="connsiteY0" fmla="*/ 609600 h 609600"/>
              <a:gd name="connsiteX1" fmla="*/ 217714 w 1828800"/>
              <a:gd name="connsiteY1" fmla="*/ 0 h 609600"/>
              <a:gd name="connsiteX2" fmla="*/ 1640114 w 1828800"/>
              <a:gd name="connsiteY2" fmla="*/ 0 h 609600"/>
              <a:gd name="connsiteX3" fmla="*/ 1828800 w 1828800"/>
              <a:gd name="connsiteY3" fmla="*/ 609600 h 609600"/>
              <a:gd name="connsiteX4" fmla="*/ 1407886 w 1828800"/>
              <a:gd name="connsiteY4" fmla="*/ 609600 h 609600"/>
              <a:gd name="connsiteX5" fmla="*/ 1306286 w 1828800"/>
              <a:gd name="connsiteY5" fmla="*/ 420914 h 609600"/>
              <a:gd name="connsiteX6" fmla="*/ 493486 w 1828800"/>
              <a:gd name="connsiteY6" fmla="*/ 406400 h 609600"/>
              <a:gd name="connsiteX7" fmla="*/ 420914 w 1828800"/>
              <a:gd name="connsiteY7" fmla="*/ 609600 h 609600"/>
              <a:gd name="connsiteX8" fmla="*/ 0 w 1828800"/>
              <a:gd name="connsiteY8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609600">
                <a:moveTo>
                  <a:pt x="0" y="609600"/>
                </a:moveTo>
                <a:lnTo>
                  <a:pt x="217714" y="0"/>
                </a:lnTo>
                <a:lnTo>
                  <a:pt x="1640114" y="0"/>
                </a:lnTo>
                <a:lnTo>
                  <a:pt x="1828800" y="609600"/>
                </a:lnTo>
                <a:lnTo>
                  <a:pt x="1407886" y="609600"/>
                </a:lnTo>
                <a:lnTo>
                  <a:pt x="1306286" y="420914"/>
                </a:lnTo>
                <a:lnTo>
                  <a:pt x="493486" y="406400"/>
                </a:lnTo>
                <a:lnTo>
                  <a:pt x="420914" y="609600"/>
                </a:lnTo>
                <a:lnTo>
                  <a:pt x="0" y="6096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Half Frame 19"/>
          <p:cNvSpPr/>
          <p:nvPr/>
        </p:nvSpPr>
        <p:spPr>
          <a:xfrm rot="5400000">
            <a:off x="3688632" y="813476"/>
            <a:ext cx="2465160" cy="6484080"/>
          </a:xfrm>
          <a:prstGeom prst="halfFrame">
            <a:avLst>
              <a:gd name="adj1" fmla="val 4821"/>
              <a:gd name="adj2" fmla="val 59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5067216" y="2975226"/>
            <a:ext cx="266782" cy="61917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6777977" y="2969593"/>
            <a:ext cx="265176" cy="61334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>
            <a:off x="2672251" y="2975226"/>
            <a:ext cx="215392" cy="408475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-Up Arrow 23"/>
          <p:cNvSpPr/>
          <p:nvPr/>
        </p:nvSpPr>
        <p:spPr>
          <a:xfrm rot="5400000">
            <a:off x="6857340" y="3559046"/>
            <a:ext cx="487754" cy="1799561"/>
          </a:xfrm>
          <a:prstGeom prst="bentUpArrow">
            <a:avLst>
              <a:gd name="adj1" fmla="val 25000"/>
              <a:gd name="adj2" fmla="val 29161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562598" y="4212421"/>
            <a:ext cx="0" cy="548338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6095998" y="1905001"/>
            <a:ext cx="1371600" cy="884785"/>
          </a:xfrm>
          <a:prstGeom prst="bentConnector3">
            <a:avLst>
              <a:gd name="adj1" fmla="val 99735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667498" y="5058906"/>
            <a:ext cx="1353312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00649" y="3829971"/>
            <a:ext cx="173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Arithmetic logic unit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35461" y="3798062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EU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45000" y="310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27876" y="31073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46276" y="310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91566" y="310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42936" y="3935581"/>
            <a:ext cx="877824" cy="27379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42936" y="3663761"/>
            <a:ext cx="877824" cy="27379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BX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42936" y="3399882"/>
            <a:ext cx="877824" cy="27379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AX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42936" y="4204584"/>
            <a:ext cx="877824" cy="27379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DX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463968" y="1784531"/>
            <a:ext cx="0" cy="23365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>
          <a:xfrm>
            <a:off x="672712" y="979965"/>
            <a:ext cx="5080800" cy="1807438"/>
          </a:xfrm>
          <a:prstGeom prst="wedgeRoundRectCallout">
            <a:avLst>
              <a:gd name="adj1" fmla="val -29580"/>
              <a:gd name="adj2" fmla="val 79877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EU has 4 general purpose </a:t>
            </a:r>
            <a:r>
              <a:rPr lang="en-US" sz="2400" dirty="0">
                <a:solidFill>
                  <a:srgbClr val="0000FF"/>
                </a:solidFill>
              </a:rPr>
              <a:t>16-bit </a:t>
            </a:r>
            <a:r>
              <a:rPr lang="en-US" sz="2400" dirty="0">
                <a:solidFill>
                  <a:schemeClr val="tx1"/>
                </a:solidFill>
              </a:rPr>
              <a:t>register i.e. </a:t>
            </a:r>
            <a:r>
              <a:rPr lang="en-US" sz="2400" dirty="0">
                <a:solidFill>
                  <a:srgbClr val="0000FF"/>
                </a:solidFill>
              </a:rPr>
              <a:t>AX, BX, CX, DX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each register is the combination of two </a:t>
            </a:r>
            <a:r>
              <a:rPr lang="en-US" sz="2400" dirty="0">
                <a:solidFill>
                  <a:srgbClr val="0000FF"/>
                </a:solidFill>
              </a:rPr>
              <a:t>8-bit </a:t>
            </a:r>
            <a:r>
              <a:rPr lang="en-US" sz="2400" dirty="0">
                <a:solidFill>
                  <a:schemeClr val="tx1"/>
                </a:solidFill>
              </a:rPr>
              <a:t>register.</a:t>
            </a:r>
          </a:p>
        </p:txBody>
      </p:sp>
      <p:sp>
        <p:nvSpPr>
          <p:cNvPr id="40" name="Rounded Rectangular Callout 39"/>
          <p:cNvSpPr/>
          <p:nvPr/>
        </p:nvSpPr>
        <p:spPr>
          <a:xfrm>
            <a:off x="1002520" y="1120664"/>
            <a:ext cx="5021605" cy="1402205"/>
          </a:xfrm>
          <a:prstGeom prst="wedgeRoundRectCallout">
            <a:avLst>
              <a:gd name="adj1" fmla="val 30748"/>
              <a:gd name="adj2" fmla="val 112369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Contains 16-bit ALU, that performs add, subtract, increment, decrement, compliment, shift, AND, OR, XOR etc.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3727414" y="5422298"/>
            <a:ext cx="5743771" cy="1030176"/>
          </a:xfrm>
          <a:prstGeom prst="wedgeRoundRectCallout">
            <a:avLst>
              <a:gd name="adj1" fmla="val -50754"/>
              <a:gd name="adj2" fmla="val -12100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solidFill>
                  <a:schemeClr val="tx1"/>
                </a:solidFill>
              </a:rPr>
              <a:t>Stack pointer: </a:t>
            </a:r>
            <a:r>
              <a:rPr lang="en-US" sz="2400" dirty="0">
                <a:solidFill>
                  <a:schemeClr val="tx1"/>
                </a:solidFill>
              </a:rPr>
              <a:t>It always points to the top of the stack. Used for sequential access of </a:t>
            </a:r>
            <a:r>
              <a:rPr lang="en-US" sz="2400" dirty="0">
                <a:solidFill>
                  <a:srgbClr val="0000FF"/>
                </a:solidFill>
              </a:rPr>
              <a:t>stack segment.</a:t>
            </a:r>
          </a:p>
        </p:txBody>
      </p:sp>
      <p:sp>
        <p:nvSpPr>
          <p:cNvPr id="42" name="Rounded Rectangular Callout 41"/>
          <p:cNvSpPr/>
          <p:nvPr/>
        </p:nvSpPr>
        <p:spPr>
          <a:xfrm>
            <a:off x="3727414" y="5486542"/>
            <a:ext cx="5581602" cy="408470"/>
          </a:xfrm>
          <a:prstGeom prst="wedgeRoundRectCallout">
            <a:avLst>
              <a:gd name="adj1" fmla="val -50635"/>
              <a:gd name="adj2" fmla="val -17213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Base pointer:  </a:t>
            </a:r>
            <a:r>
              <a:rPr lang="en-US" sz="2400" dirty="0">
                <a:solidFill>
                  <a:schemeClr val="tx1"/>
                </a:solidFill>
              </a:rPr>
              <a:t>used for indirect addressing.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3896949" y="4679481"/>
            <a:ext cx="5309708" cy="1849904"/>
          </a:xfrm>
          <a:prstGeom prst="wedgeRoundRectCallout">
            <a:avLst>
              <a:gd name="adj1" fmla="val -54098"/>
              <a:gd name="adj2" fmla="val -14675"/>
              <a:gd name="adj3" fmla="val 16667"/>
            </a:avLst>
          </a:prstGeom>
          <a:solidFill>
            <a:srgbClr val="F7F9F9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SI (Source Index)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b="1" dirty="0">
                <a:solidFill>
                  <a:schemeClr val="tx1"/>
                </a:solidFill>
              </a:rPr>
              <a:t>DI (Destination Index) </a:t>
            </a:r>
            <a:r>
              <a:rPr lang="en-US" sz="2400" dirty="0">
                <a:solidFill>
                  <a:schemeClr val="tx1"/>
                </a:solidFill>
              </a:rPr>
              <a:t>are used for string related operation and for moving block of memory from one location to another.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4680162" y="979965"/>
            <a:ext cx="4886877" cy="574566"/>
          </a:xfrm>
          <a:prstGeom prst="wedgeRoundRectCallout">
            <a:avLst>
              <a:gd name="adj1" fmla="val 15916"/>
              <a:gd name="adj2" fmla="val 120499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Performs various internal operations.</a:t>
            </a:r>
          </a:p>
        </p:txBody>
      </p:sp>
      <p:sp>
        <p:nvSpPr>
          <p:cNvPr id="45" name="Rounded Rectangular Callout 44"/>
          <p:cNvSpPr/>
          <p:nvPr/>
        </p:nvSpPr>
        <p:spPr>
          <a:xfrm>
            <a:off x="7074044" y="4763259"/>
            <a:ext cx="4972634" cy="1049674"/>
          </a:xfrm>
          <a:prstGeom prst="wedgeRoundRectCallout">
            <a:avLst>
              <a:gd name="adj1" fmla="val -56336"/>
              <a:gd name="adj2" fmla="val -3537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solidFill>
                  <a:schemeClr val="tx1"/>
                </a:solidFill>
              </a:rPr>
              <a:t>Operand register: </a:t>
            </a:r>
            <a:r>
              <a:rPr lang="en-US" sz="2400" dirty="0">
                <a:solidFill>
                  <a:schemeClr val="tx1"/>
                </a:solidFill>
              </a:rPr>
              <a:t>16-bit register used by the control register to hold the </a:t>
            </a:r>
            <a:r>
              <a:rPr lang="en-US" sz="2400" dirty="0">
                <a:solidFill>
                  <a:srgbClr val="0000FF"/>
                </a:solidFill>
              </a:rPr>
              <a:t>operands temporarily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6845711" y="4619270"/>
            <a:ext cx="5244115" cy="1172889"/>
          </a:xfrm>
          <a:prstGeom prst="wedgeRoundRectCallout">
            <a:avLst>
              <a:gd name="adj1" fmla="val -52175"/>
              <a:gd name="adj2" fmla="val 156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The 16-bit flag register of 8086 contains </a:t>
            </a:r>
            <a:r>
              <a:rPr lang="en-US" sz="2400" dirty="0">
                <a:solidFill>
                  <a:srgbClr val="0000FF"/>
                </a:solidFill>
              </a:rPr>
              <a:t>9</a:t>
            </a:r>
            <a:r>
              <a:rPr lang="en-US" sz="2400" dirty="0">
                <a:solidFill>
                  <a:schemeClr val="tx1"/>
                </a:solidFill>
              </a:rPr>
              <a:t> active flags (</a:t>
            </a:r>
            <a:r>
              <a:rPr lang="en-US" sz="2400" dirty="0">
                <a:solidFill>
                  <a:srgbClr val="0000FF"/>
                </a:solidFill>
              </a:rPr>
              <a:t>6 </a:t>
            </a:r>
            <a:r>
              <a:rPr lang="en-US" sz="2400" dirty="0">
                <a:solidFill>
                  <a:schemeClr val="tx1"/>
                </a:solidFill>
              </a:rPr>
              <a:t>conditional &amp; </a:t>
            </a:r>
            <a:r>
              <a:rPr lang="en-US" sz="2400" dirty="0">
                <a:solidFill>
                  <a:srgbClr val="0000FF"/>
                </a:solidFill>
              </a:rPr>
              <a:t>3 </a:t>
            </a:r>
            <a:r>
              <a:rPr lang="en-US" sz="2400" dirty="0">
                <a:solidFill>
                  <a:schemeClr val="tx1"/>
                </a:solidFill>
              </a:rPr>
              <a:t>control flags), other </a:t>
            </a:r>
            <a:r>
              <a:rPr lang="en-US" sz="2400" dirty="0">
                <a:solidFill>
                  <a:srgbClr val="0000FF"/>
                </a:solidFill>
              </a:rPr>
              <a:t>7 </a:t>
            </a:r>
            <a:r>
              <a:rPr lang="en-US" sz="2400" dirty="0">
                <a:solidFill>
                  <a:schemeClr val="tx1"/>
                </a:solidFill>
              </a:rPr>
              <a:t>flags are undefined.</a:t>
            </a:r>
          </a:p>
        </p:txBody>
      </p:sp>
    </p:spTree>
    <p:extLst>
      <p:ext uri="{BB962C8B-B14F-4D97-AF65-F5344CB8AC3E}">
        <p14:creationId xmlns:p14="http://schemas.microsoft.com/office/powerpoint/2010/main" val="233741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FFF"/>
                                      </p:to>
                                    </p:animClr>
                                    <p:set>
                                      <p:cBhvr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FFFF"/>
                                      </p:to>
                                    </p:animClr>
                                    <p:set>
                                      <p:cBhvr>
                                        <p:cTn id="8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FFFF"/>
                                      </p:to>
                                    </p:animClr>
                                    <p:set>
                                      <p:cBhvr>
                                        <p:cTn id="9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FFFF"/>
                                      </p:to>
                                    </p:animClr>
                                    <p:set>
                                      <p:cBhvr>
                                        <p:cTn id="1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FFFF"/>
                                      </p:to>
                                    </p:animClr>
                                    <p:set>
                                      <p:cBhvr>
                                        <p:cTn id="13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5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FFFF"/>
                                      </p:to>
                                    </p:animClr>
                                    <p:set>
                                      <p:cBhvr>
                                        <p:cTn id="15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FFFF"/>
                                      </p:to>
                                    </p:animClr>
                                    <p:set>
                                      <p:cBhvr>
                                        <p:cTn id="15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75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FFFF"/>
                                      </p:to>
                                    </p:animClr>
                                    <p:set>
                                      <p:cBhvr>
                                        <p:cTn id="17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5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8" grpId="0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theme/theme1.xml><?xml version="1.0" encoding="utf-8"?>
<a:theme xmlns:a="http://schemas.openxmlformats.org/drawingml/2006/main" name="1_VIdeo Lecture 16x9 Light Templat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7912</TotalTime>
  <Words>1331</Words>
  <Application>Microsoft Office PowerPoint</Application>
  <PresentationFormat>Widescreen</PresentationFormat>
  <Paragraphs>298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Roboto Condensed</vt:lpstr>
      <vt:lpstr>Wingdings</vt:lpstr>
      <vt:lpstr>Wingdings 3</vt:lpstr>
      <vt:lpstr>Calibri</vt:lpstr>
      <vt:lpstr>Cambria Math</vt:lpstr>
      <vt:lpstr>Arial</vt:lpstr>
      <vt:lpstr>1_VIdeo Lecture 16x9 Light Template</vt:lpstr>
      <vt:lpstr>Introduction to  8086</vt:lpstr>
      <vt:lpstr>Introduction to  8086</vt:lpstr>
      <vt:lpstr>Introduction to  8086</vt:lpstr>
      <vt:lpstr>8086 Architecture</vt:lpstr>
      <vt:lpstr>PowerPoint Presentation</vt:lpstr>
      <vt:lpstr>8086 Architecture</vt:lpstr>
      <vt:lpstr>Components: BIU(Bus Interface Unit)</vt:lpstr>
      <vt:lpstr>Task of BIU</vt:lpstr>
      <vt:lpstr>Components: EU(Execution Unit)</vt:lpstr>
      <vt:lpstr>Task of EU (Execution Unit)</vt:lpstr>
      <vt:lpstr>PowerPoint Presentation</vt:lpstr>
      <vt:lpstr>Segment Register in 8086</vt:lpstr>
      <vt:lpstr>Segment Register in 8086</vt:lpstr>
      <vt:lpstr>Segmentation in 8086</vt:lpstr>
      <vt:lpstr>Segmentation in 8086</vt:lpstr>
      <vt:lpstr>What is need of segmentation in 8086?</vt:lpstr>
      <vt:lpstr>8086 Flag Register</vt:lpstr>
      <vt:lpstr>8086 Flag Register</vt:lpstr>
      <vt:lpstr>8086 Flag Register</vt:lpstr>
      <vt:lpstr>8086 Flag Register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</dc:creator>
  <cp:lastModifiedBy>DHIREN</cp:lastModifiedBy>
  <cp:revision>1047</cp:revision>
  <dcterms:created xsi:type="dcterms:W3CDTF">2020-06-13T06:07:05Z</dcterms:created>
  <dcterms:modified xsi:type="dcterms:W3CDTF">2022-11-12T09:20:26Z</dcterms:modified>
  <cp:contentStatus/>
</cp:coreProperties>
</file>