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4" r:id="rId8"/>
    <p:sldId id="275" r:id="rId9"/>
    <p:sldId id="276" r:id="rId10"/>
    <p:sldId id="277" r:id="rId11"/>
    <p:sldId id="278" r:id="rId12"/>
    <p:sldId id="279" r:id="rId13"/>
    <p:sldId id="280" r:id="rId14"/>
    <p:sldId id="281" r:id="rId15"/>
    <p:sldId id="282" r:id="rId16"/>
    <p:sldId id="283"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DDA-0BB6-934F-EB39-EEF931452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E42CBF-68BD-D514-85E4-15B5A09195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E98A26-6740-917F-7353-FB4EA1B7AA0A}"/>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5" name="Footer Placeholder 4">
            <a:extLst>
              <a:ext uri="{FF2B5EF4-FFF2-40B4-BE49-F238E27FC236}">
                <a16:creationId xmlns:a16="http://schemas.microsoft.com/office/drawing/2014/main" id="{51AA49DE-CA6F-5DE0-19F2-B493A5F4C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DA4C5-A7D1-90F6-2244-3A02E6338444}"/>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24786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6A4D-7CA4-905B-0595-3BB2D05A4B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9459C0-51B4-A0AD-A15B-660E62662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F509F-D209-2763-0678-E5F0FA500082}"/>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5" name="Footer Placeholder 4">
            <a:extLst>
              <a:ext uri="{FF2B5EF4-FFF2-40B4-BE49-F238E27FC236}">
                <a16:creationId xmlns:a16="http://schemas.microsoft.com/office/drawing/2014/main" id="{01C6BE62-EBD4-D5A1-06BE-57ECEE69B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94C45-1AB9-1720-D49A-AC03B77BB430}"/>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389403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8C5FE-CC29-9A0C-0C31-CF02F04029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C2F53B-3189-2B75-36A2-9E85905CA0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E8E348-FF25-92B6-EA06-63B8BE316050}"/>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5" name="Footer Placeholder 4">
            <a:extLst>
              <a:ext uri="{FF2B5EF4-FFF2-40B4-BE49-F238E27FC236}">
                <a16:creationId xmlns:a16="http://schemas.microsoft.com/office/drawing/2014/main" id="{B798A63E-7D78-523E-4E46-1C9122FEDC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981EE-14C7-5A70-FC4F-A17723F9F4C2}"/>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18402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9FC0-8B61-2E97-6C18-9AAD897D91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21495-2789-9FDF-DA1B-D9A1146BC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4166C-0F90-89DA-0CC8-1EBFAC8EF7EB}"/>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5" name="Footer Placeholder 4">
            <a:extLst>
              <a:ext uri="{FF2B5EF4-FFF2-40B4-BE49-F238E27FC236}">
                <a16:creationId xmlns:a16="http://schemas.microsoft.com/office/drawing/2014/main" id="{5F031927-B711-817D-BB64-185ED4870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0784-3920-75BF-E13C-DF395A9A46B7}"/>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324491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D91C-ACF7-E1BB-92A5-10040854D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0DFDA2-F488-8D68-290D-8DF7A338E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F3FBC-8334-F032-AF5A-9CE7D0A3E243}"/>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5" name="Footer Placeholder 4">
            <a:extLst>
              <a:ext uri="{FF2B5EF4-FFF2-40B4-BE49-F238E27FC236}">
                <a16:creationId xmlns:a16="http://schemas.microsoft.com/office/drawing/2014/main" id="{E4CBDF01-BE67-72F1-EA35-3A16D8210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98B02-DB03-5032-B956-39307681B2A1}"/>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300289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FC04-B280-C064-4013-6F88872AD5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7B89C-3759-65E7-89E8-C43AABDDDE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FC6268-B454-4A46-85C9-CE83440D8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82B4D-0E65-6FC8-368E-5F7C011B65DA}"/>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6" name="Footer Placeholder 5">
            <a:extLst>
              <a:ext uri="{FF2B5EF4-FFF2-40B4-BE49-F238E27FC236}">
                <a16:creationId xmlns:a16="http://schemas.microsoft.com/office/drawing/2014/main" id="{03503304-A7AF-38F7-5B48-EF550F12E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6539B5-1F06-8010-58F9-208E3A73B7F3}"/>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332967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8996-9E45-B317-0010-7B9743D7CB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24C145-DD0C-2367-64DB-C57815038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E6499-7F17-CF73-7180-90476CA3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1AC788-8670-0840-CD4B-DE4A67A63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52492-55B5-8C03-E0CC-A5E5DA8EB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4D41AC-5A85-1432-553B-AE83E019BBA7}"/>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8" name="Footer Placeholder 7">
            <a:extLst>
              <a:ext uri="{FF2B5EF4-FFF2-40B4-BE49-F238E27FC236}">
                <a16:creationId xmlns:a16="http://schemas.microsoft.com/office/drawing/2014/main" id="{A080252D-6EB5-ED83-5A42-67AAA57F0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E1D131-1C2C-456E-6760-13D06A810531}"/>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26979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2237-70B4-6941-92E8-F3398B7E7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5460BD-3CEB-B87A-4E03-468EC1C42A33}"/>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4" name="Footer Placeholder 3">
            <a:extLst>
              <a:ext uri="{FF2B5EF4-FFF2-40B4-BE49-F238E27FC236}">
                <a16:creationId xmlns:a16="http://schemas.microsoft.com/office/drawing/2014/main" id="{EF365817-803F-8846-A3C3-41F63A1AEE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FED610-F429-66B5-57BF-E69C476BEB00}"/>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241489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DA20D-0B24-59AF-F106-C3E98251F2DD}"/>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3" name="Footer Placeholder 2">
            <a:extLst>
              <a:ext uri="{FF2B5EF4-FFF2-40B4-BE49-F238E27FC236}">
                <a16:creationId xmlns:a16="http://schemas.microsoft.com/office/drawing/2014/main" id="{0ECFF25D-80A7-9B2E-4FAA-37956DED28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9D9EF2-7129-83CB-5260-809EDFB87890}"/>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205771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83E0-65DE-BB30-D492-E9CE03C55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1D5263-6C6E-9E1A-3849-DAC389319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E4F3E3-536D-13EF-2BA8-7964BB28D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F8ED0-0EC2-77FA-F70D-6D65CDCBBF73}"/>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6" name="Footer Placeholder 5">
            <a:extLst>
              <a:ext uri="{FF2B5EF4-FFF2-40B4-BE49-F238E27FC236}">
                <a16:creationId xmlns:a16="http://schemas.microsoft.com/office/drawing/2014/main" id="{D645C4D5-BF40-CEB4-FF6C-5F4642FE66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0BE878-6D42-6EAF-9DC1-20C0FDFE9884}"/>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60655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F140-120F-6C8B-AFD9-0641358BD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E4A588-B513-0EC3-ED3A-9986D50EC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3BD4A5-1191-D977-0B15-DB8FDBF34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09850-A026-4E3B-AE5D-89B251F2B719}"/>
              </a:ext>
            </a:extLst>
          </p:cNvPr>
          <p:cNvSpPr>
            <a:spLocks noGrp="1"/>
          </p:cNvSpPr>
          <p:nvPr>
            <p:ph type="dt" sz="half" idx="10"/>
          </p:nvPr>
        </p:nvSpPr>
        <p:spPr/>
        <p:txBody>
          <a:bodyPr/>
          <a:lstStyle/>
          <a:p>
            <a:fld id="{BA857A5D-D354-4019-9B31-23BD2D75966D}" type="datetimeFigureOut">
              <a:rPr lang="en-IN" smtClean="0"/>
              <a:t>10-10-2022</a:t>
            </a:fld>
            <a:endParaRPr lang="en-IN"/>
          </a:p>
        </p:txBody>
      </p:sp>
      <p:sp>
        <p:nvSpPr>
          <p:cNvPr id="6" name="Footer Placeholder 5">
            <a:extLst>
              <a:ext uri="{FF2B5EF4-FFF2-40B4-BE49-F238E27FC236}">
                <a16:creationId xmlns:a16="http://schemas.microsoft.com/office/drawing/2014/main" id="{30B436F2-15A0-5BED-D022-18148CDB1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44DFAD-E493-DE54-FA6C-03C07E72B87C}"/>
              </a:ext>
            </a:extLst>
          </p:cNvPr>
          <p:cNvSpPr>
            <a:spLocks noGrp="1"/>
          </p:cNvSpPr>
          <p:nvPr>
            <p:ph type="sldNum" sz="quarter" idx="12"/>
          </p:nvPr>
        </p:nvSpPr>
        <p:spPr/>
        <p:txBody>
          <a:bodyPr/>
          <a:lstStyle/>
          <a:p>
            <a:fld id="{156AF48F-5FBB-4F10-94E3-F894337466BE}" type="slidenum">
              <a:rPr lang="en-IN" smtClean="0"/>
              <a:t>‹#›</a:t>
            </a:fld>
            <a:endParaRPr lang="en-IN"/>
          </a:p>
        </p:txBody>
      </p:sp>
    </p:spTree>
    <p:extLst>
      <p:ext uri="{BB962C8B-B14F-4D97-AF65-F5344CB8AC3E}">
        <p14:creationId xmlns:p14="http://schemas.microsoft.com/office/powerpoint/2010/main" val="25115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722DE-99F2-0FCE-F06C-0FB78F4DE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473861-7F3D-604E-E2A3-5B371D4D2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3A4E0E-709D-99DD-A5D9-703953B75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57A5D-D354-4019-9B31-23BD2D75966D}" type="datetimeFigureOut">
              <a:rPr lang="en-IN" smtClean="0"/>
              <a:t>10-10-2022</a:t>
            </a:fld>
            <a:endParaRPr lang="en-IN"/>
          </a:p>
        </p:txBody>
      </p:sp>
      <p:sp>
        <p:nvSpPr>
          <p:cNvPr id="5" name="Footer Placeholder 4">
            <a:extLst>
              <a:ext uri="{FF2B5EF4-FFF2-40B4-BE49-F238E27FC236}">
                <a16:creationId xmlns:a16="http://schemas.microsoft.com/office/drawing/2014/main" id="{041AD675-42EF-1529-5ACB-E27A3ED33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261377-B0FD-CD35-484D-734B5B8EB5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AF48F-5FBB-4F10-94E3-F894337466BE}" type="slidenum">
              <a:rPr lang="en-IN" smtClean="0"/>
              <a:t>‹#›</a:t>
            </a:fld>
            <a:endParaRPr lang="en-IN"/>
          </a:p>
        </p:txBody>
      </p:sp>
    </p:spTree>
    <p:extLst>
      <p:ext uri="{BB962C8B-B14F-4D97-AF65-F5344CB8AC3E}">
        <p14:creationId xmlns:p14="http://schemas.microsoft.com/office/powerpoint/2010/main" val="179204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BD03-5127-571E-39E5-9472EC069E1B}"/>
              </a:ext>
            </a:extLst>
          </p:cNvPr>
          <p:cNvSpPr>
            <a:spLocks noGrp="1"/>
          </p:cNvSpPr>
          <p:nvPr>
            <p:ph type="ctrTitle"/>
          </p:nvPr>
        </p:nvSpPr>
        <p:spPr/>
        <p:txBody>
          <a:bodyPr/>
          <a:lstStyle/>
          <a:p>
            <a:r>
              <a:rPr lang="en-IN" b="1" dirty="0"/>
              <a:t>UNIT -3                                    Micro Programmed Control</a:t>
            </a:r>
          </a:p>
        </p:txBody>
      </p:sp>
    </p:spTree>
    <p:extLst>
      <p:ext uri="{BB962C8B-B14F-4D97-AF65-F5344CB8AC3E}">
        <p14:creationId xmlns:p14="http://schemas.microsoft.com/office/powerpoint/2010/main" val="9056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6F172-E6A2-7976-38BA-A9709B1A5AD0}"/>
              </a:ext>
            </a:extLst>
          </p:cNvPr>
          <p:cNvPicPr>
            <a:picLocks noChangeAspect="1"/>
          </p:cNvPicPr>
          <p:nvPr/>
        </p:nvPicPr>
        <p:blipFill>
          <a:blip r:embed="rId2"/>
          <a:stretch>
            <a:fillRect/>
          </a:stretch>
        </p:blipFill>
        <p:spPr>
          <a:xfrm>
            <a:off x="921259" y="600074"/>
            <a:ext cx="9130647" cy="5149561"/>
          </a:xfrm>
          <a:prstGeom prst="rect">
            <a:avLst/>
          </a:prstGeom>
        </p:spPr>
      </p:pic>
      <p:sp>
        <p:nvSpPr>
          <p:cNvPr id="4" name="TextBox 3">
            <a:extLst>
              <a:ext uri="{FF2B5EF4-FFF2-40B4-BE49-F238E27FC236}">
                <a16:creationId xmlns:a16="http://schemas.microsoft.com/office/drawing/2014/main" id="{609A7B7F-C49A-4409-AEE5-81CA0489D5C9}"/>
              </a:ext>
            </a:extLst>
          </p:cNvPr>
          <p:cNvSpPr txBox="1"/>
          <p:nvPr/>
        </p:nvSpPr>
        <p:spPr>
          <a:xfrm>
            <a:off x="10390909" y="4225637"/>
            <a:ext cx="1620982" cy="369332"/>
          </a:xfrm>
          <a:prstGeom prst="rect">
            <a:avLst/>
          </a:prstGeom>
          <a:noFill/>
        </p:spPr>
        <p:txBody>
          <a:bodyPr wrap="square" rtlCol="0">
            <a:spAutoFit/>
          </a:bodyPr>
          <a:lstStyle/>
          <a:p>
            <a:r>
              <a:rPr lang="en-IN" b="1" dirty="0"/>
              <a:t>Control Word</a:t>
            </a:r>
          </a:p>
        </p:txBody>
      </p:sp>
      <p:cxnSp>
        <p:nvCxnSpPr>
          <p:cNvPr id="6" name="Straight Arrow Connector 5">
            <a:extLst>
              <a:ext uri="{FF2B5EF4-FFF2-40B4-BE49-F238E27FC236}">
                <a16:creationId xmlns:a16="http://schemas.microsoft.com/office/drawing/2014/main" id="{4FE1181C-F440-345E-C79D-D9B5F5F67AA3}"/>
              </a:ext>
            </a:extLst>
          </p:cNvPr>
          <p:cNvCxnSpPr/>
          <p:nvPr/>
        </p:nvCxnSpPr>
        <p:spPr>
          <a:xfrm flipH="1" flipV="1">
            <a:off x="9836727" y="3796145"/>
            <a:ext cx="84512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DE01E5A-C1C3-3A13-4DAF-C7A9DD076A74}"/>
              </a:ext>
            </a:extLst>
          </p:cNvPr>
          <p:cNvCxnSpPr>
            <a:cxnSpLocks/>
          </p:cNvCxnSpPr>
          <p:nvPr/>
        </p:nvCxnSpPr>
        <p:spPr>
          <a:xfrm flipH="1">
            <a:off x="9622415" y="4594969"/>
            <a:ext cx="858982" cy="39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23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B0399B-7E03-FA23-9A39-2B9D1789151D}"/>
              </a:ext>
            </a:extLst>
          </p:cNvPr>
          <p:cNvPicPr>
            <a:picLocks noChangeAspect="1"/>
          </p:cNvPicPr>
          <p:nvPr/>
        </p:nvPicPr>
        <p:blipFill>
          <a:blip r:embed="rId2"/>
          <a:stretch>
            <a:fillRect/>
          </a:stretch>
        </p:blipFill>
        <p:spPr>
          <a:xfrm>
            <a:off x="815009" y="436286"/>
            <a:ext cx="8839200" cy="2009775"/>
          </a:xfrm>
          <a:prstGeom prst="rect">
            <a:avLst/>
          </a:prstGeom>
        </p:spPr>
      </p:pic>
      <p:pic>
        <p:nvPicPr>
          <p:cNvPr id="5" name="Picture 4">
            <a:extLst>
              <a:ext uri="{FF2B5EF4-FFF2-40B4-BE49-F238E27FC236}">
                <a16:creationId xmlns:a16="http://schemas.microsoft.com/office/drawing/2014/main" id="{5A025918-2EA2-DB1B-63D6-0499A4CDD845}"/>
              </a:ext>
            </a:extLst>
          </p:cNvPr>
          <p:cNvPicPr>
            <a:picLocks noChangeAspect="1"/>
          </p:cNvPicPr>
          <p:nvPr/>
        </p:nvPicPr>
        <p:blipFill>
          <a:blip r:embed="rId3"/>
          <a:stretch>
            <a:fillRect/>
          </a:stretch>
        </p:blipFill>
        <p:spPr>
          <a:xfrm>
            <a:off x="377687" y="2811533"/>
            <a:ext cx="10078278" cy="3200813"/>
          </a:xfrm>
          <a:prstGeom prst="rect">
            <a:avLst/>
          </a:prstGeom>
        </p:spPr>
      </p:pic>
      <p:sp>
        <p:nvSpPr>
          <p:cNvPr id="6" name="TextBox 5">
            <a:extLst>
              <a:ext uri="{FF2B5EF4-FFF2-40B4-BE49-F238E27FC236}">
                <a16:creationId xmlns:a16="http://schemas.microsoft.com/office/drawing/2014/main" id="{568ACE2D-7C67-073A-BAC4-646316D47E6F}"/>
              </a:ext>
            </a:extLst>
          </p:cNvPr>
          <p:cNvSpPr txBox="1"/>
          <p:nvPr/>
        </p:nvSpPr>
        <p:spPr>
          <a:xfrm>
            <a:off x="2849218" y="6177763"/>
            <a:ext cx="7381460" cy="400110"/>
          </a:xfrm>
          <a:prstGeom prst="rect">
            <a:avLst/>
          </a:prstGeom>
          <a:noFill/>
        </p:spPr>
        <p:txBody>
          <a:bodyPr wrap="square" rtlCol="0">
            <a:spAutoFit/>
          </a:bodyPr>
          <a:lstStyle/>
          <a:p>
            <a:r>
              <a:rPr lang="en-IN" sz="2000" b="1" dirty="0" err="1"/>
              <a:t>Updation</a:t>
            </a:r>
            <a:r>
              <a:rPr lang="en-IN" sz="2000" b="1" dirty="0"/>
              <a:t> in control logic is difficult.</a:t>
            </a:r>
          </a:p>
        </p:txBody>
      </p:sp>
    </p:spTree>
    <p:extLst>
      <p:ext uri="{BB962C8B-B14F-4D97-AF65-F5344CB8AC3E}">
        <p14:creationId xmlns:p14="http://schemas.microsoft.com/office/powerpoint/2010/main" val="103730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B577A2-F77F-E180-ABF0-4A0B32EAE2C0}"/>
              </a:ext>
            </a:extLst>
          </p:cNvPr>
          <p:cNvPicPr>
            <a:picLocks noChangeAspect="1"/>
          </p:cNvPicPr>
          <p:nvPr/>
        </p:nvPicPr>
        <p:blipFill>
          <a:blip r:embed="rId2"/>
          <a:stretch>
            <a:fillRect/>
          </a:stretch>
        </p:blipFill>
        <p:spPr>
          <a:xfrm>
            <a:off x="997226" y="572742"/>
            <a:ext cx="9296400" cy="2266950"/>
          </a:xfrm>
          <a:prstGeom prst="rect">
            <a:avLst/>
          </a:prstGeom>
        </p:spPr>
      </p:pic>
      <p:sp>
        <p:nvSpPr>
          <p:cNvPr id="4" name="TextBox 3">
            <a:extLst>
              <a:ext uri="{FF2B5EF4-FFF2-40B4-BE49-F238E27FC236}">
                <a16:creationId xmlns:a16="http://schemas.microsoft.com/office/drawing/2014/main" id="{E2C74B75-E202-B8AD-0E4A-E3031411F685}"/>
              </a:ext>
            </a:extLst>
          </p:cNvPr>
          <p:cNvSpPr txBox="1"/>
          <p:nvPr/>
        </p:nvSpPr>
        <p:spPr>
          <a:xfrm>
            <a:off x="1113183" y="3644348"/>
            <a:ext cx="10084904" cy="120032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All possible control words are stored in a memory </a:t>
            </a:r>
            <a:r>
              <a:rPr lang="en-IN" sz="2400" b="1" dirty="0"/>
              <a:t>(Control Memory) </a:t>
            </a:r>
            <a:r>
              <a:rPr lang="en-IN" sz="2400" dirty="0"/>
              <a:t>and based on the requirements, the specific control word is fetched from memory.</a:t>
            </a:r>
          </a:p>
        </p:txBody>
      </p:sp>
    </p:spTree>
    <p:extLst>
      <p:ext uri="{BB962C8B-B14F-4D97-AF65-F5344CB8AC3E}">
        <p14:creationId xmlns:p14="http://schemas.microsoft.com/office/powerpoint/2010/main" val="52010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FF954C-91D0-3562-E833-90FBB374082A}"/>
              </a:ext>
            </a:extLst>
          </p:cNvPr>
          <p:cNvPicPr>
            <a:picLocks noChangeAspect="1"/>
          </p:cNvPicPr>
          <p:nvPr/>
        </p:nvPicPr>
        <p:blipFill>
          <a:blip r:embed="rId2"/>
          <a:stretch>
            <a:fillRect/>
          </a:stretch>
        </p:blipFill>
        <p:spPr>
          <a:xfrm>
            <a:off x="241646" y="390980"/>
            <a:ext cx="7113311" cy="6076039"/>
          </a:xfrm>
          <a:prstGeom prst="rect">
            <a:avLst/>
          </a:prstGeom>
        </p:spPr>
      </p:pic>
      <p:pic>
        <p:nvPicPr>
          <p:cNvPr id="5" name="Picture 4">
            <a:extLst>
              <a:ext uri="{FF2B5EF4-FFF2-40B4-BE49-F238E27FC236}">
                <a16:creationId xmlns:a16="http://schemas.microsoft.com/office/drawing/2014/main" id="{1254F8E3-705F-1CA1-2B7A-C87E40E956E5}"/>
              </a:ext>
            </a:extLst>
          </p:cNvPr>
          <p:cNvPicPr>
            <a:picLocks noChangeAspect="1"/>
          </p:cNvPicPr>
          <p:nvPr/>
        </p:nvPicPr>
        <p:blipFill>
          <a:blip r:embed="rId3"/>
          <a:stretch>
            <a:fillRect/>
          </a:stretch>
        </p:blipFill>
        <p:spPr>
          <a:xfrm>
            <a:off x="7534275" y="1111815"/>
            <a:ext cx="4657725" cy="2648488"/>
          </a:xfrm>
          <a:prstGeom prst="rect">
            <a:avLst/>
          </a:prstGeom>
        </p:spPr>
      </p:pic>
    </p:spTree>
    <p:extLst>
      <p:ext uri="{BB962C8B-B14F-4D97-AF65-F5344CB8AC3E}">
        <p14:creationId xmlns:p14="http://schemas.microsoft.com/office/powerpoint/2010/main" val="284654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5111A1-C720-D8D9-5617-70A296ACE16F}"/>
              </a:ext>
            </a:extLst>
          </p:cNvPr>
          <p:cNvPicPr>
            <a:picLocks noChangeAspect="1"/>
          </p:cNvPicPr>
          <p:nvPr/>
        </p:nvPicPr>
        <p:blipFill>
          <a:blip r:embed="rId2"/>
          <a:stretch>
            <a:fillRect/>
          </a:stretch>
        </p:blipFill>
        <p:spPr>
          <a:xfrm>
            <a:off x="938626" y="603388"/>
            <a:ext cx="8353425" cy="5042038"/>
          </a:xfrm>
          <a:prstGeom prst="rect">
            <a:avLst/>
          </a:prstGeom>
        </p:spPr>
      </p:pic>
      <p:sp>
        <p:nvSpPr>
          <p:cNvPr id="2" name="Rectangle 1">
            <a:extLst>
              <a:ext uri="{FF2B5EF4-FFF2-40B4-BE49-F238E27FC236}">
                <a16:creationId xmlns:a16="http://schemas.microsoft.com/office/drawing/2014/main" id="{784B416F-21D9-5E88-93D0-4CBBA9D87C51}"/>
              </a:ext>
            </a:extLst>
          </p:cNvPr>
          <p:cNvSpPr/>
          <p:nvPr/>
        </p:nvSpPr>
        <p:spPr>
          <a:xfrm>
            <a:off x="5658678" y="304800"/>
            <a:ext cx="4108174" cy="53406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6914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8F5A66-BCCF-4770-A87B-FA81E809AAD0}"/>
              </a:ext>
            </a:extLst>
          </p:cNvPr>
          <p:cNvPicPr>
            <a:picLocks noChangeAspect="1"/>
          </p:cNvPicPr>
          <p:nvPr/>
        </p:nvPicPr>
        <p:blipFill>
          <a:blip r:embed="rId2"/>
          <a:stretch>
            <a:fillRect/>
          </a:stretch>
        </p:blipFill>
        <p:spPr>
          <a:xfrm>
            <a:off x="369709" y="557626"/>
            <a:ext cx="11452582" cy="5742747"/>
          </a:xfrm>
          <a:prstGeom prst="rect">
            <a:avLst/>
          </a:prstGeom>
        </p:spPr>
      </p:pic>
    </p:spTree>
    <p:extLst>
      <p:ext uri="{BB962C8B-B14F-4D97-AF65-F5344CB8AC3E}">
        <p14:creationId xmlns:p14="http://schemas.microsoft.com/office/powerpoint/2010/main" val="126234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21E1F2-8C97-8F93-67FD-8C50839104AA}"/>
              </a:ext>
            </a:extLst>
          </p:cNvPr>
          <p:cNvPicPr>
            <a:picLocks noChangeAspect="1"/>
          </p:cNvPicPr>
          <p:nvPr/>
        </p:nvPicPr>
        <p:blipFill>
          <a:blip r:embed="rId2"/>
          <a:stretch>
            <a:fillRect/>
          </a:stretch>
        </p:blipFill>
        <p:spPr>
          <a:xfrm>
            <a:off x="1325218" y="771524"/>
            <a:ext cx="8766520" cy="5830415"/>
          </a:xfrm>
          <a:prstGeom prst="rect">
            <a:avLst/>
          </a:prstGeom>
        </p:spPr>
      </p:pic>
    </p:spTree>
    <p:extLst>
      <p:ext uri="{BB962C8B-B14F-4D97-AF65-F5344CB8AC3E}">
        <p14:creationId xmlns:p14="http://schemas.microsoft.com/office/powerpoint/2010/main" val="2436962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8D9F-A2DB-212A-8DC0-45EF3F3C0798}"/>
              </a:ext>
            </a:extLst>
          </p:cNvPr>
          <p:cNvSpPr>
            <a:spLocks noGrp="1"/>
          </p:cNvSpPr>
          <p:nvPr>
            <p:ph type="title"/>
          </p:nvPr>
        </p:nvSpPr>
        <p:spPr>
          <a:xfrm>
            <a:off x="644236" y="226581"/>
            <a:ext cx="10515600" cy="937202"/>
          </a:xfrm>
        </p:spPr>
        <p:txBody>
          <a:bodyPr>
            <a:normAutofit/>
          </a:bodyPr>
          <a:lstStyle/>
          <a:p>
            <a:r>
              <a:rPr lang="en-US" sz="4000" b="1" dirty="0"/>
              <a:t>Organization of micro programmed control unit:</a:t>
            </a:r>
            <a:endParaRPr lang="en-IN" sz="4000" b="1" dirty="0"/>
          </a:p>
        </p:txBody>
      </p:sp>
      <p:sp>
        <p:nvSpPr>
          <p:cNvPr id="3" name="Content Placeholder 2">
            <a:extLst>
              <a:ext uri="{FF2B5EF4-FFF2-40B4-BE49-F238E27FC236}">
                <a16:creationId xmlns:a16="http://schemas.microsoft.com/office/drawing/2014/main" id="{48BAE357-05C9-3B13-3A99-32126ABB40E1}"/>
              </a:ext>
            </a:extLst>
          </p:cNvPr>
          <p:cNvSpPr>
            <a:spLocks noGrp="1"/>
          </p:cNvSpPr>
          <p:nvPr>
            <p:ph idx="1"/>
          </p:nvPr>
        </p:nvSpPr>
        <p:spPr>
          <a:xfrm>
            <a:off x="568035" y="1423844"/>
            <a:ext cx="11180619" cy="4351338"/>
          </a:xfrm>
        </p:spPr>
        <p:txBody>
          <a:bodyPr>
            <a:normAutofit/>
          </a:bodyPr>
          <a:lstStyle/>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general configuration of a micro-programmed control unit is demonstrated in the block diagram of Figure.</a:t>
            </a:r>
          </a:p>
          <a:p>
            <a:pPr marL="0" indent="0" algn="just">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control memory is </a:t>
            </a:r>
            <a:r>
              <a:rPr lang="en-US" sz="2200" b="1" i="0" u="none" strike="noStrike" baseline="0" dirty="0">
                <a:latin typeface="Calibri" panose="020F0502020204030204" pitchFamily="34" charset="0"/>
              </a:rPr>
              <a:t>assumed to be a ROM</a:t>
            </a:r>
            <a:r>
              <a:rPr lang="en-US" sz="2200" b="0" i="0" u="none" strike="noStrike" baseline="0" dirty="0">
                <a:latin typeface="Calibri" panose="020F0502020204030204" pitchFamily="34" charset="0"/>
              </a:rPr>
              <a:t>, within which all control information is </a:t>
            </a:r>
            <a:r>
              <a:rPr lang="en-IN" sz="2200" b="0" i="0" u="none" strike="noStrike" baseline="0" dirty="0">
                <a:latin typeface="Calibri" panose="020F0502020204030204" pitchFamily="34" charset="0"/>
              </a:rPr>
              <a:t>permanently stored.</a:t>
            </a:r>
            <a:endParaRPr lang="en-IN" sz="2200" dirty="0"/>
          </a:p>
        </p:txBody>
      </p:sp>
      <p:pic>
        <p:nvPicPr>
          <p:cNvPr id="7" name="Picture 6">
            <a:extLst>
              <a:ext uri="{FF2B5EF4-FFF2-40B4-BE49-F238E27FC236}">
                <a16:creationId xmlns:a16="http://schemas.microsoft.com/office/drawing/2014/main" id="{0F3EDB59-FE0A-ADD3-2D57-60D588FD3626}"/>
              </a:ext>
            </a:extLst>
          </p:cNvPr>
          <p:cNvPicPr>
            <a:picLocks noChangeAspect="1"/>
          </p:cNvPicPr>
          <p:nvPr/>
        </p:nvPicPr>
        <p:blipFill>
          <a:blip r:embed="rId2"/>
          <a:stretch>
            <a:fillRect/>
          </a:stretch>
        </p:blipFill>
        <p:spPr>
          <a:xfrm>
            <a:off x="1149929" y="3321626"/>
            <a:ext cx="10224654" cy="3023755"/>
          </a:xfrm>
          <a:prstGeom prst="rect">
            <a:avLst/>
          </a:prstGeom>
        </p:spPr>
      </p:pic>
      <p:sp>
        <p:nvSpPr>
          <p:cNvPr id="9" name="TextBox 8">
            <a:extLst>
              <a:ext uri="{FF2B5EF4-FFF2-40B4-BE49-F238E27FC236}">
                <a16:creationId xmlns:a16="http://schemas.microsoft.com/office/drawing/2014/main" id="{5B74B5D8-B423-6F06-35B5-4BB1313537F3}"/>
              </a:ext>
            </a:extLst>
          </p:cNvPr>
          <p:cNvSpPr txBox="1"/>
          <p:nvPr/>
        </p:nvSpPr>
        <p:spPr>
          <a:xfrm>
            <a:off x="3325091" y="6262087"/>
            <a:ext cx="6096000" cy="369332"/>
          </a:xfrm>
          <a:prstGeom prst="rect">
            <a:avLst/>
          </a:prstGeom>
          <a:noFill/>
        </p:spPr>
        <p:txBody>
          <a:bodyPr wrap="square">
            <a:spAutoFit/>
          </a:bodyPr>
          <a:lstStyle/>
          <a:p>
            <a:r>
              <a:rPr lang="en-IN" sz="1800" b="1" i="0" u="none" strike="noStrike" baseline="0" dirty="0">
                <a:latin typeface="Calibri,Bold"/>
              </a:rPr>
              <a:t>figure : Micro-programmed control organization</a:t>
            </a:r>
            <a:endParaRPr lang="en-IN" dirty="0"/>
          </a:p>
        </p:txBody>
      </p:sp>
    </p:spTree>
    <p:extLst>
      <p:ext uri="{BB962C8B-B14F-4D97-AF65-F5344CB8AC3E}">
        <p14:creationId xmlns:p14="http://schemas.microsoft.com/office/powerpoint/2010/main" val="391486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0B278-CE10-2A41-7318-C2D1A83798FA}"/>
              </a:ext>
            </a:extLst>
          </p:cNvPr>
          <p:cNvSpPr txBox="1"/>
          <p:nvPr/>
        </p:nvSpPr>
        <p:spPr>
          <a:xfrm>
            <a:off x="415637" y="335386"/>
            <a:ext cx="11125200" cy="5847755"/>
          </a:xfrm>
          <a:prstGeom prst="rect">
            <a:avLst/>
          </a:prstGeom>
          <a:noFill/>
        </p:spPr>
        <p:txBody>
          <a:bodyPr wrap="square">
            <a:spAutoFit/>
          </a:bodyPr>
          <a:lstStyle/>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a:t>
            </a:r>
            <a:r>
              <a:rPr lang="en-US" sz="2200" b="1" i="0" u="none" strike="noStrike" baseline="0" dirty="0">
                <a:latin typeface="Calibri" panose="020F0502020204030204" pitchFamily="34" charset="0"/>
              </a:rPr>
              <a:t>control memory address register </a:t>
            </a:r>
            <a:r>
              <a:rPr lang="en-US" sz="2200" b="0" i="0" u="none" strike="noStrike" baseline="0" dirty="0">
                <a:latin typeface="Calibri" panose="020F0502020204030204" pitchFamily="34" charset="0"/>
              </a:rPr>
              <a:t>specifies the address of the microinstruction, and the </a:t>
            </a:r>
            <a:r>
              <a:rPr lang="en-US" sz="2200" b="1" i="0" u="none" strike="noStrike" baseline="0" dirty="0">
                <a:latin typeface="Calibri" panose="020F0502020204030204" pitchFamily="34" charset="0"/>
              </a:rPr>
              <a:t>control data register </a:t>
            </a:r>
            <a:r>
              <a:rPr lang="en-US" sz="2200" b="0" i="0" u="none" strike="noStrike" baseline="0" dirty="0">
                <a:latin typeface="Calibri" panose="020F0502020204030204" pitchFamily="34" charset="0"/>
              </a:rPr>
              <a:t>holds the microinstruction read from memory.</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microinstruction contains a </a:t>
            </a:r>
            <a:r>
              <a:rPr lang="en-US" sz="2200" b="1" i="0" u="none" strike="noStrike" baseline="0" dirty="0">
                <a:latin typeface="Calibri" panose="020F0502020204030204" pitchFamily="34" charset="0"/>
              </a:rPr>
              <a:t>control word </a:t>
            </a:r>
            <a:r>
              <a:rPr lang="en-US" sz="2200" b="0" i="0" u="none" strike="noStrike" baseline="0" dirty="0">
                <a:latin typeface="Calibri" panose="020F0502020204030204" pitchFamily="34" charset="0"/>
              </a:rPr>
              <a:t>that specifies one or more microoperations for the data processor. Once these operations are executed, the control must determine </a:t>
            </a:r>
            <a:r>
              <a:rPr lang="en-IN" sz="2200" b="0" i="0" u="none" strike="noStrike" baseline="0" dirty="0">
                <a:latin typeface="Calibri" panose="020F0502020204030204" pitchFamily="34" charset="0"/>
              </a:rPr>
              <a:t>the </a:t>
            </a:r>
            <a:r>
              <a:rPr lang="en-IN" sz="2200" b="1" i="0" u="none" strike="noStrike" baseline="0" dirty="0">
                <a:latin typeface="Calibri" panose="020F0502020204030204" pitchFamily="34" charset="0"/>
              </a:rPr>
              <a:t>next address</a:t>
            </a:r>
            <a:r>
              <a:rPr lang="en-IN" sz="2200" b="0" i="0" u="none" strike="noStrike" baseline="0" dirty="0">
                <a:latin typeface="Calibri" panose="020F0502020204030204" pitchFamily="34" charset="0"/>
              </a:rPr>
              <a:t>.</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location of the next microinstruction may be the </a:t>
            </a:r>
            <a:r>
              <a:rPr lang="en-US" sz="2200" b="1" i="0" u="none" strike="noStrike" baseline="0" dirty="0">
                <a:latin typeface="Calibri" panose="020F0502020204030204" pitchFamily="34" charset="0"/>
              </a:rPr>
              <a:t>one next in sequence</a:t>
            </a:r>
            <a:r>
              <a:rPr lang="en-US" sz="2200" b="0" i="0" u="none" strike="noStrike" baseline="0" dirty="0">
                <a:latin typeface="Calibri" panose="020F0502020204030204" pitchFamily="34" charset="0"/>
              </a:rPr>
              <a:t>, or </a:t>
            </a:r>
            <a:r>
              <a:rPr lang="en-US" sz="2200" b="1" i="0" u="none" strike="noStrike" baseline="0" dirty="0">
                <a:latin typeface="Calibri" panose="020F0502020204030204" pitchFamily="34" charset="0"/>
              </a:rPr>
              <a:t>it may be located somewhere else in the control memory</a:t>
            </a:r>
            <a:r>
              <a:rPr lang="en-US" sz="2200" b="0" i="0" u="none" strike="noStrike" baseline="0" dirty="0">
                <a:latin typeface="Calibri" panose="020F0502020204030204" pitchFamily="34" charset="0"/>
              </a:rPr>
              <a:t>.</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dirty="0"/>
              <a:t>While the microoperations are being executed, the next address is computed in the next address generator circuit and then transferred into the control address register to read the next microinstruction.</a:t>
            </a:r>
          </a:p>
          <a:p>
            <a:pPr marL="342900" indent="-342900" algn="just">
              <a:buFont typeface="Symbol" panose="05050102010706020507" pitchFamily="18" charset="2"/>
              <a:buChar char="·"/>
            </a:pPr>
            <a:r>
              <a:rPr lang="en-US" sz="2200" dirty="0"/>
              <a:t>Thus a microinstruction contains bits for initiating microoperations in the data processor part and bits that determine the address sequence for the control memory.</a:t>
            </a:r>
          </a:p>
          <a:p>
            <a:pPr marL="342900" indent="-342900" algn="just">
              <a:buFont typeface="Symbol" panose="05050102010706020507" pitchFamily="18" charset="2"/>
              <a:buChar char="·"/>
            </a:pPr>
            <a:endParaRPr lang="en-US" sz="2200" dirty="0"/>
          </a:p>
          <a:p>
            <a:pPr marL="342900" indent="-342900" algn="just">
              <a:buFont typeface="Symbol" panose="05050102010706020507" pitchFamily="18" charset="2"/>
              <a:buChar char="·"/>
            </a:pPr>
            <a:r>
              <a:rPr lang="en-US" sz="2200" dirty="0"/>
              <a:t>The </a:t>
            </a:r>
            <a:r>
              <a:rPr lang="en-US" sz="2200" b="1" dirty="0"/>
              <a:t>next address generator is sometimes called a micro-program sequencer</a:t>
            </a:r>
            <a:r>
              <a:rPr lang="en-US" sz="2200" dirty="0"/>
              <a:t>, as it determines the address sequence that is read from control memory.</a:t>
            </a:r>
            <a:endParaRPr lang="en-IN" sz="2200" dirty="0"/>
          </a:p>
        </p:txBody>
      </p:sp>
    </p:spTree>
    <p:extLst>
      <p:ext uri="{BB962C8B-B14F-4D97-AF65-F5344CB8AC3E}">
        <p14:creationId xmlns:p14="http://schemas.microsoft.com/office/powerpoint/2010/main" val="94531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AE9EA-DDE1-4521-EBC6-D7244B2F1CAF}"/>
              </a:ext>
            </a:extLst>
          </p:cNvPr>
          <p:cNvSpPr txBox="1"/>
          <p:nvPr/>
        </p:nvSpPr>
        <p:spPr>
          <a:xfrm>
            <a:off x="384312" y="376991"/>
            <a:ext cx="11180619" cy="5847755"/>
          </a:xfrm>
          <a:prstGeom prst="rect">
            <a:avLst/>
          </a:prstGeom>
          <a:noFill/>
        </p:spPr>
        <p:txBody>
          <a:bodyPr wrap="square">
            <a:spAutoFit/>
          </a:bodyPr>
          <a:lstStyle/>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Typical functions of a micro-program sequencer are incrementing the control address register by one, loading into the control address register an address from control memory, transferring an </a:t>
            </a:r>
            <a:r>
              <a:rPr lang="en-US" sz="2200" b="1" i="0" u="none" strike="noStrike" baseline="0" dirty="0">
                <a:latin typeface="Calibri" panose="020F0502020204030204" pitchFamily="34" charset="0"/>
              </a:rPr>
              <a:t>external address</a:t>
            </a:r>
            <a:r>
              <a:rPr lang="en-US" sz="2200" b="0" i="0" u="none" strike="noStrike" baseline="0" dirty="0">
                <a:latin typeface="Calibri" panose="020F0502020204030204" pitchFamily="34" charset="0"/>
              </a:rPr>
              <a:t>, or loading an initial address to start the </a:t>
            </a:r>
            <a:r>
              <a:rPr lang="en-IN" sz="2200" b="0" i="0" u="none" strike="noStrike" baseline="0" dirty="0">
                <a:latin typeface="Calibri" panose="020F0502020204030204" pitchFamily="34" charset="0"/>
              </a:rPr>
              <a:t>control operations.</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control data register holds the present microinstruction while the next address is computed and read from memory.</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data register is sometimes called a </a:t>
            </a:r>
            <a:r>
              <a:rPr lang="en-US" sz="2200" b="1" i="1" u="none" strike="noStrike" baseline="0" dirty="0">
                <a:latin typeface="Calibri,BoldItalic"/>
              </a:rPr>
              <a:t>pipeline register</a:t>
            </a:r>
            <a:r>
              <a:rPr lang="en-US" sz="2200" b="0" i="1" u="none" strike="noStrike" baseline="0" dirty="0">
                <a:latin typeface="Calibri,Italic"/>
              </a:rPr>
              <a:t>.</a:t>
            </a:r>
          </a:p>
          <a:p>
            <a:pPr marL="342900" indent="-342900" algn="just">
              <a:buFont typeface="Symbol" panose="05050102010706020507" pitchFamily="18" charset="2"/>
              <a:buChar char="·"/>
            </a:pPr>
            <a:endParaRPr lang="en-US" sz="2200" b="0" i="1" u="none" strike="noStrike" baseline="0" dirty="0">
              <a:latin typeface="Calibri,Italic"/>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It allows the execution of the microoperations specified by the control word simultaneously with the generation of the next microinstruction.</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This configuration requires a two-phase clock, with one clock applied to the address register and the other to the data register.</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a:t>
            </a:r>
            <a:r>
              <a:rPr lang="en-US" sz="2200" b="1" i="0" u="none" strike="noStrike" baseline="0" dirty="0">
                <a:latin typeface="Calibri" panose="020F0502020204030204" pitchFamily="34" charset="0"/>
              </a:rPr>
              <a:t>main advantage of the micro programmed control </a:t>
            </a:r>
            <a:r>
              <a:rPr lang="en-US" sz="2200" b="0" i="0" u="none" strike="noStrike" baseline="0" dirty="0">
                <a:latin typeface="Calibri" panose="020F0502020204030204" pitchFamily="34" charset="0"/>
              </a:rPr>
              <a:t>is the fact that once the hardware configuration is established; there should be </a:t>
            </a:r>
            <a:r>
              <a:rPr lang="en-US" sz="2200" b="1" i="0" u="none" strike="noStrike" baseline="0" dirty="0">
                <a:latin typeface="Calibri" panose="020F0502020204030204" pitchFamily="34" charset="0"/>
              </a:rPr>
              <a:t>no need for further hardware or wiring </a:t>
            </a:r>
            <a:r>
              <a:rPr lang="en-IN" sz="2200" b="1" i="0" u="none" strike="noStrike" baseline="0" dirty="0">
                <a:latin typeface="Calibri" panose="020F0502020204030204" pitchFamily="34" charset="0"/>
              </a:rPr>
              <a:t>changes</a:t>
            </a:r>
            <a:r>
              <a:rPr lang="en-IN" sz="2200" b="0" i="0" u="none" strike="noStrike" baseline="0" dirty="0">
                <a:latin typeface="Calibri" panose="020F0502020204030204" pitchFamily="34" charset="0"/>
              </a:rPr>
              <a:t>.</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If we </a:t>
            </a:r>
            <a:r>
              <a:rPr lang="en-US" sz="2200" b="1" i="0" u="none" strike="noStrike" baseline="0" dirty="0">
                <a:latin typeface="Calibri" panose="020F0502020204030204" pitchFamily="34" charset="0"/>
              </a:rPr>
              <a:t>want to establish a different control sequence </a:t>
            </a:r>
            <a:r>
              <a:rPr lang="en-US" sz="2200" b="0" i="0" u="none" strike="noStrike" baseline="0" dirty="0">
                <a:latin typeface="Calibri" panose="020F0502020204030204" pitchFamily="34" charset="0"/>
              </a:rPr>
              <a:t>for the system, all we need to do is </a:t>
            </a:r>
            <a:r>
              <a:rPr lang="en-US" sz="2200" b="1" i="0" u="none" strike="noStrike" baseline="0" dirty="0">
                <a:latin typeface="Calibri" panose="020F0502020204030204" pitchFamily="34" charset="0"/>
              </a:rPr>
              <a:t>specify a different set of microinstructions for control memory</a:t>
            </a:r>
            <a:r>
              <a:rPr lang="en-US" sz="2200" b="0" i="0" u="none" strike="noStrike" baseline="0" dirty="0">
                <a:latin typeface="Calibri" panose="020F0502020204030204" pitchFamily="34" charset="0"/>
              </a:rPr>
              <a:t>.</a:t>
            </a:r>
            <a:endParaRPr lang="en-IN" sz="2200" dirty="0"/>
          </a:p>
        </p:txBody>
      </p:sp>
    </p:spTree>
    <p:extLst>
      <p:ext uri="{BB962C8B-B14F-4D97-AF65-F5344CB8AC3E}">
        <p14:creationId xmlns:p14="http://schemas.microsoft.com/office/powerpoint/2010/main" val="62960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3306B-BA25-BB65-B4AC-68DC736ACC17}"/>
              </a:ext>
            </a:extLst>
          </p:cNvPr>
          <p:cNvSpPr>
            <a:spLocks noGrp="1"/>
          </p:cNvSpPr>
          <p:nvPr>
            <p:ph idx="1"/>
          </p:nvPr>
        </p:nvSpPr>
        <p:spPr>
          <a:xfrm>
            <a:off x="838200" y="692727"/>
            <a:ext cx="10515600" cy="5484236"/>
          </a:xfrm>
        </p:spPr>
        <p:txBody>
          <a:bodyPr>
            <a:normAutofit lnSpcReduction="10000"/>
          </a:bodyPr>
          <a:lstStyle/>
          <a:p>
            <a:pPr marL="0" indent="0" algn="just">
              <a:buNone/>
            </a:pPr>
            <a:r>
              <a:rPr lang="en-IN" sz="2400" b="1" i="1" u="none" strike="noStrike" baseline="0" dirty="0">
                <a:latin typeface="Cambria,BoldItalic"/>
              </a:rPr>
              <a:t>Hardwired Control Unit:</a:t>
            </a:r>
          </a:p>
          <a:p>
            <a:pPr algn="just"/>
            <a:r>
              <a:rPr lang="en-US" sz="2400" b="0" i="0" u="none" strike="noStrike" baseline="0" dirty="0">
                <a:latin typeface="Calibri" panose="020F0502020204030204" pitchFamily="34" charset="0"/>
              </a:rPr>
              <a:t>When the control signals are generated by hardware using conventional logic design techniques, the control unit is said to be hardwired.</a:t>
            </a:r>
          </a:p>
          <a:p>
            <a:pPr algn="just"/>
            <a:endParaRPr lang="en-US" sz="2400" b="0" i="0" u="none" strike="noStrike" baseline="0" dirty="0">
              <a:latin typeface="Calibri" panose="020F0502020204030204" pitchFamily="34" charset="0"/>
            </a:endParaRPr>
          </a:p>
          <a:p>
            <a:pPr marL="0" indent="0" algn="just">
              <a:buNone/>
            </a:pPr>
            <a:r>
              <a:rPr lang="en-IN" sz="2400" b="1" i="1" u="none" strike="noStrike" baseline="0" dirty="0">
                <a:latin typeface="Cambria,BoldItalic"/>
              </a:rPr>
              <a:t>Micro programmed control unit:</a:t>
            </a:r>
          </a:p>
          <a:p>
            <a:pPr algn="just"/>
            <a:r>
              <a:rPr lang="en-US" sz="2400" b="0" i="0" u="none" strike="noStrike" baseline="0" dirty="0">
                <a:latin typeface="Calibri" panose="020F0502020204030204" pitchFamily="34" charset="0"/>
              </a:rPr>
              <a:t>A control unit whose binary control variables are stored in memory is called a micro </a:t>
            </a:r>
            <a:r>
              <a:rPr lang="en-IN" sz="2400" b="0" i="0" u="none" strike="noStrike" baseline="0" dirty="0">
                <a:latin typeface="Calibri" panose="020F0502020204030204" pitchFamily="34" charset="0"/>
              </a:rPr>
              <a:t>programmed control unit.</a:t>
            </a:r>
          </a:p>
          <a:p>
            <a:pPr algn="just"/>
            <a:endParaRPr lang="en-IN" sz="2400" b="0" i="0" u="none" strike="noStrike" baseline="0" dirty="0">
              <a:latin typeface="Calibri" panose="020F0502020204030204" pitchFamily="34" charset="0"/>
            </a:endParaRPr>
          </a:p>
          <a:p>
            <a:pPr marL="0" indent="0" algn="just">
              <a:buNone/>
            </a:pPr>
            <a:r>
              <a:rPr lang="en-IN" sz="2400" b="1" i="1" u="none" strike="noStrike" baseline="0" dirty="0">
                <a:latin typeface="Cambria,BoldItalic"/>
              </a:rPr>
              <a:t>Dynamic microprogramming:</a:t>
            </a:r>
          </a:p>
          <a:p>
            <a:pPr algn="just"/>
            <a:r>
              <a:rPr lang="en-US" sz="2400" b="0" i="0" u="none" strike="noStrike" baseline="0" dirty="0">
                <a:latin typeface="Calibri" panose="020F0502020204030204" pitchFamily="34" charset="0"/>
              </a:rPr>
              <a:t>A more advanced development known as </a:t>
            </a:r>
            <a:r>
              <a:rPr lang="en-US" sz="2400" b="0" i="1" u="none" strike="noStrike" baseline="0" dirty="0">
                <a:latin typeface="Calibri,Italic"/>
              </a:rPr>
              <a:t>dynamic </a:t>
            </a:r>
            <a:r>
              <a:rPr lang="en-US" sz="2400" b="0" i="0" u="none" strike="noStrike" baseline="0" dirty="0">
                <a:latin typeface="Calibri" panose="020F0502020204030204" pitchFamily="34" charset="0"/>
              </a:rPr>
              <a:t>microprogramming permits a microprogram to be loaded initially from an auxiliary memory such as a magnetic disk. </a:t>
            </a:r>
          </a:p>
          <a:p>
            <a:pPr algn="just"/>
            <a:r>
              <a:rPr lang="en-US" sz="2400" b="0" i="0" u="none" strike="noStrike" baseline="0" dirty="0">
                <a:latin typeface="Calibri" panose="020F0502020204030204" pitchFamily="34" charset="0"/>
              </a:rPr>
              <a:t>Control units that use dynamic microprogramming employ a </a:t>
            </a:r>
            <a:r>
              <a:rPr lang="en-US" sz="2400" b="1" i="0" u="none" strike="noStrike" baseline="0" dirty="0">
                <a:latin typeface="Calibri" panose="020F0502020204030204" pitchFamily="34" charset="0"/>
              </a:rPr>
              <a:t>writable control memory</a:t>
            </a:r>
            <a:r>
              <a:rPr lang="en-US" sz="2400" b="0" i="0" u="none" strike="noStrike" baseline="0" dirty="0">
                <a:latin typeface="Calibri" panose="020F0502020204030204" pitchFamily="34" charset="0"/>
              </a:rPr>
              <a:t>. This type of memory can be </a:t>
            </a:r>
            <a:r>
              <a:rPr lang="en-IN" sz="2400" b="0" i="0" u="none" strike="noStrike" baseline="0" dirty="0">
                <a:latin typeface="Calibri" panose="020F0502020204030204" pitchFamily="34" charset="0"/>
              </a:rPr>
              <a:t>used for writing.</a:t>
            </a:r>
            <a:endParaRPr lang="en-IN" sz="3600" dirty="0"/>
          </a:p>
        </p:txBody>
      </p:sp>
    </p:spTree>
    <p:extLst>
      <p:ext uri="{BB962C8B-B14F-4D97-AF65-F5344CB8AC3E}">
        <p14:creationId xmlns:p14="http://schemas.microsoft.com/office/powerpoint/2010/main" val="173153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597A-C427-E025-3C52-F15128D31DD8}"/>
              </a:ext>
            </a:extLst>
          </p:cNvPr>
          <p:cNvSpPr>
            <a:spLocks noGrp="1"/>
          </p:cNvSpPr>
          <p:nvPr>
            <p:ph type="title"/>
          </p:nvPr>
        </p:nvSpPr>
        <p:spPr>
          <a:xfrm>
            <a:off x="630382" y="18255"/>
            <a:ext cx="10515600" cy="1048545"/>
          </a:xfrm>
        </p:spPr>
        <p:txBody>
          <a:bodyPr/>
          <a:lstStyle/>
          <a:p>
            <a:r>
              <a:rPr lang="en-US" b="1" dirty="0"/>
              <a:t>The steps of </a:t>
            </a:r>
            <a:r>
              <a:rPr lang="en-US" b="1" dirty="0">
                <a:latin typeface="+mn-lt"/>
              </a:rPr>
              <a:t>Address Sequencing </a:t>
            </a:r>
            <a:r>
              <a:rPr lang="en-US" b="1" dirty="0"/>
              <a:t>in detail:</a:t>
            </a:r>
            <a:endParaRPr lang="en-IN" b="1" dirty="0"/>
          </a:p>
        </p:txBody>
      </p:sp>
      <p:sp>
        <p:nvSpPr>
          <p:cNvPr id="3" name="Content Placeholder 2">
            <a:extLst>
              <a:ext uri="{FF2B5EF4-FFF2-40B4-BE49-F238E27FC236}">
                <a16:creationId xmlns:a16="http://schemas.microsoft.com/office/drawing/2014/main" id="{35E038C7-CA64-5B9F-2564-0D157D077A54}"/>
              </a:ext>
            </a:extLst>
          </p:cNvPr>
          <p:cNvSpPr>
            <a:spLocks noGrp="1"/>
          </p:cNvSpPr>
          <p:nvPr>
            <p:ph idx="1"/>
          </p:nvPr>
        </p:nvSpPr>
        <p:spPr>
          <a:xfrm>
            <a:off x="630382" y="1316182"/>
            <a:ext cx="10896600" cy="5292436"/>
          </a:xfrm>
        </p:spPr>
        <p:txBody>
          <a:bodyPr>
            <a:noAutofit/>
          </a:bodyPr>
          <a:lstStyle/>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Microinstructions are stored in control memory in groups, with each group specifying a </a:t>
            </a:r>
            <a:r>
              <a:rPr lang="en-IN" sz="2200" b="1" i="1" u="none" strike="noStrike" baseline="0" dirty="0">
                <a:latin typeface="Calibri,BoldItalic"/>
              </a:rPr>
              <a:t>routine</a:t>
            </a:r>
            <a:r>
              <a:rPr lang="en-IN" sz="2200" b="0" i="1" u="none" strike="noStrike" baseline="0" dirty="0">
                <a:latin typeface="Calibri,Italic"/>
              </a:rPr>
              <a:t>.</a:t>
            </a:r>
          </a:p>
          <a:p>
            <a:pPr algn="l">
              <a:buFont typeface="Symbol" panose="05050102010706020507" pitchFamily="18" charset="2"/>
              <a:buChar char="·"/>
            </a:pPr>
            <a:r>
              <a:rPr lang="en-US" sz="2200" b="0" i="0" u="none" strike="noStrike" baseline="0" dirty="0">
                <a:latin typeface="Calibri" panose="020F0502020204030204" pitchFamily="34" charset="0"/>
              </a:rPr>
              <a:t>To appreciate the address sequencing in a micro-program control unit, let us specify the steps that the control must undergo during the execution of a single computer </a:t>
            </a:r>
            <a:r>
              <a:rPr lang="en-IN" sz="2200" b="0" i="0" u="none" strike="noStrike" baseline="0" dirty="0">
                <a:latin typeface="Calibri" panose="020F0502020204030204" pitchFamily="34" charset="0"/>
              </a:rPr>
              <a:t>instruction.</a:t>
            </a:r>
          </a:p>
          <a:p>
            <a:pPr algn="l">
              <a:buFont typeface="Symbol" panose="05050102010706020507" pitchFamily="18" charset="2"/>
              <a:buChar char="·"/>
            </a:pPr>
            <a:endParaRPr lang="en-IN" sz="2200" dirty="0">
              <a:latin typeface="Calibri" panose="020F0502020204030204" pitchFamily="34" charset="0"/>
            </a:endParaRPr>
          </a:p>
          <a:p>
            <a:pPr marL="0" indent="0" algn="l">
              <a:buNone/>
            </a:pPr>
            <a:r>
              <a:rPr lang="en-IN" sz="2200" b="1" i="0" u="none" strike="noStrike" baseline="0" dirty="0">
                <a:latin typeface="Calibri,Bold"/>
              </a:rPr>
              <a:t>Step-1:</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An initial address is loaded into the </a:t>
            </a:r>
            <a:r>
              <a:rPr lang="en-US" sz="2200" b="1" i="0" u="none" strike="noStrike" baseline="0" dirty="0">
                <a:latin typeface="Calibri" panose="020F0502020204030204" pitchFamily="34" charset="0"/>
              </a:rPr>
              <a:t>control address register </a:t>
            </a:r>
            <a:r>
              <a:rPr lang="en-US" sz="2200" b="0" i="0" u="none" strike="noStrike" baseline="0" dirty="0">
                <a:latin typeface="Calibri" panose="020F0502020204030204" pitchFamily="34" charset="0"/>
              </a:rPr>
              <a:t>when power is turned on in </a:t>
            </a:r>
            <a:r>
              <a:rPr lang="en-IN" sz="2200" b="0" i="0" u="none" strike="noStrike" baseline="0" dirty="0">
                <a:latin typeface="Calibri" panose="020F0502020204030204" pitchFamily="34" charset="0"/>
              </a:rPr>
              <a:t>the computer.</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This address is usually the address of the first microinstruction that activates the </a:t>
            </a:r>
            <a:r>
              <a:rPr lang="en-IN" sz="2200" b="0" i="0" u="none" strike="noStrike" baseline="0" dirty="0">
                <a:latin typeface="Calibri" panose="020F0502020204030204" pitchFamily="34" charset="0"/>
              </a:rPr>
              <a:t>instruction fetch routine.</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fetch routine may be sequenced by incrementing the control address register through the rest of its microinstructions.</a:t>
            </a:r>
          </a:p>
          <a:p>
            <a:pPr marL="0" indent="0" algn="l">
              <a:buNone/>
            </a:pPr>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At the end of the fetch routine, the instruction is in the instruction register of the </a:t>
            </a:r>
            <a:r>
              <a:rPr lang="en-IN" sz="2200" b="0" i="0" u="none" strike="noStrike" baseline="0" dirty="0">
                <a:latin typeface="Calibri" panose="020F0502020204030204" pitchFamily="34" charset="0"/>
              </a:rPr>
              <a:t>computer.</a:t>
            </a:r>
            <a:endParaRPr lang="en-IN" sz="2200" dirty="0"/>
          </a:p>
        </p:txBody>
      </p:sp>
    </p:spTree>
    <p:extLst>
      <p:ext uri="{BB962C8B-B14F-4D97-AF65-F5344CB8AC3E}">
        <p14:creationId xmlns:p14="http://schemas.microsoft.com/office/powerpoint/2010/main" val="141864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DCF64-9A7B-4AED-D06A-CC9776536004}"/>
              </a:ext>
            </a:extLst>
          </p:cNvPr>
          <p:cNvSpPr txBox="1"/>
          <p:nvPr/>
        </p:nvSpPr>
        <p:spPr>
          <a:xfrm>
            <a:off x="568036" y="308596"/>
            <a:ext cx="11055927" cy="6232475"/>
          </a:xfrm>
          <a:prstGeom prst="rect">
            <a:avLst/>
          </a:prstGeom>
          <a:noFill/>
        </p:spPr>
        <p:txBody>
          <a:bodyPr wrap="square">
            <a:spAutoFit/>
          </a:bodyPr>
          <a:lstStyle/>
          <a:p>
            <a:pPr algn="l"/>
            <a:r>
              <a:rPr lang="en-IN" sz="2100" b="1" i="0" u="none" strike="noStrike" baseline="0" dirty="0">
                <a:latin typeface="Calibri,Bold"/>
              </a:rPr>
              <a:t>Step-2:</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control memory next must go through the </a:t>
            </a:r>
            <a:r>
              <a:rPr lang="en-US" sz="2100" b="1" i="0" u="none" strike="noStrike" baseline="0" dirty="0">
                <a:latin typeface="Calibri" panose="020F0502020204030204" pitchFamily="34" charset="0"/>
              </a:rPr>
              <a:t>routine</a:t>
            </a:r>
            <a:r>
              <a:rPr lang="en-US" sz="2100" b="0" i="0" u="none" strike="noStrike" baseline="0" dirty="0">
                <a:latin typeface="Calibri" panose="020F0502020204030204" pitchFamily="34" charset="0"/>
              </a:rPr>
              <a:t> that determines the effective </a:t>
            </a:r>
            <a:r>
              <a:rPr lang="en-IN" sz="2100" b="0" i="0" u="none" strike="noStrike" baseline="0" dirty="0">
                <a:latin typeface="Calibri" panose="020F0502020204030204" pitchFamily="34" charset="0"/>
              </a:rPr>
              <a:t>address of the operand.</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A machine instruction may have bits that specify various addressing modes, such as indirect address and index registers.</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effective address computation routine in control memory can be reached through a branch microinstruction, which is conditioned on the status of the mode bits of the </a:t>
            </a:r>
            <a:r>
              <a:rPr lang="en-IN" sz="2100" b="0" i="0" u="none" strike="noStrike" baseline="0" dirty="0">
                <a:latin typeface="Calibri" panose="020F0502020204030204" pitchFamily="34" charset="0"/>
              </a:rPr>
              <a:t>instruction.</a:t>
            </a:r>
          </a:p>
          <a:p>
            <a:pPr marL="342900" indent="-342900" algn="l">
              <a:buFont typeface="Symbol" panose="05050102010706020507" pitchFamily="18" charset="2"/>
              <a:buChar char="·"/>
            </a:pPr>
            <a:r>
              <a:rPr lang="en-US" sz="2100" b="0" i="0" u="none" strike="noStrike" baseline="0" dirty="0">
                <a:latin typeface="Calibri" panose="020F0502020204030204" pitchFamily="34" charset="0"/>
              </a:rPr>
              <a:t>When the effective address computation routine is completed, the address of the operand is available in the memory address register.</a:t>
            </a:r>
          </a:p>
          <a:p>
            <a:pPr marL="342900" indent="-342900" algn="l">
              <a:buFont typeface="Symbol" panose="05050102010706020507" pitchFamily="18" charset="2"/>
              <a:buChar char="·"/>
            </a:pPr>
            <a:endParaRPr lang="en-US" sz="2100" b="0" i="0" u="none" strike="noStrike" baseline="0" dirty="0">
              <a:latin typeface="Calibri" panose="020F0502020204030204" pitchFamily="34" charset="0"/>
            </a:endParaRPr>
          </a:p>
          <a:p>
            <a:pPr algn="l"/>
            <a:r>
              <a:rPr lang="en-IN" sz="2100" b="1" i="0" u="none" strike="noStrike" baseline="0" dirty="0">
                <a:latin typeface="Calibri,Bold"/>
              </a:rPr>
              <a:t>Step-3:</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next step is to generate the microoperations that execute the instruction fetched </a:t>
            </a:r>
            <a:r>
              <a:rPr lang="en-IN" sz="2100" b="0" i="0" u="none" strike="noStrike" baseline="0" dirty="0">
                <a:latin typeface="Calibri" panose="020F0502020204030204" pitchFamily="34" charset="0"/>
              </a:rPr>
              <a:t>from memory.</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microoperation steps to be generated in processor registers depend on the operation code part of the instruction.</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Each instruction has its own micro-program routine stored in a given location of control </a:t>
            </a:r>
            <a:r>
              <a:rPr lang="en-IN" sz="2100" b="0" i="0" u="none" strike="noStrike" baseline="0" dirty="0">
                <a:latin typeface="Calibri" panose="020F0502020204030204" pitchFamily="34" charset="0"/>
              </a:rPr>
              <a:t>memory.</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The transformation from the instruction code bits to an address in control memory where the routine is located is referred to as a </a:t>
            </a:r>
            <a:r>
              <a:rPr lang="en-US" sz="2100" b="1" i="1" u="none" strike="noStrike" baseline="0" dirty="0">
                <a:latin typeface="Calibri,BoldItalic"/>
              </a:rPr>
              <a:t>mapping </a:t>
            </a:r>
            <a:r>
              <a:rPr lang="en-US" sz="2100" b="0" i="0" u="none" strike="noStrike" baseline="0" dirty="0">
                <a:latin typeface="Calibri" panose="020F0502020204030204" pitchFamily="34" charset="0"/>
              </a:rPr>
              <a:t>process.</a:t>
            </a:r>
          </a:p>
          <a:p>
            <a:pPr algn="l"/>
            <a:r>
              <a:rPr lang="en-US" sz="2100" b="0" i="0" u="none" strike="noStrike" baseline="0" dirty="0">
                <a:latin typeface="Symbol" panose="05050102010706020507" pitchFamily="18" charset="2"/>
              </a:rPr>
              <a:t> </a:t>
            </a:r>
            <a:r>
              <a:rPr lang="en-US" sz="2100" b="0" i="0" u="none" strike="noStrike" baseline="0" dirty="0">
                <a:latin typeface="Calibri" panose="020F0502020204030204" pitchFamily="34" charset="0"/>
              </a:rPr>
              <a:t>A mapping procedure is a rule that transforms the instruction code into a control </a:t>
            </a:r>
            <a:r>
              <a:rPr lang="en-IN" sz="2100" b="0" i="0" u="none" strike="noStrike" baseline="0" dirty="0">
                <a:latin typeface="Calibri" panose="020F0502020204030204" pitchFamily="34" charset="0"/>
              </a:rPr>
              <a:t>memory address.</a:t>
            </a:r>
            <a:endParaRPr lang="en-IN" sz="2100" dirty="0"/>
          </a:p>
        </p:txBody>
      </p:sp>
    </p:spTree>
    <p:extLst>
      <p:ext uri="{BB962C8B-B14F-4D97-AF65-F5344CB8AC3E}">
        <p14:creationId xmlns:p14="http://schemas.microsoft.com/office/powerpoint/2010/main" val="196567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27C44-F846-B83B-8B65-3EB28CE722BF}"/>
              </a:ext>
            </a:extLst>
          </p:cNvPr>
          <p:cNvSpPr txBox="1"/>
          <p:nvPr/>
        </p:nvSpPr>
        <p:spPr>
          <a:xfrm>
            <a:off x="263236" y="516047"/>
            <a:ext cx="10903528" cy="5170646"/>
          </a:xfrm>
          <a:prstGeom prst="rect">
            <a:avLst/>
          </a:prstGeom>
          <a:noFill/>
        </p:spPr>
        <p:txBody>
          <a:bodyPr wrap="square">
            <a:spAutoFit/>
          </a:bodyPr>
          <a:lstStyle/>
          <a:p>
            <a:pPr algn="just"/>
            <a:r>
              <a:rPr lang="en-IN" sz="2200" b="1" i="0" u="none" strike="noStrike" baseline="0" dirty="0">
                <a:latin typeface="Calibri,Bold"/>
              </a:rPr>
              <a:t>Step-4:</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Once the required routine is reached, the microinstructions that execute the instruction may be sequenced by incrementing the control address register.</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Micro-programs that employ subroutines will require an external register for storing the </a:t>
            </a:r>
            <a:r>
              <a:rPr lang="en-IN" sz="2200" b="0" i="0" u="none" strike="noStrike" baseline="0" dirty="0">
                <a:latin typeface="Calibri" panose="020F0502020204030204" pitchFamily="34" charset="0"/>
              </a:rPr>
              <a:t>return address.</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Return addresses cannot be stored in ROM because the unit has no writing capability.</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When the execution of the instruction is completed, control must return to the fetch </a:t>
            </a:r>
            <a:r>
              <a:rPr lang="en-IN" sz="2200" b="0" i="0" u="none" strike="noStrike" baseline="0" dirty="0">
                <a:latin typeface="Calibri" panose="020F0502020204030204" pitchFamily="34" charset="0"/>
              </a:rPr>
              <a:t>routine.</a:t>
            </a:r>
          </a:p>
          <a:p>
            <a:pPr marL="285750" indent="-285750" algn="just">
              <a:buFont typeface="Symbol" panose="05050102010706020507" pitchFamily="18" charset="2"/>
              <a:buChar char="·"/>
            </a:pPr>
            <a:r>
              <a:rPr lang="en-US" sz="2200" b="0" i="0" u="none" strike="noStrike" baseline="0" dirty="0">
                <a:latin typeface="Calibri" panose="020F0502020204030204" pitchFamily="34" charset="0"/>
              </a:rPr>
              <a:t>This is accomplished by executing an unconditional branch microinstruction to the first address of the fetch routine.</a:t>
            </a:r>
          </a:p>
          <a:p>
            <a:pPr marL="285750" indent="-28575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1" i="0" u="none" strike="noStrike" baseline="0" dirty="0">
                <a:latin typeface="Calibri,Bold"/>
              </a:rPr>
              <a:t>In summary, the address sequencing capabilities required in a control memory are:</a:t>
            </a:r>
          </a:p>
          <a:p>
            <a:pPr algn="just"/>
            <a:r>
              <a:rPr lang="en-US" sz="2200" b="0" i="0" u="none" strike="noStrike" baseline="0" dirty="0">
                <a:latin typeface="Calibri" panose="020F0502020204030204" pitchFamily="34" charset="0"/>
              </a:rPr>
              <a:t>1. </a:t>
            </a:r>
            <a:r>
              <a:rPr lang="en-US" sz="2200" b="1" i="0" u="none" strike="noStrike" baseline="0" dirty="0">
                <a:latin typeface="Calibri" panose="020F0502020204030204" pitchFamily="34" charset="0"/>
              </a:rPr>
              <a:t>Incrementing</a:t>
            </a:r>
            <a:r>
              <a:rPr lang="en-US" sz="2200" b="0" i="0" u="none" strike="noStrike" baseline="0" dirty="0">
                <a:latin typeface="Calibri" panose="020F0502020204030204" pitchFamily="34" charset="0"/>
              </a:rPr>
              <a:t> of the </a:t>
            </a:r>
            <a:r>
              <a:rPr lang="en-US" sz="2200" b="1" i="0" u="none" strike="noStrike" baseline="0" dirty="0">
                <a:latin typeface="Calibri" panose="020F0502020204030204" pitchFamily="34" charset="0"/>
              </a:rPr>
              <a:t>control address register (CAR)</a:t>
            </a:r>
            <a:r>
              <a:rPr lang="en-US" sz="2200" b="0" i="0" u="none" strike="noStrike" baseline="0" dirty="0">
                <a:latin typeface="Calibri" panose="020F0502020204030204" pitchFamily="34" charset="0"/>
              </a:rPr>
              <a:t>.</a:t>
            </a:r>
          </a:p>
          <a:p>
            <a:pPr algn="just"/>
            <a:r>
              <a:rPr lang="en-US" sz="2200" b="0" i="0" u="none" strike="noStrike" baseline="0" dirty="0">
                <a:latin typeface="Calibri" panose="020F0502020204030204" pitchFamily="34" charset="0"/>
              </a:rPr>
              <a:t>2. </a:t>
            </a:r>
            <a:r>
              <a:rPr lang="en-US" sz="2200" b="1" i="0" u="none" strike="noStrike" baseline="0" dirty="0">
                <a:latin typeface="Calibri" panose="020F0502020204030204" pitchFamily="34" charset="0"/>
              </a:rPr>
              <a:t>Unconditional branch or conditional branch</a:t>
            </a:r>
            <a:r>
              <a:rPr lang="en-US" sz="2200" b="0" i="0" u="none" strike="noStrike" baseline="0" dirty="0">
                <a:latin typeface="Calibri" panose="020F0502020204030204" pitchFamily="34" charset="0"/>
              </a:rPr>
              <a:t>, depending on status bit conditions.</a:t>
            </a:r>
          </a:p>
          <a:p>
            <a:pPr algn="just"/>
            <a:r>
              <a:rPr lang="en-US" sz="2200" b="0" i="0" u="none" strike="noStrike" baseline="0" dirty="0">
                <a:latin typeface="Calibri" panose="020F0502020204030204" pitchFamily="34" charset="0"/>
              </a:rPr>
              <a:t>3. A </a:t>
            </a:r>
            <a:r>
              <a:rPr lang="en-US" sz="2200" b="1" i="0" u="none" strike="noStrike" baseline="0" dirty="0">
                <a:latin typeface="Calibri" panose="020F0502020204030204" pitchFamily="34" charset="0"/>
              </a:rPr>
              <a:t>mapping process </a:t>
            </a:r>
            <a:r>
              <a:rPr lang="en-US" sz="2200" b="0" i="0" u="none" strike="noStrike" baseline="0" dirty="0">
                <a:latin typeface="Calibri" panose="020F0502020204030204" pitchFamily="34" charset="0"/>
              </a:rPr>
              <a:t>from the bits of the instruction to an address for control memory.</a:t>
            </a:r>
          </a:p>
          <a:p>
            <a:pPr algn="just"/>
            <a:r>
              <a:rPr lang="en-US" sz="2200" b="0" i="0" u="none" strike="noStrike" baseline="0" dirty="0">
                <a:latin typeface="Calibri" panose="020F0502020204030204" pitchFamily="34" charset="0"/>
              </a:rPr>
              <a:t>4. A facility for </a:t>
            </a:r>
            <a:r>
              <a:rPr lang="en-US" sz="2200" b="1" i="0" u="none" strike="noStrike" baseline="0" dirty="0">
                <a:latin typeface="Calibri" panose="020F0502020204030204" pitchFamily="34" charset="0"/>
              </a:rPr>
              <a:t>subroutine call </a:t>
            </a:r>
            <a:r>
              <a:rPr lang="en-US" sz="2200" b="0" i="0" u="none" strike="noStrike" baseline="0" dirty="0">
                <a:latin typeface="Calibri" panose="020F0502020204030204" pitchFamily="34" charset="0"/>
              </a:rPr>
              <a:t>and return.</a:t>
            </a:r>
            <a:endParaRPr lang="en-IN" sz="2200" dirty="0"/>
          </a:p>
        </p:txBody>
      </p:sp>
    </p:spTree>
    <p:extLst>
      <p:ext uri="{BB962C8B-B14F-4D97-AF65-F5344CB8AC3E}">
        <p14:creationId xmlns:p14="http://schemas.microsoft.com/office/powerpoint/2010/main" val="17465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DC38-8837-4F61-8B42-9B8E1D35458C}"/>
              </a:ext>
            </a:extLst>
          </p:cNvPr>
          <p:cNvSpPr>
            <a:spLocks noGrp="1"/>
          </p:cNvSpPr>
          <p:nvPr>
            <p:ph type="title"/>
          </p:nvPr>
        </p:nvSpPr>
        <p:spPr>
          <a:xfrm>
            <a:off x="616527" y="295563"/>
            <a:ext cx="10515600" cy="770948"/>
          </a:xfrm>
        </p:spPr>
        <p:txBody>
          <a:bodyPr>
            <a:normAutofit/>
          </a:bodyPr>
          <a:lstStyle/>
          <a:p>
            <a:r>
              <a:rPr lang="en-US" b="1" dirty="0"/>
              <a:t>Selection of address for control memory:</a:t>
            </a:r>
            <a:endParaRPr lang="en-IN" b="1" dirty="0"/>
          </a:p>
        </p:txBody>
      </p:sp>
      <p:pic>
        <p:nvPicPr>
          <p:cNvPr id="5" name="Content Placeholder 4">
            <a:extLst>
              <a:ext uri="{FF2B5EF4-FFF2-40B4-BE49-F238E27FC236}">
                <a16:creationId xmlns:a16="http://schemas.microsoft.com/office/drawing/2014/main" id="{DB6AF95B-221F-3D7A-DA9E-1E87213B75E6}"/>
              </a:ext>
            </a:extLst>
          </p:cNvPr>
          <p:cNvPicPr>
            <a:picLocks noGrp="1" noChangeAspect="1"/>
          </p:cNvPicPr>
          <p:nvPr>
            <p:ph idx="1"/>
          </p:nvPr>
        </p:nvPicPr>
        <p:blipFill>
          <a:blip r:embed="rId2"/>
          <a:stretch>
            <a:fillRect/>
          </a:stretch>
        </p:blipFill>
        <p:spPr>
          <a:xfrm>
            <a:off x="1717964" y="1172064"/>
            <a:ext cx="8498445" cy="5491971"/>
          </a:xfrm>
        </p:spPr>
      </p:pic>
    </p:spTree>
    <p:extLst>
      <p:ext uri="{BB962C8B-B14F-4D97-AF65-F5344CB8AC3E}">
        <p14:creationId xmlns:p14="http://schemas.microsoft.com/office/powerpoint/2010/main" val="46104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BBC7C-281D-8618-1F6B-D0818B081223}"/>
              </a:ext>
            </a:extLst>
          </p:cNvPr>
          <p:cNvSpPr txBox="1"/>
          <p:nvPr/>
        </p:nvSpPr>
        <p:spPr>
          <a:xfrm>
            <a:off x="554182" y="197346"/>
            <a:ext cx="11222182" cy="6370975"/>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Above figure 4.2 shows a block diagram of a control memory and the associated hardware needed for selecting the next microinstruction address.</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microinstruction in control memory contains a set of bits to initiate microoperations in computer registers and other bits to specify the method by which the next address is </a:t>
            </a:r>
            <a:r>
              <a:rPr lang="en-IN" sz="2400" b="0" i="0" u="none" strike="noStrike" baseline="0" dirty="0">
                <a:latin typeface="Calibri" panose="020F0502020204030204" pitchFamily="34" charset="0"/>
              </a:rPr>
              <a:t>obtained.</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diagram shows </a:t>
            </a:r>
            <a:r>
              <a:rPr lang="en-US" sz="2400" b="1" i="0" u="none" strike="noStrike" baseline="0" dirty="0">
                <a:latin typeface="Calibri" panose="020F0502020204030204" pitchFamily="34" charset="0"/>
              </a:rPr>
              <a:t>four different paths </a:t>
            </a:r>
            <a:r>
              <a:rPr lang="en-US" sz="2400" b="0" i="0" u="none" strike="noStrike" baseline="0" dirty="0">
                <a:latin typeface="Calibri" panose="020F0502020204030204" pitchFamily="34" charset="0"/>
              </a:rPr>
              <a:t>from which the </a:t>
            </a:r>
            <a:r>
              <a:rPr lang="en-US" sz="2400" b="1" i="0" u="none" strike="noStrike" baseline="0" dirty="0">
                <a:latin typeface="Calibri" panose="020F0502020204030204" pitchFamily="34" charset="0"/>
              </a:rPr>
              <a:t>control address register (CAR) </a:t>
            </a:r>
            <a:r>
              <a:rPr lang="en-IN" sz="2400" b="0" i="0" u="none" strike="noStrike" baseline="0" dirty="0">
                <a:latin typeface="Calibri" panose="020F0502020204030204" pitchFamily="34" charset="0"/>
              </a:rPr>
              <a:t>receives the address.</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a:t>
            </a:r>
            <a:r>
              <a:rPr lang="en-US" sz="2400" b="1" i="0" u="none" strike="noStrike" baseline="0" dirty="0">
                <a:latin typeface="Calibri" panose="020F0502020204030204" pitchFamily="34" charset="0"/>
              </a:rPr>
              <a:t>incrementor</a:t>
            </a:r>
            <a:r>
              <a:rPr lang="en-US" sz="2400" b="0" i="0" u="none" strike="noStrike" baseline="0" dirty="0">
                <a:latin typeface="Calibri" panose="020F0502020204030204" pitchFamily="34" charset="0"/>
              </a:rPr>
              <a:t> increments the content of the control address register by one, to select the next microinstruction in sequence.</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1" i="0" u="none" strike="noStrike" baseline="0" dirty="0">
                <a:latin typeface="Calibri" panose="020F0502020204030204" pitchFamily="34" charset="0"/>
              </a:rPr>
              <a:t>Branching is achieved by specifying the branch address</a:t>
            </a:r>
            <a:r>
              <a:rPr lang="en-US" sz="2400" b="0" i="0" u="none" strike="noStrike" baseline="0" dirty="0">
                <a:latin typeface="Calibri" panose="020F0502020204030204" pitchFamily="34" charset="0"/>
              </a:rPr>
              <a:t> in one of the fields of the </a:t>
            </a:r>
            <a:r>
              <a:rPr lang="en-IN" sz="2400" b="0" i="0" u="none" strike="noStrike" baseline="0" dirty="0">
                <a:latin typeface="Calibri" panose="020F0502020204030204" pitchFamily="34" charset="0"/>
              </a:rPr>
              <a:t>microinstruction.</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1" i="0" u="none" strike="noStrike" baseline="0" dirty="0">
                <a:latin typeface="Calibri" panose="020F0502020204030204" pitchFamily="34" charset="0"/>
              </a:rPr>
              <a:t>Conditional branching </a:t>
            </a:r>
            <a:r>
              <a:rPr lang="en-US" sz="2400" b="0" i="0" u="none" strike="noStrike" baseline="0" dirty="0">
                <a:latin typeface="Calibri" panose="020F0502020204030204" pitchFamily="34" charset="0"/>
              </a:rPr>
              <a:t>is obtained by using part of the microinstruction to select a specific status bit in order to determine its condition.</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An external address is transferred into control memory via a </a:t>
            </a:r>
            <a:r>
              <a:rPr lang="en-US" sz="2400" b="1" i="0" u="none" strike="noStrike" baseline="0" dirty="0">
                <a:latin typeface="Calibri" panose="020F0502020204030204" pitchFamily="34" charset="0"/>
              </a:rPr>
              <a:t>mapping logic circuit</a:t>
            </a:r>
            <a:r>
              <a:rPr lang="en-US" sz="2400" b="0" i="0" u="none" strike="noStrike" baseline="0" dirty="0">
                <a:latin typeface="Calibri" panose="020F0502020204030204" pitchFamily="34" charset="0"/>
              </a:rPr>
              <a:t>.</a:t>
            </a:r>
            <a:endParaRPr lang="en-IN" sz="2400" dirty="0"/>
          </a:p>
        </p:txBody>
      </p:sp>
    </p:spTree>
    <p:extLst>
      <p:ext uri="{BB962C8B-B14F-4D97-AF65-F5344CB8AC3E}">
        <p14:creationId xmlns:p14="http://schemas.microsoft.com/office/powerpoint/2010/main" val="4275197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8D091-D237-3A1D-1FC5-3E14953D220D}"/>
              </a:ext>
            </a:extLst>
          </p:cNvPr>
          <p:cNvSpPr txBox="1"/>
          <p:nvPr/>
        </p:nvSpPr>
        <p:spPr>
          <a:xfrm>
            <a:off x="665018" y="390436"/>
            <a:ext cx="10861964" cy="5170646"/>
          </a:xfrm>
          <a:prstGeom prst="rect">
            <a:avLst/>
          </a:prstGeom>
          <a:noFill/>
        </p:spPr>
        <p:txBody>
          <a:bodyPr wrap="square">
            <a:spAutoFit/>
          </a:bodyPr>
          <a:lstStyle/>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return address for a subroutine is stored in a special register whose value is then used when the micro-program wishes to return from the subroutine.</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a:t>
            </a:r>
            <a:r>
              <a:rPr lang="en-US" sz="2200" b="1" i="0" u="none" strike="noStrike" baseline="0" dirty="0">
                <a:latin typeface="Calibri" panose="020F0502020204030204" pitchFamily="34" charset="0"/>
              </a:rPr>
              <a:t>branch logic </a:t>
            </a:r>
            <a:r>
              <a:rPr lang="en-US" sz="2200" b="0" i="0" u="none" strike="noStrike" baseline="0" dirty="0">
                <a:latin typeface="Calibri" panose="020F0502020204030204" pitchFamily="34" charset="0"/>
              </a:rPr>
              <a:t>of figure 4.2 provides decision-making capabilities in the control unit.</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status conditions are special bits in the system that provide parameter information such as the carry-out of an adder, the sign bit of a number, the mode bits of an instruction, and input or output status conditions.</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status bits, together with the field in the microinstruction that specifies a branch address, control the conditional branch decisions generated in the branch logic.</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A 1 output in the multiplexer generates a control signal to transfer the branch address from the microinstruction into the control address register.</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 0 output in the multiplexer causes the address register to be incremented.</a:t>
            </a:r>
            <a:endParaRPr lang="en-IN" sz="2200" dirty="0"/>
          </a:p>
        </p:txBody>
      </p:sp>
    </p:spTree>
    <p:extLst>
      <p:ext uri="{BB962C8B-B14F-4D97-AF65-F5344CB8AC3E}">
        <p14:creationId xmlns:p14="http://schemas.microsoft.com/office/powerpoint/2010/main" val="295637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A94D-AC9B-96B4-C866-63A14B0A7CF0}"/>
              </a:ext>
            </a:extLst>
          </p:cNvPr>
          <p:cNvSpPr>
            <a:spLocks noGrp="1"/>
          </p:cNvSpPr>
          <p:nvPr>
            <p:ph type="title"/>
          </p:nvPr>
        </p:nvSpPr>
        <p:spPr>
          <a:xfrm>
            <a:off x="838200" y="365125"/>
            <a:ext cx="10515600" cy="549275"/>
          </a:xfrm>
        </p:spPr>
        <p:txBody>
          <a:bodyPr>
            <a:normAutofit fontScale="90000"/>
          </a:bodyPr>
          <a:lstStyle/>
          <a:p>
            <a:r>
              <a:rPr lang="en-IN" b="1" dirty="0"/>
              <a:t>Mapping of an Instruction:</a:t>
            </a:r>
          </a:p>
        </p:txBody>
      </p:sp>
      <p:pic>
        <p:nvPicPr>
          <p:cNvPr id="5" name="Content Placeholder 4">
            <a:extLst>
              <a:ext uri="{FF2B5EF4-FFF2-40B4-BE49-F238E27FC236}">
                <a16:creationId xmlns:a16="http://schemas.microsoft.com/office/drawing/2014/main" id="{0988C828-A520-EBA5-2694-F26F1857C505}"/>
              </a:ext>
            </a:extLst>
          </p:cNvPr>
          <p:cNvPicPr>
            <a:picLocks noGrp="1" noChangeAspect="1"/>
          </p:cNvPicPr>
          <p:nvPr>
            <p:ph idx="1"/>
          </p:nvPr>
        </p:nvPicPr>
        <p:blipFill>
          <a:blip r:embed="rId2"/>
          <a:stretch>
            <a:fillRect/>
          </a:stretch>
        </p:blipFill>
        <p:spPr>
          <a:xfrm>
            <a:off x="1022316" y="1279525"/>
            <a:ext cx="10147367" cy="3042733"/>
          </a:xfrm>
        </p:spPr>
      </p:pic>
      <p:sp>
        <p:nvSpPr>
          <p:cNvPr id="7" name="TextBox 6">
            <a:extLst>
              <a:ext uri="{FF2B5EF4-FFF2-40B4-BE49-F238E27FC236}">
                <a16:creationId xmlns:a16="http://schemas.microsoft.com/office/drawing/2014/main" id="{9266A1B1-2409-CFC5-4FB3-B978952E67CB}"/>
              </a:ext>
            </a:extLst>
          </p:cNvPr>
          <p:cNvSpPr txBox="1"/>
          <p:nvPr/>
        </p:nvSpPr>
        <p:spPr>
          <a:xfrm>
            <a:off x="519546" y="4516646"/>
            <a:ext cx="10834254" cy="2123658"/>
          </a:xfrm>
          <a:prstGeom prst="rect">
            <a:avLst/>
          </a:prstGeom>
          <a:noFill/>
        </p:spPr>
        <p:txBody>
          <a:bodyPr wrap="square">
            <a:spAutoFit/>
          </a:bodyPr>
          <a:lstStyle/>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 special type of branch exists when a microinstruction specifies a branch to the first word in control memory where a microprogram routine for an instruction is located.</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status bits for this type of branch are the bits in the operation code part of the </a:t>
            </a:r>
            <a:r>
              <a:rPr lang="en-IN" sz="2200" b="0" i="0" u="none" strike="noStrike" baseline="0" dirty="0">
                <a:latin typeface="Calibri" panose="020F0502020204030204" pitchFamily="34" charset="0"/>
              </a:rPr>
              <a:t>instruction.</a:t>
            </a:r>
          </a:p>
          <a:p>
            <a:pPr algn="just"/>
            <a:r>
              <a:rPr lang="en-US" sz="2200" b="0" i="0" u="none" strike="noStrike" baseline="0" dirty="0">
                <a:latin typeface="Calibri" panose="020F0502020204030204" pitchFamily="34" charset="0"/>
              </a:rPr>
              <a:t>For example, a computer with a simple instruction format as shown in figure 4.3 has an operation code of four bits which can specify up to 16 distinct instructions.</a:t>
            </a:r>
            <a:endParaRPr lang="en-IN" sz="2200" dirty="0"/>
          </a:p>
        </p:txBody>
      </p:sp>
    </p:spTree>
    <p:extLst>
      <p:ext uri="{BB962C8B-B14F-4D97-AF65-F5344CB8AC3E}">
        <p14:creationId xmlns:p14="http://schemas.microsoft.com/office/powerpoint/2010/main" val="549976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D6D69-73BD-63DE-D7A1-756FC3C865C3}"/>
              </a:ext>
            </a:extLst>
          </p:cNvPr>
          <p:cNvSpPr txBox="1"/>
          <p:nvPr/>
        </p:nvSpPr>
        <p:spPr>
          <a:xfrm>
            <a:off x="491836" y="460399"/>
            <a:ext cx="11208327" cy="6186309"/>
          </a:xfrm>
          <a:prstGeom prst="rect">
            <a:avLst/>
          </a:prstGeom>
          <a:noFill/>
        </p:spPr>
        <p:txBody>
          <a:bodyPr wrap="square">
            <a:spAutoFit/>
          </a:bodyPr>
          <a:lstStyle/>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Assume further that the control memory has </a:t>
            </a:r>
            <a:r>
              <a:rPr lang="en-US" sz="2200" b="1" i="0" u="none" strike="noStrike" baseline="0" dirty="0">
                <a:latin typeface="Calibri" panose="020F0502020204030204" pitchFamily="34" charset="0"/>
              </a:rPr>
              <a:t>128 words</a:t>
            </a:r>
            <a:r>
              <a:rPr lang="en-US" sz="2200" b="0" i="0" u="none" strike="noStrike" baseline="0" dirty="0">
                <a:latin typeface="Calibri" panose="020F0502020204030204" pitchFamily="34" charset="0"/>
              </a:rPr>
              <a:t>, requiring an address of seven </a:t>
            </a:r>
            <a:r>
              <a:rPr lang="en-IN" sz="2200" b="0" i="0" u="none" strike="noStrike" baseline="0" dirty="0">
                <a:latin typeface="Calibri" panose="020F0502020204030204" pitchFamily="34" charset="0"/>
              </a:rPr>
              <a:t>bits.</a:t>
            </a: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One simple mapping process that converts the </a:t>
            </a:r>
            <a:r>
              <a:rPr lang="en-US" sz="2200" b="1" i="0" u="none" strike="noStrike" baseline="0" dirty="0">
                <a:latin typeface="Calibri" panose="020F0502020204030204" pitchFamily="34" charset="0"/>
              </a:rPr>
              <a:t>4-bit operation code to a 7-bit address </a:t>
            </a:r>
            <a:r>
              <a:rPr lang="en-US" sz="2200" b="0" i="0" u="none" strike="noStrike" baseline="0" dirty="0">
                <a:latin typeface="Calibri" panose="020F0502020204030204" pitchFamily="34" charset="0"/>
              </a:rPr>
              <a:t>for control memory is shown in figure 4.3.</a:t>
            </a:r>
          </a:p>
          <a:p>
            <a:pPr marL="342900" indent="-342900" algn="l">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This mapping consists of placing a </a:t>
            </a:r>
            <a:r>
              <a:rPr lang="en-US" sz="2200" b="1" i="0" u="none" strike="noStrike" baseline="0" dirty="0">
                <a:latin typeface="Calibri" panose="020F0502020204030204" pitchFamily="34" charset="0"/>
              </a:rPr>
              <a:t>0 in the most significant bit </a:t>
            </a:r>
            <a:r>
              <a:rPr lang="en-US" sz="2200" b="0" i="0" u="none" strike="noStrike" baseline="0" dirty="0">
                <a:latin typeface="Calibri" panose="020F0502020204030204" pitchFamily="34" charset="0"/>
              </a:rPr>
              <a:t>of the address, transferring the four operation code bits, and </a:t>
            </a:r>
            <a:r>
              <a:rPr lang="en-US" sz="2200" b="1" i="0" u="none" strike="noStrike" baseline="0" dirty="0">
                <a:latin typeface="Calibri" panose="020F0502020204030204" pitchFamily="34" charset="0"/>
              </a:rPr>
              <a:t>clearing the two least significant bits of the </a:t>
            </a:r>
            <a:r>
              <a:rPr lang="en-IN" sz="2200" b="1" i="0" u="none" strike="noStrike" baseline="0" dirty="0">
                <a:latin typeface="Calibri" panose="020F0502020204030204" pitchFamily="34" charset="0"/>
              </a:rPr>
              <a:t>control address register</a:t>
            </a:r>
            <a:r>
              <a:rPr lang="en-IN" sz="2200" b="0" i="0" u="none" strike="noStrike" baseline="0" dirty="0">
                <a:latin typeface="Calibri" panose="020F0502020204030204" pitchFamily="34" charset="0"/>
              </a:rPr>
              <a:t>.</a:t>
            </a:r>
          </a:p>
          <a:p>
            <a:pPr marL="342900" indent="-342900" algn="l">
              <a:buFont typeface="Symbol" panose="05050102010706020507" pitchFamily="18" charset="2"/>
              <a:buChar char="·"/>
            </a:pPr>
            <a:endParaRPr lang="en-IN" sz="22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This provides for each computer instruction a microprogram routine with a capacity of </a:t>
            </a:r>
            <a:r>
              <a:rPr lang="en-IN" sz="2200" b="0" i="0" u="none" strike="noStrike" baseline="0" dirty="0">
                <a:latin typeface="Calibri" panose="020F0502020204030204" pitchFamily="34" charset="0"/>
              </a:rPr>
              <a:t>four microinstructions.</a:t>
            </a:r>
          </a:p>
          <a:p>
            <a:pPr marL="342900" indent="-342900" algn="l">
              <a:buFont typeface="Symbol" panose="05050102010706020507" pitchFamily="18" charset="2"/>
              <a:buChar char="·"/>
            </a:pPr>
            <a:endParaRPr lang="en-IN" sz="22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If the routine needs more than four microinstructions, it can use addresses 1000000 through 1111111. If it uses fewer than four microinstructions, the unused memory locations would be available for other routines.</a:t>
            </a:r>
          </a:p>
          <a:p>
            <a:pPr marL="342900" indent="-342900" algn="l">
              <a:buFont typeface="Symbol" panose="05050102010706020507" pitchFamily="18" charset="2"/>
              <a:buChar char="·"/>
            </a:pPr>
            <a:endParaRPr lang="en-US" sz="2200" b="0" i="0" u="none" strike="noStrike" baseline="0" dirty="0">
              <a:latin typeface="Calibri" panose="020F0502020204030204" pitchFamily="34" charset="0"/>
            </a:endParaRP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One can extend this concept to a more general mapping rule by using a ROM to specify </a:t>
            </a:r>
            <a:r>
              <a:rPr lang="en-IN" sz="2200" b="0" i="0" u="none" strike="noStrike" baseline="0" dirty="0">
                <a:latin typeface="Calibri" panose="020F0502020204030204" pitchFamily="34" charset="0"/>
              </a:rPr>
              <a:t>the mapping function.</a:t>
            </a:r>
          </a:p>
          <a:p>
            <a:pPr algn="l"/>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contents of the mapping ROM give the bits for the control address register.</a:t>
            </a:r>
            <a:endParaRPr lang="en-IN" sz="2200" dirty="0"/>
          </a:p>
        </p:txBody>
      </p:sp>
    </p:spTree>
    <p:extLst>
      <p:ext uri="{BB962C8B-B14F-4D97-AF65-F5344CB8AC3E}">
        <p14:creationId xmlns:p14="http://schemas.microsoft.com/office/powerpoint/2010/main" val="4171060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5B24B-7876-C48A-0BE6-FDA27F2BD3AD}"/>
              </a:ext>
            </a:extLst>
          </p:cNvPr>
          <p:cNvSpPr txBox="1"/>
          <p:nvPr/>
        </p:nvSpPr>
        <p:spPr>
          <a:xfrm>
            <a:off x="942109" y="404383"/>
            <a:ext cx="10307782" cy="1785104"/>
          </a:xfrm>
          <a:prstGeom prst="rect">
            <a:avLst/>
          </a:prstGeom>
          <a:noFill/>
        </p:spPr>
        <p:txBody>
          <a:bodyPr wrap="square">
            <a:spAutoFit/>
          </a:bodyPr>
          <a:lstStyle/>
          <a:p>
            <a:pPr marL="285750" indent="-285750" algn="just">
              <a:buFont typeface="Symbol" panose="05050102010706020507" pitchFamily="18" charset="2"/>
              <a:buChar char="·"/>
            </a:pPr>
            <a:r>
              <a:rPr lang="en-US" sz="2200" b="0" i="0" u="none" strike="noStrike" baseline="0" dirty="0">
                <a:latin typeface="Calibri" panose="020F0502020204030204" pitchFamily="34" charset="0"/>
              </a:rPr>
              <a:t>In this way the microprogram routine that executes the instruction can be placed in any desired location in control memory.</a:t>
            </a:r>
          </a:p>
          <a:p>
            <a:pPr marL="285750" indent="-28575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mapping concept provides flexibility for adding instructions for control memory as </a:t>
            </a:r>
            <a:r>
              <a:rPr lang="en-IN" sz="2200" b="0" i="0" u="none" strike="noStrike" baseline="0" dirty="0">
                <a:latin typeface="Calibri" panose="020F0502020204030204" pitchFamily="34" charset="0"/>
              </a:rPr>
              <a:t>the need arises.</a:t>
            </a:r>
            <a:endParaRPr lang="en-IN" sz="2200" dirty="0"/>
          </a:p>
        </p:txBody>
      </p:sp>
    </p:spTree>
    <p:extLst>
      <p:ext uri="{BB962C8B-B14F-4D97-AF65-F5344CB8AC3E}">
        <p14:creationId xmlns:p14="http://schemas.microsoft.com/office/powerpoint/2010/main" val="218482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8B56-A79A-C930-12B4-4E5BC7E42EFC}"/>
              </a:ext>
            </a:extLst>
          </p:cNvPr>
          <p:cNvSpPr>
            <a:spLocks noGrp="1"/>
          </p:cNvSpPr>
          <p:nvPr>
            <p:ph type="title"/>
          </p:nvPr>
        </p:nvSpPr>
        <p:spPr>
          <a:xfrm>
            <a:off x="838200" y="365126"/>
            <a:ext cx="10515600" cy="761310"/>
          </a:xfrm>
        </p:spPr>
        <p:txBody>
          <a:bodyPr/>
          <a:lstStyle/>
          <a:p>
            <a:r>
              <a:rPr lang="en-IN" b="1" dirty="0">
                <a:latin typeface="+mn-lt"/>
              </a:rPr>
              <a:t>Micro program control unit block diagram :</a:t>
            </a:r>
          </a:p>
        </p:txBody>
      </p:sp>
      <p:pic>
        <p:nvPicPr>
          <p:cNvPr id="5" name="Picture 4">
            <a:extLst>
              <a:ext uri="{FF2B5EF4-FFF2-40B4-BE49-F238E27FC236}">
                <a16:creationId xmlns:a16="http://schemas.microsoft.com/office/drawing/2014/main" id="{D3DFA250-F22E-56B7-B3FB-D6AF2A91FAC7}"/>
              </a:ext>
            </a:extLst>
          </p:cNvPr>
          <p:cNvPicPr>
            <a:picLocks noChangeAspect="1"/>
          </p:cNvPicPr>
          <p:nvPr/>
        </p:nvPicPr>
        <p:blipFill>
          <a:blip r:embed="rId2"/>
          <a:stretch>
            <a:fillRect/>
          </a:stretch>
        </p:blipFill>
        <p:spPr>
          <a:xfrm>
            <a:off x="2557669" y="1022091"/>
            <a:ext cx="6347792" cy="5756217"/>
          </a:xfrm>
          <a:prstGeom prst="rect">
            <a:avLst/>
          </a:prstGeom>
        </p:spPr>
      </p:pic>
      <p:sp>
        <p:nvSpPr>
          <p:cNvPr id="3" name="TextBox 2">
            <a:extLst>
              <a:ext uri="{FF2B5EF4-FFF2-40B4-BE49-F238E27FC236}">
                <a16:creationId xmlns:a16="http://schemas.microsoft.com/office/drawing/2014/main" id="{B9CFB125-47E5-A53B-9D65-17457264E1E2}"/>
              </a:ext>
            </a:extLst>
          </p:cNvPr>
          <p:cNvSpPr txBox="1"/>
          <p:nvPr/>
        </p:nvSpPr>
        <p:spPr>
          <a:xfrm>
            <a:off x="1163782" y="1565564"/>
            <a:ext cx="2211305" cy="646331"/>
          </a:xfrm>
          <a:prstGeom prst="rect">
            <a:avLst/>
          </a:prstGeom>
          <a:noFill/>
        </p:spPr>
        <p:txBody>
          <a:bodyPr wrap="square" rtlCol="0">
            <a:spAutoFit/>
          </a:bodyPr>
          <a:lstStyle/>
          <a:p>
            <a:r>
              <a:rPr lang="en-IN" b="1" dirty="0"/>
              <a:t>Computer Configuration</a:t>
            </a:r>
          </a:p>
        </p:txBody>
      </p:sp>
    </p:spTree>
    <p:extLst>
      <p:ext uri="{BB962C8B-B14F-4D97-AF65-F5344CB8AC3E}">
        <p14:creationId xmlns:p14="http://schemas.microsoft.com/office/powerpoint/2010/main" val="89584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BC646-BBA8-B36C-5FEE-16253466BBCD}"/>
              </a:ext>
            </a:extLst>
          </p:cNvPr>
          <p:cNvSpPr>
            <a:spLocks noGrp="1"/>
          </p:cNvSpPr>
          <p:nvPr>
            <p:ph idx="1"/>
          </p:nvPr>
        </p:nvSpPr>
        <p:spPr>
          <a:xfrm>
            <a:off x="838200" y="900545"/>
            <a:ext cx="10515600" cy="5276418"/>
          </a:xfrm>
        </p:spPr>
        <p:txBody>
          <a:bodyPr>
            <a:normAutofit/>
          </a:bodyPr>
          <a:lstStyle/>
          <a:p>
            <a:pPr marL="0" indent="0" algn="just">
              <a:buNone/>
            </a:pPr>
            <a:r>
              <a:rPr lang="en-IN" sz="2400" b="1" i="1" u="none" strike="noStrike" baseline="0" dirty="0">
                <a:latin typeface="Cambria,BoldItalic"/>
              </a:rPr>
              <a:t>Control Memory:</a:t>
            </a:r>
          </a:p>
          <a:p>
            <a:pPr algn="just"/>
            <a:r>
              <a:rPr lang="en-US" sz="2400" b="0" i="0" u="none" strike="noStrike" baseline="0" dirty="0">
                <a:latin typeface="Calibri" panose="020F0502020204030204" pitchFamily="34" charset="0"/>
              </a:rPr>
              <a:t>Control Memory is the storage in the microprogrammed control unit to store the microprogram.</a:t>
            </a:r>
          </a:p>
          <a:p>
            <a:pPr algn="just"/>
            <a:endParaRPr lang="en-IN" sz="2400" b="1" i="1" u="none" strike="noStrike" baseline="0" dirty="0">
              <a:latin typeface="Cambria,BoldItalic"/>
            </a:endParaRPr>
          </a:p>
          <a:p>
            <a:pPr marL="0" indent="0" algn="just">
              <a:buNone/>
            </a:pPr>
            <a:r>
              <a:rPr lang="en-IN" sz="2400" b="1" i="1" u="none" strike="noStrike" baseline="0" dirty="0">
                <a:latin typeface="Cambria,BoldItalic"/>
              </a:rPr>
              <a:t>Writeable Control Memory:</a:t>
            </a:r>
          </a:p>
          <a:p>
            <a:pPr algn="just"/>
            <a:r>
              <a:rPr lang="en-US" sz="2400" b="0" i="0" u="none" strike="noStrike" baseline="0" dirty="0">
                <a:latin typeface="Calibri" panose="020F0502020204030204" pitchFamily="34" charset="0"/>
              </a:rPr>
              <a:t>Control Storage whose contents can be modified, allow the change in microprogram and Instruction set can be changed or modified is referred as Writeable Control Memory</a:t>
            </a:r>
            <a:r>
              <a:rPr lang="en-US" sz="2400" b="1" i="1" u="none" strike="noStrike" baseline="0" dirty="0">
                <a:latin typeface="Calibri,BoldItalic"/>
              </a:rPr>
              <a:t>.</a:t>
            </a:r>
          </a:p>
          <a:p>
            <a:pPr marL="0" indent="0" algn="just">
              <a:buNone/>
            </a:pPr>
            <a:endParaRPr lang="en-IN" sz="2400" b="1" i="1" u="none" strike="noStrike" baseline="0" dirty="0">
              <a:latin typeface="Cambria,BoldItalic"/>
            </a:endParaRPr>
          </a:p>
          <a:p>
            <a:pPr marL="0" indent="0" algn="just">
              <a:buNone/>
            </a:pPr>
            <a:r>
              <a:rPr lang="en-IN" sz="2400" b="1" i="1" u="none" strike="noStrike" baseline="0" dirty="0">
                <a:latin typeface="Cambria,BoldItalic"/>
              </a:rPr>
              <a:t>Control Word:</a:t>
            </a:r>
          </a:p>
          <a:p>
            <a:pPr algn="just"/>
            <a:r>
              <a:rPr lang="en-US" sz="2400" b="0" i="0" u="none" strike="noStrike" baseline="0" dirty="0">
                <a:latin typeface="Calibri" panose="020F0502020204030204" pitchFamily="34" charset="0"/>
              </a:rPr>
              <a:t>The control variables at any given time can be represented by a control word string of 1 's and 0's called a control word.</a:t>
            </a:r>
            <a:endParaRPr lang="en-IN" sz="3600" dirty="0"/>
          </a:p>
        </p:txBody>
      </p:sp>
    </p:spTree>
    <p:extLst>
      <p:ext uri="{BB962C8B-B14F-4D97-AF65-F5344CB8AC3E}">
        <p14:creationId xmlns:p14="http://schemas.microsoft.com/office/powerpoint/2010/main" val="370632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60BFDD-3686-D89D-47E6-8385E580C1C9}"/>
              </a:ext>
            </a:extLst>
          </p:cNvPr>
          <p:cNvSpPr txBox="1"/>
          <p:nvPr/>
        </p:nvSpPr>
        <p:spPr>
          <a:xfrm>
            <a:off x="530086" y="754657"/>
            <a:ext cx="11224591" cy="5940088"/>
          </a:xfrm>
          <a:prstGeom prst="rect">
            <a:avLst/>
          </a:prstGeom>
          <a:noFill/>
        </p:spPr>
        <p:txBody>
          <a:bodyPr wrap="square">
            <a:spAutoFit/>
          </a:bodyPr>
          <a:lstStyle/>
          <a:p>
            <a:pPr algn="l"/>
            <a:r>
              <a:rPr lang="en-US" sz="2000" b="0" i="0" u="none" strike="noStrike" baseline="0" dirty="0">
                <a:latin typeface="Calibri" panose="020F0502020204030204" pitchFamily="34" charset="0"/>
              </a:rPr>
              <a:t>The block diagram of the computer is shown in Figure 4.4. It consists of</a:t>
            </a:r>
          </a:p>
          <a:p>
            <a:pPr algn="l"/>
            <a:r>
              <a:rPr lang="en-IN" sz="2000" b="1" i="0" u="none" strike="noStrike" baseline="0" dirty="0">
                <a:latin typeface="Calibri" panose="020F0502020204030204" pitchFamily="34" charset="0"/>
              </a:rPr>
              <a:t>1. Two memory units:</a:t>
            </a:r>
          </a:p>
          <a:p>
            <a:pPr algn="l"/>
            <a:r>
              <a:rPr lang="en-US" sz="2000" b="1" i="0" u="none" strike="noStrike" baseline="0" dirty="0">
                <a:latin typeface="Calibri" panose="020F0502020204030204" pitchFamily="34" charset="0"/>
              </a:rPr>
              <a:t>Main memory </a:t>
            </a:r>
            <a:r>
              <a:rPr lang="en-US" sz="2000" b="0" i="0" u="none" strike="noStrike" baseline="0" dirty="0">
                <a:latin typeface="Calibri" panose="020F0502020204030204" pitchFamily="34" charset="0"/>
              </a:rPr>
              <a:t>-&gt; for storing instructions and data, and</a:t>
            </a:r>
          </a:p>
          <a:p>
            <a:pPr algn="l"/>
            <a:r>
              <a:rPr lang="en-US" sz="2000" b="1" i="0" u="none" strike="noStrike" baseline="0" dirty="0">
                <a:latin typeface="Calibri" panose="020F0502020204030204" pitchFamily="34" charset="0"/>
              </a:rPr>
              <a:t>Control memory </a:t>
            </a:r>
            <a:r>
              <a:rPr lang="en-US" sz="2000" b="0" i="0" u="none" strike="noStrike" baseline="0" dirty="0">
                <a:latin typeface="Calibri" panose="020F0502020204030204" pitchFamily="34" charset="0"/>
              </a:rPr>
              <a:t>-&gt; for storing the microprogram.</a:t>
            </a:r>
          </a:p>
          <a:p>
            <a:pPr algn="l"/>
            <a:r>
              <a:rPr lang="en-IN" sz="2000" b="1" i="0" u="none" strike="noStrike" baseline="0" dirty="0">
                <a:latin typeface="Calibri" panose="020F0502020204030204" pitchFamily="34" charset="0"/>
              </a:rPr>
              <a:t>2. Six Registers:</a:t>
            </a:r>
          </a:p>
          <a:p>
            <a:pPr algn="l"/>
            <a:endParaRPr lang="en-IN" sz="2000" b="1" i="0" u="none" strike="noStrike" baseline="0" dirty="0">
              <a:latin typeface="Calibri" panose="020F0502020204030204" pitchFamily="34" charset="0"/>
            </a:endParaRPr>
          </a:p>
          <a:p>
            <a:pPr algn="l"/>
            <a:r>
              <a:rPr lang="en-IN" sz="2000" b="1" i="0" u="none" strike="noStrike" baseline="0" dirty="0">
                <a:latin typeface="Calibri" panose="020F0502020204030204" pitchFamily="34" charset="0"/>
              </a:rPr>
              <a:t>Processor unit register</a:t>
            </a:r>
            <a:r>
              <a:rPr lang="en-IN" sz="2000" b="0" i="0" u="none" strike="noStrike" baseline="0" dirty="0">
                <a:latin typeface="Calibri" panose="020F0502020204030204" pitchFamily="34" charset="0"/>
              </a:rPr>
              <a:t>: AC(accumulator),PC(Program Counter), AR(Address Register), DR(Data Register) </a:t>
            </a:r>
            <a:r>
              <a:rPr lang="en-US" sz="2000" b="1" i="0" u="none" strike="noStrike" baseline="0" dirty="0">
                <a:latin typeface="Calibri" panose="020F0502020204030204" pitchFamily="34" charset="0"/>
              </a:rPr>
              <a:t>Control unit register</a:t>
            </a:r>
            <a:r>
              <a:rPr lang="en-US" sz="2000" b="0" i="0" u="none" strike="noStrike" baseline="0" dirty="0">
                <a:latin typeface="Calibri" panose="020F0502020204030204" pitchFamily="34" charset="0"/>
              </a:rPr>
              <a:t>: CAR (Control Address Register), SBR(Subroutine Register)</a:t>
            </a:r>
          </a:p>
          <a:p>
            <a:pPr algn="l"/>
            <a:endParaRPr lang="en-US" sz="2000" b="0" i="0" u="none" strike="noStrike" baseline="0" dirty="0">
              <a:latin typeface="Calibri" panose="020F0502020204030204" pitchFamily="34" charset="0"/>
            </a:endParaRPr>
          </a:p>
          <a:p>
            <a:pPr algn="l"/>
            <a:r>
              <a:rPr lang="en-IN" sz="2000" b="1" i="0" u="none" strike="noStrike" baseline="0" dirty="0">
                <a:latin typeface="Calibri" panose="020F0502020204030204" pitchFamily="34" charset="0"/>
              </a:rPr>
              <a:t>3. Multiplexers:</a:t>
            </a:r>
          </a:p>
          <a:p>
            <a:pPr algn="l"/>
            <a:r>
              <a:rPr lang="en-US" sz="2000" b="0" i="0" u="none" strike="noStrike" baseline="0" dirty="0">
                <a:latin typeface="Calibri" panose="020F0502020204030204" pitchFamily="34" charset="0"/>
              </a:rPr>
              <a:t>The transfer of information among the registers in the processor is done through multiplexers rather than a common bus.</a:t>
            </a:r>
          </a:p>
          <a:p>
            <a:pPr algn="l"/>
            <a:r>
              <a:rPr lang="en-IN" sz="2000" b="1" i="0" u="none" strike="noStrike" baseline="0" dirty="0">
                <a:latin typeface="Calibri" panose="020F0502020204030204" pitchFamily="34" charset="0"/>
              </a:rPr>
              <a:t>4. ALU:</a:t>
            </a:r>
          </a:p>
          <a:p>
            <a:pPr algn="l"/>
            <a:r>
              <a:rPr lang="en-US" sz="2000" b="0" i="0" u="none" strike="noStrike" baseline="0" dirty="0">
                <a:latin typeface="Calibri" panose="020F0502020204030204" pitchFamily="34" charset="0"/>
              </a:rPr>
              <a:t>The arithmetic, logic, and shift unit performs microoperations with data from AC and DR and places the result in AC.</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DR can receive information from AC, PC, or memory.</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AR can receive information from PC or DR.</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PC can receive information only from AR.</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Input data written to memory come from DR, and data read from memory can go only to </a:t>
            </a:r>
            <a:r>
              <a:rPr lang="en-IN" sz="2000" b="0" i="0" u="none" strike="noStrike" baseline="0" dirty="0">
                <a:latin typeface="Calibri" panose="020F0502020204030204" pitchFamily="34" charset="0"/>
              </a:rPr>
              <a:t>DR.</a:t>
            </a:r>
            <a:endParaRPr lang="en-IN" sz="2000" dirty="0"/>
          </a:p>
        </p:txBody>
      </p:sp>
    </p:spTree>
    <p:extLst>
      <p:ext uri="{BB962C8B-B14F-4D97-AF65-F5344CB8AC3E}">
        <p14:creationId xmlns:p14="http://schemas.microsoft.com/office/powerpoint/2010/main" val="1540415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29B0-EB3D-F700-70A3-A848209D84F6}"/>
              </a:ext>
            </a:extLst>
          </p:cNvPr>
          <p:cNvSpPr>
            <a:spLocks noGrp="1"/>
          </p:cNvSpPr>
          <p:nvPr>
            <p:ph type="title"/>
          </p:nvPr>
        </p:nvSpPr>
        <p:spPr>
          <a:xfrm>
            <a:off x="838200" y="365126"/>
            <a:ext cx="10515600" cy="642040"/>
          </a:xfrm>
        </p:spPr>
        <p:txBody>
          <a:bodyPr>
            <a:normAutofit fontScale="90000"/>
          </a:bodyPr>
          <a:lstStyle/>
          <a:p>
            <a:r>
              <a:rPr lang="en-IN" b="1" dirty="0">
                <a:latin typeface="+mn-lt"/>
              </a:rPr>
              <a:t>Microinstruction Format :</a:t>
            </a:r>
          </a:p>
        </p:txBody>
      </p:sp>
      <p:pic>
        <p:nvPicPr>
          <p:cNvPr id="5" name="Picture 4">
            <a:extLst>
              <a:ext uri="{FF2B5EF4-FFF2-40B4-BE49-F238E27FC236}">
                <a16:creationId xmlns:a16="http://schemas.microsoft.com/office/drawing/2014/main" id="{6D190ECA-18E2-4A0C-E6BF-63DE4A7772CE}"/>
              </a:ext>
            </a:extLst>
          </p:cNvPr>
          <p:cNvPicPr>
            <a:picLocks noChangeAspect="1"/>
          </p:cNvPicPr>
          <p:nvPr/>
        </p:nvPicPr>
        <p:blipFill>
          <a:blip r:embed="rId2"/>
          <a:stretch>
            <a:fillRect/>
          </a:stretch>
        </p:blipFill>
        <p:spPr>
          <a:xfrm>
            <a:off x="2907475" y="1185904"/>
            <a:ext cx="5057082" cy="2036141"/>
          </a:xfrm>
          <a:prstGeom prst="rect">
            <a:avLst/>
          </a:prstGeom>
        </p:spPr>
      </p:pic>
      <p:sp>
        <p:nvSpPr>
          <p:cNvPr id="7" name="TextBox 6">
            <a:extLst>
              <a:ext uri="{FF2B5EF4-FFF2-40B4-BE49-F238E27FC236}">
                <a16:creationId xmlns:a16="http://schemas.microsoft.com/office/drawing/2014/main" id="{46D79593-B459-56C5-EB7B-1FAFEA63A733}"/>
              </a:ext>
            </a:extLst>
          </p:cNvPr>
          <p:cNvSpPr txBox="1"/>
          <p:nvPr/>
        </p:nvSpPr>
        <p:spPr>
          <a:xfrm>
            <a:off x="3048000" y="3247647"/>
            <a:ext cx="6096000" cy="369332"/>
          </a:xfrm>
          <a:prstGeom prst="rect">
            <a:avLst/>
          </a:prstGeom>
          <a:noFill/>
        </p:spPr>
        <p:txBody>
          <a:bodyPr wrap="square">
            <a:spAutoFit/>
          </a:bodyPr>
          <a:lstStyle/>
          <a:p>
            <a:r>
              <a:rPr lang="en-IN" sz="1800" b="1" i="0" u="none" strike="noStrike" baseline="0" dirty="0">
                <a:latin typeface="Calibri,Bold"/>
              </a:rPr>
              <a:t>Figure 4.5: Microinstruction Format</a:t>
            </a:r>
            <a:endParaRPr lang="en-IN" dirty="0"/>
          </a:p>
        </p:txBody>
      </p:sp>
      <p:sp>
        <p:nvSpPr>
          <p:cNvPr id="9" name="TextBox 8">
            <a:extLst>
              <a:ext uri="{FF2B5EF4-FFF2-40B4-BE49-F238E27FC236}">
                <a16:creationId xmlns:a16="http://schemas.microsoft.com/office/drawing/2014/main" id="{426D042A-C217-C3DC-D8C4-238A4A3163E3}"/>
              </a:ext>
            </a:extLst>
          </p:cNvPr>
          <p:cNvSpPr txBox="1"/>
          <p:nvPr/>
        </p:nvSpPr>
        <p:spPr>
          <a:xfrm>
            <a:off x="304800" y="4004441"/>
            <a:ext cx="11582400" cy="2554545"/>
          </a:xfrm>
          <a:prstGeom prst="rect">
            <a:avLst/>
          </a:prstGeom>
          <a:noFill/>
        </p:spPr>
        <p:txBody>
          <a:bodyPr wrap="square">
            <a:spAutoFit/>
          </a:bodyPr>
          <a:lstStyle/>
          <a:p>
            <a:pPr algn="l"/>
            <a:r>
              <a:rPr lang="en-US" sz="2000" b="0" i="0" u="none" strike="noStrike" baseline="0" dirty="0">
                <a:latin typeface="Calibri" panose="020F0502020204030204" pitchFamily="34" charset="0"/>
              </a:rPr>
              <a:t>The </a:t>
            </a:r>
            <a:r>
              <a:rPr lang="en-US" sz="2000" b="1" i="0" u="none" strike="noStrike" baseline="0" dirty="0">
                <a:latin typeface="Calibri" panose="020F0502020204030204" pitchFamily="34" charset="0"/>
              </a:rPr>
              <a:t>20 bits </a:t>
            </a:r>
            <a:r>
              <a:rPr lang="en-US" sz="2000" b="0" i="0" u="none" strike="noStrike" baseline="0" dirty="0">
                <a:latin typeface="Calibri" panose="020F0502020204030204" pitchFamily="34" charset="0"/>
              </a:rPr>
              <a:t>of the microinstruction are divided into four functional parts as follows:</a:t>
            </a:r>
          </a:p>
          <a:p>
            <a:pPr algn="l"/>
            <a:r>
              <a:rPr lang="en-US" sz="2000" b="1" i="0" u="none" strike="noStrike" baseline="0" dirty="0">
                <a:latin typeface="Calibri" panose="020F0502020204030204" pitchFamily="34" charset="0"/>
              </a:rPr>
              <a:t>1. </a:t>
            </a:r>
            <a:r>
              <a:rPr lang="en-US" sz="2000" b="0" i="0" u="none" strike="noStrike" baseline="0" dirty="0">
                <a:latin typeface="Calibri" panose="020F0502020204030204" pitchFamily="34" charset="0"/>
              </a:rPr>
              <a:t>The three fields F1, F2, and F3 specify microoperations for the computer.</a:t>
            </a:r>
          </a:p>
          <a:p>
            <a:pPr algn="l"/>
            <a:r>
              <a:rPr lang="en-US" sz="2000" b="0" i="0" u="none" strike="noStrike" baseline="0" dirty="0">
                <a:latin typeface="Calibri" panose="020F0502020204030204" pitchFamily="34" charset="0"/>
              </a:rPr>
              <a:t>The microoperations are subdivided into three fields of three bits each. The three bits in each field are encoded to specify seven distinct microoperations. This gives a total of 21 </a:t>
            </a:r>
            <a:r>
              <a:rPr lang="en-IN" sz="2000" b="0" i="0" u="none" strike="noStrike" baseline="0" dirty="0">
                <a:latin typeface="Calibri" panose="020F0502020204030204" pitchFamily="34" charset="0"/>
              </a:rPr>
              <a:t>microoperations.</a:t>
            </a:r>
          </a:p>
          <a:p>
            <a:pPr algn="l"/>
            <a:r>
              <a:rPr lang="en-US" sz="2000" b="1" i="0" u="none" strike="noStrike" baseline="0" dirty="0">
                <a:latin typeface="Calibri" panose="020F0502020204030204" pitchFamily="34" charset="0"/>
              </a:rPr>
              <a:t>2. </a:t>
            </a:r>
            <a:r>
              <a:rPr lang="en-US" sz="2000" b="0" i="0" u="none" strike="noStrike" baseline="0" dirty="0">
                <a:latin typeface="Calibri" panose="020F0502020204030204" pitchFamily="34" charset="0"/>
              </a:rPr>
              <a:t>The CD field selects status bit conditions.</a:t>
            </a:r>
          </a:p>
          <a:p>
            <a:pPr algn="l"/>
            <a:r>
              <a:rPr lang="en-US" sz="2000" b="1" i="0" u="none" strike="noStrike" baseline="0" dirty="0">
                <a:latin typeface="Calibri" panose="020F0502020204030204" pitchFamily="34" charset="0"/>
              </a:rPr>
              <a:t>3. </a:t>
            </a:r>
            <a:r>
              <a:rPr lang="en-US" sz="2000" b="0" i="0" u="none" strike="noStrike" baseline="0" dirty="0">
                <a:latin typeface="Calibri" panose="020F0502020204030204" pitchFamily="34" charset="0"/>
              </a:rPr>
              <a:t>The BR field specifies the type of branch to be used.</a:t>
            </a:r>
          </a:p>
          <a:p>
            <a:pPr algn="l"/>
            <a:r>
              <a:rPr lang="en-US" sz="2000" b="1" i="0" u="none" strike="noStrike" baseline="0" dirty="0">
                <a:latin typeface="Calibri" panose="020F0502020204030204" pitchFamily="34" charset="0"/>
              </a:rPr>
              <a:t>4. </a:t>
            </a:r>
            <a:r>
              <a:rPr lang="en-US" sz="2000" b="0" i="0" u="none" strike="noStrike" baseline="0" dirty="0">
                <a:latin typeface="Calibri" panose="020F0502020204030204" pitchFamily="34" charset="0"/>
              </a:rPr>
              <a:t>The AD field contains a branch address. The address field is seven bits wide, since the control memory has 128 = 2</a:t>
            </a:r>
            <a:r>
              <a:rPr lang="en-US" sz="2000" b="0" i="0" u="none" strike="noStrike" baseline="30000" dirty="0">
                <a:latin typeface="Calibri" panose="020F0502020204030204" pitchFamily="34" charset="0"/>
              </a:rPr>
              <a:t>7  </a:t>
            </a:r>
            <a:r>
              <a:rPr lang="en-US" sz="2000" b="0" i="0" u="none" strike="noStrike" dirty="0">
                <a:latin typeface="Calibri" panose="020F0502020204030204" pitchFamily="34" charset="0"/>
              </a:rPr>
              <a:t> words.</a:t>
            </a:r>
            <a:r>
              <a:rPr lang="en-US" sz="2000" b="0" i="0" u="none" strike="noStrike" baseline="30000" dirty="0">
                <a:latin typeface="Calibri" panose="020F0502020204030204" pitchFamily="34" charset="0"/>
              </a:rPr>
              <a:t>  </a:t>
            </a:r>
            <a:endParaRPr lang="en-IN" sz="2000" baseline="30000" dirty="0"/>
          </a:p>
        </p:txBody>
      </p:sp>
    </p:spTree>
    <p:extLst>
      <p:ext uri="{BB962C8B-B14F-4D97-AF65-F5344CB8AC3E}">
        <p14:creationId xmlns:p14="http://schemas.microsoft.com/office/powerpoint/2010/main" val="863474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9F16A1-CC7F-2812-A63A-B9534F794A9E}"/>
              </a:ext>
            </a:extLst>
          </p:cNvPr>
          <p:cNvSpPr txBox="1"/>
          <p:nvPr/>
        </p:nvSpPr>
        <p:spPr>
          <a:xfrm>
            <a:off x="589721" y="185604"/>
            <a:ext cx="11284227" cy="2677656"/>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As an example, a microinstruction can specify two simultaneous microoperations from F2 and F3 and none from F1.</a:t>
            </a:r>
          </a:p>
          <a:p>
            <a:pPr algn="l"/>
            <a:r>
              <a:rPr lang="en-US" sz="2400" b="0" i="0" u="none" strike="noStrike" baseline="0" dirty="0">
                <a:latin typeface="Calibri" panose="020F0502020204030204" pitchFamily="34" charset="0"/>
              </a:rPr>
              <a:t>	DR </a:t>
            </a:r>
            <a:r>
              <a:rPr lang="en-US" sz="2400" b="0" i="0" u="none" strike="noStrike" baseline="0" dirty="0">
                <a:latin typeface="Symbol" panose="05050102010706020507" pitchFamily="18" charset="2"/>
              </a:rPr>
              <a:t></a:t>
            </a:r>
            <a:r>
              <a:rPr lang="en-US" sz="2400" b="0" i="0" u="none" strike="noStrike" baseline="0" dirty="0">
                <a:latin typeface="Calibri" panose="020F0502020204030204" pitchFamily="34" charset="0"/>
              </a:rPr>
              <a:t>M[AR] with F2 = 100</a:t>
            </a:r>
          </a:p>
          <a:p>
            <a:pPr algn="l"/>
            <a:r>
              <a:rPr lang="en-US" sz="2400" b="0" i="0" u="none" strike="noStrike" baseline="0" dirty="0">
                <a:latin typeface="Calibri" panose="020F0502020204030204" pitchFamily="34" charset="0"/>
              </a:rPr>
              <a:t>	PC </a:t>
            </a: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PC + 1 with F3 = 101</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nine bits of the microoperation fields will then be 000 100 101.</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a:t>
            </a:r>
            <a:r>
              <a:rPr lang="en-US" sz="2400" b="1" i="0" u="none" strike="noStrike" baseline="0" dirty="0">
                <a:latin typeface="Calibri" panose="020F0502020204030204" pitchFamily="34" charset="0"/>
              </a:rPr>
              <a:t> CD (condition) </a:t>
            </a:r>
            <a:r>
              <a:rPr lang="en-US" sz="2400" b="0" i="0" u="none" strike="noStrike" baseline="0" dirty="0">
                <a:latin typeface="Calibri" panose="020F0502020204030204" pitchFamily="34" charset="0"/>
              </a:rPr>
              <a:t>field consists of two bits which are encoded to specify four status bit</a:t>
            </a:r>
          </a:p>
          <a:p>
            <a:pPr algn="l"/>
            <a:r>
              <a:rPr lang="en-US" sz="2400" b="0" i="0" u="none" strike="noStrike" baseline="0" dirty="0">
                <a:latin typeface="Calibri" panose="020F0502020204030204" pitchFamily="34" charset="0"/>
              </a:rPr>
              <a:t>conditions as listed in Table 4.1.</a:t>
            </a:r>
            <a:endParaRPr lang="en-IN" sz="2400" dirty="0"/>
          </a:p>
        </p:txBody>
      </p:sp>
      <p:pic>
        <p:nvPicPr>
          <p:cNvPr id="5" name="Picture 4">
            <a:extLst>
              <a:ext uri="{FF2B5EF4-FFF2-40B4-BE49-F238E27FC236}">
                <a16:creationId xmlns:a16="http://schemas.microsoft.com/office/drawing/2014/main" id="{D75904FE-4DAB-4F0C-457C-26706AB13E2A}"/>
              </a:ext>
            </a:extLst>
          </p:cNvPr>
          <p:cNvPicPr>
            <a:picLocks noChangeAspect="1"/>
          </p:cNvPicPr>
          <p:nvPr/>
        </p:nvPicPr>
        <p:blipFill>
          <a:blip r:embed="rId2"/>
          <a:stretch>
            <a:fillRect/>
          </a:stretch>
        </p:blipFill>
        <p:spPr>
          <a:xfrm>
            <a:off x="2057849" y="3994741"/>
            <a:ext cx="7079955" cy="1754325"/>
          </a:xfrm>
          <a:prstGeom prst="rect">
            <a:avLst/>
          </a:prstGeom>
        </p:spPr>
      </p:pic>
      <p:sp>
        <p:nvSpPr>
          <p:cNvPr id="7" name="TextBox 6">
            <a:extLst>
              <a:ext uri="{FF2B5EF4-FFF2-40B4-BE49-F238E27FC236}">
                <a16:creationId xmlns:a16="http://schemas.microsoft.com/office/drawing/2014/main" id="{001A8713-FE12-89D5-0485-D4BD710F059B}"/>
              </a:ext>
            </a:extLst>
          </p:cNvPr>
          <p:cNvSpPr txBox="1"/>
          <p:nvPr/>
        </p:nvSpPr>
        <p:spPr>
          <a:xfrm>
            <a:off x="3687718" y="5979471"/>
            <a:ext cx="6096000" cy="369332"/>
          </a:xfrm>
          <a:prstGeom prst="rect">
            <a:avLst/>
          </a:prstGeom>
          <a:noFill/>
        </p:spPr>
        <p:txBody>
          <a:bodyPr wrap="square">
            <a:spAutoFit/>
          </a:bodyPr>
          <a:lstStyle/>
          <a:p>
            <a:r>
              <a:rPr lang="en-IN" sz="1800" b="1" i="0" u="none" strike="noStrike" baseline="0" dirty="0">
                <a:latin typeface="Calibri,Bold"/>
              </a:rPr>
              <a:t>Table 4.1: Condition Field</a:t>
            </a:r>
            <a:endParaRPr lang="en-IN" dirty="0"/>
          </a:p>
        </p:txBody>
      </p:sp>
    </p:spTree>
    <p:extLst>
      <p:ext uri="{BB962C8B-B14F-4D97-AF65-F5344CB8AC3E}">
        <p14:creationId xmlns:p14="http://schemas.microsoft.com/office/powerpoint/2010/main" val="3167560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7DB4C-E056-A0AA-2B35-93E9CB0FB5A9}"/>
              </a:ext>
            </a:extLst>
          </p:cNvPr>
          <p:cNvSpPr txBox="1"/>
          <p:nvPr/>
        </p:nvSpPr>
        <p:spPr>
          <a:xfrm>
            <a:off x="901148" y="475078"/>
            <a:ext cx="10853530" cy="830997"/>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a:t>
            </a:r>
            <a:r>
              <a:rPr lang="en-US" sz="2400" b="1" i="0" u="none" strike="noStrike" baseline="0" dirty="0">
                <a:latin typeface="Calibri" panose="020F0502020204030204" pitchFamily="34" charset="0"/>
              </a:rPr>
              <a:t>BR (branch) </a:t>
            </a:r>
            <a:r>
              <a:rPr lang="en-US" sz="2400" b="0" i="0" u="none" strike="noStrike" baseline="0" dirty="0">
                <a:latin typeface="Calibri" panose="020F0502020204030204" pitchFamily="34" charset="0"/>
              </a:rPr>
              <a:t>field consists of two bits. It is used, in conjunction with the address field AD, to choose the address of the next microinstruction shown in Table 4.2.</a:t>
            </a:r>
            <a:endParaRPr lang="en-IN" sz="2400" dirty="0"/>
          </a:p>
        </p:txBody>
      </p:sp>
      <p:pic>
        <p:nvPicPr>
          <p:cNvPr id="4" name="Picture 3">
            <a:extLst>
              <a:ext uri="{FF2B5EF4-FFF2-40B4-BE49-F238E27FC236}">
                <a16:creationId xmlns:a16="http://schemas.microsoft.com/office/drawing/2014/main" id="{19C057A2-C980-7BA5-E5D2-A5EC0B7B8772}"/>
              </a:ext>
            </a:extLst>
          </p:cNvPr>
          <p:cNvPicPr>
            <a:picLocks noChangeAspect="1"/>
          </p:cNvPicPr>
          <p:nvPr/>
        </p:nvPicPr>
        <p:blipFill>
          <a:blip r:embed="rId2"/>
          <a:stretch>
            <a:fillRect/>
          </a:stretch>
        </p:blipFill>
        <p:spPr>
          <a:xfrm>
            <a:off x="2025773" y="1845234"/>
            <a:ext cx="7568801" cy="2726556"/>
          </a:xfrm>
          <a:prstGeom prst="rect">
            <a:avLst/>
          </a:prstGeom>
        </p:spPr>
      </p:pic>
      <p:sp>
        <p:nvSpPr>
          <p:cNvPr id="6" name="TextBox 5">
            <a:extLst>
              <a:ext uri="{FF2B5EF4-FFF2-40B4-BE49-F238E27FC236}">
                <a16:creationId xmlns:a16="http://schemas.microsoft.com/office/drawing/2014/main" id="{7497FC9E-FF1F-0575-FC26-6E1E0FA4BDC1}"/>
              </a:ext>
            </a:extLst>
          </p:cNvPr>
          <p:cNvSpPr txBox="1"/>
          <p:nvPr/>
        </p:nvSpPr>
        <p:spPr>
          <a:xfrm>
            <a:off x="3869635" y="5032922"/>
            <a:ext cx="6096000" cy="369332"/>
          </a:xfrm>
          <a:prstGeom prst="rect">
            <a:avLst/>
          </a:prstGeom>
          <a:noFill/>
        </p:spPr>
        <p:txBody>
          <a:bodyPr wrap="square">
            <a:spAutoFit/>
          </a:bodyPr>
          <a:lstStyle/>
          <a:p>
            <a:r>
              <a:rPr lang="en-IN" sz="1800" b="1" i="0" u="none" strike="noStrike" baseline="0" dirty="0">
                <a:latin typeface="Calibri,Bold"/>
              </a:rPr>
              <a:t>Table 4.2: Branch Field</a:t>
            </a:r>
            <a:endParaRPr lang="en-IN" dirty="0"/>
          </a:p>
        </p:txBody>
      </p:sp>
    </p:spTree>
    <p:extLst>
      <p:ext uri="{BB962C8B-B14F-4D97-AF65-F5344CB8AC3E}">
        <p14:creationId xmlns:p14="http://schemas.microsoft.com/office/powerpoint/2010/main" val="153933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DBAA9-9690-0AB3-8E80-389BD4B8E623}"/>
              </a:ext>
            </a:extLst>
          </p:cNvPr>
          <p:cNvSpPr txBox="1"/>
          <p:nvPr/>
        </p:nvSpPr>
        <p:spPr>
          <a:xfrm>
            <a:off x="955964" y="293316"/>
            <a:ext cx="6096000" cy="461665"/>
          </a:xfrm>
          <a:prstGeom prst="rect">
            <a:avLst/>
          </a:prstGeom>
          <a:noFill/>
        </p:spPr>
        <p:txBody>
          <a:bodyPr wrap="square">
            <a:spAutoFit/>
          </a:bodyPr>
          <a:lstStyle/>
          <a:p>
            <a:r>
              <a:rPr lang="en-IN" sz="2400" b="1" i="0" u="none" strike="noStrike" baseline="0">
                <a:latin typeface="Cambria,Bold"/>
              </a:rPr>
              <a:t>Symbolic Microinstruction</a:t>
            </a:r>
            <a:endParaRPr lang="en-IN" sz="2400" dirty="0"/>
          </a:p>
        </p:txBody>
      </p:sp>
      <p:sp>
        <p:nvSpPr>
          <p:cNvPr id="5" name="TextBox 4">
            <a:extLst>
              <a:ext uri="{FF2B5EF4-FFF2-40B4-BE49-F238E27FC236}">
                <a16:creationId xmlns:a16="http://schemas.microsoft.com/office/drawing/2014/main" id="{C4A9843D-1BDF-A97E-3FCF-49F75A143EE2}"/>
              </a:ext>
            </a:extLst>
          </p:cNvPr>
          <p:cNvSpPr txBox="1"/>
          <p:nvPr/>
        </p:nvSpPr>
        <p:spPr>
          <a:xfrm>
            <a:off x="554182" y="903100"/>
            <a:ext cx="10626436" cy="1015663"/>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Each line of the assembly language microprogram defines a symbolic microinstruction.</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Each symbolic microinstruction is divided into five fields: label, microoperations, CD, BR, and AD. The fields specify the following Table</a:t>
            </a:r>
            <a:endParaRPr lang="en-IN" sz="2000" dirty="0"/>
          </a:p>
        </p:txBody>
      </p:sp>
      <p:pic>
        <p:nvPicPr>
          <p:cNvPr id="7" name="Picture 6">
            <a:extLst>
              <a:ext uri="{FF2B5EF4-FFF2-40B4-BE49-F238E27FC236}">
                <a16:creationId xmlns:a16="http://schemas.microsoft.com/office/drawing/2014/main" id="{9C617335-E140-AF2A-986C-3224E037460A}"/>
              </a:ext>
            </a:extLst>
          </p:cNvPr>
          <p:cNvPicPr>
            <a:picLocks noChangeAspect="1"/>
          </p:cNvPicPr>
          <p:nvPr/>
        </p:nvPicPr>
        <p:blipFill>
          <a:blip r:embed="rId2"/>
          <a:stretch>
            <a:fillRect/>
          </a:stretch>
        </p:blipFill>
        <p:spPr>
          <a:xfrm>
            <a:off x="2481262" y="1814945"/>
            <a:ext cx="7693115" cy="5028243"/>
          </a:xfrm>
          <a:prstGeom prst="rect">
            <a:avLst/>
          </a:prstGeom>
        </p:spPr>
      </p:pic>
    </p:spTree>
    <p:extLst>
      <p:ext uri="{BB962C8B-B14F-4D97-AF65-F5344CB8AC3E}">
        <p14:creationId xmlns:p14="http://schemas.microsoft.com/office/powerpoint/2010/main" val="1558822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DF43-DAE9-BFD3-9190-5F7449245C0B}"/>
              </a:ext>
            </a:extLst>
          </p:cNvPr>
          <p:cNvSpPr txBox="1"/>
          <p:nvPr/>
        </p:nvSpPr>
        <p:spPr>
          <a:xfrm>
            <a:off x="374072" y="102582"/>
            <a:ext cx="9379528" cy="523220"/>
          </a:xfrm>
          <a:prstGeom prst="rect">
            <a:avLst/>
          </a:prstGeom>
          <a:noFill/>
        </p:spPr>
        <p:txBody>
          <a:bodyPr wrap="square">
            <a:spAutoFit/>
          </a:bodyPr>
          <a:lstStyle/>
          <a:p>
            <a:pPr algn="l"/>
            <a:r>
              <a:rPr lang="en-US" sz="2800" b="1" i="0" u="none" strike="noStrike" baseline="0" dirty="0">
                <a:latin typeface="Cambria,Bold"/>
              </a:rPr>
              <a:t>Micro programmed sequencer for a </a:t>
            </a:r>
            <a:r>
              <a:rPr lang="en-IN" sz="2800" b="1" i="0" u="none" strike="noStrike" baseline="0" dirty="0">
                <a:latin typeface="Cambria,Bold"/>
              </a:rPr>
              <a:t>control memory:</a:t>
            </a:r>
            <a:endParaRPr lang="en-IN" sz="2800" dirty="0"/>
          </a:p>
        </p:txBody>
      </p:sp>
      <p:pic>
        <p:nvPicPr>
          <p:cNvPr id="5" name="Picture 4">
            <a:extLst>
              <a:ext uri="{FF2B5EF4-FFF2-40B4-BE49-F238E27FC236}">
                <a16:creationId xmlns:a16="http://schemas.microsoft.com/office/drawing/2014/main" id="{46E85877-A085-A769-7599-52C401365BE1}"/>
              </a:ext>
            </a:extLst>
          </p:cNvPr>
          <p:cNvPicPr>
            <a:picLocks noChangeAspect="1"/>
          </p:cNvPicPr>
          <p:nvPr/>
        </p:nvPicPr>
        <p:blipFill>
          <a:blip r:embed="rId2"/>
          <a:stretch>
            <a:fillRect/>
          </a:stretch>
        </p:blipFill>
        <p:spPr>
          <a:xfrm>
            <a:off x="374072" y="511969"/>
            <a:ext cx="6996545" cy="6346031"/>
          </a:xfrm>
          <a:prstGeom prst="rect">
            <a:avLst/>
          </a:prstGeom>
        </p:spPr>
      </p:pic>
      <p:pic>
        <p:nvPicPr>
          <p:cNvPr id="2" name="Picture 1">
            <a:extLst>
              <a:ext uri="{FF2B5EF4-FFF2-40B4-BE49-F238E27FC236}">
                <a16:creationId xmlns:a16="http://schemas.microsoft.com/office/drawing/2014/main" id="{2350A5DB-AB7C-B721-1D27-2BD2E1756AB0}"/>
              </a:ext>
            </a:extLst>
          </p:cNvPr>
          <p:cNvPicPr>
            <a:picLocks noChangeAspect="1"/>
          </p:cNvPicPr>
          <p:nvPr/>
        </p:nvPicPr>
        <p:blipFill>
          <a:blip r:embed="rId3"/>
          <a:stretch>
            <a:fillRect/>
          </a:stretch>
        </p:blipFill>
        <p:spPr>
          <a:xfrm>
            <a:off x="7718499" y="1110641"/>
            <a:ext cx="4473501" cy="2726556"/>
          </a:xfrm>
          <a:prstGeom prst="rect">
            <a:avLst/>
          </a:prstGeom>
        </p:spPr>
      </p:pic>
      <p:pic>
        <p:nvPicPr>
          <p:cNvPr id="4" name="Picture 3">
            <a:extLst>
              <a:ext uri="{FF2B5EF4-FFF2-40B4-BE49-F238E27FC236}">
                <a16:creationId xmlns:a16="http://schemas.microsoft.com/office/drawing/2014/main" id="{D45DBE03-9C8C-AAD0-EFC6-29CADE493031}"/>
              </a:ext>
            </a:extLst>
          </p:cNvPr>
          <p:cNvPicPr>
            <a:picLocks noChangeAspect="1"/>
          </p:cNvPicPr>
          <p:nvPr/>
        </p:nvPicPr>
        <p:blipFill>
          <a:blip r:embed="rId4"/>
          <a:stretch>
            <a:fillRect/>
          </a:stretch>
        </p:blipFill>
        <p:spPr>
          <a:xfrm>
            <a:off x="7718499" y="4283656"/>
            <a:ext cx="4473501" cy="1754325"/>
          </a:xfrm>
          <a:prstGeom prst="rect">
            <a:avLst/>
          </a:prstGeom>
        </p:spPr>
      </p:pic>
    </p:spTree>
    <p:extLst>
      <p:ext uri="{BB962C8B-B14F-4D97-AF65-F5344CB8AC3E}">
        <p14:creationId xmlns:p14="http://schemas.microsoft.com/office/powerpoint/2010/main" val="1504629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368D7-753E-B352-920E-4936F69FC062}"/>
              </a:ext>
            </a:extLst>
          </p:cNvPr>
          <p:cNvPicPr>
            <a:picLocks noChangeAspect="1"/>
          </p:cNvPicPr>
          <p:nvPr/>
        </p:nvPicPr>
        <p:blipFill>
          <a:blip r:embed="rId2"/>
          <a:stretch>
            <a:fillRect/>
          </a:stretch>
        </p:blipFill>
        <p:spPr>
          <a:xfrm>
            <a:off x="1098405" y="551584"/>
            <a:ext cx="8336540" cy="3161360"/>
          </a:xfrm>
          <a:prstGeom prst="rect">
            <a:avLst/>
          </a:prstGeom>
        </p:spPr>
      </p:pic>
      <p:sp>
        <p:nvSpPr>
          <p:cNvPr id="5" name="TextBox 4">
            <a:extLst>
              <a:ext uri="{FF2B5EF4-FFF2-40B4-BE49-F238E27FC236}">
                <a16:creationId xmlns:a16="http://schemas.microsoft.com/office/drawing/2014/main" id="{630E0157-2D62-7F24-C22B-A97816319CEF}"/>
              </a:ext>
            </a:extLst>
          </p:cNvPr>
          <p:cNvSpPr txBox="1"/>
          <p:nvPr/>
        </p:nvSpPr>
        <p:spPr>
          <a:xfrm>
            <a:off x="471054" y="4228191"/>
            <a:ext cx="10834255" cy="2246769"/>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basic components of a microprogrammed control unit are the control memory and the circuits that select the next address.</a:t>
            </a:r>
          </a:p>
          <a:p>
            <a:pPr marL="342900" indent="-342900" algn="l">
              <a:buFont typeface="Symbol" panose="05050102010706020507" pitchFamily="18" charset="2"/>
              <a:buChar char="·"/>
            </a:pPr>
            <a:r>
              <a:rPr lang="en-US" sz="2000" b="0" i="0" u="none" strike="noStrike" baseline="0" dirty="0">
                <a:latin typeface="Calibri" panose="020F0502020204030204" pitchFamily="34" charset="0"/>
              </a:rPr>
              <a:t>The address selection part is called a microprogram sequencer.</a:t>
            </a:r>
          </a:p>
          <a:p>
            <a:pPr marL="342900" indent="-342900" algn="l">
              <a:buFont typeface="Symbol" panose="05050102010706020507" pitchFamily="18" charset="2"/>
              <a:buChar char="·"/>
            </a:pPr>
            <a:endParaRPr lang="en-US" sz="2000" b="0" i="0" u="none" strike="noStrike" baseline="0" dirty="0">
              <a:latin typeface="Calibri" panose="020F0502020204030204" pitchFamily="34" charset="0"/>
            </a:endParaRP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purpose of a microprogram sequencer is to present an address to the control memory so that a microinstruction may be read and executed.</a:t>
            </a:r>
            <a:endParaRPr lang="en-US" sz="2400" b="0" i="0" u="none" strike="noStrike" baseline="0" dirty="0">
              <a:latin typeface="Calibri" panose="020F0502020204030204" pitchFamily="34" charset="0"/>
            </a:endParaRPr>
          </a:p>
          <a:p>
            <a:pPr algn="l"/>
            <a:endParaRPr lang="en-IN" sz="2000" dirty="0"/>
          </a:p>
        </p:txBody>
      </p:sp>
    </p:spTree>
    <p:extLst>
      <p:ext uri="{BB962C8B-B14F-4D97-AF65-F5344CB8AC3E}">
        <p14:creationId xmlns:p14="http://schemas.microsoft.com/office/powerpoint/2010/main" val="371674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ED2382-CE78-BC17-925A-0DFAD6C27575}"/>
              </a:ext>
            </a:extLst>
          </p:cNvPr>
          <p:cNvSpPr txBox="1"/>
          <p:nvPr/>
        </p:nvSpPr>
        <p:spPr>
          <a:xfrm>
            <a:off x="471055" y="390667"/>
            <a:ext cx="11249890" cy="6001643"/>
          </a:xfrm>
          <a:prstGeom prst="rect">
            <a:avLst/>
          </a:prstGeom>
          <a:noFill/>
        </p:spPr>
        <p:txBody>
          <a:bodyPr wrap="square">
            <a:spAutoFit/>
          </a:bodyPr>
          <a:lstStyle/>
          <a:p>
            <a:pPr marL="342900" indent="-342900" algn="l">
              <a:buFont typeface="Symbol" panose="05050102010706020507" pitchFamily="18" charset="2"/>
              <a:buChar char="·"/>
            </a:pPr>
            <a:r>
              <a:rPr lang="en-US" sz="2400" b="0" i="0" u="none" strike="noStrike" baseline="0" dirty="0">
                <a:latin typeface="Calibri" panose="020F0502020204030204" pitchFamily="34" charset="0"/>
              </a:rPr>
              <a:t>Commercial sequencers include within the unit an internal register stack used for temporary storage of addresses during microprogram looping and subroutine calls.</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Some sequencers provide an output register which can function as the address register </a:t>
            </a:r>
            <a:r>
              <a:rPr lang="en-IN" sz="2400" b="0" i="0" u="none" strike="noStrike" baseline="0" dirty="0">
                <a:latin typeface="Calibri" panose="020F0502020204030204" pitchFamily="34" charset="0"/>
              </a:rPr>
              <a:t>for the control memory.</a:t>
            </a:r>
          </a:p>
          <a:p>
            <a:pPr marL="342900" indent="-342900" algn="l">
              <a:buFont typeface="Symbol" panose="05050102010706020507" pitchFamily="18" charset="2"/>
              <a:buChar char="·"/>
            </a:pPr>
            <a:endParaRPr lang="en-IN" sz="24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 block diagram of the microprogram sequencer is shown in figure.</a:t>
            </a:r>
          </a:p>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There are two multiplexers in the circuit.</a:t>
            </a:r>
          </a:p>
          <a:p>
            <a:pPr marL="342900" indent="-342900" algn="l">
              <a:buFont typeface="Symbol" panose="05050102010706020507" pitchFamily="18" charset="2"/>
              <a:buChar char="·"/>
            </a:pPr>
            <a:endParaRPr lang="en-US" sz="2400" b="0" i="0" u="none" strike="noStrike" baseline="0" dirty="0">
              <a:latin typeface="Calibri" panose="020F0502020204030204" pitchFamily="34" charset="0"/>
            </a:endParaRP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first multiplexer selects an address from one of four sources and routes it into a </a:t>
            </a:r>
            <a:r>
              <a:rPr lang="en-IN" sz="2400" b="0" i="0" u="none" strike="noStrike" baseline="0" dirty="0">
                <a:latin typeface="Calibri" panose="020F0502020204030204" pitchFamily="34" charset="0"/>
              </a:rPr>
              <a:t>control address register CAR.</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second multiplexer tests the value of a selected status bit and the result of the test is applied to an input logic circuit.</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output from CAR provides the address for the control memory.</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content of CAR is incremented and applied to one of the multiplexer inputs and to </a:t>
            </a:r>
            <a:r>
              <a:rPr lang="en-IN" sz="2400" b="0" i="0" u="none" strike="noStrike" baseline="0" dirty="0">
                <a:latin typeface="Calibri" panose="020F0502020204030204" pitchFamily="34" charset="0"/>
              </a:rPr>
              <a:t>the subroutine registers SBR.</a:t>
            </a:r>
          </a:p>
        </p:txBody>
      </p:sp>
    </p:spTree>
    <p:extLst>
      <p:ext uri="{BB962C8B-B14F-4D97-AF65-F5344CB8AC3E}">
        <p14:creationId xmlns:p14="http://schemas.microsoft.com/office/powerpoint/2010/main" val="338034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D3D1B-6AAE-C823-5B7F-F50A5445A0B9}"/>
              </a:ext>
            </a:extLst>
          </p:cNvPr>
          <p:cNvSpPr txBox="1"/>
          <p:nvPr/>
        </p:nvSpPr>
        <p:spPr>
          <a:xfrm>
            <a:off x="477982" y="624747"/>
            <a:ext cx="11236036" cy="6370975"/>
          </a:xfrm>
          <a:prstGeom prst="rect">
            <a:avLst/>
          </a:prstGeom>
          <a:noFill/>
        </p:spPr>
        <p:txBody>
          <a:bodyPr wrap="square">
            <a:spAutoFit/>
          </a:bodyPr>
          <a:lstStyle/>
          <a:p>
            <a:pPr marL="342900" indent="-342900" algn="l">
              <a:buFont typeface="Symbol" panose="05050102010706020507" pitchFamily="18" charset="2"/>
              <a:buChar char="·"/>
            </a:pPr>
            <a:r>
              <a:rPr lang="en-US" sz="2400" b="0" i="0" u="none" strike="noStrike" baseline="0" dirty="0">
                <a:latin typeface="Calibri" panose="020F0502020204030204" pitchFamily="34" charset="0"/>
              </a:rPr>
              <a:t>The other three inputs to multiplexer 1 come from the address field of the present microinstruction, from the output of SBR, and from an external source that maps the </a:t>
            </a:r>
            <a:r>
              <a:rPr lang="en-IN" sz="2400" b="0" i="0" u="none" strike="noStrike" baseline="0" dirty="0">
                <a:latin typeface="Calibri" panose="020F0502020204030204" pitchFamily="34" charset="0"/>
              </a:rPr>
              <a:t>instruction.</a:t>
            </a:r>
          </a:p>
          <a:p>
            <a:pPr marL="342900" indent="-342900" algn="l">
              <a:buFont typeface="Symbol" panose="05050102010706020507" pitchFamily="18" charset="2"/>
              <a:buChar char="·"/>
            </a:pPr>
            <a:endParaRPr lang="en-IN" sz="24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2400" b="0" i="0" u="none" strike="noStrike" baseline="0" dirty="0">
                <a:latin typeface="Calibri" panose="020F0502020204030204" pitchFamily="34" charset="0"/>
              </a:rPr>
              <a:t>Although the figure  shows a single subroutine register, a typical sequencer will have a register stack about four to eight levels deep. In this way, a number of subroutines can be active at the same time.</a:t>
            </a:r>
            <a:endParaRPr lang="en-IN" sz="3200" dirty="0"/>
          </a:p>
          <a:p>
            <a:pPr algn="just"/>
            <a:endParaRPr lang="en-US" sz="2400" b="0" i="0" u="none" strike="noStrike" baseline="0" dirty="0">
              <a:latin typeface="Symbol" panose="05050102010706020507" pitchFamily="18" charset="2"/>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CD (condition) field of the microinstruction selects one of the status bits in the </a:t>
            </a:r>
            <a:r>
              <a:rPr lang="en-IN" sz="2400" b="0" i="0" u="none" strike="noStrike" baseline="0" dirty="0">
                <a:latin typeface="Calibri" panose="020F0502020204030204" pitchFamily="34" charset="0"/>
              </a:rPr>
              <a:t>second multiplexer.</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If the bit selected is equal to 1, the T (test) variable is equal to 1; otherwise, it is equal to </a:t>
            </a:r>
            <a:r>
              <a:rPr lang="en-IN" sz="2400" b="0" i="0" u="none" strike="noStrike" baseline="0" dirty="0">
                <a:latin typeface="Calibri" panose="020F0502020204030204" pitchFamily="34" charset="0"/>
              </a:rPr>
              <a:t>0.</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T value together with the two bits from the BR (branch) field goes to an input logic </a:t>
            </a:r>
            <a:r>
              <a:rPr lang="en-IN" sz="2400" b="0" i="0" u="none" strike="noStrike" baseline="0" dirty="0">
                <a:latin typeface="Calibri" panose="020F0502020204030204" pitchFamily="34" charset="0"/>
              </a:rPr>
              <a:t>circuit.</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input logic in a particular sequencer will determine the type of operations that are </a:t>
            </a:r>
            <a:r>
              <a:rPr lang="en-IN" sz="2400" b="0" i="0" u="none" strike="noStrike" baseline="0" dirty="0">
                <a:latin typeface="Calibri" panose="020F0502020204030204" pitchFamily="34" charset="0"/>
              </a:rPr>
              <a:t>available in the unit.</a:t>
            </a:r>
          </a:p>
          <a:p>
            <a:pPr algn="just"/>
            <a:endParaRPr lang="en-IN" sz="2400" dirty="0">
              <a:latin typeface="Calibri" panose="020F0502020204030204" pitchFamily="34" charset="0"/>
            </a:endParaRPr>
          </a:p>
        </p:txBody>
      </p:sp>
    </p:spTree>
    <p:extLst>
      <p:ext uri="{BB962C8B-B14F-4D97-AF65-F5344CB8AC3E}">
        <p14:creationId xmlns:p14="http://schemas.microsoft.com/office/powerpoint/2010/main" val="339095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D0812-B422-5FC5-19E4-F6F37FAA53F5}"/>
              </a:ext>
            </a:extLst>
          </p:cNvPr>
          <p:cNvSpPr>
            <a:spLocks noGrp="1"/>
          </p:cNvSpPr>
          <p:nvPr>
            <p:ph idx="1"/>
          </p:nvPr>
        </p:nvSpPr>
        <p:spPr>
          <a:xfrm>
            <a:off x="505692" y="731115"/>
            <a:ext cx="10515600" cy="4351338"/>
          </a:xfrm>
        </p:spPr>
        <p:txBody>
          <a:bodyPr>
            <a:normAutofit fontScale="92500"/>
          </a:bodyPr>
          <a:lstStyle/>
          <a:p>
            <a:pPr marL="0" indent="0" algn="just">
              <a:buNone/>
            </a:pPr>
            <a:r>
              <a:rPr lang="en-IN" sz="2400" b="1" i="1" u="none" strike="noStrike" baseline="0" dirty="0">
                <a:latin typeface="Cambria,BoldItalic"/>
              </a:rPr>
              <a:t>Microoperations:</a:t>
            </a:r>
          </a:p>
          <a:p>
            <a:pPr algn="just">
              <a:buFont typeface="Symbol" panose="05050102010706020507" pitchFamily="18" charset="2"/>
              <a:buChar char="·"/>
            </a:pPr>
            <a:r>
              <a:rPr lang="en-US" sz="2400" b="0" i="0" u="none" strike="noStrike" baseline="0" dirty="0">
                <a:latin typeface="Calibri" panose="020F0502020204030204" pitchFamily="34" charset="0"/>
              </a:rPr>
              <a:t>In computer central processing units, micro-operations (also known as a </a:t>
            </a:r>
            <a:r>
              <a:rPr lang="en-US" sz="2400" b="0" i="0" u="none" strike="noStrike" baseline="0" dirty="0" err="1">
                <a:latin typeface="Calibri" panose="020F0502020204030204" pitchFamily="34" charset="0"/>
              </a:rPr>
              <a:t>microops</a:t>
            </a:r>
            <a:r>
              <a:rPr lang="en-US" sz="2400" dirty="0">
                <a:latin typeface="Calibri" panose="020F0502020204030204" pitchFamily="34" charset="0"/>
              </a:rPr>
              <a:t> </a:t>
            </a:r>
            <a:r>
              <a:rPr lang="en-US" sz="2400" b="0" i="0" u="none" strike="noStrike" baseline="0" dirty="0">
                <a:latin typeface="Calibri" panose="020F0502020204030204" pitchFamily="34" charset="0"/>
              </a:rPr>
              <a:t>or </a:t>
            </a:r>
            <a:r>
              <a:rPr lang="en-US" sz="2400" b="0" i="0" u="none" strike="noStrike" baseline="0" dirty="0" err="1">
                <a:latin typeface="Calibri" panose="020F0502020204030204" pitchFamily="34" charset="0"/>
              </a:rPr>
              <a:t>μops</a:t>
            </a:r>
            <a:r>
              <a:rPr lang="en-US" sz="2400" b="0" i="0" u="none" strike="noStrike" baseline="0" dirty="0">
                <a:latin typeface="Calibri" panose="020F0502020204030204" pitchFamily="34" charset="0"/>
              </a:rPr>
              <a:t>) are detailed </a:t>
            </a:r>
            <a:r>
              <a:rPr lang="en-US" sz="2400" b="1" i="0" u="none" strike="noStrike" baseline="0" dirty="0">
                <a:latin typeface="Calibri" panose="020F0502020204030204" pitchFamily="34" charset="0"/>
              </a:rPr>
              <a:t>low-level instructions </a:t>
            </a:r>
            <a:r>
              <a:rPr lang="en-US" sz="2400" b="0" i="0" u="none" strike="noStrike" baseline="0" dirty="0">
                <a:latin typeface="Calibri" panose="020F0502020204030204" pitchFamily="34" charset="0"/>
              </a:rPr>
              <a:t>used in some designs to implement complex machine instructions (sometimes termed macro-instructions in this context).</a:t>
            </a:r>
          </a:p>
          <a:p>
            <a:pPr algn="just">
              <a:buFont typeface="Symbol" panose="05050102010706020507" pitchFamily="18" charset="2"/>
              <a:buChar char="·"/>
            </a:pPr>
            <a:endParaRPr lang="en-US" sz="2400" b="0" i="0" u="none" strike="noStrike" baseline="0" dirty="0">
              <a:latin typeface="Calibri" panose="020F0502020204030204" pitchFamily="34" charset="0"/>
            </a:endParaRPr>
          </a:p>
          <a:p>
            <a:pPr marL="0" indent="0" algn="just">
              <a:buNone/>
            </a:pPr>
            <a:r>
              <a:rPr lang="en-IN" sz="2400" b="1" i="1" u="none" strike="noStrike" baseline="0" dirty="0">
                <a:latin typeface="Cambria,BoldItalic"/>
              </a:rPr>
              <a:t>Micro instruction:</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symbolic microprogram can be translated into its binary equivalent by means of an </a:t>
            </a:r>
            <a:r>
              <a:rPr lang="en-IN" sz="2400" b="0" i="0" u="none" strike="noStrike" baseline="0" dirty="0">
                <a:latin typeface="Calibri" panose="020F0502020204030204" pitchFamily="34" charset="0"/>
              </a:rPr>
              <a:t>assembler.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Each line of the assembly language microprogram defines a symbolic microinstruction.</a:t>
            </a:r>
          </a:p>
          <a:p>
            <a:pPr marL="0" indent="0" algn="just">
              <a:buNone/>
            </a:pPr>
            <a:r>
              <a:rPr lang="en-US" sz="2400" b="0" i="0" u="none" strike="noStrike" baseline="0" dirty="0">
                <a:latin typeface="Symbol" panose="05050102010706020507" pitchFamily="18" charset="2"/>
              </a:rPr>
              <a:t> </a:t>
            </a:r>
            <a:r>
              <a:rPr lang="en-US" sz="2400" b="1" i="0" u="none" strike="noStrike" baseline="0" dirty="0">
                <a:latin typeface="Calibri" panose="020F0502020204030204" pitchFamily="34" charset="0"/>
              </a:rPr>
              <a:t>Each symbolic microinstruction is divided into five fields</a:t>
            </a:r>
            <a:r>
              <a:rPr lang="en-US" sz="2400" b="0" i="0" u="none" strike="noStrike" baseline="0" dirty="0">
                <a:latin typeface="Calibri" panose="020F0502020204030204" pitchFamily="34" charset="0"/>
              </a:rPr>
              <a:t>: label, microoperations, CD, BR, </a:t>
            </a:r>
            <a:r>
              <a:rPr lang="en-IN" sz="2400" b="0" i="0" u="none" strike="noStrike" baseline="0" dirty="0">
                <a:latin typeface="Calibri" panose="020F0502020204030204" pitchFamily="34" charset="0"/>
              </a:rPr>
              <a:t>and AD.</a:t>
            </a:r>
            <a:endParaRPr lang="en-IN" sz="3600" dirty="0"/>
          </a:p>
        </p:txBody>
      </p:sp>
      <p:pic>
        <p:nvPicPr>
          <p:cNvPr id="9" name="Picture 8">
            <a:extLst>
              <a:ext uri="{FF2B5EF4-FFF2-40B4-BE49-F238E27FC236}">
                <a16:creationId xmlns:a16="http://schemas.microsoft.com/office/drawing/2014/main" id="{36C67CAC-31A7-04A7-D76A-FC63A06B6528}"/>
              </a:ext>
            </a:extLst>
          </p:cNvPr>
          <p:cNvPicPr>
            <a:picLocks noChangeAspect="1"/>
          </p:cNvPicPr>
          <p:nvPr/>
        </p:nvPicPr>
        <p:blipFill>
          <a:blip r:embed="rId2"/>
          <a:stretch>
            <a:fillRect/>
          </a:stretch>
        </p:blipFill>
        <p:spPr>
          <a:xfrm>
            <a:off x="2786061" y="4833071"/>
            <a:ext cx="4632239" cy="1664711"/>
          </a:xfrm>
          <a:prstGeom prst="rect">
            <a:avLst/>
          </a:prstGeom>
        </p:spPr>
      </p:pic>
    </p:spTree>
    <p:extLst>
      <p:ext uri="{BB962C8B-B14F-4D97-AF65-F5344CB8AC3E}">
        <p14:creationId xmlns:p14="http://schemas.microsoft.com/office/powerpoint/2010/main" val="323417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D0812-B422-5FC5-19E4-F6F37FAA53F5}"/>
              </a:ext>
            </a:extLst>
          </p:cNvPr>
          <p:cNvSpPr>
            <a:spLocks noGrp="1"/>
          </p:cNvSpPr>
          <p:nvPr>
            <p:ph idx="1"/>
          </p:nvPr>
        </p:nvSpPr>
        <p:spPr>
          <a:xfrm>
            <a:off x="270165" y="273914"/>
            <a:ext cx="11132126" cy="6016049"/>
          </a:xfrm>
        </p:spPr>
        <p:txBody>
          <a:bodyPr>
            <a:normAutofit fontScale="92500" lnSpcReduction="10000"/>
          </a:bodyPr>
          <a:lstStyle/>
          <a:p>
            <a:pPr marL="0" indent="0" algn="just">
              <a:buNone/>
            </a:pPr>
            <a:r>
              <a:rPr lang="en-IN" sz="2400" b="1" i="1" u="none" strike="noStrike" baseline="0" dirty="0">
                <a:latin typeface="Cambria,BoldItalic"/>
              </a:rPr>
              <a:t>Micro program:</a:t>
            </a:r>
          </a:p>
          <a:p>
            <a:pPr marL="0" indent="0" algn="just">
              <a:buNone/>
            </a:pPr>
            <a:r>
              <a:rPr lang="en-IN" sz="2400" b="0" i="0" u="none" strike="noStrike" baseline="0" dirty="0">
                <a:latin typeface="Symbol" panose="05050102010706020507" pitchFamily="18" charset="2"/>
              </a:rPr>
              <a:t> </a:t>
            </a:r>
            <a:r>
              <a:rPr lang="en-IN" sz="2400" b="0" i="0" u="none" strike="noStrike" baseline="0" dirty="0">
                <a:latin typeface="Calibri" panose="020F0502020204030204" pitchFamily="34" charset="0"/>
              </a:rPr>
              <a:t>A sequence of microinstructions constitutes a microprogram.</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Since alterations of the microprogram are not needed once the control unit is in operation, the control memory can be a read-only memory (ROM).</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ROM words are made permanent during the hardware production of the unit.</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use of a micro program involves placing all control variables in words of ROM for use by the control unit through successive read operations.</a:t>
            </a:r>
          </a:p>
          <a:p>
            <a:pPr algn="just">
              <a:buFont typeface="Symbol" panose="05050102010706020507" pitchFamily="18" charset="2"/>
              <a:buChar char="·"/>
            </a:pPr>
            <a:r>
              <a:rPr lang="en-US" sz="2400" b="0" i="0" u="none" strike="noStrike" baseline="0" dirty="0">
                <a:latin typeface="Calibri" panose="020F0502020204030204" pitchFamily="34" charset="0"/>
              </a:rPr>
              <a:t>The content of the word in ROM at a given address specifies a microinstruction.</a:t>
            </a:r>
          </a:p>
          <a:p>
            <a:pPr algn="just">
              <a:buFont typeface="Symbol" panose="05050102010706020507" pitchFamily="18" charset="2"/>
              <a:buChar char="·"/>
            </a:pPr>
            <a:endParaRPr lang="en-US" sz="2400" b="0" i="0" u="none" strike="noStrike" baseline="0" dirty="0">
              <a:latin typeface="Calibri" panose="020F0502020204030204" pitchFamily="34" charset="0"/>
            </a:endParaRPr>
          </a:p>
          <a:p>
            <a:pPr marL="0" indent="0" algn="just">
              <a:buNone/>
            </a:pPr>
            <a:r>
              <a:rPr lang="en-IN" sz="2400" b="1" i="1" u="none" strike="noStrike" baseline="0" dirty="0">
                <a:latin typeface="Cambria,BoldItalic"/>
              </a:rPr>
              <a:t>Microcode:</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Microinstructions can be saved by employing </a:t>
            </a:r>
            <a:r>
              <a:rPr lang="en-US" sz="2400" b="1" i="0" u="none" strike="noStrike" baseline="0" dirty="0">
                <a:latin typeface="Calibri" panose="020F0502020204030204" pitchFamily="34" charset="0"/>
              </a:rPr>
              <a:t>subroutines</a:t>
            </a:r>
            <a:r>
              <a:rPr lang="en-US" sz="2400" b="0" i="0" u="none" strike="noStrike" baseline="0" dirty="0">
                <a:latin typeface="Calibri" panose="020F0502020204030204" pitchFamily="34" charset="0"/>
              </a:rPr>
              <a:t> that use common sections of </a:t>
            </a:r>
            <a:r>
              <a:rPr lang="en-IN" sz="2400" b="0" i="0" u="none" strike="noStrike" baseline="0" dirty="0">
                <a:latin typeface="Calibri" panose="020F0502020204030204" pitchFamily="34" charset="0"/>
              </a:rPr>
              <a:t>microcode.</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For example, the sequence of micro operations needed to generate the effective address of the operand for an instruction is common to all memory reference </a:t>
            </a:r>
            <a:r>
              <a:rPr lang="en-IN" sz="2400" b="0" i="0" u="none" strike="noStrike" baseline="0" dirty="0">
                <a:latin typeface="Calibri" panose="020F0502020204030204" pitchFamily="34" charset="0"/>
              </a:rPr>
              <a:t>instructions.</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This sequence could be a subroutine that is called from within many other routines to execute the effective address computation.</a:t>
            </a:r>
            <a:endParaRPr lang="en-IN" sz="4400" dirty="0"/>
          </a:p>
        </p:txBody>
      </p:sp>
    </p:spTree>
    <p:extLst>
      <p:ext uri="{BB962C8B-B14F-4D97-AF65-F5344CB8AC3E}">
        <p14:creationId xmlns:p14="http://schemas.microsoft.com/office/powerpoint/2010/main" val="61608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D36414-8FE5-9631-5AA5-C7A56C786DC5}"/>
              </a:ext>
            </a:extLst>
          </p:cNvPr>
          <p:cNvPicPr>
            <a:picLocks noChangeAspect="1"/>
          </p:cNvPicPr>
          <p:nvPr/>
        </p:nvPicPr>
        <p:blipFill>
          <a:blip r:embed="rId2"/>
          <a:stretch>
            <a:fillRect/>
          </a:stretch>
        </p:blipFill>
        <p:spPr>
          <a:xfrm>
            <a:off x="0" y="803564"/>
            <a:ext cx="8985107" cy="5915891"/>
          </a:xfrm>
          <a:prstGeom prst="rect">
            <a:avLst/>
          </a:prstGeom>
        </p:spPr>
      </p:pic>
      <p:sp>
        <p:nvSpPr>
          <p:cNvPr id="6" name="TextBox 5">
            <a:extLst>
              <a:ext uri="{FF2B5EF4-FFF2-40B4-BE49-F238E27FC236}">
                <a16:creationId xmlns:a16="http://schemas.microsoft.com/office/drawing/2014/main" id="{A734FFAE-DC3A-298F-C669-DD840829B5AF}"/>
              </a:ext>
            </a:extLst>
          </p:cNvPr>
          <p:cNvSpPr txBox="1"/>
          <p:nvPr/>
        </p:nvSpPr>
        <p:spPr>
          <a:xfrm>
            <a:off x="8104909" y="3622964"/>
            <a:ext cx="3726872" cy="3046988"/>
          </a:xfrm>
          <a:prstGeom prst="rect">
            <a:avLst/>
          </a:prstGeom>
          <a:noFill/>
        </p:spPr>
        <p:txBody>
          <a:bodyPr wrap="square" rtlCol="0">
            <a:spAutoFit/>
          </a:bodyPr>
          <a:lstStyle/>
          <a:p>
            <a:r>
              <a:rPr lang="en-IN" sz="2400" b="1" dirty="0"/>
              <a:t>Instruction Fetch:</a:t>
            </a:r>
          </a:p>
          <a:p>
            <a:endParaRPr lang="en-IN" sz="2400" dirty="0"/>
          </a:p>
          <a:p>
            <a:r>
              <a:rPr lang="en-IN" sz="2400" b="1" dirty="0">
                <a:solidFill>
                  <a:srgbClr val="FF0000"/>
                </a:solidFill>
              </a:rPr>
              <a:t> IR </a:t>
            </a:r>
            <a:r>
              <a:rPr lang="en-IN" sz="2400" b="1" dirty="0">
                <a:solidFill>
                  <a:srgbClr val="FF0000"/>
                </a:solidFill>
                <a:sym typeface="Wingdings" panose="05000000000000000000" pitchFamily="2" charset="2"/>
              </a:rPr>
              <a:t> M[PC]</a:t>
            </a:r>
          </a:p>
          <a:p>
            <a:endParaRPr lang="en-IN" sz="2400" b="1" dirty="0">
              <a:solidFill>
                <a:srgbClr val="FF0000"/>
              </a:solidFill>
              <a:sym typeface="Wingdings" panose="05000000000000000000" pitchFamily="2" charset="2"/>
            </a:endParaRPr>
          </a:p>
          <a:p>
            <a:endParaRPr lang="en-IN" sz="2400" dirty="0">
              <a:sym typeface="Wingdings" panose="05000000000000000000" pitchFamily="2" charset="2"/>
            </a:endParaRPr>
          </a:p>
          <a:p>
            <a:pPr marL="342900" indent="-342900">
              <a:buAutoNum type="arabicPeriod"/>
            </a:pPr>
            <a:r>
              <a:rPr lang="en-IN" sz="2400" b="1" dirty="0">
                <a:sym typeface="Wingdings" panose="05000000000000000000" pitchFamily="2" charset="2"/>
              </a:rPr>
              <a:t>AR  PC</a:t>
            </a:r>
          </a:p>
          <a:p>
            <a:endParaRPr lang="en-IN" sz="2400" b="1" dirty="0">
              <a:sym typeface="Wingdings" panose="05000000000000000000" pitchFamily="2" charset="2"/>
            </a:endParaRPr>
          </a:p>
          <a:p>
            <a:r>
              <a:rPr lang="en-IN" sz="2400" b="1" dirty="0">
                <a:sym typeface="Wingdings" panose="05000000000000000000" pitchFamily="2" charset="2"/>
              </a:rPr>
              <a:t>2. IR  M[AR] , PC  PC+ 1</a:t>
            </a:r>
            <a:endParaRPr lang="en-IN" sz="2400" b="1" dirty="0"/>
          </a:p>
        </p:txBody>
      </p:sp>
      <p:sp>
        <p:nvSpPr>
          <p:cNvPr id="7" name="Arrow: Down 6">
            <a:extLst>
              <a:ext uri="{FF2B5EF4-FFF2-40B4-BE49-F238E27FC236}">
                <a16:creationId xmlns:a16="http://schemas.microsoft.com/office/drawing/2014/main" id="{4E1C2F7B-8700-9610-3A7E-3BA524527AFB}"/>
              </a:ext>
            </a:extLst>
          </p:cNvPr>
          <p:cNvSpPr/>
          <p:nvPr/>
        </p:nvSpPr>
        <p:spPr>
          <a:xfrm>
            <a:off x="8985107" y="4841658"/>
            <a:ext cx="435984"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AC51EEC-F7E0-D00F-BA33-D0AD25FB8097}"/>
              </a:ext>
            </a:extLst>
          </p:cNvPr>
          <p:cNvSpPr txBox="1"/>
          <p:nvPr/>
        </p:nvSpPr>
        <p:spPr>
          <a:xfrm>
            <a:off x="2305878" y="138545"/>
            <a:ext cx="3935896" cy="400110"/>
          </a:xfrm>
          <a:prstGeom prst="rect">
            <a:avLst/>
          </a:prstGeom>
          <a:noFill/>
        </p:spPr>
        <p:txBody>
          <a:bodyPr wrap="square" rtlCol="0">
            <a:spAutoFit/>
          </a:bodyPr>
          <a:lstStyle/>
          <a:p>
            <a:r>
              <a:rPr lang="en-IN" sz="2000" b="1" dirty="0"/>
              <a:t>Data Path :</a:t>
            </a:r>
          </a:p>
        </p:txBody>
      </p:sp>
    </p:spTree>
    <p:extLst>
      <p:ext uri="{BB962C8B-B14F-4D97-AF65-F5344CB8AC3E}">
        <p14:creationId xmlns:p14="http://schemas.microsoft.com/office/powerpoint/2010/main" val="348090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7C027-5426-2EE0-1145-778B59D54AC5}"/>
              </a:ext>
            </a:extLst>
          </p:cNvPr>
          <p:cNvPicPr>
            <a:picLocks noChangeAspect="1"/>
          </p:cNvPicPr>
          <p:nvPr/>
        </p:nvPicPr>
        <p:blipFill>
          <a:blip r:embed="rId2"/>
          <a:stretch>
            <a:fillRect/>
          </a:stretch>
        </p:blipFill>
        <p:spPr>
          <a:xfrm>
            <a:off x="750341" y="648133"/>
            <a:ext cx="9598541" cy="5489431"/>
          </a:xfrm>
          <a:prstGeom prst="rect">
            <a:avLst/>
          </a:prstGeom>
        </p:spPr>
      </p:pic>
      <p:sp>
        <p:nvSpPr>
          <p:cNvPr id="6" name="Rectangle 5">
            <a:extLst>
              <a:ext uri="{FF2B5EF4-FFF2-40B4-BE49-F238E27FC236}">
                <a16:creationId xmlns:a16="http://schemas.microsoft.com/office/drawing/2014/main" id="{9D40A34D-3888-EF19-EA14-673B2C5C8ECD}"/>
              </a:ext>
            </a:extLst>
          </p:cNvPr>
          <p:cNvSpPr/>
          <p:nvPr/>
        </p:nvSpPr>
        <p:spPr>
          <a:xfrm>
            <a:off x="9670009" y="4946073"/>
            <a:ext cx="1357746" cy="11914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4942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B303E-CBD6-A124-E478-AD941FFA2609}"/>
              </a:ext>
            </a:extLst>
          </p:cNvPr>
          <p:cNvPicPr>
            <a:picLocks noChangeAspect="1"/>
          </p:cNvPicPr>
          <p:nvPr/>
        </p:nvPicPr>
        <p:blipFill>
          <a:blip r:embed="rId2"/>
          <a:stretch>
            <a:fillRect/>
          </a:stretch>
        </p:blipFill>
        <p:spPr>
          <a:xfrm>
            <a:off x="777960" y="938212"/>
            <a:ext cx="9713828" cy="5504152"/>
          </a:xfrm>
          <a:prstGeom prst="rect">
            <a:avLst/>
          </a:prstGeom>
        </p:spPr>
      </p:pic>
    </p:spTree>
    <p:extLst>
      <p:ext uri="{BB962C8B-B14F-4D97-AF65-F5344CB8AC3E}">
        <p14:creationId xmlns:p14="http://schemas.microsoft.com/office/powerpoint/2010/main" val="194020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4D399-50A0-0D47-6526-149411F168DD}"/>
              </a:ext>
            </a:extLst>
          </p:cNvPr>
          <p:cNvPicPr>
            <a:picLocks noChangeAspect="1"/>
          </p:cNvPicPr>
          <p:nvPr/>
        </p:nvPicPr>
        <p:blipFill>
          <a:blip r:embed="rId2"/>
          <a:stretch>
            <a:fillRect/>
          </a:stretch>
        </p:blipFill>
        <p:spPr>
          <a:xfrm>
            <a:off x="466264" y="734290"/>
            <a:ext cx="11148401" cy="3726874"/>
          </a:xfrm>
          <a:prstGeom prst="rect">
            <a:avLst/>
          </a:prstGeom>
        </p:spPr>
      </p:pic>
    </p:spTree>
    <p:extLst>
      <p:ext uri="{BB962C8B-B14F-4D97-AF65-F5344CB8AC3E}">
        <p14:creationId xmlns:p14="http://schemas.microsoft.com/office/powerpoint/2010/main" val="2571969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3423</TotalTime>
  <Words>2865</Words>
  <Application>Microsoft Office PowerPoint</Application>
  <PresentationFormat>Widescreen</PresentationFormat>
  <Paragraphs>205</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Calibri,Bold</vt:lpstr>
      <vt:lpstr>Calibri,BoldItalic</vt:lpstr>
      <vt:lpstr>Calibri,Italic</vt:lpstr>
      <vt:lpstr>Cambria,Bold</vt:lpstr>
      <vt:lpstr>Cambria,BoldItalic</vt:lpstr>
      <vt:lpstr>Symbol</vt:lpstr>
      <vt:lpstr>Office Theme</vt:lpstr>
      <vt:lpstr>UNIT -3                                    Micro Programmed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Organization of micro programmed control unit:</vt:lpstr>
      <vt:lpstr>PowerPoint Presentation</vt:lpstr>
      <vt:lpstr>PowerPoint Presentation</vt:lpstr>
      <vt:lpstr>The steps of Address Sequencing in detail:</vt:lpstr>
      <vt:lpstr>PowerPoint Presentation</vt:lpstr>
      <vt:lpstr>PowerPoint Presentation</vt:lpstr>
      <vt:lpstr>Selection of address for control memory:</vt:lpstr>
      <vt:lpstr>PowerPoint Presentation</vt:lpstr>
      <vt:lpstr>PowerPoint Presentation</vt:lpstr>
      <vt:lpstr>Mapping of an Instruction:</vt:lpstr>
      <vt:lpstr>PowerPoint Presentation</vt:lpstr>
      <vt:lpstr>PowerPoint Presentation</vt:lpstr>
      <vt:lpstr>Micro program control unit block diagram :</vt:lpstr>
      <vt:lpstr>PowerPoint Presentation</vt:lpstr>
      <vt:lpstr>Microinstruction Format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Micro Programmed Control</dc:title>
  <dc:creator>DHIREN</dc:creator>
  <cp:lastModifiedBy>DHIREN</cp:lastModifiedBy>
  <cp:revision>59</cp:revision>
  <dcterms:created xsi:type="dcterms:W3CDTF">2022-09-07T07:54:46Z</dcterms:created>
  <dcterms:modified xsi:type="dcterms:W3CDTF">2022-10-10T12:31:59Z</dcterms:modified>
</cp:coreProperties>
</file>