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457" r:id="rId2"/>
    <p:sldId id="351" r:id="rId3"/>
    <p:sldId id="459" r:id="rId4"/>
    <p:sldId id="460" r:id="rId5"/>
    <p:sldId id="481" r:id="rId6"/>
    <p:sldId id="478" r:id="rId7"/>
    <p:sldId id="479" r:id="rId8"/>
    <p:sldId id="480" r:id="rId9"/>
    <p:sldId id="482" r:id="rId10"/>
    <p:sldId id="356" r:id="rId11"/>
    <p:sldId id="365" r:id="rId12"/>
    <p:sldId id="441" r:id="rId13"/>
    <p:sldId id="461" r:id="rId14"/>
    <p:sldId id="442" r:id="rId15"/>
    <p:sldId id="462" r:id="rId16"/>
    <p:sldId id="458" r:id="rId17"/>
    <p:sldId id="464" r:id="rId18"/>
    <p:sldId id="443" r:id="rId19"/>
    <p:sldId id="444" r:id="rId20"/>
    <p:sldId id="465" r:id="rId21"/>
    <p:sldId id="445" r:id="rId22"/>
    <p:sldId id="446" r:id="rId23"/>
    <p:sldId id="466" r:id="rId24"/>
    <p:sldId id="447" r:id="rId25"/>
    <p:sldId id="448" r:id="rId26"/>
    <p:sldId id="449" r:id="rId27"/>
    <p:sldId id="450" r:id="rId28"/>
    <p:sldId id="467" r:id="rId29"/>
    <p:sldId id="468" r:id="rId30"/>
    <p:sldId id="452" r:id="rId31"/>
    <p:sldId id="454" r:id="rId32"/>
    <p:sldId id="483" r:id="rId33"/>
    <p:sldId id="364" r:id="rId34"/>
    <p:sldId id="361" r:id="rId35"/>
    <p:sldId id="363" r:id="rId36"/>
    <p:sldId id="469" r:id="rId37"/>
    <p:sldId id="470" r:id="rId38"/>
    <p:sldId id="362" r:id="rId39"/>
    <p:sldId id="357" r:id="rId40"/>
    <p:sldId id="359" r:id="rId41"/>
    <p:sldId id="358" r:id="rId42"/>
    <p:sldId id="360" r:id="rId43"/>
    <p:sldId id="471" r:id="rId44"/>
    <p:sldId id="472" r:id="rId45"/>
    <p:sldId id="371" r:id="rId46"/>
    <p:sldId id="473" r:id="rId47"/>
    <p:sldId id="474" r:id="rId48"/>
    <p:sldId id="475" r:id="rId49"/>
    <p:sldId id="455" r:id="rId50"/>
    <p:sldId id="476" r:id="rId51"/>
    <p:sldId id="477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D8A"/>
    <a:srgbClr val="990000"/>
    <a:srgbClr val="4AA743"/>
    <a:srgbClr val="E40524"/>
    <a:srgbClr val="34495E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>
      <p:cViewPr varScale="1">
        <p:scale>
          <a:sx n="69" d="100"/>
          <a:sy n="69" d="100"/>
        </p:scale>
        <p:origin x="131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D4E04-80BD-4CB6-BEEE-8FE14939224F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1839-2856-42CC-B6B3-A1A17BB3F7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73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75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82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68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01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66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5"/>
            <a:ext cx="8763000" cy="808037"/>
          </a:xfrm>
        </p:spPr>
        <p:txBody>
          <a:bodyPr>
            <a:normAutofit/>
          </a:bodyPr>
          <a:lstStyle>
            <a:lvl1pPr algn="l">
              <a:defRPr sz="36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883" indent="-342883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13" indent="-285737" algn="just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3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3" indent="-342883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8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8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8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8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8" indent="-228588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2EC9B-309B-1400-35DE-61BF44EE0D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4900" b="1" dirty="0"/>
              <a:t>Unit – 6</a:t>
            </a:r>
            <a:br>
              <a:rPr lang="en-IN" sz="4900" b="1" dirty="0"/>
            </a:br>
            <a:br>
              <a:rPr lang="en-IN" sz="4900" b="1" dirty="0"/>
            </a:br>
            <a:r>
              <a:rPr lang="en-IN" sz="4900" b="1" dirty="0"/>
              <a:t>Input-Output Organization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168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77000"/>
          </a:xfrm>
        </p:spPr>
        <p:txBody>
          <a:bodyPr>
            <a:noAutofit/>
          </a:bodyPr>
          <a:lstStyle/>
          <a:p>
            <a:r>
              <a:rPr lang="en-US" sz="9600" dirty="0"/>
              <a:t>Asynchronous Data Transfer</a:t>
            </a:r>
          </a:p>
        </p:txBody>
      </p:sp>
    </p:spTree>
    <p:extLst>
      <p:ext uri="{BB962C8B-B14F-4D97-AF65-F5344CB8AC3E}">
        <p14:creationId xmlns:p14="http://schemas.microsoft.com/office/powerpoint/2010/main" val="3555675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Data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Asynchronous data transfer </a:t>
            </a:r>
            <a:r>
              <a:rPr lang="en-US" b="1" dirty="0"/>
              <a:t>between two independent units </a:t>
            </a:r>
            <a:r>
              <a:rPr lang="en-US" dirty="0"/>
              <a:t>requires that </a:t>
            </a:r>
            <a:r>
              <a:rPr lang="en-US" b="1" dirty="0"/>
              <a:t>control signals </a:t>
            </a:r>
            <a:r>
              <a:rPr lang="en-US" dirty="0"/>
              <a:t>be transmitted between the communicating units to </a:t>
            </a:r>
            <a:r>
              <a:rPr lang="en-US" b="1" dirty="0"/>
              <a:t>indicate the time at which data is being transmitted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Two ways of achieving </a:t>
            </a:r>
            <a:r>
              <a:rPr lang="en-US" b="1" dirty="0"/>
              <a:t>Asynchronous Data Transfer</a:t>
            </a:r>
            <a:r>
              <a:rPr lang="en-US" dirty="0"/>
              <a:t>: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sz="2400" b="1" dirty="0"/>
              <a:t>Strobe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sz="2400" b="1" dirty="0"/>
              <a:t>Handshaking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D0BA9A-327D-59CB-0E91-4B342D96802B}"/>
              </a:ext>
            </a:extLst>
          </p:cNvPr>
          <p:cNvSpPr txBox="1"/>
          <p:nvPr/>
        </p:nvSpPr>
        <p:spPr>
          <a:xfrm>
            <a:off x="609600" y="4622439"/>
            <a:ext cx="8153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1" dirty="0">
                <a:latin typeface="+mj-lt"/>
                <a:cs typeface="Times New Roman" panose="02020603050405020304" pitchFamily="18" charset="0"/>
              </a:rPr>
              <a:t>Strobe Control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The Strobe control method of asynchronous data transfer employs a </a:t>
            </a:r>
            <a:r>
              <a:rPr lang="en-US" sz="2400" b="1" dirty="0">
                <a:latin typeface="+mj-lt"/>
                <a:cs typeface="Times New Roman" panose="02020603050405020304" pitchFamily="18" charset="0"/>
              </a:rPr>
              <a:t>single control line to </a:t>
            </a:r>
            <a:r>
              <a:rPr lang="en-IN" sz="2400" b="1" dirty="0">
                <a:latin typeface="+mj-lt"/>
                <a:cs typeface="Times New Roman" panose="02020603050405020304" pitchFamily="18" charset="0"/>
              </a:rPr>
              <a:t>time each transfer</a:t>
            </a:r>
            <a:r>
              <a:rPr lang="en-IN" sz="2400" dirty="0">
                <a:latin typeface="+mj-lt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1085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9596F-E479-41DA-9709-5AA15F2A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1.1 Source initiated Strobe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3BB1BD-20C9-414E-ADD4-557DBE31C443}"/>
              </a:ext>
            </a:extLst>
          </p:cNvPr>
          <p:cNvSpPr/>
          <p:nvPr/>
        </p:nvSpPr>
        <p:spPr>
          <a:xfrm>
            <a:off x="1188605" y="1496291"/>
            <a:ext cx="1717505" cy="969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Source unit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DA575E-553E-440F-AC13-8A38FF653FDE}"/>
              </a:ext>
            </a:extLst>
          </p:cNvPr>
          <p:cNvSpPr/>
          <p:nvPr/>
        </p:nvSpPr>
        <p:spPr>
          <a:xfrm>
            <a:off x="6085957" y="1496291"/>
            <a:ext cx="1717505" cy="969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Destination unit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37628C-313C-45C2-855A-A49164BA968B}"/>
              </a:ext>
            </a:extLst>
          </p:cNvPr>
          <p:cNvCxnSpPr/>
          <p:nvPr/>
        </p:nvCxnSpPr>
        <p:spPr>
          <a:xfrm>
            <a:off x="2906110" y="1752600"/>
            <a:ext cx="3179847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5E1AAF-8DF9-4498-A9B1-CBE1ADF971C6}"/>
              </a:ext>
            </a:extLst>
          </p:cNvPr>
          <p:cNvCxnSpPr/>
          <p:nvPr/>
        </p:nvCxnSpPr>
        <p:spPr>
          <a:xfrm>
            <a:off x="2906109" y="2209800"/>
            <a:ext cx="3179847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BF63285-6A68-4F81-BD94-EE52B069D5DB}"/>
              </a:ext>
            </a:extLst>
          </p:cNvPr>
          <p:cNvSpPr txBox="1"/>
          <p:nvPr/>
        </p:nvSpPr>
        <p:spPr>
          <a:xfrm>
            <a:off x="3959691" y="1371600"/>
            <a:ext cx="1075323" cy="38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Bus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0972CD-FF5D-4835-8CF2-A297980CEEF6}"/>
              </a:ext>
            </a:extLst>
          </p:cNvPr>
          <p:cNvSpPr txBox="1"/>
          <p:nvPr/>
        </p:nvSpPr>
        <p:spPr>
          <a:xfrm>
            <a:off x="4058921" y="1828800"/>
            <a:ext cx="888696" cy="38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Strobe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EE3A066-B93B-4879-953C-8FB1DDD8C3D3}"/>
              </a:ext>
            </a:extLst>
          </p:cNvPr>
          <p:cNvGrpSpPr/>
          <p:nvPr/>
        </p:nvGrpSpPr>
        <p:grpSpPr>
          <a:xfrm>
            <a:off x="1069957" y="3733800"/>
            <a:ext cx="6921000" cy="687895"/>
            <a:chOff x="1003800" y="3884105"/>
            <a:chExt cx="6921000" cy="687895"/>
          </a:xfrm>
        </p:grpSpPr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0784C359-A470-4B5B-985E-535F1384B351}"/>
                </a:ext>
              </a:extLst>
            </p:cNvPr>
            <p:cNvCxnSpPr/>
            <p:nvPr/>
          </p:nvCxnSpPr>
          <p:spPr>
            <a:xfrm>
              <a:off x="4432800" y="3886200"/>
              <a:ext cx="3492000" cy="68580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BD1C730B-51E6-4709-B38D-DF2045FBED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3800" y="3884105"/>
              <a:ext cx="3492000" cy="68580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30F337-EB3B-40C9-9C7A-D1912AD1BF06}"/>
              </a:ext>
            </a:extLst>
          </p:cNvPr>
          <p:cNvGrpSpPr/>
          <p:nvPr/>
        </p:nvGrpSpPr>
        <p:grpSpPr>
          <a:xfrm>
            <a:off x="1056757" y="4941559"/>
            <a:ext cx="6944243" cy="685800"/>
            <a:chOff x="1080000" y="5091864"/>
            <a:chExt cx="6944243" cy="685800"/>
          </a:xfrm>
        </p:grpSpPr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00CC7ACA-CFC7-4D63-BAB5-E816929EBF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0000" y="5091864"/>
              <a:ext cx="3492000" cy="685800"/>
            </a:xfrm>
            <a:prstGeom prst="bentConnector3">
              <a:avLst>
                <a:gd name="adj1" fmla="val 73055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9ED05DF8-2C4D-446F-BF9A-D133A528F3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2243" y="5091864"/>
              <a:ext cx="3492000" cy="685800"/>
            </a:xfrm>
            <a:prstGeom prst="bentConnector3">
              <a:avLst>
                <a:gd name="adj1" fmla="val 73055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45C8CF1-763A-4CAD-8391-B63A3C2587AD}"/>
              </a:ext>
            </a:extLst>
          </p:cNvPr>
          <p:cNvSpPr txBox="1"/>
          <p:nvPr/>
        </p:nvSpPr>
        <p:spPr>
          <a:xfrm>
            <a:off x="3939106" y="3964495"/>
            <a:ext cx="1182855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Valid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E18DDC-7CEB-4135-B99E-DD3D00C77FA9}"/>
              </a:ext>
            </a:extLst>
          </p:cNvPr>
          <p:cNvSpPr txBox="1"/>
          <p:nvPr/>
        </p:nvSpPr>
        <p:spPr>
          <a:xfrm>
            <a:off x="980557" y="3964495"/>
            <a:ext cx="66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8FDBB7-9609-4FFE-8600-519284A6F95E}"/>
              </a:ext>
            </a:extLst>
          </p:cNvPr>
          <p:cNvSpPr txBox="1"/>
          <p:nvPr/>
        </p:nvSpPr>
        <p:spPr>
          <a:xfrm>
            <a:off x="980557" y="5159604"/>
            <a:ext cx="888696" cy="38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Strobe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41E779-DAA8-4E1B-AE14-21CF40BDC056}"/>
              </a:ext>
            </a:extLst>
          </p:cNvPr>
          <p:cNvCxnSpPr>
            <a:stCxn id="22" idx="3"/>
          </p:cNvCxnSpPr>
          <p:nvPr/>
        </p:nvCxnSpPr>
        <p:spPr>
          <a:xfrm flipV="1">
            <a:off x="5121961" y="4165155"/>
            <a:ext cx="1040196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904868-0E6A-45F4-9821-484ED0E1AF12}"/>
              </a:ext>
            </a:extLst>
          </p:cNvPr>
          <p:cNvCxnSpPr>
            <a:cxnSpLocks/>
          </p:cNvCxnSpPr>
          <p:nvPr/>
        </p:nvCxnSpPr>
        <p:spPr>
          <a:xfrm flipH="1" flipV="1">
            <a:off x="2884070" y="4166739"/>
            <a:ext cx="1040196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C740350-9AB9-0D8A-3CCB-0829FF7DBEDB}"/>
              </a:ext>
            </a:extLst>
          </p:cNvPr>
          <p:cNvSpPr txBox="1"/>
          <p:nvPr/>
        </p:nvSpPr>
        <p:spPr>
          <a:xfrm>
            <a:off x="2047356" y="6137845"/>
            <a:ext cx="5572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Calibri,Bold"/>
              </a:rPr>
              <a:t>Figure </a:t>
            </a:r>
            <a:r>
              <a:rPr lang="en-US" b="1" dirty="0">
                <a:latin typeface="Calibri,Bold"/>
              </a:rPr>
              <a:t>A</a:t>
            </a:r>
            <a:r>
              <a:rPr lang="en-US" sz="1800" b="1" i="0" u="none" strike="noStrike" baseline="0" dirty="0">
                <a:latin typeface="Calibri,Bold"/>
              </a:rPr>
              <a:t>: Source-initiated strobe for data transfer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714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2" grpId="0"/>
      <p:bldP spid="23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9BDD0C-77A1-2EC6-53BE-863C6E37CD6C}"/>
              </a:ext>
            </a:extLst>
          </p:cNvPr>
          <p:cNvSpPr txBox="1"/>
          <p:nvPr/>
        </p:nvSpPr>
        <p:spPr>
          <a:xfrm>
            <a:off x="190500" y="304800"/>
            <a:ext cx="8763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 b="1" i="1" u="none" strike="noStrike" baseline="0" dirty="0">
                <a:latin typeface="Cambria,BoldItalic"/>
              </a:rPr>
              <a:t>Source-initiated strobe for data transfer :</a:t>
            </a:r>
          </a:p>
          <a:p>
            <a:pPr algn="just"/>
            <a:endParaRPr lang="en-US" sz="2200" b="1" i="1" u="none" strike="noStrike" baseline="0" dirty="0">
              <a:latin typeface="Cambria,BoldItalic"/>
            </a:endParaRPr>
          </a:p>
          <a:p>
            <a:pPr algn="just"/>
            <a:r>
              <a:rPr lang="en-US" sz="22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The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strobe may be activated 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by either the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source or the destination unit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.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Figure A</a:t>
            </a:r>
            <a:r>
              <a:rPr lang="en-US" sz="2200" dirty="0">
                <a:latin typeface="Calibri" panose="020F0502020204030204" pitchFamily="34" charset="0"/>
              </a:rPr>
              <a:t> </a:t>
            </a:r>
            <a:r>
              <a:rPr lang="en-IN" sz="2200" b="0" i="0" u="none" strike="noStrike" baseline="0" dirty="0">
                <a:latin typeface="Calibri" panose="020F0502020204030204" pitchFamily="34" charset="0"/>
              </a:rPr>
              <a:t>shows a source-initiated transfer.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r>
              <a:rPr lang="en-US" sz="2200" b="0" i="0" u="none" strike="noStrike" baseline="0" dirty="0">
                <a:latin typeface="Calibri" panose="020F0502020204030204" pitchFamily="34" charset="0"/>
              </a:rPr>
              <a:t>The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data bus carries the binary information 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from source unit to the destination unit.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endParaRPr lang="en-US" sz="2200" b="0" i="0" u="none" strike="noStrike" baseline="0" dirty="0">
              <a:latin typeface="Calibri" panose="020F0502020204030204" pitchFamily="34" charset="0"/>
            </a:endParaRPr>
          </a:p>
          <a:p>
            <a:pPr algn="just"/>
            <a:r>
              <a:rPr lang="en-US" sz="22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The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strobe is a single line 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that informs the destination unit when a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valid data word is </a:t>
            </a:r>
            <a:r>
              <a:rPr lang="en-IN" sz="2200" b="1" i="0" u="none" strike="noStrike" baseline="0" dirty="0">
                <a:latin typeface="Calibri" panose="020F0502020204030204" pitchFamily="34" charset="0"/>
              </a:rPr>
              <a:t>available in the bus.</a:t>
            </a:r>
          </a:p>
          <a:p>
            <a:pPr algn="just"/>
            <a:r>
              <a:rPr lang="en-US" sz="22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The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source unit first places the data on the data bus.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r>
              <a:rPr lang="en-US" sz="2200" b="0" i="0" u="none" strike="noStrike" baseline="0" dirty="0">
                <a:latin typeface="Calibri" panose="020F0502020204030204" pitchFamily="34" charset="0"/>
              </a:rPr>
              <a:t>After a delay to ensure that the data settle to a steady value,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the source activates the </a:t>
            </a:r>
            <a:r>
              <a:rPr lang="en-IN" sz="2200" b="1" i="0" u="none" strike="noStrike" baseline="0" dirty="0">
                <a:latin typeface="Calibri" panose="020F0502020204030204" pitchFamily="34" charset="0"/>
              </a:rPr>
              <a:t>strobe pulse.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endParaRPr lang="en-IN" sz="2200" b="0" i="0" u="none" strike="noStrike" baseline="0" dirty="0">
              <a:latin typeface="Calibri" panose="020F0502020204030204" pitchFamily="34" charset="0"/>
            </a:endParaRPr>
          </a:p>
          <a:p>
            <a:pPr algn="just"/>
            <a:r>
              <a:rPr lang="en-US" sz="22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The information on the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data bus and the strobe signal remain in the active state for a sufficient time period to allow the destination unit to receive the data.</a:t>
            </a:r>
          </a:p>
          <a:p>
            <a:pPr algn="just"/>
            <a:r>
              <a:rPr lang="en-US" sz="22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The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source removes the data from the bus 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a brief period after it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disables its strobe pulse.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1160009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5946A-5095-4DFB-AE4E-2F99EC20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1.2 Destination initiated Strobe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5D0DF6-D126-4E28-B48C-EB16CA6B588A}"/>
              </a:ext>
            </a:extLst>
          </p:cNvPr>
          <p:cNvSpPr/>
          <p:nvPr/>
        </p:nvSpPr>
        <p:spPr>
          <a:xfrm>
            <a:off x="1188605" y="1496291"/>
            <a:ext cx="1717505" cy="969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Source unit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DE2E8F-2E4B-49A4-9DC5-274F67A88B5A}"/>
              </a:ext>
            </a:extLst>
          </p:cNvPr>
          <p:cNvSpPr/>
          <p:nvPr/>
        </p:nvSpPr>
        <p:spPr>
          <a:xfrm>
            <a:off x="6085957" y="1496291"/>
            <a:ext cx="1717505" cy="969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Destination unit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2E4857-06E6-4FB0-837A-7C2D91C6FB36}"/>
              </a:ext>
            </a:extLst>
          </p:cNvPr>
          <p:cNvCxnSpPr/>
          <p:nvPr/>
        </p:nvCxnSpPr>
        <p:spPr>
          <a:xfrm>
            <a:off x="2906110" y="1752600"/>
            <a:ext cx="3179847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137F4E-5E17-4A12-9DAA-EF58BCEE18E2}"/>
              </a:ext>
            </a:extLst>
          </p:cNvPr>
          <p:cNvCxnSpPr>
            <a:cxnSpLocks/>
          </p:cNvCxnSpPr>
          <p:nvPr/>
        </p:nvCxnSpPr>
        <p:spPr>
          <a:xfrm flipH="1">
            <a:off x="2906109" y="2209800"/>
            <a:ext cx="3179847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E9EF96-A2D3-42C8-B41E-1BDAF657E78D}"/>
              </a:ext>
            </a:extLst>
          </p:cNvPr>
          <p:cNvSpPr txBox="1"/>
          <p:nvPr/>
        </p:nvSpPr>
        <p:spPr>
          <a:xfrm>
            <a:off x="3959691" y="1371600"/>
            <a:ext cx="1075323" cy="38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Bus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7D20A6-7281-484D-9666-2B9E93EB0989}"/>
              </a:ext>
            </a:extLst>
          </p:cNvPr>
          <p:cNvSpPr txBox="1"/>
          <p:nvPr/>
        </p:nvSpPr>
        <p:spPr>
          <a:xfrm>
            <a:off x="4058921" y="1828800"/>
            <a:ext cx="888696" cy="38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Strobe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25E489-55FE-4B96-BA2B-6F131801970A}"/>
              </a:ext>
            </a:extLst>
          </p:cNvPr>
          <p:cNvGrpSpPr/>
          <p:nvPr/>
        </p:nvGrpSpPr>
        <p:grpSpPr>
          <a:xfrm>
            <a:off x="1069957" y="3733800"/>
            <a:ext cx="6921000" cy="687895"/>
            <a:chOff x="1003800" y="3884105"/>
            <a:chExt cx="6921000" cy="687895"/>
          </a:xfrm>
        </p:grpSpPr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35B1FECB-A2CD-44E9-B621-52E22C97BDAF}"/>
                </a:ext>
              </a:extLst>
            </p:cNvPr>
            <p:cNvCxnSpPr/>
            <p:nvPr/>
          </p:nvCxnSpPr>
          <p:spPr>
            <a:xfrm>
              <a:off x="4432800" y="3886200"/>
              <a:ext cx="3492000" cy="68580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002CF06B-69FD-407F-8FE1-968A4A242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3800" y="3884105"/>
              <a:ext cx="3492000" cy="68580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690BFD-1360-40DF-8CA0-2183E20C70BB}"/>
              </a:ext>
            </a:extLst>
          </p:cNvPr>
          <p:cNvGrpSpPr/>
          <p:nvPr/>
        </p:nvGrpSpPr>
        <p:grpSpPr>
          <a:xfrm>
            <a:off x="1056757" y="4941559"/>
            <a:ext cx="6944243" cy="685800"/>
            <a:chOff x="1080000" y="5091864"/>
            <a:chExt cx="6944243" cy="685800"/>
          </a:xfrm>
        </p:grpSpPr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97E1D040-BA12-4294-B262-090501129E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0000" y="5091864"/>
              <a:ext cx="3492000" cy="685800"/>
            </a:xfrm>
            <a:prstGeom prst="bentConnector3">
              <a:avLst>
                <a:gd name="adj1" fmla="val 40608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A1DCD18-66DC-4DFF-A021-84AF7FF14C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2243" y="5091864"/>
              <a:ext cx="3492000" cy="685800"/>
            </a:xfrm>
            <a:prstGeom prst="bentConnector3">
              <a:avLst>
                <a:gd name="adj1" fmla="val 73055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4A433D4-77B7-45F9-8678-8EFA260D1806}"/>
              </a:ext>
            </a:extLst>
          </p:cNvPr>
          <p:cNvSpPr txBox="1"/>
          <p:nvPr/>
        </p:nvSpPr>
        <p:spPr>
          <a:xfrm>
            <a:off x="3939106" y="3964495"/>
            <a:ext cx="1182855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Valid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7578FE-8743-4140-97D4-221CC636B350}"/>
              </a:ext>
            </a:extLst>
          </p:cNvPr>
          <p:cNvSpPr txBox="1"/>
          <p:nvPr/>
        </p:nvSpPr>
        <p:spPr>
          <a:xfrm>
            <a:off x="980557" y="3964495"/>
            <a:ext cx="66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4866FB-0737-4783-9565-B8607374B8A6}"/>
              </a:ext>
            </a:extLst>
          </p:cNvPr>
          <p:cNvSpPr txBox="1"/>
          <p:nvPr/>
        </p:nvSpPr>
        <p:spPr>
          <a:xfrm>
            <a:off x="980557" y="5159604"/>
            <a:ext cx="888696" cy="38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Strobe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15DFC2-7FD7-44D9-B8EE-414713891768}"/>
              </a:ext>
            </a:extLst>
          </p:cNvPr>
          <p:cNvCxnSpPr>
            <a:stCxn id="16" idx="3"/>
          </p:cNvCxnSpPr>
          <p:nvPr/>
        </p:nvCxnSpPr>
        <p:spPr>
          <a:xfrm flipV="1">
            <a:off x="5121961" y="4165155"/>
            <a:ext cx="1040196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390613-738B-441A-99EA-4CC96A66CEA4}"/>
              </a:ext>
            </a:extLst>
          </p:cNvPr>
          <p:cNvCxnSpPr>
            <a:cxnSpLocks/>
          </p:cNvCxnSpPr>
          <p:nvPr/>
        </p:nvCxnSpPr>
        <p:spPr>
          <a:xfrm flipH="1" flipV="1">
            <a:off x="2884070" y="4166739"/>
            <a:ext cx="1040196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ADF11D9-3F3C-BE13-0A23-848A02A523A8}"/>
              </a:ext>
            </a:extLst>
          </p:cNvPr>
          <p:cNvSpPr txBox="1"/>
          <p:nvPr/>
        </p:nvSpPr>
        <p:spPr>
          <a:xfrm>
            <a:off x="1730474" y="6083804"/>
            <a:ext cx="6609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Calibri,Bold"/>
              </a:rPr>
              <a:t>Figure </a:t>
            </a:r>
            <a:r>
              <a:rPr lang="en-US" b="1" dirty="0">
                <a:latin typeface="Calibri,Bold"/>
              </a:rPr>
              <a:t>B </a:t>
            </a:r>
            <a:r>
              <a:rPr lang="en-US" sz="1800" b="1" i="0" u="none" strike="noStrike" baseline="0" dirty="0">
                <a:latin typeface="Calibri,Bold"/>
              </a:rPr>
              <a:t>: Destination-initiated strobe for data </a:t>
            </a:r>
            <a:r>
              <a:rPr lang="en-IN" sz="1800" b="1" i="0" u="none" strike="noStrike" baseline="0" dirty="0">
                <a:latin typeface="Calibri,Bold"/>
              </a:rPr>
              <a:t>transfer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501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6" grpId="0"/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D0D97-68DB-41EA-6448-C82FF2816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i="1" u="none" strike="noStrike" baseline="0" dirty="0">
                <a:latin typeface="Cambria,BoldItalic"/>
              </a:rPr>
              <a:t>Destination-initiated strobe for data transfer :</a:t>
            </a:r>
            <a:endParaRPr lang="en-IN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B23B4-E43A-56F7-EFC5-586980AD4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Figure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B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 shows a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data transfer initiated by the destination unit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. In this case the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destination unit activates the strobe pulse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, informing the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source to provide the data.</a:t>
            </a:r>
          </a:p>
          <a:p>
            <a:pPr marL="0" indent="0" algn="just">
              <a:buNone/>
            </a:pPr>
            <a:r>
              <a:rPr lang="en-US" sz="22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The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source unit responds 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by placing the requested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binary information on the data bus.</a:t>
            </a:r>
          </a:p>
          <a:p>
            <a:pPr marL="0" indent="0" algn="just">
              <a:buNone/>
            </a:pPr>
            <a:r>
              <a:rPr lang="en-US" sz="22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The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data must be valid 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and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remain in the bus long enough for the destination unit to </a:t>
            </a:r>
            <a:r>
              <a:rPr lang="en-IN" sz="2200" b="1" i="0" u="none" strike="noStrike" baseline="0" dirty="0">
                <a:latin typeface="Calibri" panose="020F0502020204030204" pitchFamily="34" charset="0"/>
              </a:rPr>
              <a:t>accept it.</a:t>
            </a:r>
          </a:p>
          <a:p>
            <a:pPr marL="0" indent="0" algn="just">
              <a:buNone/>
            </a:pPr>
            <a:r>
              <a:rPr lang="en-US" sz="22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The falling edge of the strobe pulse can be used again to trigger a destination register.</a:t>
            </a:r>
          </a:p>
          <a:p>
            <a:pPr marL="0" indent="0" algn="just">
              <a:buNone/>
            </a:pPr>
            <a:r>
              <a:rPr lang="en-US" sz="22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The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destination unit then disables the strobe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. The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source removes the data from the bus after a predetermined time interval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sz="22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The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transfer of data between the CPU and an interface unit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 is similar to the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strobe </a:t>
            </a:r>
            <a:r>
              <a:rPr lang="en-IN" sz="2200" b="1" i="0" u="none" strike="noStrike" baseline="0" dirty="0">
                <a:latin typeface="Calibri" panose="020F0502020204030204" pitchFamily="34" charset="0"/>
              </a:rPr>
              <a:t>transfer just described</a:t>
            </a:r>
            <a:r>
              <a:rPr lang="en-IN" sz="2200" b="0" i="0" u="none" strike="noStrike" baseline="0" dirty="0">
                <a:latin typeface="Calibri" panose="020F0502020204030204" pitchFamily="34" charset="0"/>
              </a:rPr>
              <a:t>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608767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7E10A0-73A1-BD61-8BE9-0CB2D44BFF75}"/>
              </a:ext>
            </a:extLst>
          </p:cNvPr>
          <p:cNvSpPr txBox="1"/>
          <p:nvPr/>
        </p:nvSpPr>
        <p:spPr>
          <a:xfrm>
            <a:off x="685800" y="762000"/>
            <a:ext cx="80772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i="1" u="none" strike="noStrike" baseline="0" dirty="0">
                <a:latin typeface="Cambria,BoldItalic"/>
              </a:rPr>
              <a:t>Disadvantage of Strobe method:</a:t>
            </a:r>
          </a:p>
          <a:p>
            <a:pPr algn="just"/>
            <a:endParaRPr lang="en-IN" sz="2400" b="1" i="1" u="none" strike="noStrike" baseline="0" dirty="0">
              <a:latin typeface="Cambria,BoldItalic"/>
            </a:endParaRPr>
          </a:p>
          <a:p>
            <a:pPr marL="342900" indent="-342900" algn="just">
              <a:buFont typeface="Symbol" panose="05050102010706020507" pitchFamily="18" charset="2"/>
              <a:buChar char="·"/>
            </a:pPr>
            <a:r>
              <a:rPr lang="en-US" sz="2400" b="0" i="0" u="none" strike="noStrike" baseline="0" dirty="0">
                <a:latin typeface="Calibri" panose="020F0502020204030204" pitchFamily="34" charset="0"/>
              </a:rPr>
              <a:t>The </a:t>
            </a:r>
            <a:r>
              <a:rPr lang="en-US" sz="2400" b="1" i="0" u="none" strike="noStrike" baseline="0" dirty="0">
                <a:latin typeface="Calibri" panose="020F0502020204030204" pitchFamily="34" charset="0"/>
              </a:rPr>
              <a:t>disadvantage of the strobe method 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is that the </a:t>
            </a:r>
            <a:r>
              <a:rPr lang="en-US" sz="2400" b="1" i="0" u="none" strike="noStrike" baseline="0" dirty="0">
                <a:latin typeface="Calibri" panose="020F0502020204030204" pitchFamily="34" charset="0"/>
              </a:rPr>
              <a:t>source unit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 that initiates the transfer </a:t>
            </a:r>
            <a:r>
              <a:rPr lang="en-US" sz="2400" b="1" i="0" u="none" strike="noStrike" baseline="0" dirty="0">
                <a:latin typeface="Calibri" panose="020F0502020204030204" pitchFamily="34" charset="0"/>
              </a:rPr>
              <a:t>has no way of knowing whether the destination unit has actually received the data item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 that was placed in the bus.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endParaRPr lang="en-US" sz="2400" b="0" i="0" u="none" strike="noStrike" baseline="0" dirty="0">
              <a:latin typeface="Calibri" panose="020F0502020204030204" pitchFamily="34" charset="0"/>
            </a:endParaRPr>
          </a:p>
          <a:p>
            <a:pPr algn="just"/>
            <a:r>
              <a:rPr lang="en-US" sz="24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Similarly, a </a:t>
            </a:r>
            <a:r>
              <a:rPr lang="en-US" sz="2400" b="1" i="0" u="none" strike="noStrike" baseline="0" dirty="0">
                <a:latin typeface="Calibri" panose="020F0502020204030204" pitchFamily="34" charset="0"/>
              </a:rPr>
              <a:t>destination unit that initiates the transfer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 has </a:t>
            </a:r>
            <a:r>
              <a:rPr lang="en-US" sz="2400" b="1" i="0" u="none" strike="noStrike" baseline="0" dirty="0">
                <a:latin typeface="Calibri" panose="020F0502020204030204" pitchFamily="34" charset="0"/>
              </a:rPr>
              <a:t>no way of knowing whether the source unit has actually placed the data on the bus.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445301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7C924-54F9-F223-5630-EB265C8D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i="0" u="none" strike="noStrike" baseline="0" dirty="0">
                <a:latin typeface="Cambria,Bold"/>
              </a:rPr>
              <a:t>Asynchronous data transfer with Handshaking method :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825D2-3E0D-D62C-496D-3B636313F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Symbol" panose="05050102010706020507" pitchFamily="18" charset="2"/>
              <a:buChar char="·"/>
            </a:pPr>
            <a:r>
              <a:rPr lang="en-US" sz="2200" b="0" i="0" u="none" strike="noStrike" baseline="0" dirty="0">
                <a:latin typeface="Calibri" panose="020F0502020204030204" pitchFamily="34" charset="0"/>
              </a:rPr>
              <a:t>The handshake method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solves the problem of Strobe method 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by introducing a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second control signal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 that provides a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reply to the unit 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that initiates the transfer.</a:t>
            </a:r>
          </a:p>
          <a:p>
            <a:pPr algn="just">
              <a:buFont typeface="Symbol" panose="05050102010706020507" pitchFamily="18" charset="2"/>
              <a:buChar char="·"/>
            </a:pPr>
            <a:endParaRPr lang="en-US" sz="2200" dirty="0"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IN" sz="2200" b="1" i="1" u="none" strike="noStrike" baseline="0" dirty="0">
                <a:latin typeface="Cambria,BoldItalic"/>
              </a:rPr>
              <a:t>Source-initiated transfer using handshaking :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One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control line is in the same direction 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as the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data flow in the bus from 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the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source to </a:t>
            </a:r>
            <a:r>
              <a:rPr lang="en-IN" sz="2200" b="1" i="0" u="none" strike="noStrike" baseline="0" dirty="0">
                <a:latin typeface="Calibri" panose="020F0502020204030204" pitchFamily="34" charset="0"/>
              </a:rPr>
              <a:t>the destination.</a:t>
            </a:r>
          </a:p>
          <a:p>
            <a:pPr algn="l">
              <a:buFont typeface="Symbol" panose="05050102010706020507" pitchFamily="18" charset="2"/>
              <a:buChar char="·"/>
            </a:pPr>
            <a:r>
              <a:rPr lang="en-US" sz="2200" b="0" i="0" u="none" strike="noStrike" baseline="0" dirty="0">
                <a:latin typeface="Calibri" panose="020F0502020204030204" pitchFamily="34" charset="0"/>
              </a:rPr>
              <a:t>It is used by the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source unit to inform the destination unit 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whether there are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valid data in </a:t>
            </a:r>
            <a:r>
              <a:rPr lang="en-IN" sz="2200" b="1" i="0" u="none" strike="noStrike" baseline="0" dirty="0">
                <a:latin typeface="Calibri" panose="020F0502020204030204" pitchFamily="34" charset="0"/>
              </a:rPr>
              <a:t>the bus.</a:t>
            </a:r>
          </a:p>
          <a:p>
            <a:pPr algn="just">
              <a:buFont typeface="Symbol" panose="05050102010706020507" pitchFamily="18" charset="2"/>
              <a:buChar char="·"/>
            </a:pPr>
            <a:r>
              <a:rPr lang="en-US" sz="2200" dirty="0"/>
              <a:t>The </a:t>
            </a:r>
            <a:r>
              <a:rPr lang="en-US" sz="2200" b="1" dirty="0"/>
              <a:t>other control line </a:t>
            </a:r>
            <a:r>
              <a:rPr lang="en-US" sz="2200" dirty="0"/>
              <a:t>is in the </a:t>
            </a:r>
            <a:r>
              <a:rPr lang="en-US" sz="2200" b="1" dirty="0"/>
              <a:t>other direction from the destination to the source.</a:t>
            </a:r>
          </a:p>
          <a:p>
            <a:pPr algn="just">
              <a:buFont typeface="Symbol" panose="05050102010706020507" pitchFamily="18" charset="2"/>
              <a:buChar char="·"/>
            </a:pPr>
            <a:r>
              <a:rPr lang="en-US" sz="2200" dirty="0"/>
              <a:t>It is used by </a:t>
            </a:r>
            <a:r>
              <a:rPr lang="en-US" sz="2200" b="1" dirty="0"/>
              <a:t>the destination unit to inform the source </a:t>
            </a:r>
            <a:r>
              <a:rPr lang="en-US" sz="2200" dirty="0"/>
              <a:t>whether it can </a:t>
            </a:r>
            <a:r>
              <a:rPr lang="en-US" sz="2200" b="1" dirty="0"/>
              <a:t>accept data.</a:t>
            </a:r>
          </a:p>
          <a:p>
            <a:pPr algn="just">
              <a:buFont typeface="Symbol" panose="05050102010706020507" pitchFamily="18" charset="2"/>
              <a:buChar char="·"/>
            </a:pPr>
            <a:r>
              <a:rPr lang="en-US" sz="2200" dirty="0"/>
              <a:t>The sequence of control during the transfer depends on the unit that initiates the transfer.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488267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B624C-B7DA-48B4-BD8E-51CB3A923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2.1 Source initiated Handshake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6333E3-C491-4219-84EC-E6E0B6C38F0E}"/>
              </a:ext>
            </a:extLst>
          </p:cNvPr>
          <p:cNvSpPr/>
          <p:nvPr/>
        </p:nvSpPr>
        <p:spPr>
          <a:xfrm>
            <a:off x="1188605" y="1217996"/>
            <a:ext cx="1717505" cy="969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Source unit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8921BB-142D-4885-A7F4-A3FAFBF73F13}"/>
              </a:ext>
            </a:extLst>
          </p:cNvPr>
          <p:cNvSpPr/>
          <p:nvPr/>
        </p:nvSpPr>
        <p:spPr>
          <a:xfrm>
            <a:off x="6085957" y="1217996"/>
            <a:ext cx="1717505" cy="969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Destination unit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DBBE46-BC96-48CB-8AEC-978ECD1DE106}"/>
              </a:ext>
            </a:extLst>
          </p:cNvPr>
          <p:cNvCxnSpPr/>
          <p:nvPr/>
        </p:nvCxnSpPr>
        <p:spPr>
          <a:xfrm>
            <a:off x="2906110" y="1398105"/>
            <a:ext cx="3179847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E79A7-EA35-4D8A-A600-D0089B2F9C58}"/>
              </a:ext>
            </a:extLst>
          </p:cNvPr>
          <p:cNvCxnSpPr/>
          <p:nvPr/>
        </p:nvCxnSpPr>
        <p:spPr>
          <a:xfrm>
            <a:off x="2906109" y="1719471"/>
            <a:ext cx="3179847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1DD0F4-56BA-420B-B1AD-B73EC20FCEDD}"/>
              </a:ext>
            </a:extLst>
          </p:cNvPr>
          <p:cNvSpPr txBox="1"/>
          <p:nvPr/>
        </p:nvSpPr>
        <p:spPr>
          <a:xfrm>
            <a:off x="3959691" y="1066800"/>
            <a:ext cx="1075323" cy="38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bus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72724E-23DA-4AEF-BEC1-2FD5CCA208B6}"/>
              </a:ext>
            </a:extLst>
          </p:cNvPr>
          <p:cNvSpPr txBox="1"/>
          <p:nvPr/>
        </p:nvSpPr>
        <p:spPr>
          <a:xfrm>
            <a:off x="3911842" y="1408044"/>
            <a:ext cx="1182855" cy="331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valid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367C9D-073F-4666-921D-56DAD409A644}"/>
              </a:ext>
            </a:extLst>
          </p:cNvPr>
          <p:cNvGrpSpPr/>
          <p:nvPr/>
        </p:nvGrpSpPr>
        <p:grpSpPr>
          <a:xfrm>
            <a:off x="2069244" y="4854798"/>
            <a:ext cx="4599929" cy="685800"/>
            <a:chOff x="1183597" y="5091864"/>
            <a:chExt cx="5412600" cy="685800"/>
          </a:xfrm>
        </p:grpSpPr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1769F25B-9B6A-48BD-8605-321D04C6FC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3597" y="5091864"/>
              <a:ext cx="3346451" cy="685800"/>
            </a:xfrm>
            <a:prstGeom prst="bentConnector3">
              <a:avLst>
                <a:gd name="adj1" fmla="val 8319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BE4DABC9-39E1-4DEE-BDAB-934BEE0C95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20550" y="5091864"/>
              <a:ext cx="2075647" cy="685800"/>
            </a:xfrm>
            <a:prstGeom prst="bentConnector3">
              <a:avLst>
                <a:gd name="adj1" fmla="val 49563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62CAC35-B5B0-44A9-BCBC-47D8E117F46F}"/>
              </a:ext>
            </a:extLst>
          </p:cNvPr>
          <p:cNvSpPr txBox="1"/>
          <p:nvPr/>
        </p:nvSpPr>
        <p:spPr>
          <a:xfrm>
            <a:off x="4034338" y="2781441"/>
            <a:ext cx="1075323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Valid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47CCD3-A32B-427A-AB03-B615D1F26048}"/>
              </a:ext>
            </a:extLst>
          </p:cNvPr>
          <p:cNvSpPr txBox="1"/>
          <p:nvPr/>
        </p:nvSpPr>
        <p:spPr>
          <a:xfrm>
            <a:off x="1983858" y="3084005"/>
            <a:ext cx="1075323" cy="364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bus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527813-D396-4EDC-95C9-33C6D1915E35}"/>
              </a:ext>
            </a:extLst>
          </p:cNvPr>
          <p:cNvSpPr txBox="1"/>
          <p:nvPr/>
        </p:nvSpPr>
        <p:spPr>
          <a:xfrm>
            <a:off x="2007019" y="5217401"/>
            <a:ext cx="1574381" cy="391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accepted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BC4F09-C56E-4F5B-B6D9-D1CC9178A19E}"/>
              </a:ext>
            </a:extLst>
          </p:cNvPr>
          <p:cNvCxnSpPr>
            <a:cxnSpLocks/>
          </p:cNvCxnSpPr>
          <p:nvPr/>
        </p:nvCxnSpPr>
        <p:spPr>
          <a:xfrm flipV="1">
            <a:off x="4718831" y="3138386"/>
            <a:ext cx="39600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FD14FD-5785-4B0C-A887-DE7312D00314}"/>
              </a:ext>
            </a:extLst>
          </p:cNvPr>
          <p:cNvCxnSpPr>
            <a:cxnSpLocks/>
          </p:cNvCxnSpPr>
          <p:nvPr/>
        </p:nvCxnSpPr>
        <p:spPr>
          <a:xfrm flipH="1" flipV="1">
            <a:off x="3566400" y="3108568"/>
            <a:ext cx="39600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C4A1210-82E2-4568-8DC8-9B6A57CB6AA2}"/>
              </a:ext>
            </a:extLst>
          </p:cNvPr>
          <p:cNvCxnSpPr>
            <a:cxnSpLocks/>
          </p:cNvCxnSpPr>
          <p:nvPr/>
        </p:nvCxnSpPr>
        <p:spPr>
          <a:xfrm flipH="1">
            <a:off x="2906108" y="2040829"/>
            <a:ext cx="3179847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4C03B21-9E12-4EDA-B58F-00EC639BAB7B}"/>
              </a:ext>
            </a:extLst>
          </p:cNvPr>
          <p:cNvSpPr txBox="1"/>
          <p:nvPr/>
        </p:nvSpPr>
        <p:spPr>
          <a:xfrm>
            <a:off x="3716078" y="1722783"/>
            <a:ext cx="1574381" cy="391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accepted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398024-EFA8-4754-86E2-7361860C8CE1}"/>
              </a:ext>
            </a:extLst>
          </p:cNvPr>
          <p:cNvGrpSpPr/>
          <p:nvPr/>
        </p:nvGrpSpPr>
        <p:grpSpPr>
          <a:xfrm>
            <a:off x="2047569" y="2741105"/>
            <a:ext cx="4658031" cy="688189"/>
            <a:chOff x="2047569" y="2741105"/>
            <a:chExt cx="4658031" cy="688189"/>
          </a:xfrm>
        </p:grpSpPr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BD267856-1221-4A1B-B39D-2836F67BA9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7569" y="2741105"/>
              <a:ext cx="2340000" cy="685800"/>
            </a:xfrm>
            <a:prstGeom prst="bentConnector3">
              <a:avLst>
                <a:gd name="adj1" fmla="val 65291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C0E12F24-5ADC-4DFD-AD58-63BBA55D04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65600" y="2743494"/>
              <a:ext cx="2340000" cy="685800"/>
            </a:xfrm>
            <a:prstGeom prst="bentConnector3">
              <a:avLst>
                <a:gd name="adj1" fmla="val 6699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FCACDA3-2548-4A27-A031-E8CA93F445CF}"/>
              </a:ext>
            </a:extLst>
          </p:cNvPr>
          <p:cNvSpPr txBox="1"/>
          <p:nvPr/>
        </p:nvSpPr>
        <p:spPr>
          <a:xfrm>
            <a:off x="1981200" y="4055183"/>
            <a:ext cx="1182855" cy="33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valid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750709C-B66B-4BAF-8D0D-FB87E6DEADF1}"/>
              </a:ext>
            </a:extLst>
          </p:cNvPr>
          <p:cNvCxnSpPr>
            <a:cxnSpLocks/>
          </p:cNvCxnSpPr>
          <p:nvPr/>
        </p:nvCxnSpPr>
        <p:spPr>
          <a:xfrm flipV="1">
            <a:off x="2047569" y="3700079"/>
            <a:ext cx="2340000" cy="685800"/>
          </a:xfrm>
          <a:prstGeom prst="bentConnector3">
            <a:avLst>
              <a:gd name="adj1" fmla="val 7166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514EBC5-18EC-47A5-AB26-6CE62520707C}"/>
              </a:ext>
            </a:extLst>
          </p:cNvPr>
          <p:cNvCxnSpPr>
            <a:cxnSpLocks/>
          </p:cNvCxnSpPr>
          <p:nvPr/>
        </p:nvCxnSpPr>
        <p:spPr>
          <a:xfrm flipH="1" flipV="1">
            <a:off x="4364651" y="3698684"/>
            <a:ext cx="2340000" cy="685800"/>
          </a:xfrm>
          <a:prstGeom prst="bentConnector3">
            <a:avLst>
              <a:gd name="adj1" fmla="val 6359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 48">
            <a:extLst>
              <a:ext uri="{FF2B5EF4-FFF2-40B4-BE49-F238E27FC236}">
                <a16:creationId xmlns:a16="http://schemas.microsoft.com/office/drawing/2014/main" id="{E92400AB-0769-4723-8DC1-7D0CAC9F6757}"/>
              </a:ext>
            </a:extLst>
          </p:cNvPr>
          <p:cNvSpPr/>
          <p:nvPr/>
        </p:nvSpPr>
        <p:spPr>
          <a:xfrm rot="8694643" flipV="1">
            <a:off x="3533014" y="2925585"/>
            <a:ext cx="750997" cy="1862076"/>
          </a:xfrm>
          <a:prstGeom prst="arc">
            <a:avLst>
              <a:gd name="adj1" fmla="val 15944257"/>
              <a:gd name="adj2" fmla="val 1264528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B855230E-52DD-4C2B-B4A3-4E6D7B5B89BC}"/>
              </a:ext>
            </a:extLst>
          </p:cNvPr>
          <p:cNvSpPr/>
          <p:nvPr/>
        </p:nvSpPr>
        <p:spPr>
          <a:xfrm rot="8694643" flipV="1">
            <a:off x="4166376" y="3840897"/>
            <a:ext cx="770287" cy="2254865"/>
          </a:xfrm>
          <a:prstGeom prst="arc">
            <a:avLst>
              <a:gd name="adj1" fmla="val 16765354"/>
              <a:gd name="adj2" fmla="val 1264528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326D65C2-1D27-46A3-B741-3642EA068BEF}"/>
              </a:ext>
            </a:extLst>
          </p:cNvPr>
          <p:cNvSpPr/>
          <p:nvPr/>
        </p:nvSpPr>
        <p:spPr>
          <a:xfrm rot="6134941">
            <a:off x="4267765" y="4466404"/>
            <a:ext cx="1108007" cy="456938"/>
          </a:xfrm>
          <a:custGeom>
            <a:avLst/>
            <a:gdLst>
              <a:gd name="connsiteX0" fmla="*/ 877 w 1640834"/>
              <a:gd name="connsiteY0" fmla="*/ 0 h 1123122"/>
              <a:gd name="connsiteX1" fmla="*/ 179782 w 1640834"/>
              <a:gd name="connsiteY1" fmla="*/ 1103244 h 1123122"/>
              <a:gd name="connsiteX2" fmla="*/ 1114060 w 1640834"/>
              <a:gd name="connsiteY2" fmla="*/ 139148 h 1123122"/>
              <a:gd name="connsiteX3" fmla="*/ 1611016 w 1640834"/>
              <a:gd name="connsiteY3" fmla="*/ 1123122 h 1123122"/>
              <a:gd name="connsiteX4" fmla="*/ 1611016 w 1640834"/>
              <a:gd name="connsiteY4" fmla="*/ 1123122 h 1123122"/>
              <a:gd name="connsiteX5" fmla="*/ 1640834 w 1640834"/>
              <a:gd name="connsiteY5" fmla="*/ 1123122 h 1123122"/>
              <a:gd name="connsiteX6" fmla="*/ 1640834 w 1640834"/>
              <a:gd name="connsiteY6" fmla="*/ 1123122 h 1123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0834" h="1123122">
                <a:moveTo>
                  <a:pt x="877" y="0"/>
                </a:moveTo>
                <a:cubicBezTo>
                  <a:pt x="-2436" y="540026"/>
                  <a:pt x="-5748" y="1080053"/>
                  <a:pt x="179782" y="1103244"/>
                </a:cubicBezTo>
                <a:cubicBezTo>
                  <a:pt x="365312" y="1126435"/>
                  <a:pt x="875521" y="135835"/>
                  <a:pt x="1114060" y="139148"/>
                </a:cubicBezTo>
                <a:cubicBezTo>
                  <a:pt x="1352599" y="142461"/>
                  <a:pt x="1611016" y="1123122"/>
                  <a:pt x="1611016" y="1123122"/>
                </a:cubicBezTo>
                <a:lnTo>
                  <a:pt x="1611016" y="1123122"/>
                </a:lnTo>
                <a:lnTo>
                  <a:pt x="1640834" y="1123122"/>
                </a:lnTo>
                <a:lnTo>
                  <a:pt x="1640834" y="1123122"/>
                </a:lnTo>
              </a:path>
            </a:pathLst>
          </a:custGeom>
          <a:noFill/>
          <a:ln w="12700"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282A253-D0A0-433E-9BEF-D3A6FDD21FE7}"/>
              </a:ext>
            </a:extLst>
          </p:cNvPr>
          <p:cNvSpPr/>
          <p:nvPr/>
        </p:nvSpPr>
        <p:spPr>
          <a:xfrm rot="15465059" flipV="1">
            <a:off x="4952792" y="4454745"/>
            <a:ext cx="1123964" cy="352210"/>
          </a:xfrm>
          <a:custGeom>
            <a:avLst/>
            <a:gdLst>
              <a:gd name="connsiteX0" fmla="*/ 877 w 1640834"/>
              <a:gd name="connsiteY0" fmla="*/ 0 h 1123122"/>
              <a:gd name="connsiteX1" fmla="*/ 179782 w 1640834"/>
              <a:gd name="connsiteY1" fmla="*/ 1103244 h 1123122"/>
              <a:gd name="connsiteX2" fmla="*/ 1114060 w 1640834"/>
              <a:gd name="connsiteY2" fmla="*/ 139148 h 1123122"/>
              <a:gd name="connsiteX3" fmla="*/ 1611016 w 1640834"/>
              <a:gd name="connsiteY3" fmla="*/ 1123122 h 1123122"/>
              <a:gd name="connsiteX4" fmla="*/ 1611016 w 1640834"/>
              <a:gd name="connsiteY4" fmla="*/ 1123122 h 1123122"/>
              <a:gd name="connsiteX5" fmla="*/ 1640834 w 1640834"/>
              <a:gd name="connsiteY5" fmla="*/ 1123122 h 1123122"/>
              <a:gd name="connsiteX6" fmla="*/ 1640834 w 1640834"/>
              <a:gd name="connsiteY6" fmla="*/ 1123122 h 1123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0834" h="1123122">
                <a:moveTo>
                  <a:pt x="877" y="0"/>
                </a:moveTo>
                <a:cubicBezTo>
                  <a:pt x="-2436" y="540026"/>
                  <a:pt x="-5748" y="1080053"/>
                  <a:pt x="179782" y="1103244"/>
                </a:cubicBezTo>
                <a:cubicBezTo>
                  <a:pt x="365312" y="1126435"/>
                  <a:pt x="875521" y="135835"/>
                  <a:pt x="1114060" y="139148"/>
                </a:cubicBezTo>
                <a:cubicBezTo>
                  <a:pt x="1352599" y="142461"/>
                  <a:pt x="1611016" y="1123122"/>
                  <a:pt x="1611016" y="1123122"/>
                </a:cubicBezTo>
                <a:lnTo>
                  <a:pt x="1611016" y="1123122"/>
                </a:lnTo>
                <a:lnTo>
                  <a:pt x="1640834" y="1123122"/>
                </a:lnTo>
                <a:lnTo>
                  <a:pt x="1640834" y="1123122"/>
                </a:lnTo>
              </a:path>
            </a:pathLst>
          </a:custGeom>
          <a:noFill/>
          <a:ln w="12700"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91C1A3-DE98-A3DD-FB68-101035EBB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378239"/>
            <a:ext cx="1412341" cy="22633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D6C0A73-B59A-F456-7ADB-AE0EA42A3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805" y="6268114"/>
            <a:ext cx="1520982" cy="31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5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6" grpId="0"/>
      <p:bldP spid="17" grpId="0"/>
      <p:bldP spid="18" grpId="0"/>
      <p:bldP spid="22" grpId="0"/>
      <p:bldP spid="27" grpId="0"/>
      <p:bldP spid="49" grpId="0" animBg="1"/>
      <p:bldP spid="50" grpId="0" animBg="1"/>
      <p:bldP spid="55" grpId="0" animBg="1"/>
      <p:bldP spid="5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7F5D6-5DD8-4858-858D-FCF5DDA83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2.1 Source initiated Handshake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7A4EAC-CB36-47B7-891C-56FE853CC93A}"/>
              </a:ext>
            </a:extLst>
          </p:cNvPr>
          <p:cNvSpPr/>
          <p:nvPr/>
        </p:nvSpPr>
        <p:spPr>
          <a:xfrm>
            <a:off x="1600200" y="1752600"/>
            <a:ext cx="2362200" cy="808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Place data on bus.</a:t>
            </a:r>
          </a:p>
          <a:p>
            <a:pPr algn="ctr"/>
            <a:r>
              <a:rPr lang="en-IN" dirty="0"/>
              <a:t>Enable </a:t>
            </a:r>
            <a:r>
              <a:rPr lang="en-IN" i="1" dirty="0"/>
              <a:t>data valid.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C5EFAD-737B-49BE-B3E4-7131BCCD5ABA}"/>
              </a:ext>
            </a:extLst>
          </p:cNvPr>
          <p:cNvSpPr/>
          <p:nvPr/>
        </p:nvSpPr>
        <p:spPr>
          <a:xfrm>
            <a:off x="5486400" y="2412241"/>
            <a:ext cx="2362200" cy="808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Accept data from bus.</a:t>
            </a:r>
          </a:p>
          <a:p>
            <a:pPr algn="ctr"/>
            <a:r>
              <a:rPr lang="en-IN" dirty="0"/>
              <a:t>Enable </a:t>
            </a:r>
            <a:r>
              <a:rPr lang="en-IN" i="1" dirty="0"/>
              <a:t>data accepted.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87042D-18FE-42EB-B0BE-7552EA16B6A2}"/>
              </a:ext>
            </a:extLst>
          </p:cNvPr>
          <p:cNvSpPr/>
          <p:nvPr/>
        </p:nvSpPr>
        <p:spPr>
          <a:xfrm>
            <a:off x="1600200" y="3733800"/>
            <a:ext cx="2362200" cy="808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Disable </a:t>
            </a:r>
            <a:r>
              <a:rPr lang="en-IN" i="1" dirty="0"/>
              <a:t>data valid.</a:t>
            </a:r>
          </a:p>
          <a:p>
            <a:pPr algn="ctr"/>
            <a:r>
              <a:rPr lang="en-IN" dirty="0"/>
              <a:t>Invalidate data on bus.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BF8F64-D2F1-4DD2-BCE9-8FB089727B11}"/>
              </a:ext>
            </a:extLst>
          </p:cNvPr>
          <p:cNvSpPr/>
          <p:nvPr/>
        </p:nvSpPr>
        <p:spPr>
          <a:xfrm>
            <a:off x="5486400" y="4445759"/>
            <a:ext cx="2362200" cy="808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Disable </a:t>
            </a:r>
            <a:r>
              <a:rPr lang="en-IN" i="1" dirty="0"/>
              <a:t>data accepted.</a:t>
            </a:r>
          </a:p>
          <a:p>
            <a:pPr algn="ctr"/>
            <a:r>
              <a:rPr lang="en-IN" dirty="0"/>
              <a:t>Ready to accept data (initial state).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B47CC-9345-454A-9A43-35D195EC7B56}"/>
              </a:ext>
            </a:extLst>
          </p:cNvPr>
          <p:cNvSpPr txBox="1"/>
          <p:nvPr/>
        </p:nvSpPr>
        <p:spPr>
          <a:xfrm>
            <a:off x="2156752" y="1293989"/>
            <a:ext cx="124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Source unit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4807AD-FFDC-4D6F-BAD8-2595C57BC361}"/>
              </a:ext>
            </a:extLst>
          </p:cNvPr>
          <p:cNvSpPr txBox="1"/>
          <p:nvPr/>
        </p:nvSpPr>
        <p:spPr>
          <a:xfrm>
            <a:off x="5753098" y="1293989"/>
            <a:ext cx="1828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Destination unit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BA4D2D-F39F-4BFE-BD50-49FD9C6F8321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962400" y="2156619"/>
            <a:ext cx="1524000" cy="659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1D5FFC-FF13-442A-8E0F-3F093963FE63}"/>
              </a:ext>
            </a:extLst>
          </p:cNvPr>
          <p:cNvCxnSpPr>
            <a:cxnSpLocks/>
          </p:cNvCxnSpPr>
          <p:nvPr/>
        </p:nvCxnSpPr>
        <p:spPr>
          <a:xfrm flipH="1">
            <a:off x="4002156" y="3032315"/>
            <a:ext cx="1476000" cy="9665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0C5CF1-63C8-4B5D-A95F-DBD9D7B1C189}"/>
              </a:ext>
            </a:extLst>
          </p:cNvPr>
          <p:cNvCxnSpPr>
            <a:cxnSpLocks/>
          </p:cNvCxnSpPr>
          <p:nvPr/>
        </p:nvCxnSpPr>
        <p:spPr>
          <a:xfrm>
            <a:off x="4004034" y="4219953"/>
            <a:ext cx="1474122" cy="4282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8DED8D0-B509-4D9B-A5F2-B4AA92EC33ED}"/>
              </a:ext>
            </a:extLst>
          </p:cNvPr>
          <p:cNvCxnSpPr>
            <a:endCxn id="4" idx="1"/>
          </p:cNvCxnSpPr>
          <p:nvPr/>
        </p:nvCxnSpPr>
        <p:spPr>
          <a:xfrm rot="10800000">
            <a:off x="1600200" y="2156620"/>
            <a:ext cx="3877956" cy="2948781"/>
          </a:xfrm>
          <a:prstGeom prst="bentConnector3">
            <a:avLst>
              <a:gd name="adj1" fmla="val 10589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953FB19-42F4-2FA9-E7FC-58FC89C2B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839" y="5835341"/>
            <a:ext cx="1883121" cy="3802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4A4A7E-8E3A-08D8-DAB2-5F5D646B672B}"/>
              </a:ext>
            </a:extLst>
          </p:cNvPr>
          <p:cNvSpPr txBox="1"/>
          <p:nvPr/>
        </p:nvSpPr>
        <p:spPr>
          <a:xfrm>
            <a:off x="1716156" y="6278564"/>
            <a:ext cx="6589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Calibri,Bold"/>
              </a:rPr>
              <a:t>Figure A: Source-initiated transfer using handshaking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673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5"/>
            <a:ext cx="8953500" cy="808037"/>
          </a:xfrm>
        </p:spPr>
        <p:txBody>
          <a:bodyPr>
            <a:noAutofit/>
          </a:bodyPr>
          <a:lstStyle/>
          <a:p>
            <a:r>
              <a:rPr lang="en-US" sz="2400" dirty="0"/>
              <a:t>Define Peripherals. Explain I/O Bus and Interface Modules.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sz="1800" b="1" i="0" u="none" strike="noStrike" baseline="0" dirty="0">
                <a:latin typeface="Calibri,Bold"/>
              </a:rPr>
              <a:t>Peripherals: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alibri" panose="020F0502020204030204" pitchFamily="34" charset="0"/>
              </a:rPr>
              <a:t>Input-output device attached to the computer are also called peripherals.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019FFF-A712-EFC3-4584-8B379918B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91" y="1976536"/>
            <a:ext cx="8754271" cy="42441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375655-82FE-E5AB-1506-10B652C5CCF3}"/>
              </a:ext>
            </a:extLst>
          </p:cNvPr>
          <p:cNvSpPr txBox="1"/>
          <p:nvPr/>
        </p:nvSpPr>
        <p:spPr>
          <a:xfrm>
            <a:off x="2514600" y="629689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Calibri,Bold"/>
              </a:rPr>
              <a:t>Connection of I/O bus to input-output device.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3974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08FC13-2CCB-0B7E-802F-C27BE66F0F21}"/>
              </a:ext>
            </a:extLst>
          </p:cNvPr>
          <p:cNvSpPr txBox="1"/>
          <p:nvPr/>
        </p:nvSpPr>
        <p:spPr>
          <a:xfrm>
            <a:off x="228600" y="228600"/>
            <a:ext cx="8686800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Figure </a:t>
            </a:r>
            <a:r>
              <a:rPr lang="en-US" sz="2200" dirty="0">
                <a:latin typeface="Calibri" panose="020F0502020204030204" pitchFamily="34" charset="0"/>
              </a:rPr>
              <a:t>A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 shows the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data transfer 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procedure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initiated by the source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.</a:t>
            </a:r>
          </a:p>
          <a:p>
            <a:pPr algn="just"/>
            <a:r>
              <a:rPr lang="en-US" sz="22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The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two handshaking lines the data valid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, which is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generated by the source unit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, and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data accepted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,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generated by the destination unit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, the timing diagram shows the exchange of signals between the two units.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r>
              <a:rPr lang="en-US" sz="2200" b="0" i="0" u="none" strike="noStrike" baseline="0" dirty="0">
                <a:latin typeface="Calibri" panose="020F0502020204030204" pitchFamily="34" charset="0"/>
              </a:rPr>
              <a:t>The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sequence of events listed in figure </a:t>
            </a:r>
            <a:r>
              <a:rPr lang="en-US" sz="2200" b="1" dirty="0">
                <a:latin typeface="Calibri" panose="020F0502020204030204" pitchFamily="34" charset="0"/>
              </a:rPr>
              <a:t>A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shows the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four possible states 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that the system can be at any given time.</a:t>
            </a:r>
          </a:p>
          <a:p>
            <a:pPr algn="just"/>
            <a:r>
              <a:rPr lang="en-US" sz="22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The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source unit 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initiates the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transfer by placing the data on the bus 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and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enabling its data </a:t>
            </a:r>
            <a:r>
              <a:rPr lang="en-IN" sz="2200" b="1" i="0" u="none" strike="noStrike" baseline="0" dirty="0">
                <a:latin typeface="Calibri" panose="020F0502020204030204" pitchFamily="34" charset="0"/>
              </a:rPr>
              <a:t>valid signal</a:t>
            </a:r>
            <a:r>
              <a:rPr lang="en-IN" sz="2200" b="0" i="0" u="none" strike="noStrike" baseline="0" dirty="0">
                <a:latin typeface="Calibri" panose="020F0502020204030204" pitchFamily="34" charset="0"/>
              </a:rPr>
              <a:t>.</a:t>
            </a:r>
          </a:p>
          <a:p>
            <a:pPr algn="just"/>
            <a:r>
              <a:rPr lang="en-US" sz="22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The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data accepted signal is activated 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by the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destination unit 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after it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accepts the data </a:t>
            </a:r>
            <a:r>
              <a:rPr lang="en-IN" sz="2200" b="1" i="0" u="none" strike="noStrike" baseline="0" dirty="0">
                <a:latin typeface="Calibri" panose="020F0502020204030204" pitchFamily="34" charset="0"/>
              </a:rPr>
              <a:t>from the bus.</a:t>
            </a:r>
          </a:p>
          <a:p>
            <a:pPr algn="just"/>
            <a:r>
              <a:rPr lang="en-US" sz="22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The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source unit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 then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disables its data valid signal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, which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invalidates the data on the bus.</a:t>
            </a:r>
          </a:p>
          <a:p>
            <a:pPr algn="just"/>
            <a:r>
              <a:rPr lang="en-US" sz="22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The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destination unit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 then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disables its data accepted signal 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and the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system goes into its </a:t>
            </a:r>
            <a:r>
              <a:rPr lang="en-IN" sz="2200" b="1" i="0" u="none" strike="noStrike" baseline="0" dirty="0">
                <a:latin typeface="Calibri" panose="020F0502020204030204" pitchFamily="34" charset="0"/>
              </a:rPr>
              <a:t>initial state</a:t>
            </a:r>
            <a:r>
              <a:rPr lang="en-IN" sz="2200" b="0" i="0" u="none" strike="noStrike" baseline="0" dirty="0">
                <a:latin typeface="Calibri" panose="020F0502020204030204" pitchFamily="34" charset="0"/>
              </a:rPr>
              <a:t>.</a:t>
            </a:r>
          </a:p>
          <a:p>
            <a:pPr algn="just"/>
            <a:r>
              <a:rPr lang="en-US" sz="22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The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source does not send the next data item 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until after the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destination unit shows its readiness to accept new data 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by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disabling its data accepted signal.</a:t>
            </a:r>
          </a:p>
          <a:p>
            <a:pPr algn="just"/>
            <a:r>
              <a:rPr lang="en-US" sz="22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This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scheme allows arbitrary delays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 from one state to the next and permits each unit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to respond at its own data transfer rate.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1184446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AE55-DA1C-4942-A783-96B0E1EBE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2.2 Destination initiated Handshake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EB5E86-BF69-4806-A03B-58EC24BAAF66}"/>
              </a:ext>
            </a:extLst>
          </p:cNvPr>
          <p:cNvSpPr/>
          <p:nvPr/>
        </p:nvSpPr>
        <p:spPr>
          <a:xfrm>
            <a:off x="1188605" y="1217996"/>
            <a:ext cx="1717505" cy="969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Source unit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97604F-54A6-439D-B6A4-CCEC6B0E1AC7}"/>
              </a:ext>
            </a:extLst>
          </p:cNvPr>
          <p:cNvSpPr/>
          <p:nvPr/>
        </p:nvSpPr>
        <p:spPr>
          <a:xfrm>
            <a:off x="6085957" y="1217996"/>
            <a:ext cx="1717505" cy="969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Destination unit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D6A9E0-99AA-44C0-8646-4C40BE13039C}"/>
              </a:ext>
            </a:extLst>
          </p:cNvPr>
          <p:cNvCxnSpPr/>
          <p:nvPr/>
        </p:nvCxnSpPr>
        <p:spPr>
          <a:xfrm>
            <a:off x="2906110" y="1398105"/>
            <a:ext cx="3179847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29F1F1-D4EB-4604-A2B7-8D8432ED8240}"/>
              </a:ext>
            </a:extLst>
          </p:cNvPr>
          <p:cNvCxnSpPr/>
          <p:nvPr/>
        </p:nvCxnSpPr>
        <p:spPr>
          <a:xfrm>
            <a:off x="2906109" y="1719471"/>
            <a:ext cx="3179847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77C79F2-6F18-4F05-8AAF-7C548F838C37}"/>
              </a:ext>
            </a:extLst>
          </p:cNvPr>
          <p:cNvSpPr txBox="1"/>
          <p:nvPr/>
        </p:nvSpPr>
        <p:spPr>
          <a:xfrm>
            <a:off x="3959691" y="1066800"/>
            <a:ext cx="1075323" cy="38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bus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F1D839-304B-4B92-828F-71CAB9278572}"/>
              </a:ext>
            </a:extLst>
          </p:cNvPr>
          <p:cNvSpPr txBox="1"/>
          <p:nvPr/>
        </p:nvSpPr>
        <p:spPr>
          <a:xfrm>
            <a:off x="3911842" y="1408044"/>
            <a:ext cx="1182855" cy="331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valid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938D48-D2C8-48F2-BEDE-CD0CFD085406}"/>
              </a:ext>
            </a:extLst>
          </p:cNvPr>
          <p:cNvCxnSpPr>
            <a:cxnSpLocks/>
          </p:cNvCxnSpPr>
          <p:nvPr/>
        </p:nvCxnSpPr>
        <p:spPr>
          <a:xfrm flipH="1">
            <a:off x="2906108" y="2040829"/>
            <a:ext cx="3179847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C30F027-D1FA-4E06-878E-9A3208BB2EEC}"/>
              </a:ext>
            </a:extLst>
          </p:cNvPr>
          <p:cNvSpPr txBox="1"/>
          <p:nvPr/>
        </p:nvSpPr>
        <p:spPr>
          <a:xfrm>
            <a:off x="3716078" y="1722783"/>
            <a:ext cx="157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Ready for data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3581A33-BD45-4C62-AECD-DC432CE1169A}"/>
              </a:ext>
            </a:extLst>
          </p:cNvPr>
          <p:cNvGrpSpPr/>
          <p:nvPr/>
        </p:nvGrpSpPr>
        <p:grpSpPr>
          <a:xfrm>
            <a:off x="2047569" y="2741105"/>
            <a:ext cx="4658031" cy="688189"/>
            <a:chOff x="2047569" y="2741105"/>
            <a:chExt cx="4658031" cy="688189"/>
          </a:xfrm>
        </p:grpSpPr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1A61F302-05B9-49A6-816C-5CFBC5BD9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7569" y="2741105"/>
              <a:ext cx="2340000" cy="685800"/>
            </a:xfrm>
            <a:prstGeom prst="bentConnector3">
              <a:avLst>
                <a:gd name="adj1" fmla="val 65291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C201948B-B018-4175-AA21-908D18A67A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65600" y="2743494"/>
              <a:ext cx="2340000" cy="685800"/>
            </a:xfrm>
            <a:prstGeom prst="bentConnector3">
              <a:avLst>
                <a:gd name="adj1" fmla="val 6699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A2B36C0-D3FE-4F06-8487-191A91AB8D9C}"/>
              </a:ext>
            </a:extLst>
          </p:cNvPr>
          <p:cNvSpPr txBox="1"/>
          <p:nvPr/>
        </p:nvSpPr>
        <p:spPr>
          <a:xfrm>
            <a:off x="1331727" y="3084005"/>
            <a:ext cx="157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Ready for data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DAEB008-589C-473D-A4F6-01611127382C}"/>
              </a:ext>
            </a:extLst>
          </p:cNvPr>
          <p:cNvCxnSpPr>
            <a:cxnSpLocks/>
          </p:cNvCxnSpPr>
          <p:nvPr/>
        </p:nvCxnSpPr>
        <p:spPr>
          <a:xfrm flipV="1">
            <a:off x="2047569" y="3700079"/>
            <a:ext cx="2340000" cy="685800"/>
          </a:xfrm>
          <a:prstGeom prst="bentConnector3">
            <a:avLst>
              <a:gd name="adj1" fmla="val 95023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B150499-137E-4578-A4C1-D14D45B889A2}"/>
              </a:ext>
            </a:extLst>
          </p:cNvPr>
          <p:cNvCxnSpPr>
            <a:cxnSpLocks/>
          </p:cNvCxnSpPr>
          <p:nvPr/>
        </p:nvCxnSpPr>
        <p:spPr>
          <a:xfrm flipH="1" flipV="1">
            <a:off x="4364651" y="3698684"/>
            <a:ext cx="2340000" cy="685800"/>
          </a:xfrm>
          <a:prstGeom prst="bentConnector3">
            <a:avLst>
              <a:gd name="adj1" fmla="val 36833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CAAF5D-3C9C-4BB0-9979-BD970A61DDE2}"/>
              </a:ext>
            </a:extLst>
          </p:cNvPr>
          <p:cNvSpPr txBox="1"/>
          <p:nvPr/>
        </p:nvSpPr>
        <p:spPr>
          <a:xfrm>
            <a:off x="1550681" y="4041584"/>
            <a:ext cx="118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valid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71F5B0A-75C3-40BA-8001-3FA7A8351490}"/>
              </a:ext>
            </a:extLst>
          </p:cNvPr>
          <p:cNvSpPr/>
          <p:nvPr/>
        </p:nvSpPr>
        <p:spPr>
          <a:xfrm rot="15465059" flipV="1">
            <a:off x="3351294" y="3336431"/>
            <a:ext cx="1123964" cy="352210"/>
          </a:xfrm>
          <a:custGeom>
            <a:avLst/>
            <a:gdLst>
              <a:gd name="connsiteX0" fmla="*/ 877 w 1640834"/>
              <a:gd name="connsiteY0" fmla="*/ 0 h 1123122"/>
              <a:gd name="connsiteX1" fmla="*/ 179782 w 1640834"/>
              <a:gd name="connsiteY1" fmla="*/ 1103244 h 1123122"/>
              <a:gd name="connsiteX2" fmla="*/ 1114060 w 1640834"/>
              <a:gd name="connsiteY2" fmla="*/ 139148 h 1123122"/>
              <a:gd name="connsiteX3" fmla="*/ 1611016 w 1640834"/>
              <a:gd name="connsiteY3" fmla="*/ 1123122 h 1123122"/>
              <a:gd name="connsiteX4" fmla="*/ 1611016 w 1640834"/>
              <a:gd name="connsiteY4" fmla="*/ 1123122 h 1123122"/>
              <a:gd name="connsiteX5" fmla="*/ 1640834 w 1640834"/>
              <a:gd name="connsiteY5" fmla="*/ 1123122 h 1123122"/>
              <a:gd name="connsiteX6" fmla="*/ 1640834 w 1640834"/>
              <a:gd name="connsiteY6" fmla="*/ 1123122 h 1123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0834" h="1123122">
                <a:moveTo>
                  <a:pt x="877" y="0"/>
                </a:moveTo>
                <a:cubicBezTo>
                  <a:pt x="-2436" y="540026"/>
                  <a:pt x="-5748" y="1080053"/>
                  <a:pt x="179782" y="1103244"/>
                </a:cubicBezTo>
                <a:cubicBezTo>
                  <a:pt x="365312" y="1126435"/>
                  <a:pt x="875521" y="135835"/>
                  <a:pt x="1114060" y="139148"/>
                </a:cubicBezTo>
                <a:cubicBezTo>
                  <a:pt x="1352599" y="142461"/>
                  <a:pt x="1611016" y="1123122"/>
                  <a:pt x="1611016" y="1123122"/>
                </a:cubicBezTo>
                <a:lnTo>
                  <a:pt x="1611016" y="1123122"/>
                </a:lnTo>
                <a:lnTo>
                  <a:pt x="1640834" y="1123122"/>
                </a:lnTo>
                <a:lnTo>
                  <a:pt x="1640834" y="1123122"/>
                </a:lnTo>
              </a:path>
            </a:pathLst>
          </a:custGeom>
          <a:noFill/>
          <a:ln w="12700"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EB87475-B295-4D8B-9755-D0129C402324}"/>
              </a:ext>
            </a:extLst>
          </p:cNvPr>
          <p:cNvSpPr/>
          <p:nvPr/>
        </p:nvSpPr>
        <p:spPr>
          <a:xfrm rot="6134941">
            <a:off x="4156758" y="3374787"/>
            <a:ext cx="1108007" cy="456938"/>
          </a:xfrm>
          <a:custGeom>
            <a:avLst/>
            <a:gdLst>
              <a:gd name="connsiteX0" fmla="*/ 877 w 1640834"/>
              <a:gd name="connsiteY0" fmla="*/ 0 h 1123122"/>
              <a:gd name="connsiteX1" fmla="*/ 179782 w 1640834"/>
              <a:gd name="connsiteY1" fmla="*/ 1103244 h 1123122"/>
              <a:gd name="connsiteX2" fmla="*/ 1114060 w 1640834"/>
              <a:gd name="connsiteY2" fmla="*/ 139148 h 1123122"/>
              <a:gd name="connsiteX3" fmla="*/ 1611016 w 1640834"/>
              <a:gd name="connsiteY3" fmla="*/ 1123122 h 1123122"/>
              <a:gd name="connsiteX4" fmla="*/ 1611016 w 1640834"/>
              <a:gd name="connsiteY4" fmla="*/ 1123122 h 1123122"/>
              <a:gd name="connsiteX5" fmla="*/ 1640834 w 1640834"/>
              <a:gd name="connsiteY5" fmla="*/ 1123122 h 1123122"/>
              <a:gd name="connsiteX6" fmla="*/ 1640834 w 1640834"/>
              <a:gd name="connsiteY6" fmla="*/ 1123122 h 1123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0834" h="1123122">
                <a:moveTo>
                  <a:pt x="877" y="0"/>
                </a:moveTo>
                <a:cubicBezTo>
                  <a:pt x="-2436" y="540026"/>
                  <a:pt x="-5748" y="1080053"/>
                  <a:pt x="179782" y="1103244"/>
                </a:cubicBezTo>
                <a:cubicBezTo>
                  <a:pt x="365312" y="1126435"/>
                  <a:pt x="875521" y="135835"/>
                  <a:pt x="1114060" y="139148"/>
                </a:cubicBezTo>
                <a:cubicBezTo>
                  <a:pt x="1352599" y="142461"/>
                  <a:pt x="1611016" y="1123122"/>
                  <a:pt x="1611016" y="1123122"/>
                </a:cubicBezTo>
                <a:lnTo>
                  <a:pt x="1611016" y="1123122"/>
                </a:lnTo>
                <a:lnTo>
                  <a:pt x="1640834" y="1123122"/>
                </a:lnTo>
                <a:lnTo>
                  <a:pt x="1640834" y="1123122"/>
                </a:lnTo>
              </a:path>
            </a:pathLst>
          </a:custGeom>
          <a:noFill/>
          <a:ln w="12700"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9D80D3B-139A-4D60-8A50-D1C9E172E19F}"/>
              </a:ext>
            </a:extLst>
          </p:cNvPr>
          <p:cNvSpPr/>
          <p:nvPr/>
        </p:nvSpPr>
        <p:spPr>
          <a:xfrm rot="15465059" flipV="1">
            <a:off x="4925674" y="3399344"/>
            <a:ext cx="1123964" cy="352210"/>
          </a:xfrm>
          <a:custGeom>
            <a:avLst/>
            <a:gdLst>
              <a:gd name="connsiteX0" fmla="*/ 877 w 1640834"/>
              <a:gd name="connsiteY0" fmla="*/ 0 h 1123122"/>
              <a:gd name="connsiteX1" fmla="*/ 179782 w 1640834"/>
              <a:gd name="connsiteY1" fmla="*/ 1103244 h 1123122"/>
              <a:gd name="connsiteX2" fmla="*/ 1114060 w 1640834"/>
              <a:gd name="connsiteY2" fmla="*/ 139148 h 1123122"/>
              <a:gd name="connsiteX3" fmla="*/ 1611016 w 1640834"/>
              <a:gd name="connsiteY3" fmla="*/ 1123122 h 1123122"/>
              <a:gd name="connsiteX4" fmla="*/ 1611016 w 1640834"/>
              <a:gd name="connsiteY4" fmla="*/ 1123122 h 1123122"/>
              <a:gd name="connsiteX5" fmla="*/ 1640834 w 1640834"/>
              <a:gd name="connsiteY5" fmla="*/ 1123122 h 1123122"/>
              <a:gd name="connsiteX6" fmla="*/ 1640834 w 1640834"/>
              <a:gd name="connsiteY6" fmla="*/ 1123122 h 1123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0834" h="1123122">
                <a:moveTo>
                  <a:pt x="877" y="0"/>
                </a:moveTo>
                <a:cubicBezTo>
                  <a:pt x="-2436" y="540026"/>
                  <a:pt x="-5748" y="1080053"/>
                  <a:pt x="179782" y="1103244"/>
                </a:cubicBezTo>
                <a:cubicBezTo>
                  <a:pt x="365312" y="1126435"/>
                  <a:pt x="875521" y="135835"/>
                  <a:pt x="1114060" y="139148"/>
                </a:cubicBezTo>
                <a:cubicBezTo>
                  <a:pt x="1352599" y="142461"/>
                  <a:pt x="1611016" y="1123122"/>
                  <a:pt x="1611016" y="1123122"/>
                </a:cubicBezTo>
                <a:lnTo>
                  <a:pt x="1611016" y="1123122"/>
                </a:lnTo>
                <a:lnTo>
                  <a:pt x="1640834" y="1123122"/>
                </a:lnTo>
                <a:lnTo>
                  <a:pt x="1640834" y="1123122"/>
                </a:lnTo>
              </a:path>
            </a:pathLst>
          </a:custGeom>
          <a:noFill/>
          <a:ln w="12700"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6C2D243-EC5E-4C35-AEE0-042E07888C55}"/>
              </a:ext>
            </a:extLst>
          </p:cNvPr>
          <p:cNvGrpSpPr/>
          <p:nvPr/>
        </p:nvGrpSpPr>
        <p:grpSpPr>
          <a:xfrm>
            <a:off x="2118917" y="4876800"/>
            <a:ext cx="4658031" cy="688189"/>
            <a:chOff x="2047569" y="2741105"/>
            <a:chExt cx="4658031" cy="688189"/>
          </a:xfrm>
        </p:grpSpPr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1CAB171F-B368-421F-9226-0E20F8E85D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7569" y="2741105"/>
              <a:ext cx="2340000" cy="685800"/>
            </a:xfrm>
            <a:prstGeom prst="bentConnector3">
              <a:avLst>
                <a:gd name="adj1" fmla="val 74211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77BE4594-5C27-4A7F-8D6A-89212D4E63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65600" y="2743494"/>
              <a:ext cx="2340000" cy="685800"/>
            </a:xfrm>
            <a:prstGeom prst="bentConnector3">
              <a:avLst>
                <a:gd name="adj1" fmla="val 60194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5F0CE83-6F3F-4FD6-8301-A6F8C288F458}"/>
              </a:ext>
            </a:extLst>
          </p:cNvPr>
          <p:cNvSpPr txBox="1"/>
          <p:nvPr/>
        </p:nvSpPr>
        <p:spPr>
          <a:xfrm>
            <a:off x="1658213" y="5226331"/>
            <a:ext cx="1075323" cy="38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bus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B75E90-EEDF-421E-BE65-A80FF482D28A}"/>
              </a:ext>
            </a:extLst>
          </p:cNvPr>
          <p:cNvSpPr txBox="1"/>
          <p:nvPr/>
        </p:nvSpPr>
        <p:spPr>
          <a:xfrm>
            <a:off x="4306055" y="4874411"/>
            <a:ext cx="1075323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Valid Data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2A5764-9D7B-4D68-9AE2-5561E9962A22}"/>
              </a:ext>
            </a:extLst>
          </p:cNvPr>
          <p:cNvCxnSpPr>
            <a:cxnSpLocks/>
          </p:cNvCxnSpPr>
          <p:nvPr/>
        </p:nvCxnSpPr>
        <p:spPr>
          <a:xfrm flipV="1">
            <a:off x="4990548" y="5231356"/>
            <a:ext cx="39600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BEF278-8905-41C3-AE38-08A14CB22AAF}"/>
              </a:ext>
            </a:extLst>
          </p:cNvPr>
          <p:cNvCxnSpPr>
            <a:cxnSpLocks/>
          </p:cNvCxnSpPr>
          <p:nvPr/>
        </p:nvCxnSpPr>
        <p:spPr>
          <a:xfrm flipH="1" flipV="1">
            <a:off x="3838117" y="5201538"/>
            <a:ext cx="39600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>
            <a:extLst>
              <a:ext uri="{FF2B5EF4-FFF2-40B4-BE49-F238E27FC236}">
                <a16:creationId xmlns:a16="http://schemas.microsoft.com/office/drawing/2014/main" id="{00E2DC84-7B7B-4D77-9982-C389ABB93589}"/>
              </a:ext>
            </a:extLst>
          </p:cNvPr>
          <p:cNvSpPr/>
          <p:nvPr/>
        </p:nvSpPr>
        <p:spPr>
          <a:xfrm rot="8694643" flipV="1">
            <a:off x="3547551" y="2824450"/>
            <a:ext cx="1314102" cy="3456926"/>
          </a:xfrm>
          <a:prstGeom prst="arc">
            <a:avLst>
              <a:gd name="adj1" fmla="val 15719107"/>
              <a:gd name="adj2" fmla="val 1264528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906FEBB-CBFE-B4E0-821A-D2D2F1C75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398" y="2412505"/>
            <a:ext cx="1376127" cy="30781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F570D62-DDCC-CBC6-7797-2B815264C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409" y="6389725"/>
            <a:ext cx="1520982" cy="2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5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5" grpId="0"/>
      <p:bldP spid="20" grpId="0"/>
      <p:bldP spid="21" grpId="0" animBg="1"/>
      <p:bldP spid="22" grpId="0" animBg="1"/>
      <p:bldP spid="23" grpId="0" animBg="1"/>
      <p:bldP spid="29" grpId="0"/>
      <p:bldP spid="30" grpId="0"/>
      <p:bldP spid="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5867-D8BF-412C-83CF-292575D1C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2.2 Destination initiated Handshake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C20441-7C62-4757-A5D3-E2213C0A8DBC}"/>
              </a:ext>
            </a:extLst>
          </p:cNvPr>
          <p:cNvSpPr/>
          <p:nvPr/>
        </p:nvSpPr>
        <p:spPr>
          <a:xfrm>
            <a:off x="1600199" y="2697163"/>
            <a:ext cx="2362200" cy="808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Place data on bus.</a:t>
            </a:r>
          </a:p>
          <a:p>
            <a:pPr algn="ctr"/>
            <a:r>
              <a:rPr lang="en-IN" dirty="0"/>
              <a:t>Enable </a:t>
            </a:r>
            <a:r>
              <a:rPr lang="en-IN" i="1" dirty="0"/>
              <a:t>data valid.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F646EA-2FEC-43CB-B1FB-2AC321D02F9B}"/>
              </a:ext>
            </a:extLst>
          </p:cNvPr>
          <p:cNvSpPr/>
          <p:nvPr/>
        </p:nvSpPr>
        <p:spPr>
          <a:xfrm>
            <a:off x="5486399" y="2019600"/>
            <a:ext cx="2362200" cy="808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Ready to accept data</a:t>
            </a:r>
            <a:r>
              <a:rPr lang="en-IN" i="1" dirty="0"/>
              <a:t>.</a:t>
            </a:r>
          </a:p>
          <a:p>
            <a:pPr algn="ctr"/>
            <a:r>
              <a:rPr lang="en-IN" dirty="0"/>
              <a:t>Enable</a:t>
            </a:r>
            <a:r>
              <a:rPr lang="en-IN" i="1" dirty="0"/>
              <a:t> Ready for data.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529A43-CA9E-48A9-83F4-8EA9C34F9CD8}"/>
              </a:ext>
            </a:extLst>
          </p:cNvPr>
          <p:cNvSpPr txBox="1"/>
          <p:nvPr/>
        </p:nvSpPr>
        <p:spPr>
          <a:xfrm>
            <a:off x="2156752" y="1476552"/>
            <a:ext cx="124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Source unit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775DE7-5107-4B09-A23F-5D5228E4716C}"/>
              </a:ext>
            </a:extLst>
          </p:cNvPr>
          <p:cNvSpPr txBox="1"/>
          <p:nvPr/>
        </p:nvSpPr>
        <p:spPr>
          <a:xfrm>
            <a:off x="5753098" y="1522718"/>
            <a:ext cx="1828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Destination unit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0B1620-A801-4BAC-B2E1-65DAF5F65588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3962399" y="4192224"/>
            <a:ext cx="1547192" cy="6615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D353CB-0077-459B-B855-9A83A22B2067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3962399" y="2340234"/>
            <a:ext cx="1524000" cy="7609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FEC8241-91F4-41AA-9981-F6553B49DB62}"/>
              </a:ext>
            </a:extLst>
          </p:cNvPr>
          <p:cNvSpPr/>
          <p:nvPr/>
        </p:nvSpPr>
        <p:spPr>
          <a:xfrm>
            <a:off x="5486399" y="3611563"/>
            <a:ext cx="2362200" cy="808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Accept data from bus</a:t>
            </a:r>
            <a:r>
              <a:rPr lang="en-IN" i="1" dirty="0"/>
              <a:t>.</a:t>
            </a:r>
          </a:p>
          <a:p>
            <a:pPr algn="ctr"/>
            <a:r>
              <a:rPr lang="en-IN" dirty="0"/>
              <a:t>Disable</a:t>
            </a:r>
            <a:r>
              <a:rPr lang="en-IN" i="1" dirty="0"/>
              <a:t> Ready for data.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56B0FE-283B-43C3-8498-F4E5E2D2B0DA}"/>
              </a:ext>
            </a:extLst>
          </p:cNvPr>
          <p:cNvSpPr/>
          <p:nvPr/>
        </p:nvSpPr>
        <p:spPr>
          <a:xfrm>
            <a:off x="1600199" y="4449763"/>
            <a:ext cx="2362200" cy="808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Disable </a:t>
            </a:r>
            <a:r>
              <a:rPr lang="en-IN" i="1" dirty="0"/>
              <a:t>data valid</a:t>
            </a:r>
            <a:r>
              <a:rPr lang="en-IN" dirty="0"/>
              <a:t>.</a:t>
            </a:r>
          </a:p>
          <a:p>
            <a:pPr algn="ctr"/>
            <a:r>
              <a:rPr lang="en-IN" dirty="0"/>
              <a:t>Invalid data on bus</a:t>
            </a:r>
            <a:endParaRPr lang="en-IN" i="1" dirty="0"/>
          </a:p>
          <a:p>
            <a:pPr algn="ctr"/>
            <a:r>
              <a:rPr lang="en-IN" dirty="0"/>
              <a:t>(initial state).</a:t>
            </a:r>
            <a:endParaRPr lang="en-IN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DBB62B-FD98-426F-A2D7-F030B7C6649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932582" y="3243987"/>
            <a:ext cx="1553817" cy="7715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E7B7E64-40A0-417A-8F5F-823703C64CF5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3993835" y="2423619"/>
            <a:ext cx="3854764" cy="2656964"/>
          </a:xfrm>
          <a:prstGeom prst="bentConnector3">
            <a:avLst>
              <a:gd name="adj1" fmla="val 10593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B404C20-AEB7-A38C-7E62-A9369A96B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582" y="5715127"/>
            <a:ext cx="1846907" cy="2987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160657F-9F47-4433-0851-F6E92CF12BB5}"/>
              </a:ext>
            </a:extLst>
          </p:cNvPr>
          <p:cNvSpPr txBox="1"/>
          <p:nvPr/>
        </p:nvSpPr>
        <p:spPr>
          <a:xfrm>
            <a:off x="2095498" y="6325269"/>
            <a:ext cx="65151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Calibri,Bold"/>
              </a:rPr>
              <a:t>Figure </a:t>
            </a:r>
            <a:r>
              <a:rPr lang="en-US" b="1" dirty="0">
                <a:latin typeface="Calibri,Bold"/>
              </a:rPr>
              <a:t>B</a:t>
            </a:r>
            <a:r>
              <a:rPr lang="en-US" sz="1800" b="1" i="0" u="none" strike="noStrike" baseline="0" dirty="0">
                <a:latin typeface="Calibri,Bold"/>
              </a:rPr>
              <a:t>: Destination-initiated transfer using handshaking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943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95813E-96E9-AAF5-476C-BE10B2900D20}"/>
              </a:ext>
            </a:extLst>
          </p:cNvPr>
          <p:cNvSpPr txBox="1"/>
          <p:nvPr/>
        </p:nvSpPr>
        <p:spPr>
          <a:xfrm>
            <a:off x="381000" y="443568"/>
            <a:ext cx="8458200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200" b="1" i="1" u="none" strike="noStrike" baseline="0" dirty="0">
                <a:latin typeface="Cambria,BoldItalic"/>
              </a:rPr>
              <a:t>Destination-initiated transfer using handshaking:</a:t>
            </a:r>
          </a:p>
          <a:p>
            <a:pPr algn="just"/>
            <a:endParaRPr lang="en-IN" sz="2200" b="1" i="1" u="none" strike="noStrike" baseline="0" dirty="0">
              <a:latin typeface="Cambria,BoldItalic"/>
            </a:endParaRPr>
          </a:p>
          <a:p>
            <a:pPr algn="just"/>
            <a:r>
              <a:rPr lang="en-US" sz="22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The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destination-initiated transfer using handshaking 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lines is shown in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figure </a:t>
            </a:r>
            <a:r>
              <a:rPr lang="en-US" sz="2200" b="1" dirty="0">
                <a:latin typeface="Calibri" panose="020F0502020204030204" pitchFamily="34" charset="0"/>
              </a:rPr>
              <a:t>B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r>
              <a:rPr lang="en-US" sz="2200" b="0" i="0" u="none" strike="noStrike" baseline="0" dirty="0">
                <a:latin typeface="Calibri" panose="020F0502020204030204" pitchFamily="34" charset="0"/>
              </a:rPr>
              <a:t>Note that the name of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the signal generated by the destination unit 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has been changed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to ready for data to reflect its new meaning.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endParaRPr lang="en-US" sz="2200" b="0" i="0" u="none" strike="noStrike" baseline="0" dirty="0">
              <a:latin typeface="Calibri" panose="020F0502020204030204" pitchFamily="34" charset="0"/>
            </a:endParaRPr>
          </a:p>
          <a:p>
            <a:pPr algn="just"/>
            <a:r>
              <a:rPr lang="en-US" sz="22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The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source unit in this case does not place data on the bus until 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after it receives the ready for data signal from the destination unit.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r>
              <a:rPr lang="en-US" sz="2200" b="0" i="0" u="none" strike="noStrike" baseline="0" dirty="0">
                <a:latin typeface="Calibri" panose="020F0502020204030204" pitchFamily="34" charset="0"/>
              </a:rPr>
              <a:t>From there on, the handshaking procedure follows the same pattern as in the source initiated</a:t>
            </a:r>
            <a:r>
              <a:rPr lang="en-US" sz="2200" dirty="0">
                <a:latin typeface="Calibri" panose="020F0502020204030204" pitchFamily="34" charset="0"/>
              </a:rPr>
              <a:t> </a:t>
            </a:r>
            <a:r>
              <a:rPr lang="en-IN" sz="2200" b="0" i="0" u="none" strike="noStrike" baseline="0" dirty="0">
                <a:latin typeface="Calibri" panose="020F0502020204030204" pitchFamily="34" charset="0"/>
              </a:rPr>
              <a:t>case.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endParaRPr lang="en-IN" sz="2200" b="0" i="0" u="none" strike="noStrike" baseline="0" dirty="0">
              <a:latin typeface="Calibri" panose="020F0502020204030204" pitchFamily="34" charset="0"/>
            </a:endParaRPr>
          </a:p>
          <a:p>
            <a:pPr algn="just"/>
            <a:r>
              <a:rPr lang="en-US" sz="22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Note that the sequence of events in both cases would be identical if we consider the ready for data signal as the complement of data accepted.</a:t>
            </a:r>
          </a:p>
          <a:p>
            <a:pPr algn="just"/>
            <a:r>
              <a:rPr lang="en-US" sz="22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In fact, the only difference between the source-initiated and the destination-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initiated transfer is in their choice of initial state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051901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288E2-EC36-4D4D-AAB1-31A7AB11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Asynchronous Serial Transfer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AE171-266F-4371-8810-4FC321BD6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819400"/>
          </a:xfrm>
        </p:spPr>
        <p:txBody>
          <a:bodyPr>
            <a:normAutofit/>
          </a:bodyPr>
          <a:lstStyle/>
          <a:p>
            <a:r>
              <a:rPr lang="en-IN" dirty="0"/>
              <a:t>Rules for transmission</a:t>
            </a:r>
          </a:p>
          <a:p>
            <a:pPr marL="914376" lvl="1" indent="-457200">
              <a:buFont typeface="+mj-lt"/>
              <a:buAutoNum type="arabicPeriod"/>
            </a:pPr>
            <a:r>
              <a:rPr lang="en-IN" dirty="0"/>
              <a:t>When a character is not being sent, the </a:t>
            </a:r>
            <a:r>
              <a:rPr lang="en-IN" b="1" dirty="0"/>
              <a:t>line is kept in the 1-state</a:t>
            </a:r>
            <a:r>
              <a:rPr lang="en-IN" dirty="0"/>
              <a:t>.</a:t>
            </a:r>
          </a:p>
          <a:p>
            <a:pPr marL="914376" lvl="1" indent="-457200">
              <a:buFont typeface="+mj-lt"/>
              <a:buAutoNum type="arabicPeriod"/>
            </a:pPr>
            <a:r>
              <a:rPr lang="en-IN" dirty="0"/>
              <a:t>The initiation of a character transmission is detected from the </a:t>
            </a:r>
            <a:r>
              <a:rPr lang="en-IN" b="1" dirty="0"/>
              <a:t>start bit, which is always 0.</a:t>
            </a:r>
          </a:p>
          <a:p>
            <a:pPr marL="914376" lvl="1" indent="-457200">
              <a:buFont typeface="+mj-lt"/>
              <a:buAutoNum type="arabicPeriod"/>
            </a:pPr>
            <a:r>
              <a:rPr lang="en-IN" dirty="0"/>
              <a:t>The character bits </a:t>
            </a:r>
            <a:r>
              <a:rPr lang="en-IN" b="1" dirty="0"/>
              <a:t>always follow the start bit.</a:t>
            </a:r>
          </a:p>
          <a:p>
            <a:pPr marL="914376" lvl="1" indent="-457200">
              <a:buFont typeface="+mj-lt"/>
              <a:buAutoNum type="arabicPeriod"/>
            </a:pPr>
            <a:r>
              <a:rPr lang="en-IN" dirty="0"/>
              <a:t>After the last bit of the character is transmitted, a </a:t>
            </a:r>
            <a:r>
              <a:rPr lang="en-IN" b="1" dirty="0"/>
              <a:t>stop bit is detected when the line returns to the 1-state for at least one bit time.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4CAA106-01E5-4088-982A-21CAB3834A07}"/>
              </a:ext>
            </a:extLst>
          </p:cNvPr>
          <p:cNvCxnSpPr/>
          <p:nvPr/>
        </p:nvCxnSpPr>
        <p:spPr>
          <a:xfrm>
            <a:off x="1066800" y="4648200"/>
            <a:ext cx="533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3D0194-CD85-4DCA-9025-83431DDCFEA3}"/>
              </a:ext>
            </a:extLst>
          </p:cNvPr>
          <p:cNvCxnSpPr>
            <a:cxnSpLocks/>
          </p:cNvCxnSpPr>
          <p:nvPr/>
        </p:nvCxnSpPr>
        <p:spPr>
          <a:xfrm rot="16200000">
            <a:off x="1294200" y="4954200"/>
            <a:ext cx="61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BAAF91-AC40-411B-BD10-48C3756CB0B5}"/>
              </a:ext>
            </a:extLst>
          </p:cNvPr>
          <p:cNvCxnSpPr/>
          <p:nvPr/>
        </p:nvCxnSpPr>
        <p:spPr>
          <a:xfrm>
            <a:off x="1600200" y="5260200"/>
            <a:ext cx="57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124AA5-96DF-48E4-ABAD-921641300949}"/>
              </a:ext>
            </a:extLst>
          </p:cNvPr>
          <p:cNvCxnSpPr>
            <a:cxnSpLocks/>
          </p:cNvCxnSpPr>
          <p:nvPr/>
        </p:nvCxnSpPr>
        <p:spPr>
          <a:xfrm rot="16200000">
            <a:off x="1862249" y="4954200"/>
            <a:ext cx="61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F96216-2A97-4FFF-805D-848D03EE5319}"/>
              </a:ext>
            </a:extLst>
          </p:cNvPr>
          <p:cNvCxnSpPr/>
          <p:nvPr/>
        </p:nvCxnSpPr>
        <p:spPr>
          <a:xfrm>
            <a:off x="2166261" y="4648200"/>
            <a:ext cx="115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E4120B-C964-46CD-8CEE-F4D835E74418}"/>
              </a:ext>
            </a:extLst>
          </p:cNvPr>
          <p:cNvCxnSpPr>
            <a:cxnSpLocks/>
          </p:cNvCxnSpPr>
          <p:nvPr/>
        </p:nvCxnSpPr>
        <p:spPr>
          <a:xfrm rot="16200000">
            <a:off x="3002322" y="4959913"/>
            <a:ext cx="61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3E17DE-3754-4EA5-A407-54DC0A5CAD5D}"/>
              </a:ext>
            </a:extLst>
          </p:cNvPr>
          <p:cNvCxnSpPr/>
          <p:nvPr/>
        </p:nvCxnSpPr>
        <p:spPr>
          <a:xfrm>
            <a:off x="3308322" y="5265913"/>
            <a:ext cx="1728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569F5C-3110-452E-8F6A-128BEFC845B5}"/>
              </a:ext>
            </a:extLst>
          </p:cNvPr>
          <p:cNvCxnSpPr>
            <a:cxnSpLocks/>
          </p:cNvCxnSpPr>
          <p:nvPr/>
        </p:nvCxnSpPr>
        <p:spPr>
          <a:xfrm rot="16200000">
            <a:off x="4721378" y="4954837"/>
            <a:ext cx="61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7FF562-D43E-4FF0-B675-D23DD925A757}"/>
              </a:ext>
            </a:extLst>
          </p:cNvPr>
          <p:cNvCxnSpPr/>
          <p:nvPr/>
        </p:nvCxnSpPr>
        <p:spPr>
          <a:xfrm>
            <a:off x="5023789" y="4648837"/>
            <a:ext cx="57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2AF82-9832-401D-ACE1-6383910DA4CA}"/>
              </a:ext>
            </a:extLst>
          </p:cNvPr>
          <p:cNvCxnSpPr>
            <a:cxnSpLocks/>
          </p:cNvCxnSpPr>
          <p:nvPr/>
        </p:nvCxnSpPr>
        <p:spPr>
          <a:xfrm rot="16200000">
            <a:off x="5295390" y="4960550"/>
            <a:ext cx="61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CA8DBB-6A65-4A6A-91FB-A715426871FD}"/>
              </a:ext>
            </a:extLst>
          </p:cNvPr>
          <p:cNvCxnSpPr/>
          <p:nvPr/>
        </p:nvCxnSpPr>
        <p:spPr>
          <a:xfrm>
            <a:off x="5599789" y="5266550"/>
            <a:ext cx="57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C90020-677A-4CB9-8F97-A5BCD867C49B}"/>
              </a:ext>
            </a:extLst>
          </p:cNvPr>
          <p:cNvCxnSpPr>
            <a:cxnSpLocks/>
          </p:cNvCxnSpPr>
          <p:nvPr/>
        </p:nvCxnSpPr>
        <p:spPr>
          <a:xfrm rot="16200000">
            <a:off x="5867939" y="4966900"/>
            <a:ext cx="61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27B2CFB-3878-41D3-A721-83FDD2E05EE5}"/>
              </a:ext>
            </a:extLst>
          </p:cNvPr>
          <p:cNvCxnSpPr/>
          <p:nvPr/>
        </p:nvCxnSpPr>
        <p:spPr>
          <a:xfrm>
            <a:off x="6164000" y="4660900"/>
            <a:ext cx="180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C893FB1-E20E-47B8-8C3F-7E297244A2E4}"/>
              </a:ext>
            </a:extLst>
          </p:cNvPr>
          <p:cNvSpPr txBox="1"/>
          <p:nvPr/>
        </p:nvSpPr>
        <p:spPr>
          <a:xfrm>
            <a:off x="1600200" y="5410200"/>
            <a:ext cx="566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Start</a:t>
            </a:r>
          </a:p>
          <a:p>
            <a:pPr algn="ctr"/>
            <a:r>
              <a:rPr lang="en-IN" sz="1400" dirty="0"/>
              <a:t>bit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DDEFA4-B9DE-4BCD-9042-483CD4F10253}"/>
              </a:ext>
            </a:extLst>
          </p:cNvPr>
          <p:cNvCxnSpPr>
            <a:cxnSpLocks/>
          </p:cNvCxnSpPr>
          <p:nvPr/>
        </p:nvCxnSpPr>
        <p:spPr>
          <a:xfrm rot="16200000">
            <a:off x="1343839" y="5662200"/>
            <a:ext cx="504000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5985C33-BEEE-46FE-8439-0F2B69935F31}"/>
              </a:ext>
            </a:extLst>
          </p:cNvPr>
          <p:cNvCxnSpPr>
            <a:cxnSpLocks/>
          </p:cNvCxnSpPr>
          <p:nvPr/>
        </p:nvCxnSpPr>
        <p:spPr>
          <a:xfrm rot="16200000">
            <a:off x="1911888" y="5662200"/>
            <a:ext cx="504000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B02B22D-DEDD-443E-9598-1749CFD948B9}"/>
              </a:ext>
            </a:extLst>
          </p:cNvPr>
          <p:cNvSpPr txBox="1"/>
          <p:nvPr/>
        </p:nvSpPr>
        <p:spPr>
          <a:xfrm>
            <a:off x="7082955" y="5429419"/>
            <a:ext cx="566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Stop</a:t>
            </a:r>
          </a:p>
          <a:p>
            <a:pPr algn="ctr"/>
            <a:r>
              <a:rPr lang="en-IN" sz="1400" dirty="0"/>
              <a:t>bits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226307-CA9B-47C3-B0A6-D7F5B606901A}"/>
              </a:ext>
            </a:extLst>
          </p:cNvPr>
          <p:cNvCxnSpPr>
            <a:cxnSpLocks/>
          </p:cNvCxnSpPr>
          <p:nvPr/>
        </p:nvCxnSpPr>
        <p:spPr>
          <a:xfrm rot="16200000">
            <a:off x="6525439" y="5662200"/>
            <a:ext cx="504000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A3B9A5-F0B0-4667-836E-BB4612253F1E}"/>
              </a:ext>
            </a:extLst>
          </p:cNvPr>
          <p:cNvCxnSpPr>
            <a:cxnSpLocks/>
          </p:cNvCxnSpPr>
          <p:nvPr/>
        </p:nvCxnSpPr>
        <p:spPr>
          <a:xfrm rot="16200000">
            <a:off x="7717196" y="5662201"/>
            <a:ext cx="504000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6A35AAE-D2EE-4EFD-9D38-7FFE40CBA333}"/>
              </a:ext>
            </a:extLst>
          </p:cNvPr>
          <p:cNvSpPr txBox="1"/>
          <p:nvPr/>
        </p:nvSpPr>
        <p:spPr>
          <a:xfrm>
            <a:off x="3854319" y="5508310"/>
            <a:ext cx="1232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Character bit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DC7FBFD-5D3A-4387-B1AF-B464AD7B20E3}"/>
              </a:ext>
            </a:extLst>
          </p:cNvPr>
          <p:cNvCxnSpPr>
            <a:stCxn id="24" idx="1"/>
            <a:endCxn id="18" idx="3"/>
          </p:cNvCxnSpPr>
          <p:nvPr/>
        </p:nvCxnSpPr>
        <p:spPr>
          <a:xfrm flipH="1">
            <a:off x="2166261" y="5662199"/>
            <a:ext cx="1688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2AF47D2-FDDC-49E3-B00A-FE0FB77CC4FC}"/>
              </a:ext>
            </a:extLst>
          </p:cNvPr>
          <p:cNvCxnSpPr>
            <a:cxnSpLocks/>
          </p:cNvCxnSpPr>
          <p:nvPr/>
        </p:nvCxnSpPr>
        <p:spPr>
          <a:xfrm>
            <a:off x="5089381" y="5671810"/>
            <a:ext cx="1688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9A4D6A2-AD1D-4FE8-9C1E-1AFEAEA7FD05}"/>
              </a:ext>
            </a:extLst>
          </p:cNvPr>
          <p:cNvSpPr txBox="1"/>
          <p:nvPr/>
        </p:nvSpPr>
        <p:spPr>
          <a:xfrm>
            <a:off x="2330258" y="4769534"/>
            <a:ext cx="30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8D8248-2A5F-4513-A533-05736E4501EA}"/>
              </a:ext>
            </a:extLst>
          </p:cNvPr>
          <p:cNvSpPr txBox="1"/>
          <p:nvPr/>
        </p:nvSpPr>
        <p:spPr>
          <a:xfrm>
            <a:off x="2817761" y="4769534"/>
            <a:ext cx="30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D68804-E18A-4669-9DBD-DCE044744D9A}"/>
              </a:ext>
            </a:extLst>
          </p:cNvPr>
          <p:cNvSpPr txBox="1"/>
          <p:nvPr/>
        </p:nvSpPr>
        <p:spPr>
          <a:xfrm>
            <a:off x="3513556" y="4770582"/>
            <a:ext cx="30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EDC2D0-816E-4497-A46B-C316512B1C70}"/>
              </a:ext>
            </a:extLst>
          </p:cNvPr>
          <p:cNvSpPr txBox="1"/>
          <p:nvPr/>
        </p:nvSpPr>
        <p:spPr>
          <a:xfrm>
            <a:off x="4001059" y="4770582"/>
            <a:ext cx="30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60375D-0EAF-41CC-B406-C7592F1030A6}"/>
              </a:ext>
            </a:extLst>
          </p:cNvPr>
          <p:cNvSpPr txBox="1"/>
          <p:nvPr/>
        </p:nvSpPr>
        <p:spPr>
          <a:xfrm>
            <a:off x="4522196" y="4769534"/>
            <a:ext cx="30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1C3E36-912C-4D58-808A-4DA49F2B3949}"/>
              </a:ext>
            </a:extLst>
          </p:cNvPr>
          <p:cNvSpPr txBox="1"/>
          <p:nvPr/>
        </p:nvSpPr>
        <p:spPr>
          <a:xfrm>
            <a:off x="5162719" y="4781169"/>
            <a:ext cx="30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CD00BF-999B-4BAE-A654-B816C3CF9241}"/>
              </a:ext>
            </a:extLst>
          </p:cNvPr>
          <p:cNvSpPr txBox="1"/>
          <p:nvPr/>
        </p:nvSpPr>
        <p:spPr>
          <a:xfrm>
            <a:off x="5730298" y="4781169"/>
            <a:ext cx="30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6283A8-D0EC-4A2C-8BF1-867A4FFC19A2}"/>
              </a:ext>
            </a:extLst>
          </p:cNvPr>
          <p:cNvSpPr txBox="1"/>
          <p:nvPr/>
        </p:nvSpPr>
        <p:spPr>
          <a:xfrm>
            <a:off x="6309279" y="4779059"/>
            <a:ext cx="30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2398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4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77000"/>
          </a:xfrm>
        </p:spPr>
        <p:txBody>
          <a:bodyPr>
            <a:noAutofit/>
          </a:bodyPr>
          <a:lstStyle/>
          <a:p>
            <a:r>
              <a:rPr lang="en-US" sz="9600" dirty="0"/>
              <a:t>Modes of Transfer</a:t>
            </a:r>
          </a:p>
        </p:txBody>
      </p:sp>
    </p:spTree>
    <p:extLst>
      <p:ext uri="{BB962C8B-B14F-4D97-AF65-F5344CB8AC3E}">
        <p14:creationId xmlns:p14="http://schemas.microsoft.com/office/powerpoint/2010/main" val="3411537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Modes of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Data transfer between the </a:t>
            </a:r>
            <a:r>
              <a:rPr lang="en-US" b="1" dirty="0"/>
              <a:t>central computer and I/O devices </a:t>
            </a:r>
            <a:r>
              <a:rPr lang="en-US" dirty="0"/>
              <a:t>may be handled in a variety of modes.</a:t>
            </a:r>
          </a:p>
          <a:p>
            <a:pPr algn="just"/>
            <a:r>
              <a:rPr lang="en-US" dirty="0"/>
              <a:t>Some modes </a:t>
            </a:r>
            <a:r>
              <a:rPr lang="en-US" b="1" dirty="0"/>
              <a:t>use the CPU as an intermediate path</a:t>
            </a:r>
            <a:r>
              <a:rPr lang="en-US" dirty="0"/>
              <a:t>; </a:t>
            </a:r>
            <a:r>
              <a:rPr lang="en-US" b="1" dirty="0"/>
              <a:t>others transfer the data directly to and from the memory unit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Data transfer to and from peripherals may be handled in one of three possible modes: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b="1" dirty="0"/>
              <a:t>Programmed I/O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b="1" dirty="0"/>
              <a:t>Interrupt-initiated I/O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b="1" dirty="0"/>
              <a:t>Direct memory access (DMA)</a:t>
            </a:r>
          </a:p>
        </p:txBody>
      </p:sp>
    </p:spTree>
    <p:extLst>
      <p:ext uri="{BB962C8B-B14F-4D97-AF65-F5344CB8AC3E}">
        <p14:creationId xmlns:p14="http://schemas.microsoft.com/office/powerpoint/2010/main" val="345344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DB0E7-13D2-4664-B35A-8F8C869B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Programmed I/O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1C33D8-86E4-4711-A974-FC3C5036F6B0}"/>
              </a:ext>
            </a:extLst>
          </p:cNvPr>
          <p:cNvSpPr/>
          <p:nvPr/>
        </p:nvSpPr>
        <p:spPr>
          <a:xfrm>
            <a:off x="609600" y="2286000"/>
            <a:ext cx="1295400" cy="220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CPU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70BA9D7-9C2B-4F3F-A377-2DD92092C984}"/>
              </a:ext>
            </a:extLst>
          </p:cNvPr>
          <p:cNvGrpSpPr/>
          <p:nvPr/>
        </p:nvGrpSpPr>
        <p:grpSpPr>
          <a:xfrm>
            <a:off x="3429000" y="2286000"/>
            <a:ext cx="2133600" cy="2209800"/>
            <a:chOff x="3657600" y="1981200"/>
            <a:chExt cx="2133600" cy="22098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42374F4-172E-44D6-AD88-8014272F15A3}"/>
                </a:ext>
              </a:extLst>
            </p:cNvPr>
            <p:cNvSpPr/>
            <p:nvPr/>
          </p:nvSpPr>
          <p:spPr>
            <a:xfrm>
              <a:off x="3657600" y="1981200"/>
              <a:ext cx="2133600" cy="2209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2A0FADE-B0C7-425A-A929-66099F25F3FF}"/>
                </a:ext>
              </a:extLst>
            </p:cNvPr>
            <p:cNvSpPr txBox="1"/>
            <p:nvPr/>
          </p:nvSpPr>
          <p:spPr>
            <a:xfrm>
              <a:off x="4195896" y="2057400"/>
              <a:ext cx="1030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Interface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631FF16-1B36-4CA4-B43F-7C9A647A7817}"/>
                </a:ext>
              </a:extLst>
            </p:cNvPr>
            <p:cNvSpPr/>
            <p:nvPr/>
          </p:nvSpPr>
          <p:spPr>
            <a:xfrm>
              <a:off x="3931454" y="2590800"/>
              <a:ext cx="1559389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ysClr val="windowText" lastClr="000000"/>
                  </a:solidFill>
                </a:rPr>
                <a:t>Data register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EA01424-85AA-47D4-93A4-958C8405BEC5}"/>
                </a:ext>
              </a:extLst>
            </p:cNvPr>
            <p:cNvSpPr/>
            <p:nvPr/>
          </p:nvSpPr>
          <p:spPr>
            <a:xfrm>
              <a:off x="3931454" y="3400081"/>
              <a:ext cx="1171594" cy="5532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ysClr val="windowText" lastClr="000000"/>
                  </a:solidFill>
                </a:rPr>
                <a:t>Status register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95EFED-A2E7-4213-97AF-A1CCC20EAFE3}"/>
                </a:ext>
              </a:extLst>
            </p:cNvPr>
            <p:cNvSpPr/>
            <p:nvPr/>
          </p:nvSpPr>
          <p:spPr>
            <a:xfrm>
              <a:off x="5103048" y="3399282"/>
              <a:ext cx="412400" cy="5532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i="1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70DB030-D277-4D1E-8FFC-4507D922F899}"/>
              </a:ext>
            </a:extLst>
          </p:cNvPr>
          <p:cNvSpPr/>
          <p:nvPr/>
        </p:nvSpPr>
        <p:spPr>
          <a:xfrm>
            <a:off x="7086600" y="2286000"/>
            <a:ext cx="1295400" cy="220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I/O</a:t>
            </a:r>
          </a:p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device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832829-669C-45AB-91A9-9F59508DF9FD}"/>
              </a:ext>
            </a:extLst>
          </p:cNvPr>
          <p:cNvCxnSpPr/>
          <p:nvPr/>
        </p:nvCxnSpPr>
        <p:spPr>
          <a:xfrm flipH="1">
            <a:off x="1905000" y="2731532"/>
            <a:ext cx="1524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538BB1-372C-4438-A751-6A21F3CB11CD}"/>
              </a:ext>
            </a:extLst>
          </p:cNvPr>
          <p:cNvSpPr txBox="1"/>
          <p:nvPr/>
        </p:nvSpPr>
        <p:spPr>
          <a:xfrm>
            <a:off x="2160105" y="2398671"/>
            <a:ext cx="1066800" cy="380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bus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FAAD1C-6936-4CFC-81DD-F46DC74E7A1D}"/>
              </a:ext>
            </a:extLst>
          </p:cNvPr>
          <p:cNvCxnSpPr/>
          <p:nvPr/>
        </p:nvCxnSpPr>
        <p:spPr>
          <a:xfrm flipH="1">
            <a:off x="5562600" y="2809315"/>
            <a:ext cx="1524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4F3BE6-AE80-4AAF-9749-A9F76CA0B0CE}"/>
              </a:ext>
            </a:extLst>
          </p:cNvPr>
          <p:cNvSpPr txBox="1"/>
          <p:nvPr/>
        </p:nvSpPr>
        <p:spPr>
          <a:xfrm>
            <a:off x="5900340" y="2476454"/>
            <a:ext cx="881653" cy="380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I/O bus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7E8519-AB79-48DD-9EC6-09DB469FDDC1}"/>
              </a:ext>
            </a:extLst>
          </p:cNvPr>
          <p:cNvCxnSpPr/>
          <p:nvPr/>
        </p:nvCxnSpPr>
        <p:spPr>
          <a:xfrm flipH="1">
            <a:off x="5562600" y="3506584"/>
            <a:ext cx="1524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B57568C-81AE-4A7A-BAF8-C6D32A492D45}"/>
              </a:ext>
            </a:extLst>
          </p:cNvPr>
          <p:cNvSpPr txBox="1"/>
          <p:nvPr/>
        </p:nvSpPr>
        <p:spPr>
          <a:xfrm>
            <a:off x="5760720" y="3163956"/>
            <a:ext cx="1173480" cy="364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valid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E70EFA-C7E1-42B4-B924-10DC36AEAC01}"/>
              </a:ext>
            </a:extLst>
          </p:cNvPr>
          <p:cNvCxnSpPr>
            <a:cxnSpLocks/>
          </p:cNvCxnSpPr>
          <p:nvPr/>
        </p:nvCxnSpPr>
        <p:spPr>
          <a:xfrm>
            <a:off x="5562600" y="4152184"/>
            <a:ext cx="1524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2C63C13-484A-49BC-880B-580629837CC2}"/>
              </a:ext>
            </a:extLst>
          </p:cNvPr>
          <p:cNvSpPr txBox="1"/>
          <p:nvPr/>
        </p:nvSpPr>
        <p:spPr>
          <a:xfrm>
            <a:off x="5580093" y="3810000"/>
            <a:ext cx="1561902" cy="33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accepted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2A2511-AB51-4FA9-A904-06D36DBFB59E}"/>
              </a:ext>
            </a:extLst>
          </p:cNvPr>
          <p:cNvCxnSpPr>
            <a:cxnSpLocks/>
          </p:cNvCxnSpPr>
          <p:nvPr/>
        </p:nvCxnSpPr>
        <p:spPr>
          <a:xfrm>
            <a:off x="1917028" y="3173723"/>
            <a:ext cx="1524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C538CB8-492E-4730-B502-B6C234D35806}"/>
              </a:ext>
            </a:extLst>
          </p:cNvPr>
          <p:cNvSpPr txBox="1"/>
          <p:nvPr/>
        </p:nvSpPr>
        <p:spPr>
          <a:xfrm>
            <a:off x="2045273" y="2839278"/>
            <a:ext cx="1419911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Address bus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DBD9F4-6ECB-472F-ACF8-C1E369564A5A}"/>
              </a:ext>
            </a:extLst>
          </p:cNvPr>
          <p:cNvCxnSpPr>
            <a:cxnSpLocks/>
          </p:cNvCxnSpPr>
          <p:nvPr/>
        </p:nvCxnSpPr>
        <p:spPr>
          <a:xfrm>
            <a:off x="1907911" y="3670108"/>
            <a:ext cx="1524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8F1B9EC-1046-45AE-B69C-0C8B9B7AAC4D}"/>
              </a:ext>
            </a:extLst>
          </p:cNvPr>
          <p:cNvSpPr txBox="1"/>
          <p:nvPr/>
        </p:nvSpPr>
        <p:spPr>
          <a:xfrm>
            <a:off x="2231385" y="3335663"/>
            <a:ext cx="96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I/O read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CFEBCB-9C03-463B-8126-083E8B6ABD51}"/>
              </a:ext>
            </a:extLst>
          </p:cNvPr>
          <p:cNvCxnSpPr>
            <a:cxnSpLocks/>
          </p:cNvCxnSpPr>
          <p:nvPr/>
        </p:nvCxnSpPr>
        <p:spPr>
          <a:xfrm>
            <a:off x="1900081" y="4154826"/>
            <a:ext cx="1524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1A5E7C2-3633-4AB0-86AF-9066C2036D9A}"/>
              </a:ext>
            </a:extLst>
          </p:cNvPr>
          <p:cNvSpPr txBox="1"/>
          <p:nvPr/>
        </p:nvSpPr>
        <p:spPr>
          <a:xfrm>
            <a:off x="2214820" y="3809597"/>
            <a:ext cx="1066800" cy="364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I/O write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1B294-5C2C-381A-D2E9-E56FF2FADE7D}"/>
              </a:ext>
            </a:extLst>
          </p:cNvPr>
          <p:cNvSpPr txBox="1"/>
          <p:nvPr/>
        </p:nvSpPr>
        <p:spPr>
          <a:xfrm>
            <a:off x="2514600" y="5720094"/>
            <a:ext cx="533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 baseline="0" dirty="0">
                <a:latin typeface="Calibri,Bold"/>
              </a:rPr>
              <a:t>Figure : Data transfer from I/O device to CPU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896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9D9F2D-1DB6-97C5-D997-4AF4F8E4A629}"/>
              </a:ext>
            </a:extLst>
          </p:cNvPr>
          <p:cNvSpPr txBox="1"/>
          <p:nvPr/>
        </p:nvSpPr>
        <p:spPr>
          <a:xfrm>
            <a:off x="323850" y="305068"/>
            <a:ext cx="849630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In the programmed I/O method,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the I/O device does not have direct access to memory.</a:t>
            </a:r>
          </a:p>
          <a:p>
            <a:pPr algn="just"/>
            <a:r>
              <a:rPr lang="en-US" sz="20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An example of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data transfer from an I/O device through an interface into the CPU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is </a:t>
            </a:r>
            <a:r>
              <a:rPr lang="en-IN" sz="2000" b="0" i="0" u="none" strike="noStrike" baseline="0" dirty="0">
                <a:latin typeface="Calibri" panose="020F0502020204030204" pitchFamily="34" charset="0"/>
              </a:rPr>
              <a:t>shown in figure.</a:t>
            </a:r>
          </a:p>
          <a:p>
            <a:pPr algn="just"/>
            <a:r>
              <a:rPr lang="en-US" sz="20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When a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byte of data is available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, 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device places it in the I/O bus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and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enables its data </a:t>
            </a:r>
            <a:r>
              <a:rPr lang="en-IN" sz="2000" b="1" i="0" u="none" strike="noStrike" baseline="0" dirty="0">
                <a:latin typeface="Calibri" panose="020F0502020204030204" pitchFamily="34" charset="0"/>
              </a:rPr>
              <a:t>valid line</a:t>
            </a:r>
            <a:r>
              <a:rPr lang="en-IN" sz="2000" b="0" i="0" u="none" strike="noStrike" baseline="0" dirty="0">
                <a:latin typeface="Calibri" panose="020F0502020204030204" pitchFamily="34" charset="0"/>
              </a:rPr>
              <a:t>.</a:t>
            </a:r>
          </a:p>
          <a:p>
            <a:pPr algn="just"/>
            <a:r>
              <a:rPr lang="en-US" sz="20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interface accepts the byte into its data register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and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enables the data accepted line.</a:t>
            </a:r>
          </a:p>
          <a:p>
            <a:pPr algn="just"/>
            <a:r>
              <a:rPr lang="en-US" sz="20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The interface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sets a bit in the status register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that we will refer to as an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F or "flag" bit.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r>
              <a:rPr lang="en-US" sz="2000" b="0" i="0" u="none" strike="noStrike" baseline="0" dirty="0">
                <a:latin typeface="Calibri" panose="020F0502020204030204" pitchFamily="34" charset="0"/>
              </a:rPr>
              <a:t>The device can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now disables the data valid line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, but it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will not transfer another byte until the data accepted line is disables by the interface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endParaRPr lang="en-US" sz="2000" b="0" i="0" u="none" strike="noStrike" baseline="0" dirty="0">
              <a:latin typeface="Calibri" panose="020F0502020204030204" pitchFamily="34" charset="0"/>
            </a:endParaRPr>
          </a:p>
          <a:p>
            <a:pPr algn="just"/>
            <a:r>
              <a:rPr lang="en-US" sz="20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A program is written for the computer to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check the flag in the status register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to determine if a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byte has been placed in the data register by the I/O device.</a:t>
            </a:r>
          </a:p>
          <a:p>
            <a:pPr algn="just"/>
            <a:r>
              <a:rPr lang="en-US" sz="20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This is done by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reading the status register into a CPU register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and checking 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value of </a:t>
            </a:r>
            <a:r>
              <a:rPr lang="en-IN" sz="2000" b="1" i="0" u="none" strike="noStrike" baseline="0" dirty="0">
                <a:latin typeface="Calibri" panose="020F0502020204030204" pitchFamily="34" charset="0"/>
              </a:rPr>
              <a:t>the flag bit</a:t>
            </a:r>
            <a:r>
              <a:rPr lang="en-IN" sz="2000" b="0" i="0" u="none" strike="noStrike" baseline="0" dirty="0">
                <a:latin typeface="Calibri" panose="020F0502020204030204" pitchFamily="34" charset="0"/>
              </a:rPr>
              <a:t>.</a:t>
            </a:r>
          </a:p>
          <a:p>
            <a:pPr algn="just"/>
            <a:r>
              <a:rPr lang="en-US" sz="20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Once 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flag is cleared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, 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interface disables the data accepted line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and 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device can then transfer the next data byte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39515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A189C4-8FC6-140E-77C2-90C135FD4CEB}"/>
              </a:ext>
            </a:extLst>
          </p:cNvPr>
          <p:cNvSpPr txBox="1"/>
          <p:nvPr/>
        </p:nvSpPr>
        <p:spPr>
          <a:xfrm>
            <a:off x="304800" y="381000"/>
            <a:ext cx="853440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1" u="none" strike="noStrike" baseline="0" dirty="0">
                <a:latin typeface="Cambria,BoldItalic"/>
              </a:rPr>
              <a:t>Example of Programmed I/O:</a:t>
            </a:r>
          </a:p>
          <a:p>
            <a:pPr algn="l"/>
            <a:r>
              <a:rPr lang="en-US" sz="20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A flowchart of the program that must be written for the CPU is shown in figure.</a:t>
            </a:r>
          </a:p>
          <a:p>
            <a:pPr marL="342900" indent="-342900" algn="l">
              <a:buFont typeface="Symbol" panose="05050102010706020507" pitchFamily="18" charset="2"/>
              <a:buChar char="·"/>
            </a:pPr>
            <a:r>
              <a:rPr lang="en-US" sz="2000" b="0" i="0" u="none" strike="noStrike" baseline="0" dirty="0">
                <a:latin typeface="Calibri" panose="020F0502020204030204" pitchFamily="34" charset="0"/>
              </a:rPr>
              <a:t>It is assumed that 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device is sending a sequence of bytes that must be stored in </a:t>
            </a:r>
            <a:r>
              <a:rPr lang="en-IN" sz="2000" b="1" i="0" u="none" strike="noStrike" baseline="0" dirty="0">
                <a:latin typeface="Calibri" panose="020F0502020204030204" pitchFamily="34" charset="0"/>
              </a:rPr>
              <a:t>memory.</a:t>
            </a:r>
          </a:p>
          <a:p>
            <a:pPr marL="342900" indent="-342900" algn="l">
              <a:buFont typeface="Symbol" panose="05050102010706020507" pitchFamily="18" charset="2"/>
              <a:buChar char="·"/>
            </a:pPr>
            <a:endParaRPr lang="en-IN" sz="2000" b="0" i="0" u="none" strike="noStrike" baseline="0" dirty="0">
              <a:latin typeface="Calibri" panose="020F0502020204030204" pitchFamily="34" charset="0"/>
            </a:endParaRPr>
          </a:p>
          <a:p>
            <a:pPr marL="342900" indent="-342900" algn="l">
              <a:buFont typeface="Symbol" panose="05050102010706020507" pitchFamily="18" charset="2"/>
              <a:buChar char="·"/>
            </a:pPr>
            <a:r>
              <a:rPr lang="en-US" sz="2000" b="1" i="0" u="none" strike="noStrike" baseline="0" dirty="0">
                <a:latin typeface="Calibri" panose="020F0502020204030204" pitchFamily="34" charset="0"/>
              </a:rPr>
              <a:t>The transfer of each byte requires three instructions :</a:t>
            </a:r>
          </a:p>
          <a:p>
            <a:pPr marL="342900" indent="-342900" algn="l">
              <a:buFont typeface="Symbol" panose="05050102010706020507" pitchFamily="18" charset="2"/>
              <a:buChar char="·"/>
            </a:pPr>
            <a:endParaRPr lang="en-US" sz="2000" b="1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en-US" sz="2000" b="0" i="0" u="none" strike="noStrike" baseline="0" dirty="0">
                <a:latin typeface="Calibri" panose="020F0502020204030204" pitchFamily="34" charset="0"/>
              </a:rPr>
              <a:t>1.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Read the status register.</a:t>
            </a:r>
          </a:p>
          <a:p>
            <a:pPr algn="l"/>
            <a:r>
              <a:rPr lang="en-US" sz="2000" b="0" i="0" u="none" strike="noStrike" baseline="0" dirty="0">
                <a:latin typeface="Calibri" panose="020F0502020204030204" pitchFamily="34" charset="0"/>
              </a:rPr>
              <a:t>2. Check 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status of the flag bit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and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branch to step 1 if not set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or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to step 3                 if set.</a:t>
            </a:r>
          </a:p>
          <a:p>
            <a:pPr algn="l"/>
            <a:r>
              <a:rPr lang="en-US" sz="2000" b="0" i="0" u="none" strike="noStrike" baseline="0" dirty="0">
                <a:latin typeface="Calibri" panose="020F0502020204030204" pitchFamily="34" charset="0"/>
              </a:rPr>
              <a:t>3.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Read the data register.</a:t>
            </a:r>
          </a:p>
          <a:p>
            <a:pPr algn="l"/>
            <a:endParaRPr lang="en-US" sz="2000" b="0" i="0" u="none" strike="noStrike" baseline="0" dirty="0">
              <a:latin typeface="Calibri" panose="020F0502020204030204" pitchFamily="34" charset="0"/>
            </a:endParaRPr>
          </a:p>
          <a:p>
            <a:pPr marL="342900" indent="-342900" algn="l">
              <a:buFont typeface="Symbol" panose="05050102010706020507" pitchFamily="18" charset="2"/>
              <a:buChar char="·"/>
            </a:pPr>
            <a:r>
              <a:rPr lang="en-US" sz="2000" b="0" i="0" u="none" strike="noStrike" baseline="0" dirty="0">
                <a:latin typeface="Calibri" panose="020F0502020204030204" pitchFamily="34" charset="0"/>
              </a:rPr>
              <a:t>Each byte is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read into a CPU register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and then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transferred to memory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with a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store </a:t>
            </a:r>
            <a:r>
              <a:rPr lang="en-IN" sz="2000" b="1" i="0" u="none" strike="noStrike" baseline="0" dirty="0">
                <a:latin typeface="Calibri" panose="020F0502020204030204" pitchFamily="34" charset="0"/>
              </a:rPr>
              <a:t>instruction</a:t>
            </a:r>
            <a:r>
              <a:rPr lang="en-IN" sz="2000" b="0" i="0" u="none" strike="noStrike" baseline="0" dirty="0">
                <a:latin typeface="Calibri" panose="020F0502020204030204" pitchFamily="34" charset="0"/>
              </a:rPr>
              <a:t>.</a:t>
            </a:r>
          </a:p>
          <a:p>
            <a:pPr marL="342900" indent="-342900" algn="l">
              <a:buFont typeface="Symbol" panose="05050102010706020507" pitchFamily="18" charset="2"/>
              <a:buChar char="·"/>
            </a:pPr>
            <a:endParaRPr lang="en-IN" sz="2000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en-US" sz="20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A common I/O programming task is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to transfer a block of words from an I/O device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and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store them in a memory buffer.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06734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9171B7-1A9D-B432-0067-F9905A01C1FA}"/>
              </a:ext>
            </a:extLst>
          </p:cNvPr>
          <p:cNvSpPr txBox="1"/>
          <p:nvPr/>
        </p:nvSpPr>
        <p:spPr>
          <a:xfrm>
            <a:off x="533400" y="381000"/>
            <a:ext cx="8382000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Calibri" panose="020F0502020204030204" pitchFamily="34" charset="0"/>
              </a:rPr>
              <a:t>A typical communication link between the processor and several peripherals is shown in </a:t>
            </a:r>
            <a:r>
              <a:rPr lang="en-IN" sz="2200" b="0" i="0" u="none" strike="noStrike" baseline="0" dirty="0">
                <a:latin typeface="Calibri" panose="020F0502020204030204" pitchFamily="34" charset="0"/>
              </a:rPr>
              <a:t>figure.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Calibri" panose="020F0502020204030204" pitchFamily="34" charset="0"/>
              </a:rPr>
              <a:t>The I/O bus consists of data lines, address lines, and control lines.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b="0" i="0" u="none" strike="noStrike" baseline="0" dirty="0">
              <a:latin typeface="Calibri" panose="020F0502020204030204" pitchFamily="34" charset="0"/>
            </a:endParaRPr>
          </a:p>
          <a:p>
            <a:pPr algn="just"/>
            <a:r>
              <a:rPr lang="en-US" sz="22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The magnetic disk, printer, and terminal are employed in practically any general purpose </a:t>
            </a:r>
            <a:r>
              <a:rPr lang="en-IN" sz="2200" b="0" i="0" u="none" strike="noStrike" baseline="0" dirty="0">
                <a:latin typeface="Calibri" panose="020F0502020204030204" pitchFamily="34" charset="0"/>
              </a:rPr>
              <a:t>computer.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r>
              <a:rPr lang="en-US" sz="2200" b="0" i="0" u="none" strike="noStrike" baseline="0" dirty="0">
                <a:latin typeface="Calibri" panose="020F0502020204030204" pitchFamily="34" charset="0"/>
              </a:rPr>
              <a:t>Each peripheral device has associated with it an interface unit.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endParaRPr lang="en-US" sz="2200" b="0" i="0" u="none" strike="noStrike" baseline="0" dirty="0">
              <a:latin typeface="Calibri" panose="020F0502020204030204" pitchFamily="34" charset="0"/>
            </a:endParaRPr>
          </a:p>
          <a:p>
            <a:pPr marL="342900" indent="-342900" algn="just">
              <a:buFont typeface="Symbol" panose="05050102010706020507" pitchFamily="18" charset="2"/>
              <a:buChar char="·"/>
            </a:pPr>
            <a:r>
              <a:rPr lang="en-US" sz="2200" b="0" i="0" u="none" strike="noStrike" baseline="0" dirty="0">
                <a:latin typeface="Calibri" panose="020F0502020204030204" pitchFamily="34" charset="0"/>
              </a:rPr>
              <a:t>Each interface decodes the address and control received from the I/O bus, interprets them for the peripheral, and provides signals for the peripheral controller.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endParaRPr lang="en-US" sz="2200" b="0" i="0" u="none" strike="noStrike" baseline="0" dirty="0">
              <a:latin typeface="Calibri" panose="020F0502020204030204" pitchFamily="34" charset="0"/>
            </a:endParaRPr>
          </a:p>
          <a:p>
            <a:pPr marL="342900" indent="-342900" algn="just">
              <a:buFont typeface="Symbol" panose="05050102010706020507" pitchFamily="18" charset="2"/>
              <a:buChar char="·"/>
            </a:pPr>
            <a:r>
              <a:rPr lang="en-US" sz="2200" b="0" i="0" u="none" strike="noStrike" baseline="0" dirty="0">
                <a:latin typeface="Calibri" panose="020F0502020204030204" pitchFamily="34" charset="0"/>
              </a:rPr>
              <a:t>It also synchronizes the data flow and supervises the transfer between peripheral and </a:t>
            </a:r>
            <a:r>
              <a:rPr lang="en-IN" sz="2200" b="0" i="0" u="none" strike="noStrike" baseline="0" dirty="0">
                <a:latin typeface="Calibri" panose="020F0502020204030204" pitchFamily="34" charset="0"/>
              </a:rPr>
              <a:t>processor.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endParaRPr lang="en-IN" sz="2200" b="0" i="0" u="none" strike="noStrike" baseline="0" dirty="0">
              <a:latin typeface="Calibri" panose="020F0502020204030204" pitchFamily="34" charset="0"/>
            </a:endParaRPr>
          </a:p>
          <a:p>
            <a:pPr algn="just"/>
            <a:r>
              <a:rPr lang="en-US" sz="22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Each peripheral has its own controller that operates the particular electromechanical </a:t>
            </a:r>
            <a:r>
              <a:rPr lang="en-IN" sz="2200" b="0" i="0" u="none" strike="noStrike" baseline="0" dirty="0">
                <a:latin typeface="Calibri" panose="020F0502020204030204" pitchFamily="34" charset="0"/>
              </a:rPr>
              <a:t>device. 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908446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B6D2EF4-D219-44CB-B80B-0DEBEF78EE39}"/>
              </a:ext>
            </a:extLst>
          </p:cNvPr>
          <p:cNvSpPr/>
          <p:nvPr/>
        </p:nvSpPr>
        <p:spPr>
          <a:xfrm>
            <a:off x="2670463" y="609600"/>
            <a:ext cx="311727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data register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3636B8-BFD3-4D60-A405-4F5150A9374D}"/>
              </a:ext>
            </a:extLst>
          </p:cNvPr>
          <p:cNvSpPr/>
          <p:nvPr/>
        </p:nvSpPr>
        <p:spPr>
          <a:xfrm>
            <a:off x="2667000" y="1447800"/>
            <a:ext cx="311727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flag bit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9766BB-356D-4D25-8530-61B852AAF1FE}"/>
              </a:ext>
            </a:extLst>
          </p:cNvPr>
          <p:cNvSpPr/>
          <p:nvPr/>
        </p:nvSpPr>
        <p:spPr>
          <a:xfrm>
            <a:off x="2676939" y="3200400"/>
            <a:ext cx="311727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status register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BD05D9-F486-4943-8A33-9104B9EE36F1}"/>
              </a:ext>
            </a:extLst>
          </p:cNvPr>
          <p:cNvSpPr/>
          <p:nvPr/>
        </p:nvSpPr>
        <p:spPr>
          <a:xfrm>
            <a:off x="2673476" y="4038600"/>
            <a:ext cx="311727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Transfer data to memory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EF439B-B2DB-42C2-A215-919202B2EC3F}"/>
              </a:ext>
            </a:extLst>
          </p:cNvPr>
          <p:cNvSpPr/>
          <p:nvPr/>
        </p:nvSpPr>
        <p:spPr>
          <a:xfrm>
            <a:off x="2667000" y="6096000"/>
            <a:ext cx="311727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 with program</a:t>
            </a:r>
            <a:endParaRPr lang="en-IN" dirty="0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5423B173-0336-4CD2-98E8-54E8CB69D164}"/>
              </a:ext>
            </a:extLst>
          </p:cNvPr>
          <p:cNvSpPr/>
          <p:nvPr/>
        </p:nvSpPr>
        <p:spPr>
          <a:xfrm>
            <a:off x="3657876" y="2209800"/>
            <a:ext cx="1115644" cy="685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Flag</a:t>
            </a:r>
            <a:endParaRPr lang="en-IN" dirty="0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CD6097F7-B407-44CB-8EFF-349AF198055F}"/>
              </a:ext>
            </a:extLst>
          </p:cNvPr>
          <p:cNvSpPr/>
          <p:nvPr/>
        </p:nvSpPr>
        <p:spPr>
          <a:xfrm>
            <a:off x="3029897" y="4924061"/>
            <a:ext cx="2391481" cy="8298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Operation complete?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879A91-35B5-4BC7-B998-2F0CCB3223AD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225637" y="1066800"/>
            <a:ext cx="3463" cy="38100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8A9263-4008-4F96-8F78-47B9E593FB4A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4215698" y="1905000"/>
            <a:ext cx="9939" cy="3048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54040B-1909-41B6-9CAC-252701E6FDD1}"/>
              </a:ext>
            </a:extLst>
          </p:cNvPr>
          <p:cNvCxnSpPr>
            <a:stCxn id="11" idx="2"/>
            <a:endCxn id="8" idx="0"/>
          </p:cNvCxnSpPr>
          <p:nvPr/>
        </p:nvCxnSpPr>
        <p:spPr>
          <a:xfrm>
            <a:off x="4215698" y="2895600"/>
            <a:ext cx="0" cy="3048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CA39B3-1E01-4687-B527-B76AEE4E1709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4232113" y="3657600"/>
            <a:ext cx="0" cy="381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EA4E4C-8DFA-4DBE-9E52-AAE4CAF4EBC3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flipH="1">
            <a:off x="4225638" y="4495800"/>
            <a:ext cx="0" cy="4282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2F63B10-3E88-4017-8D56-B3EA952ED6F8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 flipH="1">
            <a:off x="4225637" y="5753879"/>
            <a:ext cx="1" cy="3421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6CCA60B-5113-492F-8590-E3BC0B06BDB4}"/>
              </a:ext>
            </a:extLst>
          </p:cNvPr>
          <p:cNvCxnSpPr>
            <a:cxnSpLocks/>
            <a:stCxn id="12" idx="3"/>
          </p:cNvCxnSpPr>
          <p:nvPr/>
        </p:nvCxnSpPr>
        <p:spPr>
          <a:xfrm flipH="1" flipV="1">
            <a:off x="5143972" y="578176"/>
            <a:ext cx="277406" cy="4760794"/>
          </a:xfrm>
          <a:prstGeom prst="bentConnector4">
            <a:avLst>
              <a:gd name="adj1" fmla="val -394117"/>
              <a:gd name="adj2" fmla="val 10634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1F49D3-2160-4DC7-AAFD-757CDD9B7E8F}"/>
              </a:ext>
            </a:extLst>
          </p:cNvPr>
          <p:cNvSpPr txBox="1"/>
          <p:nvPr/>
        </p:nvSpPr>
        <p:spPr>
          <a:xfrm>
            <a:off x="3174259" y="2209800"/>
            <a:ext cx="50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B76419-60D9-46C8-A9E8-BF03D03DFB97}"/>
              </a:ext>
            </a:extLst>
          </p:cNvPr>
          <p:cNvSpPr txBox="1"/>
          <p:nvPr/>
        </p:nvSpPr>
        <p:spPr>
          <a:xfrm>
            <a:off x="4225637" y="2822749"/>
            <a:ext cx="50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1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96566A-99A8-48D9-A183-C4DDB348CF00}"/>
              </a:ext>
            </a:extLst>
          </p:cNvPr>
          <p:cNvSpPr txBox="1"/>
          <p:nvPr/>
        </p:nvSpPr>
        <p:spPr>
          <a:xfrm>
            <a:off x="4232113" y="5683598"/>
            <a:ext cx="50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E24ADD-BF7E-4B73-AB49-DAB413ED15A6}"/>
              </a:ext>
            </a:extLst>
          </p:cNvPr>
          <p:cNvSpPr txBox="1"/>
          <p:nvPr/>
        </p:nvSpPr>
        <p:spPr>
          <a:xfrm>
            <a:off x="5410626" y="4959699"/>
            <a:ext cx="50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4391115-26C4-43F4-AEDE-38B0FCEC415B}"/>
              </a:ext>
            </a:extLst>
          </p:cNvPr>
          <p:cNvCxnSpPr/>
          <p:nvPr/>
        </p:nvCxnSpPr>
        <p:spPr>
          <a:xfrm flipH="1">
            <a:off x="1905000" y="2552700"/>
            <a:ext cx="175287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4ADBA28-F5B5-4C72-9232-F404E0D922AC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781895" y="1428915"/>
            <a:ext cx="2268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5F9F3E4-CCC7-4684-93F1-5CB5236DD962}"/>
              </a:ext>
            </a:extLst>
          </p:cNvPr>
          <p:cNvCxnSpPr/>
          <p:nvPr/>
        </p:nvCxnSpPr>
        <p:spPr>
          <a:xfrm flipH="1">
            <a:off x="1915895" y="298173"/>
            <a:ext cx="14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9B9D72D-AACD-4656-B164-5C25F2C4D8AD}"/>
              </a:ext>
            </a:extLst>
          </p:cNvPr>
          <p:cNvCxnSpPr/>
          <p:nvPr/>
        </p:nvCxnSpPr>
        <p:spPr>
          <a:xfrm>
            <a:off x="3355895" y="294914"/>
            <a:ext cx="0" cy="3146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0AD318E-A971-A851-0B2B-048EB09B3868}"/>
              </a:ext>
            </a:extLst>
          </p:cNvPr>
          <p:cNvSpPr txBox="1"/>
          <p:nvPr/>
        </p:nvSpPr>
        <p:spPr>
          <a:xfrm>
            <a:off x="6227619" y="5716558"/>
            <a:ext cx="2895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Calibri,Bold"/>
              </a:rPr>
              <a:t>Figure : Flowchart for CPU program to input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572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35" grpId="0"/>
      <p:bldP spid="36" grpId="0"/>
      <p:bldP spid="37" grpId="0"/>
      <p:bldP spid="3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Interrupt-initiated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An alternative to the </a:t>
            </a:r>
            <a:r>
              <a:rPr lang="en-US" b="1" dirty="0"/>
              <a:t>CPU constantly monitoring the flag </a:t>
            </a:r>
            <a:r>
              <a:rPr lang="en-US" dirty="0"/>
              <a:t>is to let the </a:t>
            </a:r>
            <a:r>
              <a:rPr lang="en-US" b="1" dirty="0"/>
              <a:t>interface inform the computer</a:t>
            </a:r>
            <a:r>
              <a:rPr lang="en-US" dirty="0"/>
              <a:t> when it is </a:t>
            </a:r>
            <a:r>
              <a:rPr lang="en-US" b="1" dirty="0"/>
              <a:t>ready to transfer data.</a:t>
            </a:r>
          </a:p>
          <a:p>
            <a:pPr algn="just"/>
            <a:r>
              <a:rPr lang="en-US" dirty="0"/>
              <a:t>While the </a:t>
            </a:r>
            <a:r>
              <a:rPr lang="en-US" b="1" dirty="0"/>
              <a:t>CPU is running a program</a:t>
            </a:r>
            <a:r>
              <a:rPr lang="en-US" dirty="0"/>
              <a:t>, it </a:t>
            </a:r>
            <a:r>
              <a:rPr lang="en-US" b="1" dirty="0"/>
              <a:t>does not check the flag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However, </a:t>
            </a:r>
            <a:r>
              <a:rPr lang="en-US" b="1" dirty="0"/>
              <a:t>when the flag is set</a:t>
            </a:r>
            <a:r>
              <a:rPr lang="en-US" dirty="0"/>
              <a:t>, the computer is momentarily </a:t>
            </a:r>
            <a:r>
              <a:rPr lang="en-US" b="1" dirty="0"/>
              <a:t>interrupted from proceeding with current program </a:t>
            </a:r>
            <a:r>
              <a:rPr lang="en-US" dirty="0"/>
              <a:t>and is informed of the </a:t>
            </a:r>
            <a:r>
              <a:rPr lang="en-US" b="1" dirty="0"/>
              <a:t>fact that the flag has been set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The </a:t>
            </a:r>
            <a:r>
              <a:rPr lang="en-US" b="1" dirty="0"/>
              <a:t>CPU deviates from what it is doing to take care </a:t>
            </a:r>
            <a:r>
              <a:rPr lang="en-US" dirty="0"/>
              <a:t>of the </a:t>
            </a:r>
            <a:r>
              <a:rPr lang="en-US" b="1" dirty="0"/>
              <a:t>input or output transfer.</a:t>
            </a:r>
          </a:p>
          <a:p>
            <a:pPr algn="just"/>
            <a:r>
              <a:rPr lang="en-US" dirty="0"/>
              <a:t>After the </a:t>
            </a:r>
            <a:r>
              <a:rPr lang="en-US" b="1" dirty="0"/>
              <a:t>transfer is completed</a:t>
            </a:r>
            <a:r>
              <a:rPr lang="en-US" dirty="0"/>
              <a:t>, the </a:t>
            </a:r>
            <a:r>
              <a:rPr lang="en-US" b="1" dirty="0"/>
              <a:t>computer returns to the previous program to continue</a:t>
            </a:r>
            <a:r>
              <a:rPr lang="en-US" dirty="0"/>
              <a:t> what it was doing before the interrupt.</a:t>
            </a:r>
          </a:p>
        </p:txBody>
      </p:sp>
    </p:spTree>
    <p:extLst>
      <p:ext uri="{BB962C8B-B14F-4D97-AF65-F5344CB8AC3E}">
        <p14:creationId xmlns:p14="http://schemas.microsoft.com/office/powerpoint/2010/main" val="281050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9E2E76-DAF9-F30C-03DF-EEFFDEC106C1}"/>
              </a:ext>
            </a:extLst>
          </p:cNvPr>
          <p:cNvSpPr txBox="1"/>
          <p:nvPr/>
        </p:nvSpPr>
        <p:spPr>
          <a:xfrm>
            <a:off x="533400" y="381000"/>
            <a:ext cx="83058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i="0" u="none" strike="noStrike" baseline="0" dirty="0">
                <a:latin typeface="Calibri" panose="020F0502020204030204" pitchFamily="34" charset="0"/>
              </a:rPr>
              <a:t>The CPU responds to the interrupt signal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by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storing the return address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from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the program counter into a memory stack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and then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control branches to a service routine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that processes the required I/O transfer.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b="0" i="0" u="none" strike="noStrike" baseline="0" dirty="0">
              <a:latin typeface="Calibri" panose="020F0502020204030204" pitchFamily="34" charset="0"/>
            </a:endParaRPr>
          </a:p>
          <a:p>
            <a:pPr marL="342900" indent="-342900" algn="just">
              <a:buFont typeface="Symbol" panose="05050102010706020507" pitchFamily="18" charset="2"/>
              <a:buChar char="·"/>
            </a:pPr>
            <a:r>
              <a:rPr lang="en-US" sz="2000" b="0" i="0" u="none" strike="noStrike" baseline="0" dirty="0">
                <a:latin typeface="Calibri" panose="020F0502020204030204" pitchFamily="34" charset="0"/>
              </a:rPr>
              <a:t>The way that 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processor chooses the branch address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of 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service routine varies from one unit to another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endParaRPr lang="en-US" sz="2000" b="0" i="0" u="none" strike="noStrike" baseline="0" dirty="0">
              <a:latin typeface="Calibri" panose="020F0502020204030204" pitchFamily="34" charset="0"/>
            </a:endParaRPr>
          </a:p>
          <a:p>
            <a:pPr marL="342900" indent="-342900" algn="just">
              <a:buFont typeface="Symbol" panose="05050102010706020507" pitchFamily="18" charset="2"/>
              <a:buChar char="·"/>
            </a:pPr>
            <a:r>
              <a:rPr lang="en-US" sz="2000" b="0" i="0" u="none" strike="noStrike" baseline="0" dirty="0">
                <a:latin typeface="Calibri" panose="020F0502020204030204" pitchFamily="34" charset="0"/>
              </a:rPr>
              <a:t>In </a:t>
            </a:r>
            <a:r>
              <a:rPr lang="en-US" sz="2000" b="1" i="0" u="none" strike="noStrike" baseline="0" dirty="0">
                <a:latin typeface="Calibri,Bold"/>
              </a:rPr>
              <a:t>non-vectored interrupt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,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branch address is assigned to a fixed location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in memory.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endParaRPr lang="en-US" sz="2000" b="0" i="0" u="none" strike="noStrike" baseline="0" dirty="0">
              <a:latin typeface="Calibri" panose="020F0502020204030204" pitchFamily="34" charset="0"/>
            </a:endParaRPr>
          </a:p>
          <a:p>
            <a:pPr marL="342900" indent="-342900" algn="just">
              <a:buFont typeface="Symbol" panose="05050102010706020507" pitchFamily="18" charset="2"/>
              <a:buChar char="·"/>
            </a:pPr>
            <a:r>
              <a:rPr lang="en-US" sz="2000" b="0" i="0" u="none" strike="noStrike" baseline="0" dirty="0">
                <a:latin typeface="Calibri" panose="020F0502020204030204" pitchFamily="34" charset="0"/>
              </a:rPr>
              <a:t>In a </a:t>
            </a:r>
            <a:r>
              <a:rPr lang="en-US" sz="2000" b="1" i="0" u="none" strike="noStrike" baseline="0" dirty="0">
                <a:latin typeface="Calibri,Bold"/>
              </a:rPr>
              <a:t>vectored interrupt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, 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source that interrupts supplies the branch information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to the computer. The information is called vector interrupt.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endParaRPr lang="en-US" sz="2000" b="0" i="0" u="none" strike="noStrike" baseline="0" dirty="0">
              <a:latin typeface="Calibri" panose="020F0502020204030204" pitchFamily="34" charset="0"/>
            </a:endParaRPr>
          </a:p>
          <a:p>
            <a:pPr algn="just"/>
            <a:r>
              <a:rPr lang="en-US" sz="20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In some computers the interrupt vector is 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first address of the I/O service routine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.</a:t>
            </a:r>
          </a:p>
          <a:p>
            <a:pPr algn="just"/>
            <a:r>
              <a:rPr lang="en-US" sz="20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In other computers the interrupt vector is an address that points to a location in memory where 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beginning address of the I/O service routine is stored.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152767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77000"/>
          </a:xfrm>
        </p:spPr>
        <p:txBody>
          <a:bodyPr>
            <a:noAutofit/>
          </a:bodyPr>
          <a:lstStyle/>
          <a:p>
            <a:r>
              <a:rPr lang="en-US" sz="9600" dirty="0"/>
              <a:t>Priority Interrupt</a:t>
            </a:r>
          </a:p>
        </p:txBody>
      </p:sp>
    </p:spTree>
    <p:extLst>
      <p:ext uri="{BB962C8B-B14F-4D97-AF65-F5344CB8AC3E}">
        <p14:creationId xmlns:p14="http://schemas.microsoft.com/office/powerpoint/2010/main" val="6122251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5"/>
            <a:ext cx="9334500" cy="808037"/>
          </a:xfrm>
        </p:spPr>
        <p:txBody>
          <a:bodyPr>
            <a:normAutofit fontScale="90000"/>
          </a:bodyPr>
          <a:lstStyle/>
          <a:p>
            <a:r>
              <a:rPr lang="en-US" dirty="0"/>
              <a:t>Priority Interrupt (Daisy-Chaining Technique)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Determines </a:t>
            </a:r>
            <a:r>
              <a:rPr lang="en-US" b="1" dirty="0"/>
              <a:t>which interrupt is to be served first when two or more requests are made simultaneously.</a:t>
            </a:r>
          </a:p>
          <a:p>
            <a:pPr algn="just"/>
            <a:endParaRPr lang="en-US" b="1" dirty="0"/>
          </a:p>
          <a:p>
            <a:pPr algn="just"/>
            <a:r>
              <a:rPr lang="en-US" dirty="0"/>
              <a:t>Also determines </a:t>
            </a:r>
            <a:r>
              <a:rPr lang="en-US" b="1" dirty="0"/>
              <a:t>which interrupts are permitted to interrupt the computer while another is being serviced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Higher priority interrupts can make requests while servicing a lower priority interrupt.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599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Daisy-Chaining Technique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BEEA57E-DD35-4C0C-89A9-C7B9217244FC}"/>
              </a:ext>
            </a:extLst>
          </p:cNvPr>
          <p:cNvGrpSpPr/>
          <p:nvPr/>
        </p:nvGrpSpPr>
        <p:grpSpPr>
          <a:xfrm>
            <a:off x="744481" y="1981200"/>
            <a:ext cx="1781189" cy="951495"/>
            <a:chOff x="1066800" y="1981200"/>
            <a:chExt cx="1781189" cy="95149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A4A1848-2280-4074-9199-8EB309D15C9B}"/>
                </a:ext>
              </a:extLst>
            </p:cNvPr>
            <p:cNvSpPr/>
            <p:nvPr/>
          </p:nvSpPr>
          <p:spPr>
            <a:xfrm>
              <a:off x="1143000" y="1981200"/>
              <a:ext cx="16002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D61DCB1-90A0-4A31-9F9B-97009BC74060}"/>
                </a:ext>
              </a:extLst>
            </p:cNvPr>
            <p:cNvSpPr txBox="1"/>
            <p:nvPr/>
          </p:nvSpPr>
          <p:spPr>
            <a:xfrm>
              <a:off x="1475509" y="1981200"/>
              <a:ext cx="1039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Device 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E1330E0-80DD-46E6-A11B-03454F4C526D}"/>
                </a:ext>
              </a:extLst>
            </p:cNvPr>
            <p:cNvSpPr txBox="1"/>
            <p:nvPr/>
          </p:nvSpPr>
          <p:spPr>
            <a:xfrm>
              <a:off x="1066800" y="2286364"/>
              <a:ext cx="364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>
                  <a:solidFill>
                    <a:schemeClr val="bg1"/>
                  </a:solidFill>
                </a:rPr>
                <a:t>PI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B8E272A-468C-4D5C-B6D4-C1E21D8F269B}"/>
                </a:ext>
              </a:extLst>
            </p:cNvPr>
            <p:cNvSpPr txBox="1"/>
            <p:nvPr/>
          </p:nvSpPr>
          <p:spPr>
            <a:xfrm>
              <a:off x="2363244" y="2286364"/>
              <a:ext cx="484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>
                  <a:solidFill>
                    <a:schemeClr val="bg1"/>
                  </a:solidFill>
                </a:rPr>
                <a:t>PO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9C7DFF1-F474-428A-A869-13EC3E6A65E4}"/>
              </a:ext>
            </a:extLst>
          </p:cNvPr>
          <p:cNvGrpSpPr/>
          <p:nvPr/>
        </p:nvGrpSpPr>
        <p:grpSpPr>
          <a:xfrm>
            <a:off x="3216910" y="1990816"/>
            <a:ext cx="1781189" cy="951495"/>
            <a:chOff x="1066800" y="1981200"/>
            <a:chExt cx="1781189" cy="95149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666A742-3DD9-46E1-8E65-AD61B0286E64}"/>
                </a:ext>
              </a:extLst>
            </p:cNvPr>
            <p:cNvSpPr/>
            <p:nvPr/>
          </p:nvSpPr>
          <p:spPr>
            <a:xfrm>
              <a:off x="1143000" y="1981200"/>
              <a:ext cx="16002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49639F9-BF80-484F-A9DF-E3A86A9B8258}"/>
                </a:ext>
              </a:extLst>
            </p:cNvPr>
            <p:cNvSpPr txBox="1"/>
            <p:nvPr/>
          </p:nvSpPr>
          <p:spPr>
            <a:xfrm>
              <a:off x="1475509" y="1981200"/>
              <a:ext cx="1039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Device 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3B0681A-EF27-4DBD-8604-5344DE9D9C89}"/>
                </a:ext>
              </a:extLst>
            </p:cNvPr>
            <p:cNvSpPr txBox="1"/>
            <p:nvPr/>
          </p:nvSpPr>
          <p:spPr>
            <a:xfrm>
              <a:off x="1066800" y="2286364"/>
              <a:ext cx="364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>
                  <a:solidFill>
                    <a:schemeClr val="bg1"/>
                  </a:solidFill>
                </a:rPr>
                <a:t>PI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75EBBE4-C014-4D35-9112-E258EF829E5A}"/>
                </a:ext>
              </a:extLst>
            </p:cNvPr>
            <p:cNvSpPr txBox="1"/>
            <p:nvPr/>
          </p:nvSpPr>
          <p:spPr>
            <a:xfrm>
              <a:off x="2363244" y="2286364"/>
              <a:ext cx="484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>
                  <a:solidFill>
                    <a:schemeClr val="bg1"/>
                  </a:solidFill>
                </a:rPr>
                <a:t>PO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AE3BBC9-8EE0-40C2-9736-5B40D7671640}"/>
              </a:ext>
            </a:extLst>
          </p:cNvPr>
          <p:cNvGrpSpPr/>
          <p:nvPr/>
        </p:nvGrpSpPr>
        <p:grpSpPr>
          <a:xfrm>
            <a:off x="5660750" y="1990816"/>
            <a:ext cx="1781189" cy="951495"/>
            <a:chOff x="1066800" y="1981200"/>
            <a:chExt cx="1781189" cy="95149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3FE22AB-FE28-4E40-8D6A-62DC148EC3B7}"/>
                </a:ext>
              </a:extLst>
            </p:cNvPr>
            <p:cNvSpPr/>
            <p:nvPr/>
          </p:nvSpPr>
          <p:spPr>
            <a:xfrm>
              <a:off x="1143000" y="1981200"/>
              <a:ext cx="16002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236AD7C-5B93-4D65-8D6A-972598713226}"/>
                </a:ext>
              </a:extLst>
            </p:cNvPr>
            <p:cNvSpPr txBox="1"/>
            <p:nvPr/>
          </p:nvSpPr>
          <p:spPr>
            <a:xfrm>
              <a:off x="1475509" y="1981200"/>
              <a:ext cx="1039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Device 3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EE984BB-1C19-4589-B905-284496E1CBD8}"/>
                </a:ext>
              </a:extLst>
            </p:cNvPr>
            <p:cNvSpPr txBox="1"/>
            <p:nvPr/>
          </p:nvSpPr>
          <p:spPr>
            <a:xfrm>
              <a:off x="1066800" y="2286364"/>
              <a:ext cx="364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>
                  <a:solidFill>
                    <a:schemeClr val="bg1"/>
                  </a:solidFill>
                </a:rPr>
                <a:t>PI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6AA4F28-745B-4E68-A4D2-CCDA11A42494}"/>
                </a:ext>
              </a:extLst>
            </p:cNvPr>
            <p:cNvSpPr txBox="1"/>
            <p:nvPr/>
          </p:nvSpPr>
          <p:spPr>
            <a:xfrm>
              <a:off x="2363244" y="2286364"/>
              <a:ext cx="484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>
                  <a:solidFill>
                    <a:schemeClr val="bg1"/>
                  </a:solidFill>
                </a:rPr>
                <a:t>PO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2EC7023-599E-480A-B240-811B2B0AC195}"/>
              </a:ext>
            </a:extLst>
          </p:cNvPr>
          <p:cNvCxnSpPr>
            <a:stCxn id="55" idx="2"/>
          </p:cNvCxnSpPr>
          <p:nvPr/>
        </p:nvCxnSpPr>
        <p:spPr>
          <a:xfrm>
            <a:off x="1620781" y="2895600"/>
            <a:ext cx="0" cy="914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581BF42-E43D-4719-85ED-90D19B39D34A}"/>
              </a:ext>
            </a:extLst>
          </p:cNvPr>
          <p:cNvCxnSpPr/>
          <p:nvPr/>
        </p:nvCxnSpPr>
        <p:spPr>
          <a:xfrm>
            <a:off x="4093210" y="2895600"/>
            <a:ext cx="0" cy="914400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28482BB-194B-453D-A381-DEE9E75D66EF}"/>
              </a:ext>
            </a:extLst>
          </p:cNvPr>
          <p:cNvCxnSpPr/>
          <p:nvPr/>
        </p:nvCxnSpPr>
        <p:spPr>
          <a:xfrm>
            <a:off x="6520947" y="2895600"/>
            <a:ext cx="0" cy="914400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DD4B267-3A04-4E52-BDCE-2F55B7E777E6}"/>
              </a:ext>
            </a:extLst>
          </p:cNvPr>
          <p:cNvCxnSpPr>
            <a:cxnSpLocks/>
          </p:cNvCxnSpPr>
          <p:nvPr/>
        </p:nvCxnSpPr>
        <p:spPr>
          <a:xfrm rot="16200000">
            <a:off x="4770781" y="660000"/>
            <a:ext cx="0" cy="6300000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E1D4056-D5FE-4CA9-9506-CA22FBCEA0D8}"/>
              </a:ext>
            </a:extLst>
          </p:cNvPr>
          <p:cNvCxnSpPr>
            <a:cxnSpLocks/>
          </p:cNvCxnSpPr>
          <p:nvPr/>
        </p:nvCxnSpPr>
        <p:spPr>
          <a:xfrm rot="16200000">
            <a:off x="622681" y="2240400"/>
            <a:ext cx="0" cy="396000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80F5F9B-6B56-472B-AD15-DECC1C92ABCE}"/>
              </a:ext>
            </a:extLst>
          </p:cNvPr>
          <p:cNvCxnSpPr/>
          <p:nvPr/>
        </p:nvCxnSpPr>
        <p:spPr>
          <a:xfrm>
            <a:off x="424681" y="2438400"/>
            <a:ext cx="0" cy="226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39AADE1-9F01-40C5-80CF-7FC418B59B5A}"/>
              </a:ext>
            </a:extLst>
          </p:cNvPr>
          <p:cNvGrpSpPr/>
          <p:nvPr/>
        </p:nvGrpSpPr>
        <p:grpSpPr>
          <a:xfrm>
            <a:off x="7861824" y="3461084"/>
            <a:ext cx="977376" cy="1600200"/>
            <a:chOff x="5943600" y="4037358"/>
            <a:chExt cx="977376" cy="1600200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0797681-0712-4641-BFEB-157653819E76}"/>
                </a:ext>
              </a:extLst>
            </p:cNvPr>
            <p:cNvGrpSpPr/>
            <p:nvPr/>
          </p:nvGrpSpPr>
          <p:grpSpPr>
            <a:xfrm rot="16200000">
              <a:off x="5637787" y="4354368"/>
              <a:ext cx="1600200" cy="966179"/>
              <a:chOff x="1143000" y="1929421"/>
              <a:chExt cx="1600200" cy="966179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A48434E-86CC-4E78-9432-3D1DD77631A8}"/>
                  </a:ext>
                </a:extLst>
              </p:cNvPr>
              <p:cNvSpPr/>
              <p:nvPr/>
            </p:nvSpPr>
            <p:spPr>
              <a:xfrm>
                <a:off x="1143000" y="1981200"/>
                <a:ext cx="16002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BA1D0BF-6B8C-4AE2-A736-A62A3710D0AC}"/>
                  </a:ext>
                </a:extLst>
              </p:cNvPr>
              <p:cNvSpPr txBox="1"/>
              <p:nvPr/>
            </p:nvSpPr>
            <p:spPr>
              <a:xfrm rot="5400000">
                <a:off x="1657955" y="2273906"/>
                <a:ext cx="5865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CPU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39C86EA-9E3A-46D7-B425-0512AD56C87B}"/>
                  </a:ext>
                </a:extLst>
              </p:cNvPr>
              <p:cNvSpPr txBox="1"/>
              <p:nvPr/>
            </p:nvSpPr>
            <p:spPr>
              <a:xfrm rot="5400000">
                <a:off x="2122287" y="1995370"/>
                <a:ext cx="533220" cy="401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i="1" dirty="0">
                    <a:solidFill>
                      <a:schemeClr val="bg1"/>
                    </a:solidFill>
                  </a:rPr>
                  <a:t>INT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8B5FAD2-BAD6-45EF-9FEA-03AB944F4CFF}"/>
                </a:ext>
              </a:extLst>
            </p:cNvPr>
            <p:cNvSpPr txBox="1"/>
            <p:nvPr/>
          </p:nvSpPr>
          <p:spPr>
            <a:xfrm>
              <a:off x="5943600" y="5094818"/>
              <a:ext cx="858757" cy="391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>
                  <a:solidFill>
                    <a:schemeClr val="bg1"/>
                  </a:solidFill>
                </a:rPr>
                <a:t>INTACK</a:t>
              </a:r>
            </a:p>
          </p:txBody>
        </p: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961851A-0ED0-4C1E-A681-1681C6273ABA}"/>
              </a:ext>
            </a:extLst>
          </p:cNvPr>
          <p:cNvCxnSpPr>
            <a:cxnSpLocks/>
          </p:cNvCxnSpPr>
          <p:nvPr/>
        </p:nvCxnSpPr>
        <p:spPr>
          <a:xfrm rot="5400000">
            <a:off x="4171801" y="958209"/>
            <a:ext cx="0" cy="7506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83DA9FD-2107-4F55-BECD-27B4E4E2A4D4}"/>
              </a:ext>
            </a:extLst>
          </p:cNvPr>
          <p:cNvCxnSpPr>
            <a:cxnSpLocks/>
          </p:cNvCxnSpPr>
          <p:nvPr/>
        </p:nvCxnSpPr>
        <p:spPr>
          <a:xfrm rot="10800000">
            <a:off x="1601267" y="1504179"/>
            <a:ext cx="0" cy="468000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8607D32-83FD-4B73-B5ED-B4AC71C9A55F}"/>
              </a:ext>
            </a:extLst>
          </p:cNvPr>
          <p:cNvCxnSpPr>
            <a:cxnSpLocks/>
          </p:cNvCxnSpPr>
          <p:nvPr/>
        </p:nvCxnSpPr>
        <p:spPr>
          <a:xfrm rot="10800000">
            <a:off x="4078915" y="1504179"/>
            <a:ext cx="0" cy="468000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4498248-1928-401E-832E-481C7CE8FDB5}"/>
              </a:ext>
            </a:extLst>
          </p:cNvPr>
          <p:cNvCxnSpPr>
            <a:cxnSpLocks/>
          </p:cNvCxnSpPr>
          <p:nvPr/>
        </p:nvCxnSpPr>
        <p:spPr>
          <a:xfrm rot="10800000">
            <a:off x="6485017" y="1499461"/>
            <a:ext cx="0" cy="468000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29952AE-66AE-46F9-921D-C6CC851C54FD}"/>
              </a:ext>
            </a:extLst>
          </p:cNvPr>
          <p:cNvCxnSpPr>
            <a:cxnSpLocks/>
          </p:cNvCxnSpPr>
          <p:nvPr/>
        </p:nvCxnSpPr>
        <p:spPr>
          <a:xfrm rot="5400000">
            <a:off x="5011649" y="-1902540"/>
            <a:ext cx="0" cy="680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2197557-E2D7-48AE-AA1E-56BEFCFDA317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18214" y="1499084"/>
            <a:ext cx="0" cy="1962000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E9E71546-8906-4B2C-82AE-5AA2FA3A10B1}"/>
              </a:ext>
            </a:extLst>
          </p:cNvPr>
          <p:cNvSpPr txBox="1"/>
          <p:nvPr/>
        </p:nvSpPr>
        <p:spPr>
          <a:xfrm>
            <a:off x="1576622" y="1558825"/>
            <a:ext cx="77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VAD 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5E34792-A2A2-49C3-92DE-79146A1B53A0}"/>
              </a:ext>
            </a:extLst>
          </p:cNvPr>
          <p:cNvSpPr txBox="1"/>
          <p:nvPr/>
        </p:nvSpPr>
        <p:spPr>
          <a:xfrm>
            <a:off x="4056685" y="1554509"/>
            <a:ext cx="77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VAD 2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A98738E-2BFF-483A-B36D-4F2B8D24D304}"/>
              </a:ext>
            </a:extLst>
          </p:cNvPr>
          <p:cNvSpPr txBox="1"/>
          <p:nvPr/>
        </p:nvSpPr>
        <p:spPr>
          <a:xfrm>
            <a:off x="6483761" y="1548795"/>
            <a:ext cx="77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VAD 3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5C2D5C0-F05A-495A-8825-629435B82B30}"/>
              </a:ext>
            </a:extLst>
          </p:cNvPr>
          <p:cNvCxnSpPr>
            <a:cxnSpLocks/>
          </p:cNvCxnSpPr>
          <p:nvPr/>
        </p:nvCxnSpPr>
        <p:spPr>
          <a:xfrm rot="16200000">
            <a:off x="2852881" y="2048084"/>
            <a:ext cx="0" cy="864000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55728D2-86BE-4D9F-8E56-2B0C8F038A3D}"/>
              </a:ext>
            </a:extLst>
          </p:cNvPr>
          <p:cNvCxnSpPr>
            <a:cxnSpLocks/>
          </p:cNvCxnSpPr>
          <p:nvPr/>
        </p:nvCxnSpPr>
        <p:spPr>
          <a:xfrm rot="16200000">
            <a:off x="5302668" y="2066631"/>
            <a:ext cx="0" cy="864000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8265CD3-C43E-49AF-B191-47F3B8F0888B}"/>
              </a:ext>
            </a:extLst>
          </p:cNvPr>
          <p:cNvCxnSpPr>
            <a:cxnSpLocks/>
          </p:cNvCxnSpPr>
          <p:nvPr/>
        </p:nvCxnSpPr>
        <p:spPr>
          <a:xfrm rot="16200000">
            <a:off x="7681432" y="2167230"/>
            <a:ext cx="0" cy="684000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351B0FD-729A-4366-9A81-A8F552FBBB36}"/>
              </a:ext>
            </a:extLst>
          </p:cNvPr>
          <p:cNvSpPr txBox="1"/>
          <p:nvPr/>
        </p:nvSpPr>
        <p:spPr>
          <a:xfrm>
            <a:off x="4281275" y="1141280"/>
            <a:ext cx="200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Processor data bus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6B868FC-B37B-41BA-9057-AEDA271F9999}"/>
              </a:ext>
            </a:extLst>
          </p:cNvPr>
          <p:cNvSpPr txBox="1"/>
          <p:nvPr/>
        </p:nvSpPr>
        <p:spPr>
          <a:xfrm>
            <a:off x="4322085" y="3461084"/>
            <a:ext cx="182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Interrupt request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68AC342-9FC9-408B-A21A-5FF8F237BD97}"/>
              </a:ext>
            </a:extLst>
          </p:cNvPr>
          <p:cNvSpPr txBox="1"/>
          <p:nvPr/>
        </p:nvSpPr>
        <p:spPr>
          <a:xfrm>
            <a:off x="3015481" y="4343400"/>
            <a:ext cx="2427685" cy="33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Interrupt acknowledge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124489E-C648-4680-BC1B-715EFA49A76C}"/>
              </a:ext>
            </a:extLst>
          </p:cNvPr>
          <p:cNvSpPr txBox="1"/>
          <p:nvPr/>
        </p:nvSpPr>
        <p:spPr>
          <a:xfrm>
            <a:off x="7481653" y="2509229"/>
            <a:ext cx="935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To next </a:t>
            </a:r>
          </a:p>
          <a:p>
            <a:pPr algn="ctr"/>
            <a:r>
              <a:rPr lang="en-IN" dirty="0"/>
              <a:t>device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305721-CD11-C77E-ADEB-3C9CD5364CB0}"/>
              </a:ext>
            </a:extLst>
          </p:cNvPr>
          <p:cNvSpPr txBox="1"/>
          <p:nvPr/>
        </p:nvSpPr>
        <p:spPr>
          <a:xfrm>
            <a:off x="2036085" y="572496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 baseline="0" dirty="0">
                <a:latin typeface="Calibri,Bold"/>
              </a:rPr>
              <a:t>Figure : Daisy-chain priority interrupt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EB9222-1E53-2B2D-3804-0C9C5DF07865}"/>
              </a:ext>
            </a:extLst>
          </p:cNvPr>
          <p:cNvSpPr txBox="1"/>
          <p:nvPr/>
        </p:nvSpPr>
        <p:spPr>
          <a:xfrm>
            <a:off x="5730401" y="6356403"/>
            <a:ext cx="25452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B050"/>
                </a:solidFill>
                <a:latin typeface="Calibri" panose="020F0502020204030204" pitchFamily="34" charset="0"/>
              </a:rPr>
              <a:t>vector address (VAD) 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B87DD8-707E-8305-5F87-FD1BE11B1541}"/>
              </a:ext>
            </a:extLst>
          </p:cNvPr>
          <p:cNvSpPr txBox="1"/>
          <p:nvPr/>
        </p:nvSpPr>
        <p:spPr>
          <a:xfrm>
            <a:off x="3791705" y="6397391"/>
            <a:ext cx="2061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B050"/>
                </a:solidFill>
                <a:latin typeface="Calibri" panose="020F0502020204030204" pitchFamily="34" charset="0"/>
              </a:rPr>
              <a:t>PO (priority out)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8C4915-FBB6-A8FD-FBA9-3D170F483461}"/>
              </a:ext>
            </a:extLst>
          </p:cNvPr>
          <p:cNvSpPr txBox="1"/>
          <p:nvPr/>
        </p:nvSpPr>
        <p:spPr>
          <a:xfrm>
            <a:off x="1166989" y="6384557"/>
            <a:ext cx="2325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B050"/>
                </a:solidFill>
                <a:latin typeface="Calibri" panose="020F0502020204030204" pitchFamily="34" charset="0"/>
              </a:rPr>
              <a:t>PI (priority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</a:rPr>
              <a:t>in</a:t>
            </a:r>
            <a:r>
              <a:rPr lang="en-US" sz="1800" b="1" i="0" u="none" strike="noStrike" baseline="0" dirty="0">
                <a:solidFill>
                  <a:srgbClr val="00B050"/>
                </a:solidFill>
                <a:latin typeface="Calibri" panose="020F0502020204030204" pitchFamily="34" charset="0"/>
              </a:rPr>
              <a:t>) </a:t>
            </a:r>
            <a:endParaRPr lang="en-I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9781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E81612-1153-8FCB-3713-1185A1C5CAAC}"/>
              </a:ext>
            </a:extLst>
          </p:cNvPr>
          <p:cNvSpPr txBox="1"/>
          <p:nvPr/>
        </p:nvSpPr>
        <p:spPr>
          <a:xfrm>
            <a:off x="304800" y="152400"/>
            <a:ext cx="85344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The daisy-chaining method of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establishing priority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consists of a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serial connection of all devices that request an interrupt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r>
              <a:rPr lang="en-US" sz="2000" b="0" i="0" u="none" strike="noStrike" baseline="0" dirty="0">
                <a:latin typeface="Calibri" panose="020F0502020204030204" pitchFamily="34" charset="0"/>
              </a:rPr>
              <a:t>The device with 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highest priority is placed in the first position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,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followed by lower priority</a:t>
            </a:r>
            <a:r>
              <a:rPr lang="en-US" sz="2000" b="1" dirty="0">
                <a:latin typeface="Calibri" panose="020F0502020204030204" pitchFamily="34" charset="0"/>
              </a:rPr>
              <a:t>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devices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up to the device with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the lowest priority, which is placed last in the </a:t>
            </a:r>
            <a:r>
              <a:rPr lang="en-IN" sz="2000" b="1" i="0" u="none" strike="noStrike" baseline="0" dirty="0">
                <a:latin typeface="Calibri" panose="020F0502020204030204" pitchFamily="34" charset="0"/>
              </a:rPr>
              <a:t>chain.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endParaRPr lang="en-IN" sz="2000" b="0" i="0" u="none" strike="noStrike" baseline="0" dirty="0">
              <a:latin typeface="Calibri" panose="020F0502020204030204" pitchFamily="34" charset="0"/>
            </a:endParaRPr>
          </a:p>
          <a:p>
            <a:pPr algn="just"/>
            <a:r>
              <a:rPr lang="en-US" sz="20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This method of connection between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three devices and the CPU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is shown in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figure.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r>
              <a:rPr lang="en-US" sz="2000" b="0" i="0" u="none" strike="noStrike" baseline="0" dirty="0">
                <a:latin typeface="Calibri" panose="020F0502020204030204" pitchFamily="34" charset="0"/>
              </a:rPr>
              <a:t>If any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device has its interrupt signal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in the low-level state, 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interrupt line goes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to the low-level state and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enables the interrupt input in the CPU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endParaRPr lang="en-US" sz="2000" b="0" i="0" u="none" strike="noStrike" baseline="0" dirty="0">
              <a:latin typeface="Calibri" panose="020F0502020204030204" pitchFamily="34" charset="0"/>
            </a:endParaRPr>
          </a:p>
          <a:p>
            <a:pPr algn="just"/>
            <a:r>
              <a:rPr lang="en-US" sz="20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When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no interrupts are pending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, the interrupt line stays in the high-level state and no interrupts are recognized by the CPU.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r>
              <a:rPr lang="en-US" sz="2000" b="0" i="0" u="none" strike="noStrike" baseline="0" dirty="0">
                <a:latin typeface="Calibri" panose="020F0502020204030204" pitchFamily="34" charset="0"/>
              </a:rPr>
              <a:t>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CPU responds to an interrupt request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by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enabling the interrupt acknowledge line.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endParaRPr lang="en-US" sz="2000" b="0" i="0" u="none" strike="noStrike" baseline="0" dirty="0">
              <a:latin typeface="Calibri" panose="020F0502020204030204" pitchFamily="34" charset="0"/>
            </a:endParaRPr>
          </a:p>
          <a:p>
            <a:pPr marL="342900" indent="-342900" algn="just">
              <a:buFont typeface="Symbol" panose="05050102010706020507" pitchFamily="18" charset="2"/>
              <a:buChar char="·"/>
            </a:pPr>
            <a:r>
              <a:rPr lang="en-US" sz="2000" b="0" i="0" u="none" strike="noStrike" baseline="0" dirty="0">
                <a:latin typeface="Calibri" panose="020F0502020204030204" pitchFamily="34" charset="0"/>
              </a:rPr>
              <a:t>This signal passes on to 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next device through the PO (priority out) output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only if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device 1 is not requesting an interrupt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endParaRPr lang="en-US" sz="2000" b="0" i="0" u="none" strike="noStrike" baseline="0" dirty="0">
              <a:latin typeface="Calibri" panose="020F0502020204030204" pitchFamily="34" charset="0"/>
            </a:endParaRPr>
          </a:p>
          <a:p>
            <a:pPr algn="just"/>
            <a:r>
              <a:rPr lang="en-US" sz="20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If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device 1 has a pending interrupt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, it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blocks the acknowledge signal from the next device by placing a 0 in the PO output.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8935188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AB69C5-2F28-E423-C82B-C51C9952D286}"/>
              </a:ext>
            </a:extLst>
          </p:cNvPr>
          <p:cNvSpPr txBox="1"/>
          <p:nvPr/>
        </p:nvSpPr>
        <p:spPr>
          <a:xfrm>
            <a:off x="228600" y="228600"/>
            <a:ext cx="861060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Symbol" panose="05050102010706020507" pitchFamily="18" charset="2"/>
              <a:buChar char="·"/>
            </a:pPr>
            <a:r>
              <a:rPr lang="en-US" sz="2000" b="0" i="0" u="none" strike="noStrike" baseline="0" dirty="0">
                <a:latin typeface="Calibri" panose="020F0502020204030204" pitchFamily="34" charset="0"/>
              </a:rPr>
              <a:t>It then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proceeds to insert its own interrupt vector address (VAD)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into 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data bus for the CPU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to use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during the interrupt cycle.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endParaRPr lang="en-US" sz="2000" b="0" i="0" u="none" strike="noStrike" baseline="0" dirty="0">
              <a:latin typeface="Calibri" panose="020F0502020204030204" pitchFamily="34" charset="0"/>
            </a:endParaRPr>
          </a:p>
          <a:p>
            <a:pPr marL="342900" indent="-342900" algn="just">
              <a:buFont typeface="Symbol" panose="05050102010706020507" pitchFamily="18" charset="2"/>
              <a:buChar char="·"/>
            </a:pPr>
            <a:r>
              <a:rPr lang="en-US" sz="2000" b="0" i="0" u="none" strike="noStrike" baseline="0" dirty="0">
                <a:latin typeface="Calibri" panose="020F0502020204030204" pitchFamily="34" charset="0"/>
              </a:rPr>
              <a:t>A device with a 0 in its Pl input generates a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0 in its PO output to inform the next-lower priority</a:t>
            </a:r>
            <a:r>
              <a:rPr lang="en-US" sz="2000" b="1" dirty="0">
                <a:latin typeface="Calibri" panose="020F0502020204030204" pitchFamily="34" charset="0"/>
              </a:rPr>
              <a:t>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device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that 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acknowledge signal has been blocked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endParaRPr lang="en-US" sz="2000" b="0" i="0" u="none" strike="noStrike" baseline="0" dirty="0">
              <a:latin typeface="Calibri" panose="020F0502020204030204" pitchFamily="34" charset="0"/>
            </a:endParaRPr>
          </a:p>
          <a:p>
            <a:pPr marL="342900" indent="-342900" algn="just">
              <a:buFont typeface="Symbol" panose="05050102010706020507" pitchFamily="18" charset="2"/>
              <a:buChar char="·"/>
            </a:pPr>
            <a:r>
              <a:rPr lang="en-US" sz="2000" b="0" i="0" u="none" strike="noStrike" baseline="0" dirty="0">
                <a:latin typeface="Calibri" panose="020F0502020204030204" pitchFamily="34" charset="0"/>
              </a:rPr>
              <a:t>A device that is requesting an interrupt and has a 1 in its Pl input will intercept the acknowledge signal by placing a 0 in its PO output.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endParaRPr lang="en-US" sz="2000" b="0" i="0" u="none" strike="noStrike" baseline="0" dirty="0">
              <a:latin typeface="Calibri" panose="020F0502020204030204" pitchFamily="34" charset="0"/>
            </a:endParaRPr>
          </a:p>
          <a:p>
            <a:pPr marL="342900" indent="-342900" algn="just">
              <a:buFont typeface="Symbol" panose="05050102010706020507" pitchFamily="18" charset="2"/>
              <a:buChar char="·"/>
            </a:pPr>
            <a:r>
              <a:rPr lang="en-US" sz="2000" b="0" i="0" u="none" strike="noStrike" baseline="0" dirty="0">
                <a:latin typeface="Calibri" panose="020F0502020204030204" pitchFamily="34" charset="0"/>
              </a:rPr>
              <a:t>If the device does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not have pending interrupts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, it transmits 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acknowledge signal to the next device by placing a 1 in its PO output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endParaRPr lang="en-US" sz="2000" b="0" i="0" u="none" strike="noStrike" baseline="0" dirty="0">
              <a:latin typeface="Calibri" panose="020F0502020204030204" pitchFamily="34" charset="0"/>
            </a:endParaRPr>
          </a:p>
          <a:p>
            <a:pPr marL="342900" indent="-342900" algn="just">
              <a:buFont typeface="Symbol" panose="05050102010706020507" pitchFamily="18" charset="2"/>
              <a:buChar char="·"/>
            </a:pPr>
            <a:r>
              <a:rPr lang="en-US" sz="2000" b="0" i="0" u="none" strike="noStrike" baseline="0" dirty="0">
                <a:latin typeface="Calibri" panose="020F0502020204030204" pitchFamily="34" charset="0"/>
              </a:rPr>
              <a:t>Thus the device with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Pl = 1 and PO = 0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is the one with 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highest priority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that is requesting an interrupt, and this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device places its VAD on the data bus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endParaRPr lang="en-US" sz="2000" b="0" i="0" u="none" strike="noStrike" baseline="0" dirty="0">
              <a:latin typeface="Calibri" panose="020F0502020204030204" pitchFamily="34" charset="0"/>
            </a:endParaRPr>
          </a:p>
          <a:p>
            <a:pPr marL="342900" indent="-342900" algn="just">
              <a:buFont typeface="Symbol" panose="05050102010706020507" pitchFamily="18" charset="2"/>
              <a:buChar char="·"/>
            </a:pPr>
            <a:r>
              <a:rPr lang="en-US" sz="2000" b="0" i="0" u="none" strike="noStrike" baseline="0" dirty="0">
                <a:latin typeface="Calibri" panose="020F0502020204030204" pitchFamily="34" charset="0"/>
              </a:rPr>
              <a:t>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daisy chain arrangement gives the highest priority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to 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device that receives the interrupt acknowledge signal from the CPU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endParaRPr lang="en-US" sz="2000" b="0" i="0" u="none" strike="noStrike" baseline="0" dirty="0">
              <a:latin typeface="Calibri" panose="020F0502020204030204" pitchFamily="34" charset="0"/>
            </a:endParaRPr>
          </a:p>
          <a:p>
            <a:pPr algn="just"/>
            <a:r>
              <a:rPr lang="en-US" sz="20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The farther the device is from the first position; the lower is its priority.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391047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77000"/>
          </a:xfrm>
        </p:spPr>
        <p:txBody>
          <a:bodyPr>
            <a:noAutofit/>
          </a:bodyPr>
          <a:lstStyle/>
          <a:p>
            <a:r>
              <a:rPr lang="en-US" sz="9600" dirty="0"/>
              <a:t>Direct Memory Access</a:t>
            </a:r>
          </a:p>
        </p:txBody>
      </p:sp>
    </p:spTree>
    <p:extLst>
      <p:ext uri="{BB962C8B-B14F-4D97-AF65-F5344CB8AC3E}">
        <p14:creationId xmlns:p14="http://schemas.microsoft.com/office/powerpoint/2010/main" val="22633571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 (Direct Memory Access)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7400" y="1981200"/>
            <a:ext cx="1524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0" y="2438400"/>
            <a:ext cx="1524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62600" y="2438400"/>
            <a:ext cx="1524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15200" y="2438400"/>
            <a:ext cx="1524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10000" y="2895600"/>
            <a:ext cx="1524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62600" y="2895600"/>
            <a:ext cx="1524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0" y="2895600"/>
            <a:ext cx="1524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10000" y="3810000"/>
            <a:ext cx="1524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62600" y="3810000"/>
            <a:ext cx="1524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315200" y="3810000"/>
            <a:ext cx="1524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10000" y="5181600"/>
            <a:ext cx="1524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62600" y="5181600"/>
            <a:ext cx="1524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15200" y="5181600"/>
            <a:ext cx="1524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057400" y="4724400"/>
            <a:ext cx="1524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057400" y="4267200"/>
            <a:ext cx="1524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57400" y="3352800"/>
            <a:ext cx="1524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4800" y="2438400"/>
            <a:ext cx="1524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04800" y="1981200"/>
            <a:ext cx="1524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04800" y="3352800"/>
            <a:ext cx="1524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04800" y="2895600"/>
            <a:ext cx="1524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04800" y="4267200"/>
            <a:ext cx="1524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04800" y="3810000"/>
            <a:ext cx="1524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4800" y="5181600"/>
            <a:ext cx="1524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4800" y="4724400"/>
            <a:ext cx="1524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599"/>
            <a:ext cx="8763000" cy="5761035"/>
          </a:xfrm>
        </p:spPr>
        <p:txBody>
          <a:bodyPr/>
          <a:lstStyle/>
          <a:p>
            <a:pPr algn="just"/>
            <a:r>
              <a:rPr lang="en-US" dirty="0"/>
              <a:t>Transfer of data under programmed I/O is between CPU and peripheral.</a:t>
            </a:r>
          </a:p>
          <a:p>
            <a:pPr algn="just"/>
            <a:r>
              <a:rPr lang="en-US" b="1" dirty="0"/>
              <a:t>Removing the CPU from the path</a:t>
            </a:r>
            <a:r>
              <a:rPr lang="en-US" dirty="0"/>
              <a:t> and letting the </a:t>
            </a:r>
            <a:r>
              <a:rPr lang="en-US" b="1" dirty="0"/>
              <a:t>peripheral device manage the memory buses directly </a:t>
            </a:r>
            <a:r>
              <a:rPr lang="en-US" dirty="0"/>
              <a:t>would </a:t>
            </a:r>
            <a:r>
              <a:rPr lang="en-US" b="1" dirty="0"/>
              <a:t>improve the speed of transfer.</a:t>
            </a:r>
          </a:p>
          <a:p>
            <a:pPr algn="just"/>
            <a:r>
              <a:rPr lang="en-US" dirty="0"/>
              <a:t>This transfer technique is called </a:t>
            </a:r>
            <a:r>
              <a:rPr lang="en-US" b="1" dirty="0"/>
              <a:t>direct memory access (DMA).</a:t>
            </a:r>
          </a:p>
          <a:p>
            <a:r>
              <a:rPr lang="en-US" dirty="0"/>
              <a:t>In direct memory access (DMA), </a:t>
            </a:r>
            <a:r>
              <a:rPr lang="en-US" b="1" dirty="0"/>
              <a:t>Interface transfers data into and out of memory through </a:t>
            </a:r>
            <a:r>
              <a:rPr lang="en-IN" b="1" dirty="0"/>
              <a:t>the memory bus.</a:t>
            </a:r>
            <a:endParaRPr lang="en-US" b="1" dirty="0"/>
          </a:p>
          <a:p>
            <a:pPr algn="just"/>
            <a:r>
              <a:rPr lang="en-US" dirty="0"/>
              <a:t>During DMA, </a:t>
            </a:r>
            <a:r>
              <a:rPr lang="en-US" b="1" dirty="0"/>
              <a:t>CPU is idle</a:t>
            </a:r>
            <a:r>
              <a:rPr lang="en-US" dirty="0"/>
              <a:t> and </a:t>
            </a:r>
            <a:r>
              <a:rPr lang="en-US" b="1" dirty="0"/>
              <a:t>has no control of the memory buses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A </a:t>
            </a:r>
            <a:r>
              <a:rPr lang="en-US" b="1" dirty="0"/>
              <a:t>DMA controller takes control over the buses </a:t>
            </a:r>
            <a:r>
              <a:rPr lang="en-US" dirty="0"/>
              <a:t>to </a:t>
            </a:r>
            <a:r>
              <a:rPr lang="en-US" b="1" dirty="0"/>
              <a:t>manage the transfer directly between the I/O device and memory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45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DD9628-AD1F-FA37-BFFD-8C3C61AC5EC8}"/>
              </a:ext>
            </a:extLst>
          </p:cNvPr>
          <p:cNvSpPr txBox="1"/>
          <p:nvPr/>
        </p:nvSpPr>
        <p:spPr>
          <a:xfrm>
            <a:off x="342900" y="457200"/>
            <a:ext cx="84582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Calibri" panose="020F0502020204030204" pitchFamily="34" charset="0"/>
              </a:rPr>
              <a:t>For example, the printer controller controls the paper motion, the print timing, and the </a:t>
            </a:r>
            <a:r>
              <a:rPr lang="en-IN" sz="2200" b="0" i="0" u="none" strike="noStrike" baseline="0" dirty="0">
                <a:latin typeface="Calibri" panose="020F0502020204030204" pitchFamily="34" charset="0"/>
              </a:rPr>
              <a:t>selection of printing characters.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200" b="0" i="0" u="none" strike="noStrike" baseline="0" dirty="0">
              <a:latin typeface="Calibri" panose="020F0502020204030204" pitchFamily="34" charset="0"/>
            </a:endParaRPr>
          </a:p>
          <a:p>
            <a:pPr algn="just"/>
            <a:r>
              <a:rPr lang="en-US" sz="22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The I/O bus from the processor is attached to all peripheral interfaces.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r>
              <a:rPr lang="en-US" sz="2200" b="0" i="0" u="none" strike="noStrike" baseline="0" dirty="0">
                <a:latin typeface="Calibri" panose="020F0502020204030204" pitchFamily="34" charset="0"/>
              </a:rPr>
              <a:t>To communicate with a particular device, the processor places a device address on the </a:t>
            </a:r>
            <a:r>
              <a:rPr lang="en-IN" sz="2200" b="0" i="0" u="none" strike="noStrike" baseline="0" dirty="0">
                <a:latin typeface="Calibri" panose="020F0502020204030204" pitchFamily="34" charset="0"/>
              </a:rPr>
              <a:t>address lines.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endParaRPr lang="en-IN" sz="2200" b="0" i="0" u="none" strike="noStrike" baseline="0" dirty="0">
              <a:latin typeface="Calibri" panose="020F0502020204030204" pitchFamily="34" charset="0"/>
            </a:endParaRPr>
          </a:p>
          <a:p>
            <a:pPr marL="342900" indent="-342900" algn="just">
              <a:buFont typeface="Symbol" panose="05050102010706020507" pitchFamily="18" charset="2"/>
              <a:buChar char="·"/>
            </a:pPr>
            <a:r>
              <a:rPr lang="en-US" sz="2200" b="0" i="0" u="none" strike="noStrike" baseline="0" dirty="0">
                <a:latin typeface="Calibri" panose="020F0502020204030204" pitchFamily="34" charset="0"/>
              </a:rPr>
              <a:t>Each interface attached to the I/O bus contains an address decoder that monitors the </a:t>
            </a:r>
            <a:r>
              <a:rPr lang="en-IN" sz="2200" b="0" i="0" u="none" strike="noStrike" baseline="0" dirty="0">
                <a:latin typeface="Calibri" panose="020F0502020204030204" pitchFamily="34" charset="0"/>
              </a:rPr>
              <a:t>address lines.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endParaRPr lang="en-IN" sz="2200" b="0" i="0" u="none" strike="noStrike" baseline="0" dirty="0">
              <a:latin typeface="Calibri" panose="020F0502020204030204" pitchFamily="34" charset="0"/>
            </a:endParaRPr>
          </a:p>
          <a:p>
            <a:pPr marL="342900" indent="-342900" algn="just">
              <a:buFont typeface="Symbol" panose="05050102010706020507" pitchFamily="18" charset="2"/>
              <a:buChar char="·"/>
            </a:pPr>
            <a:r>
              <a:rPr lang="en-US" sz="2200" b="0" i="0" u="none" strike="noStrike" baseline="0" dirty="0">
                <a:latin typeface="Calibri" panose="020F0502020204030204" pitchFamily="34" charset="0"/>
              </a:rPr>
              <a:t>When the interface detects its own address, it activates the path between the bus lines and the device that it controls.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endParaRPr lang="en-US" sz="2200" b="0" i="0" u="none" strike="noStrike" baseline="0" dirty="0">
              <a:latin typeface="Calibri" panose="020F0502020204030204" pitchFamily="34" charset="0"/>
            </a:endParaRPr>
          </a:p>
          <a:p>
            <a:pPr algn="just"/>
            <a:r>
              <a:rPr lang="en-US" sz="22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All peripherals whose address does not correspond to the address in the bus are disabled by their interface selected responds to the function code and proceeds to execute it.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0075633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 (Direct Memory Access)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2133600" y="-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4600" y="2667000"/>
            <a:ext cx="2667000" cy="1448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87990" y="298346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4600" y="358140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62295" y="274320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ABUS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64318" y="304984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DBUS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05951" y="335649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66715" y="3693562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61002" y="328274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3930" y="2988413"/>
            <a:ext cx="128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 request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3287" y="3581400"/>
            <a:ext cx="130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 granted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80751" y="2743200"/>
            <a:ext cx="131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 bus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89812" y="3049848"/>
            <a:ext cx="100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bus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99688" y="3352800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67400" y="3697941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</a:p>
        </p:txBody>
      </p:sp>
      <p:cxnSp>
        <p:nvCxnSpPr>
          <p:cNvPr id="23" name="Straight Arrow Connector 22"/>
          <p:cNvCxnSpPr>
            <a:stCxn id="16" idx="3"/>
            <a:endCxn id="7" idx="1"/>
          </p:cNvCxnSpPr>
          <p:nvPr/>
        </p:nvCxnSpPr>
        <p:spPr>
          <a:xfrm flipV="1">
            <a:off x="1833899" y="3168134"/>
            <a:ext cx="654091" cy="494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3"/>
            <a:endCxn id="10" idx="1"/>
          </p:cNvCxnSpPr>
          <p:nvPr/>
        </p:nvCxnSpPr>
        <p:spPr>
          <a:xfrm>
            <a:off x="1833899" y="3766066"/>
            <a:ext cx="680701" cy="0"/>
          </a:xfrm>
          <a:prstGeom prst="straightConnector1">
            <a:avLst/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3"/>
            <a:endCxn id="18" idx="1"/>
          </p:cNvCxnSpPr>
          <p:nvPr/>
        </p:nvCxnSpPr>
        <p:spPr>
          <a:xfrm>
            <a:off x="5158319" y="2927866"/>
            <a:ext cx="722432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3"/>
            <a:endCxn id="19" idx="1"/>
          </p:cNvCxnSpPr>
          <p:nvPr/>
        </p:nvCxnSpPr>
        <p:spPr>
          <a:xfrm>
            <a:off x="5169960" y="3234514"/>
            <a:ext cx="719852" cy="0"/>
          </a:xfrm>
          <a:prstGeom prst="straightConnector1">
            <a:avLst/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" idx="3"/>
            <a:endCxn id="20" idx="1"/>
          </p:cNvCxnSpPr>
          <p:nvPr/>
        </p:nvCxnSpPr>
        <p:spPr>
          <a:xfrm flipV="1">
            <a:off x="5158319" y="3537466"/>
            <a:ext cx="741369" cy="369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3"/>
            <a:endCxn id="21" idx="1"/>
          </p:cNvCxnSpPr>
          <p:nvPr/>
        </p:nvCxnSpPr>
        <p:spPr>
          <a:xfrm>
            <a:off x="5181600" y="3878228"/>
            <a:ext cx="685800" cy="437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ight Brace 38"/>
          <p:cNvSpPr/>
          <p:nvPr/>
        </p:nvSpPr>
        <p:spPr>
          <a:xfrm>
            <a:off x="7125064" y="2743200"/>
            <a:ext cx="190136" cy="1319694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49236" y="2637472"/>
            <a:ext cx="15137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High-impedance (disabled) when BG is enabled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3C72B6-1CAF-05B4-1365-BE3FD23E0722}"/>
              </a:ext>
            </a:extLst>
          </p:cNvPr>
          <p:cNvSpPr txBox="1"/>
          <p:nvPr/>
        </p:nvSpPr>
        <p:spPr>
          <a:xfrm>
            <a:off x="1648413" y="506242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Calibri,Bold"/>
              </a:rPr>
              <a:t>Figure : CPU bus signals for DMA transfer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89979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 (Direct Memory Access)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i="1" dirty="0"/>
              <a:t>DMA Controller</a:t>
            </a:r>
          </a:p>
          <a:p>
            <a:pPr algn="just"/>
            <a:r>
              <a:rPr lang="en-US" sz="2200" dirty="0"/>
              <a:t>DMA controller - Interface which </a:t>
            </a:r>
            <a:r>
              <a:rPr lang="en-US" sz="2200" b="1" dirty="0"/>
              <a:t>allows I/O transfer directly between Memory and Device</a:t>
            </a:r>
            <a:r>
              <a:rPr lang="en-US" sz="2200" dirty="0"/>
              <a:t>, </a:t>
            </a:r>
            <a:r>
              <a:rPr lang="en-US" sz="2200" b="1" dirty="0"/>
              <a:t>freeing CPU for other tasks</a:t>
            </a:r>
          </a:p>
          <a:p>
            <a:pPr algn="just"/>
            <a:r>
              <a:rPr lang="en-US" sz="2200" b="1" dirty="0"/>
              <a:t>CPU initializes DMA Controller by sending memory address </a:t>
            </a:r>
            <a:r>
              <a:rPr lang="en-US" sz="2200" dirty="0"/>
              <a:t>and the </a:t>
            </a:r>
            <a:r>
              <a:rPr lang="en-US" sz="2200" b="1" dirty="0"/>
              <a:t>block size (number of words).</a:t>
            </a:r>
          </a:p>
          <a:p>
            <a:pPr algn="just"/>
            <a:r>
              <a:rPr lang="en-US" sz="2200" dirty="0"/>
              <a:t>The </a:t>
            </a:r>
            <a:r>
              <a:rPr lang="en-US" sz="2200" b="1" dirty="0"/>
              <a:t>DMA controller needs the usual circuits </a:t>
            </a:r>
            <a:r>
              <a:rPr lang="en-US" sz="2200" dirty="0"/>
              <a:t>of an </a:t>
            </a:r>
            <a:r>
              <a:rPr lang="en-US" sz="2200" b="1" dirty="0"/>
              <a:t>interface to communicate with the CPU and I/O device</a:t>
            </a:r>
            <a:r>
              <a:rPr lang="en-US" sz="2200" dirty="0"/>
              <a:t>.</a:t>
            </a:r>
          </a:p>
          <a:p>
            <a:pPr algn="just"/>
            <a:r>
              <a:rPr lang="en-US" sz="2200" dirty="0"/>
              <a:t>In addition, </a:t>
            </a:r>
            <a:r>
              <a:rPr lang="en-US" sz="2200" b="1" dirty="0"/>
              <a:t>it needs an address register, a word count register, and a set of address lines.</a:t>
            </a:r>
          </a:p>
          <a:p>
            <a:pPr algn="just"/>
            <a:r>
              <a:rPr lang="en-US" sz="2200" dirty="0"/>
              <a:t>The </a:t>
            </a:r>
            <a:r>
              <a:rPr lang="en-US" sz="2200" b="1" dirty="0"/>
              <a:t>address register and address lines are used for direct communication with the memory.</a:t>
            </a:r>
          </a:p>
          <a:p>
            <a:pPr algn="just"/>
            <a:r>
              <a:rPr lang="en-US" sz="2200" dirty="0"/>
              <a:t>The </a:t>
            </a:r>
            <a:r>
              <a:rPr lang="en-US" sz="2200" b="1" dirty="0"/>
              <a:t>word count register specifies </a:t>
            </a:r>
            <a:r>
              <a:rPr lang="en-US" sz="2200" dirty="0"/>
              <a:t>the </a:t>
            </a:r>
            <a:r>
              <a:rPr lang="en-US" sz="2200" b="1" dirty="0"/>
              <a:t>number of words </a:t>
            </a:r>
            <a:r>
              <a:rPr lang="en-US" sz="2200" dirty="0"/>
              <a:t>that </a:t>
            </a:r>
            <a:r>
              <a:rPr lang="en-US" sz="2200" b="1" dirty="0"/>
              <a:t>must be transferred.</a:t>
            </a:r>
          </a:p>
          <a:p>
            <a:pPr algn="just"/>
            <a:r>
              <a:rPr lang="en-US" sz="2200" dirty="0"/>
              <a:t>The data transfer may be done directly </a:t>
            </a:r>
            <a:r>
              <a:rPr lang="en-US" sz="2200" b="1" dirty="0"/>
              <a:t>between the device and memory under control of the DMA.</a:t>
            </a:r>
          </a:p>
        </p:txBody>
      </p:sp>
    </p:spTree>
    <p:extLst>
      <p:ext uri="{BB962C8B-B14F-4D97-AF65-F5344CB8AC3E}">
        <p14:creationId xmlns:p14="http://schemas.microsoft.com/office/powerpoint/2010/main" val="274822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 Controller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-2133600" y="-9368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6084" y="3004100"/>
            <a:ext cx="2003756" cy="2689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14918" y="433535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19400" y="465538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37257" y="309376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39280" y="3400413"/>
            <a:ext cx="412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36810" y="369079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24468" y="4027856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9000" y="3773269"/>
            <a:ext cx="936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Control logic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90600" y="4348806"/>
            <a:ext cx="128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 request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7336" y="4661647"/>
            <a:ext cx="1065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 grant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5076" y="3698865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52788" y="4023374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 flipV="1">
            <a:off x="2209800" y="4840052"/>
            <a:ext cx="6120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19400" y="4964668"/>
            <a:ext cx="10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Interrupt</a:t>
            </a: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209800" y="4208040"/>
            <a:ext cx="612000" cy="0"/>
          </a:xfrm>
          <a:prstGeom prst="straightConnector1">
            <a:avLst/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V="1">
            <a:off x="2209800" y="3875456"/>
            <a:ext cx="612000" cy="0"/>
          </a:xfrm>
          <a:prstGeom prst="straightConnector1">
            <a:avLst/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85800" y="3400807"/>
            <a:ext cx="15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select</a:t>
            </a:r>
          </a:p>
        </p:txBody>
      </p:sp>
      <p:cxnSp>
        <p:nvCxnSpPr>
          <p:cNvPr id="43" name="Straight Arrow Connector 42"/>
          <p:cNvCxnSpPr>
            <a:cxnSpLocks/>
          </p:cNvCxnSpPr>
          <p:nvPr/>
        </p:nvCxnSpPr>
        <p:spPr>
          <a:xfrm flipV="1">
            <a:off x="2209800" y="3585079"/>
            <a:ext cx="612161" cy="39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35092" y="3095527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DMA Select</a:t>
            </a:r>
          </a:p>
        </p:txBody>
      </p:sp>
      <p:cxnSp>
        <p:nvCxnSpPr>
          <p:cNvPr id="46" name="Straight Arrow Connector 45"/>
          <p:cNvCxnSpPr>
            <a:stCxn id="45" idx="3"/>
            <a:endCxn id="10" idx="1"/>
          </p:cNvCxnSpPr>
          <p:nvPr/>
        </p:nvCxnSpPr>
        <p:spPr>
          <a:xfrm flipV="1">
            <a:off x="2209800" y="3278431"/>
            <a:ext cx="6120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233259" y="4964720"/>
            <a:ext cx="1052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Interrupt</a:t>
            </a:r>
          </a:p>
        </p:txBody>
      </p:sp>
      <p:cxnSp>
        <p:nvCxnSpPr>
          <p:cNvPr id="49" name="Straight Arrow Connector 48"/>
          <p:cNvCxnSpPr>
            <a:cxnSpLocks/>
          </p:cNvCxnSpPr>
          <p:nvPr/>
        </p:nvCxnSpPr>
        <p:spPr>
          <a:xfrm flipV="1">
            <a:off x="2209800" y="5149334"/>
            <a:ext cx="612000" cy="52"/>
          </a:xfrm>
          <a:prstGeom prst="straightConnector1">
            <a:avLst/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810513" y="1814317"/>
            <a:ext cx="2003756" cy="532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bus buffers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371600" y="1899983"/>
            <a:ext cx="100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bus</a:t>
            </a:r>
          </a:p>
        </p:txBody>
      </p:sp>
      <p:cxnSp>
        <p:nvCxnSpPr>
          <p:cNvPr id="53" name="Straight Arrow Connector 52"/>
          <p:cNvCxnSpPr>
            <a:stCxn id="52" idx="3"/>
            <a:endCxn id="51" idx="1"/>
          </p:cNvCxnSpPr>
          <p:nvPr/>
        </p:nvCxnSpPr>
        <p:spPr>
          <a:xfrm flipV="1">
            <a:off x="2378479" y="2080360"/>
            <a:ext cx="432034" cy="4289"/>
          </a:xfrm>
          <a:prstGeom prst="straightConnector1">
            <a:avLst/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867400" y="1676400"/>
            <a:ext cx="0" cy="25316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3"/>
          </p:cNvCxnSpPr>
          <p:nvPr/>
        </p:nvCxnSpPr>
        <p:spPr>
          <a:xfrm>
            <a:off x="4814269" y="2080360"/>
            <a:ext cx="1053131" cy="0"/>
          </a:xfrm>
          <a:prstGeom prst="straightConnector1">
            <a:avLst/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16200000">
            <a:off x="4953053" y="3028950"/>
            <a:ext cx="1306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Internal Bus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529212" y="1816805"/>
            <a:ext cx="2204132" cy="532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 bus buffers</a:t>
            </a:r>
          </a:p>
        </p:txBody>
      </p:sp>
      <p:cxnSp>
        <p:nvCxnSpPr>
          <p:cNvPr id="64" name="Elbow Connector 63"/>
          <p:cNvCxnSpPr>
            <a:stCxn id="62" idx="0"/>
          </p:cNvCxnSpPr>
          <p:nvPr/>
        </p:nvCxnSpPr>
        <p:spPr>
          <a:xfrm rot="16200000" flipV="1">
            <a:off x="4690508" y="-1123966"/>
            <a:ext cx="585466" cy="5296075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529212" y="2752646"/>
            <a:ext cx="2204132" cy="363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 register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529212" y="3294177"/>
            <a:ext cx="2204132" cy="363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 count register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530732" y="3827577"/>
            <a:ext cx="2204132" cy="363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register</a:t>
            </a:r>
          </a:p>
        </p:txBody>
      </p:sp>
      <p:cxnSp>
        <p:nvCxnSpPr>
          <p:cNvPr id="68" name="Straight Arrow Connector 67"/>
          <p:cNvCxnSpPr>
            <a:endCxn id="65" idx="1"/>
          </p:cNvCxnSpPr>
          <p:nvPr/>
        </p:nvCxnSpPr>
        <p:spPr>
          <a:xfrm flipV="1">
            <a:off x="5893069" y="2934358"/>
            <a:ext cx="636143" cy="7862"/>
          </a:xfrm>
          <a:prstGeom prst="straightConnector1">
            <a:avLst/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66" idx="1"/>
          </p:cNvCxnSpPr>
          <p:nvPr/>
        </p:nvCxnSpPr>
        <p:spPr>
          <a:xfrm>
            <a:off x="5893069" y="3471823"/>
            <a:ext cx="636143" cy="4066"/>
          </a:xfrm>
          <a:prstGeom prst="straightConnector1">
            <a:avLst/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67" idx="1"/>
          </p:cNvCxnSpPr>
          <p:nvPr/>
        </p:nvCxnSpPr>
        <p:spPr>
          <a:xfrm>
            <a:off x="5893069" y="4005492"/>
            <a:ext cx="637663" cy="3797"/>
          </a:xfrm>
          <a:prstGeom prst="straightConnector1">
            <a:avLst/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90600" y="1032220"/>
            <a:ext cx="131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 bus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4871732" y="5486400"/>
            <a:ext cx="2759546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120613" y="5149334"/>
            <a:ext cx="196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DMA Acknowledge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4860454" y="5149334"/>
            <a:ext cx="2759546" cy="0"/>
          </a:xfrm>
          <a:prstGeom prst="straightConnector1">
            <a:avLst/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120612" y="4780002"/>
            <a:ext cx="147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DMA Request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620000" y="5110324"/>
            <a:ext cx="139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I/O device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14D69DC-0753-4991-87C8-A0612A935B6A}"/>
              </a:ext>
            </a:extLst>
          </p:cNvPr>
          <p:cNvCxnSpPr/>
          <p:nvPr/>
        </p:nvCxnSpPr>
        <p:spPr>
          <a:xfrm flipV="1">
            <a:off x="2209800" y="4543240"/>
            <a:ext cx="612000" cy="52"/>
          </a:xfrm>
          <a:prstGeom prst="straightConnector1">
            <a:avLst/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BFC3D73-D705-3A17-EA7F-9479A68F48FF}"/>
              </a:ext>
            </a:extLst>
          </p:cNvPr>
          <p:cNvSpPr txBox="1"/>
          <p:nvPr/>
        </p:nvSpPr>
        <p:spPr>
          <a:xfrm>
            <a:off x="1875039" y="62923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Calibri,Bold"/>
              </a:rPr>
              <a:t>Figure : Block diagram of DMA controller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95677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5F4A93-8742-8546-02FD-FA6D25F53C83}"/>
              </a:ext>
            </a:extLst>
          </p:cNvPr>
          <p:cNvSpPr txBox="1"/>
          <p:nvPr/>
        </p:nvSpPr>
        <p:spPr>
          <a:xfrm>
            <a:off x="533400" y="228600"/>
            <a:ext cx="83058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Figure shows the block diagram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of a typical DMA controller.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r>
              <a:rPr lang="en-US" sz="2000" b="0" i="0" u="none" strike="noStrike" baseline="0" dirty="0">
                <a:latin typeface="Calibri" panose="020F0502020204030204" pitchFamily="34" charset="0"/>
              </a:rPr>
              <a:t>The unit communicates with 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CPU via the data bus and control lines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endParaRPr lang="en-US" sz="2000" b="0" i="0" u="none" strike="noStrike" baseline="0" dirty="0">
              <a:latin typeface="Calibri" panose="020F0502020204030204" pitchFamily="34" charset="0"/>
            </a:endParaRPr>
          </a:p>
          <a:p>
            <a:pPr algn="just"/>
            <a:r>
              <a:rPr lang="en-US" sz="20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The register in 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DMA are selected by the CPU through the address bus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by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enabling the DS (DMA select)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and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RS (register select) inputs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r>
              <a:rPr lang="en-US" sz="2000" b="0" i="0" u="none" strike="noStrike" baseline="0" dirty="0">
                <a:latin typeface="Calibri" panose="020F0502020204030204" pitchFamily="34" charset="0"/>
              </a:rPr>
              <a:t>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RD (read) and WR (write) inputs are bidirectional.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endParaRPr lang="en-US" sz="2000" b="0" i="0" u="none" strike="noStrike" baseline="0" dirty="0">
              <a:latin typeface="Calibri" panose="020F0502020204030204" pitchFamily="34" charset="0"/>
            </a:endParaRPr>
          </a:p>
          <a:p>
            <a:pPr algn="just"/>
            <a:r>
              <a:rPr lang="en-US" sz="20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When 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BG (bus grant) input is 0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, 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CPU can communicate with the DMA registers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through the data bus to read from or write to the DMA registers.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r>
              <a:rPr lang="en-US" sz="2000" b="1" i="0" u="none" strike="noStrike" baseline="0" dirty="0">
                <a:latin typeface="Calibri" panose="020F0502020204030204" pitchFamily="34" charset="0"/>
              </a:rPr>
              <a:t>When BG= 1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, the CPU has relinquished the buses and 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DMA can communicate directly with the memory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by specifying an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address in the address bus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and activating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the RD or </a:t>
            </a:r>
            <a:r>
              <a:rPr lang="en-IN" sz="2000" b="1" i="0" u="none" strike="noStrike" baseline="0" dirty="0">
                <a:latin typeface="Calibri" panose="020F0502020204030204" pitchFamily="34" charset="0"/>
              </a:rPr>
              <a:t>WR control</a:t>
            </a:r>
            <a:r>
              <a:rPr lang="en-IN" sz="2000" b="0" i="0" u="none" strike="noStrike" baseline="0" dirty="0">
                <a:latin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endParaRPr lang="en-IN" sz="2000" b="0" i="0" u="none" strike="noStrike" baseline="0" dirty="0">
              <a:latin typeface="Calibri" panose="020F0502020204030204" pitchFamily="34" charset="0"/>
            </a:endParaRPr>
          </a:p>
          <a:p>
            <a:pPr marL="342900" indent="-342900" algn="just">
              <a:buFont typeface="Symbol" panose="05050102010706020507" pitchFamily="18" charset="2"/>
              <a:buChar char="·"/>
            </a:pPr>
            <a:r>
              <a:rPr lang="en-US" sz="2000" b="0" i="0" u="none" strike="noStrike" baseline="0" dirty="0">
                <a:latin typeface="Calibri" panose="020F0502020204030204" pitchFamily="34" charset="0"/>
              </a:rPr>
              <a:t>The DMA communicates with the external peripheral through the request and acknowledge lines by using a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prescribed handshaking procedure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endParaRPr lang="en-US" sz="2000" b="0" i="0" u="none" strike="noStrike" baseline="0" dirty="0">
              <a:latin typeface="Calibri" panose="020F0502020204030204" pitchFamily="34" charset="0"/>
            </a:endParaRPr>
          </a:p>
          <a:p>
            <a:pPr marL="342900" indent="-342900" algn="just">
              <a:buFont typeface="Symbol" panose="05050102010706020507" pitchFamily="18" charset="2"/>
              <a:buChar char="·"/>
            </a:pPr>
            <a:r>
              <a:rPr lang="en-US" sz="2000" b="0" i="0" u="none" strike="noStrike" baseline="0" dirty="0">
                <a:latin typeface="Calibri" panose="020F0502020204030204" pitchFamily="34" charset="0"/>
              </a:rPr>
              <a:t>The DMA controller has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three registers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: an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address register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, a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word count register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, and a </a:t>
            </a:r>
            <a:r>
              <a:rPr lang="en-IN" sz="2000" b="1" i="0" u="none" strike="noStrike" baseline="0" dirty="0">
                <a:latin typeface="Calibri" panose="020F0502020204030204" pitchFamily="34" charset="0"/>
              </a:rPr>
              <a:t>control register</a:t>
            </a:r>
            <a:r>
              <a:rPr lang="en-IN" sz="2000" b="0" i="0" u="none" strike="noStrike" baseline="0" dirty="0">
                <a:latin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endParaRPr lang="en-IN" sz="2000" dirty="0">
              <a:latin typeface="Calibri" panose="020F0502020204030204" pitchFamily="34" charset="0"/>
            </a:endParaRPr>
          </a:p>
          <a:p>
            <a:pPr marL="342900" indent="-342900" algn="just">
              <a:buFont typeface="Symbol" panose="05050102010706020507" pitchFamily="18" charset="2"/>
              <a:buChar char="·"/>
            </a:pPr>
            <a:r>
              <a:rPr lang="en-US" sz="2000" dirty="0"/>
              <a:t>The </a:t>
            </a:r>
            <a:r>
              <a:rPr lang="en-US" sz="2000" b="1" dirty="0"/>
              <a:t>AR contains </a:t>
            </a:r>
            <a:r>
              <a:rPr lang="en-US" sz="2000" dirty="0"/>
              <a:t>an address to specify the </a:t>
            </a:r>
            <a:r>
              <a:rPr lang="en-US" sz="2000" b="1" dirty="0"/>
              <a:t>desired location in memory</a:t>
            </a:r>
            <a:r>
              <a:rPr lang="en-US" sz="2000" dirty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832065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FD5A08-D5C0-F913-06F2-00C857F4E5FF}"/>
              </a:ext>
            </a:extLst>
          </p:cNvPr>
          <p:cNvSpPr txBox="1"/>
          <p:nvPr/>
        </p:nvSpPr>
        <p:spPr>
          <a:xfrm>
            <a:off x="342900" y="304800"/>
            <a:ext cx="84582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word count register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holds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the number of words to be transferred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.</a:t>
            </a:r>
            <a:endParaRPr lang="en-US" sz="2000" b="0" i="0" u="none" strike="noStrike" baseline="0" dirty="0">
              <a:latin typeface="Symbol" panose="05050102010706020507" pitchFamily="18" charset="2"/>
            </a:endParaRPr>
          </a:p>
          <a:p>
            <a:pPr algn="just"/>
            <a:r>
              <a:rPr lang="en-US" sz="20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This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register is decremented by one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after each word transfer and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internally tested for </a:t>
            </a:r>
            <a:r>
              <a:rPr lang="en-IN" sz="2000" b="1" i="0" u="none" strike="noStrike" baseline="0" dirty="0">
                <a:latin typeface="Calibri" panose="020F0502020204030204" pitchFamily="34" charset="0"/>
              </a:rPr>
              <a:t>zero.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r>
              <a:rPr lang="en-US" sz="2000" b="0" i="0" u="none" strike="noStrike" baseline="0" dirty="0">
                <a:latin typeface="Calibri" panose="020F0502020204030204" pitchFamily="34" charset="0"/>
              </a:rPr>
              <a:t>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control register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specifies 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mode of transfer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endParaRPr lang="en-US" sz="2000" b="0" i="0" u="none" strike="noStrike" baseline="0" dirty="0">
              <a:latin typeface="Calibri" panose="020F0502020204030204" pitchFamily="34" charset="0"/>
            </a:endParaRPr>
          </a:p>
          <a:p>
            <a:pPr algn="just"/>
            <a:r>
              <a:rPr lang="en-US" sz="20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All registers in the DMA appear to the CPU as I/O interface registers.</a:t>
            </a:r>
          </a:p>
          <a:p>
            <a:pPr algn="just"/>
            <a:r>
              <a:rPr lang="en-US" sz="20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Thus the CPU can read from or write into the DMA register under program control via </a:t>
            </a:r>
            <a:r>
              <a:rPr lang="en-IN" sz="2000" b="0" i="0" u="none" strike="noStrike" baseline="0" dirty="0">
                <a:latin typeface="Calibri" panose="020F0502020204030204" pitchFamily="34" charset="0"/>
              </a:rPr>
              <a:t>the data bus.</a:t>
            </a:r>
          </a:p>
          <a:p>
            <a:pPr algn="just"/>
            <a:r>
              <a:rPr lang="en-US" sz="20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DMA is first initialized by the CPU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r>
              <a:rPr lang="en-US" sz="2000" b="0" i="0" u="none" strike="noStrike" baseline="0" dirty="0">
                <a:latin typeface="Calibri" panose="020F0502020204030204" pitchFamily="34" charset="0"/>
              </a:rPr>
              <a:t>After that, 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DMA starts and continues to transfer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data between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memory and peripheral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unit until an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entire block is transferred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endParaRPr lang="en-US" sz="2000" b="0" i="0" u="none" strike="noStrike" baseline="0" dirty="0">
              <a:latin typeface="Calibri" panose="020F0502020204030204" pitchFamily="34" charset="0"/>
            </a:endParaRPr>
          </a:p>
          <a:p>
            <a:pPr marL="342900" indent="-342900" algn="just">
              <a:buFont typeface="Symbol" panose="05050102010706020507" pitchFamily="18" charset="2"/>
              <a:buChar char="·"/>
            </a:pPr>
            <a:r>
              <a:rPr lang="en-US" sz="2000" b="0" i="0" u="none" strike="noStrike" baseline="0" dirty="0">
                <a:latin typeface="Calibri" panose="020F0502020204030204" pitchFamily="34" charset="0"/>
              </a:rPr>
              <a:t>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CPU initializes the DMA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by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sending the following information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through 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data bus.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endParaRPr lang="en-US" sz="2000" b="0" i="0" u="none" strike="noStrike" baseline="0" dirty="0">
              <a:latin typeface="Calibri" panose="020F0502020204030204" pitchFamily="34" charset="0"/>
            </a:endParaRPr>
          </a:p>
          <a:p>
            <a:pPr algn="just"/>
            <a:r>
              <a:rPr lang="en-US" sz="2000" b="0" i="0" u="none" strike="noStrike" baseline="0" dirty="0">
                <a:latin typeface="Calibri" panose="020F0502020204030204" pitchFamily="34" charset="0"/>
              </a:rPr>
              <a:t>1. 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staring address of the memory block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where data are available (for read) or where data are to be stored (for write)</a:t>
            </a:r>
          </a:p>
          <a:p>
            <a:pPr algn="just"/>
            <a:r>
              <a:rPr lang="en-US" sz="2000" b="0" i="0" u="none" strike="noStrike" baseline="0" dirty="0">
                <a:latin typeface="Calibri" panose="020F0502020204030204" pitchFamily="34" charset="0"/>
              </a:rPr>
              <a:t>2. 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word count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, which is 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number of words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in the memory block.</a:t>
            </a:r>
          </a:p>
          <a:p>
            <a:pPr algn="just"/>
            <a:r>
              <a:rPr lang="en-US" sz="2000" b="0" i="0" u="none" strike="noStrike" baseline="0" dirty="0">
                <a:latin typeface="Calibri" panose="020F0502020204030204" pitchFamily="34" charset="0"/>
              </a:rPr>
              <a:t>3.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Control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to specify 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mode of transfer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such as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read or write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.</a:t>
            </a:r>
          </a:p>
          <a:p>
            <a:pPr algn="just"/>
            <a:r>
              <a:rPr lang="en-US" sz="2000" b="0" i="0" u="none" strike="noStrike" baseline="0" dirty="0">
                <a:latin typeface="Calibri" panose="020F0502020204030204" pitchFamily="34" charset="0"/>
              </a:rPr>
              <a:t>4. 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starting address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is stored in 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address register.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42892163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Input-Output Processor (IOP)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666999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Memory Unit</a:t>
            </a:r>
          </a:p>
        </p:txBody>
      </p:sp>
      <p:sp>
        <p:nvSpPr>
          <p:cNvPr id="5" name="Rectangle 4"/>
          <p:cNvSpPr/>
          <p:nvPr/>
        </p:nvSpPr>
        <p:spPr>
          <a:xfrm>
            <a:off x="3124200" y="1447800"/>
            <a:ext cx="1752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Central Processing Unit (CPU)</a:t>
            </a:r>
          </a:p>
        </p:txBody>
      </p:sp>
      <p:sp>
        <p:nvSpPr>
          <p:cNvPr id="6" name="Rectangle 5"/>
          <p:cNvSpPr/>
          <p:nvPr/>
        </p:nvSpPr>
        <p:spPr>
          <a:xfrm>
            <a:off x="3124200" y="3962399"/>
            <a:ext cx="1752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Input-Output Processor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590800" y="1447800"/>
            <a:ext cx="0" cy="350519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1"/>
          </p:cNvCxnSpPr>
          <p:nvPr/>
        </p:nvCxnSpPr>
        <p:spPr>
          <a:xfrm>
            <a:off x="2590800" y="1905000"/>
            <a:ext cx="533400" cy="0"/>
          </a:xfrm>
          <a:prstGeom prst="straightConnector1">
            <a:avLst/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90800" y="4406153"/>
            <a:ext cx="533400" cy="0"/>
          </a:xfrm>
          <a:prstGeom prst="straightConnector1">
            <a:avLst/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057400" y="3124199"/>
            <a:ext cx="533400" cy="0"/>
          </a:xfrm>
          <a:prstGeom prst="straightConnector1">
            <a:avLst/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3"/>
          </p:cNvCxnSpPr>
          <p:nvPr/>
        </p:nvCxnSpPr>
        <p:spPr>
          <a:xfrm>
            <a:off x="4876800" y="4419599"/>
            <a:ext cx="3505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8030135" y="2895598"/>
            <a:ext cx="685800" cy="1524001"/>
            <a:chOff x="8182535" y="2666999"/>
            <a:chExt cx="685800" cy="1524001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8525435" y="3352800"/>
              <a:ext cx="0" cy="8382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8182535" y="2666999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PD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120215" y="2882152"/>
            <a:ext cx="685800" cy="1524001"/>
            <a:chOff x="8182535" y="2666999"/>
            <a:chExt cx="685800" cy="1524001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8525435" y="3352800"/>
              <a:ext cx="0" cy="8382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8182535" y="2666999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PD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164353" y="2888875"/>
            <a:ext cx="685800" cy="1524001"/>
            <a:chOff x="8182535" y="2666999"/>
            <a:chExt cx="685800" cy="1524001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525435" y="3352800"/>
              <a:ext cx="0" cy="8382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8182535" y="2666999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PD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172072" y="2888875"/>
            <a:ext cx="685800" cy="1524001"/>
            <a:chOff x="8182535" y="2666999"/>
            <a:chExt cx="685800" cy="1524001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8525435" y="3352800"/>
              <a:ext cx="0" cy="8382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8182535" y="2666999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PD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107200" y="2411968"/>
            <a:ext cx="1825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Peripheral Device</a:t>
            </a:r>
          </a:p>
        </p:txBody>
      </p:sp>
      <p:sp>
        <p:nvSpPr>
          <p:cNvPr id="30" name="TextBox 29"/>
          <p:cNvSpPr txBox="1"/>
          <p:nvPr/>
        </p:nvSpPr>
        <p:spPr>
          <a:xfrm rot="16200000">
            <a:off x="2122227" y="2939533"/>
            <a:ext cx="1378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Memory Bus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36443" y="448953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I/O Bus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5364D6-4868-6CD1-18BC-E2D77C8FEA69}"/>
              </a:ext>
            </a:extLst>
          </p:cNvPr>
          <p:cNvSpPr txBox="1"/>
          <p:nvPr/>
        </p:nvSpPr>
        <p:spPr>
          <a:xfrm>
            <a:off x="1767828" y="5797923"/>
            <a:ext cx="62179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Calibri,Bold"/>
              </a:rPr>
              <a:t>Figure : Block diagram of a computer with I/O processor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160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9" grpId="0"/>
      <p:bldP spid="30" grpId="0"/>
      <p:bldP spid="3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E453D2-6B09-F882-99C0-50DA6B84F0C8}"/>
              </a:ext>
            </a:extLst>
          </p:cNvPr>
          <p:cNvSpPr txBox="1"/>
          <p:nvPr/>
        </p:nvSpPr>
        <p:spPr>
          <a:xfrm>
            <a:off x="457200" y="228600"/>
            <a:ext cx="84582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IOP is similar to a CPU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except that it is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designed to handle the details of I/O processing.</a:t>
            </a:r>
          </a:p>
          <a:p>
            <a:pPr algn="just"/>
            <a:r>
              <a:rPr lang="en-US" sz="20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Unlike 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DMA controller that must be setup entirely by the CPU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, 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IOP can fetch and </a:t>
            </a:r>
            <a:r>
              <a:rPr lang="en-IN" sz="2000" b="1" i="0" u="none" strike="noStrike" baseline="0" dirty="0">
                <a:latin typeface="Calibri" panose="020F0502020204030204" pitchFamily="34" charset="0"/>
              </a:rPr>
              <a:t>execute its own instruction</a:t>
            </a:r>
            <a:r>
              <a:rPr lang="en-IN" sz="2000" b="0" i="0" u="none" strike="noStrike" baseline="0" dirty="0">
                <a:latin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r>
              <a:rPr lang="en-US" sz="2000" b="1" i="0" u="none" strike="noStrike" baseline="0" dirty="0">
                <a:latin typeface="Calibri" panose="020F0502020204030204" pitchFamily="34" charset="0"/>
              </a:rPr>
              <a:t>IOP instructions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are specifically designed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to facilitate I/O transfers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endParaRPr lang="en-US" sz="2000" b="0" i="0" u="none" strike="noStrike" baseline="0" dirty="0">
              <a:latin typeface="Calibri" panose="020F0502020204030204" pitchFamily="34" charset="0"/>
            </a:endParaRPr>
          </a:p>
          <a:p>
            <a:pPr algn="just"/>
            <a:r>
              <a:rPr lang="en-US" sz="20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block diagram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of a computer with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two processors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is shown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in figure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r>
              <a:rPr lang="en-US" sz="2000" b="0" i="0" u="none" strike="noStrike" baseline="0" dirty="0">
                <a:latin typeface="Calibri" panose="020F0502020204030204" pitchFamily="34" charset="0"/>
              </a:rPr>
              <a:t>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memory unit occupies central position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and can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communicate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with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each processor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by means of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direct memory access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endParaRPr lang="en-US" sz="2000" b="0" i="0" u="none" strike="noStrike" baseline="0" dirty="0">
              <a:latin typeface="Calibri" panose="020F0502020204030204" pitchFamily="34" charset="0"/>
            </a:endParaRPr>
          </a:p>
          <a:p>
            <a:pPr algn="just"/>
            <a:r>
              <a:rPr lang="en-US" sz="20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CPU is responsible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for processing data needed in 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solution of computational </a:t>
            </a:r>
            <a:r>
              <a:rPr lang="en-IN" sz="2000" b="1" i="0" u="none" strike="noStrike" baseline="0" dirty="0">
                <a:latin typeface="Calibri" panose="020F0502020204030204" pitchFamily="34" charset="0"/>
              </a:rPr>
              <a:t>tasks.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r>
              <a:rPr lang="en-US" sz="2000" b="0" i="0" u="none" strike="noStrike" baseline="0" dirty="0">
                <a:latin typeface="Calibri" panose="020F0502020204030204" pitchFamily="34" charset="0"/>
              </a:rPr>
              <a:t>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IOP provides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a path of for transfer of data between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various peripheral devices and </a:t>
            </a:r>
            <a:r>
              <a:rPr lang="en-IN" sz="2000" b="1" i="0" u="none" strike="noStrike" baseline="0" dirty="0">
                <a:latin typeface="Calibri" panose="020F0502020204030204" pitchFamily="34" charset="0"/>
              </a:rPr>
              <a:t>memory unit.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endParaRPr lang="en-IN" sz="2000" dirty="0">
              <a:latin typeface="Calibri" panose="020F0502020204030204" pitchFamily="34" charset="0"/>
            </a:endParaRPr>
          </a:p>
          <a:p>
            <a:pPr marL="342900" indent="-342900" algn="just">
              <a:buFont typeface="Symbol" panose="05050102010706020507" pitchFamily="18" charset="2"/>
              <a:buChar char="·"/>
            </a:pPr>
            <a:r>
              <a:rPr lang="en-US" sz="2000" dirty="0"/>
              <a:t>The </a:t>
            </a:r>
            <a:r>
              <a:rPr lang="en-US" sz="2000" b="1" dirty="0"/>
              <a:t>CPU is usually assigned the task of initiating the I/O program</a:t>
            </a:r>
            <a:r>
              <a:rPr lang="en-US" sz="2000" dirty="0"/>
              <a:t>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r>
              <a:rPr lang="en-US" sz="2000" dirty="0"/>
              <a:t>From then, </a:t>
            </a:r>
            <a:r>
              <a:rPr lang="en-US" sz="2000" b="1" dirty="0"/>
              <a:t>IOP operates independent of the CPU </a:t>
            </a:r>
            <a:r>
              <a:rPr lang="en-US" sz="2000" dirty="0"/>
              <a:t>and </a:t>
            </a:r>
            <a:r>
              <a:rPr lang="en-US" sz="2000" b="1" dirty="0"/>
              <a:t>continues to transfer data from external devices and memory.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7167235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0B4C42-29FA-6A65-D8A7-183BE6C8358B}"/>
              </a:ext>
            </a:extLst>
          </p:cNvPr>
          <p:cNvSpPr txBox="1"/>
          <p:nvPr/>
        </p:nvSpPr>
        <p:spPr>
          <a:xfrm>
            <a:off x="342900" y="69270"/>
            <a:ext cx="8458200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data formats of peripheral devices differ from memory and CPU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data formats. The IOP must structure data words from many different sources.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i="0" u="none" strike="noStrike" baseline="0" dirty="0">
                <a:latin typeface="Calibri" panose="020F0502020204030204" pitchFamily="34" charset="0"/>
              </a:rPr>
              <a:t>For example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, it may be necessary to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take four bytes from an input device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and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pack them into one 32-bit word before the transfer to memory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r>
              <a:rPr lang="en-US" sz="2000" b="1" i="0" u="none" strike="noStrike" baseline="0" dirty="0">
                <a:latin typeface="Calibri" panose="020F0502020204030204" pitchFamily="34" charset="0"/>
              </a:rPr>
              <a:t>Data are gathered in the IOP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at 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device rate and bit capacity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while 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CPU is </a:t>
            </a:r>
            <a:r>
              <a:rPr lang="en-IN" sz="2000" b="1" i="0" u="none" strike="noStrike" baseline="0" dirty="0">
                <a:latin typeface="Calibri" panose="020F0502020204030204" pitchFamily="34" charset="0"/>
              </a:rPr>
              <a:t>executing its own program</a:t>
            </a:r>
            <a:r>
              <a:rPr lang="en-IN" sz="2000" b="0" i="0" u="none" strike="noStrike" baseline="0" dirty="0">
                <a:latin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endParaRPr lang="en-IN" sz="2000" b="0" i="0" u="none" strike="noStrike" baseline="0" dirty="0">
              <a:latin typeface="Calibri" panose="020F0502020204030204" pitchFamily="34" charset="0"/>
            </a:endParaRPr>
          </a:p>
          <a:p>
            <a:pPr algn="just"/>
            <a:r>
              <a:rPr lang="en-US" sz="20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After the input data are assembled into a memory word, they are transferred from IOP directly into memory by "</a:t>
            </a:r>
            <a:r>
              <a:rPr lang="en-US" sz="2000" b="1" i="0" u="none" strike="noStrike" baseline="0" dirty="0">
                <a:latin typeface="Calibri,Bold"/>
              </a:rPr>
              <a:t>stealing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" one memory cycle from the CPU.</a:t>
            </a:r>
          </a:p>
          <a:p>
            <a:pPr algn="just"/>
            <a:r>
              <a:rPr lang="en-US" sz="20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Similarly, an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output word transferred from memory to the IOP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is directed from the IOP to the output word transferred from memory to the IOP.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r>
              <a:rPr lang="en-US" sz="2000" b="0" i="0" u="none" strike="noStrike" baseline="0" dirty="0">
                <a:latin typeface="Calibri" panose="020F0502020204030204" pitchFamily="34" charset="0"/>
              </a:rPr>
              <a:t>In most computer systems, 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CPU is the master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while 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IOP is a slave processor.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endParaRPr lang="en-US" sz="2000" b="0" i="0" u="none" strike="noStrike" baseline="0" dirty="0">
              <a:latin typeface="Calibri" panose="020F0502020204030204" pitchFamily="34" charset="0"/>
            </a:endParaRPr>
          </a:p>
          <a:p>
            <a:pPr algn="just"/>
            <a:r>
              <a:rPr lang="en-US" sz="20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The CPU is assigned the task of initiating all operations, but I/O instructions are </a:t>
            </a:r>
            <a:r>
              <a:rPr lang="en-IN" sz="2000" b="0" i="0" u="none" strike="noStrike" baseline="0" dirty="0">
                <a:latin typeface="Calibri" panose="020F0502020204030204" pitchFamily="34" charset="0"/>
              </a:rPr>
              <a:t>executed in the IOP.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r>
              <a:rPr lang="en-US" sz="2000" b="0" i="0" u="none" strike="noStrike" baseline="0" dirty="0">
                <a:latin typeface="Calibri" panose="020F0502020204030204" pitchFamily="34" charset="0"/>
              </a:rPr>
              <a:t>CPU instructions provide operations to start an I/O transfer and also to test I/O status conditions needed for making decisions on various I/O activities.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endParaRPr lang="en-US" sz="2000" b="0" i="0" u="none" strike="noStrike" baseline="0" dirty="0">
              <a:latin typeface="Calibri" panose="020F0502020204030204" pitchFamily="34" charset="0"/>
            </a:endParaRPr>
          </a:p>
          <a:p>
            <a:pPr algn="just"/>
            <a:r>
              <a:rPr lang="en-US" sz="20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The IOP, in turn, typically asks for CPU attention by means of an interrupt.</a:t>
            </a:r>
          </a:p>
          <a:p>
            <a:pPr algn="just"/>
            <a:r>
              <a:rPr lang="en-US" sz="20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Instructions that are read from memory by an IOP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are sometimes called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commands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, to distinguish them from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instructions that are read by the CPU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932423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DE17-4C3B-3C57-C867-D5B8D26D0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CPU-IOP Communication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D3ED-0D02-EF83-410C-5C8F0122B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communication </a:t>
            </a:r>
            <a:r>
              <a:rPr lang="en-US" b="1" dirty="0"/>
              <a:t>between CPU and IOP </a:t>
            </a:r>
            <a:r>
              <a:rPr lang="en-US" dirty="0"/>
              <a:t>may take different forms, depending on the particular computer considered.</a:t>
            </a:r>
          </a:p>
          <a:p>
            <a:r>
              <a:rPr lang="en-US" dirty="0"/>
              <a:t>In most cases the </a:t>
            </a:r>
            <a:r>
              <a:rPr lang="en-US" b="1" dirty="0"/>
              <a:t>memory unit acts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b="1" dirty="0"/>
              <a:t>sequence of operations may be carried out </a:t>
            </a:r>
            <a:r>
              <a:rPr lang="en-US" dirty="0"/>
              <a:t>as shown in the </a:t>
            </a:r>
            <a:r>
              <a:rPr lang="en-US" b="1" dirty="0"/>
              <a:t>flowchart of figure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b="1" dirty="0"/>
              <a:t>CPU sends an instruction to test the IOP </a:t>
            </a:r>
            <a:r>
              <a:rPr lang="en-US" dirty="0"/>
              <a:t>path.</a:t>
            </a:r>
          </a:p>
          <a:p>
            <a:r>
              <a:rPr lang="en-US" dirty="0"/>
              <a:t>The </a:t>
            </a:r>
            <a:r>
              <a:rPr lang="en-US" b="1" dirty="0"/>
              <a:t>IOP responds </a:t>
            </a:r>
            <a:r>
              <a:rPr lang="en-US" dirty="0"/>
              <a:t>by inserting a </a:t>
            </a:r>
            <a:r>
              <a:rPr lang="en-US" b="1" dirty="0"/>
              <a:t>status word in memory </a:t>
            </a:r>
            <a:r>
              <a:rPr lang="en-US" dirty="0"/>
              <a:t>for the </a:t>
            </a:r>
            <a:r>
              <a:rPr lang="en-US" b="1" dirty="0"/>
              <a:t>CPU to check.</a:t>
            </a:r>
          </a:p>
          <a:p>
            <a:r>
              <a:rPr lang="en-US" dirty="0"/>
              <a:t>The </a:t>
            </a:r>
            <a:r>
              <a:rPr lang="en-US" b="1" dirty="0"/>
              <a:t>bits of the status word </a:t>
            </a:r>
            <a:r>
              <a:rPr lang="en-US" dirty="0"/>
              <a:t>indicate the condition of the </a:t>
            </a:r>
            <a:r>
              <a:rPr lang="en-US" b="1" dirty="0"/>
              <a:t>IOP and I/O device</a:t>
            </a:r>
            <a:r>
              <a:rPr lang="en-US" dirty="0"/>
              <a:t>, such as </a:t>
            </a:r>
            <a:r>
              <a:rPr lang="en-US" b="1" dirty="0"/>
              <a:t>IOP overload condition</a:t>
            </a:r>
            <a:r>
              <a:rPr lang="en-US" dirty="0"/>
              <a:t>, device busy with another transfer, or device ready for I/O transfer.</a:t>
            </a:r>
          </a:p>
          <a:p>
            <a:r>
              <a:rPr lang="en-US" dirty="0"/>
              <a:t>The CPU refers to </a:t>
            </a:r>
            <a:r>
              <a:rPr lang="en-US" b="1" dirty="0"/>
              <a:t>the status word in memory </a:t>
            </a:r>
            <a:r>
              <a:rPr lang="en-US" dirty="0"/>
              <a:t>to device what do next.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5637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B9E6B9-EE74-45D3-BA4B-8B2BE6B69D41}"/>
              </a:ext>
            </a:extLst>
          </p:cNvPr>
          <p:cNvSpPr/>
          <p:nvPr/>
        </p:nvSpPr>
        <p:spPr>
          <a:xfrm>
            <a:off x="1676400" y="455307"/>
            <a:ext cx="2376000" cy="585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instruction to test IOP path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3DF85F-2E85-4FB3-900B-4CE63F1359D9}"/>
              </a:ext>
            </a:extLst>
          </p:cNvPr>
          <p:cNvSpPr/>
          <p:nvPr/>
        </p:nvSpPr>
        <p:spPr>
          <a:xfrm>
            <a:off x="5260157" y="747954"/>
            <a:ext cx="2376000" cy="585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Transfer status word to memory location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B3D99C-AF7B-4877-85E6-3AEA0790384E}"/>
              </a:ext>
            </a:extLst>
          </p:cNvPr>
          <p:cNvSpPr/>
          <p:nvPr/>
        </p:nvSpPr>
        <p:spPr>
          <a:xfrm>
            <a:off x="1676400" y="1551480"/>
            <a:ext cx="2376000" cy="585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status OK, send start I/O instruction to IOP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F74B93-A00E-4FC1-8925-A6CED71AD079}"/>
              </a:ext>
            </a:extLst>
          </p:cNvPr>
          <p:cNvSpPr/>
          <p:nvPr/>
        </p:nvSpPr>
        <p:spPr>
          <a:xfrm>
            <a:off x="5276722" y="1886153"/>
            <a:ext cx="2376000" cy="585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 memory for IOP program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1DDD5D-CC1B-4A2E-9793-FAB0DEFD7C00}"/>
              </a:ext>
            </a:extLst>
          </p:cNvPr>
          <p:cNvSpPr/>
          <p:nvPr/>
        </p:nvSpPr>
        <p:spPr>
          <a:xfrm>
            <a:off x="1666461" y="2889132"/>
            <a:ext cx="2376000" cy="585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 continues with another program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3CCB4A-2D0E-42F4-BB78-1A281ECAA51F}"/>
              </a:ext>
            </a:extLst>
          </p:cNvPr>
          <p:cNvSpPr/>
          <p:nvPr/>
        </p:nvSpPr>
        <p:spPr>
          <a:xfrm>
            <a:off x="5276722" y="2889132"/>
            <a:ext cx="2376000" cy="856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Conduct I/O transfers using DMA; prepare status report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1B5928-C41B-4A58-BABA-594BFF9028B7}"/>
              </a:ext>
            </a:extLst>
          </p:cNvPr>
          <p:cNvSpPr/>
          <p:nvPr/>
        </p:nvSpPr>
        <p:spPr>
          <a:xfrm>
            <a:off x="5260157" y="4163748"/>
            <a:ext cx="2376000" cy="585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I/O transfer completed; interrupt CPU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FBA0F3-5A4E-40D8-813E-14F6D3D3B060}"/>
              </a:ext>
            </a:extLst>
          </p:cNvPr>
          <p:cNvSpPr/>
          <p:nvPr/>
        </p:nvSpPr>
        <p:spPr>
          <a:xfrm>
            <a:off x="1676400" y="4549160"/>
            <a:ext cx="2376000" cy="399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IOP status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1E2B5C-93FD-479E-8068-67B6A5F3AB0D}"/>
              </a:ext>
            </a:extLst>
          </p:cNvPr>
          <p:cNvSpPr/>
          <p:nvPr/>
        </p:nvSpPr>
        <p:spPr>
          <a:xfrm>
            <a:off x="5260157" y="5166727"/>
            <a:ext cx="2376000" cy="585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Transfer status word to memory location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E34CBB-93DA-4151-BD61-F5C2A188DADE}"/>
              </a:ext>
            </a:extLst>
          </p:cNvPr>
          <p:cNvSpPr/>
          <p:nvPr/>
        </p:nvSpPr>
        <p:spPr>
          <a:xfrm>
            <a:off x="1666461" y="5470105"/>
            <a:ext cx="2376000" cy="585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status word for correct transfer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F1F08E-9297-4EC6-9DF6-791E339CB596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052400" y="1121160"/>
            <a:ext cx="1207758" cy="7229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59B98D-32D3-4CE6-83CB-6C691260E3F6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052400" y="720180"/>
            <a:ext cx="1207757" cy="3204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D72B562-C4D1-4873-B5C5-1BDB3ECA623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042461" y="1952391"/>
            <a:ext cx="1234261" cy="2264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DFD56B-057E-45CC-863A-FC5DE89A3BED}"/>
              </a:ext>
            </a:extLst>
          </p:cNvPr>
          <p:cNvCxnSpPr>
            <a:cxnSpLocks/>
          </p:cNvCxnSpPr>
          <p:nvPr/>
        </p:nvCxnSpPr>
        <p:spPr>
          <a:xfrm rot="5400000">
            <a:off x="2465130" y="2523484"/>
            <a:ext cx="756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D7025A-14D9-40B8-ADE9-ED08C9B2955F}"/>
              </a:ext>
            </a:extLst>
          </p:cNvPr>
          <p:cNvCxnSpPr>
            <a:cxnSpLocks/>
          </p:cNvCxnSpPr>
          <p:nvPr/>
        </p:nvCxnSpPr>
        <p:spPr>
          <a:xfrm rot="5400000">
            <a:off x="6240866" y="2687448"/>
            <a:ext cx="43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F04524D-1D84-40A9-8326-C5A237978B0C}"/>
              </a:ext>
            </a:extLst>
          </p:cNvPr>
          <p:cNvCxnSpPr>
            <a:cxnSpLocks/>
          </p:cNvCxnSpPr>
          <p:nvPr/>
        </p:nvCxnSpPr>
        <p:spPr>
          <a:xfrm rot="5400000">
            <a:off x="6232157" y="3962064"/>
            <a:ext cx="43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35A62C7-B7CF-49D2-8455-F9B7F20DDB1D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4052400" y="4387558"/>
            <a:ext cx="1223946" cy="3614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DC12B60-F305-4298-86AB-39DC8F37FFC1}"/>
              </a:ext>
            </a:extLst>
          </p:cNvPr>
          <p:cNvCxnSpPr>
            <a:cxnSpLocks/>
          </p:cNvCxnSpPr>
          <p:nvPr/>
        </p:nvCxnSpPr>
        <p:spPr>
          <a:xfrm flipH="1">
            <a:off x="4036211" y="5436101"/>
            <a:ext cx="1223946" cy="3614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440313D-7C64-43C6-960A-4FE7AD32BDFF}"/>
              </a:ext>
            </a:extLst>
          </p:cNvPr>
          <p:cNvCxnSpPr>
            <a:cxnSpLocks/>
          </p:cNvCxnSpPr>
          <p:nvPr/>
        </p:nvCxnSpPr>
        <p:spPr>
          <a:xfrm>
            <a:off x="4047243" y="4852898"/>
            <a:ext cx="1212914" cy="4529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719EE1-7572-414F-89A1-5FC375629407}"/>
              </a:ext>
            </a:extLst>
          </p:cNvPr>
          <p:cNvSpPr txBox="1"/>
          <p:nvPr/>
        </p:nvSpPr>
        <p:spPr>
          <a:xfrm>
            <a:off x="2010663" y="68973"/>
            <a:ext cx="17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CPU operations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6F5E00-E8A6-46C3-9055-69D924FC1BFE}"/>
              </a:ext>
            </a:extLst>
          </p:cNvPr>
          <p:cNvSpPr txBox="1"/>
          <p:nvPr/>
        </p:nvSpPr>
        <p:spPr>
          <a:xfrm>
            <a:off x="5594420" y="85975"/>
            <a:ext cx="17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IOP operations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8A241F-D901-4A12-BE96-B92B683EC52F}"/>
              </a:ext>
            </a:extLst>
          </p:cNvPr>
          <p:cNvCxnSpPr>
            <a:cxnSpLocks/>
          </p:cNvCxnSpPr>
          <p:nvPr/>
        </p:nvCxnSpPr>
        <p:spPr>
          <a:xfrm rot="5400000">
            <a:off x="2586255" y="6271400"/>
            <a:ext cx="43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4112544-3505-4868-9846-109BB70E1D9C}"/>
              </a:ext>
            </a:extLst>
          </p:cNvPr>
          <p:cNvSpPr txBox="1"/>
          <p:nvPr/>
        </p:nvSpPr>
        <p:spPr>
          <a:xfrm>
            <a:off x="2286000" y="6456029"/>
            <a:ext cx="106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Continue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949082-E580-115C-623A-CA6A7315A6C2}"/>
              </a:ext>
            </a:extLst>
          </p:cNvPr>
          <p:cNvSpPr txBox="1"/>
          <p:nvPr/>
        </p:nvSpPr>
        <p:spPr>
          <a:xfrm>
            <a:off x="4055746" y="643441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 baseline="0" dirty="0">
                <a:latin typeface="Calibri,Bold"/>
              </a:rPr>
              <a:t>Figure : CPU-IOP communication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607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30" grpId="0"/>
      <p:bldP spid="31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5F34A0-8725-661A-4831-2B2FA7A30AD4}"/>
              </a:ext>
            </a:extLst>
          </p:cNvPr>
          <p:cNvSpPr txBox="1"/>
          <p:nvPr/>
        </p:nvSpPr>
        <p:spPr>
          <a:xfrm>
            <a:off x="228600" y="228600"/>
            <a:ext cx="87630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u="none" strike="noStrike" baseline="0" dirty="0">
                <a:latin typeface="Calibri" panose="020F0502020204030204" pitchFamily="34" charset="0"/>
              </a:rPr>
              <a:t>The function code is referred to as an I/O command.</a:t>
            </a:r>
          </a:p>
          <a:p>
            <a:pPr algn="just"/>
            <a:r>
              <a:rPr lang="en-US" sz="20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There are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four types of commands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that an interface may receive. They are classified as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control, status, data output, and data input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.</a:t>
            </a:r>
          </a:p>
          <a:p>
            <a:pPr algn="just"/>
            <a:r>
              <a:rPr lang="en-US" sz="20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A control command is issued to activate the peripheral and to inform it what to do.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For example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, a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magnetic tape unit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may be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instructed to backspace the tape by one record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,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to rewind the tape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, or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to start the tape moving in the forward direction.</a:t>
            </a:r>
          </a:p>
          <a:p>
            <a:pPr algn="just"/>
            <a:r>
              <a:rPr lang="en-US" sz="20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A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status command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is used to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test various status conditions in the interface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and the </a:t>
            </a:r>
            <a:r>
              <a:rPr lang="en-IN" sz="2000" b="0" i="0" u="none" strike="noStrike" baseline="0" dirty="0">
                <a:latin typeface="Calibri" panose="020F0502020204030204" pitchFamily="34" charset="0"/>
              </a:rPr>
              <a:t>peripheral.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For example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, the computer may wish to check the status of the peripheral before a </a:t>
            </a:r>
            <a:r>
              <a:rPr lang="en-IN" sz="2000" b="0" i="0" u="none" strike="noStrike" baseline="0" dirty="0">
                <a:latin typeface="Calibri" panose="020F0502020204030204" pitchFamily="34" charset="0"/>
              </a:rPr>
              <a:t>transfer is initiated.</a:t>
            </a:r>
          </a:p>
          <a:p>
            <a:pPr algn="just"/>
            <a:r>
              <a:rPr lang="en-US" sz="20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During the transfer, one or more errors may occur which are detected by the interface.</a:t>
            </a:r>
          </a:p>
          <a:p>
            <a:pPr algn="just"/>
            <a:r>
              <a:rPr lang="en-US" sz="20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These errors are designated by setting bits in a status register that the processor can </a:t>
            </a:r>
            <a:r>
              <a:rPr lang="en-IN" sz="2000" b="0" i="0" u="none" strike="noStrike" baseline="0" dirty="0">
                <a:latin typeface="Calibri" panose="020F0502020204030204" pitchFamily="34" charset="0"/>
              </a:rPr>
              <a:t>read at certain intervals.</a:t>
            </a:r>
          </a:p>
          <a:p>
            <a:pPr algn="just"/>
            <a:r>
              <a:rPr lang="en-US" sz="20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A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data output command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causes the interface to respond by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transferring data from the bus into one of its registers.</a:t>
            </a:r>
          </a:p>
          <a:p>
            <a:pPr algn="just"/>
            <a:r>
              <a:rPr lang="en-US" sz="20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The computer starts the tape moving by issuing a control command.</a:t>
            </a:r>
          </a:p>
          <a:p>
            <a:pPr algn="just"/>
            <a:r>
              <a:rPr lang="en-US" sz="20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The processor then monitors the status of the tape by means of a status command.</a:t>
            </a:r>
          </a:p>
          <a:p>
            <a:pPr algn="just"/>
            <a:r>
              <a:rPr lang="en-US" sz="20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When the tape is in the correct position, the processor issues a data output command.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592680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18F516-4C84-D31B-387B-9DE1DDC35AB4}"/>
              </a:ext>
            </a:extLst>
          </p:cNvPr>
          <p:cNvSpPr txBox="1"/>
          <p:nvPr/>
        </p:nvSpPr>
        <p:spPr>
          <a:xfrm>
            <a:off x="342900" y="228600"/>
            <a:ext cx="84582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Calibri" panose="020F0502020204030204" pitchFamily="34" charset="0"/>
              </a:rPr>
              <a:t>If all is in order, 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CPU sends the instruction to start I/O transfer.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r>
              <a:rPr lang="en-US" sz="2000" b="0" i="0" u="none" strike="noStrike" baseline="0" dirty="0">
                <a:latin typeface="Calibri" panose="020F0502020204030204" pitchFamily="34" charset="0"/>
              </a:rPr>
              <a:t>The memory address received with this instruction tells 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IOP where to find its </a:t>
            </a:r>
            <a:r>
              <a:rPr lang="en-IN" sz="2000" b="1" i="0" u="none" strike="noStrike" baseline="0" dirty="0">
                <a:latin typeface="Calibri" panose="020F0502020204030204" pitchFamily="34" charset="0"/>
              </a:rPr>
              <a:t>program.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endParaRPr lang="en-IN" sz="2000" b="0" i="0" u="none" strike="noStrike" baseline="0" dirty="0">
              <a:latin typeface="Calibri" panose="020F0502020204030204" pitchFamily="34" charset="0"/>
            </a:endParaRPr>
          </a:p>
          <a:p>
            <a:pPr algn="just"/>
            <a:r>
              <a:rPr lang="en-US" sz="20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CPU can now continue with another program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while 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IOP is busy with the I/O </a:t>
            </a:r>
            <a:r>
              <a:rPr lang="en-IN" sz="2000" b="1" i="0" u="none" strike="noStrike" baseline="0" dirty="0">
                <a:latin typeface="Calibri" panose="020F0502020204030204" pitchFamily="34" charset="0"/>
              </a:rPr>
              <a:t>program.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r>
              <a:rPr lang="en-US" sz="2000" b="1" i="0" u="none" strike="noStrike" baseline="0" dirty="0">
                <a:latin typeface="Calibri" panose="020F0502020204030204" pitchFamily="34" charset="0"/>
              </a:rPr>
              <a:t>Both programs refer to memory by means of DMA transfer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endParaRPr lang="en-US" sz="2000" b="0" i="0" u="none" strike="noStrike" baseline="0" dirty="0">
              <a:latin typeface="Calibri" panose="020F0502020204030204" pitchFamily="34" charset="0"/>
            </a:endParaRPr>
          </a:p>
          <a:p>
            <a:pPr algn="just"/>
            <a:r>
              <a:rPr lang="en-US" sz="20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When 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IOP terminates the execution of its program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, it sends an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interrupt request to </a:t>
            </a:r>
            <a:r>
              <a:rPr lang="en-IN" sz="2000" b="1" i="0" u="none" strike="noStrike" baseline="0" dirty="0">
                <a:latin typeface="Calibri" panose="020F0502020204030204" pitchFamily="34" charset="0"/>
              </a:rPr>
              <a:t>the CPU.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r>
              <a:rPr lang="en-US" sz="2000" b="0" i="0" u="none" strike="noStrike" baseline="0" dirty="0">
                <a:latin typeface="Calibri" panose="020F0502020204030204" pitchFamily="34" charset="0"/>
              </a:rPr>
              <a:t>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CPU responds to the interrupt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by issuing an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instruction to read the status from the </a:t>
            </a:r>
            <a:r>
              <a:rPr lang="en-IN" sz="2000" b="1" i="0" u="none" strike="noStrike" baseline="0" dirty="0">
                <a:latin typeface="Calibri" panose="020F0502020204030204" pitchFamily="34" charset="0"/>
              </a:rPr>
              <a:t>IOP.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endParaRPr lang="en-IN" sz="2000" b="0" i="0" u="none" strike="noStrike" baseline="0" dirty="0">
              <a:latin typeface="Calibri" panose="020F0502020204030204" pitchFamily="34" charset="0"/>
            </a:endParaRPr>
          </a:p>
          <a:p>
            <a:pPr marL="342900" indent="-342900" algn="just">
              <a:buFont typeface="Symbol" panose="05050102010706020507" pitchFamily="18" charset="2"/>
              <a:buChar char="·"/>
            </a:pPr>
            <a:r>
              <a:rPr lang="en-US" sz="2000" b="0" i="0" u="none" strike="noStrike" baseline="0" dirty="0">
                <a:latin typeface="Calibri" panose="020F0502020204030204" pitchFamily="34" charset="0"/>
              </a:rPr>
              <a:t>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IOP responds by placing the contents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of its status report into a specified memory location.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r>
              <a:rPr lang="en-US" sz="2000" b="0" i="0" u="none" strike="noStrike" baseline="0" dirty="0">
                <a:latin typeface="Calibri" panose="020F0502020204030204" pitchFamily="34" charset="0"/>
              </a:rPr>
              <a:t>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status word indicates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whether 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transfer has been completed or if any errors occurred during the transfer.</a:t>
            </a:r>
            <a:endParaRPr lang="en-IN" sz="2000" b="1" i="0" u="none" strike="noStrike" baseline="0" dirty="0">
              <a:latin typeface="Calibri" panose="020F0502020204030204" pitchFamily="34" charset="0"/>
            </a:endParaRPr>
          </a:p>
          <a:p>
            <a:pPr algn="just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143931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B3E0B4-4FF4-643B-3B93-654AF11D89CF}"/>
              </a:ext>
            </a:extLst>
          </p:cNvPr>
          <p:cNvSpPr txBox="1"/>
          <p:nvPr/>
        </p:nvSpPr>
        <p:spPr>
          <a:xfrm>
            <a:off x="495300" y="381000"/>
            <a:ext cx="81534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u="none" strike="noStrike" baseline="0" dirty="0">
                <a:latin typeface="Calibri" panose="020F0502020204030204" pitchFamily="34" charset="0"/>
              </a:rPr>
              <a:t>From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inspection of the bits in the status word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, the CPU determines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if the I/O operation was completed satisfactorily without errors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.</a:t>
            </a:r>
          </a:p>
          <a:p>
            <a:pPr algn="just"/>
            <a:endParaRPr lang="en-US" sz="2000" b="0" i="0" u="none" strike="noStrike" baseline="0" dirty="0">
              <a:latin typeface="Calibri" panose="020F0502020204030204" pitchFamily="34" charset="0"/>
            </a:endParaRPr>
          </a:p>
          <a:p>
            <a:pPr marL="342900" indent="-342900" algn="just">
              <a:buFont typeface="Symbol" panose="05050102010706020507" pitchFamily="18" charset="2"/>
              <a:buChar char="·"/>
            </a:pPr>
            <a:r>
              <a:rPr lang="en-US" sz="2000" b="0" i="0" u="none" strike="noStrike" baseline="0" dirty="0">
                <a:latin typeface="Calibri" panose="020F0502020204030204" pitchFamily="34" charset="0"/>
              </a:rPr>
              <a:t>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IOP takes care of all data transfers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between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several I/O units and the memory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while 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CPU is processing another program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endParaRPr lang="en-US" sz="2000" b="0" i="0" u="none" strike="noStrike" baseline="0" dirty="0">
              <a:latin typeface="Calibri" panose="020F0502020204030204" pitchFamily="34" charset="0"/>
            </a:endParaRPr>
          </a:p>
          <a:p>
            <a:pPr algn="just"/>
            <a:r>
              <a:rPr lang="en-US" sz="20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The IOP and CPU are competing for the use of memory, so the number of devices that can be in operation is limited by the access time of the memory.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0247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6964-FEC1-62C3-178D-7519F066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I/O interface with example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44D18-D8FF-9F8C-7165-177EA2DEB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91" y="1066800"/>
            <a:ext cx="8696325" cy="51006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8A5DEB-FFAB-CB93-E7C7-5BCB0FFC5480}"/>
              </a:ext>
            </a:extLst>
          </p:cNvPr>
          <p:cNvSpPr txBox="1"/>
          <p:nvPr/>
        </p:nvSpPr>
        <p:spPr>
          <a:xfrm>
            <a:off x="2514600" y="6319836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Block diagram I/O interface</a:t>
            </a:r>
          </a:p>
        </p:txBody>
      </p:sp>
    </p:spTree>
    <p:extLst>
      <p:ext uri="{BB962C8B-B14F-4D97-AF65-F5344CB8AC3E}">
        <p14:creationId xmlns:p14="http://schemas.microsoft.com/office/powerpoint/2010/main" val="2094018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ACFC9F-F153-82BD-FD2F-A0BF13974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17" y="457200"/>
            <a:ext cx="8686800" cy="3219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FBEDF0-2EDF-83E2-227B-7862C9268530}"/>
              </a:ext>
            </a:extLst>
          </p:cNvPr>
          <p:cNvSpPr txBox="1"/>
          <p:nvPr/>
        </p:nvSpPr>
        <p:spPr>
          <a:xfrm>
            <a:off x="298926" y="3876072"/>
            <a:ext cx="845820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i="0" u="none" strike="noStrike" baseline="0" dirty="0">
                <a:latin typeface="Calibri" panose="020F0502020204030204" pitchFamily="34" charset="0"/>
              </a:rPr>
              <a:t>An example of an I/O interface units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is shown in block diagram from in figure.</a:t>
            </a:r>
          </a:p>
          <a:p>
            <a:pPr algn="just"/>
            <a:r>
              <a:rPr lang="en-US" sz="20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It consists of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two data registers called ports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, a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control register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, a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status register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,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bus buffers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,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and timing and control circuit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.</a:t>
            </a:r>
          </a:p>
          <a:p>
            <a:pPr algn="just"/>
            <a:r>
              <a:rPr lang="en-US" sz="20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interface communicates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with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the CPU through the data bus.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r>
              <a:rPr lang="en-US" sz="2000" b="0" i="0" u="none" strike="noStrike" baseline="0" dirty="0">
                <a:latin typeface="Calibri" panose="020F0502020204030204" pitchFamily="34" charset="0"/>
              </a:rPr>
              <a:t>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chip select and register select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inputs determine 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address assigned to the </a:t>
            </a:r>
            <a:r>
              <a:rPr lang="en-IN" sz="2000" b="1" i="0" u="none" strike="noStrike" baseline="0" dirty="0">
                <a:latin typeface="Calibri" panose="020F0502020204030204" pitchFamily="34" charset="0"/>
              </a:rPr>
              <a:t>interface</a:t>
            </a:r>
            <a:r>
              <a:rPr lang="en-IN" sz="2000" b="0" i="0" u="none" strike="noStrike" baseline="0" dirty="0">
                <a:latin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r>
              <a:rPr lang="en-US" sz="2000" dirty="0"/>
              <a:t>The </a:t>
            </a:r>
            <a:r>
              <a:rPr lang="en-US" sz="2000" b="1" dirty="0"/>
              <a:t>I/O read and writes</a:t>
            </a:r>
            <a:r>
              <a:rPr lang="en-US" sz="2000" dirty="0"/>
              <a:t> are </a:t>
            </a:r>
            <a:r>
              <a:rPr lang="en-US" sz="2000" b="1" dirty="0"/>
              <a:t>two control lines </a:t>
            </a:r>
            <a:r>
              <a:rPr lang="en-US" sz="2000" dirty="0"/>
              <a:t>that specify an </a:t>
            </a:r>
            <a:r>
              <a:rPr lang="en-US" sz="2000" b="1" dirty="0"/>
              <a:t>input or output</a:t>
            </a:r>
            <a:r>
              <a:rPr lang="en-US" sz="2000" dirty="0"/>
              <a:t>, respectively.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7063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23A434-3121-C493-A10B-8A063A75D9E7}"/>
              </a:ext>
            </a:extLst>
          </p:cNvPr>
          <p:cNvSpPr txBox="1"/>
          <p:nvPr/>
        </p:nvSpPr>
        <p:spPr>
          <a:xfrm>
            <a:off x="457200" y="152400"/>
            <a:ext cx="82296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four registers communicate directly with the I/O device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attached to the interface.</a:t>
            </a:r>
          </a:p>
          <a:p>
            <a:pPr marL="285750" indent="-285750" algn="just">
              <a:buFont typeface="Symbol" panose="05050102010706020507" pitchFamily="18" charset="2"/>
              <a:buChar char="·"/>
            </a:pPr>
            <a:r>
              <a:rPr lang="en-US" sz="2000" b="0" i="0" u="none" strike="noStrike" baseline="0" dirty="0">
                <a:latin typeface="Calibri" panose="020F0502020204030204" pitchFamily="34" charset="0"/>
              </a:rPr>
              <a:t>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I/O data to and from the device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can be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transferred into either port A or port B.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r>
              <a:rPr lang="en-US" sz="2000" b="0" i="0" u="none" strike="noStrike" baseline="0" dirty="0">
                <a:latin typeface="Calibri" panose="020F0502020204030204" pitchFamily="34" charset="0"/>
              </a:rPr>
              <a:t>If the interface is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connected to a printer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, it will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only output data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, and if it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services a character reader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, it will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only input data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endParaRPr lang="en-US" sz="2000" b="0" i="0" u="none" strike="noStrike" baseline="0" dirty="0">
              <a:latin typeface="Calibri" panose="020F0502020204030204" pitchFamily="34" charset="0"/>
            </a:endParaRPr>
          </a:p>
          <a:p>
            <a:pPr algn="just"/>
            <a:r>
              <a:rPr lang="en-US" sz="20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A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magnetic disk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unit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transfers data in both directions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but not at the same time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, so the interface can use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bidirectional lines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r>
              <a:rPr lang="en-US" sz="2000" b="0" i="0" u="none" strike="noStrike" baseline="0" dirty="0">
                <a:latin typeface="Calibri" panose="020F0502020204030204" pitchFamily="34" charset="0"/>
              </a:rPr>
              <a:t>A command is passed to the I/O device by sending a word to the appropriate interface </a:t>
            </a:r>
            <a:r>
              <a:rPr lang="en-IN" sz="2000" b="0" i="0" u="none" strike="noStrike" baseline="0" dirty="0">
                <a:latin typeface="Calibri" panose="020F0502020204030204" pitchFamily="34" charset="0"/>
              </a:rPr>
              <a:t>register.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endParaRPr lang="en-IN" sz="2000" b="0" i="0" u="none" strike="noStrike" baseline="0" dirty="0">
              <a:latin typeface="Calibri" panose="020F0502020204030204" pitchFamily="34" charset="0"/>
            </a:endParaRPr>
          </a:p>
          <a:p>
            <a:pPr marL="342900" indent="-342900" algn="just">
              <a:buFont typeface="Symbol" panose="05050102010706020507" pitchFamily="18" charset="2"/>
              <a:buChar char="·"/>
            </a:pPr>
            <a:r>
              <a:rPr lang="en-US" sz="2000" b="0" i="0" u="none" strike="noStrike" baseline="0" dirty="0">
                <a:latin typeface="Calibri" panose="020F0502020204030204" pitchFamily="34" charset="0"/>
              </a:rPr>
              <a:t>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control register receives control information from the CPU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. By loading appropriate bits into the control register, the interface and the I/O device attached to it can be placed in a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variety of operating modes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endParaRPr lang="en-US" sz="2000" dirty="0">
              <a:latin typeface="Calibri" panose="020F0502020204030204" pitchFamily="34" charset="0"/>
            </a:endParaRPr>
          </a:p>
          <a:p>
            <a:pPr marL="342900" indent="-342900" algn="just">
              <a:buFont typeface="Symbol" panose="05050102010706020507" pitchFamily="18" charset="2"/>
              <a:buChar char="·"/>
            </a:pPr>
            <a:r>
              <a:rPr lang="en-US" sz="2000" dirty="0"/>
              <a:t>For example, port A may be defined as an input port and port B as an output port.</a:t>
            </a:r>
          </a:p>
        </p:txBody>
      </p:sp>
    </p:spTree>
    <p:extLst>
      <p:ext uri="{BB962C8B-B14F-4D97-AF65-F5344CB8AC3E}">
        <p14:creationId xmlns:p14="http://schemas.microsoft.com/office/powerpoint/2010/main" val="1114160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EC9B3C-5736-EA1E-422D-DB6C7BE988B6}"/>
              </a:ext>
            </a:extLst>
          </p:cNvPr>
          <p:cNvSpPr txBox="1"/>
          <p:nvPr/>
        </p:nvSpPr>
        <p:spPr>
          <a:xfrm>
            <a:off x="495300" y="609600"/>
            <a:ext cx="81534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Symbol" panose="05050102010706020507" pitchFamily="18" charset="2"/>
              <a:buChar char="·"/>
            </a:pPr>
            <a:r>
              <a:rPr lang="en-US" sz="2000" b="0" i="0" u="none" strike="noStrike" baseline="0" dirty="0">
                <a:latin typeface="Calibri" panose="020F0502020204030204" pitchFamily="34" charset="0"/>
              </a:rPr>
              <a:t>This circuit enables the chip select (CS) input when the interface is selected by the </a:t>
            </a:r>
            <a:r>
              <a:rPr lang="en-IN" sz="2000" b="0" i="0" u="none" strike="noStrike" baseline="0" dirty="0">
                <a:latin typeface="Calibri" panose="020F0502020204030204" pitchFamily="34" charset="0"/>
              </a:rPr>
              <a:t>address bus.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endParaRPr lang="en-IN" sz="2000" b="0" i="0" u="none" strike="noStrike" baseline="0" dirty="0">
              <a:latin typeface="Calibri" panose="020F0502020204030204" pitchFamily="34" charset="0"/>
            </a:endParaRPr>
          </a:p>
          <a:p>
            <a:pPr marL="342900" indent="-342900" algn="just">
              <a:buFont typeface="Symbol" panose="05050102010706020507" pitchFamily="18" charset="2"/>
              <a:buChar char="·"/>
            </a:pPr>
            <a:r>
              <a:rPr lang="en-US" sz="2000" b="0" i="0" u="none" strike="noStrike" baseline="0" dirty="0">
                <a:latin typeface="Calibri" panose="020F0502020204030204" pitchFamily="34" charset="0"/>
              </a:rPr>
              <a:t>The two register select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inputs RS1 and RS0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are usually connected to 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two least significant lines of the address bus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endParaRPr lang="en-US" sz="2000" b="0" i="0" u="none" strike="noStrike" baseline="0" dirty="0">
              <a:latin typeface="Calibri" panose="020F0502020204030204" pitchFamily="34" charset="0"/>
            </a:endParaRPr>
          </a:p>
          <a:p>
            <a:pPr marL="342900" indent="-342900" algn="just">
              <a:buFont typeface="Symbol" panose="05050102010706020507" pitchFamily="18" charset="2"/>
              <a:buChar char="·"/>
            </a:pPr>
            <a:r>
              <a:rPr lang="en-US" sz="2000" b="0" i="0" u="none" strike="noStrike" baseline="0" dirty="0">
                <a:latin typeface="Calibri" panose="020F0502020204030204" pitchFamily="34" charset="0"/>
              </a:rPr>
              <a:t>These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two inputs select one of the four registers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in the interface as specified in the table </a:t>
            </a:r>
            <a:r>
              <a:rPr lang="en-IN" sz="2000" b="0" i="0" u="none" strike="noStrike" baseline="0" dirty="0">
                <a:latin typeface="Calibri" panose="020F0502020204030204" pitchFamily="34" charset="0"/>
              </a:rPr>
              <a:t>accompanying the diagram.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endParaRPr lang="en-IN" sz="2000" b="0" i="0" u="none" strike="noStrike" baseline="0" dirty="0">
              <a:latin typeface="Calibri" panose="020F0502020204030204" pitchFamily="34" charset="0"/>
            </a:endParaRPr>
          </a:p>
          <a:p>
            <a:pPr marL="342900" indent="-342900" algn="just">
              <a:buFont typeface="Symbol" panose="05050102010706020507" pitchFamily="18" charset="2"/>
              <a:buChar char="·"/>
            </a:pPr>
            <a:r>
              <a:rPr lang="en-US" sz="2000" b="0" i="0" u="none" strike="noStrike" baseline="0" dirty="0">
                <a:latin typeface="Calibri" panose="020F0502020204030204" pitchFamily="34" charset="0"/>
              </a:rPr>
              <a:t>The content of the selected register is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transfer into the CPU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via 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data bus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when 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I/O read signal is enables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Symbol" panose="05050102010706020507" pitchFamily="18" charset="2"/>
              <a:buChar char="·"/>
            </a:pPr>
            <a:endParaRPr lang="en-US" sz="2000" b="0" i="0" u="none" strike="noStrike" baseline="0" dirty="0">
              <a:latin typeface="Calibri" panose="020F0502020204030204" pitchFamily="34" charset="0"/>
            </a:endParaRPr>
          </a:p>
          <a:p>
            <a:pPr algn="just"/>
            <a:r>
              <a:rPr lang="en-US" sz="20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CPU transfers binary information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into the selected register via 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data bus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when 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I/O write input is enabled.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97563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36366</TotalTime>
  <Words>5001</Words>
  <Application>Microsoft Office PowerPoint</Application>
  <PresentationFormat>On-screen Show (4:3)</PresentationFormat>
  <Paragraphs>505</Paragraphs>
  <Slides>51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Arial</vt:lpstr>
      <vt:lpstr>Calibri</vt:lpstr>
      <vt:lpstr>Calibri,Bold</vt:lpstr>
      <vt:lpstr>Cambria,Bold</vt:lpstr>
      <vt:lpstr>Cambria,BoldItalic</vt:lpstr>
      <vt:lpstr>Open Sans Extrabold</vt:lpstr>
      <vt:lpstr>Open Sans Semibold</vt:lpstr>
      <vt:lpstr>Symbol</vt:lpstr>
      <vt:lpstr>Wingdings</vt:lpstr>
      <vt:lpstr>Office Theme</vt:lpstr>
      <vt:lpstr>Unit – 6  Input-Output Organization </vt:lpstr>
      <vt:lpstr>Define Peripherals. Explain I/O Bus and Interface Modules.</vt:lpstr>
      <vt:lpstr>PowerPoint Presentation</vt:lpstr>
      <vt:lpstr>PowerPoint Presentation</vt:lpstr>
      <vt:lpstr>PowerPoint Presentation</vt:lpstr>
      <vt:lpstr>I/O interface with example :</vt:lpstr>
      <vt:lpstr>PowerPoint Presentation</vt:lpstr>
      <vt:lpstr>PowerPoint Presentation</vt:lpstr>
      <vt:lpstr>PowerPoint Presentation</vt:lpstr>
      <vt:lpstr>Asynchronous Data Transfer</vt:lpstr>
      <vt:lpstr>Asynchronous Data Transfer</vt:lpstr>
      <vt:lpstr>1.1 Source initiated Strobe</vt:lpstr>
      <vt:lpstr>PowerPoint Presentation</vt:lpstr>
      <vt:lpstr>1.2 Destination initiated Strobe</vt:lpstr>
      <vt:lpstr>Destination-initiated strobe for data transfer :</vt:lpstr>
      <vt:lpstr>PowerPoint Presentation</vt:lpstr>
      <vt:lpstr>Asynchronous data transfer with Handshaking method :</vt:lpstr>
      <vt:lpstr>2.1 Source initiated Handshake</vt:lpstr>
      <vt:lpstr>2.1 Source initiated Handshake</vt:lpstr>
      <vt:lpstr>PowerPoint Presentation</vt:lpstr>
      <vt:lpstr>2.2 Destination initiated Handshake</vt:lpstr>
      <vt:lpstr>2.2 Destination initiated Handshake</vt:lpstr>
      <vt:lpstr>PowerPoint Presentation</vt:lpstr>
      <vt:lpstr>Asynchronous Serial Transfer</vt:lpstr>
      <vt:lpstr>Modes of Transfer</vt:lpstr>
      <vt:lpstr>Modes of Transfer</vt:lpstr>
      <vt:lpstr>Programmed I/O</vt:lpstr>
      <vt:lpstr>PowerPoint Presentation</vt:lpstr>
      <vt:lpstr>PowerPoint Presentation</vt:lpstr>
      <vt:lpstr>PowerPoint Presentation</vt:lpstr>
      <vt:lpstr>Interrupt-initiated I/O</vt:lpstr>
      <vt:lpstr>PowerPoint Presentation</vt:lpstr>
      <vt:lpstr>Priority Interrupt</vt:lpstr>
      <vt:lpstr>Priority Interrupt (Daisy-Chaining Technique)</vt:lpstr>
      <vt:lpstr>Daisy-Chaining Technique</vt:lpstr>
      <vt:lpstr>PowerPoint Presentation</vt:lpstr>
      <vt:lpstr>PowerPoint Presentation</vt:lpstr>
      <vt:lpstr>Direct Memory Access</vt:lpstr>
      <vt:lpstr>DMA (Direct Memory Access)</vt:lpstr>
      <vt:lpstr>DMA (Direct Memory Access)</vt:lpstr>
      <vt:lpstr>DMA (Direct Memory Access)</vt:lpstr>
      <vt:lpstr>DMA Controller</vt:lpstr>
      <vt:lpstr>PowerPoint Presentation</vt:lpstr>
      <vt:lpstr>PowerPoint Presentation</vt:lpstr>
      <vt:lpstr>Input-Output Processor (IOP)</vt:lpstr>
      <vt:lpstr>PowerPoint Presentation</vt:lpstr>
      <vt:lpstr>PowerPoint Presentation</vt:lpstr>
      <vt:lpstr>CPU-IOP Communication :</vt:lpstr>
      <vt:lpstr>PowerPoint Presentation</vt:lpstr>
      <vt:lpstr>PowerPoint Presentation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DHIREN</cp:lastModifiedBy>
  <cp:revision>1813</cp:revision>
  <dcterms:created xsi:type="dcterms:W3CDTF">2013-05-17T03:00:03Z</dcterms:created>
  <dcterms:modified xsi:type="dcterms:W3CDTF">2022-11-14T04:13:37Z</dcterms:modified>
</cp:coreProperties>
</file>