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9644" autoAdjust="0"/>
  </p:normalViewPr>
  <p:slideViewPr>
    <p:cSldViewPr>
      <p:cViewPr varScale="1">
        <p:scale>
          <a:sx n="93" d="100"/>
          <a:sy n="93" d="100"/>
        </p:scale>
        <p:origin x="-66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17/7/2020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17/7/2020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17/7/2020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17/7/2020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17/7/2020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17/7/2020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17/7/2020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17/7/2020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17/7/2020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17/7/2020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17/7/2020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extLst/>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70000" lnSpcReduction="20000"/>
          </a:bodyPr>
          <a:lstStyle>
            <a:extLst/>
          </a:lstStyle>
          <a:p>
            <a:r>
              <a:rPr lang="en-US" dirty="0" smtClean="0"/>
              <a:t>Prepared by: Prof. Ravi Raval (Asst. Prof in C.E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447800"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Lecture 1</a:t>
            </a:r>
            <a:endParaRPr lang="en-US" dirty="0"/>
          </a:p>
        </p:txBody>
      </p:sp>
      <p:sp>
        <p:nvSpPr>
          <p:cNvPr id="9" name="Rectangle 3"/>
          <p:cNvSpPr txBox="1">
            <a:spLocks/>
          </p:cNvSpPr>
          <p:nvPr/>
        </p:nvSpPr>
        <p:spPr>
          <a:xfrm>
            <a:off x="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600" dirty="0" smtClean="0"/>
              <a:t>Introduction to software</a:t>
            </a:r>
          </a:p>
          <a:p>
            <a:pPr algn="ctr"/>
            <a:r>
              <a:rPr lang="en-US" sz="2600" dirty="0" smtClean="0"/>
              <a:t>and software engineering</a:t>
            </a: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1800" b="1" u="sng" dirty="0" smtClean="0"/>
              <a:t>What is software engineering?</a:t>
            </a:r>
          </a:p>
          <a:p>
            <a:pPr marL="0" indent="0">
              <a:buNone/>
            </a:pPr>
            <a:r>
              <a:rPr lang="en-US" sz="1800" dirty="0" smtClean="0"/>
              <a:t>Before developing a software; you should understand few realities of softwares:</a:t>
            </a:r>
          </a:p>
          <a:p>
            <a:pPr marL="112713" indent="-112713">
              <a:buAutoNum type="arabicPeriod"/>
            </a:pPr>
            <a:r>
              <a:rPr lang="en-US" sz="1800" dirty="0" smtClean="0"/>
              <a:t>It </a:t>
            </a:r>
            <a:r>
              <a:rPr lang="en-US" sz="1800" dirty="0"/>
              <a:t>follows that a concerted effort </a:t>
            </a:r>
            <a:r>
              <a:rPr lang="en-US" sz="1800" dirty="0" smtClean="0"/>
              <a:t>should be </a:t>
            </a:r>
            <a:r>
              <a:rPr lang="en-US" sz="1800" dirty="0"/>
              <a:t>made to understand </a:t>
            </a:r>
            <a:r>
              <a:rPr lang="en-US" sz="1800" dirty="0" smtClean="0"/>
              <a:t>the problem </a:t>
            </a:r>
            <a:r>
              <a:rPr lang="en-US" sz="1800" dirty="0"/>
              <a:t>before a software solution is developed</a:t>
            </a:r>
            <a:r>
              <a:rPr lang="en-US" sz="1800" dirty="0" smtClean="0"/>
              <a:t>.</a:t>
            </a:r>
          </a:p>
          <a:p>
            <a:pPr marL="112713" indent="-112713">
              <a:buAutoNum type="arabicPeriod"/>
            </a:pPr>
            <a:r>
              <a:rPr lang="en-US" sz="1800" dirty="0" smtClean="0"/>
              <a:t>It follows </a:t>
            </a:r>
            <a:r>
              <a:rPr lang="en-US" sz="1800" dirty="0"/>
              <a:t>that design becomes a pivotal activity</a:t>
            </a:r>
            <a:r>
              <a:rPr lang="en-US" sz="1800" dirty="0" smtClean="0"/>
              <a:t>.</a:t>
            </a:r>
          </a:p>
          <a:p>
            <a:pPr marL="112713" indent="-112713">
              <a:buAutoNum type="arabicPeriod"/>
            </a:pPr>
            <a:r>
              <a:rPr lang="en-US" sz="1800" dirty="0" smtClean="0"/>
              <a:t>It </a:t>
            </a:r>
            <a:r>
              <a:rPr lang="en-US" sz="1800" dirty="0"/>
              <a:t>follows </a:t>
            </a:r>
            <a:r>
              <a:rPr lang="en-US" sz="1800" dirty="0" smtClean="0"/>
              <a:t>that software </a:t>
            </a:r>
            <a:r>
              <a:rPr lang="en-US" sz="1800" dirty="0"/>
              <a:t>should exhibit high </a:t>
            </a:r>
            <a:r>
              <a:rPr lang="en-US" sz="1800" dirty="0" smtClean="0"/>
              <a:t>quality.</a:t>
            </a:r>
          </a:p>
          <a:p>
            <a:pPr marL="112713" indent="-112713">
              <a:buAutoNum type="arabicPeriod"/>
            </a:pPr>
            <a:r>
              <a:rPr lang="en-US" sz="1800" i="1" dirty="0" smtClean="0"/>
              <a:t>It follows that </a:t>
            </a:r>
            <a:r>
              <a:rPr lang="en-US" sz="1800" i="1" dirty="0"/>
              <a:t>software should be maintainable</a:t>
            </a:r>
            <a:r>
              <a:rPr lang="en-US" sz="1800" i="1" dirty="0" smtClean="0"/>
              <a:t>.</a:t>
            </a:r>
          </a:p>
          <a:p>
            <a:pPr marL="0" indent="0">
              <a:buNone/>
            </a:pPr>
            <a:r>
              <a:rPr lang="en-US" sz="1800" dirty="0" smtClean="0"/>
              <a:t>“Software </a:t>
            </a:r>
            <a:r>
              <a:rPr lang="en-US" sz="1800" dirty="0"/>
              <a:t>engineering </a:t>
            </a:r>
            <a:r>
              <a:rPr lang="en-US" sz="1800" dirty="0" smtClean="0"/>
              <a:t>is the establishment </a:t>
            </a:r>
            <a:r>
              <a:rPr lang="en-US" sz="1800" dirty="0"/>
              <a:t>and use of sound engineering principles in </a:t>
            </a:r>
            <a:r>
              <a:rPr lang="en-US" sz="1800" dirty="0" smtClean="0"/>
              <a:t>order to </a:t>
            </a:r>
            <a:r>
              <a:rPr lang="en-US" sz="1800" dirty="0"/>
              <a:t>obtain economically software that is reliable and works efficiently on </a:t>
            </a:r>
            <a:r>
              <a:rPr lang="en-US" sz="1800" dirty="0" smtClean="0"/>
              <a:t>real machines.” - </a:t>
            </a:r>
            <a:r>
              <a:rPr lang="en-US" sz="1800" b="1" dirty="0"/>
              <a:t>Fritz </a:t>
            </a:r>
            <a:r>
              <a:rPr lang="en-US" sz="1800" b="1" dirty="0" smtClean="0"/>
              <a:t>Bauer </a:t>
            </a:r>
            <a:r>
              <a:rPr lang="en-US" sz="1800" b="1" dirty="0"/>
              <a:t>[Nau69</a:t>
            </a:r>
            <a:r>
              <a:rPr lang="en-US" sz="1800" b="1" dirty="0" smtClean="0"/>
              <a:t>]</a:t>
            </a:r>
          </a:p>
          <a:p>
            <a:pPr marL="0" indent="0">
              <a:buNone/>
            </a:pPr>
            <a:r>
              <a:rPr lang="en-US" sz="1800" dirty="0" smtClean="0"/>
              <a:t>“The </a:t>
            </a:r>
            <a:r>
              <a:rPr lang="en-US" sz="1800" dirty="0"/>
              <a:t>application of a systematic, disciplined, quantifiable </a:t>
            </a:r>
            <a:r>
              <a:rPr lang="en-US" sz="1800" dirty="0" smtClean="0"/>
              <a:t>approach to </a:t>
            </a:r>
            <a:r>
              <a:rPr lang="en-US" sz="1800" dirty="0"/>
              <a:t>the development, operation, and maintenance of software</a:t>
            </a:r>
            <a:r>
              <a:rPr lang="en-US" sz="1800" dirty="0" smtClean="0"/>
              <a:t>;” - </a:t>
            </a:r>
            <a:r>
              <a:rPr lang="en-US" sz="1800" b="1" dirty="0"/>
              <a:t>IEEE [IEE93a]</a:t>
            </a:r>
            <a:endParaRPr lang="en-US" sz="1800" b="1" dirty="0" smtClean="0"/>
          </a:p>
        </p:txBody>
      </p:sp>
    </p:spTree>
    <p:extLst>
      <p:ext uri="{BB962C8B-B14F-4D97-AF65-F5344CB8AC3E}">
        <p14:creationId xmlns:p14="http://schemas.microsoft.com/office/powerpoint/2010/main" val="3973163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FAQs about Software Engineering (ref. </a:t>
            </a:r>
            <a:r>
              <a:rPr lang="en-US" sz="1800" b="1" u="sng" dirty="0" err="1" smtClean="0"/>
              <a:t>Sommeville</a:t>
            </a:r>
            <a:r>
              <a:rPr lang="en-US" sz="1800" b="1" u="sng" dirty="0"/>
              <a:t> </a:t>
            </a:r>
            <a:r>
              <a:rPr lang="en-US" sz="1800" b="1" u="sng" dirty="0" smtClean="0"/>
              <a:t>9</a:t>
            </a:r>
            <a:r>
              <a:rPr lang="en-US" sz="1800" b="1" u="sng" baseline="30000" dirty="0" smtClean="0"/>
              <a:t>th</a:t>
            </a:r>
            <a:r>
              <a:rPr lang="en-US" sz="1800" b="1" u="sng" dirty="0" smtClean="0"/>
              <a:t> Ed):</a:t>
            </a:r>
            <a:endParaRPr lang="en-US" sz="1800" b="1" u="sng" dirty="0" smtClean="0"/>
          </a:p>
          <a:p>
            <a:pPr marL="0" indent="0">
              <a:buNone/>
            </a:pPr>
            <a:endParaRPr lang="en-US" sz="18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196193106"/>
              </p:ext>
            </p:extLst>
          </p:nvPr>
        </p:nvGraphicFramePr>
        <p:xfrm>
          <a:off x="304800" y="1814830"/>
          <a:ext cx="8610600" cy="3108960"/>
        </p:xfrm>
        <a:graphic>
          <a:graphicData uri="http://schemas.openxmlformats.org/drawingml/2006/table">
            <a:tbl>
              <a:tblPr firstRow="1" bandRow="1">
                <a:tableStyleId>{BC89EF96-8CEA-46FF-86C4-4CE0E7609802}</a:tableStyleId>
              </a:tblPr>
              <a:tblGrid>
                <a:gridCol w="2527883"/>
                <a:gridCol w="6082717"/>
              </a:tblGrid>
              <a:tr h="223520">
                <a:tc>
                  <a:txBody>
                    <a:bodyPr/>
                    <a:lstStyle/>
                    <a:p>
                      <a:pPr algn="ctr"/>
                      <a:r>
                        <a:rPr lang="en-US" sz="1400" dirty="0" smtClean="0"/>
                        <a:t>Questions</a:t>
                      </a:r>
                      <a:endParaRPr lang="en-US" sz="1400" dirty="0"/>
                    </a:p>
                  </a:txBody>
                  <a:tcPr/>
                </a:tc>
                <a:tc>
                  <a:txBody>
                    <a:bodyPr/>
                    <a:lstStyle/>
                    <a:p>
                      <a:pPr algn="ctr"/>
                      <a:r>
                        <a:rPr lang="en-US" sz="1400" dirty="0" smtClean="0"/>
                        <a:t>Answers</a:t>
                      </a:r>
                      <a:endParaRPr lang="en-US" sz="1400" dirty="0"/>
                    </a:p>
                  </a:txBody>
                  <a:tcPr/>
                </a:tc>
              </a:tr>
              <a:tr h="157480">
                <a:tc>
                  <a:txBody>
                    <a:bodyPr/>
                    <a:lstStyle/>
                    <a:p>
                      <a:r>
                        <a:rPr lang="en-US" sz="1400" b="0" i="0" u="none" strike="noStrike" kern="1200" baseline="0" dirty="0" smtClean="0">
                          <a:solidFill>
                            <a:schemeClr val="tx1"/>
                          </a:solidFill>
                          <a:latin typeface="+mn-lt"/>
                          <a:ea typeface="+mn-ea"/>
                          <a:cs typeface="+mn-cs"/>
                        </a:rPr>
                        <a:t>What is software?</a:t>
                      </a:r>
                      <a:endParaRPr lang="en-US" sz="1400" dirty="0"/>
                    </a:p>
                  </a:txBody>
                  <a:tcPr/>
                </a:tc>
                <a:tc>
                  <a:txBody>
                    <a:bodyPr/>
                    <a:lstStyle/>
                    <a:p>
                      <a:r>
                        <a:rPr lang="en-US" sz="1400" b="0" i="0" u="none" strike="noStrike" kern="1200" baseline="0" dirty="0" smtClean="0">
                          <a:solidFill>
                            <a:schemeClr val="tx1"/>
                          </a:solidFill>
                          <a:latin typeface="+mn-lt"/>
                          <a:ea typeface="+mn-ea"/>
                          <a:cs typeface="+mn-cs"/>
                        </a:rPr>
                        <a:t>Computer programs and associated documentation. Software products may be developed for a particular customer or may be developed for a general market.</a:t>
                      </a:r>
                      <a:endParaRPr lang="en-US" sz="1400" dirty="0"/>
                    </a:p>
                  </a:txBody>
                  <a:tcPr/>
                </a:tc>
              </a:tr>
              <a:tr h="0">
                <a:tc>
                  <a:txBody>
                    <a:bodyPr/>
                    <a:lstStyle/>
                    <a:p>
                      <a:r>
                        <a:rPr lang="en-US" sz="1400" dirty="0" smtClean="0"/>
                        <a:t>What are the attributes of good</a:t>
                      </a:r>
                      <a:r>
                        <a:rPr lang="en-US" sz="1400" baseline="0" dirty="0" smtClean="0"/>
                        <a:t> </a:t>
                      </a:r>
                      <a:r>
                        <a:rPr lang="en-US" sz="1400" dirty="0" smtClean="0"/>
                        <a:t>software?</a:t>
                      </a:r>
                      <a:endParaRPr lang="en-US" sz="1400" dirty="0"/>
                    </a:p>
                  </a:txBody>
                  <a:tcPr/>
                </a:tc>
                <a:tc>
                  <a:txBody>
                    <a:bodyPr/>
                    <a:lstStyle/>
                    <a:p>
                      <a:r>
                        <a:rPr lang="en-US" sz="1400" dirty="0" smtClean="0"/>
                        <a:t>Good software should deliver the required functionality and performance to the user and should be maintainable, dependable, and usable.</a:t>
                      </a:r>
                      <a:endParaRPr lang="en-US" sz="1400" dirty="0"/>
                    </a:p>
                  </a:txBody>
                  <a:tcPr/>
                </a:tc>
              </a:tr>
              <a:tr h="0">
                <a:tc>
                  <a:txBody>
                    <a:bodyPr/>
                    <a:lstStyle/>
                    <a:p>
                      <a:r>
                        <a:rPr lang="en-US" sz="1400" dirty="0" smtClean="0"/>
                        <a:t>What is software engineering?</a:t>
                      </a:r>
                      <a:endParaRPr lang="en-US" sz="1400" dirty="0"/>
                    </a:p>
                  </a:txBody>
                  <a:tcPr/>
                </a:tc>
                <a:tc>
                  <a:txBody>
                    <a:bodyPr/>
                    <a:lstStyle/>
                    <a:p>
                      <a:r>
                        <a:rPr lang="en-US" sz="1400" dirty="0" smtClean="0"/>
                        <a:t>Software engineering is an engineering discipline that is concerned with all aspects of software production.</a:t>
                      </a:r>
                      <a:endParaRPr lang="en-US" sz="1400" dirty="0"/>
                    </a:p>
                  </a:txBody>
                  <a:tcPr/>
                </a:tc>
              </a:tr>
              <a:tr h="0">
                <a:tc>
                  <a:txBody>
                    <a:bodyPr/>
                    <a:lstStyle/>
                    <a:p>
                      <a:r>
                        <a:rPr lang="en-US" sz="1400" dirty="0" smtClean="0"/>
                        <a:t>What are the fundamental software engineering</a:t>
                      </a:r>
                      <a:r>
                        <a:rPr lang="en-US" sz="1400" baseline="0" dirty="0" smtClean="0"/>
                        <a:t> </a:t>
                      </a:r>
                      <a:r>
                        <a:rPr lang="en-US" sz="1400" dirty="0" smtClean="0"/>
                        <a:t>activities?</a:t>
                      </a:r>
                      <a:endParaRPr lang="en-US" sz="1400" dirty="0"/>
                    </a:p>
                  </a:txBody>
                  <a:tcPr/>
                </a:tc>
                <a:tc>
                  <a:txBody>
                    <a:bodyPr/>
                    <a:lstStyle/>
                    <a:p>
                      <a:r>
                        <a:rPr lang="en-US" sz="1400" dirty="0" smtClean="0"/>
                        <a:t>Software specification, software development, software validation, and software evolution.</a:t>
                      </a:r>
                      <a:endParaRPr lang="en-US" sz="1400" dirty="0"/>
                    </a:p>
                  </a:txBody>
                  <a:tcPr/>
                </a:tc>
              </a:tr>
              <a:tr h="0">
                <a:tc>
                  <a:txBody>
                    <a:bodyPr/>
                    <a:lstStyle/>
                    <a:p>
                      <a:r>
                        <a:rPr lang="en-US" sz="1400" dirty="0" smtClean="0"/>
                        <a:t>What is the difference between software engineering and computer science?</a:t>
                      </a:r>
                      <a:endParaRPr lang="en-US" sz="1400" dirty="0"/>
                    </a:p>
                  </a:txBody>
                  <a:tcPr/>
                </a:tc>
                <a:tc>
                  <a:txBody>
                    <a:bodyPr/>
                    <a:lstStyle/>
                    <a:p>
                      <a:r>
                        <a:rPr lang="en-US" sz="1400" dirty="0" smtClean="0"/>
                        <a:t>Computer science focuses on theory and fundamentals; software engineering is concerned with the practicalities of developing and delivering useful software.</a:t>
                      </a:r>
                      <a:endParaRPr lang="en-US" sz="1400" dirty="0"/>
                    </a:p>
                  </a:txBody>
                  <a:tcPr/>
                </a:tc>
              </a:tr>
            </a:tbl>
          </a:graphicData>
        </a:graphic>
      </p:graphicFrame>
    </p:spTree>
    <p:extLst>
      <p:ext uri="{BB962C8B-B14F-4D97-AF65-F5344CB8AC3E}">
        <p14:creationId xmlns:p14="http://schemas.microsoft.com/office/powerpoint/2010/main" val="1952546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FAQs about Softwar</a:t>
            </a:r>
            <a:r>
              <a:rPr lang="en-US" sz="1800" b="1" u="sng" dirty="0" smtClean="0"/>
              <a:t>e </a:t>
            </a:r>
            <a:r>
              <a:rPr lang="en-US" sz="1800" b="1" u="sng" dirty="0" smtClean="0"/>
              <a:t>Engineering (ref. </a:t>
            </a:r>
            <a:r>
              <a:rPr lang="en-US" sz="1800" b="1" u="sng" dirty="0" err="1" smtClean="0"/>
              <a:t>Sommeville</a:t>
            </a:r>
            <a:r>
              <a:rPr lang="en-US" sz="1800" b="1" u="sng" dirty="0"/>
              <a:t> </a:t>
            </a:r>
            <a:r>
              <a:rPr lang="en-US" sz="1800" b="1" u="sng" dirty="0" smtClean="0"/>
              <a:t>9</a:t>
            </a:r>
            <a:r>
              <a:rPr lang="en-US" sz="1800" b="1" u="sng" baseline="30000" dirty="0" smtClean="0"/>
              <a:t>th</a:t>
            </a:r>
            <a:r>
              <a:rPr lang="en-US" sz="1800" b="1" u="sng" dirty="0" smtClean="0"/>
              <a:t> Ed) (cont.):</a:t>
            </a:r>
            <a:endParaRPr lang="en-US" sz="1800" b="1" u="sng" dirty="0" smtClean="0"/>
          </a:p>
          <a:p>
            <a:pPr marL="0" indent="0">
              <a:buNone/>
            </a:pPr>
            <a:endParaRPr lang="en-US" sz="18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3698817251"/>
              </p:ext>
            </p:extLst>
          </p:nvPr>
        </p:nvGraphicFramePr>
        <p:xfrm>
          <a:off x="304800" y="1814830"/>
          <a:ext cx="8610600" cy="3230880"/>
        </p:xfrm>
        <a:graphic>
          <a:graphicData uri="http://schemas.openxmlformats.org/drawingml/2006/table">
            <a:tbl>
              <a:tblPr firstRow="1" bandRow="1">
                <a:tableStyleId>{BC89EF96-8CEA-46FF-86C4-4CE0E7609802}</a:tableStyleId>
              </a:tblPr>
              <a:tblGrid>
                <a:gridCol w="2527883"/>
                <a:gridCol w="6082717"/>
              </a:tblGrid>
              <a:tr h="223520">
                <a:tc>
                  <a:txBody>
                    <a:bodyPr/>
                    <a:lstStyle/>
                    <a:p>
                      <a:pPr algn="ctr"/>
                      <a:r>
                        <a:rPr lang="en-US" sz="1400" dirty="0" smtClean="0"/>
                        <a:t>Questions</a:t>
                      </a:r>
                      <a:endParaRPr lang="en-US" sz="1400" dirty="0"/>
                    </a:p>
                  </a:txBody>
                  <a:tcPr/>
                </a:tc>
                <a:tc>
                  <a:txBody>
                    <a:bodyPr/>
                    <a:lstStyle/>
                    <a:p>
                      <a:pPr algn="ctr"/>
                      <a:r>
                        <a:rPr lang="en-US" sz="1400" dirty="0" smtClean="0"/>
                        <a:t>Answers</a:t>
                      </a:r>
                      <a:endParaRPr lang="en-US" sz="1400" dirty="0"/>
                    </a:p>
                  </a:txBody>
                  <a:tcPr/>
                </a:tc>
              </a:tr>
              <a:tr h="157480">
                <a:tc>
                  <a:txBody>
                    <a:bodyPr/>
                    <a:lstStyle/>
                    <a:p>
                      <a:r>
                        <a:rPr lang="en-US" sz="1400" dirty="0" smtClean="0"/>
                        <a:t>What is the difference between software engineering and system engineering?</a:t>
                      </a:r>
                      <a:endParaRPr lang="en-US" sz="1400" dirty="0"/>
                    </a:p>
                  </a:txBody>
                  <a:tcPr/>
                </a:tc>
                <a:tc>
                  <a:txBody>
                    <a:bodyPr/>
                    <a:lstStyle/>
                    <a:p>
                      <a:r>
                        <a:rPr lang="en-US" sz="1400" dirty="0" smtClean="0"/>
                        <a:t>System engineering is concerned with all aspects of computer-based systems development including hardware, software, and process engineering. Software</a:t>
                      </a:r>
                    </a:p>
                    <a:p>
                      <a:r>
                        <a:rPr lang="en-US" sz="1400" dirty="0" smtClean="0"/>
                        <a:t>engineering is part of this more general process</a:t>
                      </a:r>
                      <a:endParaRPr lang="en-US" sz="1400" dirty="0"/>
                    </a:p>
                  </a:txBody>
                  <a:tcPr/>
                </a:tc>
              </a:tr>
              <a:tr h="0">
                <a:tc>
                  <a:txBody>
                    <a:bodyPr/>
                    <a:lstStyle/>
                    <a:p>
                      <a:r>
                        <a:rPr lang="en-US" sz="1400" dirty="0" smtClean="0"/>
                        <a:t>What are the key challenges facing software engineering?</a:t>
                      </a:r>
                      <a:endParaRPr lang="en-US" sz="1400" dirty="0"/>
                    </a:p>
                  </a:txBody>
                  <a:tcPr/>
                </a:tc>
                <a:tc>
                  <a:txBody>
                    <a:bodyPr/>
                    <a:lstStyle/>
                    <a:p>
                      <a:r>
                        <a:rPr lang="en-US" sz="1400" dirty="0" smtClean="0"/>
                        <a:t>Coping with increasing diversity, demands for reduced delivery times, and developing trustworthy software</a:t>
                      </a:r>
                      <a:endParaRPr lang="en-US" sz="1400" dirty="0"/>
                    </a:p>
                  </a:txBody>
                  <a:tcPr/>
                </a:tc>
              </a:tr>
              <a:tr h="0">
                <a:tc>
                  <a:txBody>
                    <a:bodyPr/>
                    <a:lstStyle/>
                    <a:p>
                      <a:r>
                        <a:rPr lang="en-US" sz="1400" dirty="0" smtClean="0"/>
                        <a:t>What are the costs of software engineering?</a:t>
                      </a:r>
                      <a:endParaRPr lang="en-US" sz="1400" dirty="0"/>
                    </a:p>
                  </a:txBody>
                  <a:tcPr/>
                </a:tc>
                <a:tc>
                  <a:txBody>
                    <a:bodyPr/>
                    <a:lstStyle/>
                    <a:p>
                      <a:r>
                        <a:rPr lang="en-US" sz="1400" dirty="0" smtClean="0"/>
                        <a:t>Roughly 60% of software costs are development costs; 40% are testing costs. For custom software, evolution costs often exceed development costs.</a:t>
                      </a:r>
                      <a:endParaRPr lang="en-US" sz="1400" dirty="0"/>
                    </a:p>
                  </a:txBody>
                  <a:tcPr/>
                </a:tc>
              </a:tr>
              <a:tr h="0">
                <a:tc>
                  <a:txBody>
                    <a:bodyPr/>
                    <a:lstStyle/>
                    <a:p>
                      <a:r>
                        <a:rPr lang="en-US" sz="1400" dirty="0" smtClean="0"/>
                        <a:t>What are the best software</a:t>
                      </a:r>
                      <a:r>
                        <a:rPr lang="en-US" sz="1400" baseline="0" dirty="0" smtClean="0"/>
                        <a:t> </a:t>
                      </a:r>
                      <a:r>
                        <a:rPr lang="en-US" sz="1400" dirty="0" smtClean="0"/>
                        <a:t>engineering techniques and methods?</a:t>
                      </a:r>
                      <a:endParaRPr lang="en-US" sz="1400" dirty="0"/>
                    </a:p>
                  </a:txBody>
                  <a:tcPr/>
                </a:tc>
                <a:tc>
                  <a:txBody>
                    <a:bodyPr/>
                    <a:lstStyle/>
                    <a:p>
                      <a:r>
                        <a:rPr lang="en-US" sz="1400" dirty="0" smtClean="0"/>
                        <a:t>While all software projects have to be professionally managed and developed, different techniques are appropriate for different types of system. For example,</a:t>
                      </a:r>
                    </a:p>
                    <a:p>
                      <a:r>
                        <a:rPr lang="en-US" sz="1400" dirty="0" smtClean="0"/>
                        <a:t>games should always be developed using a series of prototypes whereas safety critical control systems require a complete and analyzable specification to be</a:t>
                      </a:r>
                    </a:p>
                    <a:p>
                      <a:r>
                        <a:rPr lang="en-US" sz="1400" dirty="0" smtClean="0"/>
                        <a:t>developed. You can’t, therefore, say that one method is better than another.</a:t>
                      </a:r>
                      <a:endParaRPr lang="en-US" sz="1400" dirty="0"/>
                    </a:p>
                  </a:txBody>
                  <a:tcPr/>
                </a:tc>
              </a:tr>
            </a:tbl>
          </a:graphicData>
        </a:graphic>
      </p:graphicFrame>
    </p:spTree>
    <p:extLst>
      <p:ext uri="{BB962C8B-B14F-4D97-AF65-F5344CB8AC3E}">
        <p14:creationId xmlns:p14="http://schemas.microsoft.com/office/powerpoint/2010/main" val="3205485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FAQs about Software Engineering (ref. </a:t>
            </a:r>
            <a:r>
              <a:rPr lang="en-US" sz="1800" b="1" u="sng" dirty="0" err="1" smtClean="0"/>
              <a:t>Sommeville</a:t>
            </a:r>
            <a:r>
              <a:rPr lang="en-US" sz="1800" b="1" u="sng" dirty="0"/>
              <a:t> </a:t>
            </a:r>
            <a:r>
              <a:rPr lang="en-US" sz="1800" b="1" u="sng" dirty="0" smtClean="0"/>
              <a:t>9</a:t>
            </a:r>
            <a:r>
              <a:rPr lang="en-US" sz="1800" b="1" u="sng" baseline="30000" dirty="0" smtClean="0"/>
              <a:t>th</a:t>
            </a:r>
            <a:r>
              <a:rPr lang="en-US" sz="1800" b="1" u="sng" dirty="0" smtClean="0"/>
              <a:t> Ed) (cont.):</a:t>
            </a:r>
            <a:endParaRPr lang="en-US" sz="1800" b="1" u="sng" dirty="0" smtClean="0"/>
          </a:p>
          <a:p>
            <a:pPr marL="0" indent="0">
              <a:buNone/>
            </a:pPr>
            <a:endParaRPr lang="en-US" sz="18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2517971916"/>
              </p:ext>
            </p:extLst>
          </p:nvPr>
        </p:nvGraphicFramePr>
        <p:xfrm>
          <a:off x="304800" y="1814830"/>
          <a:ext cx="8610600" cy="1249680"/>
        </p:xfrm>
        <a:graphic>
          <a:graphicData uri="http://schemas.openxmlformats.org/drawingml/2006/table">
            <a:tbl>
              <a:tblPr firstRow="1" bandRow="1">
                <a:tableStyleId>{BC89EF96-8CEA-46FF-86C4-4CE0E7609802}</a:tableStyleId>
              </a:tblPr>
              <a:tblGrid>
                <a:gridCol w="2527883"/>
                <a:gridCol w="6082717"/>
              </a:tblGrid>
              <a:tr h="223520">
                <a:tc>
                  <a:txBody>
                    <a:bodyPr/>
                    <a:lstStyle/>
                    <a:p>
                      <a:pPr algn="ctr"/>
                      <a:r>
                        <a:rPr lang="en-US" sz="1400" dirty="0" smtClean="0"/>
                        <a:t>Questions</a:t>
                      </a:r>
                      <a:endParaRPr lang="en-US" sz="1400" dirty="0"/>
                    </a:p>
                  </a:txBody>
                  <a:tcPr/>
                </a:tc>
                <a:tc>
                  <a:txBody>
                    <a:bodyPr/>
                    <a:lstStyle/>
                    <a:p>
                      <a:pPr algn="ctr"/>
                      <a:r>
                        <a:rPr lang="en-US" sz="1400" dirty="0" smtClean="0"/>
                        <a:t>Answers</a:t>
                      </a:r>
                      <a:endParaRPr lang="en-US" sz="1400" dirty="0"/>
                    </a:p>
                  </a:txBody>
                  <a:tcPr/>
                </a:tc>
              </a:tr>
              <a:tr h="157480">
                <a:tc>
                  <a:txBody>
                    <a:bodyPr/>
                    <a:lstStyle/>
                    <a:p>
                      <a:r>
                        <a:rPr lang="en-US" sz="1400" dirty="0" smtClean="0"/>
                        <a:t>What differences has the Web made to software engineering?</a:t>
                      </a:r>
                      <a:endParaRPr lang="en-US" sz="1400" dirty="0"/>
                    </a:p>
                  </a:txBody>
                  <a:tcPr/>
                </a:tc>
                <a:tc>
                  <a:txBody>
                    <a:bodyPr/>
                    <a:lstStyle/>
                    <a:p>
                      <a:r>
                        <a:rPr lang="en-US" sz="1400" dirty="0" smtClean="0"/>
                        <a:t>The Web has led to the availability of software services and the possibility of developing highly distributed service-based systems. Web-based systems development has led to important advances in programming languages and software reuse.</a:t>
                      </a:r>
                      <a:endParaRPr lang="en-US" sz="1400" dirty="0"/>
                    </a:p>
                  </a:txBody>
                  <a:tcPr/>
                </a:tc>
              </a:tr>
            </a:tbl>
          </a:graphicData>
        </a:graphic>
      </p:graphicFrame>
    </p:spTree>
    <p:extLst>
      <p:ext uri="{BB962C8B-B14F-4D97-AF65-F5344CB8AC3E}">
        <p14:creationId xmlns:p14="http://schemas.microsoft.com/office/powerpoint/2010/main" val="3700176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276350"/>
            <a:ext cx="8382000" cy="3581400"/>
          </a:xfrm>
        </p:spPr>
        <p:txBody>
          <a:bodyPr numCol="1">
            <a:normAutofit/>
          </a:bodyPr>
          <a:lstStyle/>
          <a:p>
            <a:pPr marL="0" indent="0">
              <a:buNone/>
            </a:pPr>
            <a:r>
              <a:rPr lang="en-US" sz="1800" b="1" u="sng" dirty="0" smtClean="0"/>
              <a:t>Characteristics/Attributes of a good Software:</a:t>
            </a:r>
          </a:p>
          <a:p>
            <a:pPr marL="0" indent="0">
              <a:buNone/>
            </a:pPr>
            <a:endParaRPr lang="en-US" sz="1800" b="1" dirty="0" smtClean="0"/>
          </a:p>
          <a:p>
            <a:pPr marL="0" indent="0">
              <a:buNone/>
            </a:pPr>
            <a:endParaRPr lang="en-US" sz="18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90675"/>
            <a:ext cx="71437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51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The changing nature of the softwares:</a:t>
            </a:r>
          </a:p>
          <a:p>
            <a:pPr marL="0" indent="0">
              <a:buNone/>
            </a:pPr>
            <a:r>
              <a:rPr lang="en-US" sz="1800" dirty="0"/>
              <a:t>there are three general issues that affect many different types of software</a:t>
            </a:r>
            <a:r>
              <a:rPr lang="en-US" sz="1800" dirty="0" smtClean="0"/>
              <a:t>:</a:t>
            </a:r>
          </a:p>
          <a:p>
            <a:pPr marL="0" indent="0">
              <a:buNone/>
            </a:pPr>
            <a:r>
              <a:rPr lang="en-US" sz="1800" dirty="0" smtClean="0"/>
              <a:t>(1) Heterogeneity		(2) Business &amp; social change		(3) Security &amp; Trust</a:t>
            </a:r>
          </a:p>
          <a:p>
            <a:pPr marL="0" indent="0">
              <a:buNone/>
            </a:pPr>
            <a:endParaRPr lang="en-US" sz="1800" dirty="0" smtClean="0"/>
          </a:p>
          <a:p>
            <a:pPr marL="0" indent="0">
              <a:buNone/>
            </a:pPr>
            <a:r>
              <a:rPr lang="en-US" sz="1800" dirty="0" smtClean="0"/>
              <a:t>And hence we have diversity in software engineering like:</a:t>
            </a:r>
          </a:p>
          <a:p>
            <a:pPr marL="0" indent="0">
              <a:buNone/>
            </a:pPr>
            <a:r>
              <a:rPr lang="en-US" sz="1800" dirty="0" smtClean="0"/>
              <a:t>(1) Stand alone application		(2) Interactive transaction-based applications</a:t>
            </a:r>
          </a:p>
          <a:p>
            <a:pPr marL="0" indent="0">
              <a:buNone/>
            </a:pPr>
            <a:r>
              <a:rPr lang="en-US" sz="1800" dirty="0" smtClean="0"/>
              <a:t>(3) Embedded Control System		(4) Batch Processing system</a:t>
            </a:r>
          </a:p>
          <a:p>
            <a:pPr marL="0" indent="0">
              <a:buNone/>
            </a:pPr>
            <a:r>
              <a:rPr lang="en-US" sz="1800" dirty="0" smtClean="0"/>
              <a:t>(5) Entertainment System		(6) System for modeling and simulations</a:t>
            </a:r>
          </a:p>
          <a:p>
            <a:pPr marL="0" indent="0">
              <a:buNone/>
            </a:pPr>
            <a:r>
              <a:rPr lang="en-US" sz="1800" dirty="0" smtClean="0"/>
              <a:t>(7) Data collection system		(8) System of systems</a:t>
            </a:r>
            <a:endParaRPr lang="en-US" sz="1800" dirty="0" smtClean="0"/>
          </a:p>
          <a:p>
            <a:pPr marL="0" indent="0">
              <a:buNone/>
            </a:pPr>
            <a:endParaRPr lang="en-US" sz="1800" b="1" dirty="0" smtClean="0"/>
          </a:p>
          <a:p>
            <a:pPr marL="0" indent="0">
              <a:buNone/>
            </a:pPr>
            <a:endParaRPr lang="en-US" sz="1800" b="1" dirty="0" smtClean="0"/>
          </a:p>
        </p:txBody>
      </p:sp>
    </p:spTree>
    <p:extLst>
      <p:ext uri="{BB962C8B-B14F-4D97-AF65-F5344CB8AC3E}">
        <p14:creationId xmlns:p14="http://schemas.microsoft.com/office/powerpoint/2010/main" val="2144689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Software Myths</a:t>
            </a:r>
            <a:r>
              <a:rPr lang="en-US" sz="1800" b="1" dirty="0" smtClean="0"/>
              <a:t>: </a:t>
            </a:r>
            <a:r>
              <a:rPr lang="en-US" sz="1800" dirty="0" smtClean="0"/>
              <a:t>Myths that means believed to be </a:t>
            </a:r>
            <a:r>
              <a:rPr lang="en-US" sz="1800" dirty="0" smtClean="0">
                <a:solidFill>
                  <a:srgbClr val="FF0000"/>
                </a:solidFill>
              </a:rPr>
              <a:t>TRUE</a:t>
            </a:r>
            <a:r>
              <a:rPr lang="en-US" sz="1800" dirty="0" smtClean="0"/>
              <a:t> but actually it’s </a:t>
            </a:r>
            <a:r>
              <a:rPr lang="en-US" sz="1800" dirty="0" smtClean="0">
                <a:solidFill>
                  <a:srgbClr val="FF0000"/>
                </a:solidFill>
              </a:rPr>
              <a:t>NOT</a:t>
            </a:r>
          </a:p>
          <a:p>
            <a:pPr marL="0" indent="0">
              <a:buNone/>
            </a:pPr>
            <a:endParaRPr lang="en-US" sz="1800" dirty="0" smtClean="0"/>
          </a:p>
          <a:p>
            <a:pPr marL="0" indent="0">
              <a:buNone/>
            </a:pPr>
            <a:endParaRPr lang="en-US" sz="1800" b="1" dirty="0" smtClean="0"/>
          </a:p>
          <a:p>
            <a:pPr marL="0" indent="0">
              <a:buNone/>
            </a:pPr>
            <a:endParaRPr lang="en-US" sz="18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044959742"/>
              </p:ext>
            </p:extLst>
          </p:nvPr>
        </p:nvGraphicFramePr>
        <p:xfrm>
          <a:off x="152400" y="1814830"/>
          <a:ext cx="8839200" cy="2834640"/>
        </p:xfrm>
        <a:graphic>
          <a:graphicData uri="http://schemas.openxmlformats.org/drawingml/2006/table">
            <a:tbl>
              <a:tblPr firstRow="1" bandRow="1">
                <a:tableStyleId>{BC89EF96-8CEA-46FF-86C4-4CE0E7609802}</a:tableStyleId>
              </a:tblPr>
              <a:tblGrid>
                <a:gridCol w="3276600"/>
                <a:gridCol w="3048000"/>
                <a:gridCol w="2514600"/>
              </a:tblGrid>
              <a:tr h="223520">
                <a:tc gridSpan="3">
                  <a:txBody>
                    <a:bodyPr/>
                    <a:lstStyle/>
                    <a:p>
                      <a:pPr algn="ctr"/>
                      <a:r>
                        <a:rPr lang="en-US" sz="1400" dirty="0" smtClean="0"/>
                        <a:t>Management Myths</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147320">
                <a:tc>
                  <a:txBody>
                    <a:bodyPr/>
                    <a:lstStyle/>
                    <a:p>
                      <a:r>
                        <a:rPr lang="en-US" sz="1400" b="1" dirty="0" smtClean="0"/>
                        <a:t>Myth:</a:t>
                      </a:r>
                      <a:r>
                        <a:rPr lang="en-US" sz="1400" dirty="0" smtClean="0"/>
                        <a:t> We already have a book that’s full of standards and procedures for building software. Won’t that provide my people with everything they</a:t>
                      </a:r>
                      <a:r>
                        <a:rPr lang="en-US" sz="1400" baseline="0" dirty="0" smtClean="0"/>
                        <a:t> </a:t>
                      </a:r>
                      <a:r>
                        <a:rPr lang="en-US" sz="1400" dirty="0" smtClean="0"/>
                        <a:t>need to know?</a:t>
                      </a:r>
                      <a:endParaRPr lang="en-US" sz="1400" dirty="0"/>
                    </a:p>
                  </a:txBody>
                  <a:tcPr/>
                </a:tc>
                <a:tc>
                  <a:txBody>
                    <a:bodyPr/>
                    <a:lstStyle/>
                    <a:p>
                      <a:r>
                        <a:rPr lang="en-US" sz="1400" b="1" dirty="0" smtClean="0"/>
                        <a:t>Myth: </a:t>
                      </a:r>
                      <a:r>
                        <a:rPr lang="en-US" sz="1400" dirty="0" smtClean="0"/>
                        <a:t>If we get behind schedule, we can add more programmers and catch up (sometimes called the “Mongolian horde” concept).</a:t>
                      </a:r>
                      <a:endParaRPr lang="en-US" sz="1400" dirty="0"/>
                    </a:p>
                  </a:txBody>
                  <a:tcPr/>
                </a:tc>
                <a:tc>
                  <a:txBody>
                    <a:bodyPr/>
                    <a:lstStyle/>
                    <a:p>
                      <a:r>
                        <a:rPr lang="en-US" sz="1400" b="1" dirty="0" smtClean="0"/>
                        <a:t>Myth: </a:t>
                      </a:r>
                      <a:r>
                        <a:rPr lang="en-US" sz="1400" dirty="0" smtClean="0"/>
                        <a:t>If I decide to outsource the software project to a third party, I can just</a:t>
                      </a:r>
                      <a:r>
                        <a:rPr lang="en-US" sz="1400" baseline="0" dirty="0" smtClean="0"/>
                        <a:t> </a:t>
                      </a:r>
                      <a:r>
                        <a:rPr lang="en-US" sz="1400" dirty="0" smtClean="0"/>
                        <a:t>relax and let that firm build it.</a:t>
                      </a:r>
                      <a:endParaRPr lang="en-US" sz="1400" dirty="0"/>
                    </a:p>
                  </a:txBody>
                  <a:tcPr/>
                </a:tc>
              </a:tr>
              <a:tr h="0">
                <a:tc>
                  <a:txBody>
                    <a:bodyPr/>
                    <a:lstStyle/>
                    <a:p>
                      <a:r>
                        <a:rPr lang="en-US" sz="1400" b="1" dirty="0" smtClean="0"/>
                        <a:t>Reality:</a:t>
                      </a:r>
                      <a:r>
                        <a:rPr lang="en-US" sz="1400" dirty="0" smtClean="0"/>
                        <a:t> The book of standards may very well exist, but is it used? Are software practitioners aware of its existence? Does it reflect modern software engineering practice? Is it complete? Is it adaptable? In many cases, the answer to all of these questions is “NO.”</a:t>
                      </a:r>
                      <a:endParaRPr lang="en-US" sz="1400" dirty="0"/>
                    </a:p>
                  </a:txBody>
                  <a:tcPr/>
                </a:tc>
                <a:tc>
                  <a:txBody>
                    <a:bodyPr/>
                    <a:lstStyle/>
                    <a:p>
                      <a:r>
                        <a:rPr lang="en-US" sz="1400" b="1" dirty="0" smtClean="0"/>
                        <a:t>Reality:</a:t>
                      </a:r>
                      <a:r>
                        <a:rPr lang="en-US" sz="1400" dirty="0" smtClean="0"/>
                        <a:t> Software development is not a mechanistic process like</a:t>
                      </a:r>
                      <a:r>
                        <a:rPr lang="en-US" sz="1400" baseline="0" dirty="0" smtClean="0"/>
                        <a:t> </a:t>
                      </a:r>
                      <a:r>
                        <a:rPr lang="en-US" sz="1400" dirty="0" smtClean="0"/>
                        <a:t>manufacturing. new people are</a:t>
                      </a:r>
                      <a:r>
                        <a:rPr lang="en-US" sz="1400" baseline="0" dirty="0" smtClean="0"/>
                        <a:t> </a:t>
                      </a:r>
                      <a:r>
                        <a:rPr lang="en-US" sz="1400" dirty="0" smtClean="0"/>
                        <a:t>added, people who were working</a:t>
                      </a:r>
                      <a:r>
                        <a:rPr lang="en-US" sz="1400" baseline="0" dirty="0" smtClean="0"/>
                        <a:t> </a:t>
                      </a:r>
                      <a:r>
                        <a:rPr lang="en-US" sz="1400" dirty="0" smtClean="0"/>
                        <a:t>must spend time educating the</a:t>
                      </a:r>
                      <a:r>
                        <a:rPr lang="en-US" sz="1400" baseline="0" dirty="0" smtClean="0"/>
                        <a:t> </a:t>
                      </a:r>
                      <a:r>
                        <a:rPr lang="en-US" sz="1400" dirty="0" smtClean="0"/>
                        <a:t>newcomers, thereby reducing the</a:t>
                      </a:r>
                      <a:r>
                        <a:rPr lang="en-US" sz="1400" baseline="0" dirty="0" smtClean="0"/>
                        <a:t> </a:t>
                      </a:r>
                      <a:r>
                        <a:rPr lang="en-US" sz="1400" dirty="0" smtClean="0"/>
                        <a:t>amount of time spent on productive</a:t>
                      </a:r>
                      <a:r>
                        <a:rPr lang="en-US" sz="1400" baseline="0" dirty="0" smtClean="0"/>
                        <a:t> </a:t>
                      </a:r>
                      <a:r>
                        <a:rPr lang="en-US" sz="1400" dirty="0" smtClean="0"/>
                        <a:t>development effort.</a:t>
                      </a:r>
                      <a:endParaRPr lang="en-US" sz="1400" dirty="0"/>
                    </a:p>
                  </a:txBody>
                  <a:tcPr/>
                </a:tc>
                <a:tc>
                  <a:txBody>
                    <a:bodyPr/>
                    <a:lstStyle/>
                    <a:p>
                      <a:r>
                        <a:rPr lang="en-US" sz="1400" b="1" dirty="0" smtClean="0"/>
                        <a:t>Reality:</a:t>
                      </a:r>
                      <a:r>
                        <a:rPr lang="en-US" sz="1400" dirty="0" smtClean="0"/>
                        <a:t> If an organization does not understand how to manage and control</a:t>
                      </a:r>
                      <a:r>
                        <a:rPr lang="en-US" sz="1400" baseline="0" dirty="0" smtClean="0"/>
                        <a:t> </a:t>
                      </a:r>
                      <a:r>
                        <a:rPr lang="en-US" sz="1400" dirty="0" smtClean="0"/>
                        <a:t>software projects internally, it will invariably struggle when it outsources</a:t>
                      </a:r>
                      <a:r>
                        <a:rPr lang="en-US" sz="1400" baseline="0" dirty="0" smtClean="0"/>
                        <a:t> </a:t>
                      </a:r>
                      <a:r>
                        <a:rPr lang="en-US" sz="1400" dirty="0" smtClean="0"/>
                        <a:t>software projects.</a:t>
                      </a:r>
                      <a:endParaRPr lang="en-US" sz="1400" dirty="0"/>
                    </a:p>
                  </a:txBody>
                  <a:tcPr/>
                </a:tc>
              </a:tr>
            </a:tbl>
          </a:graphicData>
        </a:graphic>
      </p:graphicFrame>
    </p:spTree>
    <p:extLst>
      <p:ext uri="{BB962C8B-B14F-4D97-AF65-F5344CB8AC3E}">
        <p14:creationId xmlns:p14="http://schemas.microsoft.com/office/powerpoint/2010/main" val="2283438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Software Myths</a:t>
            </a:r>
            <a:r>
              <a:rPr lang="en-US" sz="1800" b="1" dirty="0" smtClean="0"/>
              <a:t>: </a:t>
            </a:r>
            <a:r>
              <a:rPr lang="en-US" sz="1800" dirty="0" smtClean="0"/>
              <a:t>Myths that means believed to be </a:t>
            </a:r>
            <a:r>
              <a:rPr lang="en-US" sz="1800" dirty="0" smtClean="0">
                <a:solidFill>
                  <a:srgbClr val="FF0000"/>
                </a:solidFill>
              </a:rPr>
              <a:t>TRUE</a:t>
            </a:r>
            <a:r>
              <a:rPr lang="en-US" sz="1800" dirty="0" smtClean="0"/>
              <a:t> but actually it’s </a:t>
            </a:r>
            <a:r>
              <a:rPr lang="en-US" sz="1800" dirty="0" smtClean="0">
                <a:solidFill>
                  <a:srgbClr val="FF0000"/>
                </a:solidFill>
              </a:rPr>
              <a:t>NOT</a:t>
            </a:r>
          </a:p>
          <a:p>
            <a:pPr marL="0" indent="0">
              <a:buNone/>
            </a:pPr>
            <a:endParaRPr lang="en-US" sz="1800" dirty="0" smtClean="0"/>
          </a:p>
          <a:p>
            <a:pPr marL="0" indent="0">
              <a:buNone/>
            </a:pPr>
            <a:endParaRPr lang="en-US" sz="1800" b="1" dirty="0" smtClean="0"/>
          </a:p>
          <a:p>
            <a:pPr marL="0" indent="0">
              <a:buNone/>
            </a:pPr>
            <a:endParaRPr lang="en-US" sz="18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929033931"/>
              </p:ext>
            </p:extLst>
          </p:nvPr>
        </p:nvGraphicFramePr>
        <p:xfrm>
          <a:off x="152400" y="1814830"/>
          <a:ext cx="8763000" cy="3048000"/>
        </p:xfrm>
        <a:graphic>
          <a:graphicData uri="http://schemas.openxmlformats.org/drawingml/2006/table">
            <a:tbl>
              <a:tblPr firstRow="1" bandRow="1">
                <a:tableStyleId>{BC89EF96-8CEA-46FF-86C4-4CE0E7609802}</a:tableStyleId>
              </a:tblPr>
              <a:tblGrid>
                <a:gridCol w="4381500"/>
                <a:gridCol w="4381500"/>
              </a:tblGrid>
              <a:tr h="223520">
                <a:tc gridSpan="2">
                  <a:txBody>
                    <a:bodyPr/>
                    <a:lstStyle/>
                    <a:p>
                      <a:pPr algn="ctr"/>
                      <a:r>
                        <a:rPr lang="en-US" sz="1400" dirty="0" smtClean="0"/>
                        <a:t>Customer Myths</a:t>
                      </a:r>
                      <a:endParaRPr lang="en-US" sz="1400" dirty="0"/>
                    </a:p>
                  </a:txBody>
                  <a:tcPr/>
                </a:tc>
                <a:tc hMerge="1">
                  <a:txBody>
                    <a:bodyPr/>
                    <a:lstStyle/>
                    <a:p>
                      <a:pPr algn="ctr"/>
                      <a:endParaRPr lang="en-US" sz="1400" dirty="0"/>
                    </a:p>
                  </a:txBody>
                  <a:tcPr/>
                </a:tc>
              </a:tr>
              <a:tr h="147320">
                <a:tc>
                  <a:txBody>
                    <a:bodyPr/>
                    <a:lstStyle/>
                    <a:p>
                      <a:r>
                        <a:rPr lang="en-US" sz="1400" b="1" dirty="0" smtClean="0"/>
                        <a:t>Myth:</a:t>
                      </a:r>
                      <a:r>
                        <a:rPr lang="en-US" sz="1400" dirty="0" smtClean="0"/>
                        <a:t> A general statement of objectives is sufficient to begin writing programs—we can fill in the details later.</a:t>
                      </a:r>
                      <a:endParaRPr lang="en-US" sz="1400" dirty="0"/>
                    </a:p>
                  </a:txBody>
                  <a:tcPr/>
                </a:tc>
                <a:tc>
                  <a:txBody>
                    <a:bodyPr/>
                    <a:lstStyle/>
                    <a:p>
                      <a:r>
                        <a:rPr lang="en-US" sz="1400" b="1" dirty="0" smtClean="0"/>
                        <a:t>Myth: </a:t>
                      </a:r>
                      <a:r>
                        <a:rPr lang="en-US" sz="1400" dirty="0" smtClean="0"/>
                        <a:t>Software requirements continually change, but change can be easily</a:t>
                      </a:r>
                      <a:r>
                        <a:rPr lang="en-US" sz="1400" baseline="0" dirty="0" smtClean="0"/>
                        <a:t> </a:t>
                      </a:r>
                      <a:r>
                        <a:rPr lang="en-US" sz="1400" dirty="0" smtClean="0"/>
                        <a:t>accommodated because software is flexible.</a:t>
                      </a:r>
                      <a:endParaRPr lang="en-US" sz="1400" dirty="0"/>
                    </a:p>
                  </a:txBody>
                  <a:tcPr/>
                </a:tc>
              </a:tr>
              <a:tr h="0">
                <a:tc>
                  <a:txBody>
                    <a:bodyPr/>
                    <a:lstStyle/>
                    <a:p>
                      <a:r>
                        <a:rPr lang="en-US" sz="1400" b="1" dirty="0" smtClean="0"/>
                        <a:t>Reality:</a:t>
                      </a:r>
                      <a:r>
                        <a:rPr lang="en-US" sz="1400" dirty="0" smtClean="0"/>
                        <a:t> Although a comprehensive and stable statement of requirements is</a:t>
                      </a:r>
                      <a:r>
                        <a:rPr lang="en-US" sz="1400" baseline="0" dirty="0" smtClean="0"/>
                        <a:t> </a:t>
                      </a:r>
                      <a:r>
                        <a:rPr lang="en-US" sz="1400" dirty="0" smtClean="0"/>
                        <a:t>not always possible, an ambiguous “statement of objectives” is a</a:t>
                      </a:r>
                      <a:r>
                        <a:rPr lang="en-US" sz="1400" baseline="0" dirty="0" smtClean="0"/>
                        <a:t> </a:t>
                      </a:r>
                      <a:r>
                        <a:rPr lang="en-US" sz="1400" dirty="0" smtClean="0"/>
                        <a:t>recipe for disaster. Unambiguous requirements (usually derived iteratively) are developed only through effective and continuous</a:t>
                      </a:r>
                      <a:r>
                        <a:rPr lang="en-US" sz="1400" baseline="0" dirty="0" smtClean="0"/>
                        <a:t> </a:t>
                      </a:r>
                      <a:r>
                        <a:rPr lang="en-US" sz="1400" dirty="0" smtClean="0"/>
                        <a:t>communication between customer and developer.</a:t>
                      </a:r>
                      <a:endParaRPr lang="en-US" sz="1400" dirty="0"/>
                    </a:p>
                  </a:txBody>
                  <a:tcPr/>
                </a:tc>
                <a:tc>
                  <a:txBody>
                    <a:bodyPr/>
                    <a:lstStyle/>
                    <a:p>
                      <a:r>
                        <a:rPr lang="en-US" sz="1400" b="1" dirty="0" smtClean="0"/>
                        <a:t>Reality:</a:t>
                      </a:r>
                      <a:r>
                        <a:rPr lang="en-US" sz="1400" dirty="0" smtClean="0"/>
                        <a:t> It is true that software requirements change, but the impact of</a:t>
                      </a:r>
                      <a:r>
                        <a:rPr lang="en-US" sz="1400" baseline="0" dirty="0" smtClean="0"/>
                        <a:t> </a:t>
                      </a:r>
                      <a:r>
                        <a:rPr lang="en-US" sz="1400" dirty="0" smtClean="0"/>
                        <a:t>change varies with the time at which it is introduced. When requirements</a:t>
                      </a:r>
                      <a:r>
                        <a:rPr lang="en-US" sz="1400" baseline="0" dirty="0" smtClean="0"/>
                        <a:t> </a:t>
                      </a:r>
                      <a:r>
                        <a:rPr lang="en-US" sz="1400" dirty="0" smtClean="0"/>
                        <a:t>changes are requested early (before design or code has been</a:t>
                      </a:r>
                      <a:r>
                        <a:rPr lang="en-US" sz="1400" baseline="0" dirty="0" smtClean="0"/>
                        <a:t> </a:t>
                      </a:r>
                      <a:r>
                        <a:rPr lang="en-US" sz="1400" dirty="0" smtClean="0"/>
                        <a:t>started), the cost impact is relatively small. However, as time</a:t>
                      </a:r>
                      <a:r>
                        <a:rPr lang="en-US" sz="1400" baseline="0" dirty="0" smtClean="0"/>
                        <a:t> </a:t>
                      </a:r>
                      <a:r>
                        <a:rPr lang="en-US" sz="1400" dirty="0" smtClean="0"/>
                        <a:t>passes, the cost impact grows rapidly—resources have been committed,</a:t>
                      </a:r>
                      <a:r>
                        <a:rPr lang="en-US" sz="1400" baseline="0" dirty="0" smtClean="0"/>
                        <a:t> </a:t>
                      </a:r>
                      <a:r>
                        <a:rPr lang="en-US" sz="1400" dirty="0" smtClean="0"/>
                        <a:t>a design framework has been established, and change can</a:t>
                      </a:r>
                      <a:r>
                        <a:rPr lang="en-US" sz="1400" baseline="0" dirty="0" smtClean="0"/>
                        <a:t> </a:t>
                      </a:r>
                      <a:r>
                        <a:rPr lang="en-US" sz="1400" dirty="0" smtClean="0"/>
                        <a:t>cause upheaval that requires additional resources and</a:t>
                      </a:r>
                      <a:r>
                        <a:rPr lang="en-US" sz="1400" baseline="0" dirty="0" smtClean="0"/>
                        <a:t> </a:t>
                      </a:r>
                      <a:r>
                        <a:rPr lang="en-US" sz="1400" dirty="0" smtClean="0"/>
                        <a:t>major design</a:t>
                      </a:r>
                      <a:r>
                        <a:rPr lang="en-US" sz="1400" baseline="0" dirty="0" smtClean="0"/>
                        <a:t> </a:t>
                      </a:r>
                      <a:r>
                        <a:rPr lang="en-US" sz="1400" dirty="0" smtClean="0"/>
                        <a:t>modification.</a:t>
                      </a:r>
                      <a:endParaRPr lang="en-US" sz="1400" dirty="0"/>
                    </a:p>
                  </a:txBody>
                  <a:tcPr/>
                </a:tc>
              </a:tr>
            </a:tbl>
          </a:graphicData>
        </a:graphic>
      </p:graphicFrame>
    </p:spTree>
    <p:extLst>
      <p:ext uri="{BB962C8B-B14F-4D97-AF65-F5344CB8AC3E}">
        <p14:creationId xmlns:p14="http://schemas.microsoft.com/office/powerpoint/2010/main" val="3841757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1800" b="1" u="sng" dirty="0" smtClean="0"/>
              <a:t>Software Myths</a:t>
            </a:r>
            <a:r>
              <a:rPr lang="en-US" sz="1800" b="1" dirty="0" smtClean="0"/>
              <a:t>: </a:t>
            </a:r>
            <a:r>
              <a:rPr lang="en-US" sz="1800" dirty="0" smtClean="0"/>
              <a:t>Myths that means believed to be </a:t>
            </a:r>
            <a:r>
              <a:rPr lang="en-US" sz="1800" dirty="0" smtClean="0">
                <a:solidFill>
                  <a:srgbClr val="FF0000"/>
                </a:solidFill>
              </a:rPr>
              <a:t>TRUE</a:t>
            </a:r>
            <a:r>
              <a:rPr lang="en-US" sz="1800" dirty="0" smtClean="0"/>
              <a:t> but actually it’s </a:t>
            </a:r>
            <a:r>
              <a:rPr lang="en-US" sz="1800" dirty="0" smtClean="0">
                <a:solidFill>
                  <a:srgbClr val="FF0000"/>
                </a:solidFill>
              </a:rPr>
              <a:t>NOT</a:t>
            </a:r>
          </a:p>
          <a:p>
            <a:pPr marL="0" indent="0">
              <a:buNone/>
            </a:pPr>
            <a:endParaRPr lang="en-US" sz="1800" dirty="0" smtClean="0"/>
          </a:p>
          <a:p>
            <a:pPr marL="0" indent="0">
              <a:buNone/>
            </a:pPr>
            <a:endParaRPr lang="en-US" sz="1800" b="1" dirty="0" smtClean="0"/>
          </a:p>
          <a:p>
            <a:pPr marL="0" indent="0">
              <a:buNone/>
            </a:pPr>
            <a:endParaRPr lang="en-US" sz="18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861877687"/>
              </p:ext>
            </p:extLst>
          </p:nvPr>
        </p:nvGraphicFramePr>
        <p:xfrm>
          <a:off x="76200" y="1657350"/>
          <a:ext cx="8915400" cy="3444240"/>
        </p:xfrm>
        <a:graphic>
          <a:graphicData uri="http://schemas.openxmlformats.org/drawingml/2006/table">
            <a:tbl>
              <a:tblPr firstRow="1" bandRow="1">
                <a:tableStyleId>{BC89EF96-8CEA-46FF-86C4-4CE0E7609802}</a:tableStyleId>
              </a:tblPr>
              <a:tblGrid>
                <a:gridCol w="4457700"/>
                <a:gridCol w="4457700"/>
              </a:tblGrid>
              <a:tr h="223520">
                <a:tc gridSpan="2">
                  <a:txBody>
                    <a:bodyPr/>
                    <a:lstStyle/>
                    <a:p>
                      <a:pPr algn="ctr"/>
                      <a:r>
                        <a:rPr lang="en-US" sz="1400" dirty="0" smtClean="0"/>
                        <a:t>Developers Myths</a:t>
                      </a:r>
                      <a:endParaRPr lang="en-US" sz="1400" dirty="0"/>
                    </a:p>
                  </a:txBody>
                  <a:tcPr/>
                </a:tc>
                <a:tc hMerge="1">
                  <a:txBody>
                    <a:bodyPr/>
                    <a:lstStyle/>
                    <a:p>
                      <a:pPr algn="ctr"/>
                      <a:endParaRPr lang="en-US" sz="1400" dirty="0"/>
                    </a:p>
                  </a:txBody>
                  <a:tcPr/>
                </a:tc>
              </a:tr>
              <a:tr h="147320">
                <a:tc>
                  <a:txBody>
                    <a:bodyPr/>
                    <a:lstStyle/>
                    <a:p>
                      <a:r>
                        <a:rPr lang="en-US" sz="1400" b="1" dirty="0" smtClean="0"/>
                        <a:t>Myth: </a:t>
                      </a:r>
                      <a:r>
                        <a:rPr lang="en-US" sz="1400" b="0" dirty="0" smtClean="0"/>
                        <a:t>Once we write the program and get it to work, our job is done.</a:t>
                      </a:r>
                      <a:endParaRPr lang="en-US" sz="1400" b="0" dirty="0"/>
                    </a:p>
                  </a:txBody>
                  <a:tcPr/>
                </a:tc>
                <a:tc>
                  <a:txBody>
                    <a:bodyPr/>
                    <a:lstStyle/>
                    <a:p>
                      <a:r>
                        <a:rPr lang="en-US" sz="1400" b="1" dirty="0" smtClean="0"/>
                        <a:t>Myth:</a:t>
                      </a:r>
                      <a:r>
                        <a:rPr lang="en-US" sz="1400" dirty="0" smtClean="0"/>
                        <a:t> Until I get the program “running” I have no way of assessing its quality.</a:t>
                      </a:r>
                      <a:endParaRPr lang="en-US" sz="1400" dirty="0"/>
                    </a:p>
                  </a:txBody>
                  <a:tcPr/>
                </a:tc>
              </a:tr>
              <a:tr h="0">
                <a:tc>
                  <a:txBody>
                    <a:bodyPr/>
                    <a:lstStyle/>
                    <a:p>
                      <a:r>
                        <a:rPr lang="en-US" sz="1400" b="1" dirty="0" smtClean="0"/>
                        <a:t>Reality:</a:t>
                      </a:r>
                      <a:r>
                        <a:rPr lang="en-US" sz="1400" dirty="0" smtClean="0"/>
                        <a:t> Someone once said that “the sooner you begin ‘writing code,’ the</a:t>
                      </a:r>
                      <a:r>
                        <a:rPr lang="en-US" sz="1400" baseline="0" dirty="0" smtClean="0"/>
                        <a:t> </a:t>
                      </a:r>
                      <a:r>
                        <a:rPr lang="en-US" sz="1400" dirty="0" smtClean="0"/>
                        <a:t>longer it’ll take you to get done.” Industry data indicate that between</a:t>
                      </a:r>
                      <a:r>
                        <a:rPr lang="en-US" sz="1400" baseline="0" dirty="0" smtClean="0"/>
                        <a:t> </a:t>
                      </a:r>
                      <a:r>
                        <a:rPr lang="en-US" sz="1400" dirty="0" smtClean="0"/>
                        <a:t>60 and 80 percent of all effort expended on software will be expended</a:t>
                      </a:r>
                      <a:r>
                        <a:rPr lang="en-US" sz="1400" baseline="0" dirty="0" smtClean="0"/>
                        <a:t> </a:t>
                      </a:r>
                      <a:r>
                        <a:rPr lang="en-US" sz="1400" dirty="0" smtClean="0"/>
                        <a:t>after it is delivered to the customer for the first time.</a:t>
                      </a:r>
                      <a:endParaRPr lang="en-US" sz="1400" dirty="0"/>
                    </a:p>
                  </a:txBody>
                  <a:tcPr/>
                </a:tc>
                <a:tc>
                  <a:txBody>
                    <a:bodyPr/>
                    <a:lstStyle/>
                    <a:p>
                      <a:r>
                        <a:rPr lang="en-US" sz="1400" b="1" dirty="0" smtClean="0"/>
                        <a:t>Reality:</a:t>
                      </a:r>
                      <a:r>
                        <a:rPr lang="en-US" sz="1400" dirty="0" smtClean="0"/>
                        <a:t> One of the most effective software quality assurance mechanisms</a:t>
                      </a:r>
                      <a:r>
                        <a:rPr lang="en-US" sz="1400" baseline="0" dirty="0" smtClean="0"/>
                        <a:t> </a:t>
                      </a:r>
                      <a:r>
                        <a:rPr lang="en-US" sz="1400" dirty="0" smtClean="0"/>
                        <a:t>can be applied from the inception of a project—the technical review.</a:t>
                      </a:r>
                      <a:r>
                        <a:rPr lang="en-US" sz="1400" baseline="0" dirty="0" smtClean="0"/>
                        <a:t> </a:t>
                      </a:r>
                      <a:r>
                        <a:rPr lang="en-US" sz="1400" dirty="0" smtClean="0"/>
                        <a:t>Software reviews are a “quality filter” that</a:t>
                      </a:r>
                      <a:r>
                        <a:rPr lang="en-US" sz="1400" baseline="0" dirty="0" smtClean="0"/>
                        <a:t> </a:t>
                      </a:r>
                      <a:r>
                        <a:rPr lang="en-US" sz="1400" dirty="0" smtClean="0"/>
                        <a:t>have been found to be more effective than testing for finding certain</a:t>
                      </a:r>
                      <a:r>
                        <a:rPr lang="en-US" sz="1400" baseline="0" dirty="0" smtClean="0"/>
                        <a:t> </a:t>
                      </a:r>
                      <a:r>
                        <a:rPr lang="en-US" sz="1400" dirty="0" smtClean="0"/>
                        <a:t>classes of software defects.</a:t>
                      </a:r>
                      <a:endParaRPr lang="en-US" sz="1400" dirty="0"/>
                    </a:p>
                  </a:txBody>
                  <a:tcPr/>
                </a:tc>
              </a:tr>
              <a:tr h="0">
                <a:tc>
                  <a:txBody>
                    <a:bodyPr/>
                    <a:lstStyle/>
                    <a:p>
                      <a:r>
                        <a:rPr lang="en-US" sz="1400" b="1" dirty="0" smtClean="0"/>
                        <a:t>Myth:</a:t>
                      </a:r>
                      <a:r>
                        <a:rPr lang="en-US" sz="1400" dirty="0" smtClean="0"/>
                        <a:t> The only deliverable work product for a successful project is the working</a:t>
                      </a:r>
                      <a:r>
                        <a:rPr lang="en-US" sz="1400" baseline="0" dirty="0" smtClean="0"/>
                        <a:t> </a:t>
                      </a:r>
                      <a:r>
                        <a:rPr lang="en-US" sz="1400" dirty="0" smtClean="0"/>
                        <a:t>program.</a:t>
                      </a:r>
                      <a:endParaRPr lang="en-US" sz="1400" dirty="0"/>
                    </a:p>
                  </a:txBody>
                  <a:tcPr/>
                </a:tc>
                <a:tc>
                  <a:txBody>
                    <a:bodyPr/>
                    <a:lstStyle/>
                    <a:p>
                      <a:r>
                        <a:rPr lang="en-US" sz="1400" b="1" dirty="0" smtClean="0"/>
                        <a:t>Myth:</a:t>
                      </a:r>
                      <a:r>
                        <a:rPr lang="en-US" sz="1400" dirty="0" smtClean="0"/>
                        <a:t> Software engineering will make us create voluminous and unnecessary</a:t>
                      </a:r>
                      <a:r>
                        <a:rPr lang="en-US" sz="1400" baseline="0" dirty="0" smtClean="0"/>
                        <a:t> </a:t>
                      </a:r>
                      <a:r>
                        <a:rPr lang="en-US" sz="1400" dirty="0" smtClean="0"/>
                        <a:t>documentation and which slow us down.</a:t>
                      </a:r>
                      <a:endParaRPr lang="en-US" sz="1400" dirty="0"/>
                    </a:p>
                  </a:txBody>
                  <a:tcPr/>
                </a:tc>
              </a:tr>
              <a:tr h="0">
                <a:tc>
                  <a:txBody>
                    <a:bodyPr/>
                    <a:lstStyle/>
                    <a:p>
                      <a:r>
                        <a:rPr lang="en-US" sz="1400" b="1" dirty="0" smtClean="0"/>
                        <a:t>Reality:</a:t>
                      </a:r>
                      <a:r>
                        <a:rPr lang="en-US" sz="1400" dirty="0" smtClean="0"/>
                        <a:t> A working program is only one part of a software configuration that</a:t>
                      </a:r>
                      <a:r>
                        <a:rPr lang="en-US" sz="1400" baseline="0" dirty="0" smtClean="0"/>
                        <a:t> </a:t>
                      </a:r>
                      <a:r>
                        <a:rPr lang="en-US" sz="1400" dirty="0" smtClean="0"/>
                        <a:t>includes many elements. A variety of work products (e.g., models,</a:t>
                      </a:r>
                      <a:r>
                        <a:rPr lang="en-US" sz="1400" baseline="0" dirty="0" smtClean="0"/>
                        <a:t> </a:t>
                      </a:r>
                      <a:r>
                        <a:rPr lang="en-US" sz="1400" dirty="0" smtClean="0"/>
                        <a:t>documents, plans) provide a foundation for successful engineering</a:t>
                      </a:r>
                      <a:r>
                        <a:rPr lang="en-US" sz="1400" baseline="0" dirty="0" smtClean="0"/>
                        <a:t>, </a:t>
                      </a:r>
                      <a:r>
                        <a:rPr lang="en-US" sz="1400" dirty="0" smtClean="0"/>
                        <a:t>guidance and support.</a:t>
                      </a:r>
                      <a:endParaRPr lang="en-US" sz="1400" dirty="0"/>
                    </a:p>
                  </a:txBody>
                  <a:tcPr/>
                </a:tc>
                <a:tc>
                  <a:txBody>
                    <a:bodyPr/>
                    <a:lstStyle/>
                    <a:p>
                      <a:r>
                        <a:rPr lang="en-US" sz="1400" dirty="0" smtClean="0"/>
                        <a:t>Reality: Software engineering is not about creating documents. It is about</a:t>
                      </a:r>
                      <a:r>
                        <a:rPr lang="en-US" sz="1400" baseline="0" dirty="0" smtClean="0"/>
                        <a:t> </a:t>
                      </a:r>
                      <a:r>
                        <a:rPr lang="en-US" sz="1400" dirty="0" smtClean="0"/>
                        <a:t>creating a quality product. Better quality leads to reduced rework.</a:t>
                      </a:r>
                      <a:r>
                        <a:rPr lang="en-US" sz="1400" baseline="0" dirty="0" smtClean="0"/>
                        <a:t> </a:t>
                      </a:r>
                      <a:r>
                        <a:rPr lang="en-US" sz="1400" dirty="0" smtClean="0"/>
                        <a:t>And reduced rework results in faster delivery times.</a:t>
                      </a:r>
                      <a:endParaRPr lang="en-US" sz="1400" dirty="0"/>
                    </a:p>
                  </a:txBody>
                  <a:tcPr/>
                </a:tc>
              </a:tr>
            </a:tbl>
          </a:graphicData>
        </a:graphic>
      </p:graphicFrame>
    </p:spTree>
    <p:extLst>
      <p:ext uri="{BB962C8B-B14F-4D97-AF65-F5344CB8AC3E}">
        <p14:creationId xmlns:p14="http://schemas.microsoft.com/office/powerpoint/2010/main" val="3477364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F Raval\Job Data\UVPCE Job Data\2020\SE\Sessions\thank-you-any-5c38a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52550"/>
            <a:ext cx="5715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14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dirty="0" smtClean="0"/>
              <a:t>Course Contents</a:t>
            </a:r>
            <a:endParaRPr lang="en-US" dirty="0"/>
          </a:p>
        </p:txBody>
      </p:sp>
      <p:sp>
        <p:nvSpPr>
          <p:cNvPr id="3" name="Rectangle 2"/>
          <p:cNvSpPr>
            <a:spLocks noGrp="1"/>
          </p:cNvSpPr>
          <p:nvPr>
            <p:ph sz="quarter" idx="13"/>
          </p:nvPr>
        </p:nvSpPr>
        <p:spPr>
          <a:xfrm>
            <a:off x="609600" y="1352551"/>
            <a:ext cx="3886200" cy="2895599"/>
          </a:xfrm>
        </p:spPr>
        <p:txBody>
          <a:bodyPr>
            <a:normAutofit fontScale="70000" lnSpcReduction="20000"/>
          </a:bodyPr>
          <a:lstStyle>
            <a:extLst/>
          </a:lstStyle>
          <a:p>
            <a:pPr marL="0" indent="0" algn="ctr">
              <a:buNone/>
            </a:pPr>
            <a:r>
              <a:rPr lang="en-US" b="1" u="sng" dirty="0" smtClean="0"/>
              <a:t>Units to be covered by RFR</a:t>
            </a:r>
          </a:p>
          <a:p>
            <a:pPr marL="514350" indent="-514350">
              <a:buAutoNum type="arabicPeriod"/>
            </a:pPr>
            <a:r>
              <a:rPr lang="en-US" dirty="0" smtClean="0"/>
              <a:t>Introduction to software and software engineering</a:t>
            </a:r>
          </a:p>
          <a:p>
            <a:pPr marL="514350" indent="-514350">
              <a:buAutoNum type="arabicPeriod"/>
            </a:pPr>
            <a:r>
              <a:rPr lang="en-US" dirty="0" smtClean="0"/>
              <a:t>Process Models</a:t>
            </a:r>
          </a:p>
          <a:p>
            <a:pPr marL="514350" indent="-514350">
              <a:buAutoNum type="arabicPeriod"/>
            </a:pPr>
            <a:r>
              <a:rPr lang="en-US" dirty="0" smtClean="0"/>
              <a:t>Building the analysis models</a:t>
            </a:r>
            <a:endParaRPr lang="en-US" dirty="0"/>
          </a:p>
          <a:p>
            <a:pPr marL="514350" indent="-514350">
              <a:buAutoNum type="arabicPeriod"/>
            </a:pPr>
            <a:r>
              <a:rPr lang="en-US" dirty="0" smtClean="0"/>
              <a:t>Requirement analysis and requirement specification </a:t>
            </a:r>
          </a:p>
          <a:p>
            <a:pPr marL="514350" indent="-514350">
              <a:buAutoNum type="arabicPeriod"/>
            </a:pPr>
            <a:r>
              <a:rPr lang="en-US" dirty="0" smtClean="0"/>
              <a:t>Software Project Management</a:t>
            </a:r>
          </a:p>
          <a:p>
            <a:pPr marL="514350" indent="-514350">
              <a:buAutoNum type="arabicPeriod"/>
            </a:pPr>
            <a:r>
              <a:rPr lang="en-US" dirty="0" smtClean="0"/>
              <a:t>Coding and testing</a:t>
            </a:r>
          </a:p>
        </p:txBody>
      </p:sp>
      <p:sp>
        <p:nvSpPr>
          <p:cNvPr id="10" name="Rectangle 2"/>
          <p:cNvSpPr>
            <a:spLocks noGrp="1"/>
          </p:cNvSpPr>
          <p:nvPr>
            <p:ph sz="quarter" idx="13"/>
          </p:nvPr>
        </p:nvSpPr>
        <p:spPr>
          <a:xfrm>
            <a:off x="4724400" y="1352550"/>
            <a:ext cx="3886200" cy="2743199"/>
          </a:xfrm>
        </p:spPr>
        <p:txBody>
          <a:bodyPr>
            <a:noAutofit/>
          </a:bodyPr>
          <a:lstStyle>
            <a:extLst/>
          </a:lstStyle>
          <a:p>
            <a:pPr marL="0" indent="0" algn="ctr">
              <a:buNone/>
            </a:pPr>
            <a:r>
              <a:rPr lang="en-US" sz="2000" b="1" u="sng" dirty="0" smtClean="0"/>
              <a:t>Units to be covered by YJP</a:t>
            </a:r>
          </a:p>
          <a:p>
            <a:pPr marL="514350" indent="-514350">
              <a:buFont typeface="+mj-lt"/>
              <a:buAutoNum type="arabicPeriod" startAt="7"/>
            </a:pPr>
            <a:r>
              <a:rPr lang="en-US" sz="2000" dirty="0" smtClean="0"/>
              <a:t>Software Design</a:t>
            </a:r>
          </a:p>
          <a:p>
            <a:pPr marL="514350" indent="-514350">
              <a:buAutoNum type="arabicPeriod" startAt="7"/>
            </a:pPr>
            <a:r>
              <a:rPr lang="en-US" sz="2000" dirty="0" smtClean="0"/>
              <a:t>Unified Modeling Language</a:t>
            </a:r>
          </a:p>
          <a:p>
            <a:pPr marL="514350" indent="-514350">
              <a:buAutoNum type="arabicPeriod" startAt="7"/>
            </a:pPr>
            <a:r>
              <a:rPr lang="en-US" sz="2000" dirty="0" smtClean="0"/>
              <a:t>Function oriented software design</a:t>
            </a:r>
          </a:p>
          <a:p>
            <a:pPr marL="514350" indent="-514350">
              <a:buAutoNum type="arabicPeriod" startAt="7"/>
            </a:pPr>
            <a:r>
              <a:rPr lang="en-US" sz="2000" dirty="0" smtClean="0"/>
              <a:t>Advanced topics in software engineering</a:t>
            </a:r>
          </a:p>
        </p:txBody>
      </p:sp>
      <p:sp>
        <p:nvSpPr>
          <p:cNvPr id="11" name="Rectangle 2"/>
          <p:cNvSpPr>
            <a:spLocks noGrp="1"/>
          </p:cNvSpPr>
          <p:nvPr>
            <p:ph sz="quarter" idx="13"/>
          </p:nvPr>
        </p:nvSpPr>
        <p:spPr>
          <a:xfrm>
            <a:off x="228600" y="4171950"/>
            <a:ext cx="8686800" cy="971550"/>
          </a:xfrm>
        </p:spPr>
        <p:txBody>
          <a:bodyPr>
            <a:normAutofit lnSpcReduction="10000"/>
          </a:bodyPr>
          <a:lstStyle>
            <a:extLst/>
          </a:lstStyle>
          <a:p>
            <a:pPr marL="0" indent="0">
              <a:buNone/>
            </a:pPr>
            <a:r>
              <a:rPr lang="en-US" sz="1800" b="1" u="sng" dirty="0" smtClean="0"/>
              <a:t>Books: </a:t>
            </a:r>
          </a:p>
          <a:p>
            <a:pPr marL="342900" indent="-342900">
              <a:buAutoNum type="arabicParenBoth"/>
            </a:pPr>
            <a:r>
              <a:rPr lang="en-US" sz="1600" dirty="0" smtClean="0"/>
              <a:t>Software </a:t>
            </a:r>
            <a:r>
              <a:rPr lang="en-US" sz="1600" dirty="0"/>
              <a:t>Engineering a practitioner’s approach by Roger S. </a:t>
            </a:r>
            <a:r>
              <a:rPr lang="en-US" sz="1600" dirty="0" smtClean="0"/>
              <a:t>Pressman</a:t>
            </a:r>
          </a:p>
          <a:p>
            <a:pPr marL="342900" indent="-342900">
              <a:buAutoNum type="arabicParenBoth"/>
            </a:pPr>
            <a:r>
              <a:rPr lang="en-US" sz="1600" dirty="0"/>
              <a:t>Fundamentals of Software Engineering by </a:t>
            </a:r>
            <a:r>
              <a:rPr lang="en-US" sz="1600" dirty="0" err="1" smtClean="0"/>
              <a:t>Rajib</a:t>
            </a:r>
            <a:r>
              <a:rPr lang="en-US" sz="1600" dirty="0" smtClean="0"/>
              <a:t> </a:t>
            </a:r>
            <a:r>
              <a:rPr lang="en-US" sz="1600" dirty="0"/>
              <a:t>Mal</a:t>
            </a:r>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600" dirty="0" smtClean="0"/>
              <a:t>Teaching and Examination marks Scheme</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031358652"/>
              </p:ext>
            </p:extLst>
          </p:nvPr>
        </p:nvGraphicFramePr>
        <p:xfrm>
          <a:off x="533400" y="2647950"/>
          <a:ext cx="8077199" cy="1010920"/>
        </p:xfrm>
        <a:graphic>
          <a:graphicData uri="http://schemas.openxmlformats.org/drawingml/2006/table">
            <a:tbl>
              <a:tblPr firstRow="1" bandRow="1">
                <a:tableStyleId>{5C22544A-7EE6-4342-B048-85BDC9FD1C3A}</a:tableStyleId>
              </a:tblPr>
              <a:tblGrid>
                <a:gridCol w="1600200"/>
                <a:gridCol w="1524000"/>
                <a:gridCol w="1447800"/>
                <a:gridCol w="1295400"/>
                <a:gridCol w="1447800"/>
                <a:gridCol w="761999"/>
              </a:tblGrid>
              <a:tr h="370840">
                <a:tc>
                  <a:txBody>
                    <a:bodyPr/>
                    <a:lstStyle/>
                    <a:p>
                      <a:pPr algn="ctr"/>
                      <a:r>
                        <a:rPr lang="en-US" b="0" dirty="0" smtClean="0"/>
                        <a:t>Internal Exam</a:t>
                      </a:r>
                    </a:p>
                    <a:p>
                      <a:pPr algn="ctr"/>
                      <a:r>
                        <a:rPr lang="en-US" b="0" dirty="0" smtClean="0"/>
                        <a:t>(Best out</a:t>
                      </a:r>
                      <a:r>
                        <a:rPr lang="en-US" b="0" baseline="0" dirty="0" smtClean="0"/>
                        <a:t> of 2)</a:t>
                      </a:r>
                      <a:endParaRPr lang="en-US" b="0" dirty="0"/>
                    </a:p>
                  </a:txBody>
                  <a:tcPr/>
                </a:tc>
                <a:tc>
                  <a:txBody>
                    <a:bodyPr/>
                    <a:lstStyle/>
                    <a:p>
                      <a:pPr algn="ctr"/>
                      <a:r>
                        <a:rPr lang="en-US" b="0" dirty="0" smtClean="0"/>
                        <a:t>Quiz</a:t>
                      </a:r>
                    </a:p>
                    <a:p>
                      <a:pPr algn="ctr"/>
                      <a:r>
                        <a:rPr lang="en-US" b="0" dirty="0" smtClean="0"/>
                        <a:t>(Best out of 2)</a:t>
                      </a:r>
                      <a:endParaRPr lang="en-US" b="0" dirty="0"/>
                    </a:p>
                  </a:txBody>
                  <a:tcPr/>
                </a:tc>
                <a:tc>
                  <a:txBody>
                    <a:bodyPr/>
                    <a:lstStyle/>
                    <a:p>
                      <a:pPr algn="ctr"/>
                      <a:r>
                        <a:rPr lang="en-US" b="0" dirty="0" smtClean="0"/>
                        <a:t>Assignments</a:t>
                      </a:r>
                      <a:endParaRPr lang="en-US" b="0" dirty="0"/>
                    </a:p>
                  </a:txBody>
                  <a:tcPr/>
                </a:tc>
                <a:tc>
                  <a:txBody>
                    <a:bodyPr/>
                    <a:lstStyle/>
                    <a:p>
                      <a:pPr algn="ctr"/>
                      <a:r>
                        <a:rPr lang="en-US" b="0" dirty="0" smtClean="0"/>
                        <a:t>Lecture Attendance</a:t>
                      </a:r>
                      <a:endParaRPr lang="en-US" b="0" dirty="0"/>
                    </a:p>
                  </a:txBody>
                  <a:tcPr/>
                </a:tc>
                <a:tc>
                  <a:txBody>
                    <a:bodyPr/>
                    <a:lstStyle/>
                    <a:p>
                      <a:pPr algn="ctr"/>
                      <a:r>
                        <a:rPr lang="en-US" b="0" dirty="0" smtClean="0"/>
                        <a:t>Final Theory Exam</a:t>
                      </a:r>
                      <a:endParaRPr lang="en-US" b="0" dirty="0"/>
                    </a:p>
                  </a:txBody>
                  <a:tcPr/>
                </a:tc>
                <a:tc>
                  <a:txBody>
                    <a:bodyPr/>
                    <a:lstStyle/>
                    <a:p>
                      <a:pPr algn="ctr"/>
                      <a:r>
                        <a:rPr lang="en-US" b="1" dirty="0" smtClean="0"/>
                        <a:t>Total</a:t>
                      </a:r>
                      <a:endParaRPr lang="en-US" b="1" dirty="0"/>
                    </a:p>
                  </a:txBody>
                  <a:tcPr/>
                </a:tc>
              </a:tr>
              <a:tr h="370840">
                <a:tc>
                  <a:txBody>
                    <a:bodyPr/>
                    <a:lstStyle/>
                    <a:p>
                      <a:pPr algn="ctr"/>
                      <a:r>
                        <a:rPr lang="en-US" b="0" dirty="0" smtClean="0"/>
                        <a:t>20</a:t>
                      </a:r>
                      <a:endParaRPr lang="en-US" b="0" dirty="0"/>
                    </a:p>
                  </a:txBody>
                  <a:tcPr/>
                </a:tc>
                <a:tc>
                  <a:txBody>
                    <a:bodyPr/>
                    <a:lstStyle/>
                    <a:p>
                      <a:pPr algn="ctr"/>
                      <a:r>
                        <a:rPr lang="en-US" b="0" dirty="0" smtClean="0"/>
                        <a:t>10</a:t>
                      </a:r>
                      <a:endParaRPr lang="en-US" b="0" dirty="0"/>
                    </a:p>
                  </a:txBody>
                  <a:tcPr/>
                </a:tc>
                <a:tc>
                  <a:txBody>
                    <a:bodyPr/>
                    <a:lstStyle/>
                    <a:p>
                      <a:pPr algn="ctr"/>
                      <a:r>
                        <a:rPr lang="en-US" b="0" dirty="0" smtClean="0"/>
                        <a:t>5</a:t>
                      </a:r>
                      <a:endParaRPr lang="en-US" b="0" dirty="0"/>
                    </a:p>
                  </a:txBody>
                  <a:tcPr/>
                </a:tc>
                <a:tc>
                  <a:txBody>
                    <a:bodyPr/>
                    <a:lstStyle/>
                    <a:p>
                      <a:pPr algn="ctr"/>
                      <a:r>
                        <a:rPr lang="en-US" b="0" dirty="0" smtClean="0"/>
                        <a:t>5</a:t>
                      </a:r>
                      <a:endParaRPr lang="en-US" b="0" dirty="0"/>
                    </a:p>
                  </a:txBody>
                  <a:tcPr/>
                </a:tc>
                <a:tc>
                  <a:txBody>
                    <a:bodyPr/>
                    <a:lstStyle/>
                    <a:p>
                      <a:pPr algn="ctr"/>
                      <a:r>
                        <a:rPr lang="en-US" b="0" dirty="0" smtClean="0"/>
                        <a:t>60</a:t>
                      </a:r>
                      <a:endParaRPr lang="en-US" b="0" dirty="0"/>
                    </a:p>
                  </a:txBody>
                  <a:tcPr/>
                </a:tc>
                <a:tc>
                  <a:txBody>
                    <a:bodyPr/>
                    <a:lstStyle/>
                    <a:p>
                      <a:pPr algn="ctr"/>
                      <a:r>
                        <a:rPr lang="en-US" b="1" dirty="0" smtClean="0"/>
                        <a:t>100</a:t>
                      </a:r>
                      <a:endParaRPr lang="en-US" b="1" dirty="0"/>
                    </a:p>
                  </a:txBody>
                  <a:tcPr/>
                </a:tc>
              </a:tr>
            </a:tbl>
          </a:graphicData>
        </a:graphic>
      </p:graphicFrame>
      <p:sp>
        <p:nvSpPr>
          <p:cNvPr id="9" name="Rectangle 2"/>
          <p:cNvSpPr>
            <a:spLocks noGrp="1"/>
          </p:cNvSpPr>
          <p:nvPr>
            <p:ph sz="quarter" idx="13"/>
          </p:nvPr>
        </p:nvSpPr>
        <p:spPr>
          <a:xfrm>
            <a:off x="533400" y="2266950"/>
            <a:ext cx="914400" cy="304799"/>
          </a:xfrm>
        </p:spPr>
        <p:txBody>
          <a:bodyPr>
            <a:noAutofit/>
          </a:bodyPr>
          <a:lstStyle>
            <a:extLst/>
          </a:lstStyle>
          <a:p>
            <a:pPr marL="0" indent="0" algn="ctr">
              <a:buNone/>
            </a:pPr>
            <a:r>
              <a:rPr lang="en-US" sz="1800" dirty="0" smtClean="0"/>
              <a:t>Theory</a:t>
            </a:r>
          </a:p>
        </p:txBody>
      </p:sp>
      <p:sp>
        <p:nvSpPr>
          <p:cNvPr id="12" name="Rectangle 2"/>
          <p:cNvSpPr>
            <a:spLocks noGrp="1"/>
          </p:cNvSpPr>
          <p:nvPr>
            <p:ph sz="quarter" idx="13"/>
          </p:nvPr>
        </p:nvSpPr>
        <p:spPr>
          <a:xfrm>
            <a:off x="533400" y="3638550"/>
            <a:ext cx="1066800" cy="380999"/>
          </a:xfrm>
        </p:spPr>
        <p:txBody>
          <a:bodyPr>
            <a:normAutofit/>
          </a:bodyPr>
          <a:lstStyle>
            <a:extLst/>
          </a:lstStyle>
          <a:p>
            <a:pPr marL="0" indent="0" algn="ctr">
              <a:buNone/>
            </a:pPr>
            <a:r>
              <a:rPr lang="en-US" sz="1800" dirty="0" smtClean="0"/>
              <a:t>Practical</a:t>
            </a:r>
            <a:endParaRPr lang="en-US" dirty="0" smtClean="0"/>
          </a:p>
        </p:txBody>
      </p:sp>
      <p:graphicFrame>
        <p:nvGraphicFramePr>
          <p:cNvPr id="13" name="Content Placeholder 5"/>
          <p:cNvGraphicFramePr>
            <a:graphicFrameLocks noGrp="1"/>
          </p:cNvGraphicFramePr>
          <p:nvPr>
            <p:ph sz="quarter" idx="13"/>
            <p:extLst>
              <p:ext uri="{D42A27DB-BD31-4B8C-83A1-F6EECF244321}">
                <p14:modId xmlns:p14="http://schemas.microsoft.com/office/powerpoint/2010/main" val="3010447696"/>
              </p:ext>
            </p:extLst>
          </p:nvPr>
        </p:nvGraphicFramePr>
        <p:xfrm>
          <a:off x="533400" y="4019550"/>
          <a:ext cx="8077199" cy="1010920"/>
        </p:xfrm>
        <a:graphic>
          <a:graphicData uri="http://schemas.openxmlformats.org/drawingml/2006/table">
            <a:tbl>
              <a:tblPr firstRow="1" bandRow="1">
                <a:tableStyleId>{5C22544A-7EE6-4342-B048-85BDC9FD1C3A}</a:tableStyleId>
              </a:tblPr>
              <a:tblGrid>
                <a:gridCol w="1482055"/>
                <a:gridCol w="1642145"/>
                <a:gridCol w="1447800"/>
                <a:gridCol w="1295400"/>
                <a:gridCol w="1447800"/>
                <a:gridCol w="761999"/>
              </a:tblGrid>
              <a:tr h="370840">
                <a:tc>
                  <a:txBody>
                    <a:bodyPr/>
                    <a:lstStyle/>
                    <a:p>
                      <a:pPr algn="ctr"/>
                      <a:r>
                        <a:rPr lang="en-US" b="0" dirty="0" smtClean="0"/>
                        <a:t>Continuous</a:t>
                      </a:r>
                      <a:r>
                        <a:rPr lang="en-US" b="0" baseline="0" dirty="0" smtClean="0"/>
                        <a:t> Evaluation</a:t>
                      </a:r>
                      <a:endParaRPr lang="en-US" b="0" dirty="0"/>
                    </a:p>
                  </a:txBody>
                  <a:tcPr/>
                </a:tc>
                <a:tc>
                  <a:txBody>
                    <a:bodyPr/>
                    <a:lstStyle/>
                    <a:p>
                      <a:pPr algn="ctr"/>
                      <a:r>
                        <a:rPr lang="en-US" b="0" dirty="0" smtClean="0"/>
                        <a:t>Lab Attendance</a:t>
                      </a:r>
                      <a:endParaRPr lang="en-US" b="0" dirty="0"/>
                    </a:p>
                  </a:txBody>
                  <a:tcPr/>
                </a:tc>
                <a:tc>
                  <a:txBody>
                    <a:bodyPr/>
                    <a:lstStyle/>
                    <a:p>
                      <a:pPr algn="ctr"/>
                      <a:r>
                        <a:rPr lang="en-US" b="0" dirty="0" smtClean="0"/>
                        <a:t>Term-work / File</a:t>
                      </a:r>
                      <a:endParaRPr lang="en-US" b="0" dirty="0"/>
                    </a:p>
                  </a:txBody>
                  <a:tcPr/>
                </a:tc>
                <a:tc>
                  <a:txBody>
                    <a:bodyPr/>
                    <a:lstStyle/>
                    <a:p>
                      <a:pPr algn="ctr"/>
                      <a:r>
                        <a:rPr lang="en-US" b="0" dirty="0" smtClean="0"/>
                        <a:t>Practical Exam</a:t>
                      </a:r>
                      <a:endParaRPr lang="en-US" b="0" dirty="0"/>
                    </a:p>
                  </a:txBody>
                  <a:tcPr/>
                </a:tc>
                <a:tc>
                  <a:txBody>
                    <a:bodyPr/>
                    <a:lstStyle/>
                    <a:p>
                      <a:pPr algn="ctr"/>
                      <a:r>
                        <a:rPr lang="en-US" b="0" dirty="0" smtClean="0"/>
                        <a:t>Viva voce</a:t>
                      </a:r>
                      <a:endParaRPr lang="en-US" b="0" dirty="0"/>
                    </a:p>
                  </a:txBody>
                  <a:tcPr/>
                </a:tc>
                <a:tc>
                  <a:txBody>
                    <a:bodyPr/>
                    <a:lstStyle/>
                    <a:p>
                      <a:pPr algn="ctr"/>
                      <a:r>
                        <a:rPr lang="en-US" b="1" dirty="0" smtClean="0"/>
                        <a:t>Total</a:t>
                      </a:r>
                      <a:endParaRPr lang="en-US" b="1" dirty="0"/>
                    </a:p>
                  </a:txBody>
                  <a:tcPr/>
                </a:tc>
              </a:tr>
              <a:tr h="370840">
                <a:tc>
                  <a:txBody>
                    <a:bodyPr/>
                    <a:lstStyle/>
                    <a:p>
                      <a:pPr algn="ctr"/>
                      <a:r>
                        <a:rPr lang="en-US" b="0" dirty="0" smtClean="0"/>
                        <a:t>15</a:t>
                      </a:r>
                      <a:endParaRPr lang="en-US" b="0" dirty="0"/>
                    </a:p>
                  </a:txBody>
                  <a:tcPr/>
                </a:tc>
                <a:tc>
                  <a:txBody>
                    <a:bodyPr/>
                    <a:lstStyle/>
                    <a:p>
                      <a:pPr algn="ctr"/>
                      <a:r>
                        <a:rPr lang="en-US" b="0" dirty="0" smtClean="0"/>
                        <a:t>5</a:t>
                      </a:r>
                      <a:endParaRPr lang="en-US" b="0" dirty="0"/>
                    </a:p>
                  </a:txBody>
                  <a:tcPr/>
                </a:tc>
                <a:tc>
                  <a:txBody>
                    <a:bodyPr/>
                    <a:lstStyle/>
                    <a:p>
                      <a:pPr algn="ctr"/>
                      <a:r>
                        <a:rPr lang="en-US" b="0" dirty="0" smtClean="0"/>
                        <a:t>10</a:t>
                      </a:r>
                      <a:endParaRPr lang="en-US" b="0" dirty="0"/>
                    </a:p>
                  </a:txBody>
                  <a:tcPr/>
                </a:tc>
                <a:tc>
                  <a:txBody>
                    <a:bodyPr/>
                    <a:lstStyle/>
                    <a:p>
                      <a:pPr algn="ctr"/>
                      <a:r>
                        <a:rPr lang="en-US" b="0" dirty="0" smtClean="0"/>
                        <a:t>10</a:t>
                      </a:r>
                      <a:endParaRPr lang="en-US" b="0" dirty="0"/>
                    </a:p>
                  </a:txBody>
                  <a:tcPr/>
                </a:tc>
                <a:tc>
                  <a:txBody>
                    <a:bodyPr/>
                    <a:lstStyle/>
                    <a:p>
                      <a:pPr algn="ctr"/>
                      <a:r>
                        <a:rPr lang="en-US" b="0" dirty="0" smtClean="0"/>
                        <a:t>10</a:t>
                      </a:r>
                      <a:endParaRPr lang="en-US" b="0" dirty="0"/>
                    </a:p>
                  </a:txBody>
                  <a:tcPr/>
                </a:tc>
                <a:tc>
                  <a:txBody>
                    <a:bodyPr/>
                    <a:lstStyle/>
                    <a:p>
                      <a:pPr algn="ctr"/>
                      <a:r>
                        <a:rPr lang="en-US" b="1" dirty="0" smtClean="0"/>
                        <a:t>50</a:t>
                      </a:r>
                      <a:endParaRPr lang="en-US" b="1" dirty="0"/>
                    </a:p>
                  </a:txBody>
                  <a:tcPr/>
                </a:tc>
              </a:tr>
            </a:tbl>
          </a:graphicData>
        </a:graphic>
      </p:graphicFrame>
      <p:sp>
        <p:nvSpPr>
          <p:cNvPr id="14" name="Rectangle 2"/>
          <p:cNvSpPr>
            <a:spLocks noGrp="1"/>
          </p:cNvSpPr>
          <p:nvPr>
            <p:ph sz="quarter" idx="13"/>
          </p:nvPr>
        </p:nvSpPr>
        <p:spPr>
          <a:xfrm>
            <a:off x="609600" y="1352550"/>
            <a:ext cx="1828800" cy="304799"/>
          </a:xfrm>
        </p:spPr>
        <p:txBody>
          <a:bodyPr>
            <a:noAutofit/>
          </a:bodyPr>
          <a:lstStyle>
            <a:extLst/>
          </a:lstStyle>
          <a:p>
            <a:pPr marL="0" indent="0" algn="ctr">
              <a:buNone/>
            </a:pPr>
            <a:r>
              <a:rPr lang="en-US" sz="1800" dirty="0" smtClean="0"/>
              <a:t>Teaching Scheme</a:t>
            </a:r>
          </a:p>
        </p:txBody>
      </p:sp>
      <p:graphicFrame>
        <p:nvGraphicFramePr>
          <p:cNvPr id="15" name="Content Placeholder 5"/>
          <p:cNvGraphicFramePr>
            <a:graphicFrameLocks noGrp="1"/>
          </p:cNvGraphicFramePr>
          <p:nvPr>
            <p:ph sz="quarter" idx="13"/>
            <p:extLst>
              <p:ext uri="{D42A27DB-BD31-4B8C-83A1-F6EECF244321}">
                <p14:modId xmlns:p14="http://schemas.microsoft.com/office/powerpoint/2010/main" val="4240659275"/>
              </p:ext>
            </p:extLst>
          </p:nvPr>
        </p:nvGraphicFramePr>
        <p:xfrm>
          <a:off x="2514600" y="1428750"/>
          <a:ext cx="3124200" cy="741680"/>
        </p:xfrm>
        <a:graphic>
          <a:graphicData uri="http://schemas.openxmlformats.org/drawingml/2006/table">
            <a:tbl>
              <a:tblPr firstRow="1" bandRow="1">
                <a:tableStyleId>{5C22544A-7EE6-4342-B048-85BDC9FD1C3A}</a:tableStyleId>
              </a:tblPr>
              <a:tblGrid>
                <a:gridCol w="1600200"/>
                <a:gridCol w="1524000"/>
              </a:tblGrid>
              <a:tr h="370840">
                <a:tc>
                  <a:txBody>
                    <a:bodyPr/>
                    <a:lstStyle/>
                    <a:p>
                      <a:pPr algn="ctr"/>
                      <a:r>
                        <a:rPr lang="en-US" b="0" dirty="0" smtClean="0"/>
                        <a:t>Theory</a:t>
                      </a:r>
                      <a:endParaRPr lang="en-US" b="0" dirty="0"/>
                    </a:p>
                  </a:txBody>
                  <a:tcPr/>
                </a:tc>
                <a:tc>
                  <a:txBody>
                    <a:bodyPr/>
                    <a:lstStyle/>
                    <a:p>
                      <a:pPr algn="ctr"/>
                      <a:r>
                        <a:rPr lang="en-US" b="0" dirty="0" smtClean="0"/>
                        <a:t>Practical</a:t>
                      </a:r>
                      <a:endParaRPr lang="en-US" b="0" dirty="0"/>
                    </a:p>
                  </a:txBody>
                  <a:tcPr/>
                </a:tc>
              </a:tr>
              <a:tr h="370840">
                <a:tc>
                  <a:txBody>
                    <a:bodyPr/>
                    <a:lstStyle/>
                    <a:p>
                      <a:pPr algn="ctr"/>
                      <a:r>
                        <a:rPr lang="en-US" b="0" dirty="0" smtClean="0"/>
                        <a:t>3</a:t>
                      </a:r>
                      <a:endParaRPr lang="en-US" b="0" dirty="0"/>
                    </a:p>
                  </a:txBody>
                  <a:tcPr/>
                </a:tc>
                <a:tc>
                  <a:txBody>
                    <a:bodyPr/>
                    <a:lstStyle/>
                    <a:p>
                      <a:pPr algn="ctr"/>
                      <a:r>
                        <a:rPr lang="en-US" b="0" dirty="0" smtClean="0"/>
                        <a:t>1</a:t>
                      </a:r>
                      <a:endParaRPr lang="en-US" b="0" dirty="0"/>
                    </a:p>
                  </a:txBody>
                  <a:tcPr/>
                </a:tc>
              </a:tr>
            </a:tbl>
          </a:graphicData>
        </a:graphic>
      </p:graphicFrame>
    </p:spTree>
    <p:extLst>
      <p:ext uri="{BB962C8B-B14F-4D97-AF65-F5344CB8AC3E}">
        <p14:creationId xmlns:p14="http://schemas.microsoft.com/office/powerpoint/2010/main" val="81481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4343400" cy="3268624"/>
          </a:xfrm>
        </p:spPr>
        <p:txBody>
          <a:bodyPr>
            <a:normAutofit/>
          </a:bodyPr>
          <a:lstStyle/>
          <a:p>
            <a:pPr marL="0" indent="0">
              <a:buNone/>
            </a:pPr>
            <a:r>
              <a:rPr lang="en-US" b="1" u="sng" dirty="0" smtClean="0"/>
              <a:t>Contents:</a:t>
            </a:r>
          </a:p>
          <a:p>
            <a:r>
              <a:rPr lang="en-US" sz="2000" dirty="0" smtClean="0"/>
              <a:t>FAQ </a:t>
            </a:r>
            <a:r>
              <a:rPr lang="en-US" sz="2000" dirty="0"/>
              <a:t>about Software </a:t>
            </a:r>
            <a:r>
              <a:rPr lang="en-US" sz="2000" dirty="0" smtClean="0"/>
              <a:t>Engineering</a:t>
            </a:r>
          </a:p>
          <a:p>
            <a:r>
              <a:rPr lang="en-US" sz="2000" dirty="0" smtClean="0"/>
              <a:t>Software </a:t>
            </a:r>
            <a:r>
              <a:rPr lang="en-US" sz="2000" dirty="0"/>
              <a:t>characteristics</a:t>
            </a:r>
            <a:r>
              <a:rPr lang="en-US" sz="2000" dirty="0" smtClean="0"/>
              <a:t>,</a:t>
            </a:r>
          </a:p>
          <a:p>
            <a:r>
              <a:rPr lang="en-US" sz="2000" dirty="0" smtClean="0"/>
              <a:t>The </a:t>
            </a:r>
            <a:r>
              <a:rPr lang="en-US" sz="2000" dirty="0"/>
              <a:t>Changing Nature of </a:t>
            </a:r>
            <a:r>
              <a:rPr lang="en-US" sz="2000" dirty="0" smtClean="0"/>
              <a:t>Software</a:t>
            </a:r>
            <a:endParaRPr lang="en-US" sz="2000" dirty="0"/>
          </a:p>
          <a:p>
            <a:r>
              <a:rPr lang="en-US" sz="2000" dirty="0"/>
              <a:t>Software Myths</a:t>
            </a:r>
            <a:endParaRPr lang="en-US" dirty="0"/>
          </a:p>
        </p:txBody>
      </p:sp>
      <p:sp>
        <p:nvSpPr>
          <p:cNvPr id="5" name="Content Placeholder 4"/>
          <p:cNvSpPr>
            <a:spLocks noGrp="1"/>
          </p:cNvSpPr>
          <p:nvPr>
            <p:ph sz="quarter" idx="13"/>
          </p:nvPr>
        </p:nvSpPr>
        <p:spPr>
          <a:xfrm>
            <a:off x="5105400" y="1352550"/>
            <a:ext cx="3886200" cy="3268624"/>
          </a:xfrm>
        </p:spPr>
        <p:txBody>
          <a:bodyPr>
            <a:normAutofit lnSpcReduction="10000"/>
          </a:bodyPr>
          <a:lstStyle/>
          <a:p>
            <a:pPr marL="0" indent="0">
              <a:buNone/>
            </a:pPr>
            <a:r>
              <a:rPr lang="en-US" sz="2400" b="1" u="sng" dirty="0" smtClean="0"/>
              <a:t>Before discussing contents:</a:t>
            </a:r>
          </a:p>
          <a:p>
            <a:pPr>
              <a:buFontTx/>
              <a:buChar char="-"/>
            </a:pPr>
            <a:r>
              <a:rPr lang="en-US" sz="2000" dirty="0" smtClean="0"/>
              <a:t>Why we are learning SE?</a:t>
            </a:r>
          </a:p>
          <a:p>
            <a:pPr>
              <a:buFontTx/>
              <a:buChar char="-"/>
            </a:pPr>
            <a:r>
              <a:rPr lang="en-US" sz="2000" dirty="0" smtClean="0"/>
              <a:t>What is the significance of SE in Computer Science / IT?</a:t>
            </a:r>
          </a:p>
          <a:p>
            <a:pPr>
              <a:buFontTx/>
              <a:buChar char="-"/>
            </a:pPr>
            <a:r>
              <a:rPr lang="en-US" sz="2000" dirty="0" smtClean="0"/>
              <a:t>What is software?</a:t>
            </a:r>
          </a:p>
          <a:p>
            <a:pPr>
              <a:buFontTx/>
              <a:buChar char="-"/>
            </a:pPr>
            <a:r>
              <a:rPr lang="en-US" sz="2000" dirty="0" smtClean="0"/>
              <a:t>What is software Engineering?</a:t>
            </a:r>
          </a:p>
          <a:p>
            <a:pPr>
              <a:buFontTx/>
              <a:buChar char="-"/>
            </a:pPr>
            <a:r>
              <a:rPr lang="en-US" sz="2000" dirty="0" smtClean="0"/>
              <a:t>What are the different application domains of a software?</a:t>
            </a:r>
          </a:p>
        </p:txBody>
      </p:sp>
    </p:spTree>
    <p:extLst>
      <p:ext uri="{BB962C8B-B14F-4D97-AF65-F5344CB8AC3E}">
        <p14:creationId xmlns:p14="http://schemas.microsoft.com/office/powerpoint/2010/main" val="562179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4953000" cy="3733800"/>
          </a:xfrm>
        </p:spPr>
        <p:txBody>
          <a:bodyPr>
            <a:normAutofit lnSpcReduction="10000"/>
          </a:bodyPr>
          <a:lstStyle/>
          <a:p>
            <a:pPr marL="0" indent="0">
              <a:buNone/>
            </a:pPr>
            <a:r>
              <a:rPr lang="en-US" sz="2000" b="1" u="sng" dirty="0" smtClean="0"/>
              <a:t>Why we are learning Software Engineering?</a:t>
            </a:r>
          </a:p>
          <a:p>
            <a:pPr>
              <a:buFontTx/>
              <a:buChar char="-"/>
            </a:pPr>
            <a:r>
              <a:rPr lang="en-US" sz="1800" dirty="0" smtClean="0"/>
              <a:t>Reduce Complexity</a:t>
            </a:r>
          </a:p>
          <a:p>
            <a:pPr>
              <a:buFontTx/>
              <a:buChar char="-"/>
            </a:pPr>
            <a:r>
              <a:rPr lang="en-US" sz="1800" dirty="0" smtClean="0"/>
              <a:t>To minimize software cost</a:t>
            </a:r>
          </a:p>
          <a:p>
            <a:pPr>
              <a:buFontTx/>
              <a:buChar char="-"/>
            </a:pPr>
            <a:r>
              <a:rPr lang="en-US" sz="1800" dirty="0" smtClean="0"/>
              <a:t>To decrease time</a:t>
            </a:r>
          </a:p>
          <a:p>
            <a:pPr>
              <a:buFontTx/>
              <a:buChar char="-"/>
            </a:pPr>
            <a:r>
              <a:rPr lang="en-US" sz="1800" dirty="0" smtClean="0"/>
              <a:t>Handling big projects</a:t>
            </a:r>
          </a:p>
          <a:p>
            <a:pPr>
              <a:buFontTx/>
              <a:buChar char="-"/>
            </a:pPr>
            <a:r>
              <a:rPr lang="en-US" sz="1800" dirty="0" smtClean="0"/>
              <a:t>Reliable softwares</a:t>
            </a:r>
          </a:p>
          <a:p>
            <a:pPr>
              <a:buFontTx/>
              <a:buChar char="-"/>
            </a:pPr>
            <a:r>
              <a:rPr lang="en-US" sz="1800" dirty="0" smtClean="0"/>
              <a:t>Effectiveness</a:t>
            </a:r>
          </a:p>
          <a:p>
            <a:pPr marL="0" indent="0">
              <a:buNone/>
            </a:pPr>
            <a:r>
              <a:rPr lang="en-US" sz="2000" b="1" u="sng" dirty="0"/>
              <a:t>What is the significance of SE in Computer Science / IT</a:t>
            </a:r>
            <a:r>
              <a:rPr lang="en-US" sz="2000" b="1" u="sng" dirty="0" smtClean="0"/>
              <a:t>?</a:t>
            </a:r>
          </a:p>
          <a:p>
            <a:pPr marL="0" indent="0">
              <a:buNone/>
            </a:pPr>
            <a:r>
              <a:rPr lang="en-US" sz="1800" dirty="0" smtClean="0"/>
              <a:t>- Difference between Script Vs. Program Vs. Software</a:t>
            </a:r>
            <a:endParaRPr lang="en-US" dirty="0"/>
          </a:p>
        </p:txBody>
      </p:sp>
      <p:sp>
        <p:nvSpPr>
          <p:cNvPr id="6" name="Content Placeholder 2"/>
          <p:cNvSpPr>
            <a:spLocks noGrp="1"/>
          </p:cNvSpPr>
          <p:nvPr>
            <p:ph sz="quarter" idx="13"/>
          </p:nvPr>
        </p:nvSpPr>
        <p:spPr>
          <a:xfrm>
            <a:off x="5486400" y="1352550"/>
            <a:ext cx="3581400" cy="3505200"/>
          </a:xfrm>
        </p:spPr>
        <p:txBody>
          <a:bodyPr>
            <a:normAutofit/>
          </a:bodyPr>
          <a:lstStyle/>
          <a:p>
            <a:pPr>
              <a:buFontTx/>
              <a:buChar char="-"/>
            </a:pPr>
            <a:r>
              <a:rPr lang="en-US" sz="1800" dirty="0" smtClean="0"/>
              <a:t>Script is interpreted vs. program is executed.</a:t>
            </a:r>
          </a:p>
          <a:p>
            <a:pPr>
              <a:buFontTx/>
              <a:buChar char="-"/>
            </a:pPr>
            <a:r>
              <a:rPr lang="en-US" sz="1800" i="1" dirty="0"/>
              <a:t>A "script" is code that acts upon some system in an external or independent manner</a:t>
            </a:r>
            <a:r>
              <a:rPr lang="en-US" sz="1800" dirty="0"/>
              <a:t> and can be removed or disabled without disabling the system itself</a:t>
            </a:r>
            <a:r>
              <a:rPr lang="en-US" sz="1800" dirty="0" smtClean="0"/>
              <a:t>.</a:t>
            </a:r>
          </a:p>
          <a:p>
            <a:pPr>
              <a:buFontTx/>
              <a:buChar char="-"/>
            </a:pPr>
            <a:r>
              <a:rPr lang="en-US" sz="1800" i="1" dirty="0"/>
              <a:t>A "program" is code that constitutes a system</a:t>
            </a:r>
            <a:r>
              <a:rPr lang="en-US" sz="1800" i="1" dirty="0" smtClean="0"/>
              <a:t>.</a:t>
            </a:r>
          </a:p>
          <a:p>
            <a:pPr>
              <a:buFontTx/>
              <a:buChar char="-"/>
            </a:pPr>
            <a:r>
              <a:rPr lang="en-US" sz="1800" b="1" dirty="0" smtClean="0"/>
              <a:t>A set of program makes up a software</a:t>
            </a:r>
            <a:endParaRPr lang="en-US" sz="1800" b="1" dirty="0"/>
          </a:p>
        </p:txBody>
      </p:sp>
    </p:spTree>
    <p:extLst>
      <p:ext uri="{BB962C8B-B14F-4D97-AF65-F5344CB8AC3E}">
        <p14:creationId xmlns:p14="http://schemas.microsoft.com/office/powerpoint/2010/main" val="1751001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a:normAutofit/>
          </a:bodyPr>
          <a:lstStyle/>
          <a:p>
            <a:pPr marL="0" indent="0">
              <a:buNone/>
            </a:pPr>
            <a:r>
              <a:rPr lang="en-US" sz="2000" b="1" u="sng" dirty="0" smtClean="0"/>
              <a:t>What is software?</a:t>
            </a:r>
          </a:p>
          <a:p>
            <a:pPr marL="0" indent="0">
              <a:buNone/>
            </a:pPr>
            <a:r>
              <a:rPr lang="en-US" sz="2000" dirty="0"/>
              <a:t>Software is</a:t>
            </a:r>
            <a:r>
              <a:rPr lang="en-US" sz="2000" dirty="0" smtClean="0"/>
              <a:t>:</a:t>
            </a:r>
          </a:p>
          <a:p>
            <a:pPr marL="457200" indent="-457200">
              <a:buAutoNum type="arabicParenBoth"/>
            </a:pPr>
            <a:r>
              <a:rPr lang="en-US" sz="1800" dirty="0" smtClean="0"/>
              <a:t>instructions </a:t>
            </a:r>
            <a:r>
              <a:rPr lang="en-US" sz="1800" dirty="0"/>
              <a:t>(computer programs) that when executed provide </a:t>
            </a:r>
            <a:r>
              <a:rPr lang="en-US" sz="1800" dirty="0" smtClean="0"/>
              <a:t>desired features</a:t>
            </a:r>
            <a:r>
              <a:rPr lang="en-US" sz="1800" dirty="0"/>
              <a:t>, function, and performance; </a:t>
            </a:r>
            <a:endParaRPr lang="en-US" sz="1800" dirty="0" smtClean="0"/>
          </a:p>
          <a:p>
            <a:pPr marL="457200" indent="-457200">
              <a:buAutoNum type="arabicParenBoth"/>
            </a:pPr>
            <a:r>
              <a:rPr lang="en-US" sz="1800" dirty="0" smtClean="0"/>
              <a:t>data </a:t>
            </a:r>
            <a:r>
              <a:rPr lang="en-US" sz="1800" dirty="0"/>
              <a:t>structures that enable the programs to </a:t>
            </a:r>
            <a:r>
              <a:rPr lang="en-US" sz="1800" dirty="0" smtClean="0"/>
              <a:t>adequately manipulate </a:t>
            </a:r>
            <a:r>
              <a:rPr lang="en-US" sz="1800" dirty="0"/>
              <a:t>information, </a:t>
            </a:r>
            <a:r>
              <a:rPr lang="en-US" sz="1800" dirty="0" smtClean="0"/>
              <a:t>and</a:t>
            </a:r>
          </a:p>
          <a:p>
            <a:pPr marL="457200" indent="-457200">
              <a:buAutoNum type="arabicParenBoth"/>
            </a:pPr>
            <a:r>
              <a:rPr lang="en-US" sz="1800" dirty="0" smtClean="0"/>
              <a:t>descriptive </a:t>
            </a:r>
            <a:r>
              <a:rPr lang="en-US" sz="1800" dirty="0"/>
              <a:t>information in both hard copy </a:t>
            </a:r>
            <a:r>
              <a:rPr lang="en-US" sz="1800" dirty="0" smtClean="0"/>
              <a:t>and virtual </a:t>
            </a:r>
            <a:r>
              <a:rPr lang="en-US" sz="1800" dirty="0"/>
              <a:t>forms that describes the operation and use of the programs</a:t>
            </a:r>
            <a:r>
              <a:rPr lang="en-US" sz="1800" dirty="0" smtClean="0"/>
              <a:t>.</a:t>
            </a:r>
          </a:p>
          <a:p>
            <a:pPr marL="0" indent="0">
              <a:buNone/>
            </a:pPr>
            <a:endParaRPr lang="en-US" sz="2000" b="1" u="sng" dirty="0"/>
          </a:p>
          <a:p>
            <a:r>
              <a:rPr lang="en-US" sz="1600" dirty="0"/>
              <a:t>Software is </a:t>
            </a:r>
            <a:r>
              <a:rPr lang="en-US" sz="1600" dirty="0" smtClean="0"/>
              <a:t>a logical </a:t>
            </a:r>
            <a:r>
              <a:rPr lang="en-US" sz="1600" dirty="0"/>
              <a:t>rather than a physical system element. Therefore, software has </a:t>
            </a:r>
            <a:r>
              <a:rPr lang="en-US" sz="1600" dirty="0" smtClean="0"/>
              <a:t>characteristics that </a:t>
            </a:r>
            <a:r>
              <a:rPr lang="en-US" sz="1600" dirty="0"/>
              <a:t>are considerably different than those of hardware:</a:t>
            </a:r>
            <a:endParaRPr lang="en-US" sz="2000" b="1" u="sng" dirty="0" smtClean="0"/>
          </a:p>
          <a:p>
            <a:pPr marL="0" indent="0">
              <a:buNone/>
            </a:pPr>
            <a:endParaRPr lang="en-US" sz="2000" b="1" u="sng" dirty="0" smtClean="0"/>
          </a:p>
        </p:txBody>
      </p:sp>
    </p:spTree>
    <p:extLst>
      <p:ext uri="{BB962C8B-B14F-4D97-AF65-F5344CB8AC3E}">
        <p14:creationId xmlns:p14="http://schemas.microsoft.com/office/powerpoint/2010/main" val="38024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a:normAutofit lnSpcReduction="10000"/>
          </a:bodyPr>
          <a:lstStyle/>
          <a:p>
            <a:pPr marL="342900" indent="-342900">
              <a:buAutoNum type="arabicPeriod"/>
            </a:pPr>
            <a:r>
              <a:rPr lang="en-US" sz="1800" b="1" u="sng" dirty="0" smtClean="0"/>
              <a:t>Software is developed or engineered; It is not manufactured in the classical sense.</a:t>
            </a:r>
          </a:p>
          <a:p>
            <a:pPr marL="0" indent="0">
              <a:buNone/>
            </a:pPr>
            <a:r>
              <a:rPr lang="en-US" sz="1800" dirty="0"/>
              <a:t>In both activities, high quality is achieved through good design, but the manufacturing phase for hardware can introduce quality problems that are nonexistent (or easily corrected) for software. Both activities are dependent on people, but the relationship between people applied and work accomplished is entirely different. Both activities require the construction of a “product,” but the approaches are different</a:t>
            </a:r>
            <a:endParaRPr lang="en-US" sz="1800" b="1" u="sng" dirty="0" smtClean="0"/>
          </a:p>
          <a:p>
            <a:pPr marL="342900" indent="-342900">
              <a:buFont typeface="+mj-lt"/>
              <a:buAutoNum type="arabicPeriod" startAt="2"/>
            </a:pPr>
            <a:r>
              <a:rPr lang="en-US" sz="1800" b="1" u="sng" dirty="0" smtClean="0"/>
              <a:t>Software doesn’t wear out.</a:t>
            </a:r>
          </a:p>
          <a:p>
            <a:pPr marL="0" indent="0" algn="just">
              <a:buNone/>
            </a:pPr>
            <a:r>
              <a:rPr lang="en-US" sz="1800" dirty="0" smtClean="0"/>
              <a:t>Hardware failure rate rises as components suffers from </a:t>
            </a:r>
          </a:p>
          <a:p>
            <a:pPr marL="0" indent="0" algn="just">
              <a:buNone/>
            </a:pPr>
            <a:r>
              <a:rPr lang="en-US" sz="1800" dirty="0" smtClean="0"/>
              <a:t>cumulative effects of dust, vibration, abuse, temperature</a:t>
            </a:r>
          </a:p>
          <a:p>
            <a:pPr marL="0" indent="0" algn="just">
              <a:buNone/>
            </a:pPr>
            <a:r>
              <a:rPr lang="en-US" sz="1800" dirty="0" smtClean="0"/>
              <a:t>humidity etc.</a:t>
            </a:r>
            <a:r>
              <a:rPr lang="en-US" sz="1800" dirty="0"/>
              <a:t> Software is not susceptible to the </a:t>
            </a:r>
            <a:r>
              <a:rPr lang="en-US" sz="1800" dirty="0" smtClean="0"/>
              <a:t>environment</a:t>
            </a:r>
          </a:p>
          <a:p>
            <a:pPr marL="0" indent="0" algn="just">
              <a:buNone/>
            </a:pPr>
            <a:r>
              <a:rPr lang="en-US" sz="1800" dirty="0" smtClean="0"/>
              <a:t>maladies</a:t>
            </a:r>
          </a:p>
          <a:p>
            <a:pPr marL="0" indent="0" algn="just">
              <a:buNone/>
            </a:pPr>
            <a:endParaRPr lang="en-US" sz="1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28950"/>
            <a:ext cx="2971800" cy="2035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464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a:normAutofit/>
          </a:bodyPr>
          <a:lstStyle/>
          <a:p>
            <a:pPr marL="0" indent="0">
              <a:buNone/>
            </a:pPr>
            <a:r>
              <a:rPr lang="en-US" sz="1800" dirty="0"/>
              <a:t>T</a:t>
            </a:r>
            <a:r>
              <a:rPr lang="en-US" sz="1800" dirty="0" smtClean="0"/>
              <a:t>he </a:t>
            </a:r>
            <a:r>
              <a:rPr lang="en-US" sz="1800" dirty="0"/>
              <a:t>failure rate curve for </a:t>
            </a:r>
            <a:r>
              <a:rPr lang="en-US" sz="1800" dirty="0" smtClean="0"/>
              <a:t>software should </a:t>
            </a:r>
            <a:r>
              <a:rPr lang="en-US" sz="1800" dirty="0"/>
              <a:t>take the form </a:t>
            </a:r>
            <a:r>
              <a:rPr lang="en-US" sz="1800" dirty="0" smtClean="0"/>
              <a:t>of</a:t>
            </a:r>
          </a:p>
          <a:p>
            <a:pPr marL="0" indent="0">
              <a:buNone/>
            </a:pPr>
            <a:r>
              <a:rPr lang="en-US" sz="1800" dirty="0" smtClean="0"/>
              <a:t>the </a:t>
            </a:r>
            <a:r>
              <a:rPr lang="en-US" sz="1800" dirty="0"/>
              <a:t>“idealized curve” shown in </a:t>
            </a:r>
            <a:r>
              <a:rPr lang="en-US" sz="1800" dirty="0" smtClean="0"/>
              <a:t>Figure. Undiscovered</a:t>
            </a:r>
          </a:p>
          <a:p>
            <a:pPr marL="0" indent="0">
              <a:buNone/>
            </a:pPr>
            <a:r>
              <a:rPr lang="en-US" sz="1800" dirty="0" smtClean="0"/>
              <a:t>defects </a:t>
            </a:r>
            <a:r>
              <a:rPr lang="en-US" sz="1800" dirty="0"/>
              <a:t>will cause high failure rates early in the life of </a:t>
            </a:r>
            <a:r>
              <a:rPr lang="en-US" sz="1800" dirty="0" smtClean="0"/>
              <a:t>a</a:t>
            </a:r>
          </a:p>
          <a:p>
            <a:pPr marL="0" indent="0">
              <a:buNone/>
            </a:pPr>
            <a:r>
              <a:rPr lang="en-US" sz="1800" dirty="0" smtClean="0"/>
              <a:t>program.</a:t>
            </a:r>
          </a:p>
          <a:p>
            <a:pPr marL="342900" indent="-342900">
              <a:buFont typeface="+mj-lt"/>
              <a:buAutoNum type="arabicPeriod" startAt="3"/>
            </a:pPr>
            <a:r>
              <a:rPr lang="en-US" sz="1800" i="1" dirty="0" smtClean="0"/>
              <a:t>Although </a:t>
            </a:r>
            <a:r>
              <a:rPr lang="en-US" sz="1800" i="1" dirty="0"/>
              <a:t>the industry is moving toward component-based </a:t>
            </a:r>
            <a:endParaRPr lang="en-US" sz="1800" i="1" dirty="0" smtClean="0"/>
          </a:p>
          <a:p>
            <a:pPr marL="0" indent="0">
              <a:buNone/>
            </a:pPr>
            <a:r>
              <a:rPr lang="en-US" sz="1800" i="1" dirty="0" smtClean="0"/>
              <a:t>construction</a:t>
            </a:r>
            <a:r>
              <a:rPr lang="en-US" sz="1800" i="1" dirty="0"/>
              <a:t>, </a:t>
            </a:r>
            <a:r>
              <a:rPr lang="en-US" sz="1800" i="1" dirty="0" smtClean="0"/>
              <a:t>most softwares continues to be custom built.</a:t>
            </a:r>
          </a:p>
          <a:p>
            <a:pPr marL="0" indent="0">
              <a:buNone/>
            </a:pPr>
            <a:r>
              <a:rPr lang="en-US" sz="1800" b="1" u="sng" dirty="0" smtClean="0"/>
              <a:t>Software Application Domains</a:t>
            </a:r>
            <a:endParaRPr lang="en-US" sz="1800" b="1" u="sng" dirty="0"/>
          </a:p>
          <a:p>
            <a:pPr marL="0" indent="0">
              <a:buNone/>
            </a:pPr>
            <a:r>
              <a:rPr lang="en-US" sz="1800" dirty="0" smtClean="0"/>
              <a:t>(1) System Software (2) Application software (3) Engineering / Scientific softwares (4) Embedded Softwares (5) Product-line softwares (6) Web applications (7) AI Applications (8) Open world computing (9) </a:t>
            </a:r>
            <a:r>
              <a:rPr lang="en-US" sz="1800" dirty="0" err="1" smtClean="0"/>
              <a:t>Netsourcing</a:t>
            </a:r>
            <a:r>
              <a:rPr lang="en-US" sz="1800" dirty="0" smtClean="0"/>
              <a:t> (10) Open source. </a:t>
            </a:r>
          </a:p>
          <a:p>
            <a:pPr marL="342900" indent="-342900">
              <a:buAutoNum type="arabicParenBoth"/>
            </a:pPr>
            <a:endParaRPr lang="en-US" sz="1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627" y="1323975"/>
            <a:ext cx="3065106"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363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fontScale="90000"/>
          </a:bodyPr>
          <a:lstStyle>
            <a:extLst/>
          </a:lstStyle>
          <a:p>
            <a:r>
              <a:rPr lang="en-US" sz="3100" dirty="0" smtClean="0"/>
              <a:t>Unit 1: Intro. to Software and Software Engineering</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1800" b="1" u="sng" dirty="0" smtClean="0"/>
              <a:t>Unique Nature of Web Apps:</a:t>
            </a:r>
          </a:p>
          <a:p>
            <a:pPr marL="342900" indent="-342900">
              <a:buAutoNum type="arabicPeriod"/>
            </a:pPr>
            <a:r>
              <a:rPr lang="en-US" sz="1800" b="1" dirty="0" smtClean="0"/>
              <a:t>Network intensiveness:</a:t>
            </a:r>
            <a:r>
              <a:rPr lang="en-US" sz="1800" dirty="0" smtClean="0"/>
              <a:t> must serve diverse community of clients</a:t>
            </a:r>
          </a:p>
          <a:p>
            <a:pPr marL="342900" indent="-342900">
              <a:buAutoNum type="arabicPeriod"/>
            </a:pPr>
            <a:r>
              <a:rPr lang="en-US" sz="1800" b="1" dirty="0" smtClean="0"/>
              <a:t>Concurrency:</a:t>
            </a:r>
            <a:r>
              <a:rPr lang="en-US" sz="1800" dirty="0" smtClean="0"/>
              <a:t> large no. of users simultaneously</a:t>
            </a:r>
          </a:p>
          <a:p>
            <a:pPr marL="342900" indent="-342900">
              <a:buAutoNum type="arabicPeriod"/>
            </a:pPr>
            <a:r>
              <a:rPr lang="en-US" sz="1800" b="1" dirty="0" smtClean="0"/>
              <a:t>Unpredictable load: </a:t>
            </a:r>
            <a:r>
              <a:rPr lang="en-US" sz="1800" dirty="0" smtClean="0"/>
              <a:t>week days/ weekend </a:t>
            </a:r>
          </a:p>
          <a:p>
            <a:pPr marL="342900" indent="-342900">
              <a:buAutoNum type="arabicPeriod"/>
            </a:pPr>
            <a:r>
              <a:rPr lang="en-US" sz="1800" b="1" dirty="0" smtClean="0"/>
              <a:t>Performance:</a:t>
            </a:r>
            <a:r>
              <a:rPr lang="en-US" sz="1800" dirty="0" smtClean="0"/>
              <a:t> must not wait too long</a:t>
            </a:r>
          </a:p>
          <a:p>
            <a:pPr marL="342900" indent="-342900">
              <a:buAutoNum type="arabicPeriod"/>
            </a:pPr>
            <a:r>
              <a:rPr lang="en-US" sz="1800" b="1" dirty="0" smtClean="0"/>
              <a:t>Availability:</a:t>
            </a:r>
            <a:r>
              <a:rPr lang="en-US" sz="1800" dirty="0" smtClean="0"/>
              <a:t>  24x7x365</a:t>
            </a:r>
          </a:p>
          <a:p>
            <a:pPr marL="342900" indent="-342900">
              <a:buAutoNum type="arabicPeriod"/>
            </a:pPr>
            <a:r>
              <a:rPr lang="en-US" sz="1800" b="1" dirty="0" smtClean="0"/>
              <a:t>Data driven:</a:t>
            </a:r>
            <a:r>
              <a:rPr lang="en-US" sz="1800" dirty="0" smtClean="0"/>
              <a:t> text, graphics, audio, video</a:t>
            </a:r>
          </a:p>
          <a:p>
            <a:pPr marL="342900" indent="-342900">
              <a:buAutoNum type="arabicPeriod"/>
            </a:pPr>
            <a:endParaRPr lang="en-US" sz="1800" b="1" dirty="0" smtClean="0"/>
          </a:p>
          <a:p>
            <a:pPr marL="342900" indent="-342900">
              <a:buAutoNum type="arabicPeriod"/>
            </a:pPr>
            <a:r>
              <a:rPr lang="en-US" sz="1800" b="1" dirty="0" smtClean="0"/>
              <a:t>Content sensitive:</a:t>
            </a:r>
            <a:endParaRPr lang="en-US" sz="1800" dirty="0"/>
          </a:p>
          <a:p>
            <a:pPr marL="342900" indent="-342900">
              <a:buAutoNum type="arabicPeriod"/>
            </a:pPr>
            <a:r>
              <a:rPr lang="en-US" sz="1800" b="1" dirty="0" smtClean="0"/>
              <a:t>Continuous evolutions: </a:t>
            </a:r>
            <a:r>
              <a:rPr lang="en-US" sz="1800" dirty="0" smtClean="0"/>
              <a:t>regular updates</a:t>
            </a:r>
          </a:p>
          <a:p>
            <a:pPr marL="342900" indent="-342900">
              <a:buAutoNum type="arabicPeriod"/>
            </a:pPr>
            <a:r>
              <a:rPr lang="en-US" sz="1800" b="1" dirty="0" smtClean="0"/>
              <a:t>Immediacy: </a:t>
            </a:r>
            <a:r>
              <a:rPr lang="en-US" sz="1800" dirty="0" smtClean="0"/>
              <a:t>compelling need software markets more</a:t>
            </a:r>
          </a:p>
          <a:p>
            <a:pPr marL="342900" indent="-342900">
              <a:buAutoNum type="arabicPeriod"/>
            </a:pPr>
            <a:r>
              <a:rPr lang="en-US" sz="1800" b="1" dirty="0" smtClean="0"/>
              <a:t>Security:</a:t>
            </a:r>
            <a:r>
              <a:rPr lang="en-US" sz="1800" dirty="0" smtClean="0"/>
              <a:t> </a:t>
            </a:r>
          </a:p>
          <a:p>
            <a:pPr marL="342900" indent="-342900">
              <a:buAutoNum type="arabicPeriod"/>
            </a:pPr>
            <a:r>
              <a:rPr lang="en-US" sz="1800" b="1" dirty="0" smtClean="0"/>
              <a:t>Aesthetics:</a:t>
            </a:r>
            <a:r>
              <a:rPr lang="en-US" sz="1800" dirty="0" smtClean="0"/>
              <a:t> look and feel.</a:t>
            </a:r>
          </a:p>
        </p:txBody>
      </p:sp>
    </p:spTree>
    <p:extLst>
      <p:ext uri="{BB962C8B-B14F-4D97-AF65-F5344CB8AC3E}">
        <p14:creationId xmlns:p14="http://schemas.microsoft.com/office/powerpoint/2010/main" val="19490312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2093</Words>
  <Application>Microsoft Office PowerPoint</Application>
  <PresentationFormat>On-screen Show (16:9)</PresentationFormat>
  <Paragraphs>227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Widescreen Presentation</vt:lpstr>
      <vt:lpstr>2CEIT502  Software Engineering</vt:lpstr>
      <vt:lpstr>Course Contents</vt:lpstr>
      <vt:lpstr>Teaching and Examination marks Scheme</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Unit 1: Intro. to Software and Software Engineering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2020-07-17T17:18:00Z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