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sldIdLst>
    <p:sldId id="256" r:id="rId2"/>
    <p:sldId id="275" r:id="rId3"/>
    <p:sldId id="276" r:id="rId4"/>
    <p:sldId id="278" r:id="rId5"/>
    <p:sldId id="277"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74" r:id="rId19"/>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47" autoAdjust="0"/>
    <p:restoredTop sz="99644" autoAdjust="0"/>
  </p:normalViewPr>
  <p:slideViewPr>
    <p:cSldViewPr>
      <p:cViewPr>
        <p:scale>
          <a:sx n="89" d="100"/>
          <a:sy n="89" d="100"/>
        </p:scale>
        <p:origin x="-269" y="7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28-Aug-22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xmlns="" val="2001809398"/>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28-Aug-22</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3" name="Rectangle 2"/>
          <p:cNvSpPr>
            <a:spLocks noGrp="1"/>
          </p:cNvSpPr>
          <p:nvPr>
            <p:ph type="dt" sz="half" idx="10"/>
          </p:nvPr>
        </p:nvSpPr>
        <p:spPr/>
        <p:txBody>
          <a:bodyPr/>
          <a:lstStyle>
            <a:extLst/>
          </a:lstStyle>
          <a:p>
            <a:fld id="{E4606EA6-EFEA-4C30-9264-4F9291A5780D}" type="datetime1">
              <a:rPr lang="en-US" smtClean="0"/>
              <a:pPr/>
              <a:t>28-Aug-22</a:t>
            </a:fld>
            <a:endParaRPr lang="en-US"/>
          </a:p>
        </p:txBody>
      </p:sp>
      <p:sp>
        <p:nvSpPr>
          <p:cNvPr id="4" name="Rectangle 3"/>
          <p:cNvSpPr>
            <a:spLocks noGrp="1"/>
          </p:cNvSpPr>
          <p:nvPr>
            <p:ph type="ftr" sz="quarter" idx="11"/>
          </p:nvPr>
        </p:nvSpPr>
        <p:spPr/>
        <p:txBody>
          <a:bodyPr/>
          <a:lstStyle>
            <a:extLst/>
          </a:lstStyle>
          <a:p>
            <a:endParaRPr lang="en-US"/>
          </a:p>
        </p:txBody>
      </p:sp>
      <p:sp>
        <p:nvSpPr>
          <p:cNvPr id="5" name="Rectangle 4"/>
          <p:cNvSpPr>
            <a:spLocks noGrp="1"/>
          </p:cNvSpPr>
          <p:nvPr>
            <p:ph type="sldNum" sz="quarter" idx="12"/>
          </p:nvPr>
        </p:nvSpPr>
        <p:spPr/>
        <p:txBody>
          <a:bodyPr/>
          <a:lstStyle>
            <a:extLst/>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extLst/>
          </a:lstStyle>
          <a:p>
            <a:fld id="{6FCF9F07-3BC7-4570-B054-79111B0A380C}" type="datetime1">
              <a:rPr lang="en-US" smtClean="0"/>
              <a:pPr/>
              <a:t>28-Aug-22</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extLst/>
          </a:lstStyle>
          <a:p>
            <a:fld id="{E4606EA6-EFEA-4C30-9264-4F9291A5780D}" type="datetime1">
              <a:rPr lang="en-US" smtClean="0"/>
              <a:pPr/>
              <a:t>28-Aug-22</a:t>
            </a:fld>
            <a:endParaRPr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extLst/>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extLst/>
          </a:lstStyle>
          <a:p>
            <a:fld id="{E4606EA6-EFEA-4C30-9264-4F9291A5780D}" type="datetime1">
              <a:rPr lang="en-US" smtClean="0"/>
              <a:pPr/>
              <a:t>28-Aug-22</a:t>
            </a:fld>
            <a:endParaRPr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extLst/>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6DFADB5D-B7A0-47E3-AD2D-B1A6F8614213}" type="datetime1">
              <a:rPr lang="en-US" smtClean="0"/>
              <a:pPr/>
              <a:t>28-Aug-22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lang="en-US" smtClean="0"/>
              <a:pPr/>
              <a:t>28-Aug-22</a:t>
            </a:fld>
            <a:endParaRPr lang="en-US"/>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extLst/>
          </a:lstStyle>
          <a:p>
            <a:fld id="{F49A8198-4617-485E-9585-4840B69DBBA6}" type="datetime1">
              <a:rPr lang="en-US" smtClean="0"/>
              <a:pPr/>
              <a:t>28-Aug-22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lang="en-US" smtClean="0"/>
              <a:pPr/>
              <a:t>28-Aug-22</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28-Aug-22</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msatechnosoft.in/blog/tech-blogs/types-of-computer-network-lan-wan-man-wlan-pan-can"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1453738" y="1352550"/>
            <a:ext cx="6775862" cy="1219200"/>
          </a:xfrm>
        </p:spPr>
        <p:txBody>
          <a:bodyPr>
            <a:noAutofit/>
          </a:bodyPr>
          <a:lstStyle>
            <a:extLst/>
          </a:lstStyle>
          <a:p>
            <a:pPr algn="ctr"/>
            <a:r>
              <a:rPr lang="en-US" sz="4400" dirty="0" smtClean="0"/>
              <a:t>2CEIT502 </a:t>
            </a:r>
            <a:br>
              <a:rPr lang="en-US" sz="4400" dirty="0" smtClean="0"/>
            </a:br>
            <a:r>
              <a:rPr lang="en-US" sz="4400" dirty="0" smtClean="0"/>
              <a:t>Software Engineering</a:t>
            </a:r>
            <a:endParaRPr lang="en-US" sz="4400" dirty="0"/>
          </a:p>
        </p:txBody>
      </p:sp>
      <p:sp>
        <p:nvSpPr>
          <p:cNvPr id="5" name="Rectangle 4"/>
          <p:cNvSpPr>
            <a:spLocks noGrp="1"/>
          </p:cNvSpPr>
          <p:nvPr>
            <p:ph type="subTitle" idx="1"/>
          </p:nvPr>
        </p:nvSpPr>
        <p:spPr/>
        <p:txBody>
          <a:bodyPr>
            <a:normAutofit fontScale="62500" lnSpcReduction="20000"/>
          </a:bodyPr>
          <a:lstStyle>
            <a:extLst/>
          </a:lstStyle>
          <a:p>
            <a:r>
              <a:rPr lang="en-US" dirty="0" smtClean="0"/>
              <a:t>Prepared by: Prof. Y. J. Prajapati (Asst. Prof in IT Dept. , UVPCE)</a:t>
            </a:r>
            <a:endParaRPr lang="en-US" dirty="0"/>
          </a:p>
        </p:txBody>
      </p:sp>
      <p:sp>
        <p:nvSpPr>
          <p:cNvPr id="6" name="Rectangle 3"/>
          <p:cNvSpPr txBox="1">
            <a:spLocks/>
          </p:cNvSpPr>
          <p:nvPr/>
        </p:nvSpPr>
        <p:spPr>
          <a:xfrm>
            <a:off x="1447800" y="0"/>
            <a:ext cx="6477000" cy="514350"/>
          </a:xfrm>
          <a:prstGeom prst="rect">
            <a:avLst/>
          </a:prstGeom>
        </p:spPr>
        <p:txBody>
          <a:bodyPr vert="horz" rtlCol="0" anchor="b">
            <a:normAutofit fontScale="77500" lnSpcReduction="20000"/>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dirty="0" smtClean="0"/>
              <a:t>GANPAT UNIVERSITY</a:t>
            </a:r>
            <a:endParaRPr lang="en-US" dirty="0"/>
          </a:p>
        </p:txBody>
      </p:sp>
      <p:sp>
        <p:nvSpPr>
          <p:cNvPr id="7" name="Rectangle 3"/>
          <p:cNvSpPr txBox="1">
            <a:spLocks/>
          </p:cNvSpPr>
          <p:nvPr/>
        </p:nvSpPr>
        <p:spPr>
          <a:xfrm>
            <a:off x="1577439" y="399431"/>
            <a:ext cx="6477000" cy="514350"/>
          </a:xfrm>
          <a:prstGeom prst="rect">
            <a:avLst/>
          </a:prstGeom>
        </p:spPr>
        <p:txBody>
          <a:bodyPr vert="horz" rtlCol="0" anchor="b">
            <a:normAutofit fontScale="70000" lnSpcReduction="20000"/>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dirty="0" smtClean="0"/>
              <a:t>U. V. PATEL COLLEGE OF ENGINEERING</a:t>
            </a:r>
            <a:endParaRPr lang="en-US" dirty="0"/>
          </a:p>
        </p:txBody>
      </p:sp>
      <p:sp>
        <p:nvSpPr>
          <p:cNvPr id="8" name="Rectangle 3"/>
          <p:cNvSpPr txBox="1">
            <a:spLocks/>
          </p:cNvSpPr>
          <p:nvPr/>
        </p:nvSpPr>
        <p:spPr>
          <a:xfrm>
            <a:off x="1577439" y="2803566"/>
            <a:ext cx="6477000" cy="685800"/>
          </a:xfrm>
          <a:prstGeom prst="rect">
            <a:avLst/>
          </a:prstGeom>
        </p:spPr>
        <p:txBody>
          <a:bodyPr vert="horz" rtlCol="0" anchor="b">
            <a:normAutofit fontScale="97500"/>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sz="3300" dirty="0" smtClean="0"/>
              <a:t>UNIT 10</a:t>
            </a:r>
            <a:endParaRPr lang="en-US" dirty="0"/>
          </a:p>
        </p:txBody>
      </p:sp>
      <p:sp>
        <p:nvSpPr>
          <p:cNvPr id="9" name="Rectangle 3"/>
          <p:cNvSpPr txBox="1">
            <a:spLocks/>
          </p:cNvSpPr>
          <p:nvPr/>
        </p:nvSpPr>
        <p:spPr>
          <a:xfrm>
            <a:off x="114300" y="3638550"/>
            <a:ext cx="9144000" cy="533400"/>
          </a:xfrm>
          <a:prstGeom prst="rect">
            <a:avLst/>
          </a:prstGeom>
        </p:spPr>
        <p:txBody>
          <a:bodyPr vert="horz" rtlCol="0" anchor="b">
            <a:noAutofit/>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IN" sz="2800" b="1" dirty="0" smtClean="0"/>
              <a:t>Advanced Topics in Software Engineering</a:t>
            </a:r>
            <a:endParaRPr lang="en-US" sz="2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Software Re-Engineering</a:t>
            </a:r>
            <a:endParaRPr lang="en-IN" dirty="0"/>
          </a:p>
        </p:txBody>
      </p:sp>
      <p:sp>
        <p:nvSpPr>
          <p:cNvPr id="3" name="Content Placeholder 2"/>
          <p:cNvSpPr>
            <a:spLocks noGrp="1"/>
          </p:cNvSpPr>
          <p:nvPr>
            <p:ph sz="quarter" idx="13"/>
          </p:nvPr>
        </p:nvSpPr>
        <p:spPr>
          <a:xfrm>
            <a:off x="214282" y="1352551"/>
            <a:ext cx="4281518" cy="3268624"/>
          </a:xfrm>
        </p:spPr>
        <p:txBody>
          <a:bodyPr>
            <a:normAutofit fontScale="62500" lnSpcReduction="20000"/>
          </a:bodyPr>
          <a:lstStyle/>
          <a:p>
            <a:pPr algn="just"/>
            <a:r>
              <a:rPr lang="en-IN" b="1" dirty="0" smtClean="0"/>
              <a:t>Software Re-Engineering</a:t>
            </a:r>
            <a:r>
              <a:rPr lang="en-IN" dirty="0" smtClean="0"/>
              <a:t> is the examination and alteration of a system to reconstitute it in a new form. </a:t>
            </a:r>
          </a:p>
          <a:p>
            <a:pPr algn="just"/>
            <a:r>
              <a:rPr lang="en-IN" dirty="0" smtClean="0"/>
              <a:t>The principles of Re-Engineering when applied to the software development process is called software re-engineering.</a:t>
            </a:r>
          </a:p>
          <a:p>
            <a:pPr algn="just"/>
            <a:r>
              <a:rPr lang="en-IN" dirty="0" smtClean="0"/>
              <a:t>It affects positively at software cost, quality, service to the customer and speed of delivery. </a:t>
            </a:r>
          </a:p>
          <a:p>
            <a:pPr algn="just"/>
            <a:r>
              <a:rPr lang="en-IN" dirty="0" smtClean="0"/>
              <a:t>In Software Re-engineering, we are improving the software to make it more efficient and effective.</a:t>
            </a:r>
            <a:endParaRPr lang="en-IN" dirty="0"/>
          </a:p>
        </p:txBody>
      </p:sp>
      <p:sp>
        <p:nvSpPr>
          <p:cNvPr id="4" name="Content Placeholder 3"/>
          <p:cNvSpPr>
            <a:spLocks noGrp="1"/>
          </p:cNvSpPr>
          <p:nvPr>
            <p:ph sz="quarter" idx="14"/>
          </p:nvPr>
        </p:nvSpPr>
        <p:spPr/>
        <p:txBody>
          <a:bodyPr>
            <a:normAutofit/>
          </a:bodyPr>
          <a:lstStyle/>
          <a:p>
            <a:pPr>
              <a:buNone/>
            </a:pPr>
            <a:r>
              <a:rPr lang="en-IN" sz="1800" b="1" dirty="0" smtClean="0"/>
              <a:t>Software Re-Engineering Activities:</a:t>
            </a:r>
          </a:p>
        </p:txBody>
      </p:sp>
      <p:pic>
        <p:nvPicPr>
          <p:cNvPr id="3074" name="Picture 2" descr="https://media.geeksforgeeks.org/wp-content/uploads/20190429145002/Untitled-Diagram18.jpg"/>
          <p:cNvPicPr>
            <a:picLocks noChangeAspect="1" noChangeArrowheads="1"/>
          </p:cNvPicPr>
          <p:nvPr/>
        </p:nvPicPr>
        <p:blipFill>
          <a:blip r:embed="rId2"/>
          <a:srcRect/>
          <a:stretch>
            <a:fillRect/>
          </a:stretch>
        </p:blipFill>
        <p:spPr bwMode="auto">
          <a:xfrm>
            <a:off x="4929190" y="1785932"/>
            <a:ext cx="3829050" cy="3000396"/>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a:xfrm>
            <a:off x="142844" y="1352550"/>
            <a:ext cx="4352956" cy="3790949"/>
          </a:xfrm>
        </p:spPr>
        <p:txBody>
          <a:bodyPr>
            <a:normAutofit fontScale="85000" lnSpcReduction="20000"/>
          </a:bodyPr>
          <a:lstStyle/>
          <a:p>
            <a:pPr>
              <a:buNone/>
            </a:pPr>
            <a:r>
              <a:rPr lang="en-IN" sz="1600" b="1" dirty="0" smtClean="0"/>
              <a:t>Inventory Analysis:</a:t>
            </a:r>
          </a:p>
          <a:p>
            <a:pPr algn="just"/>
            <a:r>
              <a:rPr lang="en-IN" sz="1600" dirty="0" smtClean="0"/>
              <a:t>Inventory can be nothing more than a spreadsheet model containing information that provides a detailed description of every active application.</a:t>
            </a:r>
          </a:p>
          <a:p>
            <a:pPr algn="just"/>
            <a:r>
              <a:rPr lang="en-IN" sz="1600" dirty="0" smtClean="0"/>
              <a:t>Resource can then be allocated to candidate application for re-engineering work.</a:t>
            </a:r>
          </a:p>
          <a:p>
            <a:pPr algn="just">
              <a:buNone/>
            </a:pPr>
            <a:r>
              <a:rPr lang="en-IN" sz="1600" b="1" dirty="0" smtClean="0"/>
              <a:t>Document reconstructing:</a:t>
            </a:r>
          </a:p>
          <a:p>
            <a:pPr algn="just" fontAlgn="base"/>
            <a:r>
              <a:rPr lang="en-IN" sz="1600" dirty="0" smtClean="0"/>
              <a:t>Documentation must be updated.</a:t>
            </a:r>
          </a:p>
          <a:p>
            <a:pPr algn="just" fontAlgn="base"/>
            <a:r>
              <a:rPr lang="en-IN" sz="1600" dirty="0" smtClean="0"/>
              <a:t>It may not be necessary to fully document an application.</a:t>
            </a:r>
          </a:p>
          <a:p>
            <a:pPr algn="just" fontAlgn="base"/>
            <a:r>
              <a:rPr lang="en-IN" sz="1600" dirty="0" smtClean="0"/>
              <a:t>The system is business critical and must be fully re-documented.</a:t>
            </a:r>
          </a:p>
          <a:p>
            <a:pPr algn="just">
              <a:buNone/>
            </a:pPr>
            <a:r>
              <a:rPr lang="en-IN" sz="1600" b="1" dirty="0" smtClean="0"/>
              <a:t>Reverse Engineering:</a:t>
            </a:r>
          </a:p>
          <a:p>
            <a:pPr algn="just"/>
            <a:r>
              <a:rPr lang="en-IN" sz="1600" dirty="0" smtClean="0"/>
              <a:t>Reverse engineering is a process of design recovery. Reverse engineering tools extracts data, architectural and procedural design information from an existing program.</a:t>
            </a:r>
          </a:p>
          <a:p>
            <a:pPr>
              <a:buNone/>
            </a:pPr>
            <a:endParaRPr lang="en-IN" sz="1600" b="1" dirty="0" smtClean="0"/>
          </a:p>
          <a:p>
            <a:endParaRPr lang="en-IN" sz="1600" dirty="0"/>
          </a:p>
        </p:txBody>
      </p:sp>
      <p:sp>
        <p:nvSpPr>
          <p:cNvPr id="4" name="Content Placeholder 3"/>
          <p:cNvSpPr>
            <a:spLocks noGrp="1"/>
          </p:cNvSpPr>
          <p:nvPr>
            <p:ph sz="quarter" idx="14"/>
          </p:nvPr>
        </p:nvSpPr>
        <p:spPr>
          <a:xfrm>
            <a:off x="4643438" y="1285867"/>
            <a:ext cx="4357717" cy="4143404"/>
          </a:xfrm>
        </p:spPr>
        <p:txBody>
          <a:bodyPr>
            <a:noAutofit/>
          </a:bodyPr>
          <a:lstStyle/>
          <a:p>
            <a:pPr>
              <a:buNone/>
            </a:pPr>
            <a:r>
              <a:rPr lang="en-IN" sz="1200" b="1" dirty="0" smtClean="0"/>
              <a:t>Code Reconstructing:</a:t>
            </a:r>
          </a:p>
          <a:p>
            <a:pPr algn="just" fontAlgn="base"/>
            <a:r>
              <a:rPr lang="en-IN" sz="1200" dirty="0" smtClean="0"/>
              <a:t>To accomplish code reconstructing, the source code is analysed using a reconstructing tool. Violations of structured programming construct are noted and code is then reconstruct.</a:t>
            </a:r>
          </a:p>
          <a:p>
            <a:pPr algn="just" fontAlgn="base"/>
            <a:r>
              <a:rPr lang="en-IN" sz="1200" dirty="0" smtClean="0"/>
              <a:t>The resultant restructured code is reviewed and tested to ensure that no anomalies have been introduced.</a:t>
            </a:r>
          </a:p>
          <a:p>
            <a:pPr algn="just" fontAlgn="base">
              <a:buNone/>
            </a:pPr>
            <a:r>
              <a:rPr lang="en-IN" sz="1200" b="1" dirty="0" smtClean="0"/>
              <a:t> Data Restructuring:</a:t>
            </a:r>
          </a:p>
          <a:p>
            <a:pPr algn="just" fontAlgn="base"/>
            <a:r>
              <a:rPr lang="en-IN" sz="1200" dirty="0" smtClean="0"/>
              <a:t>Data restructuring begins with the reverse engineering activity.</a:t>
            </a:r>
          </a:p>
          <a:p>
            <a:pPr algn="just" fontAlgn="base"/>
            <a:r>
              <a:rPr lang="en-IN" sz="1200" dirty="0" smtClean="0"/>
              <a:t>Current data architecture is dissected, and necessary data models are defined.</a:t>
            </a:r>
          </a:p>
          <a:p>
            <a:pPr algn="just" fontAlgn="base"/>
            <a:r>
              <a:rPr lang="en-IN" sz="1200" dirty="0" smtClean="0"/>
              <a:t>Data objects and attributes are identified, and existing data structure are reviewed for quality.</a:t>
            </a:r>
          </a:p>
          <a:p>
            <a:pPr algn="just" fontAlgn="base">
              <a:buNone/>
            </a:pPr>
            <a:r>
              <a:rPr lang="en-IN" sz="1200" b="1" dirty="0" smtClean="0"/>
              <a:t>Forward Engineering:</a:t>
            </a:r>
          </a:p>
          <a:p>
            <a:pPr algn="just" fontAlgn="base"/>
            <a:r>
              <a:rPr lang="en-IN" sz="1200" dirty="0" smtClean="0"/>
              <a:t>Forward Engineering also called as renovation or reclamation not only for recovers design information from existing software but uses this information to alter or reconstitute the existing system in an effort to improve its overall quality.</a:t>
            </a:r>
            <a:endParaRPr lang="en-IN" sz="1200" b="1" dirty="0" smtClean="0"/>
          </a:p>
          <a:p>
            <a:pPr>
              <a:buNone/>
            </a:pPr>
            <a:endParaRPr lang="en-IN" sz="700" b="1"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18110"/>
            <a:ext cx="8929718" cy="1005840"/>
          </a:xfrm>
        </p:spPr>
        <p:txBody>
          <a:bodyPr>
            <a:normAutofit fontScale="90000"/>
          </a:bodyPr>
          <a:lstStyle/>
          <a:p>
            <a:r>
              <a:rPr lang="en-IN" dirty="0" smtClean="0"/>
              <a:t>Computer-Aided Software Engineering(CASE)</a:t>
            </a:r>
            <a:endParaRPr lang="en-IN" dirty="0"/>
          </a:p>
        </p:txBody>
      </p:sp>
      <p:sp>
        <p:nvSpPr>
          <p:cNvPr id="3" name="Content Placeholder 2"/>
          <p:cNvSpPr>
            <a:spLocks noGrp="1"/>
          </p:cNvSpPr>
          <p:nvPr>
            <p:ph sz="quarter" idx="13"/>
          </p:nvPr>
        </p:nvSpPr>
        <p:spPr>
          <a:xfrm>
            <a:off x="0" y="1352551"/>
            <a:ext cx="4643438" cy="3268624"/>
          </a:xfrm>
        </p:spPr>
        <p:txBody>
          <a:bodyPr>
            <a:normAutofit/>
          </a:bodyPr>
          <a:lstStyle/>
          <a:p>
            <a:pPr algn="just">
              <a:buNone/>
            </a:pPr>
            <a:r>
              <a:rPr lang="en-IN" sz="1400" dirty="0" smtClean="0"/>
              <a:t>	CASE stands for </a:t>
            </a:r>
            <a:r>
              <a:rPr lang="en-IN" sz="1400" b="1" dirty="0" smtClean="0"/>
              <a:t>C</a:t>
            </a:r>
            <a:r>
              <a:rPr lang="en-IN" sz="1400" dirty="0" smtClean="0"/>
              <a:t>omputer </a:t>
            </a:r>
            <a:r>
              <a:rPr lang="en-IN" sz="1400" b="1" dirty="0" smtClean="0"/>
              <a:t>A</a:t>
            </a:r>
            <a:r>
              <a:rPr lang="en-IN" sz="1400" dirty="0" smtClean="0"/>
              <a:t>ided </a:t>
            </a:r>
            <a:r>
              <a:rPr lang="en-IN" sz="1400" b="1" dirty="0" smtClean="0"/>
              <a:t>S</a:t>
            </a:r>
            <a:r>
              <a:rPr lang="en-IN" sz="1400" dirty="0" smtClean="0"/>
              <a:t>oftware </a:t>
            </a:r>
            <a:r>
              <a:rPr lang="en-IN" sz="1400" b="1" dirty="0" smtClean="0"/>
              <a:t>E</a:t>
            </a:r>
            <a:r>
              <a:rPr lang="en-IN" sz="1400" dirty="0" smtClean="0"/>
              <a:t>ngineering. It means, development and maintenance of software projects with help of various automated software tools.</a:t>
            </a:r>
          </a:p>
          <a:p>
            <a:pPr algn="just">
              <a:buNone/>
            </a:pPr>
            <a:r>
              <a:rPr lang="en-IN" sz="1600" b="1" dirty="0" smtClean="0"/>
              <a:t>Components of CASE Tools</a:t>
            </a:r>
          </a:p>
          <a:p>
            <a:pPr algn="just">
              <a:buNone/>
            </a:pPr>
            <a:r>
              <a:rPr lang="en-IN" sz="1400" b="1" dirty="0" smtClean="0"/>
              <a:t>Central Repository:</a:t>
            </a:r>
          </a:p>
          <a:p>
            <a:pPr algn="just"/>
            <a:r>
              <a:rPr lang="en-IN" sz="1400" dirty="0" smtClean="0"/>
              <a:t>CASE tools require a central repository, which can serve as a source of common, integrated and consistent information. </a:t>
            </a:r>
          </a:p>
          <a:p>
            <a:pPr algn="just"/>
            <a:r>
              <a:rPr lang="en-IN" sz="1400" dirty="0" smtClean="0"/>
              <a:t>Central repository is a central place of storage where product specifications, requirement documents, related reports and diagrams, other useful information regarding management is stored. Central repository also serves as data dictionary.</a:t>
            </a:r>
            <a:endParaRPr lang="en-IN" sz="1400" dirty="0"/>
          </a:p>
        </p:txBody>
      </p:sp>
      <p:sp>
        <p:nvSpPr>
          <p:cNvPr id="4" name="Content Placeholder 3"/>
          <p:cNvSpPr>
            <a:spLocks noGrp="1"/>
          </p:cNvSpPr>
          <p:nvPr>
            <p:ph sz="quarter" idx="14"/>
          </p:nvPr>
        </p:nvSpPr>
        <p:spPr>
          <a:xfrm>
            <a:off x="4844900" y="1352549"/>
            <a:ext cx="4156255" cy="3790951"/>
          </a:xfrm>
        </p:spPr>
        <p:txBody>
          <a:bodyPr>
            <a:normAutofit fontScale="92500" lnSpcReduction="10000"/>
          </a:bodyPr>
          <a:lstStyle/>
          <a:p>
            <a:pPr>
              <a:buNone/>
            </a:pPr>
            <a:r>
              <a:rPr lang="en-IN" sz="1400" b="1" dirty="0" smtClean="0"/>
              <a:t>Diagram tools</a:t>
            </a:r>
          </a:p>
          <a:p>
            <a:pPr algn="just"/>
            <a:r>
              <a:rPr lang="en-IN" sz="1400" dirty="0" smtClean="0"/>
              <a:t>These tools are used to represent system components, data and control flow among various software components and system structure in a graphical form.</a:t>
            </a:r>
          </a:p>
          <a:p>
            <a:pPr algn="just">
              <a:buNone/>
            </a:pPr>
            <a:r>
              <a:rPr lang="en-IN" sz="1400" b="1" dirty="0" smtClean="0"/>
              <a:t>Process Modeling Tools </a:t>
            </a:r>
          </a:p>
          <a:p>
            <a:pPr algn="just"/>
            <a:r>
              <a:rPr lang="en-IN" sz="1400" dirty="0" smtClean="0"/>
              <a:t>Process modelling is method to create software process model, which is used to develop the software. Process modelling tools help the managers to choose a process model or modify it as per the requirement of software product.</a:t>
            </a:r>
            <a:r>
              <a:rPr lang="en-IN" sz="1200" dirty="0" smtClean="0"/>
              <a:t> For example, EPF Composer</a:t>
            </a:r>
            <a:endParaRPr lang="en-IN" sz="1400" dirty="0" smtClean="0"/>
          </a:p>
          <a:p>
            <a:pPr algn="just">
              <a:buNone/>
            </a:pPr>
            <a:r>
              <a:rPr lang="en-IN" sz="1400" b="1" dirty="0" smtClean="0"/>
              <a:t>Project Management Tools</a:t>
            </a:r>
          </a:p>
          <a:p>
            <a:pPr algn="just"/>
            <a:r>
              <a:rPr lang="en-IN" sz="1400" dirty="0" smtClean="0"/>
              <a:t>These tools are used for project planning, cost and effort estimation, project scheduling and resource planning. Managers have to strictly comply project execution with every mentioned step in software project management.</a:t>
            </a:r>
          </a:p>
          <a:p>
            <a:pPr algn="just"/>
            <a:r>
              <a:rPr lang="en-IN" sz="1200" dirty="0" smtClean="0"/>
              <a:t>For example, Creative Pro Office, </a:t>
            </a:r>
            <a:r>
              <a:rPr lang="en-IN" sz="1200" dirty="0" err="1" smtClean="0"/>
              <a:t>Trac</a:t>
            </a:r>
            <a:r>
              <a:rPr lang="en-IN" sz="1200" dirty="0" smtClean="0"/>
              <a:t> Project, </a:t>
            </a:r>
            <a:r>
              <a:rPr lang="en-IN" sz="1200" dirty="0" err="1" smtClean="0"/>
              <a:t>Basecamp</a:t>
            </a:r>
            <a:r>
              <a:rPr lang="en-IN" sz="1200" dirty="0" smtClean="0"/>
              <a:t>.</a:t>
            </a:r>
            <a:endParaRPr lang="en-IN" sz="1400" b="1" dirty="0" smtClean="0"/>
          </a:p>
          <a:p>
            <a:pPr algn="just">
              <a:buNone/>
            </a:pPr>
            <a:endParaRPr lang="en-IN" sz="1400" b="1" dirty="0" smtClean="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a:xfrm>
            <a:off x="142844" y="1352550"/>
            <a:ext cx="4352956" cy="3790949"/>
          </a:xfrm>
        </p:spPr>
        <p:txBody>
          <a:bodyPr>
            <a:normAutofit lnSpcReduction="10000"/>
          </a:bodyPr>
          <a:lstStyle/>
          <a:p>
            <a:pPr>
              <a:buNone/>
            </a:pPr>
            <a:r>
              <a:rPr lang="en-IN" sz="1400" b="1" dirty="0" smtClean="0"/>
              <a:t>Documentation Tools</a:t>
            </a:r>
          </a:p>
          <a:p>
            <a:pPr algn="just"/>
            <a:r>
              <a:rPr lang="en-IN" sz="1400" dirty="0" smtClean="0"/>
              <a:t>Documentation in a software project starts prior to the software process, goes throughout all phases of SDLC and after the completion of the project.</a:t>
            </a:r>
          </a:p>
          <a:p>
            <a:pPr algn="just"/>
            <a:r>
              <a:rPr lang="en-IN" sz="1400" dirty="0" smtClean="0"/>
              <a:t>Documentation tools generate documents for technical users and end users.</a:t>
            </a:r>
          </a:p>
          <a:p>
            <a:pPr algn="just"/>
            <a:r>
              <a:rPr lang="en-IN" sz="1400" dirty="0" smtClean="0"/>
              <a:t>For example, </a:t>
            </a:r>
            <a:r>
              <a:rPr lang="en-IN" sz="1400" dirty="0" err="1" smtClean="0"/>
              <a:t>Doxygen</a:t>
            </a:r>
            <a:r>
              <a:rPr lang="en-IN" sz="1400" dirty="0" smtClean="0"/>
              <a:t>, </a:t>
            </a:r>
            <a:r>
              <a:rPr lang="en-IN" sz="1400" dirty="0" err="1" smtClean="0"/>
              <a:t>DrExplain</a:t>
            </a:r>
            <a:r>
              <a:rPr lang="en-IN" sz="1400" dirty="0" smtClean="0"/>
              <a:t>, Adobe </a:t>
            </a:r>
            <a:r>
              <a:rPr lang="en-IN" sz="1400" dirty="0" err="1" smtClean="0"/>
              <a:t>RoboHelp</a:t>
            </a:r>
            <a:r>
              <a:rPr lang="en-IN" sz="1400" dirty="0" smtClean="0"/>
              <a:t> for documentation.</a:t>
            </a:r>
          </a:p>
          <a:p>
            <a:pPr algn="just">
              <a:buNone/>
            </a:pPr>
            <a:r>
              <a:rPr lang="en-IN" sz="1400" b="1" dirty="0" smtClean="0"/>
              <a:t>Analysis Tools</a:t>
            </a:r>
          </a:p>
          <a:p>
            <a:pPr algn="just"/>
            <a:r>
              <a:rPr lang="en-IN" sz="1400" dirty="0" smtClean="0"/>
              <a:t>These tools help to gather requirements, automatically check for any inconsistency, inaccuracy in the diagrams, data redundancies or erroneous omissions. </a:t>
            </a:r>
          </a:p>
          <a:p>
            <a:pPr algn="just"/>
            <a:r>
              <a:rPr lang="en-IN" sz="1400" dirty="0" smtClean="0"/>
              <a:t>For example, Accept 360, </a:t>
            </a:r>
            <a:r>
              <a:rPr lang="en-IN" sz="1400" dirty="0" err="1" smtClean="0"/>
              <a:t>Accompa</a:t>
            </a:r>
            <a:r>
              <a:rPr lang="en-IN" sz="1400" dirty="0" smtClean="0"/>
              <a:t>, </a:t>
            </a:r>
            <a:r>
              <a:rPr lang="en-IN" sz="1400" dirty="0" err="1" smtClean="0"/>
              <a:t>CaseComplete</a:t>
            </a:r>
            <a:r>
              <a:rPr lang="en-IN" sz="1400" dirty="0" smtClean="0"/>
              <a:t> for requirement analysis, Visible Analyst for total analysis.</a:t>
            </a:r>
          </a:p>
          <a:p>
            <a:pPr algn="just">
              <a:buNone/>
            </a:pPr>
            <a:endParaRPr lang="en-IN" sz="1400" b="1" dirty="0" smtClean="0"/>
          </a:p>
          <a:p>
            <a:pPr algn="just">
              <a:buNone/>
            </a:pPr>
            <a:endParaRPr lang="en-IN" sz="1400" b="1" dirty="0" smtClean="0"/>
          </a:p>
          <a:p>
            <a:pPr algn="just">
              <a:buNone/>
            </a:pPr>
            <a:endParaRPr lang="en-IN" sz="1400" b="1" dirty="0" smtClean="0"/>
          </a:p>
          <a:p>
            <a:endParaRPr lang="en-IN" dirty="0"/>
          </a:p>
        </p:txBody>
      </p:sp>
      <p:sp>
        <p:nvSpPr>
          <p:cNvPr id="4" name="Content Placeholder 3"/>
          <p:cNvSpPr>
            <a:spLocks noGrp="1"/>
          </p:cNvSpPr>
          <p:nvPr>
            <p:ph sz="quarter" idx="14"/>
          </p:nvPr>
        </p:nvSpPr>
        <p:spPr>
          <a:xfrm>
            <a:off x="4844901" y="1352549"/>
            <a:ext cx="4156256" cy="3790951"/>
          </a:xfrm>
        </p:spPr>
        <p:txBody>
          <a:bodyPr>
            <a:normAutofit lnSpcReduction="10000"/>
          </a:bodyPr>
          <a:lstStyle/>
          <a:p>
            <a:pPr>
              <a:buNone/>
            </a:pPr>
            <a:r>
              <a:rPr lang="en-IN" sz="1400" b="1" dirty="0" smtClean="0"/>
              <a:t>Design Tools</a:t>
            </a:r>
          </a:p>
          <a:p>
            <a:pPr algn="just"/>
            <a:r>
              <a:rPr lang="en-IN" sz="1400" dirty="0" smtClean="0"/>
              <a:t>These tools help software designers to design the block structure of the software, which may further be broken down in smaller modules using refinement techniques. </a:t>
            </a:r>
          </a:p>
          <a:p>
            <a:pPr algn="just"/>
            <a:r>
              <a:rPr lang="en-IN" sz="1400" dirty="0" smtClean="0"/>
              <a:t>These tools provides detailing of each module and interconnections among modules. </a:t>
            </a:r>
          </a:p>
          <a:p>
            <a:pPr algn="just"/>
            <a:r>
              <a:rPr lang="en-IN" sz="1400" dirty="0" smtClean="0"/>
              <a:t>For example, Animated Software Design</a:t>
            </a:r>
          </a:p>
          <a:p>
            <a:pPr algn="just">
              <a:buNone/>
            </a:pPr>
            <a:r>
              <a:rPr lang="en-IN" sz="1400" b="1" dirty="0" smtClean="0"/>
              <a:t>Configuration Management Tools</a:t>
            </a:r>
          </a:p>
          <a:p>
            <a:pPr>
              <a:buNone/>
            </a:pPr>
            <a:r>
              <a:rPr lang="en-IN" sz="1400" dirty="0" smtClean="0"/>
              <a:t>Configuration Management tools deal with –</a:t>
            </a:r>
          </a:p>
          <a:p>
            <a:pPr marL="319088" indent="-136525">
              <a:buFont typeface="Wingdings" pitchFamily="2" charset="2"/>
              <a:buChar char="§"/>
            </a:pPr>
            <a:r>
              <a:rPr lang="en-IN" sz="1400" dirty="0" smtClean="0"/>
              <a:t>Version and revision management</a:t>
            </a:r>
          </a:p>
          <a:p>
            <a:pPr marL="319088" indent="-136525">
              <a:buFont typeface="Wingdings" pitchFamily="2" charset="2"/>
              <a:buChar char="§"/>
            </a:pPr>
            <a:r>
              <a:rPr lang="en-IN" sz="1400" dirty="0" smtClean="0"/>
              <a:t>Baseline configuration management</a:t>
            </a:r>
          </a:p>
          <a:p>
            <a:pPr marL="319088" indent="-136525">
              <a:buFont typeface="Wingdings" pitchFamily="2" charset="2"/>
              <a:buChar char="§"/>
            </a:pPr>
            <a:r>
              <a:rPr lang="en-IN" sz="1400" dirty="0" smtClean="0"/>
              <a:t>Change control management</a:t>
            </a:r>
          </a:p>
          <a:p>
            <a:pPr marL="319088" indent="-136525">
              <a:buNone/>
            </a:pPr>
            <a:r>
              <a:rPr lang="en-IN" sz="1400" dirty="0" smtClean="0"/>
              <a:t>For example, Fossil, Git, </a:t>
            </a:r>
            <a:r>
              <a:rPr lang="en-IN" sz="1400" dirty="0" err="1" smtClean="0"/>
              <a:t>Accu</a:t>
            </a:r>
            <a:r>
              <a:rPr lang="en-IN" sz="1400" dirty="0" smtClean="0"/>
              <a:t> REV.</a:t>
            </a:r>
          </a:p>
          <a:p>
            <a:pPr marL="319088" indent="-136525">
              <a:buNone/>
            </a:pPr>
            <a:endParaRPr lang="en-IN" sz="1400" dirty="0" smtClean="0"/>
          </a:p>
          <a:p>
            <a:pPr algn="just">
              <a:buNone/>
            </a:pPr>
            <a:endParaRPr lang="en-IN" sz="1400" b="1" dirty="0" smtClean="0"/>
          </a:p>
          <a:p>
            <a:pPr algn="just">
              <a:buNone/>
            </a:pPr>
            <a:endParaRPr lang="en-IN" sz="1400" b="1" dirty="0" smtClean="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a:xfrm>
            <a:off x="142844" y="1352551"/>
            <a:ext cx="4352956" cy="3268624"/>
          </a:xfrm>
        </p:spPr>
        <p:txBody>
          <a:bodyPr>
            <a:normAutofit lnSpcReduction="10000"/>
          </a:bodyPr>
          <a:lstStyle/>
          <a:p>
            <a:pPr>
              <a:buNone/>
            </a:pPr>
            <a:r>
              <a:rPr lang="en-IN" sz="1400" b="1" dirty="0" smtClean="0"/>
              <a:t>Programming Tools</a:t>
            </a:r>
          </a:p>
          <a:p>
            <a:pPr algn="just"/>
            <a:r>
              <a:rPr lang="en-IN" sz="1400" dirty="0" smtClean="0"/>
              <a:t>These tools consist of programming environments like IDE (Integrated Development Environment), in-built modules library and simulation tools. </a:t>
            </a:r>
          </a:p>
          <a:p>
            <a:pPr algn="just"/>
            <a:r>
              <a:rPr lang="en-IN" sz="1400" dirty="0" smtClean="0"/>
              <a:t>These tools provide comprehensive aid in building software product and include features for simulation and testing.</a:t>
            </a:r>
          </a:p>
          <a:p>
            <a:pPr>
              <a:buNone/>
            </a:pPr>
            <a:r>
              <a:rPr lang="en-IN" sz="1400" b="1" dirty="0" smtClean="0"/>
              <a:t>Prototyping Tools</a:t>
            </a:r>
          </a:p>
          <a:p>
            <a:pPr algn="just"/>
            <a:r>
              <a:rPr lang="en-IN" sz="1400" dirty="0" smtClean="0"/>
              <a:t>Software prototype is simulated version of the intended software product. Prototype provides initial look and feel of the product and simulates few aspect of actual product.</a:t>
            </a:r>
          </a:p>
          <a:p>
            <a:pPr algn="just"/>
            <a:r>
              <a:rPr lang="en-IN" sz="1400" dirty="0" smtClean="0"/>
              <a:t>For example, Serena prototype composer, </a:t>
            </a:r>
            <a:r>
              <a:rPr lang="en-IN" sz="1400" dirty="0" err="1" smtClean="0"/>
              <a:t>Mockup</a:t>
            </a:r>
            <a:r>
              <a:rPr lang="en-IN" sz="1400" dirty="0" smtClean="0"/>
              <a:t> Builder.</a:t>
            </a:r>
            <a:endParaRPr lang="en-IN" sz="1400" b="1" dirty="0" smtClean="0"/>
          </a:p>
          <a:p>
            <a:pPr algn="just">
              <a:buNone/>
            </a:pPr>
            <a:endParaRPr lang="en-IN" sz="1400" b="1" dirty="0" smtClean="0"/>
          </a:p>
          <a:p>
            <a:endParaRPr lang="en-IN" dirty="0"/>
          </a:p>
        </p:txBody>
      </p:sp>
      <p:sp>
        <p:nvSpPr>
          <p:cNvPr id="4" name="Content Placeholder 3"/>
          <p:cNvSpPr>
            <a:spLocks noGrp="1"/>
          </p:cNvSpPr>
          <p:nvPr>
            <p:ph sz="quarter" idx="14"/>
          </p:nvPr>
        </p:nvSpPr>
        <p:spPr>
          <a:xfrm>
            <a:off x="4857752" y="1285866"/>
            <a:ext cx="4084817" cy="3857634"/>
          </a:xfrm>
        </p:spPr>
        <p:txBody>
          <a:bodyPr>
            <a:normAutofit fontScale="92500" lnSpcReduction="10000"/>
          </a:bodyPr>
          <a:lstStyle/>
          <a:p>
            <a:pPr>
              <a:buNone/>
            </a:pPr>
            <a:r>
              <a:rPr lang="en-IN" sz="1400" b="1" dirty="0" smtClean="0"/>
              <a:t>Web Development Tools</a:t>
            </a:r>
          </a:p>
          <a:p>
            <a:pPr algn="just"/>
            <a:r>
              <a:rPr lang="en-IN" sz="1400" dirty="0" smtClean="0"/>
              <a:t>These tools assist in designing web pages with all allied elements like forms, text, script, graphic and so on. </a:t>
            </a:r>
          </a:p>
          <a:p>
            <a:pPr algn="just"/>
            <a:r>
              <a:rPr lang="en-IN" sz="1400" dirty="0" smtClean="0"/>
              <a:t>Web tools also provide live preview of what is being developed and how will it look after completion.</a:t>
            </a:r>
          </a:p>
          <a:p>
            <a:pPr algn="just">
              <a:buNone/>
            </a:pPr>
            <a:r>
              <a:rPr lang="en-IN" sz="1400" b="1" dirty="0" smtClean="0"/>
              <a:t>Quality Assurance Tools</a:t>
            </a:r>
          </a:p>
          <a:p>
            <a:pPr algn="just"/>
            <a:r>
              <a:rPr lang="en-IN" sz="1400" dirty="0" smtClean="0"/>
              <a:t>Quality assurance in a software organization is monitoring the engineering process and methods adopted to develop the software product in order to ensure conformance of quality as per organization standards.</a:t>
            </a:r>
          </a:p>
          <a:p>
            <a:pPr algn="just"/>
            <a:r>
              <a:rPr lang="en-IN" sz="1400" dirty="0" smtClean="0"/>
              <a:t>For example, </a:t>
            </a:r>
            <a:r>
              <a:rPr lang="en-IN" sz="1400" dirty="0" err="1" smtClean="0"/>
              <a:t>SoapTest</a:t>
            </a:r>
            <a:r>
              <a:rPr lang="en-IN" sz="1400" dirty="0" smtClean="0"/>
              <a:t>, </a:t>
            </a:r>
            <a:r>
              <a:rPr lang="en-IN" sz="1400" dirty="0" err="1" smtClean="0"/>
              <a:t>AppsWatch</a:t>
            </a:r>
            <a:r>
              <a:rPr lang="en-IN" sz="1400" dirty="0" smtClean="0"/>
              <a:t>, </a:t>
            </a:r>
            <a:r>
              <a:rPr lang="en-IN" sz="1400" dirty="0" err="1" smtClean="0"/>
              <a:t>JMeter</a:t>
            </a:r>
            <a:r>
              <a:rPr lang="en-IN" sz="1400" dirty="0" smtClean="0"/>
              <a:t>.</a:t>
            </a:r>
          </a:p>
          <a:p>
            <a:pPr algn="just">
              <a:buNone/>
            </a:pPr>
            <a:r>
              <a:rPr lang="en-IN" sz="1400" b="1" dirty="0" smtClean="0"/>
              <a:t>Maintenance Tools</a:t>
            </a:r>
          </a:p>
          <a:p>
            <a:pPr algn="just"/>
            <a:r>
              <a:rPr lang="en-IN" sz="1400" dirty="0" smtClean="0"/>
              <a:t>Software maintenance includes modifications in the software product after it is delivered.</a:t>
            </a:r>
          </a:p>
          <a:p>
            <a:pPr algn="just"/>
            <a:r>
              <a:rPr lang="en-IN" sz="1200" dirty="0" smtClean="0"/>
              <a:t>For example, </a:t>
            </a:r>
            <a:r>
              <a:rPr lang="en-IN" sz="1200" dirty="0" err="1" smtClean="0"/>
              <a:t>Bugzilla</a:t>
            </a:r>
            <a:r>
              <a:rPr lang="en-IN" sz="1200" dirty="0" smtClean="0"/>
              <a:t> for defect tracking, HP Quality </a:t>
            </a:r>
            <a:r>
              <a:rPr lang="en-IN" sz="1200" dirty="0" err="1" smtClean="0"/>
              <a:t>Center</a:t>
            </a:r>
            <a:r>
              <a:rPr lang="en-IN" sz="1200" dirty="0" smtClean="0"/>
              <a:t>.</a:t>
            </a:r>
            <a:endParaRPr lang="en-IN" sz="1400" dirty="0" smtClean="0"/>
          </a:p>
          <a:p>
            <a:pPr algn="just">
              <a:buNone/>
            </a:pPr>
            <a:endParaRPr lang="en-IN" sz="1400" b="1" dirty="0" smtClean="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Software Process Improvement</a:t>
            </a:r>
            <a:endParaRPr lang="en-IN" dirty="0"/>
          </a:p>
        </p:txBody>
      </p:sp>
      <p:sp>
        <p:nvSpPr>
          <p:cNvPr id="3" name="Content Placeholder 2"/>
          <p:cNvSpPr>
            <a:spLocks noGrp="1"/>
          </p:cNvSpPr>
          <p:nvPr>
            <p:ph sz="quarter" idx="13"/>
          </p:nvPr>
        </p:nvSpPr>
        <p:spPr>
          <a:xfrm>
            <a:off x="0" y="1357304"/>
            <a:ext cx="3886200" cy="3268624"/>
          </a:xfrm>
        </p:spPr>
        <p:txBody>
          <a:bodyPr>
            <a:normAutofit/>
          </a:bodyPr>
          <a:lstStyle/>
          <a:p>
            <a:pPr algn="just"/>
            <a:r>
              <a:rPr lang="en-IN" sz="2000" dirty="0" smtClean="0"/>
              <a:t>Software Process Improvement (SPI) methodology is defined as a sequence of tasks, tools, and techniques to plan and implement improvement activities to achieve specific goals such as increasing development speed, achieving higher product quality or reducing costs.</a:t>
            </a:r>
            <a:endParaRPr lang="en-IN" sz="2000" dirty="0"/>
          </a:p>
        </p:txBody>
      </p:sp>
      <p:pic>
        <p:nvPicPr>
          <p:cNvPr id="1026" name="Picture 2" descr="SPI"/>
          <p:cNvPicPr>
            <a:picLocks noChangeAspect="1" noChangeArrowheads="1"/>
          </p:cNvPicPr>
          <p:nvPr/>
        </p:nvPicPr>
        <p:blipFill>
          <a:blip r:embed="rId2"/>
          <a:srcRect/>
          <a:stretch>
            <a:fillRect/>
          </a:stretch>
        </p:blipFill>
        <p:spPr bwMode="auto">
          <a:xfrm>
            <a:off x="4214810" y="1285866"/>
            <a:ext cx="4786346" cy="3557589"/>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a:xfrm>
            <a:off x="142844" y="1357304"/>
            <a:ext cx="3886200" cy="3268624"/>
          </a:xfrm>
        </p:spPr>
        <p:txBody>
          <a:bodyPr>
            <a:normAutofit fontScale="85000" lnSpcReduction="10000"/>
          </a:bodyPr>
          <a:lstStyle/>
          <a:p>
            <a:pPr>
              <a:buNone/>
            </a:pPr>
            <a:r>
              <a:rPr lang="en-IN" sz="1800" b="1" dirty="0" smtClean="0"/>
              <a:t>Current Situation Evaluation</a:t>
            </a:r>
          </a:p>
          <a:p>
            <a:pPr algn="just">
              <a:buNone/>
            </a:pPr>
            <a:r>
              <a:rPr lang="en-IN" sz="1400" dirty="0" smtClean="0"/>
              <a:t>	</a:t>
            </a:r>
            <a:r>
              <a:rPr lang="en-IN" sz="1800" dirty="0" smtClean="0"/>
              <a:t>This step is the initial phase of the process and it is mainly to assess the current situation of the software process by eliciting the requirements from the stakeholders, analyzing the current </a:t>
            </a:r>
            <a:r>
              <a:rPr lang="en-IN" sz="1800" dirty="0" err="1" smtClean="0"/>
              <a:t>artifacts</a:t>
            </a:r>
            <a:r>
              <a:rPr lang="en-IN" sz="1800" dirty="0" smtClean="0"/>
              <a:t> and deliverables, and identifying the inefficiencies from the software process.</a:t>
            </a:r>
          </a:p>
          <a:p>
            <a:pPr>
              <a:buNone/>
            </a:pPr>
            <a:r>
              <a:rPr lang="en-IN" sz="1800" b="1" dirty="0" smtClean="0"/>
              <a:t>Improvement Planning</a:t>
            </a:r>
          </a:p>
          <a:p>
            <a:pPr>
              <a:buNone/>
            </a:pPr>
            <a:r>
              <a:rPr lang="en-IN" sz="1800" dirty="0" smtClean="0"/>
              <a:t>	After analyzing the current situation and the improvement goals, the findings should be categorized and prioritized according to which one is the most important or have the most severity.</a:t>
            </a:r>
            <a:endParaRPr lang="en-IN" sz="1800" b="1" dirty="0" smtClean="0"/>
          </a:p>
          <a:p>
            <a:endParaRPr lang="en-IN" dirty="0"/>
          </a:p>
        </p:txBody>
      </p:sp>
      <p:sp>
        <p:nvSpPr>
          <p:cNvPr id="4" name="Content Placeholder 3"/>
          <p:cNvSpPr>
            <a:spLocks noGrp="1"/>
          </p:cNvSpPr>
          <p:nvPr>
            <p:ph sz="quarter" idx="14"/>
          </p:nvPr>
        </p:nvSpPr>
        <p:spPr/>
        <p:txBody>
          <a:bodyPr>
            <a:normAutofit fontScale="92500" lnSpcReduction="10000"/>
          </a:bodyPr>
          <a:lstStyle/>
          <a:p>
            <a:pPr>
              <a:buNone/>
            </a:pPr>
            <a:r>
              <a:rPr lang="en-IN" sz="1500" b="1" dirty="0" smtClean="0"/>
              <a:t>Improvement Implementation</a:t>
            </a:r>
          </a:p>
          <a:p>
            <a:pPr algn="just">
              <a:buNone/>
            </a:pPr>
            <a:r>
              <a:rPr lang="en-IN" sz="1600" dirty="0" smtClean="0"/>
              <a:t>	In this step, the planned activities are executed and it puts the improvements into practice and spreads it across the organization.</a:t>
            </a:r>
          </a:p>
          <a:p>
            <a:pPr algn="just">
              <a:buNone/>
            </a:pPr>
            <a:r>
              <a:rPr lang="en-IN" sz="1500" b="1" dirty="0" smtClean="0"/>
              <a:t>Improvement Evaluation</a:t>
            </a:r>
          </a:p>
          <a:p>
            <a:pPr algn="just">
              <a:buNone/>
            </a:pPr>
            <a:r>
              <a:rPr lang="en-IN" sz="1600" dirty="0" smtClean="0"/>
              <a:t>	The before improvement measures, after the improvement measures, and the target improvement measure. Measurement, in general, permits an organization to compare the rate of actual change against its planned change and allocate resources based on the gaps between actual and expected progress.</a:t>
            </a:r>
            <a:endParaRPr lang="en-IN" sz="1500" b="1" dirty="0" smtClean="0"/>
          </a:p>
          <a:p>
            <a:pPr algn="just">
              <a:buNone/>
            </a:pPr>
            <a:endParaRPr lang="en-IN" sz="1600" dirty="0" smtClean="0"/>
          </a:p>
          <a:p>
            <a:pPr algn="just">
              <a:buNone/>
            </a:pPr>
            <a:endParaRPr lang="en-IN" sz="1500" b="1" dirty="0" smtClean="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Emerging Trends in software Engineering</a:t>
            </a:r>
            <a:endParaRPr lang="en-IN" dirty="0"/>
          </a:p>
        </p:txBody>
      </p:sp>
      <p:sp>
        <p:nvSpPr>
          <p:cNvPr id="3" name="Content Placeholder 2"/>
          <p:cNvSpPr>
            <a:spLocks noGrp="1"/>
          </p:cNvSpPr>
          <p:nvPr>
            <p:ph sz="quarter" idx="13"/>
          </p:nvPr>
        </p:nvSpPr>
        <p:spPr>
          <a:xfrm>
            <a:off x="609600" y="1352550"/>
            <a:ext cx="4319590" cy="3790949"/>
          </a:xfrm>
        </p:spPr>
        <p:txBody>
          <a:bodyPr>
            <a:normAutofit fontScale="77500" lnSpcReduction="20000"/>
          </a:bodyPr>
          <a:lstStyle/>
          <a:p>
            <a:r>
              <a:rPr lang="en-IN" dirty="0" smtClean="0"/>
              <a:t>AI based application</a:t>
            </a:r>
          </a:p>
          <a:p>
            <a:r>
              <a:rPr lang="en-IN" dirty="0" smtClean="0"/>
              <a:t>Robotic process Automation</a:t>
            </a:r>
          </a:p>
          <a:p>
            <a:r>
              <a:rPr lang="en-IN" dirty="0" smtClean="0"/>
              <a:t>Progressive Web Apps</a:t>
            </a:r>
          </a:p>
          <a:p>
            <a:r>
              <a:rPr lang="en-IN" dirty="0" smtClean="0"/>
              <a:t>Rapid prototyping and Innovation</a:t>
            </a:r>
          </a:p>
          <a:p>
            <a:r>
              <a:rPr lang="en-IN" dirty="0" smtClean="0"/>
              <a:t>Digital Transformation Enablers</a:t>
            </a:r>
          </a:p>
          <a:p>
            <a:r>
              <a:rPr lang="en-IN" dirty="0" smtClean="0"/>
              <a:t>Low-Code Development</a:t>
            </a:r>
          </a:p>
          <a:p>
            <a:r>
              <a:rPr lang="en-IN" dirty="0" smtClean="0"/>
              <a:t>Cloud computing</a:t>
            </a:r>
          </a:p>
          <a:p>
            <a:r>
              <a:rPr lang="en-IN" sz="2800" dirty="0" smtClean="0"/>
              <a:t>Python will dominate the demand</a:t>
            </a:r>
          </a:p>
          <a:p>
            <a:pPr>
              <a:buNone/>
            </a:pPr>
            <a:endParaRPr lang="en-IN" dirty="0" smtClean="0"/>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R.F Raval\Job Data\UVPCE Job Data\2020\SE\Sessions\thank-you-any-5c38a7.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828800" y="1352550"/>
            <a:ext cx="5715000" cy="36480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00614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3"/>
          </p:nvPr>
        </p:nvSpPr>
        <p:spPr>
          <a:xfrm>
            <a:off x="762000" y="1352550"/>
            <a:ext cx="7381900" cy="3276600"/>
          </a:xfrm>
        </p:spPr>
        <p:txBody>
          <a:bodyPr>
            <a:normAutofit/>
          </a:bodyPr>
          <a:lstStyle/>
          <a:p>
            <a:r>
              <a:rPr lang="en-IN" dirty="0" smtClean="0"/>
              <a:t>Component-Based Software Engineering </a:t>
            </a:r>
          </a:p>
          <a:p>
            <a:r>
              <a:rPr lang="en-IN" dirty="0" smtClean="0"/>
              <a:t>Client/Server Software Engineering</a:t>
            </a:r>
          </a:p>
          <a:p>
            <a:r>
              <a:rPr lang="en-IN" dirty="0" smtClean="0"/>
              <a:t>Web Engineering, Reengineering</a:t>
            </a:r>
          </a:p>
          <a:p>
            <a:r>
              <a:rPr lang="en-IN" dirty="0" smtClean="0"/>
              <a:t>Computer-Aided Software Engineering</a:t>
            </a:r>
          </a:p>
          <a:p>
            <a:r>
              <a:rPr lang="en-IN" dirty="0" smtClean="0"/>
              <a:t>Software Process Improvement</a:t>
            </a:r>
          </a:p>
          <a:p>
            <a:r>
              <a:rPr lang="en-IN" dirty="0" smtClean="0"/>
              <a:t>Emerging Trends in software Engineering</a:t>
            </a:r>
          </a:p>
          <a:p>
            <a:endParaRPr lang="en-US" dirty="0" smtClean="0"/>
          </a:p>
          <a:p>
            <a:endParaRPr lang="en-US" dirty="0"/>
          </a:p>
        </p:txBody>
      </p:sp>
    </p:spTree>
    <p:extLst>
      <p:ext uri="{BB962C8B-B14F-4D97-AF65-F5344CB8AC3E}">
        <p14:creationId xmlns:p14="http://schemas.microsoft.com/office/powerpoint/2010/main" xmlns="" val="3628073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Component-Based Software Engineering </a:t>
            </a:r>
            <a:endParaRPr lang="en-IN" dirty="0"/>
          </a:p>
        </p:txBody>
      </p:sp>
      <p:sp>
        <p:nvSpPr>
          <p:cNvPr id="4" name="Content Placeholder 3"/>
          <p:cNvSpPr>
            <a:spLocks noGrp="1"/>
          </p:cNvSpPr>
          <p:nvPr>
            <p:ph sz="quarter" idx="13"/>
          </p:nvPr>
        </p:nvSpPr>
        <p:spPr>
          <a:xfrm>
            <a:off x="214282" y="1352550"/>
            <a:ext cx="4281518" cy="3790949"/>
          </a:xfrm>
        </p:spPr>
        <p:txBody>
          <a:bodyPr>
            <a:normAutofit lnSpcReduction="10000"/>
          </a:bodyPr>
          <a:lstStyle/>
          <a:p>
            <a:pPr algn="just"/>
            <a:r>
              <a:rPr lang="en-IN" sz="1400" b="1" dirty="0" smtClean="0"/>
              <a:t>Component Based Software Engineering (CBSE)</a:t>
            </a:r>
            <a:r>
              <a:rPr lang="en-IN" sz="1400" dirty="0" smtClean="0"/>
              <a:t> is a process that focuses on the design and development of computer-based systems with the use of reusable software components.</a:t>
            </a:r>
          </a:p>
          <a:p>
            <a:pPr algn="just">
              <a:buNone/>
            </a:pPr>
            <a:endParaRPr lang="en-IN" sz="1400" b="1" dirty="0" smtClean="0"/>
          </a:p>
          <a:p>
            <a:pPr algn="just">
              <a:buNone/>
            </a:pPr>
            <a:r>
              <a:rPr lang="en-IN" sz="1400" b="1" dirty="0" smtClean="0"/>
              <a:t>CBSE Framework Activities:</a:t>
            </a:r>
          </a:p>
          <a:p>
            <a:pPr algn="just">
              <a:buNone/>
            </a:pPr>
            <a:r>
              <a:rPr lang="en-IN" sz="1400" b="1" dirty="0" smtClean="0"/>
              <a:t>Component Qualification:</a:t>
            </a:r>
          </a:p>
          <a:p>
            <a:pPr algn="just"/>
            <a:r>
              <a:rPr lang="en-IN" sz="1400" dirty="0" smtClean="0"/>
              <a:t>This activity ensures that the system architecture define the requirements of the components for becoming a reusable component. </a:t>
            </a:r>
          </a:p>
          <a:p>
            <a:pPr algn="just"/>
            <a:r>
              <a:rPr lang="en-IN" sz="1400" dirty="0" smtClean="0"/>
              <a:t>Reusable components are generally identified through the traits in their interfaces. </a:t>
            </a:r>
          </a:p>
          <a:p>
            <a:pPr algn="just"/>
            <a:r>
              <a:rPr lang="en-IN" sz="1400" dirty="0" smtClean="0"/>
              <a:t>It means “the services that are given, and the means by which customers or consumers access these services ” are defined as a part of the component interface.</a:t>
            </a:r>
            <a:endParaRPr lang="en-IN" sz="1400" dirty="0"/>
          </a:p>
        </p:txBody>
      </p:sp>
      <p:sp>
        <p:nvSpPr>
          <p:cNvPr id="5" name="Content Placeholder 4"/>
          <p:cNvSpPr>
            <a:spLocks noGrp="1"/>
          </p:cNvSpPr>
          <p:nvPr>
            <p:ph sz="quarter" idx="14"/>
          </p:nvPr>
        </p:nvSpPr>
        <p:spPr/>
        <p:txBody>
          <a:bodyPr>
            <a:normAutofit/>
          </a:bodyPr>
          <a:lstStyle/>
          <a:p>
            <a:pPr>
              <a:buNone/>
            </a:pPr>
            <a:r>
              <a:rPr lang="en-IN" sz="1400" b="1" dirty="0" smtClean="0"/>
              <a:t>Component Adaptation:</a:t>
            </a:r>
          </a:p>
          <a:p>
            <a:pPr algn="just">
              <a:buNone/>
            </a:pPr>
            <a:r>
              <a:rPr lang="en-IN" sz="1400" dirty="0" smtClean="0"/>
              <a:t>	This activity ensures that the architecture defines the design conditions for all component and identifying their modes of connection. </a:t>
            </a:r>
          </a:p>
          <a:p>
            <a:pPr algn="just">
              <a:buNone/>
            </a:pPr>
            <a:r>
              <a:rPr lang="en-IN" sz="1400" dirty="0" smtClean="0"/>
              <a:t>	In some of the cases, existing reusable components may not be allowed to get used due to the architecture’s design rules and conditions. </a:t>
            </a:r>
          </a:p>
          <a:p>
            <a:pPr algn="just">
              <a:buNone/>
            </a:pPr>
            <a:r>
              <a:rPr lang="en-IN" sz="1400" dirty="0" smtClean="0"/>
              <a:t>	These components should adapt and meet the requirements of the architecture or refused and replaced by other, more suitable components.</a:t>
            </a:r>
            <a:endParaRPr lang="en-IN" sz="1400" b="1"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p:txBody>
          <a:bodyPr>
            <a:normAutofit/>
          </a:bodyPr>
          <a:lstStyle/>
          <a:p>
            <a:pPr>
              <a:buNone/>
            </a:pPr>
            <a:r>
              <a:rPr lang="en-IN" sz="1800" b="1" dirty="0" smtClean="0"/>
              <a:t>Component Composition:</a:t>
            </a:r>
          </a:p>
          <a:p>
            <a:pPr algn="just">
              <a:buNone/>
            </a:pPr>
            <a:r>
              <a:rPr lang="en-IN" sz="1800" dirty="0" smtClean="0"/>
              <a:t>	This activity ensures that the Architectural style of the system integrates the software components and form a working system. By identifying connection and coordination mechanisms of the system, the architecture describes the composition of the end product.</a:t>
            </a:r>
            <a:endParaRPr lang="en-IN" sz="1800" b="1" dirty="0" smtClean="0"/>
          </a:p>
        </p:txBody>
      </p:sp>
      <p:sp>
        <p:nvSpPr>
          <p:cNvPr id="4" name="Content Placeholder 3"/>
          <p:cNvSpPr>
            <a:spLocks noGrp="1"/>
          </p:cNvSpPr>
          <p:nvPr>
            <p:ph sz="quarter" idx="14"/>
          </p:nvPr>
        </p:nvSpPr>
        <p:spPr/>
        <p:txBody>
          <a:bodyPr>
            <a:normAutofit/>
          </a:bodyPr>
          <a:lstStyle/>
          <a:p>
            <a:pPr>
              <a:buNone/>
            </a:pPr>
            <a:r>
              <a:rPr lang="en-IN" sz="1800" b="1" dirty="0" smtClean="0"/>
              <a:t>Component Update:</a:t>
            </a:r>
          </a:p>
          <a:p>
            <a:pPr algn="just">
              <a:buNone/>
            </a:pPr>
            <a:r>
              <a:rPr lang="en-IN" sz="1800" dirty="0" smtClean="0"/>
              <a:t>	This activity ensures the updation of reusable components. Sometimes, updates are complicated due to inclusion of third party (the organization that developed the reusable component may be outside the immediate control of the software engineering organization accessing the component currently.).</a:t>
            </a:r>
            <a:endParaRPr lang="en-IN" sz="1800" b="1" dirty="0" smtClean="0"/>
          </a:p>
          <a:p>
            <a:pPr>
              <a:buNone/>
            </a:pPr>
            <a:endParaRPr lang="en-IN" sz="1800" b="1"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Client/Server Software Engineering</a:t>
            </a:r>
            <a:endParaRPr lang="en-IN" dirty="0"/>
          </a:p>
        </p:txBody>
      </p:sp>
      <p:sp>
        <p:nvSpPr>
          <p:cNvPr id="4" name="Content Placeholder 3"/>
          <p:cNvSpPr>
            <a:spLocks noGrp="1"/>
          </p:cNvSpPr>
          <p:nvPr>
            <p:ph sz="quarter" idx="13"/>
          </p:nvPr>
        </p:nvSpPr>
        <p:spPr>
          <a:xfrm>
            <a:off x="142844" y="1352550"/>
            <a:ext cx="4214842" cy="3576653"/>
          </a:xfrm>
        </p:spPr>
        <p:txBody>
          <a:bodyPr>
            <a:normAutofit fontScale="70000" lnSpcReduction="20000"/>
          </a:bodyPr>
          <a:lstStyle/>
          <a:p>
            <a:pPr algn="just"/>
            <a:r>
              <a:rPr lang="en-IN" sz="2600" b="1" dirty="0" smtClean="0"/>
              <a:t>Client-Server Architecture</a:t>
            </a:r>
            <a:r>
              <a:rPr lang="en-IN" sz="2600" dirty="0" smtClean="0"/>
              <a:t> is a distributed system architecture where the workload of client server are separated. </a:t>
            </a:r>
          </a:p>
          <a:p>
            <a:pPr algn="just"/>
            <a:r>
              <a:rPr lang="en-IN" sz="2600" b="1" dirty="0" smtClean="0"/>
              <a:t>Clients</a:t>
            </a:r>
            <a:r>
              <a:rPr lang="en-IN" sz="2600" dirty="0" smtClean="0"/>
              <a:t> are those who request for the services or resources and </a:t>
            </a:r>
            <a:r>
              <a:rPr lang="en-IN" sz="2600" b="1" dirty="0" smtClean="0"/>
              <a:t>Server</a:t>
            </a:r>
            <a:r>
              <a:rPr lang="en-IN" sz="2600" dirty="0" smtClean="0"/>
              <a:t> means the resource provider. </a:t>
            </a:r>
          </a:p>
          <a:p>
            <a:pPr algn="just"/>
            <a:r>
              <a:rPr lang="en-IN" sz="2600" dirty="0" smtClean="0"/>
              <a:t>The server host several programs at its end for sharing resources to its clients whenever requested. </a:t>
            </a:r>
          </a:p>
          <a:p>
            <a:pPr algn="just"/>
            <a:r>
              <a:rPr lang="en-IN" sz="2600" dirty="0" smtClean="0"/>
              <a:t>Client and server can be on the same system or may be in a </a:t>
            </a:r>
            <a:r>
              <a:rPr lang="en-IN" sz="2600" dirty="0" smtClean="0">
                <a:hlinkClick r:id="rId2"/>
              </a:rPr>
              <a:t>network</a:t>
            </a:r>
            <a:r>
              <a:rPr lang="en-IN" sz="2600" dirty="0" smtClean="0"/>
              <a:t>.</a:t>
            </a:r>
            <a:endParaRPr lang="en-IN" dirty="0"/>
          </a:p>
        </p:txBody>
      </p:sp>
      <p:sp>
        <p:nvSpPr>
          <p:cNvPr id="5" name="Content Placeholder 4"/>
          <p:cNvSpPr>
            <a:spLocks noGrp="1"/>
          </p:cNvSpPr>
          <p:nvPr>
            <p:ph sz="quarter" idx="14"/>
          </p:nvPr>
        </p:nvSpPr>
        <p:spPr>
          <a:xfrm>
            <a:off x="4844900" y="1352549"/>
            <a:ext cx="4299099" cy="3268625"/>
          </a:xfrm>
        </p:spPr>
        <p:txBody>
          <a:bodyPr>
            <a:normAutofit/>
          </a:bodyPr>
          <a:lstStyle/>
          <a:p>
            <a:pPr>
              <a:buNone/>
            </a:pPr>
            <a:r>
              <a:rPr lang="en-IN" sz="1600" b="1" dirty="0" smtClean="0">
                <a:solidFill>
                  <a:srgbClr val="FF0000"/>
                </a:solidFill>
              </a:rPr>
              <a:t>THE STRUCTURE OF CLIENT/SERVER SYSTEMS</a:t>
            </a:r>
            <a:endParaRPr lang="en-IN" sz="1600" b="1" dirty="0">
              <a:solidFill>
                <a:srgbClr val="FF0000"/>
              </a:solidFill>
            </a:endParaRPr>
          </a:p>
        </p:txBody>
      </p:sp>
      <p:pic>
        <p:nvPicPr>
          <p:cNvPr id="1026" name="Picture 2"/>
          <p:cNvPicPr>
            <a:picLocks noChangeAspect="1" noChangeArrowheads="1"/>
          </p:cNvPicPr>
          <p:nvPr/>
        </p:nvPicPr>
        <p:blipFill>
          <a:blip r:embed="rId3"/>
          <a:srcRect/>
          <a:stretch>
            <a:fillRect/>
          </a:stretch>
        </p:blipFill>
        <p:spPr bwMode="auto">
          <a:xfrm>
            <a:off x="4929190" y="1785932"/>
            <a:ext cx="3919246" cy="300038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a:xfrm>
            <a:off x="214282" y="1352550"/>
            <a:ext cx="4281518" cy="3790949"/>
          </a:xfrm>
        </p:spPr>
        <p:txBody>
          <a:bodyPr>
            <a:normAutofit fontScale="85000" lnSpcReduction="20000"/>
          </a:bodyPr>
          <a:lstStyle/>
          <a:p>
            <a:pPr>
              <a:buNone/>
            </a:pPr>
            <a:r>
              <a:rPr lang="en-IN" sz="1800" b="1" dirty="0" smtClean="0"/>
              <a:t>File servers: </a:t>
            </a:r>
          </a:p>
          <a:p>
            <a:pPr algn="just"/>
            <a:r>
              <a:rPr lang="en-IN" sz="1600" dirty="0" smtClean="0"/>
              <a:t>The client requests specific records from a file. The server transmits these records to the client across the network.</a:t>
            </a:r>
          </a:p>
          <a:p>
            <a:pPr algn="just">
              <a:buNone/>
            </a:pPr>
            <a:r>
              <a:rPr lang="en-IN" sz="1800" b="1" dirty="0" smtClean="0"/>
              <a:t>Database servers:</a:t>
            </a:r>
          </a:p>
          <a:p>
            <a:pPr algn="just"/>
            <a:r>
              <a:rPr lang="en-IN" sz="1600" dirty="0" smtClean="0"/>
              <a:t>The client sends structured query language (SQL) requests to the server. These are transmitted as messages across the network.</a:t>
            </a:r>
          </a:p>
          <a:p>
            <a:pPr algn="just"/>
            <a:r>
              <a:rPr lang="en-IN" sz="1600" dirty="0" smtClean="0"/>
              <a:t>The server processes the SQL request and finds the requested information , passing back the results only to the client.</a:t>
            </a:r>
          </a:p>
          <a:p>
            <a:pPr algn="just">
              <a:buNone/>
            </a:pPr>
            <a:r>
              <a:rPr lang="en-IN" sz="1800" b="1" dirty="0" smtClean="0"/>
              <a:t>Transaction servers:</a:t>
            </a:r>
          </a:p>
          <a:p>
            <a:pPr algn="just"/>
            <a:r>
              <a:rPr lang="en-IN" sz="1500" dirty="0" smtClean="0"/>
              <a:t>The client sends a request that invokes remote procedures at the server site. The remote procedures are a set of SQL statements.</a:t>
            </a:r>
          </a:p>
          <a:p>
            <a:pPr algn="just"/>
            <a:r>
              <a:rPr lang="en-IN" sz="1500" dirty="0" smtClean="0"/>
              <a:t>A transaction occurs when a request results in the execution of the remote procedure with the result transmitted back to the client.</a:t>
            </a:r>
          </a:p>
        </p:txBody>
      </p:sp>
      <p:sp>
        <p:nvSpPr>
          <p:cNvPr id="4" name="Content Placeholder 3"/>
          <p:cNvSpPr>
            <a:spLocks noGrp="1"/>
          </p:cNvSpPr>
          <p:nvPr>
            <p:ph sz="quarter" idx="14"/>
          </p:nvPr>
        </p:nvSpPr>
        <p:spPr/>
        <p:txBody>
          <a:bodyPr>
            <a:normAutofit/>
          </a:bodyPr>
          <a:lstStyle/>
          <a:p>
            <a:pPr>
              <a:buNone/>
            </a:pPr>
            <a:r>
              <a:rPr lang="en-IN" sz="1500" b="1" dirty="0" smtClean="0"/>
              <a:t>Groupware servers:</a:t>
            </a:r>
          </a:p>
          <a:p>
            <a:pPr algn="just"/>
            <a:r>
              <a:rPr lang="en-IN" sz="1400" dirty="0" smtClean="0"/>
              <a:t>When the server provides a set of applications that enable communication among clients (and the people using them) using text, images, bulletin boards, video, and other representations,  groupware architecture exists.</a:t>
            </a:r>
          </a:p>
        </p:txBody>
      </p:sp>
      <p:pic>
        <p:nvPicPr>
          <p:cNvPr id="2050" name="Picture 2"/>
          <p:cNvPicPr>
            <a:picLocks noChangeAspect="1" noChangeArrowheads="1"/>
          </p:cNvPicPr>
          <p:nvPr/>
        </p:nvPicPr>
        <p:blipFill>
          <a:blip r:embed="rId2"/>
          <a:srcRect/>
          <a:stretch>
            <a:fillRect/>
          </a:stretch>
        </p:blipFill>
        <p:spPr bwMode="auto">
          <a:xfrm>
            <a:off x="5000628" y="2882397"/>
            <a:ext cx="3929090" cy="208360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a:xfrm>
            <a:off x="214282" y="1352551"/>
            <a:ext cx="4281518" cy="3268624"/>
          </a:xfrm>
        </p:spPr>
        <p:txBody>
          <a:bodyPr>
            <a:normAutofit fontScale="85000" lnSpcReduction="10000"/>
          </a:bodyPr>
          <a:lstStyle/>
          <a:p>
            <a:pPr>
              <a:buNone/>
            </a:pPr>
            <a:r>
              <a:rPr lang="en-IN" sz="1800" b="1" dirty="0" smtClean="0">
                <a:solidFill>
                  <a:srgbClr val="FF0000"/>
                </a:solidFill>
              </a:rPr>
              <a:t>Software Components for c/s Systems</a:t>
            </a:r>
          </a:p>
          <a:p>
            <a:pPr>
              <a:buNone/>
            </a:pPr>
            <a:r>
              <a:rPr lang="en-IN" sz="1800" b="1" dirty="0" smtClean="0"/>
              <a:t>User interaction/presentation subsystem:</a:t>
            </a:r>
          </a:p>
          <a:p>
            <a:pPr algn="just"/>
            <a:r>
              <a:rPr lang="en-IN" sz="1800" dirty="0" smtClean="0"/>
              <a:t>This subsystem implements all functions that are typically associated with a graphical user interface</a:t>
            </a:r>
          </a:p>
          <a:p>
            <a:pPr algn="just">
              <a:buNone/>
            </a:pPr>
            <a:r>
              <a:rPr lang="en-IN" sz="1800" b="1" dirty="0" smtClean="0"/>
              <a:t>Application subsystem</a:t>
            </a:r>
          </a:p>
          <a:p>
            <a:pPr algn="just"/>
            <a:r>
              <a:rPr lang="en-IN" sz="1800" dirty="0" smtClean="0"/>
              <a:t>This subsystem implements the requirements defined by the application within the context of the domain in which the application operates. </a:t>
            </a:r>
          </a:p>
          <a:p>
            <a:pPr algn="just"/>
            <a:r>
              <a:rPr lang="en-IN" sz="1800" dirty="0" smtClean="0"/>
              <a:t>For example, a business application might produce a variety of printed reports based on numeric input, calculations, database information, and other considerations.</a:t>
            </a:r>
            <a:endParaRPr lang="en-IN" sz="1800" b="1" dirty="0">
              <a:solidFill>
                <a:srgbClr val="FF0000"/>
              </a:solidFill>
            </a:endParaRPr>
          </a:p>
        </p:txBody>
      </p:sp>
      <p:sp>
        <p:nvSpPr>
          <p:cNvPr id="4" name="Content Placeholder 3"/>
          <p:cNvSpPr>
            <a:spLocks noGrp="1"/>
          </p:cNvSpPr>
          <p:nvPr>
            <p:ph sz="quarter" idx="14"/>
          </p:nvPr>
        </p:nvSpPr>
        <p:spPr/>
        <p:txBody>
          <a:bodyPr>
            <a:normAutofit/>
          </a:bodyPr>
          <a:lstStyle/>
          <a:p>
            <a:pPr>
              <a:buNone/>
            </a:pPr>
            <a:r>
              <a:rPr lang="en-IN" sz="1500" b="1" dirty="0" smtClean="0"/>
              <a:t>Database management subsystem</a:t>
            </a:r>
          </a:p>
          <a:p>
            <a:pPr algn="just"/>
            <a:r>
              <a:rPr lang="en-IN" sz="1500" dirty="0" smtClean="0"/>
              <a:t>This subsystem performs the data manipulation and management required by an application. Data manipulation and management may be as simple as the transfer of a record or as complex as the processing of sophisticated SQL transactions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Web Engineering, Reengineering</a:t>
            </a:r>
            <a:endParaRPr lang="en-IN" dirty="0"/>
          </a:p>
        </p:txBody>
      </p:sp>
      <p:sp>
        <p:nvSpPr>
          <p:cNvPr id="3" name="Content Placeholder 2"/>
          <p:cNvSpPr>
            <a:spLocks noGrp="1"/>
          </p:cNvSpPr>
          <p:nvPr>
            <p:ph sz="quarter" idx="13"/>
          </p:nvPr>
        </p:nvSpPr>
        <p:spPr>
          <a:xfrm>
            <a:off x="214282" y="1352551"/>
            <a:ext cx="4281518" cy="3268624"/>
          </a:xfrm>
        </p:spPr>
        <p:txBody>
          <a:bodyPr>
            <a:normAutofit/>
          </a:bodyPr>
          <a:lstStyle/>
          <a:p>
            <a:pPr algn="just">
              <a:buNone/>
            </a:pPr>
            <a:r>
              <a:rPr lang="en-IN" sz="1600" dirty="0" smtClean="0">
                <a:solidFill>
                  <a:srgbClr val="FF0000"/>
                </a:solidFill>
              </a:rPr>
              <a:t>THE ATTRIBUTES OF WEB-BASED APPLICATIONS</a:t>
            </a:r>
          </a:p>
          <a:p>
            <a:pPr algn="just">
              <a:buNone/>
            </a:pPr>
            <a:r>
              <a:rPr lang="en-IN" sz="1600" dirty="0" smtClean="0"/>
              <a:t>Quality Attributes:</a:t>
            </a:r>
            <a:endParaRPr lang="en-IN" sz="1600"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142844" y="2000246"/>
            <a:ext cx="8501122" cy="314325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a:xfrm>
            <a:off x="642910" y="1214428"/>
            <a:ext cx="4605342" cy="3268624"/>
          </a:xfrm>
        </p:spPr>
        <p:txBody>
          <a:bodyPr>
            <a:normAutofit/>
          </a:bodyPr>
          <a:lstStyle/>
          <a:p>
            <a:pPr>
              <a:buNone/>
            </a:pPr>
            <a:r>
              <a:rPr lang="en-IN" sz="2400" dirty="0" smtClean="0"/>
              <a:t>A FRAMEWORK FOR WEBE</a:t>
            </a:r>
            <a:endParaRPr lang="en-IN" sz="2400" dirty="0"/>
          </a:p>
        </p:txBody>
      </p:sp>
      <p:pic>
        <p:nvPicPr>
          <p:cNvPr id="2050" name="Picture 2"/>
          <p:cNvPicPr>
            <a:picLocks noChangeAspect="1" noChangeArrowheads="1"/>
          </p:cNvPicPr>
          <p:nvPr/>
        </p:nvPicPr>
        <p:blipFill>
          <a:blip r:embed="rId2"/>
          <a:srcRect/>
          <a:stretch>
            <a:fillRect/>
          </a:stretch>
        </p:blipFill>
        <p:spPr bwMode="auto">
          <a:xfrm>
            <a:off x="571472" y="1785932"/>
            <a:ext cx="8072494" cy="3357568"/>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 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1109</Words>
  <Application>Microsoft Office PowerPoint</Application>
  <PresentationFormat>On-screen Show (16:9)</PresentationFormat>
  <Paragraphs>152</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Widescreen Presentation</vt:lpstr>
      <vt:lpstr>2CEIT502  Software Engineering</vt:lpstr>
      <vt:lpstr>Outline</vt:lpstr>
      <vt:lpstr>Component-Based Software Engineering </vt:lpstr>
      <vt:lpstr>Slide 4</vt:lpstr>
      <vt:lpstr>Client/Server Software Engineering</vt:lpstr>
      <vt:lpstr>Slide 6</vt:lpstr>
      <vt:lpstr>Slide 7</vt:lpstr>
      <vt:lpstr>Web Engineering, Reengineering</vt:lpstr>
      <vt:lpstr>Slide 9</vt:lpstr>
      <vt:lpstr>Software Re-Engineering</vt:lpstr>
      <vt:lpstr>Slide 11</vt:lpstr>
      <vt:lpstr>Computer-Aided Software Engineering(CASE)</vt:lpstr>
      <vt:lpstr>Slide 13</vt:lpstr>
      <vt:lpstr>Slide 14</vt:lpstr>
      <vt:lpstr>Software Process Improvement</vt:lpstr>
      <vt:lpstr>Slide 16</vt:lpstr>
      <vt:lpstr>Emerging Trends in software Engineering</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2020-07-06T09:12:59Z</dcterms:created>
  <dcterms:modified xsi:type="dcterms:W3CDTF">2022-08-28T05:58:41Z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