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59" r:id="rId3"/>
    <p:sldId id="275" r:id="rId4"/>
    <p:sldId id="276" r:id="rId5"/>
    <p:sldId id="277" r:id="rId6"/>
    <p:sldId id="278" r:id="rId7"/>
    <p:sldId id="279" r:id="rId8"/>
    <p:sldId id="288" r:id="rId9"/>
    <p:sldId id="280" r:id="rId10"/>
    <p:sldId id="281" r:id="rId11"/>
    <p:sldId id="282" r:id="rId12"/>
    <p:sldId id="283" r:id="rId13"/>
    <p:sldId id="284" r:id="rId14"/>
    <p:sldId id="285" r:id="rId15"/>
    <p:sldId id="286" r:id="rId16"/>
    <p:sldId id="287" r:id="rId17"/>
    <p:sldId id="289" r:id="rId18"/>
    <p:sldId id="290" r:id="rId19"/>
    <p:sldId id="291" r:id="rId20"/>
    <p:sldId id="294" r:id="rId21"/>
    <p:sldId id="295" r:id="rId22"/>
    <p:sldId id="293" r:id="rId23"/>
    <p:sldId id="274" r:id="rId2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BD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9644" autoAdjust="0"/>
  </p:normalViewPr>
  <p:slideViewPr>
    <p:cSldViewPr>
      <p:cViewPr>
        <p:scale>
          <a:sx n="100" d="100"/>
          <a:sy n="100" d="100"/>
        </p:scale>
        <p:origin x="-450"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24/7/2020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0180939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24/7/2020</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24/7/2020</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24/7/2020</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24/7/2020</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24/7/2020</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24/7/2020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24/7/2020</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24/7/2020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24/7/2020</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24/7/2020</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3738" y="1352550"/>
            <a:ext cx="6775862" cy="1219200"/>
          </a:xfrm>
        </p:spPr>
        <p:txBody>
          <a:bodyPr>
            <a:noAutofit/>
          </a:bodyPr>
          <a:lstStyle>
            <a:extLst/>
          </a:lstStyle>
          <a:p>
            <a:pPr algn="ctr"/>
            <a:r>
              <a:rPr lang="en-US" sz="4400" dirty="0" smtClean="0"/>
              <a:t>2CEIT502 </a:t>
            </a:r>
            <a:br>
              <a:rPr lang="en-US" sz="4400" dirty="0" smtClean="0"/>
            </a:br>
            <a:r>
              <a:rPr lang="en-US" sz="4400" dirty="0" smtClean="0"/>
              <a:t>Software Engineering</a:t>
            </a:r>
            <a:endParaRPr lang="en-US" sz="4400" dirty="0"/>
          </a:p>
        </p:txBody>
      </p:sp>
      <p:sp>
        <p:nvSpPr>
          <p:cNvPr id="5" name="Rectangle 4"/>
          <p:cNvSpPr>
            <a:spLocks noGrp="1"/>
          </p:cNvSpPr>
          <p:nvPr>
            <p:ph type="subTitle" idx="1"/>
          </p:nvPr>
        </p:nvSpPr>
        <p:spPr/>
        <p:txBody>
          <a:bodyPr>
            <a:normAutofit fontScale="70000" lnSpcReduction="20000"/>
          </a:bodyPr>
          <a:lstStyle>
            <a:extLst/>
          </a:lstStyle>
          <a:p>
            <a:r>
              <a:rPr lang="en-US" dirty="0" smtClean="0"/>
              <a:t>Prepared by: Prof. Ravi Raval (Asst. Prof in C.E Dept. , UVPCE)</a:t>
            </a:r>
            <a:endParaRPr lang="en-US" dirty="0"/>
          </a:p>
        </p:txBody>
      </p:sp>
      <p:sp>
        <p:nvSpPr>
          <p:cNvPr id="6" name="Rectangle 3"/>
          <p:cNvSpPr txBox="1">
            <a:spLocks/>
          </p:cNvSpPr>
          <p:nvPr/>
        </p:nvSpPr>
        <p:spPr>
          <a:xfrm>
            <a:off x="1447800" y="0"/>
            <a:ext cx="6477000" cy="514350"/>
          </a:xfrm>
          <a:prstGeom prst="rect">
            <a:avLst/>
          </a:prstGeom>
        </p:spPr>
        <p:txBody>
          <a:bodyPr vert="horz" rtlCol="0" anchor="b">
            <a:normAutofit fontScale="775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GANPAT UNIVERSITY</a:t>
            </a:r>
            <a:endParaRPr lang="en-US" dirty="0"/>
          </a:p>
        </p:txBody>
      </p:sp>
      <p:sp>
        <p:nvSpPr>
          <p:cNvPr id="7" name="Rectangle 3"/>
          <p:cNvSpPr txBox="1">
            <a:spLocks/>
          </p:cNvSpPr>
          <p:nvPr/>
        </p:nvSpPr>
        <p:spPr>
          <a:xfrm>
            <a:off x="1577439" y="399431"/>
            <a:ext cx="6477000" cy="514350"/>
          </a:xfrm>
          <a:prstGeom prst="rect">
            <a:avLst/>
          </a:prstGeom>
        </p:spPr>
        <p:txBody>
          <a:bodyPr vert="horz" rtlCol="0" anchor="b">
            <a:normAutofit fontScale="7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U. V. PATEL COLLEGE OF ENGINEERING</a:t>
            </a:r>
            <a:endParaRPr lang="en-US" dirty="0"/>
          </a:p>
        </p:txBody>
      </p:sp>
      <p:sp>
        <p:nvSpPr>
          <p:cNvPr id="8" name="Rectangle 3"/>
          <p:cNvSpPr txBox="1">
            <a:spLocks/>
          </p:cNvSpPr>
          <p:nvPr/>
        </p:nvSpPr>
        <p:spPr>
          <a:xfrm>
            <a:off x="1447800" y="2803566"/>
            <a:ext cx="6477000" cy="685800"/>
          </a:xfrm>
          <a:prstGeom prst="rect">
            <a:avLst/>
          </a:prstGeom>
        </p:spPr>
        <p:txBody>
          <a:bodyPr vert="horz"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3300" dirty="0" smtClean="0"/>
              <a:t>Unit 2</a:t>
            </a:r>
            <a:endParaRPr lang="en-US" dirty="0"/>
          </a:p>
        </p:txBody>
      </p:sp>
      <p:sp>
        <p:nvSpPr>
          <p:cNvPr id="9" name="Rectangle 3"/>
          <p:cNvSpPr txBox="1">
            <a:spLocks/>
          </p:cNvSpPr>
          <p:nvPr/>
        </p:nvSpPr>
        <p:spPr>
          <a:xfrm>
            <a:off x="0" y="3638550"/>
            <a:ext cx="9144000" cy="533400"/>
          </a:xfrm>
          <a:prstGeom prst="rect">
            <a:avLst/>
          </a:prstGeom>
        </p:spPr>
        <p:txBody>
          <a:bodyPr vert="horz" rtlCol="0" anchor="b">
            <a:noAutofit/>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sz="2600" dirty="0" smtClean="0"/>
              <a:t>Process Models</a:t>
            </a:r>
          </a:p>
          <a:p>
            <a:pPr algn="ctr"/>
            <a:r>
              <a:rPr lang="en-US" sz="2600" dirty="0" smtClean="0"/>
              <a:t>(Software Development Life Cycle)</a:t>
            </a:r>
            <a:endParaRPr lang="en-US" sz="2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2000" b="1" u="sng" dirty="0" smtClean="0"/>
              <a:t>Prescriptive Process Models:</a:t>
            </a:r>
          </a:p>
          <a:p>
            <a:pPr marL="0" indent="0">
              <a:buNone/>
            </a:pPr>
            <a:r>
              <a:rPr lang="en-US" sz="1800" b="1" dirty="0" smtClean="0"/>
              <a:t>(1) The V Model (variation of waterfall)</a:t>
            </a:r>
            <a:endParaRPr lang="en-US" sz="2400"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428749"/>
            <a:ext cx="2936211" cy="358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524038572"/>
              </p:ext>
            </p:extLst>
          </p:nvPr>
        </p:nvGraphicFramePr>
        <p:xfrm>
          <a:off x="76200" y="2114550"/>
          <a:ext cx="6096000" cy="2953932"/>
        </p:xfrm>
        <a:graphic>
          <a:graphicData uri="http://schemas.openxmlformats.org/drawingml/2006/table">
            <a:tbl>
              <a:tblPr firstCol="1" bandRow="1">
                <a:tableStyleId>{BC89EF96-8CEA-46FF-86C4-4CE0E7609802}</a:tableStyleId>
              </a:tblPr>
              <a:tblGrid>
                <a:gridCol w="2466158"/>
                <a:gridCol w="3629842"/>
              </a:tblGrid>
              <a:tr h="246161">
                <a:tc>
                  <a:txBody>
                    <a:bodyPr/>
                    <a:lstStyle/>
                    <a:p>
                      <a:pPr marL="0" marR="0" algn="ctr">
                        <a:lnSpc>
                          <a:spcPct val="115000"/>
                        </a:lnSpc>
                        <a:spcBef>
                          <a:spcPts val="0"/>
                        </a:spcBef>
                        <a:spcAft>
                          <a:spcPts val="0"/>
                        </a:spcAft>
                      </a:pPr>
                      <a:r>
                        <a:rPr lang="en-US" sz="1100" dirty="0">
                          <a:effectLst/>
                        </a:rPr>
                        <a:t>Advantages:</a:t>
                      </a:r>
                      <a:endParaRPr lang="en-US" sz="110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100" b="0" dirty="0">
                          <a:effectLst/>
                        </a:rPr>
                        <a:t>This model is not suitable for accommodating any change</a:t>
                      </a:r>
                      <a:r>
                        <a:rPr lang="en-US" sz="1100" dirty="0">
                          <a:effectLst/>
                        </a:rPr>
                        <a:t>.</a:t>
                      </a:r>
                      <a:endParaRPr lang="en-US" sz="1100" dirty="0">
                        <a:effectLst/>
                        <a:latin typeface="Calibri"/>
                        <a:ea typeface="Calibri"/>
                        <a:cs typeface="Shruti"/>
                      </a:endParaRPr>
                    </a:p>
                  </a:txBody>
                  <a:tcPr marL="68580" marR="68580" marT="0" marB="0"/>
                </a:tc>
              </a:tr>
              <a:tr h="492322">
                <a:tc>
                  <a:txBody>
                    <a:bodyPr/>
                    <a:lstStyle/>
                    <a:p>
                      <a:pPr marL="0" marR="0">
                        <a:lnSpc>
                          <a:spcPct val="115000"/>
                        </a:lnSpc>
                        <a:spcBef>
                          <a:spcPts val="0"/>
                        </a:spcBef>
                        <a:spcAft>
                          <a:spcPts val="0"/>
                        </a:spcAft>
                      </a:pPr>
                      <a:r>
                        <a:rPr lang="en-US" sz="1100" b="0" dirty="0">
                          <a:effectLst/>
                        </a:rPr>
                        <a:t>It is a linear Model</a:t>
                      </a:r>
                      <a:endParaRPr lang="en-US" sz="11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100">
                          <a:effectLst/>
                        </a:rPr>
                        <a:t>A working version of the system of is not seen until late in the project’s life</a:t>
                      </a:r>
                      <a:endParaRPr lang="en-US" sz="1100">
                        <a:effectLst/>
                        <a:latin typeface="Calibri"/>
                        <a:ea typeface="Calibri"/>
                        <a:cs typeface="Shruti"/>
                      </a:endParaRPr>
                    </a:p>
                  </a:txBody>
                  <a:tcPr marL="68580" marR="68580" marT="0" marB="0"/>
                </a:tc>
              </a:tr>
              <a:tr h="246161">
                <a:tc>
                  <a:txBody>
                    <a:bodyPr/>
                    <a:lstStyle/>
                    <a:p>
                      <a:pPr marL="0" marR="0">
                        <a:lnSpc>
                          <a:spcPct val="115000"/>
                        </a:lnSpc>
                        <a:spcBef>
                          <a:spcPts val="0"/>
                        </a:spcBef>
                        <a:spcAft>
                          <a:spcPts val="0"/>
                        </a:spcAft>
                      </a:pPr>
                      <a:r>
                        <a:rPr lang="en-US" sz="1100" b="0" dirty="0">
                          <a:effectLst/>
                        </a:rPr>
                        <a:t>It is a segmental model</a:t>
                      </a:r>
                      <a:endParaRPr lang="en-US" sz="11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100">
                          <a:effectLst/>
                        </a:rPr>
                        <a:t>It does not scale up well to large project</a:t>
                      </a:r>
                      <a:endParaRPr lang="en-US" sz="1100">
                        <a:effectLst/>
                        <a:latin typeface="Calibri"/>
                        <a:ea typeface="Calibri"/>
                        <a:cs typeface="Shruti"/>
                      </a:endParaRPr>
                    </a:p>
                  </a:txBody>
                  <a:tcPr marL="68580" marR="68580" marT="0" marB="0"/>
                </a:tc>
              </a:tr>
              <a:tr h="492322">
                <a:tc>
                  <a:txBody>
                    <a:bodyPr/>
                    <a:lstStyle/>
                    <a:p>
                      <a:pPr marL="0" marR="0">
                        <a:lnSpc>
                          <a:spcPct val="115000"/>
                        </a:lnSpc>
                        <a:spcBef>
                          <a:spcPts val="0"/>
                        </a:spcBef>
                        <a:spcAft>
                          <a:spcPts val="0"/>
                        </a:spcAft>
                      </a:pPr>
                      <a:r>
                        <a:rPr lang="en-US" sz="1100" b="0" dirty="0">
                          <a:effectLst/>
                        </a:rPr>
                        <a:t>It is systematic and sequential</a:t>
                      </a:r>
                      <a:endParaRPr lang="en-US" sz="11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100">
                          <a:effectLst/>
                        </a:rPr>
                        <a:t>It involves heavy documentation. Documentation requires at end of each phase.</a:t>
                      </a:r>
                      <a:endParaRPr lang="en-US" sz="1100">
                        <a:effectLst/>
                        <a:latin typeface="Calibri"/>
                        <a:ea typeface="Calibri"/>
                        <a:cs typeface="Shruti"/>
                      </a:endParaRPr>
                    </a:p>
                  </a:txBody>
                  <a:tcPr marL="68580" marR="68580" marT="0" marB="0"/>
                </a:tc>
              </a:tr>
              <a:tr h="246161">
                <a:tc>
                  <a:txBody>
                    <a:bodyPr/>
                    <a:lstStyle/>
                    <a:p>
                      <a:pPr marL="0" marR="0">
                        <a:lnSpc>
                          <a:spcPct val="115000"/>
                        </a:lnSpc>
                        <a:spcBef>
                          <a:spcPts val="0"/>
                        </a:spcBef>
                        <a:spcAft>
                          <a:spcPts val="0"/>
                        </a:spcAft>
                      </a:pPr>
                      <a:r>
                        <a:rPr lang="en-US" sz="1100" b="0" dirty="0">
                          <a:effectLst/>
                        </a:rPr>
                        <a:t>It is simple one to understand and follow</a:t>
                      </a:r>
                      <a:endParaRPr lang="en-US" sz="11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100">
                          <a:effectLst/>
                        </a:rPr>
                        <a:t>We cannot go in the backward direction while SDLC performs</a:t>
                      </a:r>
                      <a:endParaRPr lang="en-US" sz="1100">
                        <a:effectLst/>
                        <a:latin typeface="Calibri"/>
                        <a:ea typeface="Calibri"/>
                        <a:cs typeface="Shruti"/>
                      </a:endParaRPr>
                    </a:p>
                  </a:txBody>
                  <a:tcPr marL="68580" marR="68580" marT="0" marB="0"/>
                </a:tc>
              </a:tr>
              <a:tr h="492322">
                <a:tc>
                  <a:txBody>
                    <a:bodyPr/>
                    <a:lstStyle/>
                    <a:p>
                      <a:pPr marL="0" marR="0">
                        <a:lnSpc>
                          <a:spcPct val="115000"/>
                        </a:lnSpc>
                        <a:spcBef>
                          <a:spcPts val="0"/>
                        </a:spcBef>
                        <a:spcAft>
                          <a:spcPts val="0"/>
                        </a:spcAft>
                      </a:pPr>
                      <a:r>
                        <a:rPr lang="en-US" sz="1100" b="0" dirty="0">
                          <a:effectLst/>
                        </a:rPr>
                        <a:t>It has proper documentations.</a:t>
                      </a:r>
                      <a:endParaRPr lang="en-US" sz="11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100">
                          <a:effectLst/>
                        </a:rPr>
                        <a:t>There is no sample model for clearly in realization the customers needs.</a:t>
                      </a:r>
                      <a:endParaRPr lang="en-US" sz="1100">
                        <a:effectLst/>
                        <a:latin typeface="Calibri"/>
                        <a:ea typeface="Calibri"/>
                        <a:cs typeface="Shruti"/>
                      </a:endParaRPr>
                    </a:p>
                  </a:txBody>
                  <a:tcPr marL="68580" marR="68580" marT="0" marB="0"/>
                </a:tc>
              </a:tr>
              <a:tr h="246161">
                <a:tc>
                  <a:txBody>
                    <a:bodyPr/>
                    <a:lstStyle/>
                    <a:p>
                      <a:pPr marL="0" marR="0" algn="ctr">
                        <a:lnSpc>
                          <a:spcPct val="115000"/>
                        </a:lnSpc>
                        <a:spcBef>
                          <a:spcPts val="0"/>
                        </a:spcBef>
                        <a:spcAft>
                          <a:spcPts val="0"/>
                        </a:spcAft>
                      </a:pPr>
                      <a:r>
                        <a:rPr lang="en-US" sz="1100" dirty="0">
                          <a:effectLst/>
                        </a:rPr>
                        <a:t>Disadvantages:</a:t>
                      </a:r>
                      <a:endParaRPr lang="en-US" sz="110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100">
                          <a:effectLst/>
                        </a:rPr>
                        <a:t>There is no risk analysis</a:t>
                      </a:r>
                      <a:endParaRPr lang="en-US" sz="1100">
                        <a:effectLst/>
                        <a:latin typeface="Calibri"/>
                        <a:ea typeface="Calibri"/>
                        <a:cs typeface="Shruti"/>
                      </a:endParaRPr>
                    </a:p>
                  </a:txBody>
                  <a:tcPr marL="68580" marR="68580" marT="0" marB="0"/>
                </a:tc>
              </a:tr>
              <a:tr h="492322">
                <a:tc>
                  <a:txBody>
                    <a:bodyPr/>
                    <a:lstStyle/>
                    <a:p>
                      <a:pPr marL="0" marR="0">
                        <a:lnSpc>
                          <a:spcPct val="115000"/>
                        </a:lnSpc>
                        <a:spcBef>
                          <a:spcPts val="0"/>
                        </a:spcBef>
                        <a:spcAft>
                          <a:spcPts val="0"/>
                        </a:spcAft>
                      </a:pPr>
                      <a:r>
                        <a:rPr lang="en-US" sz="1100" b="0" dirty="0">
                          <a:effectLst/>
                        </a:rPr>
                        <a:t>It’s difficult to define all requirements at the beginning of a project.</a:t>
                      </a:r>
                      <a:endParaRPr lang="en-US" sz="11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100" dirty="0">
                          <a:effectLst/>
                        </a:rPr>
                        <a:t>If there is any mistake or error in any phase then it will propagate to the last</a:t>
                      </a:r>
                      <a:endParaRPr lang="en-US" sz="1100" dirty="0">
                        <a:effectLst/>
                        <a:latin typeface="Calibri"/>
                        <a:ea typeface="Calibri"/>
                        <a:cs typeface="Shruti"/>
                      </a:endParaRPr>
                    </a:p>
                  </a:txBody>
                  <a:tcPr marL="68580" marR="68580" marT="0" marB="0"/>
                </a:tc>
              </a:tr>
            </a:tbl>
          </a:graphicData>
        </a:graphic>
      </p:graphicFrame>
    </p:spTree>
    <p:extLst>
      <p:ext uri="{BB962C8B-B14F-4D97-AF65-F5344CB8AC3E}">
        <p14:creationId xmlns:p14="http://schemas.microsoft.com/office/powerpoint/2010/main" val="1990250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fontScale="85000" lnSpcReduction="10000"/>
          </a:bodyPr>
          <a:lstStyle/>
          <a:p>
            <a:pPr marL="0" indent="0">
              <a:buNone/>
            </a:pPr>
            <a:r>
              <a:rPr lang="en-US" sz="2000" b="1" u="sng" dirty="0" smtClean="0"/>
              <a:t>Prescriptive Process Models:</a:t>
            </a:r>
          </a:p>
          <a:p>
            <a:pPr marL="0" indent="0">
              <a:buNone/>
            </a:pPr>
            <a:r>
              <a:rPr lang="en-US" sz="1800" b="1" dirty="0" smtClean="0"/>
              <a:t>(2) Incremental Process Model</a:t>
            </a:r>
          </a:p>
          <a:p>
            <a:pPr marL="0" indent="0">
              <a:buNone/>
            </a:pPr>
            <a:r>
              <a:rPr lang="en-US" sz="1800" dirty="0" smtClean="0"/>
              <a:t>Each linear sequence produces</a:t>
            </a:r>
          </a:p>
          <a:p>
            <a:pPr marL="0" indent="0">
              <a:buNone/>
            </a:pPr>
            <a:r>
              <a:rPr lang="en-US" sz="1800" dirty="0" smtClean="0"/>
              <a:t>Deliverable “increment” of SW</a:t>
            </a:r>
          </a:p>
          <a:p>
            <a:pPr>
              <a:buFontTx/>
              <a:buChar char="-"/>
            </a:pPr>
            <a:r>
              <a:rPr lang="en-US" sz="1800" dirty="0" smtClean="0"/>
              <a:t>For ex. Word Processing SW</a:t>
            </a:r>
          </a:p>
          <a:p>
            <a:pPr marL="0" indent="0">
              <a:buNone/>
            </a:pPr>
            <a:r>
              <a:rPr lang="en-US" sz="1800" dirty="0" smtClean="0"/>
              <a:t>1</a:t>
            </a:r>
            <a:r>
              <a:rPr lang="en-US" sz="1800" baseline="30000" dirty="0" smtClean="0"/>
              <a:t>st</a:t>
            </a:r>
            <a:r>
              <a:rPr lang="en-US" sz="1800" dirty="0" smtClean="0"/>
              <a:t> Increment: Basic file </a:t>
            </a:r>
          </a:p>
          <a:p>
            <a:pPr marL="0" indent="0">
              <a:buNone/>
            </a:pPr>
            <a:r>
              <a:rPr lang="en-US" sz="1800" dirty="0" smtClean="0"/>
              <a:t>Management</a:t>
            </a:r>
          </a:p>
          <a:p>
            <a:pPr marL="0" indent="0">
              <a:buNone/>
            </a:pPr>
            <a:r>
              <a:rPr lang="en-US" sz="1800" dirty="0" smtClean="0"/>
              <a:t>2</a:t>
            </a:r>
            <a:r>
              <a:rPr lang="en-US" sz="1800" baseline="30000" dirty="0" smtClean="0"/>
              <a:t>nd</a:t>
            </a:r>
            <a:r>
              <a:rPr lang="en-US" sz="1800" dirty="0" smtClean="0"/>
              <a:t> Increment: More sophisticated</a:t>
            </a:r>
          </a:p>
          <a:p>
            <a:pPr marL="0" indent="0">
              <a:buNone/>
            </a:pPr>
            <a:r>
              <a:rPr lang="en-US" sz="1800" dirty="0" smtClean="0"/>
              <a:t>Editing &amp; document production capability</a:t>
            </a:r>
          </a:p>
          <a:p>
            <a:pPr marL="0" indent="0">
              <a:buNone/>
            </a:pPr>
            <a:r>
              <a:rPr lang="en-US" sz="1800" dirty="0" smtClean="0"/>
              <a:t>3</a:t>
            </a:r>
            <a:r>
              <a:rPr lang="en-US" sz="1800" baseline="30000" dirty="0" smtClean="0"/>
              <a:t>rd</a:t>
            </a:r>
            <a:r>
              <a:rPr lang="en-US" sz="1800" dirty="0" smtClean="0"/>
              <a:t> Increment: Spelling and grammar </a:t>
            </a:r>
          </a:p>
          <a:p>
            <a:pPr marL="0" indent="0">
              <a:buNone/>
            </a:pPr>
            <a:r>
              <a:rPr lang="en-US" sz="1800" dirty="0" smtClean="0"/>
              <a:t>checking</a:t>
            </a:r>
          </a:p>
          <a:p>
            <a:pPr marL="0" indent="0">
              <a:buNone/>
            </a:pPr>
            <a:r>
              <a:rPr lang="en-US" sz="1900" dirty="0" smtClean="0"/>
              <a:t>4</a:t>
            </a:r>
            <a:r>
              <a:rPr lang="en-US" sz="1900" baseline="30000" dirty="0" smtClean="0"/>
              <a:t>th</a:t>
            </a:r>
            <a:r>
              <a:rPr lang="en-US" sz="1900" dirty="0" smtClean="0"/>
              <a:t> Increment: Advanced page layout capability</a:t>
            </a:r>
            <a:endParaRPr lang="en-US"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6" y="1335671"/>
            <a:ext cx="5172074" cy="298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oup 20"/>
          <p:cNvGrpSpPr/>
          <p:nvPr/>
        </p:nvGrpSpPr>
        <p:grpSpPr>
          <a:xfrm>
            <a:off x="5181600" y="4324349"/>
            <a:ext cx="2821969" cy="783833"/>
            <a:chOff x="5105400" y="4324349"/>
            <a:chExt cx="2821969" cy="783833"/>
          </a:xfrm>
        </p:grpSpPr>
        <p:sp>
          <p:nvSpPr>
            <p:cNvPr id="4" name="Oval 3"/>
            <p:cNvSpPr/>
            <p:nvPr/>
          </p:nvSpPr>
          <p:spPr>
            <a:xfrm>
              <a:off x="5105400" y="4552950"/>
              <a:ext cx="304800" cy="3048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US" sz="1400" dirty="0">
                <a:solidFill>
                  <a:schemeClr val="tx1"/>
                </a:solidFill>
              </a:endParaRPr>
            </a:p>
          </p:txBody>
        </p:sp>
        <p:grpSp>
          <p:nvGrpSpPr>
            <p:cNvPr id="9" name="Group 8"/>
            <p:cNvGrpSpPr/>
            <p:nvPr/>
          </p:nvGrpSpPr>
          <p:grpSpPr>
            <a:xfrm>
              <a:off x="5934074" y="4438650"/>
              <a:ext cx="538163" cy="533400"/>
              <a:chOff x="5934074" y="4438650"/>
              <a:chExt cx="538163" cy="533400"/>
            </a:xfrm>
          </p:grpSpPr>
          <p:sp>
            <p:nvSpPr>
              <p:cNvPr id="7" name="Oval 6"/>
              <p:cNvSpPr/>
              <p:nvPr/>
            </p:nvSpPr>
            <p:spPr>
              <a:xfrm>
                <a:off x="5934074" y="4438650"/>
                <a:ext cx="538163" cy="533400"/>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a:p>
                <a:pPr algn="ctr"/>
                <a:endParaRPr lang="en-US" sz="1400" dirty="0" smtClean="0">
                  <a:solidFill>
                    <a:schemeClr val="tx1"/>
                  </a:solidFill>
                </a:endParaRPr>
              </a:p>
              <a:p>
                <a:pPr algn="ctr"/>
                <a:r>
                  <a:rPr lang="en-US" sz="1200" dirty="0" smtClean="0">
                    <a:solidFill>
                      <a:schemeClr val="tx1"/>
                    </a:solidFill>
                  </a:rPr>
                  <a:t>B</a:t>
                </a:r>
                <a:endParaRPr lang="en-US" sz="1400" dirty="0">
                  <a:solidFill>
                    <a:schemeClr val="tx1"/>
                  </a:solidFill>
                </a:endParaRPr>
              </a:p>
            </p:txBody>
          </p:sp>
          <p:sp>
            <p:nvSpPr>
              <p:cNvPr id="8" name="Oval 7"/>
              <p:cNvSpPr/>
              <p:nvPr/>
            </p:nvSpPr>
            <p:spPr>
              <a:xfrm>
                <a:off x="6050755" y="4539465"/>
                <a:ext cx="304800" cy="3048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US" sz="1400" dirty="0">
                  <a:solidFill>
                    <a:schemeClr val="tx1"/>
                  </a:solidFill>
                </a:endParaRPr>
              </a:p>
            </p:txBody>
          </p:sp>
        </p:grpSp>
        <p:grpSp>
          <p:nvGrpSpPr>
            <p:cNvPr id="13" name="Group 12"/>
            <p:cNvGrpSpPr/>
            <p:nvPr/>
          </p:nvGrpSpPr>
          <p:grpSpPr>
            <a:xfrm>
              <a:off x="7089169" y="4324349"/>
              <a:ext cx="838200" cy="783833"/>
              <a:chOff x="7089169" y="4324349"/>
              <a:chExt cx="838200" cy="783833"/>
            </a:xfrm>
          </p:grpSpPr>
          <p:sp>
            <p:nvSpPr>
              <p:cNvPr id="12" name="Oval 11"/>
              <p:cNvSpPr/>
              <p:nvPr/>
            </p:nvSpPr>
            <p:spPr>
              <a:xfrm>
                <a:off x="7089169" y="4324349"/>
                <a:ext cx="838200" cy="783833"/>
              </a:xfrm>
              <a:prstGeom prst="ellipse">
                <a:avLst/>
              </a:prstGeom>
              <a:solidFill>
                <a:schemeClr val="bg1">
                  <a:lumMod val="6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r>
                  <a:rPr lang="en-US" sz="1400" dirty="0" smtClean="0">
                    <a:solidFill>
                      <a:schemeClr val="tx1"/>
                    </a:solidFill>
                  </a:rPr>
                  <a:t>C</a:t>
                </a:r>
                <a:endParaRPr lang="en-US" dirty="0">
                  <a:solidFill>
                    <a:schemeClr val="tx1"/>
                  </a:solidFill>
                </a:endParaRPr>
              </a:p>
            </p:txBody>
          </p:sp>
          <p:sp>
            <p:nvSpPr>
              <p:cNvPr id="10" name="Oval 9"/>
              <p:cNvSpPr/>
              <p:nvPr/>
            </p:nvSpPr>
            <p:spPr>
              <a:xfrm>
                <a:off x="7238999" y="4425164"/>
                <a:ext cx="538163" cy="546885"/>
              </a:xfrm>
              <a:prstGeom prst="ellipse">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a:p>
                <a:pPr algn="ctr"/>
                <a:endParaRPr lang="en-US" sz="1400" dirty="0" smtClean="0">
                  <a:solidFill>
                    <a:schemeClr val="tx1"/>
                  </a:solidFill>
                </a:endParaRPr>
              </a:p>
              <a:p>
                <a:pPr algn="ctr"/>
                <a:r>
                  <a:rPr lang="en-US" sz="1200" dirty="0" smtClean="0">
                    <a:solidFill>
                      <a:schemeClr val="tx1"/>
                    </a:solidFill>
                  </a:rPr>
                  <a:t>B</a:t>
                </a:r>
                <a:endParaRPr lang="en-US" sz="1400" dirty="0">
                  <a:solidFill>
                    <a:schemeClr val="tx1"/>
                  </a:solidFill>
                </a:endParaRPr>
              </a:p>
            </p:txBody>
          </p:sp>
          <p:sp>
            <p:nvSpPr>
              <p:cNvPr id="11" name="Oval 10"/>
              <p:cNvSpPr/>
              <p:nvPr/>
            </p:nvSpPr>
            <p:spPr>
              <a:xfrm>
                <a:off x="7355680" y="4564080"/>
                <a:ext cx="304800" cy="304800"/>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US" sz="1400" dirty="0">
                  <a:solidFill>
                    <a:schemeClr val="tx1"/>
                  </a:solidFill>
                </a:endParaRPr>
              </a:p>
            </p:txBody>
          </p:sp>
        </p:grpSp>
        <p:cxnSp>
          <p:nvCxnSpPr>
            <p:cNvPr id="15" name="Straight Arrow Connector 14"/>
            <p:cNvCxnSpPr>
              <a:stCxn id="4" idx="6"/>
              <a:endCxn id="7" idx="2"/>
            </p:cNvCxnSpPr>
            <p:nvPr/>
          </p:nvCxnSpPr>
          <p:spPr>
            <a:xfrm>
              <a:off x="5410200" y="4705350"/>
              <a:ext cx="523874"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6"/>
              <a:endCxn id="12" idx="2"/>
            </p:cNvCxnSpPr>
            <p:nvPr/>
          </p:nvCxnSpPr>
          <p:spPr>
            <a:xfrm>
              <a:off x="6472237" y="4705350"/>
              <a:ext cx="616932" cy="109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7763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fontScale="92500" lnSpcReduction="20000"/>
          </a:bodyPr>
          <a:lstStyle/>
          <a:p>
            <a:pPr marL="0" indent="0">
              <a:buNone/>
            </a:pPr>
            <a:r>
              <a:rPr lang="en-US" sz="2000" b="1" u="sng" dirty="0" smtClean="0"/>
              <a:t>Prescriptive Process Models:</a:t>
            </a:r>
          </a:p>
          <a:p>
            <a:pPr marL="0" indent="0">
              <a:buNone/>
            </a:pPr>
            <a:r>
              <a:rPr lang="en-US" sz="1800" b="1" dirty="0" smtClean="0"/>
              <a:t>(2) Incremental Process Model</a:t>
            </a:r>
          </a:p>
          <a:p>
            <a:pPr marL="0" indent="0">
              <a:buNone/>
            </a:pPr>
            <a:r>
              <a:rPr lang="en-US" sz="1800" dirty="0" smtClean="0"/>
              <a:t>Advantages:</a:t>
            </a:r>
          </a:p>
          <a:p>
            <a:pPr marL="342900" indent="-342900">
              <a:buAutoNum type="arabicPeriod"/>
            </a:pPr>
            <a:r>
              <a:rPr lang="en-US" sz="1800" dirty="0" smtClean="0"/>
              <a:t>The feedbacks from early increments improve the later stages.</a:t>
            </a:r>
          </a:p>
          <a:p>
            <a:pPr marL="342900" indent="-342900">
              <a:buAutoNum type="arabicPeriod"/>
            </a:pPr>
            <a:r>
              <a:rPr lang="en-US" sz="1800" dirty="0" smtClean="0"/>
              <a:t>The possibility of changes in requirement is reduced because of the shorter time span between the design of a component and its delivery.</a:t>
            </a:r>
          </a:p>
          <a:p>
            <a:pPr marL="342900" indent="-342900">
              <a:buAutoNum type="arabicPeriod"/>
            </a:pPr>
            <a:r>
              <a:rPr lang="en-US" sz="1800" dirty="0" smtClean="0"/>
              <a:t>Users get benefits earlier than with a conventional approach. Early delivery of some useful components improves cash flow, because you get some return on investment early on.</a:t>
            </a:r>
          </a:p>
          <a:p>
            <a:pPr marL="342900" indent="-342900">
              <a:buAutoNum type="arabicPeriod"/>
            </a:pPr>
            <a:r>
              <a:rPr lang="en-US" sz="1800" dirty="0" smtClean="0"/>
              <a:t>Smaller sub-projects are easier to control and manage.</a:t>
            </a:r>
          </a:p>
          <a:p>
            <a:pPr marL="342900" indent="-342900">
              <a:buAutoNum type="arabicPeriod"/>
            </a:pPr>
            <a:r>
              <a:rPr lang="en-US" sz="1800" dirty="0" smtClean="0"/>
              <a:t>Gold plating, that is the requesting of features that are unnecessary and not in fact used is less as uses will know that they get more than one bite of cherry if a feature is not in the current increment then it can be included in the next.</a:t>
            </a:r>
          </a:p>
          <a:p>
            <a:pPr marL="342900" indent="-342900">
              <a:buAutoNum type="arabicPeriod"/>
            </a:pPr>
            <a:r>
              <a:rPr lang="en-US" sz="1800" dirty="0" smtClean="0"/>
              <a:t>The project can be temporarily abandoned if more urgent work crops up.</a:t>
            </a:r>
          </a:p>
          <a:p>
            <a:pPr marL="342900" indent="-342900">
              <a:buAutoNum type="arabicPeriod"/>
            </a:pPr>
            <a:r>
              <a:rPr lang="en-US" sz="1800" dirty="0" smtClean="0"/>
              <a:t>Job satisfaction is increased for developers who see their </a:t>
            </a:r>
            <a:r>
              <a:rPr lang="en-US" sz="1800" dirty="0" err="1" smtClean="0"/>
              <a:t>labours</a:t>
            </a:r>
            <a:r>
              <a:rPr lang="en-US" sz="1800" dirty="0" smtClean="0"/>
              <a:t> bearing fruit at regular, short intervals</a:t>
            </a:r>
          </a:p>
        </p:txBody>
      </p:sp>
    </p:spTree>
    <p:extLst>
      <p:ext uri="{BB962C8B-B14F-4D97-AF65-F5344CB8AC3E}">
        <p14:creationId xmlns:p14="http://schemas.microsoft.com/office/powerpoint/2010/main" val="2141634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2000" b="1" u="sng" dirty="0" smtClean="0"/>
              <a:t>Prescriptive Process Models:</a:t>
            </a:r>
          </a:p>
          <a:p>
            <a:pPr marL="0" indent="0">
              <a:buNone/>
            </a:pPr>
            <a:r>
              <a:rPr lang="en-US" sz="1800" b="1" dirty="0" smtClean="0"/>
              <a:t>(2) Incremental Process Model</a:t>
            </a:r>
          </a:p>
          <a:p>
            <a:pPr marL="0" indent="0">
              <a:buNone/>
            </a:pPr>
            <a:r>
              <a:rPr lang="en-US" sz="1800" dirty="0" smtClean="0"/>
              <a:t>Disadvantages:</a:t>
            </a:r>
          </a:p>
          <a:p>
            <a:pPr marL="342900" indent="-342900">
              <a:buAutoNum type="arabicPeriod"/>
            </a:pPr>
            <a:r>
              <a:rPr lang="en-US" sz="1800" dirty="0" smtClean="0"/>
              <a:t>Software breakage, that is, later increment may requirement modification to earlier increments.</a:t>
            </a:r>
          </a:p>
          <a:p>
            <a:pPr marL="342900" indent="-342900">
              <a:buAutoNum type="arabicPeriod"/>
            </a:pPr>
            <a:r>
              <a:rPr lang="en-US" sz="1800" dirty="0" smtClean="0"/>
              <a:t>Programmer may be more productive working on one large system than on a series of smaller ones.</a:t>
            </a:r>
          </a:p>
          <a:p>
            <a:pPr marL="342900" indent="-342900">
              <a:buAutoNum type="arabicPeriod"/>
            </a:pPr>
            <a:r>
              <a:rPr lang="en-US" sz="1800" dirty="0" smtClean="0"/>
              <a:t>Some problems are difficult to divide into functional units (modules), which can be incrementally develop and delivered.</a:t>
            </a:r>
          </a:p>
          <a:p>
            <a:pPr marL="342900" indent="-342900">
              <a:buAutoNum type="arabicPeriod"/>
            </a:pPr>
            <a:r>
              <a:rPr lang="en-US" sz="1800" dirty="0" smtClean="0"/>
              <a:t>Testing of modules result into overhead and increased cost.</a:t>
            </a:r>
          </a:p>
        </p:txBody>
      </p:sp>
    </p:spTree>
    <p:extLst>
      <p:ext uri="{BB962C8B-B14F-4D97-AF65-F5344CB8AC3E}">
        <p14:creationId xmlns:p14="http://schemas.microsoft.com/office/powerpoint/2010/main" val="2146540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2000" b="1" u="sng" dirty="0" smtClean="0"/>
              <a:t>Evolutionary Process Models:</a:t>
            </a:r>
          </a:p>
          <a:p>
            <a:pPr marL="0" indent="0">
              <a:buNone/>
            </a:pPr>
            <a:r>
              <a:rPr lang="en-US" sz="2000" b="1" dirty="0" smtClean="0"/>
              <a:t>(3) Prototype Model:</a:t>
            </a:r>
          </a:p>
          <a:p>
            <a:pPr marL="0" indent="0">
              <a:buNone/>
            </a:pPr>
            <a:endParaRPr lang="en-US" sz="2000" b="1" u="sng"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66950"/>
            <a:ext cx="2819400" cy="269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331990"/>
            <a:ext cx="3333750" cy="3780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802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fontScale="77500" lnSpcReduction="20000"/>
          </a:bodyPr>
          <a:lstStyle/>
          <a:p>
            <a:pPr marL="0" indent="0">
              <a:buNone/>
            </a:pPr>
            <a:r>
              <a:rPr lang="en-US" sz="2000" b="1" u="sng" dirty="0" smtClean="0"/>
              <a:t>Evolutionary Process Models:</a:t>
            </a:r>
          </a:p>
          <a:p>
            <a:pPr marL="0" indent="0">
              <a:buNone/>
            </a:pPr>
            <a:r>
              <a:rPr lang="en-US" sz="2000" b="1" dirty="0" smtClean="0"/>
              <a:t>(3) Prototype Model:</a:t>
            </a:r>
          </a:p>
          <a:p>
            <a:pPr marL="0" indent="0">
              <a:buNone/>
            </a:pPr>
            <a:r>
              <a:rPr lang="en-US" sz="2000" b="1" dirty="0" smtClean="0"/>
              <a:t>Advantages:</a:t>
            </a:r>
          </a:p>
          <a:p>
            <a:pPr marL="112713" indent="-112713">
              <a:buFont typeface="+mj-lt"/>
              <a:buAutoNum type="arabicParenR"/>
            </a:pPr>
            <a:r>
              <a:rPr lang="en-US" sz="2100" dirty="0"/>
              <a:t>Suitable for large system for which there is no manual process to define the requirements</a:t>
            </a:r>
          </a:p>
          <a:p>
            <a:pPr marL="112713" indent="-112713">
              <a:buFont typeface="+mj-lt"/>
              <a:buAutoNum type="arabicParenR"/>
            </a:pPr>
            <a:r>
              <a:rPr lang="en-US" sz="2100" dirty="0"/>
              <a:t>Prototyping make requirements more clear and system more transparent.</a:t>
            </a:r>
          </a:p>
          <a:p>
            <a:pPr marL="112713" indent="-112713">
              <a:buFont typeface="+mj-lt"/>
              <a:buAutoNum type="arabicParenR"/>
            </a:pPr>
            <a:r>
              <a:rPr lang="en-US" sz="2100" dirty="0"/>
              <a:t>Flexibility in design and development is also supported by the model.</a:t>
            </a:r>
          </a:p>
          <a:p>
            <a:pPr marL="112713" indent="-112713">
              <a:buFont typeface="+mj-lt"/>
              <a:buAutoNum type="arabicParenR"/>
            </a:pPr>
            <a:r>
              <a:rPr lang="en-US" sz="2100" dirty="0"/>
              <a:t>System training</a:t>
            </a:r>
          </a:p>
          <a:p>
            <a:pPr marL="112713" indent="-112713">
              <a:buFont typeface="+mj-lt"/>
              <a:buAutoNum type="arabicParenR"/>
            </a:pPr>
            <a:r>
              <a:rPr lang="en-US" sz="2100" dirty="0"/>
              <a:t>Quality of software is good</a:t>
            </a:r>
          </a:p>
          <a:p>
            <a:pPr marL="112713" indent="-112713">
              <a:buFont typeface="+mj-lt"/>
              <a:buAutoNum type="arabicParenR"/>
            </a:pPr>
            <a:r>
              <a:rPr lang="en-US" sz="2100" dirty="0"/>
              <a:t>User training to use the system.</a:t>
            </a:r>
          </a:p>
          <a:p>
            <a:pPr marL="112713" indent="-112713">
              <a:buFont typeface="+mj-lt"/>
              <a:buAutoNum type="arabicParenR"/>
            </a:pPr>
            <a:r>
              <a:rPr lang="en-US" sz="2100" dirty="0"/>
              <a:t>User services determination</a:t>
            </a:r>
            <a:endParaRPr lang="en-US" sz="2100" b="1" dirty="0" smtClean="0"/>
          </a:p>
          <a:p>
            <a:pPr marL="0" indent="0">
              <a:buNone/>
            </a:pPr>
            <a:endParaRPr lang="en-US" sz="2100" b="1" dirty="0" smtClean="0"/>
          </a:p>
          <a:p>
            <a:pPr marL="0" indent="0">
              <a:buNone/>
            </a:pPr>
            <a:endParaRPr lang="en-US" sz="2100" b="1" dirty="0"/>
          </a:p>
          <a:p>
            <a:pPr marL="0" indent="0">
              <a:buNone/>
            </a:pPr>
            <a:r>
              <a:rPr lang="en-US" sz="2100" b="1" dirty="0" smtClean="0"/>
              <a:t>Disadvantages:</a:t>
            </a:r>
          </a:p>
          <a:p>
            <a:pPr marL="112713" indent="-112713">
              <a:buFont typeface="+mj-lt"/>
              <a:buAutoNum type="arabicParenR"/>
            </a:pPr>
            <a:r>
              <a:rPr lang="en-US" sz="2100" dirty="0"/>
              <a:t>The developer often compromises in order to get working prototype quickly. (use of inappropriate OS, algorithms AND/OR programming technology)</a:t>
            </a:r>
          </a:p>
          <a:p>
            <a:pPr marL="112713" indent="-112713">
              <a:buFont typeface="+mj-lt"/>
              <a:buAutoNum type="arabicParenR"/>
            </a:pPr>
            <a:r>
              <a:rPr lang="en-US" sz="2100" dirty="0"/>
              <a:t>End users may not like to know the difference between a prototype and a well-engineered fully developed product. </a:t>
            </a:r>
          </a:p>
          <a:p>
            <a:pPr marL="112713" indent="-112713">
              <a:buFont typeface="+mj-lt"/>
              <a:buAutoNum type="arabicParenR"/>
            </a:pPr>
            <a:r>
              <a:rPr lang="en-US" sz="2100" dirty="0"/>
              <a:t>If not managed properly, the interactive process of prototype demonstration and refinement can continue for long duration.</a:t>
            </a:r>
          </a:p>
          <a:p>
            <a:pPr marL="112713" indent="-112713">
              <a:buFont typeface="+mj-lt"/>
              <a:buAutoNum type="arabicParenR"/>
            </a:pPr>
            <a:r>
              <a:rPr lang="en-US" sz="2100" dirty="0"/>
              <a:t>If end user is not satisfied with initial prototype, he may loose interest in the project</a:t>
            </a:r>
            <a:r>
              <a:rPr lang="en-US" sz="2100" dirty="0" smtClean="0"/>
              <a:t>.</a:t>
            </a:r>
            <a:endParaRPr lang="en-US" sz="2100" dirty="0"/>
          </a:p>
        </p:txBody>
      </p:sp>
    </p:spTree>
    <p:extLst>
      <p:ext uri="{BB962C8B-B14F-4D97-AF65-F5344CB8AC3E}">
        <p14:creationId xmlns:p14="http://schemas.microsoft.com/office/powerpoint/2010/main" val="2841478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2000" b="1" u="sng" dirty="0" smtClean="0"/>
              <a:t>Evolutionary Process Models:</a:t>
            </a:r>
          </a:p>
          <a:p>
            <a:pPr marL="0" indent="0">
              <a:buNone/>
            </a:pPr>
            <a:r>
              <a:rPr lang="en-US" sz="2000" b="1" dirty="0" smtClean="0"/>
              <a:t>(4) Spiral Model: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57425"/>
            <a:ext cx="41719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352549"/>
            <a:ext cx="3429000" cy="3775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765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2000" b="1" u="sng" dirty="0" smtClean="0"/>
              <a:t>Evolutionary Process Models:</a:t>
            </a:r>
          </a:p>
          <a:p>
            <a:pPr marL="0" indent="0">
              <a:buNone/>
            </a:pPr>
            <a:r>
              <a:rPr lang="en-US" sz="2000" b="1" dirty="0" smtClean="0"/>
              <a:t>(4) Spiral Model:</a:t>
            </a:r>
          </a:p>
          <a:p>
            <a:pPr marL="0" indent="0">
              <a:buNone/>
            </a:pPr>
            <a:endParaRPr lang="en-US" sz="20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2614804311"/>
              </p:ext>
            </p:extLst>
          </p:nvPr>
        </p:nvGraphicFramePr>
        <p:xfrm>
          <a:off x="685800" y="2321590"/>
          <a:ext cx="8229602" cy="1993868"/>
        </p:xfrm>
        <a:graphic>
          <a:graphicData uri="http://schemas.openxmlformats.org/drawingml/2006/table">
            <a:tbl>
              <a:tblPr firstRow="1" firstCol="1" bandRow="1">
                <a:tableStyleId>{BC89EF96-8CEA-46FF-86C4-4CE0E7609802}</a:tableStyleId>
              </a:tblPr>
              <a:tblGrid>
                <a:gridCol w="2590800"/>
                <a:gridCol w="5638802"/>
              </a:tblGrid>
              <a:tr h="290735">
                <a:tc>
                  <a:txBody>
                    <a:bodyPr/>
                    <a:lstStyle/>
                    <a:p>
                      <a:pPr marL="0" marR="0" algn="ctr">
                        <a:lnSpc>
                          <a:spcPct val="115000"/>
                        </a:lnSpc>
                        <a:spcBef>
                          <a:spcPts val="0"/>
                        </a:spcBef>
                        <a:spcAft>
                          <a:spcPts val="0"/>
                        </a:spcAft>
                      </a:pPr>
                      <a:r>
                        <a:rPr lang="en-US" sz="1600" dirty="0">
                          <a:effectLst/>
                        </a:rPr>
                        <a:t>Advantages</a:t>
                      </a:r>
                      <a:endParaRPr lang="en-US" sz="16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600" dirty="0">
                          <a:effectLst/>
                        </a:rPr>
                        <a:t>Disadvantages</a:t>
                      </a:r>
                      <a:endParaRPr lang="en-US" sz="1600" dirty="0">
                        <a:effectLst/>
                        <a:latin typeface="Calibri"/>
                        <a:ea typeface="Calibri"/>
                        <a:cs typeface="Shruti"/>
                      </a:endParaRPr>
                    </a:p>
                  </a:txBody>
                  <a:tcPr marL="68580" marR="68580" marT="0" marB="0"/>
                </a:tc>
              </a:tr>
              <a:tr h="225572">
                <a:tc>
                  <a:txBody>
                    <a:bodyPr/>
                    <a:lstStyle/>
                    <a:p>
                      <a:pPr marL="0" marR="0">
                        <a:lnSpc>
                          <a:spcPct val="115000"/>
                        </a:lnSpc>
                        <a:spcBef>
                          <a:spcPts val="0"/>
                        </a:spcBef>
                        <a:spcAft>
                          <a:spcPts val="0"/>
                        </a:spcAft>
                      </a:pPr>
                      <a:r>
                        <a:rPr lang="en-US" sz="1600" b="0" dirty="0">
                          <a:effectLst/>
                        </a:rPr>
                        <a:t>It is a risk driven model</a:t>
                      </a:r>
                      <a:endParaRPr lang="en-US" sz="16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600" dirty="0">
                          <a:effectLst/>
                        </a:rPr>
                        <a:t>No Strict standards for software development</a:t>
                      </a:r>
                      <a:endParaRPr lang="en-US" sz="1600" dirty="0">
                        <a:effectLst/>
                        <a:latin typeface="Calibri"/>
                        <a:ea typeface="Calibri"/>
                        <a:cs typeface="Shruti"/>
                      </a:endParaRPr>
                    </a:p>
                  </a:txBody>
                  <a:tcPr marL="68580" marR="68580" marT="0" marB="0"/>
                </a:tc>
              </a:tr>
              <a:tr h="225572">
                <a:tc>
                  <a:txBody>
                    <a:bodyPr/>
                    <a:lstStyle/>
                    <a:p>
                      <a:pPr marL="0" marR="0">
                        <a:lnSpc>
                          <a:spcPct val="115000"/>
                        </a:lnSpc>
                        <a:spcBef>
                          <a:spcPts val="0"/>
                        </a:spcBef>
                        <a:spcAft>
                          <a:spcPts val="0"/>
                        </a:spcAft>
                      </a:pPr>
                      <a:r>
                        <a:rPr lang="en-US" sz="1600" b="0" dirty="0">
                          <a:effectLst/>
                        </a:rPr>
                        <a:t>It’s very flexible</a:t>
                      </a:r>
                      <a:endParaRPr lang="en-US" sz="16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600" dirty="0">
                          <a:effectLst/>
                        </a:rPr>
                        <a:t>No particular beginning or end of particular phase</a:t>
                      </a:r>
                      <a:endParaRPr lang="en-US" sz="1600" dirty="0">
                        <a:effectLst/>
                        <a:latin typeface="Calibri"/>
                        <a:ea typeface="Calibri"/>
                        <a:cs typeface="Shruti"/>
                      </a:endParaRPr>
                    </a:p>
                  </a:txBody>
                  <a:tcPr marL="68580" marR="68580" marT="0" marB="0"/>
                </a:tc>
              </a:tr>
              <a:tr h="225572">
                <a:tc>
                  <a:txBody>
                    <a:bodyPr/>
                    <a:lstStyle/>
                    <a:p>
                      <a:pPr marL="0" marR="0">
                        <a:lnSpc>
                          <a:spcPct val="115000"/>
                        </a:lnSpc>
                        <a:spcBef>
                          <a:spcPts val="0"/>
                        </a:spcBef>
                        <a:spcAft>
                          <a:spcPts val="0"/>
                        </a:spcAft>
                      </a:pPr>
                      <a:r>
                        <a:rPr lang="en-US" sz="1600" b="0" dirty="0">
                          <a:effectLst/>
                        </a:rPr>
                        <a:t>Less documentation is needed</a:t>
                      </a:r>
                      <a:endParaRPr lang="en-US" sz="16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600" dirty="0">
                          <a:effectLst/>
                        </a:rPr>
                        <a:t>Different people may find it complex to use </a:t>
                      </a:r>
                      <a:endParaRPr lang="en-US" sz="1600" dirty="0">
                        <a:effectLst/>
                        <a:latin typeface="Calibri"/>
                        <a:ea typeface="Calibri"/>
                        <a:cs typeface="Shruti"/>
                      </a:endParaRPr>
                    </a:p>
                  </a:txBody>
                  <a:tcPr marL="68580" marR="68580" marT="0" marB="0"/>
                </a:tc>
              </a:tr>
              <a:tr h="236085">
                <a:tc>
                  <a:txBody>
                    <a:bodyPr/>
                    <a:lstStyle/>
                    <a:p>
                      <a:pPr marL="0" marR="0">
                        <a:lnSpc>
                          <a:spcPct val="115000"/>
                        </a:lnSpc>
                        <a:spcBef>
                          <a:spcPts val="0"/>
                        </a:spcBef>
                        <a:spcAft>
                          <a:spcPts val="0"/>
                        </a:spcAft>
                      </a:pPr>
                      <a:r>
                        <a:rPr lang="en-US" sz="1600" b="0" dirty="0">
                          <a:effectLst/>
                        </a:rPr>
                        <a:t>It makes a use of prototyping</a:t>
                      </a:r>
                      <a:endParaRPr lang="en-US" sz="16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600" dirty="0">
                          <a:effectLst/>
                        </a:rPr>
                        <a:t>Requires expertise risk management &amp; excellent management skills</a:t>
                      </a:r>
                      <a:endParaRPr lang="en-US" sz="1600" dirty="0">
                        <a:effectLst/>
                        <a:latin typeface="Calibri"/>
                        <a:ea typeface="Calibri"/>
                        <a:cs typeface="Shruti"/>
                      </a:endParaRPr>
                    </a:p>
                  </a:txBody>
                  <a:tcPr marL="68580" marR="68580" marT="0" marB="0"/>
                </a:tc>
              </a:tr>
              <a:tr h="581469">
                <a:tc>
                  <a:txBody>
                    <a:bodyPr/>
                    <a:lstStyle/>
                    <a:p>
                      <a:pPr marL="0" marR="0">
                        <a:lnSpc>
                          <a:spcPct val="115000"/>
                        </a:lnSpc>
                        <a:spcBef>
                          <a:spcPts val="0"/>
                        </a:spcBef>
                        <a:spcAft>
                          <a:spcPts val="0"/>
                        </a:spcAft>
                      </a:pPr>
                      <a:r>
                        <a:rPr lang="en-US" sz="1600" b="0" dirty="0">
                          <a:effectLst/>
                        </a:rPr>
                        <a:t>It is more realistic model for software development.</a:t>
                      </a:r>
                      <a:endParaRPr lang="en-US" sz="1600" b="0" dirty="0">
                        <a:effectLst/>
                        <a:latin typeface="Calibri"/>
                        <a:ea typeface="Calibri"/>
                        <a:cs typeface="Shruti"/>
                      </a:endParaRPr>
                    </a:p>
                  </a:txBody>
                  <a:tcPr marL="68580" marR="68580" marT="0" marB="0"/>
                </a:tc>
                <a:tc>
                  <a:txBody>
                    <a:bodyPr/>
                    <a:lstStyle/>
                    <a:p>
                      <a:pPr marL="0" marR="0">
                        <a:lnSpc>
                          <a:spcPct val="115000"/>
                        </a:lnSpc>
                        <a:spcBef>
                          <a:spcPts val="0"/>
                        </a:spcBef>
                        <a:spcAft>
                          <a:spcPts val="0"/>
                        </a:spcAft>
                      </a:pPr>
                      <a:r>
                        <a:rPr lang="en-US" sz="1600" dirty="0">
                          <a:effectLst/>
                        </a:rPr>
                        <a:t>Not suitable for small project. Sometimes the cost of risk analysis may exceed the actual cost of the project</a:t>
                      </a:r>
                      <a:endParaRPr lang="en-US" sz="1600" dirty="0">
                        <a:effectLst/>
                        <a:latin typeface="Calibri"/>
                        <a:ea typeface="Calibri"/>
                        <a:cs typeface="Shruti"/>
                      </a:endParaRPr>
                    </a:p>
                  </a:txBody>
                  <a:tcPr marL="68580" marR="68580" marT="0" marB="0"/>
                </a:tc>
              </a:tr>
            </a:tbl>
          </a:graphicData>
        </a:graphic>
      </p:graphicFrame>
    </p:spTree>
    <p:extLst>
      <p:ext uri="{BB962C8B-B14F-4D97-AF65-F5344CB8AC3E}">
        <p14:creationId xmlns:p14="http://schemas.microsoft.com/office/powerpoint/2010/main" val="3735058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2000" b="1" u="sng" dirty="0" smtClean="0"/>
              <a:t>Comparisons of all models:</a:t>
            </a:r>
            <a:endParaRPr lang="en-US" sz="2000" b="1" dirty="0" smtClean="0"/>
          </a:p>
          <a:p>
            <a:pPr marL="0" indent="0">
              <a:buNone/>
            </a:pPr>
            <a:endParaRPr lang="en-US" sz="2000" b="1" dirty="0" smtClean="0"/>
          </a:p>
        </p:txBody>
      </p:sp>
      <p:graphicFrame>
        <p:nvGraphicFramePr>
          <p:cNvPr id="7" name="Table 6"/>
          <p:cNvGraphicFramePr>
            <a:graphicFrameLocks noGrp="1"/>
          </p:cNvGraphicFramePr>
          <p:nvPr>
            <p:extLst>
              <p:ext uri="{D42A27DB-BD31-4B8C-83A1-F6EECF244321}">
                <p14:modId xmlns:p14="http://schemas.microsoft.com/office/powerpoint/2010/main" val="1208421244"/>
              </p:ext>
            </p:extLst>
          </p:nvPr>
        </p:nvGraphicFramePr>
        <p:xfrm>
          <a:off x="612775" y="1809750"/>
          <a:ext cx="8153400" cy="3224784"/>
        </p:xfrm>
        <a:graphic>
          <a:graphicData uri="http://schemas.openxmlformats.org/drawingml/2006/table">
            <a:tbl>
              <a:tblPr firstRow="1" firstCol="1" bandRow="1">
                <a:tableStyleId>{5C22544A-7EE6-4342-B048-85BDC9FD1C3A}</a:tableStyleId>
              </a:tblPr>
              <a:tblGrid>
                <a:gridCol w="987425"/>
                <a:gridCol w="2209800"/>
                <a:gridCol w="2971800"/>
                <a:gridCol w="1984375"/>
              </a:tblGrid>
              <a:tr h="187870">
                <a:tc>
                  <a:txBody>
                    <a:bodyPr/>
                    <a:lstStyle/>
                    <a:p>
                      <a:pPr marL="0" marR="0">
                        <a:lnSpc>
                          <a:spcPct val="115000"/>
                        </a:lnSpc>
                        <a:spcBef>
                          <a:spcPts val="0"/>
                        </a:spcBef>
                        <a:spcAft>
                          <a:spcPts val="0"/>
                        </a:spcAft>
                      </a:pPr>
                      <a:r>
                        <a:rPr lang="en-US" sz="1600" dirty="0">
                          <a:effectLst/>
                        </a:rPr>
                        <a:t> </a:t>
                      </a:r>
                      <a:endParaRPr lang="en-US" sz="1600" dirty="0">
                        <a:effectLst/>
                        <a:latin typeface="Calibri"/>
                        <a:ea typeface="Calibri"/>
                        <a:cs typeface="Shruti"/>
                      </a:endParaRPr>
                    </a:p>
                  </a:txBody>
                  <a:tcPr marL="66831" marR="66831" marT="0" marB="0"/>
                </a:tc>
                <a:tc>
                  <a:txBody>
                    <a:bodyPr/>
                    <a:lstStyle/>
                    <a:p>
                      <a:pPr marL="0" marR="0" algn="ctr">
                        <a:lnSpc>
                          <a:spcPct val="115000"/>
                        </a:lnSpc>
                        <a:spcBef>
                          <a:spcPts val="0"/>
                        </a:spcBef>
                        <a:spcAft>
                          <a:spcPts val="0"/>
                        </a:spcAft>
                      </a:pPr>
                      <a:r>
                        <a:rPr lang="en-US" sz="1600" dirty="0">
                          <a:effectLst/>
                        </a:rPr>
                        <a:t>Strength</a:t>
                      </a:r>
                      <a:endParaRPr lang="en-US" sz="1600" dirty="0">
                        <a:effectLst/>
                        <a:latin typeface="Calibri"/>
                        <a:ea typeface="Calibri"/>
                        <a:cs typeface="Shruti"/>
                      </a:endParaRPr>
                    </a:p>
                  </a:txBody>
                  <a:tcPr marL="66831" marR="66831" marT="0" marB="0" anchor="ctr"/>
                </a:tc>
                <a:tc>
                  <a:txBody>
                    <a:bodyPr/>
                    <a:lstStyle/>
                    <a:p>
                      <a:pPr marL="0" marR="0" algn="ctr">
                        <a:lnSpc>
                          <a:spcPct val="115000"/>
                        </a:lnSpc>
                        <a:spcBef>
                          <a:spcPts val="0"/>
                        </a:spcBef>
                        <a:spcAft>
                          <a:spcPts val="0"/>
                        </a:spcAft>
                      </a:pPr>
                      <a:r>
                        <a:rPr lang="en-US" sz="1600" dirty="0">
                          <a:effectLst/>
                        </a:rPr>
                        <a:t>Weakness</a:t>
                      </a:r>
                      <a:endParaRPr lang="en-US" sz="1600" dirty="0">
                        <a:effectLst/>
                        <a:latin typeface="Calibri"/>
                        <a:ea typeface="Calibri"/>
                        <a:cs typeface="Shruti"/>
                      </a:endParaRPr>
                    </a:p>
                  </a:txBody>
                  <a:tcPr marL="66831" marR="66831" marT="0" marB="0" anchor="ctr"/>
                </a:tc>
                <a:tc>
                  <a:txBody>
                    <a:bodyPr/>
                    <a:lstStyle/>
                    <a:p>
                      <a:pPr marL="0" marR="0" algn="ctr">
                        <a:lnSpc>
                          <a:spcPct val="115000"/>
                        </a:lnSpc>
                        <a:spcBef>
                          <a:spcPts val="0"/>
                        </a:spcBef>
                        <a:spcAft>
                          <a:spcPts val="0"/>
                        </a:spcAft>
                      </a:pPr>
                      <a:r>
                        <a:rPr lang="en-US" sz="1600" dirty="0">
                          <a:effectLst/>
                        </a:rPr>
                        <a:t>Types of Project</a:t>
                      </a:r>
                      <a:endParaRPr lang="en-US" sz="1600" dirty="0">
                        <a:effectLst/>
                        <a:latin typeface="Calibri"/>
                        <a:ea typeface="Calibri"/>
                        <a:cs typeface="Shruti"/>
                      </a:endParaRPr>
                    </a:p>
                  </a:txBody>
                  <a:tcPr marL="66831" marR="66831" marT="0" marB="0" anchor="ctr"/>
                </a:tc>
              </a:tr>
              <a:tr h="1502958">
                <a:tc>
                  <a:txBody>
                    <a:bodyPr/>
                    <a:lstStyle/>
                    <a:p>
                      <a:pPr marL="0" marR="0" algn="ctr">
                        <a:lnSpc>
                          <a:spcPct val="115000"/>
                        </a:lnSpc>
                        <a:spcBef>
                          <a:spcPts val="0"/>
                        </a:spcBef>
                        <a:spcAft>
                          <a:spcPts val="0"/>
                        </a:spcAft>
                      </a:pPr>
                      <a:r>
                        <a:rPr lang="en-US" sz="1400" dirty="0">
                          <a:effectLst/>
                        </a:rPr>
                        <a:t>Waterfall Model</a:t>
                      </a:r>
                      <a:endParaRPr lang="en-US" sz="1400" dirty="0">
                        <a:effectLst/>
                        <a:latin typeface="Calibri"/>
                        <a:ea typeface="Calibri"/>
                        <a:cs typeface="Shruti"/>
                      </a:endParaRPr>
                    </a:p>
                  </a:txBody>
                  <a:tcPr marL="66831" marR="66831" marT="0" marB="0" anchor="ctr"/>
                </a:tc>
                <a:tc>
                  <a:txBody>
                    <a:bodyPr/>
                    <a:lstStyle/>
                    <a:p>
                      <a:pPr marL="112713" marR="0" lvl="0" indent="-112713">
                        <a:lnSpc>
                          <a:spcPct val="115000"/>
                        </a:lnSpc>
                        <a:spcBef>
                          <a:spcPts val="0"/>
                        </a:spcBef>
                        <a:spcAft>
                          <a:spcPts val="0"/>
                        </a:spcAft>
                        <a:buFont typeface="Symbol"/>
                        <a:buChar char=""/>
                      </a:pPr>
                      <a:r>
                        <a:rPr lang="en-US" sz="1400" dirty="0">
                          <a:effectLst/>
                        </a:rPr>
                        <a:t>Simple</a:t>
                      </a:r>
                    </a:p>
                    <a:p>
                      <a:pPr marL="112713" marR="0" lvl="0" indent="-112713">
                        <a:lnSpc>
                          <a:spcPct val="115000"/>
                        </a:lnSpc>
                        <a:spcBef>
                          <a:spcPts val="0"/>
                        </a:spcBef>
                        <a:spcAft>
                          <a:spcPts val="0"/>
                        </a:spcAft>
                        <a:buFont typeface="Symbol"/>
                        <a:buChar char=""/>
                      </a:pPr>
                      <a:r>
                        <a:rPr lang="en-US" sz="1400" dirty="0">
                          <a:effectLst/>
                        </a:rPr>
                        <a:t>Easy to execute</a:t>
                      </a:r>
                    </a:p>
                    <a:p>
                      <a:pPr marL="112713" marR="0" lvl="0" indent="-112713">
                        <a:lnSpc>
                          <a:spcPct val="115000"/>
                        </a:lnSpc>
                        <a:spcBef>
                          <a:spcPts val="0"/>
                        </a:spcBef>
                        <a:spcAft>
                          <a:spcPts val="0"/>
                        </a:spcAft>
                        <a:buFont typeface="Symbol"/>
                        <a:buChar char=""/>
                      </a:pPr>
                      <a:r>
                        <a:rPr lang="en-US" sz="1400" dirty="0">
                          <a:effectLst/>
                        </a:rPr>
                        <a:t>Intuitive and logical</a:t>
                      </a:r>
                      <a:endParaRPr lang="en-US" sz="1400" dirty="0">
                        <a:effectLst/>
                        <a:latin typeface="Calibri"/>
                        <a:ea typeface="Calibri"/>
                        <a:cs typeface="Shruti"/>
                      </a:endParaRPr>
                    </a:p>
                  </a:txBody>
                  <a:tcPr marL="66831" marR="66831" marT="0" marB="0" anchor="ctr"/>
                </a:tc>
                <a:tc>
                  <a:txBody>
                    <a:bodyPr/>
                    <a:lstStyle/>
                    <a:p>
                      <a:pPr marL="174625" marR="0" lvl="0" indent="-174625">
                        <a:lnSpc>
                          <a:spcPct val="115000"/>
                        </a:lnSpc>
                        <a:spcBef>
                          <a:spcPts val="0"/>
                        </a:spcBef>
                        <a:spcAft>
                          <a:spcPts val="0"/>
                        </a:spcAft>
                        <a:buFont typeface="Symbol"/>
                        <a:buChar char=""/>
                      </a:pPr>
                      <a:r>
                        <a:rPr lang="en-US" sz="1400" dirty="0">
                          <a:effectLst/>
                        </a:rPr>
                        <a:t>All or nothing approach</a:t>
                      </a:r>
                    </a:p>
                    <a:p>
                      <a:pPr marL="174625" marR="0" lvl="0" indent="-174625">
                        <a:lnSpc>
                          <a:spcPct val="115000"/>
                        </a:lnSpc>
                        <a:spcBef>
                          <a:spcPts val="0"/>
                        </a:spcBef>
                        <a:spcAft>
                          <a:spcPts val="0"/>
                        </a:spcAft>
                        <a:buFont typeface="Symbol"/>
                        <a:buChar char=""/>
                      </a:pPr>
                      <a:r>
                        <a:rPr lang="en-US" sz="1400" dirty="0">
                          <a:effectLst/>
                        </a:rPr>
                        <a:t>Requirements frozen early</a:t>
                      </a:r>
                    </a:p>
                    <a:p>
                      <a:pPr marL="174625" marR="0" lvl="0" indent="-174625">
                        <a:lnSpc>
                          <a:spcPct val="115000"/>
                        </a:lnSpc>
                        <a:spcBef>
                          <a:spcPts val="0"/>
                        </a:spcBef>
                        <a:spcAft>
                          <a:spcPts val="0"/>
                        </a:spcAft>
                        <a:buFont typeface="Symbol"/>
                        <a:buChar char=""/>
                      </a:pPr>
                      <a:r>
                        <a:rPr lang="en-US" sz="1400" dirty="0">
                          <a:effectLst/>
                        </a:rPr>
                        <a:t>Disallows changes</a:t>
                      </a:r>
                    </a:p>
                    <a:p>
                      <a:pPr marL="174625" marR="0" lvl="0" indent="-174625">
                        <a:lnSpc>
                          <a:spcPct val="115000"/>
                        </a:lnSpc>
                        <a:spcBef>
                          <a:spcPts val="0"/>
                        </a:spcBef>
                        <a:spcAft>
                          <a:spcPts val="0"/>
                        </a:spcAft>
                        <a:buFont typeface="Symbol"/>
                        <a:buChar char=""/>
                      </a:pPr>
                      <a:r>
                        <a:rPr lang="en-US" sz="1400" dirty="0">
                          <a:effectLst/>
                        </a:rPr>
                        <a:t>Cycle time too long</a:t>
                      </a:r>
                    </a:p>
                    <a:p>
                      <a:pPr marL="174625" marR="0" lvl="0" indent="-174625">
                        <a:lnSpc>
                          <a:spcPct val="115000"/>
                        </a:lnSpc>
                        <a:spcBef>
                          <a:spcPts val="0"/>
                        </a:spcBef>
                        <a:spcAft>
                          <a:spcPts val="0"/>
                        </a:spcAft>
                        <a:buFont typeface="Symbol"/>
                        <a:buChar char=""/>
                      </a:pPr>
                      <a:r>
                        <a:rPr lang="en-US" sz="1400" dirty="0">
                          <a:effectLst/>
                        </a:rPr>
                        <a:t>May choose outdated hardware technology</a:t>
                      </a:r>
                    </a:p>
                    <a:p>
                      <a:pPr marL="174625" marR="0" lvl="0" indent="-174625">
                        <a:lnSpc>
                          <a:spcPct val="115000"/>
                        </a:lnSpc>
                        <a:spcBef>
                          <a:spcPts val="0"/>
                        </a:spcBef>
                        <a:spcAft>
                          <a:spcPts val="0"/>
                        </a:spcAft>
                        <a:buFont typeface="Symbol"/>
                        <a:buChar char=""/>
                      </a:pPr>
                      <a:r>
                        <a:rPr lang="en-US" sz="1400" dirty="0">
                          <a:effectLst/>
                        </a:rPr>
                        <a:t>User feedback not </a:t>
                      </a:r>
                      <a:r>
                        <a:rPr lang="en-US" sz="1400" dirty="0" smtClean="0">
                          <a:effectLst/>
                        </a:rPr>
                        <a:t>allowed</a:t>
                      </a:r>
                    </a:p>
                    <a:p>
                      <a:pPr marL="174625" marR="0" lvl="0" indent="-174625">
                        <a:lnSpc>
                          <a:spcPct val="115000"/>
                        </a:lnSpc>
                        <a:spcBef>
                          <a:spcPts val="0"/>
                        </a:spcBef>
                        <a:spcAft>
                          <a:spcPts val="0"/>
                        </a:spcAft>
                        <a:buFont typeface="Symbol"/>
                        <a:buChar char=""/>
                      </a:pPr>
                      <a:r>
                        <a:rPr lang="en-US" sz="1400" dirty="0" smtClean="0">
                          <a:effectLst/>
                        </a:rPr>
                        <a:t>Encourages </a:t>
                      </a:r>
                      <a:r>
                        <a:rPr lang="en-US" sz="1400" dirty="0">
                          <a:effectLst/>
                        </a:rPr>
                        <a:t>requirement bloating</a:t>
                      </a:r>
                      <a:endParaRPr lang="en-US" sz="1400" dirty="0">
                        <a:effectLst/>
                        <a:latin typeface="Calibri"/>
                        <a:ea typeface="Calibri"/>
                        <a:cs typeface="Shruti"/>
                      </a:endParaRPr>
                    </a:p>
                  </a:txBody>
                  <a:tcPr marL="66831" marR="66831" marT="0" marB="0" anchor="ctr"/>
                </a:tc>
                <a:tc>
                  <a:txBody>
                    <a:bodyPr/>
                    <a:lstStyle/>
                    <a:p>
                      <a:pPr marL="112713" marR="0" lvl="0" indent="-112713">
                        <a:lnSpc>
                          <a:spcPct val="115000"/>
                        </a:lnSpc>
                        <a:spcBef>
                          <a:spcPts val="0"/>
                        </a:spcBef>
                        <a:spcAft>
                          <a:spcPts val="0"/>
                        </a:spcAft>
                        <a:buFont typeface="Symbol"/>
                        <a:buChar char=""/>
                      </a:pPr>
                      <a:r>
                        <a:rPr lang="en-US" sz="1400" dirty="0">
                          <a:effectLst/>
                        </a:rPr>
                        <a:t>For well understood problems</a:t>
                      </a:r>
                    </a:p>
                    <a:p>
                      <a:pPr marL="112713" marR="0" lvl="0" indent="-112713">
                        <a:lnSpc>
                          <a:spcPct val="115000"/>
                        </a:lnSpc>
                        <a:spcBef>
                          <a:spcPts val="0"/>
                        </a:spcBef>
                        <a:spcAft>
                          <a:spcPts val="0"/>
                        </a:spcAft>
                        <a:buFont typeface="Symbol"/>
                        <a:buChar char=""/>
                      </a:pPr>
                      <a:r>
                        <a:rPr lang="en-US" sz="1400" dirty="0">
                          <a:effectLst/>
                        </a:rPr>
                        <a:t>Short duration </a:t>
                      </a:r>
                      <a:r>
                        <a:rPr lang="en-US" sz="1400" dirty="0" smtClean="0">
                          <a:effectLst/>
                        </a:rPr>
                        <a:t>project</a:t>
                      </a:r>
                    </a:p>
                    <a:p>
                      <a:pPr marL="112713" marR="0" lvl="0" indent="-112713">
                        <a:lnSpc>
                          <a:spcPct val="115000"/>
                        </a:lnSpc>
                        <a:spcBef>
                          <a:spcPts val="0"/>
                        </a:spcBef>
                        <a:spcAft>
                          <a:spcPts val="0"/>
                        </a:spcAft>
                        <a:buFont typeface="Symbol"/>
                        <a:buChar char=""/>
                      </a:pPr>
                      <a:r>
                        <a:rPr lang="en-US" sz="1400" dirty="0" smtClean="0">
                          <a:effectLst/>
                        </a:rPr>
                        <a:t>Automation </a:t>
                      </a:r>
                      <a:r>
                        <a:rPr lang="en-US" sz="1400" dirty="0">
                          <a:effectLst/>
                        </a:rPr>
                        <a:t>of existing manual systems.</a:t>
                      </a:r>
                      <a:endParaRPr lang="en-US" sz="1400" dirty="0">
                        <a:effectLst/>
                        <a:latin typeface="Calibri"/>
                        <a:ea typeface="Calibri"/>
                        <a:cs typeface="Shruti"/>
                      </a:endParaRPr>
                    </a:p>
                  </a:txBody>
                  <a:tcPr marL="66831" marR="66831" marT="0" marB="0" anchor="ctr"/>
                </a:tc>
              </a:tr>
              <a:tr h="751479">
                <a:tc>
                  <a:txBody>
                    <a:bodyPr/>
                    <a:lstStyle/>
                    <a:p>
                      <a:pPr marL="0" marR="0" algn="ctr">
                        <a:lnSpc>
                          <a:spcPct val="115000"/>
                        </a:lnSpc>
                        <a:spcBef>
                          <a:spcPts val="0"/>
                        </a:spcBef>
                        <a:spcAft>
                          <a:spcPts val="0"/>
                        </a:spcAft>
                      </a:pPr>
                      <a:r>
                        <a:rPr lang="en-US" sz="1400" dirty="0">
                          <a:effectLst/>
                        </a:rPr>
                        <a:t>Prototyping Model</a:t>
                      </a:r>
                      <a:endParaRPr lang="en-US" sz="1400" dirty="0">
                        <a:effectLst/>
                        <a:latin typeface="Calibri"/>
                        <a:ea typeface="Calibri"/>
                        <a:cs typeface="Shruti"/>
                      </a:endParaRPr>
                    </a:p>
                  </a:txBody>
                  <a:tcPr marL="66831" marR="66831" marT="0" marB="0" anchor="ctr"/>
                </a:tc>
                <a:tc>
                  <a:txBody>
                    <a:bodyPr/>
                    <a:lstStyle/>
                    <a:p>
                      <a:pPr marL="112713" marR="0" lvl="0" indent="-112713">
                        <a:lnSpc>
                          <a:spcPct val="115000"/>
                        </a:lnSpc>
                        <a:spcBef>
                          <a:spcPts val="0"/>
                        </a:spcBef>
                        <a:spcAft>
                          <a:spcPts val="0"/>
                        </a:spcAft>
                        <a:buFont typeface="Symbol"/>
                        <a:buChar char=""/>
                      </a:pPr>
                      <a:r>
                        <a:rPr lang="en-US" sz="1400" dirty="0">
                          <a:effectLst/>
                        </a:rPr>
                        <a:t>Helps in requirement elicitation</a:t>
                      </a:r>
                    </a:p>
                    <a:p>
                      <a:pPr marL="112713" marR="0" lvl="0" indent="-112713">
                        <a:lnSpc>
                          <a:spcPct val="115000"/>
                        </a:lnSpc>
                        <a:spcBef>
                          <a:spcPts val="0"/>
                        </a:spcBef>
                        <a:spcAft>
                          <a:spcPts val="0"/>
                        </a:spcAft>
                        <a:buFont typeface="Symbol"/>
                        <a:buChar char=""/>
                      </a:pPr>
                      <a:r>
                        <a:rPr lang="en-US" sz="1400" dirty="0">
                          <a:effectLst/>
                        </a:rPr>
                        <a:t>Reduces risk</a:t>
                      </a:r>
                    </a:p>
                    <a:p>
                      <a:pPr marL="112713" marR="0" lvl="0" indent="-112713">
                        <a:lnSpc>
                          <a:spcPct val="115000"/>
                        </a:lnSpc>
                        <a:spcBef>
                          <a:spcPts val="0"/>
                        </a:spcBef>
                        <a:spcAft>
                          <a:spcPts val="0"/>
                        </a:spcAft>
                        <a:buFont typeface="Symbol"/>
                        <a:buChar char=""/>
                      </a:pPr>
                      <a:r>
                        <a:rPr lang="en-US" sz="1400" dirty="0">
                          <a:effectLst/>
                        </a:rPr>
                        <a:t>Leads to a better system</a:t>
                      </a:r>
                      <a:endParaRPr lang="en-US" sz="1400" dirty="0">
                        <a:effectLst/>
                        <a:latin typeface="Calibri"/>
                        <a:ea typeface="Calibri"/>
                        <a:cs typeface="Shruti"/>
                      </a:endParaRPr>
                    </a:p>
                  </a:txBody>
                  <a:tcPr marL="66831" marR="66831" marT="0" marB="0" anchor="ctr"/>
                </a:tc>
                <a:tc>
                  <a:txBody>
                    <a:bodyPr/>
                    <a:lstStyle/>
                    <a:p>
                      <a:pPr marL="174625" marR="0" lvl="0" indent="-174625">
                        <a:lnSpc>
                          <a:spcPct val="115000"/>
                        </a:lnSpc>
                        <a:spcBef>
                          <a:spcPts val="0"/>
                        </a:spcBef>
                        <a:spcAft>
                          <a:spcPts val="0"/>
                        </a:spcAft>
                        <a:buFont typeface="Symbol"/>
                        <a:buChar char=""/>
                      </a:pPr>
                      <a:r>
                        <a:rPr lang="en-US" sz="1400" dirty="0">
                          <a:effectLst/>
                        </a:rPr>
                        <a:t>Front heavy process</a:t>
                      </a:r>
                    </a:p>
                    <a:p>
                      <a:pPr marL="174625" marR="0" lvl="0" indent="-174625">
                        <a:lnSpc>
                          <a:spcPct val="115000"/>
                        </a:lnSpc>
                        <a:spcBef>
                          <a:spcPts val="0"/>
                        </a:spcBef>
                        <a:spcAft>
                          <a:spcPts val="0"/>
                        </a:spcAft>
                        <a:buFont typeface="Symbol"/>
                        <a:buChar char=""/>
                      </a:pPr>
                      <a:r>
                        <a:rPr lang="en-US" sz="1400" dirty="0">
                          <a:effectLst/>
                        </a:rPr>
                        <a:t>Possibly higher cost</a:t>
                      </a:r>
                    </a:p>
                    <a:p>
                      <a:pPr marL="174625" marR="0" lvl="0" indent="-174625">
                        <a:lnSpc>
                          <a:spcPct val="115000"/>
                        </a:lnSpc>
                        <a:spcBef>
                          <a:spcPts val="0"/>
                        </a:spcBef>
                        <a:spcAft>
                          <a:spcPts val="0"/>
                        </a:spcAft>
                        <a:buFont typeface="Symbol"/>
                        <a:buChar char=""/>
                      </a:pPr>
                      <a:r>
                        <a:rPr lang="en-US" sz="1400" dirty="0">
                          <a:effectLst/>
                        </a:rPr>
                        <a:t>Disallows later changes</a:t>
                      </a:r>
                      <a:endParaRPr lang="en-US" sz="1400" dirty="0">
                        <a:effectLst/>
                        <a:latin typeface="Calibri"/>
                        <a:ea typeface="Calibri"/>
                        <a:cs typeface="Shruti"/>
                      </a:endParaRPr>
                    </a:p>
                  </a:txBody>
                  <a:tcPr marL="66831" marR="66831" marT="0" marB="0" anchor="ctr"/>
                </a:tc>
                <a:tc>
                  <a:txBody>
                    <a:bodyPr/>
                    <a:lstStyle/>
                    <a:p>
                      <a:pPr marL="112713" marR="0" lvl="0" indent="-112713">
                        <a:lnSpc>
                          <a:spcPct val="115000"/>
                        </a:lnSpc>
                        <a:spcBef>
                          <a:spcPts val="0"/>
                        </a:spcBef>
                        <a:spcAft>
                          <a:spcPts val="0"/>
                        </a:spcAft>
                        <a:buFont typeface="Symbol"/>
                        <a:buChar char=""/>
                      </a:pPr>
                      <a:r>
                        <a:rPr lang="en-US" sz="1400" dirty="0">
                          <a:effectLst/>
                        </a:rPr>
                        <a:t>System with novice </a:t>
                      </a:r>
                      <a:r>
                        <a:rPr lang="en-US" sz="1400" dirty="0" smtClean="0">
                          <a:effectLst/>
                        </a:rPr>
                        <a:t>users</a:t>
                      </a:r>
                    </a:p>
                    <a:p>
                      <a:pPr marL="112713" marR="0" lvl="0" indent="-112713">
                        <a:lnSpc>
                          <a:spcPct val="115000"/>
                        </a:lnSpc>
                        <a:spcBef>
                          <a:spcPts val="0"/>
                        </a:spcBef>
                        <a:spcAft>
                          <a:spcPts val="0"/>
                        </a:spcAft>
                        <a:buFont typeface="Symbol"/>
                        <a:buChar char=""/>
                      </a:pPr>
                      <a:r>
                        <a:rPr lang="en-US" sz="1400" dirty="0" smtClean="0">
                          <a:effectLst/>
                        </a:rPr>
                        <a:t>Best </a:t>
                      </a:r>
                      <a:r>
                        <a:rPr lang="en-US" sz="1400" dirty="0">
                          <a:effectLst/>
                        </a:rPr>
                        <a:t>for uncertain requirements</a:t>
                      </a:r>
                      <a:endParaRPr lang="en-US" sz="1400" dirty="0">
                        <a:effectLst/>
                        <a:latin typeface="Calibri"/>
                        <a:ea typeface="Calibri"/>
                        <a:cs typeface="Shruti"/>
                      </a:endParaRPr>
                    </a:p>
                  </a:txBody>
                  <a:tcPr marL="66831" marR="66831" marT="0" marB="0" anchor="ctr"/>
                </a:tc>
              </a:tr>
            </a:tbl>
          </a:graphicData>
        </a:graphic>
      </p:graphicFrame>
    </p:spTree>
    <p:extLst>
      <p:ext uri="{BB962C8B-B14F-4D97-AF65-F5344CB8AC3E}">
        <p14:creationId xmlns:p14="http://schemas.microsoft.com/office/powerpoint/2010/main" val="3509171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2000" b="1" u="sng" dirty="0" smtClean="0"/>
              <a:t>Comparisons of all models:</a:t>
            </a:r>
            <a:endParaRPr lang="en-US" sz="2000" b="1" dirty="0" smtClean="0"/>
          </a:p>
          <a:p>
            <a:pPr marL="0" indent="0">
              <a:buNone/>
            </a:pPr>
            <a:endParaRPr lang="en-US" sz="2000" b="1" dirty="0" smtClean="0"/>
          </a:p>
        </p:txBody>
      </p:sp>
      <p:graphicFrame>
        <p:nvGraphicFramePr>
          <p:cNvPr id="7" name="Table 6"/>
          <p:cNvGraphicFramePr>
            <a:graphicFrameLocks noGrp="1"/>
          </p:cNvGraphicFramePr>
          <p:nvPr>
            <p:extLst>
              <p:ext uri="{D42A27DB-BD31-4B8C-83A1-F6EECF244321}">
                <p14:modId xmlns:p14="http://schemas.microsoft.com/office/powerpoint/2010/main" val="30256795"/>
              </p:ext>
            </p:extLst>
          </p:nvPr>
        </p:nvGraphicFramePr>
        <p:xfrm>
          <a:off x="612775" y="1809750"/>
          <a:ext cx="8153400" cy="3224784"/>
        </p:xfrm>
        <a:graphic>
          <a:graphicData uri="http://schemas.openxmlformats.org/drawingml/2006/table">
            <a:tbl>
              <a:tblPr firstRow="1" firstCol="1" bandRow="1">
                <a:tableStyleId>{5C22544A-7EE6-4342-B048-85BDC9FD1C3A}</a:tableStyleId>
              </a:tblPr>
              <a:tblGrid>
                <a:gridCol w="1063625"/>
                <a:gridCol w="2286000"/>
                <a:gridCol w="2590800"/>
                <a:gridCol w="2212975"/>
              </a:tblGrid>
              <a:tr h="187870">
                <a:tc>
                  <a:txBody>
                    <a:bodyPr/>
                    <a:lstStyle/>
                    <a:p>
                      <a:pPr marL="0" marR="0">
                        <a:lnSpc>
                          <a:spcPct val="115000"/>
                        </a:lnSpc>
                        <a:spcBef>
                          <a:spcPts val="0"/>
                        </a:spcBef>
                        <a:spcAft>
                          <a:spcPts val="0"/>
                        </a:spcAft>
                      </a:pPr>
                      <a:r>
                        <a:rPr lang="en-US" sz="1600" dirty="0">
                          <a:effectLst/>
                        </a:rPr>
                        <a:t> </a:t>
                      </a:r>
                      <a:endParaRPr lang="en-US" sz="1600" dirty="0">
                        <a:effectLst/>
                        <a:latin typeface="Calibri"/>
                        <a:ea typeface="Calibri"/>
                        <a:cs typeface="Shruti"/>
                      </a:endParaRPr>
                    </a:p>
                  </a:txBody>
                  <a:tcPr marL="66831" marR="66831" marT="0" marB="0"/>
                </a:tc>
                <a:tc>
                  <a:txBody>
                    <a:bodyPr/>
                    <a:lstStyle/>
                    <a:p>
                      <a:pPr marL="0" marR="0" algn="ctr">
                        <a:lnSpc>
                          <a:spcPct val="115000"/>
                        </a:lnSpc>
                        <a:spcBef>
                          <a:spcPts val="0"/>
                        </a:spcBef>
                        <a:spcAft>
                          <a:spcPts val="0"/>
                        </a:spcAft>
                      </a:pPr>
                      <a:r>
                        <a:rPr lang="en-US" sz="1600" dirty="0">
                          <a:effectLst/>
                        </a:rPr>
                        <a:t>Strength</a:t>
                      </a:r>
                      <a:endParaRPr lang="en-US" sz="1600" dirty="0">
                        <a:effectLst/>
                        <a:latin typeface="Calibri"/>
                        <a:ea typeface="Calibri"/>
                        <a:cs typeface="Shruti"/>
                      </a:endParaRPr>
                    </a:p>
                  </a:txBody>
                  <a:tcPr marL="66831" marR="66831" marT="0" marB="0" anchor="ctr"/>
                </a:tc>
                <a:tc>
                  <a:txBody>
                    <a:bodyPr/>
                    <a:lstStyle/>
                    <a:p>
                      <a:pPr marL="0" marR="0" algn="ctr">
                        <a:lnSpc>
                          <a:spcPct val="115000"/>
                        </a:lnSpc>
                        <a:spcBef>
                          <a:spcPts val="0"/>
                        </a:spcBef>
                        <a:spcAft>
                          <a:spcPts val="0"/>
                        </a:spcAft>
                      </a:pPr>
                      <a:r>
                        <a:rPr lang="en-US" sz="1600" dirty="0">
                          <a:effectLst/>
                        </a:rPr>
                        <a:t>Weakness</a:t>
                      </a:r>
                      <a:endParaRPr lang="en-US" sz="1600" dirty="0">
                        <a:effectLst/>
                        <a:latin typeface="Calibri"/>
                        <a:ea typeface="Calibri"/>
                        <a:cs typeface="Shruti"/>
                      </a:endParaRPr>
                    </a:p>
                  </a:txBody>
                  <a:tcPr marL="66831" marR="66831" marT="0" marB="0" anchor="ctr"/>
                </a:tc>
                <a:tc>
                  <a:txBody>
                    <a:bodyPr/>
                    <a:lstStyle/>
                    <a:p>
                      <a:pPr marL="0" marR="0" algn="ctr">
                        <a:lnSpc>
                          <a:spcPct val="115000"/>
                        </a:lnSpc>
                        <a:spcBef>
                          <a:spcPts val="0"/>
                        </a:spcBef>
                        <a:spcAft>
                          <a:spcPts val="0"/>
                        </a:spcAft>
                      </a:pPr>
                      <a:r>
                        <a:rPr lang="en-US" sz="1600" dirty="0">
                          <a:effectLst/>
                        </a:rPr>
                        <a:t>Types of Project</a:t>
                      </a:r>
                      <a:endParaRPr lang="en-US" sz="1600" dirty="0">
                        <a:effectLst/>
                        <a:latin typeface="Calibri"/>
                        <a:ea typeface="Calibri"/>
                        <a:cs typeface="Shruti"/>
                      </a:endParaRPr>
                    </a:p>
                  </a:txBody>
                  <a:tcPr marL="66831" marR="66831" marT="0" marB="0" anchor="ctr"/>
                </a:tc>
              </a:tr>
              <a:tr h="1502958">
                <a:tc>
                  <a:txBody>
                    <a:bodyPr/>
                    <a:lstStyle/>
                    <a:p>
                      <a:pPr marL="0" marR="0" algn="ctr">
                        <a:lnSpc>
                          <a:spcPct val="115000"/>
                        </a:lnSpc>
                        <a:spcBef>
                          <a:spcPts val="0"/>
                        </a:spcBef>
                        <a:spcAft>
                          <a:spcPts val="0"/>
                        </a:spcAft>
                      </a:pPr>
                      <a:r>
                        <a:rPr lang="en-US" sz="1400" b="1" dirty="0">
                          <a:effectLst/>
                          <a:latin typeface="Calibri"/>
                          <a:ea typeface="Calibri"/>
                          <a:cs typeface="Shruti"/>
                        </a:rPr>
                        <a:t>Iterative / Incremental Model</a:t>
                      </a:r>
                    </a:p>
                  </a:txBody>
                  <a:tcPr marL="68580" marR="68580" marT="0" marB="0" anchor="ctr"/>
                </a:tc>
                <a:tc>
                  <a:txBody>
                    <a:bodyPr/>
                    <a:lstStyle/>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Regular/Quick deliveries</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Reduces risk</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Accommodates changes</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Allows user feedback</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Allows reasonable exit points</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Avoids req. bloating</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Prioritizes requirements</a:t>
                      </a:r>
                    </a:p>
                  </a:txBody>
                  <a:tcPr marL="68580" marR="68580" marT="0" marB="0"/>
                </a:tc>
                <a:tc>
                  <a:txBody>
                    <a:bodyPr/>
                    <a:lstStyle/>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Each iteration can have planning overhead</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Cost may increase as work done in one iteration may have to be undone later.</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System architecture and structure may suffer as frequent changes are made</a:t>
                      </a:r>
                    </a:p>
                  </a:txBody>
                  <a:tcPr marL="68580" marR="68580" marT="0" marB="0"/>
                </a:tc>
                <a:tc>
                  <a:txBody>
                    <a:bodyPr/>
                    <a:lstStyle/>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For businesses where time is of essence</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Where risk of long project cannot be taken</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Where requirements are not known</a:t>
                      </a:r>
                    </a:p>
                  </a:txBody>
                  <a:tcPr marL="68580" marR="68580" marT="0" marB="0"/>
                </a:tc>
              </a:tr>
              <a:tr h="751479">
                <a:tc>
                  <a:txBody>
                    <a:bodyPr/>
                    <a:lstStyle/>
                    <a:p>
                      <a:pPr marL="0" marR="0" algn="ctr">
                        <a:lnSpc>
                          <a:spcPct val="115000"/>
                        </a:lnSpc>
                        <a:spcBef>
                          <a:spcPts val="0"/>
                        </a:spcBef>
                        <a:spcAft>
                          <a:spcPts val="0"/>
                        </a:spcAft>
                      </a:pPr>
                      <a:r>
                        <a:rPr lang="en-US" sz="1400" b="1" dirty="0">
                          <a:effectLst/>
                          <a:latin typeface="Calibri"/>
                          <a:ea typeface="Calibri"/>
                          <a:cs typeface="Shruti"/>
                        </a:rPr>
                        <a:t>Spiral Model</a:t>
                      </a:r>
                    </a:p>
                  </a:txBody>
                  <a:tcPr marL="68580" marR="68580" marT="0" marB="0" anchor="ctr"/>
                </a:tc>
                <a:tc>
                  <a:txBody>
                    <a:bodyPr/>
                    <a:lstStyle/>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Controls project risks</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Very </a:t>
                      </a:r>
                      <a:r>
                        <a:rPr lang="en-US" sz="1400" dirty="0" smtClean="0">
                          <a:effectLst/>
                          <a:latin typeface="Calibri"/>
                          <a:ea typeface="Calibri"/>
                          <a:cs typeface="Shruti"/>
                        </a:rPr>
                        <a:t>flexible</a:t>
                      </a:r>
                    </a:p>
                    <a:p>
                      <a:pPr marL="171450" marR="0" lvl="0" indent="-171450">
                        <a:lnSpc>
                          <a:spcPct val="115000"/>
                        </a:lnSpc>
                        <a:spcBef>
                          <a:spcPts val="0"/>
                        </a:spcBef>
                        <a:spcAft>
                          <a:spcPts val="0"/>
                        </a:spcAft>
                        <a:buFont typeface="Symbol"/>
                        <a:buChar char=""/>
                      </a:pPr>
                      <a:r>
                        <a:rPr lang="en-US" sz="1400" dirty="0" smtClean="0">
                          <a:effectLst/>
                          <a:latin typeface="Calibri"/>
                          <a:ea typeface="Calibri"/>
                          <a:cs typeface="Shruti"/>
                        </a:rPr>
                        <a:t>Less </a:t>
                      </a:r>
                      <a:r>
                        <a:rPr lang="en-US" sz="1400" dirty="0">
                          <a:effectLst/>
                          <a:latin typeface="Calibri"/>
                          <a:ea typeface="Calibri"/>
                          <a:cs typeface="Shruti"/>
                        </a:rPr>
                        <a:t>documentation needed</a:t>
                      </a:r>
                    </a:p>
                  </a:txBody>
                  <a:tcPr marL="68580" marR="68580" marT="0" marB="0"/>
                </a:tc>
                <a:tc>
                  <a:txBody>
                    <a:bodyPr/>
                    <a:lstStyle/>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No strict standards for software development</a:t>
                      </a:r>
                    </a:p>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No particular beginning or end of particular phase</a:t>
                      </a:r>
                    </a:p>
                  </a:txBody>
                  <a:tcPr marL="68580" marR="68580" marT="0" marB="0"/>
                </a:tc>
                <a:tc>
                  <a:txBody>
                    <a:bodyPr/>
                    <a:lstStyle/>
                    <a:p>
                      <a:pPr marL="171450" marR="0" lvl="0" indent="-171450">
                        <a:lnSpc>
                          <a:spcPct val="115000"/>
                        </a:lnSpc>
                        <a:spcBef>
                          <a:spcPts val="0"/>
                        </a:spcBef>
                        <a:spcAft>
                          <a:spcPts val="0"/>
                        </a:spcAft>
                        <a:buFont typeface="Symbol"/>
                        <a:buChar char=""/>
                      </a:pPr>
                      <a:r>
                        <a:rPr lang="en-US" sz="1400" dirty="0">
                          <a:effectLst/>
                          <a:latin typeface="Calibri"/>
                          <a:ea typeface="Calibri"/>
                          <a:cs typeface="Shruti"/>
                        </a:rPr>
                        <a:t>Project built on untested assumptions</a:t>
                      </a:r>
                    </a:p>
                  </a:txBody>
                  <a:tcPr marL="68580" marR="68580" marT="0" marB="0"/>
                </a:tc>
              </a:tr>
            </a:tbl>
          </a:graphicData>
        </a:graphic>
      </p:graphicFrame>
    </p:spTree>
    <p:extLst>
      <p:ext uri="{BB962C8B-B14F-4D97-AF65-F5344CB8AC3E}">
        <p14:creationId xmlns:p14="http://schemas.microsoft.com/office/powerpoint/2010/main" val="2691278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 Process Models</a:t>
            </a:r>
            <a:endParaRPr lang="en-US" dirty="0"/>
          </a:p>
        </p:txBody>
      </p:sp>
      <p:sp>
        <p:nvSpPr>
          <p:cNvPr id="3" name="Content Placeholder 2"/>
          <p:cNvSpPr>
            <a:spLocks noGrp="1"/>
          </p:cNvSpPr>
          <p:nvPr>
            <p:ph sz="quarter" idx="13"/>
          </p:nvPr>
        </p:nvSpPr>
        <p:spPr>
          <a:xfrm>
            <a:off x="609600" y="1352550"/>
            <a:ext cx="4343400" cy="3657600"/>
          </a:xfrm>
        </p:spPr>
        <p:txBody>
          <a:bodyPr>
            <a:normAutofit fontScale="92500" lnSpcReduction="10000"/>
          </a:bodyPr>
          <a:lstStyle/>
          <a:p>
            <a:pPr marL="0" indent="0">
              <a:buNone/>
            </a:pPr>
            <a:r>
              <a:rPr lang="en-US" b="1" u="sng" dirty="0" smtClean="0"/>
              <a:t>Contents:</a:t>
            </a:r>
          </a:p>
          <a:p>
            <a:r>
              <a:rPr lang="en-US" sz="2000" dirty="0" smtClean="0"/>
              <a:t>What is software process?</a:t>
            </a:r>
          </a:p>
          <a:p>
            <a:r>
              <a:rPr lang="en-US" sz="2000" dirty="0" smtClean="0"/>
              <a:t>What is SDLC?</a:t>
            </a:r>
          </a:p>
          <a:p>
            <a:r>
              <a:rPr lang="en-US" sz="2000" dirty="0" smtClean="0"/>
              <a:t>Prescriptive Models</a:t>
            </a:r>
          </a:p>
          <a:p>
            <a:r>
              <a:rPr lang="en-US" sz="2000" dirty="0" smtClean="0"/>
              <a:t>The Waterfall model</a:t>
            </a:r>
          </a:p>
          <a:p>
            <a:r>
              <a:rPr lang="en-US" sz="2000" dirty="0" smtClean="0"/>
              <a:t>Incremental process models</a:t>
            </a:r>
          </a:p>
          <a:p>
            <a:r>
              <a:rPr lang="en-US" sz="2000" dirty="0" smtClean="0"/>
              <a:t>Evolutionary Process Models</a:t>
            </a:r>
          </a:p>
          <a:p>
            <a:r>
              <a:rPr lang="en-US" sz="2000" dirty="0" smtClean="0"/>
              <a:t>Comparisons of Models</a:t>
            </a:r>
          </a:p>
          <a:p>
            <a:r>
              <a:rPr lang="en-US" sz="2000" dirty="0" smtClean="0"/>
              <a:t>Selection of model for development</a:t>
            </a:r>
          </a:p>
          <a:p>
            <a:r>
              <a:rPr lang="en-US" sz="2000" dirty="0" smtClean="0"/>
              <a:t>The Unified process</a:t>
            </a:r>
            <a:endParaRPr lang="en-US" dirty="0"/>
          </a:p>
        </p:txBody>
      </p:sp>
    </p:spTree>
    <p:extLst>
      <p:ext uri="{BB962C8B-B14F-4D97-AF65-F5344CB8AC3E}">
        <p14:creationId xmlns:p14="http://schemas.microsoft.com/office/powerpoint/2010/main" val="562179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2000" b="1" u="sng" dirty="0" smtClean="0"/>
              <a:t>Selection of a life cycle model:</a:t>
            </a:r>
          </a:p>
          <a:p>
            <a:pPr marL="0" indent="0">
              <a:buNone/>
            </a:pPr>
            <a:r>
              <a:rPr lang="en-US" sz="1600" dirty="0" smtClean="0">
                <a:solidFill>
                  <a:schemeClr val="accent2"/>
                </a:solidFill>
              </a:rPr>
              <a:t>How to chose a model for a given software to be developed?</a:t>
            </a:r>
          </a:p>
          <a:p>
            <a:pPr marL="0" indent="0">
              <a:buNone/>
            </a:pPr>
            <a:endParaRPr lang="en-US" sz="1600" dirty="0" smtClean="0">
              <a:solidFill>
                <a:schemeClr val="accent2"/>
              </a:solidFill>
            </a:endParaRPr>
          </a:p>
          <a:p>
            <a:pPr marL="0" indent="0">
              <a:buNone/>
            </a:pPr>
            <a:endParaRPr lang="en-US" sz="1600" dirty="0" smtClean="0">
              <a:solidFill>
                <a:schemeClr val="accent2"/>
              </a:solidFill>
            </a:endParaRPr>
          </a:p>
          <a:p>
            <a:pPr marL="0" indent="0">
              <a:buNone/>
            </a:pPr>
            <a:endParaRPr lang="en-US" sz="2000" b="1" dirty="0" smtClean="0"/>
          </a:p>
        </p:txBody>
      </p:sp>
      <p:graphicFrame>
        <p:nvGraphicFramePr>
          <p:cNvPr id="5" name="Table 4"/>
          <p:cNvGraphicFramePr>
            <a:graphicFrameLocks noGrp="1"/>
          </p:cNvGraphicFramePr>
          <p:nvPr>
            <p:extLst>
              <p:ext uri="{D42A27DB-BD31-4B8C-83A1-F6EECF244321}">
                <p14:modId xmlns:p14="http://schemas.microsoft.com/office/powerpoint/2010/main" val="1528212122"/>
              </p:ext>
            </p:extLst>
          </p:nvPr>
        </p:nvGraphicFramePr>
        <p:xfrm>
          <a:off x="685800" y="2190750"/>
          <a:ext cx="8229600" cy="2891790"/>
        </p:xfrm>
        <a:graphic>
          <a:graphicData uri="http://schemas.openxmlformats.org/drawingml/2006/table">
            <a:tbl>
              <a:tblPr firstRow="1" firstCol="1" bandRow="1">
                <a:tableStyleId>{5C22544A-7EE6-4342-B048-85BDC9FD1C3A}</a:tableStyleId>
              </a:tblPr>
              <a:tblGrid>
                <a:gridCol w="4764181"/>
                <a:gridCol w="949671"/>
                <a:gridCol w="997154"/>
                <a:gridCol w="874049"/>
                <a:gridCol w="644545"/>
              </a:tblGrid>
              <a:tr h="0">
                <a:tc gridSpan="5">
                  <a:txBody>
                    <a:bodyPr/>
                    <a:lstStyle/>
                    <a:p>
                      <a:pPr marL="0" marR="0" algn="ctr">
                        <a:lnSpc>
                          <a:spcPct val="115000"/>
                        </a:lnSpc>
                        <a:spcBef>
                          <a:spcPts val="0"/>
                        </a:spcBef>
                        <a:spcAft>
                          <a:spcPts val="0"/>
                        </a:spcAft>
                      </a:pPr>
                      <a:r>
                        <a:rPr lang="en-US" sz="1500" dirty="0">
                          <a:effectLst/>
                        </a:rPr>
                        <a:t>Selection of model based on characteristics of requirement</a:t>
                      </a:r>
                      <a:endParaRPr lang="en-US" sz="1500" dirty="0">
                        <a:effectLst/>
                        <a:latin typeface="Calibri"/>
                        <a:ea typeface="Calibri"/>
                        <a:cs typeface="Shrut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500" dirty="0">
                          <a:effectLst/>
                        </a:rPr>
                        <a:t>Requirements</a:t>
                      </a:r>
                      <a:endParaRPr lang="en-US" sz="15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b="1" dirty="0">
                          <a:effectLst/>
                        </a:rPr>
                        <a:t>Waterfall</a:t>
                      </a:r>
                      <a:endParaRPr lang="en-US" sz="1500" b="1"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b="1" dirty="0">
                          <a:effectLst/>
                        </a:rPr>
                        <a:t>Prototype</a:t>
                      </a:r>
                      <a:endParaRPr lang="en-US" sz="1500" b="1"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b="1" dirty="0">
                          <a:effectLst/>
                        </a:rPr>
                        <a:t>Iterative</a:t>
                      </a:r>
                      <a:endParaRPr lang="en-US" sz="1500" b="1"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b="1" dirty="0">
                          <a:effectLst/>
                        </a:rPr>
                        <a:t>Spiral</a:t>
                      </a:r>
                      <a:endParaRPr lang="en-US" sz="1500" b="1" dirty="0">
                        <a:effectLst/>
                        <a:latin typeface="Calibri"/>
                        <a:ea typeface="Calibri"/>
                        <a:cs typeface="Shruti"/>
                      </a:endParaRPr>
                    </a:p>
                  </a:txBody>
                  <a:tcPr marL="68580" marR="68580" marT="0" marB="0"/>
                </a:tc>
              </a:tr>
              <a:tr h="0">
                <a:tc>
                  <a:txBody>
                    <a:bodyPr/>
                    <a:lstStyle/>
                    <a:p>
                      <a:pPr marL="0" marR="0">
                        <a:lnSpc>
                          <a:spcPct val="115000"/>
                        </a:lnSpc>
                        <a:spcBef>
                          <a:spcPts val="0"/>
                        </a:spcBef>
                        <a:spcAft>
                          <a:spcPts val="0"/>
                        </a:spcAft>
                      </a:pPr>
                      <a:r>
                        <a:rPr lang="en-US" sz="1500" b="0" dirty="0">
                          <a:effectLst/>
                        </a:rPr>
                        <a:t>Are requirements easily understandable and defined?</a:t>
                      </a:r>
                      <a:endParaRPr lang="en-US" sz="15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No</a:t>
                      </a:r>
                      <a:endParaRPr lang="en-US" sz="1500" dirty="0">
                        <a:effectLst/>
                        <a:latin typeface="Calibri"/>
                        <a:ea typeface="Calibri"/>
                        <a:cs typeface="Shruti"/>
                      </a:endParaRPr>
                    </a:p>
                  </a:txBody>
                  <a:tcPr marL="68580" marR="68580" marT="0" marB="0"/>
                </a:tc>
              </a:tr>
              <a:tr h="0">
                <a:tc>
                  <a:txBody>
                    <a:bodyPr/>
                    <a:lstStyle/>
                    <a:p>
                      <a:pPr marL="0" marR="0">
                        <a:lnSpc>
                          <a:spcPct val="115000"/>
                        </a:lnSpc>
                        <a:spcBef>
                          <a:spcPts val="0"/>
                        </a:spcBef>
                        <a:spcAft>
                          <a:spcPts val="0"/>
                        </a:spcAft>
                      </a:pPr>
                      <a:r>
                        <a:rPr lang="en-US" sz="1500" b="0" dirty="0">
                          <a:effectLst/>
                        </a:rPr>
                        <a:t>Do we change requirements quite often?</a:t>
                      </a:r>
                      <a:endParaRPr lang="en-US" sz="15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No</a:t>
                      </a:r>
                      <a:endParaRPr lang="en-US" sz="15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Yes</a:t>
                      </a:r>
                      <a:endParaRPr lang="en-US" sz="1500" dirty="0">
                        <a:effectLst/>
                        <a:latin typeface="Calibri"/>
                        <a:ea typeface="Calibri"/>
                        <a:cs typeface="Shruti"/>
                      </a:endParaRPr>
                    </a:p>
                  </a:txBody>
                  <a:tcPr marL="68580" marR="68580" marT="0" marB="0"/>
                </a:tc>
              </a:tr>
              <a:tr h="0">
                <a:tc>
                  <a:txBody>
                    <a:bodyPr/>
                    <a:lstStyle/>
                    <a:p>
                      <a:pPr marL="0" marR="0">
                        <a:lnSpc>
                          <a:spcPct val="115000"/>
                        </a:lnSpc>
                        <a:spcBef>
                          <a:spcPts val="0"/>
                        </a:spcBef>
                        <a:spcAft>
                          <a:spcPts val="0"/>
                        </a:spcAft>
                      </a:pPr>
                      <a:r>
                        <a:rPr lang="en-US" sz="1500" b="0" dirty="0">
                          <a:effectLst/>
                        </a:rPr>
                        <a:t>Can we define requirements early in the cycle?</a:t>
                      </a:r>
                      <a:endParaRPr lang="en-US" sz="15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Yes</a:t>
                      </a:r>
                      <a:endParaRPr lang="en-US" sz="15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r>
              <a:tr h="0">
                <a:tc>
                  <a:txBody>
                    <a:bodyPr/>
                    <a:lstStyle/>
                    <a:p>
                      <a:pPr marL="0" marR="0">
                        <a:lnSpc>
                          <a:spcPct val="115000"/>
                        </a:lnSpc>
                        <a:spcBef>
                          <a:spcPts val="0"/>
                        </a:spcBef>
                        <a:spcAft>
                          <a:spcPts val="0"/>
                        </a:spcAft>
                      </a:pPr>
                      <a:r>
                        <a:rPr lang="en-US" sz="1500" b="0" dirty="0">
                          <a:effectLst/>
                        </a:rPr>
                        <a:t>Requirements are indicating a complex system to be built</a:t>
                      </a:r>
                      <a:endParaRPr lang="en-US" sz="15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No</a:t>
                      </a:r>
                      <a:endParaRPr lang="en-US" sz="15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r>
              <a:tr h="0">
                <a:tc gridSpan="5">
                  <a:txBody>
                    <a:bodyPr/>
                    <a:lstStyle/>
                    <a:p>
                      <a:pPr marL="0" marR="0" algn="ctr">
                        <a:lnSpc>
                          <a:spcPct val="115000"/>
                        </a:lnSpc>
                        <a:spcBef>
                          <a:spcPts val="0"/>
                        </a:spcBef>
                        <a:spcAft>
                          <a:spcPts val="0"/>
                        </a:spcAft>
                      </a:pPr>
                      <a:r>
                        <a:rPr lang="en-US" sz="1500" dirty="0">
                          <a:effectLst/>
                        </a:rPr>
                        <a:t>Selection based on Status of development team</a:t>
                      </a:r>
                      <a:endParaRPr lang="en-US" sz="1500" dirty="0">
                        <a:effectLst/>
                        <a:latin typeface="Calibri"/>
                        <a:ea typeface="Calibri"/>
                        <a:cs typeface="Shrut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500" b="0" dirty="0">
                          <a:effectLst/>
                        </a:rPr>
                        <a:t>Less Experience on similar projects</a:t>
                      </a:r>
                      <a:endParaRPr lang="en-US" sz="15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No</a:t>
                      </a:r>
                      <a:endParaRPr lang="en-US" sz="15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No</a:t>
                      </a:r>
                      <a:endParaRPr lang="en-US" sz="15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Yes</a:t>
                      </a:r>
                      <a:endParaRPr lang="en-US" sz="1500" dirty="0">
                        <a:effectLst/>
                        <a:latin typeface="Calibri"/>
                        <a:ea typeface="Calibri"/>
                        <a:cs typeface="Shruti"/>
                      </a:endParaRPr>
                    </a:p>
                  </a:txBody>
                  <a:tcPr marL="68580" marR="68580" marT="0" marB="0"/>
                </a:tc>
              </a:tr>
              <a:tr h="0">
                <a:tc>
                  <a:txBody>
                    <a:bodyPr/>
                    <a:lstStyle/>
                    <a:p>
                      <a:pPr marL="0" marR="0">
                        <a:lnSpc>
                          <a:spcPct val="115000"/>
                        </a:lnSpc>
                        <a:spcBef>
                          <a:spcPts val="0"/>
                        </a:spcBef>
                        <a:spcAft>
                          <a:spcPts val="0"/>
                        </a:spcAft>
                      </a:pPr>
                      <a:r>
                        <a:rPr lang="en-US" sz="1500" b="0" dirty="0">
                          <a:effectLst/>
                        </a:rPr>
                        <a:t>Less domain knowledge (new to technology)</a:t>
                      </a:r>
                      <a:endParaRPr lang="en-US" sz="15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r>
              <a:tr h="0">
                <a:tc>
                  <a:txBody>
                    <a:bodyPr/>
                    <a:lstStyle/>
                    <a:p>
                      <a:pPr marL="0" marR="0">
                        <a:lnSpc>
                          <a:spcPct val="115000"/>
                        </a:lnSpc>
                        <a:spcBef>
                          <a:spcPts val="0"/>
                        </a:spcBef>
                        <a:spcAft>
                          <a:spcPts val="0"/>
                        </a:spcAft>
                      </a:pPr>
                      <a:r>
                        <a:rPr lang="en-US" sz="1500" b="0" dirty="0">
                          <a:effectLst/>
                        </a:rPr>
                        <a:t>Less experience on tools to be used</a:t>
                      </a:r>
                      <a:endParaRPr lang="en-US" sz="15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r>
              <a:tr h="0">
                <a:tc>
                  <a:txBody>
                    <a:bodyPr/>
                    <a:lstStyle/>
                    <a:p>
                      <a:pPr marL="0" marR="0">
                        <a:lnSpc>
                          <a:spcPct val="115000"/>
                        </a:lnSpc>
                        <a:spcBef>
                          <a:spcPts val="0"/>
                        </a:spcBef>
                        <a:spcAft>
                          <a:spcPts val="0"/>
                        </a:spcAft>
                      </a:pPr>
                      <a:r>
                        <a:rPr lang="en-US" sz="1500" b="0" dirty="0">
                          <a:effectLst/>
                        </a:rPr>
                        <a:t>Availability of training</a:t>
                      </a:r>
                      <a:endParaRPr lang="en-US" sz="15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No</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a:effectLst/>
                        </a:rPr>
                        <a:t>Yes</a:t>
                      </a:r>
                      <a:endParaRPr lang="en-US" sz="15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500" dirty="0">
                          <a:effectLst/>
                        </a:rPr>
                        <a:t>No</a:t>
                      </a:r>
                      <a:endParaRPr lang="en-US" sz="1500" dirty="0">
                        <a:effectLst/>
                        <a:latin typeface="Calibri"/>
                        <a:ea typeface="Calibri"/>
                        <a:cs typeface="Shruti"/>
                      </a:endParaRPr>
                    </a:p>
                  </a:txBody>
                  <a:tcPr marL="68580" marR="68580" marT="0" marB="0"/>
                </a:tc>
              </a:tr>
            </a:tbl>
          </a:graphicData>
        </a:graphic>
      </p:graphicFrame>
    </p:spTree>
    <p:extLst>
      <p:ext uri="{BB962C8B-B14F-4D97-AF65-F5344CB8AC3E}">
        <p14:creationId xmlns:p14="http://schemas.microsoft.com/office/powerpoint/2010/main" val="2630767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2000" b="1" u="sng" dirty="0" smtClean="0"/>
              <a:t>Selection of a life cycle model:</a:t>
            </a:r>
          </a:p>
          <a:p>
            <a:pPr marL="0" indent="0">
              <a:buNone/>
            </a:pPr>
            <a:r>
              <a:rPr lang="en-US" sz="1600" dirty="0" smtClean="0">
                <a:solidFill>
                  <a:schemeClr val="accent2"/>
                </a:solidFill>
              </a:rPr>
              <a:t>How to chose a model for a given software to be developed?</a:t>
            </a:r>
          </a:p>
          <a:p>
            <a:pPr marL="0" indent="0">
              <a:buNone/>
            </a:pPr>
            <a:endParaRPr lang="en-US" sz="1600" dirty="0" smtClean="0">
              <a:solidFill>
                <a:schemeClr val="accent2"/>
              </a:solidFill>
            </a:endParaRPr>
          </a:p>
          <a:p>
            <a:pPr marL="0" indent="0">
              <a:buNone/>
            </a:pPr>
            <a:endParaRPr lang="en-US" sz="1600" dirty="0" smtClean="0">
              <a:solidFill>
                <a:schemeClr val="accent2"/>
              </a:solidFill>
            </a:endParaRPr>
          </a:p>
          <a:p>
            <a:pPr marL="0" indent="0">
              <a:buNone/>
            </a:pPr>
            <a:endParaRPr lang="en-US" sz="2000" b="1" dirty="0" smtClean="0"/>
          </a:p>
        </p:txBody>
      </p:sp>
      <p:graphicFrame>
        <p:nvGraphicFramePr>
          <p:cNvPr id="4" name="Table 3"/>
          <p:cNvGraphicFramePr>
            <a:graphicFrameLocks noGrp="1"/>
          </p:cNvGraphicFramePr>
          <p:nvPr>
            <p:extLst>
              <p:ext uri="{D42A27DB-BD31-4B8C-83A1-F6EECF244321}">
                <p14:modId xmlns:p14="http://schemas.microsoft.com/office/powerpoint/2010/main" val="1077862919"/>
              </p:ext>
            </p:extLst>
          </p:nvPr>
        </p:nvGraphicFramePr>
        <p:xfrm>
          <a:off x="609600" y="1733550"/>
          <a:ext cx="8305800" cy="3371088"/>
        </p:xfrm>
        <a:graphic>
          <a:graphicData uri="http://schemas.openxmlformats.org/drawingml/2006/table">
            <a:tbl>
              <a:tblPr firstRow="1" firstCol="1" bandRow="1">
                <a:tableStyleId>{5C22544A-7EE6-4342-B048-85BDC9FD1C3A}</a:tableStyleId>
              </a:tblPr>
              <a:tblGrid>
                <a:gridCol w="4808294"/>
                <a:gridCol w="958464"/>
                <a:gridCol w="1006387"/>
                <a:gridCol w="882142"/>
                <a:gridCol w="650513"/>
              </a:tblGrid>
              <a:tr h="0">
                <a:tc gridSpan="5">
                  <a:txBody>
                    <a:bodyPr/>
                    <a:lstStyle/>
                    <a:p>
                      <a:pPr marL="0" marR="0" algn="ctr">
                        <a:lnSpc>
                          <a:spcPct val="115000"/>
                        </a:lnSpc>
                        <a:spcBef>
                          <a:spcPts val="0"/>
                        </a:spcBef>
                        <a:spcAft>
                          <a:spcPts val="0"/>
                        </a:spcAft>
                      </a:pPr>
                      <a:r>
                        <a:rPr lang="en-US" sz="1400" dirty="0">
                          <a:effectLst/>
                        </a:rPr>
                        <a:t>Selection based on Users participation</a:t>
                      </a:r>
                      <a:endParaRPr lang="en-US" sz="1400" dirty="0">
                        <a:effectLst/>
                        <a:latin typeface="Calibri"/>
                        <a:ea typeface="Calibri"/>
                        <a:cs typeface="Shrut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400" dirty="0">
                          <a:effectLst/>
                        </a:rPr>
                        <a:t>Requirements</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b="1" dirty="0">
                          <a:effectLst/>
                        </a:rPr>
                        <a:t>Waterfall</a:t>
                      </a:r>
                      <a:endParaRPr lang="en-US" sz="1400" b="1"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b="1" dirty="0">
                          <a:effectLst/>
                        </a:rPr>
                        <a:t>Prototype</a:t>
                      </a:r>
                      <a:endParaRPr lang="en-US" sz="1400" b="1"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b="1" dirty="0">
                          <a:effectLst/>
                        </a:rPr>
                        <a:t>Iterative</a:t>
                      </a:r>
                      <a:endParaRPr lang="en-US" sz="1400" b="1"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b="1" dirty="0">
                          <a:effectLst/>
                        </a:rPr>
                        <a:t>Spiral</a:t>
                      </a:r>
                      <a:endParaRPr lang="en-US" sz="1400" b="1" dirty="0">
                        <a:effectLst/>
                        <a:latin typeface="Calibri"/>
                        <a:ea typeface="Calibri"/>
                        <a:cs typeface="Shruti"/>
                      </a:endParaRPr>
                    </a:p>
                  </a:txBody>
                  <a:tcPr marL="68580" marR="68580" marT="0" marB="0"/>
                </a:tc>
              </a:tr>
              <a:tr h="118872">
                <a:tc>
                  <a:txBody>
                    <a:bodyPr/>
                    <a:lstStyle/>
                    <a:p>
                      <a:pPr marL="0" marR="0">
                        <a:lnSpc>
                          <a:spcPct val="115000"/>
                        </a:lnSpc>
                        <a:spcBef>
                          <a:spcPts val="0"/>
                        </a:spcBef>
                        <a:spcAft>
                          <a:spcPts val="0"/>
                        </a:spcAft>
                      </a:pPr>
                      <a:r>
                        <a:rPr lang="en-US" sz="1400" b="0" dirty="0">
                          <a:effectLst/>
                        </a:rPr>
                        <a:t>Users involvement in all phases</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r>
              <a:tr h="40576">
                <a:tc>
                  <a:txBody>
                    <a:bodyPr/>
                    <a:lstStyle/>
                    <a:p>
                      <a:pPr marL="0" marR="0">
                        <a:lnSpc>
                          <a:spcPct val="115000"/>
                        </a:lnSpc>
                        <a:spcBef>
                          <a:spcPts val="0"/>
                        </a:spcBef>
                        <a:spcAft>
                          <a:spcPts val="0"/>
                        </a:spcAft>
                      </a:pPr>
                      <a:r>
                        <a:rPr lang="en-US" sz="1400" b="0" dirty="0">
                          <a:effectLst/>
                        </a:rPr>
                        <a:t>Limited users participation</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r>
              <a:tr h="267080">
                <a:tc>
                  <a:txBody>
                    <a:bodyPr/>
                    <a:lstStyle/>
                    <a:p>
                      <a:pPr marL="0" marR="0">
                        <a:lnSpc>
                          <a:spcPct val="100000"/>
                        </a:lnSpc>
                        <a:spcBef>
                          <a:spcPts val="0"/>
                        </a:spcBef>
                        <a:spcAft>
                          <a:spcPts val="0"/>
                        </a:spcAft>
                      </a:pPr>
                      <a:r>
                        <a:rPr lang="en-US" sz="1400" b="0" dirty="0">
                          <a:effectLst/>
                        </a:rPr>
                        <a:t>Users have no previous experience of participation in similar projects</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r>
              <a:tr h="145160">
                <a:tc>
                  <a:txBody>
                    <a:bodyPr/>
                    <a:lstStyle/>
                    <a:p>
                      <a:pPr marL="0" marR="0">
                        <a:lnSpc>
                          <a:spcPct val="115000"/>
                        </a:lnSpc>
                        <a:spcBef>
                          <a:spcPts val="0"/>
                        </a:spcBef>
                        <a:spcAft>
                          <a:spcPts val="0"/>
                        </a:spcAft>
                      </a:pPr>
                      <a:r>
                        <a:rPr lang="en-US" sz="1400" b="0" dirty="0">
                          <a:effectLst/>
                        </a:rPr>
                        <a:t>Users are experts of problem domain</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r>
              <a:tr h="0">
                <a:tc gridSpan="5">
                  <a:txBody>
                    <a:bodyPr/>
                    <a:lstStyle/>
                    <a:p>
                      <a:pPr marL="0" marR="0" algn="ctr">
                        <a:lnSpc>
                          <a:spcPct val="115000"/>
                        </a:lnSpc>
                        <a:spcBef>
                          <a:spcPts val="0"/>
                        </a:spcBef>
                        <a:spcAft>
                          <a:spcPts val="0"/>
                        </a:spcAft>
                      </a:pPr>
                      <a:r>
                        <a:rPr lang="en-US" sz="1400" dirty="0">
                          <a:effectLst/>
                        </a:rPr>
                        <a:t>Selection based on type of project with associated risk</a:t>
                      </a:r>
                      <a:endParaRPr lang="en-US" sz="1400" dirty="0">
                        <a:effectLst/>
                        <a:latin typeface="Calibri"/>
                        <a:ea typeface="Calibri"/>
                        <a:cs typeface="Shrut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6300">
                <a:tc>
                  <a:txBody>
                    <a:bodyPr/>
                    <a:lstStyle/>
                    <a:p>
                      <a:pPr marL="0" marR="0">
                        <a:lnSpc>
                          <a:spcPct val="115000"/>
                        </a:lnSpc>
                        <a:spcBef>
                          <a:spcPts val="0"/>
                        </a:spcBef>
                        <a:spcAft>
                          <a:spcPts val="0"/>
                        </a:spcAft>
                      </a:pPr>
                      <a:r>
                        <a:rPr lang="en-US" sz="1400" b="0" dirty="0">
                          <a:effectLst/>
                        </a:rPr>
                        <a:t>Project is the enhancement of existing system</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r>
              <a:tr h="48004">
                <a:tc>
                  <a:txBody>
                    <a:bodyPr/>
                    <a:lstStyle/>
                    <a:p>
                      <a:pPr marL="0" marR="0">
                        <a:lnSpc>
                          <a:spcPct val="115000"/>
                        </a:lnSpc>
                        <a:spcBef>
                          <a:spcPts val="0"/>
                        </a:spcBef>
                        <a:spcAft>
                          <a:spcPts val="0"/>
                        </a:spcAft>
                      </a:pPr>
                      <a:r>
                        <a:rPr lang="en-US" sz="1400" b="0" dirty="0">
                          <a:effectLst/>
                        </a:rPr>
                        <a:t>Funding is stable for the project </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Yes</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r>
              <a:tr h="45908">
                <a:tc>
                  <a:txBody>
                    <a:bodyPr/>
                    <a:lstStyle/>
                    <a:p>
                      <a:pPr marL="0" marR="0">
                        <a:lnSpc>
                          <a:spcPct val="115000"/>
                        </a:lnSpc>
                        <a:spcBef>
                          <a:spcPts val="0"/>
                        </a:spcBef>
                        <a:spcAft>
                          <a:spcPts val="0"/>
                        </a:spcAft>
                      </a:pPr>
                      <a:r>
                        <a:rPr lang="en-US" sz="1400" b="0" dirty="0">
                          <a:effectLst/>
                        </a:rPr>
                        <a:t>High reliability requirements</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r>
              <a:tr h="120012">
                <a:tc>
                  <a:txBody>
                    <a:bodyPr/>
                    <a:lstStyle/>
                    <a:p>
                      <a:pPr marL="0" marR="0">
                        <a:lnSpc>
                          <a:spcPct val="115000"/>
                        </a:lnSpc>
                        <a:spcBef>
                          <a:spcPts val="0"/>
                        </a:spcBef>
                        <a:spcAft>
                          <a:spcPts val="0"/>
                        </a:spcAft>
                      </a:pPr>
                      <a:r>
                        <a:rPr lang="en-US" sz="1400" b="0" dirty="0">
                          <a:effectLst/>
                        </a:rPr>
                        <a:t>Tight project schedule</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r>
              <a:tr h="41716">
                <a:tc>
                  <a:txBody>
                    <a:bodyPr/>
                    <a:lstStyle/>
                    <a:p>
                      <a:pPr marL="0" marR="0">
                        <a:lnSpc>
                          <a:spcPct val="115000"/>
                        </a:lnSpc>
                        <a:spcBef>
                          <a:spcPts val="0"/>
                        </a:spcBef>
                        <a:spcAft>
                          <a:spcPts val="0"/>
                        </a:spcAft>
                      </a:pPr>
                      <a:r>
                        <a:rPr lang="en-US" sz="1400" b="0" dirty="0">
                          <a:effectLst/>
                        </a:rPr>
                        <a:t>Use of reusable components</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r>
              <a:tr h="0">
                <a:tc>
                  <a:txBody>
                    <a:bodyPr/>
                    <a:lstStyle/>
                    <a:p>
                      <a:pPr marL="0" marR="0">
                        <a:lnSpc>
                          <a:spcPct val="115000"/>
                        </a:lnSpc>
                        <a:spcBef>
                          <a:spcPts val="0"/>
                        </a:spcBef>
                        <a:spcAft>
                          <a:spcPts val="0"/>
                        </a:spcAft>
                      </a:pPr>
                      <a:r>
                        <a:rPr lang="en-US" sz="1400" b="0" dirty="0">
                          <a:effectLst/>
                        </a:rPr>
                        <a:t>Are resources (time/money/people etc.) scarce?</a:t>
                      </a:r>
                      <a:endParaRPr lang="en-US" sz="1400" b="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Yes</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a:effectLst/>
                        </a:rPr>
                        <a:t>No</a:t>
                      </a:r>
                      <a:endParaRPr lang="en-US" sz="1400">
                        <a:effectLst/>
                        <a:latin typeface="Calibri"/>
                        <a:ea typeface="Calibri"/>
                        <a:cs typeface="Shruti"/>
                      </a:endParaRPr>
                    </a:p>
                  </a:txBody>
                  <a:tcPr marL="68580" marR="68580" marT="0" marB="0"/>
                </a:tc>
                <a:tc>
                  <a:txBody>
                    <a:bodyPr/>
                    <a:lstStyle/>
                    <a:p>
                      <a:pPr marL="0" marR="0" algn="ctr">
                        <a:lnSpc>
                          <a:spcPct val="115000"/>
                        </a:lnSpc>
                        <a:spcBef>
                          <a:spcPts val="0"/>
                        </a:spcBef>
                        <a:spcAft>
                          <a:spcPts val="0"/>
                        </a:spcAft>
                      </a:pPr>
                      <a:r>
                        <a:rPr lang="en-US" sz="1400" dirty="0">
                          <a:effectLst/>
                        </a:rPr>
                        <a:t>No</a:t>
                      </a:r>
                      <a:endParaRPr lang="en-US" sz="1400" dirty="0">
                        <a:effectLst/>
                        <a:latin typeface="Calibri"/>
                        <a:ea typeface="Calibri"/>
                        <a:cs typeface="Shruti"/>
                      </a:endParaRPr>
                    </a:p>
                  </a:txBody>
                  <a:tcPr marL="68580" marR="68580" marT="0" marB="0"/>
                </a:tc>
              </a:tr>
            </a:tbl>
          </a:graphicData>
        </a:graphic>
      </p:graphicFrame>
    </p:spTree>
    <p:extLst>
      <p:ext uri="{BB962C8B-B14F-4D97-AF65-F5344CB8AC3E}">
        <p14:creationId xmlns:p14="http://schemas.microsoft.com/office/powerpoint/2010/main" val="166594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5105400" cy="3581400"/>
          </a:xfrm>
        </p:spPr>
        <p:txBody>
          <a:bodyPr numCol="1">
            <a:normAutofit/>
          </a:bodyPr>
          <a:lstStyle/>
          <a:p>
            <a:pPr marL="0" indent="0">
              <a:buNone/>
            </a:pPr>
            <a:r>
              <a:rPr lang="en-US" sz="2000" b="1" u="sng" dirty="0" smtClean="0"/>
              <a:t>The Unified Process:</a:t>
            </a:r>
          </a:p>
          <a:p>
            <a:pPr marL="0" indent="0">
              <a:buNone/>
            </a:pPr>
            <a:r>
              <a:rPr lang="en-US" sz="1800" dirty="0"/>
              <a:t>The </a:t>
            </a:r>
            <a:r>
              <a:rPr lang="en-US" sz="1800" b="1" dirty="0"/>
              <a:t>Unified Software </a:t>
            </a:r>
            <a:r>
              <a:rPr lang="en-US" sz="1800" b="1" dirty="0" smtClean="0"/>
              <a:t>Development </a:t>
            </a:r>
            <a:r>
              <a:rPr lang="en-US" sz="1800" b="1" dirty="0"/>
              <a:t>Process</a:t>
            </a:r>
            <a:r>
              <a:rPr lang="en-US" sz="1800" dirty="0"/>
              <a:t> or </a:t>
            </a:r>
            <a:r>
              <a:rPr lang="en-US" sz="1800" b="1" dirty="0"/>
              <a:t>Unified Process</a:t>
            </a:r>
            <a:r>
              <a:rPr lang="en-US" sz="1800" dirty="0"/>
              <a:t> is an iterative and incremental software development process framework.</a:t>
            </a:r>
            <a:endParaRPr lang="en-US" sz="1800" b="1" u="sng" dirty="0" smtClean="0"/>
          </a:p>
          <a:p>
            <a:pPr marL="0" indent="0">
              <a:buNone/>
            </a:pPr>
            <a:r>
              <a:rPr lang="en-US" sz="1900" dirty="0" smtClean="0"/>
              <a:t>Five Phases of Unified process:</a:t>
            </a:r>
          </a:p>
          <a:p>
            <a:pPr marL="457200" indent="-457200">
              <a:buAutoNum type="arabicParenR"/>
            </a:pPr>
            <a:r>
              <a:rPr lang="en-US" sz="1900" b="1" dirty="0" smtClean="0"/>
              <a:t>Inception</a:t>
            </a:r>
          </a:p>
          <a:p>
            <a:pPr marL="457200" indent="-457200">
              <a:buAutoNum type="arabicParenR"/>
            </a:pPr>
            <a:r>
              <a:rPr lang="en-US" sz="1900" b="1" dirty="0" smtClean="0"/>
              <a:t>Elaboration</a:t>
            </a:r>
          </a:p>
          <a:p>
            <a:pPr marL="457200" indent="-457200">
              <a:buAutoNum type="arabicParenR"/>
            </a:pPr>
            <a:r>
              <a:rPr lang="en-US" sz="1900" b="1" dirty="0" smtClean="0"/>
              <a:t>Construction</a:t>
            </a:r>
          </a:p>
          <a:p>
            <a:pPr marL="457200" indent="-457200">
              <a:buAutoNum type="arabicParenR"/>
            </a:pPr>
            <a:r>
              <a:rPr lang="en-US" sz="1900" b="1" dirty="0" smtClean="0"/>
              <a:t>Transition</a:t>
            </a:r>
          </a:p>
          <a:p>
            <a:pPr marL="457200" indent="-457200">
              <a:buAutoNum type="arabicParenR"/>
            </a:pPr>
            <a:r>
              <a:rPr lang="en-US" sz="1900" b="1" dirty="0" smtClean="0"/>
              <a:t>Production</a:t>
            </a:r>
          </a:p>
          <a:p>
            <a:pPr marL="0" indent="0">
              <a:buNone/>
            </a:pPr>
            <a:endParaRPr lang="en-US" sz="2000" b="1"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809750"/>
            <a:ext cx="33147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568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megenerator.net/img/instances/73137666/thank-you-any-ques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352550"/>
            <a:ext cx="38100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614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 Process Models</a:t>
            </a:r>
            <a:endParaRPr lang="en-US" dirty="0"/>
          </a:p>
        </p:txBody>
      </p:sp>
      <p:sp>
        <p:nvSpPr>
          <p:cNvPr id="3" name="Content Placeholder 2"/>
          <p:cNvSpPr>
            <a:spLocks noGrp="1"/>
          </p:cNvSpPr>
          <p:nvPr>
            <p:ph sz="quarter" idx="13"/>
          </p:nvPr>
        </p:nvSpPr>
        <p:spPr>
          <a:xfrm>
            <a:off x="609600" y="1352550"/>
            <a:ext cx="8382000" cy="3268624"/>
          </a:xfrm>
        </p:spPr>
        <p:txBody>
          <a:bodyPr>
            <a:normAutofit lnSpcReduction="10000"/>
          </a:bodyPr>
          <a:lstStyle/>
          <a:p>
            <a:pPr marL="0" indent="0">
              <a:buNone/>
            </a:pPr>
            <a:r>
              <a:rPr lang="en-US" sz="2000" b="1" u="sng" dirty="0" smtClean="0"/>
              <a:t>What is software Process?</a:t>
            </a:r>
            <a:endParaRPr lang="en-US" b="1" u="sng" dirty="0" smtClean="0"/>
          </a:p>
          <a:p>
            <a:pPr marL="0" indent="0">
              <a:buNone/>
            </a:pPr>
            <a:r>
              <a:rPr lang="en-US" sz="1800" dirty="0" smtClean="0"/>
              <a:t>A process is a collection of activities, actions and tasks that are performed when some work product is to be created.</a:t>
            </a:r>
          </a:p>
          <a:p>
            <a:pPr marL="0" indent="0">
              <a:buNone/>
            </a:pPr>
            <a:r>
              <a:rPr lang="en-US" sz="1800" b="1" u="sng" dirty="0" smtClean="0"/>
              <a:t>Activity: </a:t>
            </a:r>
            <a:r>
              <a:rPr lang="en-US" sz="1800" dirty="0" smtClean="0"/>
              <a:t>An activity strives to achieve a broad objective (</a:t>
            </a:r>
            <a:r>
              <a:rPr lang="en-US" sz="1800" dirty="0" err="1" smtClean="0"/>
              <a:t>e.g</a:t>
            </a:r>
            <a:r>
              <a:rPr lang="en-US" sz="1800" dirty="0" smtClean="0"/>
              <a:t> communication with stake holders) and is applied regardless of the application domain, size of the project, complexity of the effort, or degree of rigor with which software engineering is to be applied.</a:t>
            </a:r>
          </a:p>
          <a:p>
            <a:pPr marL="0" indent="0">
              <a:buNone/>
            </a:pPr>
            <a:r>
              <a:rPr lang="en-US" sz="1800" b="1" u="sng" dirty="0" smtClean="0"/>
              <a:t>Action:</a:t>
            </a:r>
            <a:r>
              <a:rPr lang="en-US" sz="1800" dirty="0" smtClean="0"/>
              <a:t> An action (e.g. an architecture design model) encompasses a set of tasks that produce a major product.</a:t>
            </a:r>
          </a:p>
          <a:p>
            <a:pPr marL="0" indent="0">
              <a:buNone/>
            </a:pPr>
            <a:r>
              <a:rPr lang="en-US" sz="1800" b="1" u="sng" dirty="0" smtClean="0"/>
              <a:t>Task: </a:t>
            </a:r>
            <a:r>
              <a:rPr lang="en-US" sz="1800" dirty="0" smtClean="0"/>
              <a:t>A task focuses on small, but well-defined objective (e.g. conducting a unit test) that produces a tangible outcome.</a:t>
            </a:r>
            <a:endParaRPr lang="en-US" sz="2400" b="1" u="sng" dirty="0" smtClean="0"/>
          </a:p>
        </p:txBody>
      </p:sp>
    </p:spTree>
    <p:extLst>
      <p:ext uri="{BB962C8B-B14F-4D97-AF65-F5344CB8AC3E}">
        <p14:creationId xmlns:p14="http://schemas.microsoft.com/office/powerpoint/2010/main" val="26841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 </a:t>
            </a:r>
            <a:r>
              <a:rPr lang="en-US" sz="3100" dirty="0"/>
              <a:t>Process Models</a:t>
            </a:r>
            <a:endParaRPr lang="en-US" dirty="0"/>
          </a:p>
        </p:txBody>
      </p:sp>
      <p:sp>
        <p:nvSpPr>
          <p:cNvPr id="3" name="Content Placeholder 2"/>
          <p:cNvSpPr>
            <a:spLocks noGrp="1"/>
          </p:cNvSpPr>
          <p:nvPr>
            <p:ph sz="quarter" idx="13"/>
          </p:nvPr>
        </p:nvSpPr>
        <p:spPr>
          <a:xfrm>
            <a:off x="609600" y="1352550"/>
            <a:ext cx="8382000" cy="3268624"/>
          </a:xfrm>
        </p:spPr>
        <p:txBody>
          <a:bodyPr numCol="2">
            <a:normAutofit fontScale="92500" lnSpcReduction="10000"/>
          </a:bodyPr>
          <a:lstStyle/>
          <a:p>
            <a:pPr marL="0" indent="0">
              <a:buNone/>
            </a:pPr>
            <a:r>
              <a:rPr lang="en-US" sz="2000" b="1" u="sng" dirty="0" smtClean="0"/>
              <a:t>Five activities under process framework:</a:t>
            </a:r>
          </a:p>
          <a:p>
            <a:pPr marL="457200" indent="-457200">
              <a:buAutoNum type="arabicParenBoth"/>
            </a:pPr>
            <a:r>
              <a:rPr lang="en-US" sz="2000" dirty="0" smtClean="0"/>
              <a:t>Communication</a:t>
            </a:r>
          </a:p>
          <a:p>
            <a:pPr marL="457200" indent="-457200">
              <a:buAutoNum type="arabicParenBoth"/>
            </a:pPr>
            <a:r>
              <a:rPr lang="en-US" sz="2000" dirty="0" smtClean="0"/>
              <a:t>Planning</a:t>
            </a:r>
          </a:p>
          <a:p>
            <a:pPr marL="457200" indent="-457200">
              <a:buAutoNum type="arabicParenBoth"/>
            </a:pPr>
            <a:r>
              <a:rPr lang="en-US" sz="2000" dirty="0" smtClean="0"/>
              <a:t>Modeling</a:t>
            </a:r>
          </a:p>
          <a:p>
            <a:pPr marL="457200" indent="-457200">
              <a:buAutoNum type="arabicParenBoth"/>
            </a:pPr>
            <a:r>
              <a:rPr lang="en-US" sz="2000" dirty="0" smtClean="0"/>
              <a:t>Construction</a:t>
            </a:r>
          </a:p>
          <a:p>
            <a:pPr marL="457200" indent="-457200">
              <a:buAutoNum type="arabicParenBoth"/>
            </a:pPr>
            <a:r>
              <a:rPr lang="en-US" sz="2000" dirty="0" smtClean="0"/>
              <a:t>Deployment</a:t>
            </a:r>
          </a:p>
          <a:p>
            <a:pPr marL="0" indent="0">
              <a:buNone/>
            </a:pPr>
            <a:r>
              <a:rPr lang="en-US" sz="2000" dirty="0" smtClean="0"/>
              <a:t>Software engineering process framework activities are complemented by a number of umbrella activities.</a:t>
            </a:r>
          </a:p>
          <a:p>
            <a:pPr marL="457200" indent="-457200">
              <a:buAutoNum type="arabicParenBoth"/>
            </a:pPr>
            <a:r>
              <a:rPr lang="en-US" sz="2000" dirty="0" smtClean="0"/>
              <a:t>Software project tracking and control.</a:t>
            </a:r>
          </a:p>
          <a:p>
            <a:pPr marL="457200" indent="-457200">
              <a:buAutoNum type="arabicParenBoth"/>
            </a:pPr>
            <a:r>
              <a:rPr lang="en-US" sz="2000" dirty="0" smtClean="0"/>
              <a:t>Risk Management</a:t>
            </a:r>
          </a:p>
          <a:p>
            <a:pPr marL="457200" indent="-457200">
              <a:buAutoNum type="arabicParenBoth"/>
            </a:pPr>
            <a:r>
              <a:rPr lang="en-US" sz="2000" dirty="0" smtClean="0"/>
              <a:t>Software quality Assurance</a:t>
            </a:r>
          </a:p>
          <a:p>
            <a:pPr marL="457200" indent="-457200">
              <a:buAutoNum type="arabicParenBoth"/>
            </a:pPr>
            <a:r>
              <a:rPr lang="en-US" sz="2000" dirty="0" smtClean="0"/>
              <a:t>Technical Reviews</a:t>
            </a:r>
          </a:p>
          <a:p>
            <a:pPr marL="457200" indent="-457200">
              <a:buAutoNum type="arabicParenBoth"/>
            </a:pPr>
            <a:r>
              <a:rPr lang="en-US" sz="2000" dirty="0" smtClean="0"/>
              <a:t>Measurement</a:t>
            </a:r>
          </a:p>
          <a:p>
            <a:pPr marL="457200" indent="-457200">
              <a:buAutoNum type="arabicParenBoth"/>
            </a:pPr>
            <a:r>
              <a:rPr lang="en-US" sz="2000" dirty="0" smtClean="0"/>
              <a:t>Software configuration management</a:t>
            </a:r>
          </a:p>
          <a:p>
            <a:pPr marL="457200" indent="-457200">
              <a:buAutoNum type="arabicParenBoth"/>
            </a:pPr>
            <a:r>
              <a:rPr lang="en-US" sz="2000" dirty="0" smtClean="0"/>
              <a:t>Reusability management</a:t>
            </a:r>
          </a:p>
          <a:p>
            <a:pPr marL="457200" indent="-457200">
              <a:buAutoNum type="arabicParenBoth"/>
            </a:pPr>
            <a:r>
              <a:rPr lang="en-US" sz="2000" dirty="0" smtClean="0"/>
              <a:t>Work product preparation and production</a:t>
            </a:r>
            <a:endParaRPr lang="en-US" sz="2400" dirty="0" smtClean="0"/>
          </a:p>
        </p:txBody>
      </p:sp>
    </p:spTree>
    <p:extLst>
      <p:ext uri="{BB962C8B-B14F-4D97-AF65-F5344CB8AC3E}">
        <p14:creationId xmlns:p14="http://schemas.microsoft.com/office/powerpoint/2010/main" val="2808180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 </a:t>
            </a:r>
            <a:r>
              <a:rPr lang="en-US" sz="3100" dirty="0"/>
              <a:t>Process Models</a:t>
            </a:r>
            <a:endParaRPr lang="en-US" dirty="0"/>
          </a:p>
        </p:txBody>
      </p:sp>
      <p:sp>
        <p:nvSpPr>
          <p:cNvPr id="3" name="Content Placeholder 2"/>
          <p:cNvSpPr>
            <a:spLocks noGrp="1"/>
          </p:cNvSpPr>
          <p:nvPr>
            <p:ph sz="quarter" idx="13"/>
          </p:nvPr>
        </p:nvSpPr>
        <p:spPr>
          <a:xfrm>
            <a:off x="609600" y="1352550"/>
            <a:ext cx="8382000" cy="3268624"/>
          </a:xfrm>
        </p:spPr>
        <p:txBody>
          <a:bodyPr numCol="2">
            <a:normAutofit lnSpcReduction="10000"/>
          </a:bodyPr>
          <a:lstStyle/>
          <a:p>
            <a:pPr marL="0" indent="0">
              <a:buNone/>
            </a:pPr>
            <a:r>
              <a:rPr lang="en-US" sz="2000" b="1" u="sng" dirty="0" smtClean="0"/>
              <a:t>What is software development life cycle (SDLC)?</a:t>
            </a:r>
          </a:p>
          <a:p>
            <a:pPr marL="0" indent="0">
              <a:buNone/>
            </a:pPr>
            <a:r>
              <a:rPr lang="en-US" sz="1800" dirty="0" smtClean="0"/>
              <a:t>SDLC used to facilitate the development of a large software product in a systematic, well-defined and cost-effective way.</a:t>
            </a:r>
          </a:p>
          <a:p>
            <a:pPr marL="0" indent="0">
              <a:buNone/>
            </a:pPr>
            <a:r>
              <a:rPr lang="en-US" sz="2000" b="1" u="sng" dirty="0" smtClean="0"/>
              <a:t>Why to follow SDLC?</a:t>
            </a:r>
          </a:p>
          <a:p>
            <a:pPr>
              <a:buFontTx/>
              <a:buChar char="-"/>
            </a:pPr>
            <a:r>
              <a:rPr lang="en-US" sz="1800" dirty="0" smtClean="0"/>
              <a:t>Helps to understand the entire process.</a:t>
            </a:r>
            <a:endParaRPr lang="en-US" sz="2000" dirty="0" smtClean="0"/>
          </a:p>
          <a:p>
            <a:pPr>
              <a:buFontTx/>
              <a:buChar char="-"/>
            </a:pPr>
            <a:r>
              <a:rPr lang="en-US" sz="1800" dirty="0" smtClean="0"/>
              <a:t>Enhances a structured approach to development.</a:t>
            </a:r>
          </a:p>
          <a:p>
            <a:pPr>
              <a:buFontTx/>
              <a:buChar char="-"/>
            </a:pPr>
            <a:r>
              <a:rPr lang="en-US" sz="1800" dirty="0" smtClean="0"/>
              <a:t>Enables planning of resources in advance.</a:t>
            </a:r>
          </a:p>
          <a:p>
            <a:pPr>
              <a:buFontTx/>
              <a:buChar char="-"/>
            </a:pPr>
            <a:r>
              <a:rPr lang="en-US" sz="1800" dirty="0" smtClean="0"/>
              <a:t>Enables subsequent controls in advance.</a:t>
            </a:r>
          </a:p>
          <a:p>
            <a:pPr>
              <a:buFontTx/>
              <a:buChar char="-"/>
            </a:pPr>
            <a:r>
              <a:rPr lang="en-US" sz="1800" dirty="0" smtClean="0"/>
              <a:t>Aids management to track progress of the system.</a:t>
            </a:r>
          </a:p>
          <a:p>
            <a:pPr marL="0" indent="0">
              <a:buNone/>
            </a:pPr>
            <a:r>
              <a:rPr lang="en-US" sz="1800" dirty="0" smtClean="0"/>
              <a:t>Apart from that</a:t>
            </a:r>
          </a:p>
          <a:p>
            <a:pPr marL="0" indent="0">
              <a:buNone/>
            </a:pPr>
            <a:r>
              <a:rPr lang="en-US" sz="1800" dirty="0" smtClean="0"/>
              <a:t>Entry criteria and exit criteria has to be specified.</a:t>
            </a:r>
          </a:p>
          <a:p>
            <a:pPr marL="0" indent="0">
              <a:buNone/>
            </a:pPr>
            <a:r>
              <a:rPr lang="en-US" sz="1800" dirty="0" smtClean="0"/>
              <a:t>Any model must have atleast 5 phases and atmost 9 phases.</a:t>
            </a:r>
            <a:endParaRPr lang="en-US" sz="2400" dirty="0" smtClean="0"/>
          </a:p>
        </p:txBody>
      </p:sp>
    </p:spTree>
    <p:extLst>
      <p:ext uri="{BB962C8B-B14F-4D97-AF65-F5344CB8AC3E}">
        <p14:creationId xmlns:p14="http://schemas.microsoft.com/office/powerpoint/2010/main" val="344871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 </a:t>
            </a:r>
            <a:r>
              <a:rPr lang="en-US" sz="3100" dirty="0"/>
              <a:t>Process Models</a:t>
            </a:r>
            <a:endParaRPr lang="en-US" dirty="0"/>
          </a:p>
        </p:txBody>
      </p:sp>
      <p:sp>
        <p:nvSpPr>
          <p:cNvPr id="3" name="Content Placeholder 2"/>
          <p:cNvSpPr>
            <a:spLocks noGrp="1"/>
          </p:cNvSpPr>
          <p:nvPr>
            <p:ph sz="quarter" idx="13"/>
          </p:nvPr>
        </p:nvSpPr>
        <p:spPr>
          <a:xfrm>
            <a:off x="609600" y="1352550"/>
            <a:ext cx="8382000" cy="3268624"/>
          </a:xfrm>
        </p:spPr>
        <p:txBody>
          <a:bodyPr numCol="2">
            <a:normAutofit/>
          </a:bodyPr>
          <a:lstStyle/>
          <a:p>
            <a:pPr marL="0" indent="0">
              <a:buNone/>
            </a:pPr>
            <a:r>
              <a:rPr lang="en-US" sz="1800" dirty="0" smtClean="0"/>
              <a:t>So, on an average, any SDLC model can have 7 to 8 phases. These are:</a:t>
            </a:r>
          </a:p>
          <a:p>
            <a:pPr marL="342900" indent="-342900">
              <a:buAutoNum type="arabicParenBoth"/>
            </a:pPr>
            <a:r>
              <a:rPr lang="en-US" sz="1800" dirty="0" smtClean="0"/>
              <a:t>Project initiation and planning OR Recognition of need OR Preliminary Investigation.</a:t>
            </a:r>
          </a:p>
          <a:p>
            <a:pPr marL="342900" indent="-342900">
              <a:buAutoNum type="arabicParenBoth"/>
            </a:pPr>
            <a:r>
              <a:rPr lang="en-US" sz="1800" dirty="0" smtClean="0"/>
              <a:t>Project identification and Selection OR Feasibility Study</a:t>
            </a:r>
          </a:p>
          <a:p>
            <a:pPr marL="342900" indent="-342900">
              <a:buAutoNum type="arabicParenBoth"/>
            </a:pPr>
            <a:r>
              <a:rPr lang="en-US" sz="1800" dirty="0" smtClean="0"/>
              <a:t>Project analysis</a:t>
            </a:r>
          </a:p>
          <a:p>
            <a:pPr marL="342900" indent="-342900">
              <a:buAutoNum type="arabicParenBoth"/>
            </a:pPr>
            <a:r>
              <a:rPr lang="en-US" sz="1800" dirty="0" smtClean="0"/>
              <a:t>System Design</a:t>
            </a:r>
          </a:p>
          <a:p>
            <a:pPr marL="342900" indent="-342900">
              <a:buAutoNum type="arabicParenBoth"/>
            </a:pPr>
            <a:r>
              <a:rPr lang="en-US" sz="1800" dirty="0" smtClean="0"/>
              <a:t>Coding</a:t>
            </a:r>
          </a:p>
          <a:p>
            <a:pPr marL="342900" indent="-342900">
              <a:buAutoNum type="arabicParenBoth"/>
            </a:pPr>
            <a:r>
              <a:rPr lang="en-US" sz="1800" dirty="0" smtClean="0"/>
              <a:t>Testing</a:t>
            </a:r>
          </a:p>
          <a:p>
            <a:pPr marL="342900" indent="-342900">
              <a:buAutoNum type="arabicParenBoth"/>
            </a:pPr>
            <a:r>
              <a:rPr lang="en-US" sz="1800" dirty="0" smtClean="0"/>
              <a:t>Implementation</a:t>
            </a:r>
          </a:p>
          <a:p>
            <a:pPr marL="342900" indent="-342900">
              <a:buAutoNum type="arabicParenBoth"/>
            </a:pPr>
            <a:r>
              <a:rPr lang="en-US" sz="1800" dirty="0" smtClean="0"/>
              <a:t>Maintenance.</a:t>
            </a:r>
          </a:p>
          <a:p>
            <a:pPr marL="0" indent="0">
              <a:buNone/>
            </a:pPr>
            <a:endParaRPr lang="en-US" sz="2400" dirty="0"/>
          </a:p>
          <a:p>
            <a:pPr marL="342900" indent="-342900">
              <a:buAutoNum type="arabicParenBoth"/>
            </a:pPr>
            <a:endParaRPr lang="en-US" sz="1800" dirty="0" smtClean="0"/>
          </a:p>
        </p:txBody>
      </p:sp>
    </p:spTree>
    <p:extLst>
      <p:ext uri="{BB962C8B-B14F-4D97-AF65-F5344CB8AC3E}">
        <p14:creationId xmlns:p14="http://schemas.microsoft.com/office/powerpoint/2010/main" val="2543634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lnSpcReduction="10000"/>
          </a:bodyPr>
          <a:lstStyle/>
          <a:p>
            <a:pPr marL="0" indent="0">
              <a:buNone/>
            </a:pPr>
            <a:r>
              <a:rPr lang="en-US" sz="1800" dirty="0" smtClean="0"/>
              <a:t>Now let’s explore each phase one by one.</a:t>
            </a:r>
          </a:p>
          <a:p>
            <a:pPr marL="342900" indent="-342900">
              <a:buAutoNum type="arabicParenBoth"/>
            </a:pPr>
            <a:r>
              <a:rPr lang="en-US" sz="1800" dirty="0" smtClean="0"/>
              <a:t>Identify, understand and describe problem fully.</a:t>
            </a:r>
          </a:p>
          <a:p>
            <a:pPr marL="342900" indent="-342900">
              <a:buAutoNum type="arabicParenBoth"/>
            </a:pPr>
            <a:r>
              <a:rPr lang="en-US" sz="1800" dirty="0" smtClean="0"/>
              <a:t>Feasibility study types:</a:t>
            </a:r>
          </a:p>
          <a:p>
            <a:pPr marL="662940" lvl="1" indent="-342900">
              <a:buFont typeface="+mj-lt"/>
              <a:buAutoNum type="alphaUcPeriod"/>
            </a:pPr>
            <a:r>
              <a:rPr lang="en-US" sz="1500" dirty="0"/>
              <a:t>Organizational feasibility: How well the proposed system supports the strategic objectives of the organization.</a:t>
            </a:r>
          </a:p>
          <a:p>
            <a:pPr marL="662940" lvl="1" indent="-342900">
              <a:buFont typeface="+mj-lt"/>
              <a:buAutoNum type="alphaUcPeriod"/>
            </a:pPr>
            <a:r>
              <a:rPr lang="en-US" sz="1500" dirty="0"/>
              <a:t>Technical Feasibility: Hardware, software and network capability, reliability and availability</a:t>
            </a:r>
          </a:p>
          <a:p>
            <a:pPr marL="662940" lvl="1" indent="-342900">
              <a:buFont typeface="+mj-lt"/>
              <a:buAutoNum type="alphaUcPeriod"/>
            </a:pPr>
            <a:r>
              <a:rPr lang="en-US" sz="1500" dirty="0"/>
              <a:t>Economic Feasibility: Cost saving, Increased revenue, decreased investment, increased profits</a:t>
            </a:r>
          </a:p>
          <a:p>
            <a:pPr marL="662940" lvl="1" indent="-342900">
              <a:buFont typeface="+mj-lt"/>
              <a:buAutoNum type="alphaUcPeriod"/>
            </a:pPr>
            <a:r>
              <a:rPr lang="en-US" sz="1500" dirty="0"/>
              <a:t>Operational Feasibility: End user acceptance, management support, customer-supplier and government requirements.</a:t>
            </a:r>
            <a:endParaRPr lang="en-US" sz="1800" dirty="0" smtClean="0"/>
          </a:p>
          <a:p>
            <a:pPr marL="342900" indent="-342900">
              <a:buAutoNum type="arabicParenBoth"/>
            </a:pPr>
            <a:r>
              <a:rPr lang="en-US" sz="1800" dirty="0" smtClean="0"/>
              <a:t>Project analysis</a:t>
            </a:r>
          </a:p>
          <a:p>
            <a:pPr marL="342900" indent="-342900">
              <a:buAutoNum type="arabicParenBoth"/>
            </a:pPr>
            <a:r>
              <a:rPr lang="en-US" sz="1800" dirty="0" smtClean="0"/>
              <a:t>System Design</a:t>
            </a:r>
          </a:p>
          <a:p>
            <a:pPr marL="342900" indent="-342900">
              <a:buAutoNum type="arabicParenBoth"/>
            </a:pPr>
            <a:r>
              <a:rPr lang="en-US" sz="1800" dirty="0" smtClean="0"/>
              <a:t>Coding</a:t>
            </a:r>
          </a:p>
          <a:p>
            <a:pPr marL="342900" indent="-342900">
              <a:buAutoNum type="arabicParenBoth"/>
            </a:pPr>
            <a:r>
              <a:rPr lang="en-US" sz="1800" dirty="0" smtClean="0"/>
              <a:t>Testing</a:t>
            </a:r>
          </a:p>
          <a:p>
            <a:pPr marL="342900" indent="-342900">
              <a:buAutoNum type="arabicParenBoth"/>
            </a:pPr>
            <a:r>
              <a:rPr lang="en-US" sz="1800" dirty="0" smtClean="0"/>
              <a:t>Implementation</a:t>
            </a:r>
          </a:p>
          <a:p>
            <a:pPr marL="342900" indent="-342900">
              <a:buAutoNum type="arabicParenBoth"/>
            </a:pPr>
            <a:r>
              <a:rPr lang="en-US" sz="1800" dirty="0" smtClean="0"/>
              <a:t>Maintenance: Corrective maintenance, Adaptive maintenance, Perfective Maintenance, Preventive Maintenance</a:t>
            </a:r>
            <a:endParaRPr lang="en-US" sz="2400" dirty="0" smtClean="0"/>
          </a:p>
        </p:txBody>
      </p:sp>
    </p:spTree>
    <p:extLst>
      <p:ext uri="{BB962C8B-B14F-4D97-AF65-F5344CB8AC3E}">
        <p14:creationId xmlns:p14="http://schemas.microsoft.com/office/powerpoint/2010/main" val="634499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1">
            <a:normAutofit/>
          </a:bodyPr>
          <a:lstStyle/>
          <a:p>
            <a:pPr marL="0" indent="0">
              <a:buNone/>
            </a:pPr>
            <a:r>
              <a:rPr lang="en-US" sz="2000" b="1" u="sng" dirty="0" smtClean="0"/>
              <a:t>Prescriptive Process Models</a:t>
            </a:r>
          </a:p>
        </p:txBody>
      </p:sp>
      <p:sp>
        <p:nvSpPr>
          <p:cNvPr id="4" name="Rounded Rectangle 3"/>
          <p:cNvSpPr/>
          <p:nvPr/>
        </p:nvSpPr>
        <p:spPr>
          <a:xfrm>
            <a:off x="2476500" y="1809750"/>
            <a:ext cx="3276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Prescriptive Process Models</a:t>
            </a:r>
            <a:endParaRPr lang="en-US" b="1" dirty="0"/>
          </a:p>
        </p:txBody>
      </p:sp>
      <p:cxnSp>
        <p:nvCxnSpPr>
          <p:cNvPr id="6" name="Straight Arrow Connector 5"/>
          <p:cNvCxnSpPr>
            <a:stCxn id="4" idx="2"/>
            <a:endCxn id="9" idx="0"/>
          </p:cNvCxnSpPr>
          <p:nvPr/>
        </p:nvCxnSpPr>
        <p:spPr>
          <a:xfrm flipH="1">
            <a:off x="1480335" y="2114550"/>
            <a:ext cx="2634465" cy="6898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13535" y="2804416"/>
            <a:ext cx="2133600" cy="1058238"/>
            <a:chOff x="1981200" y="2804417"/>
            <a:chExt cx="2133600" cy="1058238"/>
          </a:xfrm>
        </p:grpSpPr>
        <p:sp>
          <p:nvSpPr>
            <p:cNvPr id="9" name="Rounded Rectangle 8"/>
            <p:cNvSpPr/>
            <p:nvPr/>
          </p:nvSpPr>
          <p:spPr>
            <a:xfrm>
              <a:off x="1981200" y="2804417"/>
              <a:ext cx="2133600" cy="3048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Waterfall Model</a:t>
              </a:r>
              <a:endParaRPr lang="en-US" dirty="0"/>
            </a:p>
          </p:txBody>
        </p:sp>
        <p:sp>
          <p:nvSpPr>
            <p:cNvPr id="13" name="Rounded Rectangle 12"/>
            <p:cNvSpPr/>
            <p:nvPr/>
          </p:nvSpPr>
          <p:spPr>
            <a:xfrm>
              <a:off x="2324100" y="3557855"/>
              <a:ext cx="1447800" cy="3048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V-Model</a:t>
              </a:r>
              <a:endParaRPr lang="en-US" dirty="0"/>
            </a:p>
          </p:txBody>
        </p:sp>
        <p:cxnSp>
          <p:nvCxnSpPr>
            <p:cNvPr id="15" name="Straight Arrow Connector 14"/>
            <p:cNvCxnSpPr>
              <a:stCxn id="9" idx="2"/>
              <a:endCxn id="13" idx="0"/>
            </p:cNvCxnSpPr>
            <p:nvPr/>
          </p:nvCxnSpPr>
          <p:spPr>
            <a:xfrm>
              <a:off x="3048000" y="3109217"/>
              <a:ext cx="0" cy="4486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Rounded Rectangle 15"/>
          <p:cNvSpPr/>
          <p:nvPr/>
        </p:nvSpPr>
        <p:spPr>
          <a:xfrm>
            <a:off x="3086100" y="2804415"/>
            <a:ext cx="2057400" cy="52912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Incremental Process Model</a:t>
            </a:r>
            <a:endParaRPr lang="en-US" dirty="0"/>
          </a:p>
        </p:txBody>
      </p:sp>
      <p:sp>
        <p:nvSpPr>
          <p:cNvPr id="18" name="Rounded Rectangle 17"/>
          <p:cNvSpPr/>
          <p:nvPr/>
        </p:nvSpPr>
        <p:spPr>
          <a:xfrm>
            <a:off x="5410200" y="2804416"/>
            <a:ext cx="2057400" cy="52911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Evolutionary Process Models</a:t>
            </a:r>
            <a:endParaRPr lang="en-US" dirty="0"/>
          </a:p>
        </p:txBody>
      </p:sp>
      <p:cxnSp>
        <p:nvCxnSpPr>
          <p:cNvPr id="20" name="Straight Arrow Connector 19"/>
          <p:cNvCxnSpPr>
            <a:stCxn id="4" idx="2"/>
            <a:endCxn id="16" idx="0"/>
          </p:cNvCxnSpPr>
          <p:nvPr/>
        </p:nvCxnSpPr>
        <p:spPr>
          <a:xfrm>
            <a:off x="4114800" y="2114550"/>
            <a:ext cx="0" cy="6898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18" idx="0"/>
          </p:cNvCxnSpPr>
          <p:nvPr/>
        </p:nvCxnSpPr>
        <p:spPr>
          <a:xfrm>
            <a:off x="4114800" y="2114550"/>
            <a:ext cx="2324100" cy="6898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343400" y="3871431"/>
            <a:ext cx="2057400" cy="264559"/>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Prototyping Model</a:t>
            </a:r>
            <a:endParaRPr lang="en-US" dirty="0"/>
          </a:p>
        </p:txBody>
      </p:sp>
      <p:sp>
        <p:nvSpPr>
          <p:cNvPr id="26" name="Rounded Rectangle 25"/>
          <p:cNvSpPr/>
          <p:nvPr/>
        </p:nvSpPr>
        <p:spPr>
          <a:xfrm>
            <a:off x="6553200" y="3864153"/>
            <a:ext cx="1524000" cy="27183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Spiral Models</a:t>
            </a:r>
            <a:endParaRPr lang="en-US" dirty="0"/>
          </a:p>
        </p:txBody>
      </p:sp>
      <p:cxnSp>
        <p:nvCxnSpPr>
          <p:cNvPr id="27" name="Straight Arrow Connector 26"/>
          <p:cNvCxnSpPr>
            <a:stCxn id="18" idx="2"/>
            <a:endCxn id="25" idx="0"/>
          </p:cNvCxnSpPr>
          <p:nvPr/>
        </p:nvCxnSpPr>
        <p:spPr>
          <a:xfrm flipH="1">
            <a:off x="5372100" y="3333535"/>
            <a:ext cx="1066800" cy="5378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2"/>
            <a:endCxn id="26" idx="0"/>
          </p:cNvCxnSpPr>
          <p:nvPr/>
        </p:nvCxnSpPr>
        <p:spPr>
          <a:xfrm>
            <a:off x="6438900" y="3333535"/>
            <a:ext cx="876300" cy="5306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5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285750"/>
            <a:ext cx="8153400" cy="792678"/>
          </a:xfrm>
        </p:spPr>
        <p:txBody>
          <a:bodyPr>
            <a:normAutofit/>
          </a:bodyPr>
          <a:lstStyle>
            <a:extLst/>
          </a:lstStyle>
          <a:p>
            <a:r>
              <a:rPr lang="en-US" sz="3100" dirty="0" smtClean="0"/>
              <a:t>Unit 2</a:t>
            </a:r>
            <a:r>
              <a:rPr lang="en-US" sz="3100" dirty="0"/>
              <a:t>: Process Models</a:t>
            </a:r>
            <a:endParaRPr lang="en-US" dirty="0"/>
          </a:p>
        </p:txBody>
      </p:sp>
      <p:sp>
        <p:nvSpPr>
          <p:cNvPr id="3" name="Content Placeholder 2"/>
          <p:cNvSpPr>
            <a:spLocks noGrp="1"/>
          </p:cNvSpPr>
          <p:nvPr>
            <p:ph sz="quarter" idx="13"/>
          </p:nvPr>
        </p:nvSpPr>
        <p:spPr>
          <a:xfrm>
            <a:off x="609600" y="1352550"/>
            <a:ext cx="8382000" cy="3581400"/>
          </a:xfrm>
        </p:spPr>
        <p:txBody>
          <a:bodyPr numCol="2">
            <a:normAutofit/>
          </a:bodyPr>
          <a:lstStyle/>
          <a:p>
            <a:pPr marL="0" indent="0">
              <a:buNone/>
            </a:pPr>
            <a:r>
              <a:rPr lang="en-US" sz="2000" b="1" u="sng" dirty="0" smtClean="0"/>
              <a:t>Prescriptive Process Models:</a:t>
            </a:r>
          </a:p>
          <a:p>
            <a:pPr marL="0" indent="0">
              <a:buNone/>
            </a:pPr>
            <a:r>
              <a:rPr lang="en-US" sz="1800" b="1" dirty="0" smtClean="0"/>
              <a:t>(1) Waterfall Model</a:t>
            </a:r>
            <a:endParaRPr lang="en-US" sz="2400"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90751"/>
            <a:ext cx="7772400" cy="147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327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1853</Words>
  <Application>Microsoft Office PowerPoint</Application>
  <PresentationFormat>On-screen Show (16:9)</PresentationFormat>
  <Paragraphs>391</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Widescreen Presentation</vt:lpstr>
      <vt:lpstr>2CEIT502  Software Engineering</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Unit 2: Process Models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2020-07-06T09:12:59Z</dcterms:created>
  <dcterms:modified xsi:type="dcterms:W3CDTF">2020-07-24T08:48:53Z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