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5" r:id="rId20"/>
    <p:sldId id="291" r:id="rId21"/>
    <p:sldId id="292" r:id="rId22"/>
    <p:sldId id="293" r:id="rId23"/>
    <p:sldId id="294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274" r:id="rId4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D2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9644" autoAdjust="0"/>
  </p:normalViewPr>
  <p:slideViewPr>
    <p:cSldViewPr>
      <p:cViewPr varScale="1">
        <p:scale>
          <a:sx n="92" d="100"/>
          <a:sy n="92" d="100"/>
        </p:scale>
        <p:origin x="69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0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27/9/2021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27/9/2021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27/9/2021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27/9/2021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27/9/2021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27/9/2021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27/9/2021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27/9/2021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27/9/2021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27/9/2021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53738" y="1352550"/>
            <a:ext cx="6775862" cy="12192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2CEIT502 </a:t>
            </a:r>
            <a:br>
              <a:rPr lang="en-US" sz="4400" dirty="0" smtClean="0"/>
            </a:br>
            <a:r>
              <a:rPr lang="en-US" sz="4400" dirty="0" smtClean="0"/>
              <a:t>Software Engineering</a:t>
            </a:r>
            <a:endParaRPr lang="en-US" sz="44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Prepared by: Prof. Ravi Raval (Asst. Prof in C.E Dept. , UVPCE)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1447800" y="0"/>
            <a:ext cx="6477000" cy="514350"/>
          </a:xfrm>
          <a:prstGeom prst="rect">
            <a:avLst/>
          </a:prstGeom>
        </p:spPr>
        <p:txBody>
          <a:bodyPr vert="horz" rtlCol="0" anchor="b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GANPAT UNIVERSITY</a:t>
            </a:r>
            <a:endParaRPr lang="en-US" dirty="0"/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1577439" y="399431"/>
            <a:ext cx="6477000" cy="514350"/>
          </a:xfrm>
          <a:prstGeom prst="rect">
            <a:avLst/>
          </a:prstGeom>
        </p:spPr>
        <p:txBody>
          <a:bodyPr vert="horz" rtlCol="0" anchor="b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U. V. PATEL COLLEGE OF ENGINEERING</a:t>
            </a:r>
            <a:endParaRPr lang="en-US" dirty="0"/>
          </a:p>
        </p:txBody>
      </p:sp>
      <p:sp>
        <p:nvSpPr>
          <p:cNvPr id="8" name="Rectangle 3"/>
          <p:cNvSpPr txBox="1">
            <a:spLocks/>
          </p:cNvSpPr>
          <p:nvPr/>
        </p:nvSpPr>
        <p:spPr>
          <a:xfrm>
            <a:off x="1447800" y="2803566"/>
            <a:ext cx="6477000" cy="685800"/>
          </a:xfrm>
          <a:prstGeom prst="rect">
            <a:avLst/>
          </a:prstGeom>
        </p:spPr>
        <p:txBody>
          <a:bodyPr vert="horz" rtlCol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300" dirty="0" smtClean="0"/>
              <a:t>Unit 3</a:t>
            </a:r>
            <a:endParaRPr lang="en-US" dirty="0"/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0" y="3638550"/>
            <a:ext cx="9144000" cy="533400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600" b="1" dirty="0" smtClean="0"/>
              <a:t>Building the analysis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Requirement Analysis:</a:t>
            </a:r>
          </a:p>
          <a:p>
            <a:pPr marL="0" indent="0" algn="just">
              <a:buNone/>
            </a:pPr>
            <a:r>
              <a:rPr lang="en-US" sz="2000" dirty="0" smtClean="0"/>
              <a:t>What outcomes will we achieve by following requirement analysis:</a:t>
            </a:r>
          </a:p>
          <a:p>
            <a:pPr algn="just"/>
            <a:r>
              <a:rPr lang="en-US" sz="2000" b="1" dirty="0" smtClean="0"/>
              <a:t>Scenario based Models: </a:t>
            </a:r>
            <a:r>
              <a:rPr lang="en-US" sz="2000" dirty="0" smtClean="0"/>
              <a:t>from the point of view of various system actors</a:t>
            </a:r>
          </a:p>
          <a:p>
            <a:pPr algn="just"/>
            <a:r>
              <a:rPr lang="en-US" sz="2000" b="1" dirty="0" smtClean="0"/>
              <a:t>Data Models: </a:t>
            </a:r>
            <a:r>
              <a:rPr lang="en-US" sz="2000" dirty="0" smtClean="0"/>
              <a:t>Information domain of a problem</a:t>
            </a:r>
          </a:p>
          <a:p>
            <a:pPr algn="just"/>
            <a:r>
              <a:rPr lang="en-US" sz="2000" b="1" dirty="0" smtClean="0"/>
              <a:t>Class oriented Models: </a:t>
            </a:r>
            <a:r>
              <a:rPr lang="en-US" sz="2000" dirty="0" smtClean="0"/>
              <a:t>Object oriented classes (attributes and operation) and their collaboration to achieve system requirements</a:t>
            </a:r>
          </a:p>
          <a:p>
            <a:pPr algn="just"/>
            <a:r>
              <a:rPr lang="en-US" sz="2000" b="1" dirty="0" smtClean="0"/>
              <a:t>Flow Oriented Models: </a:t>
            </a:r>
            <a:r>
              <a:rPr lang="en-US" sz="2000" dirty="0" smtClean="0"/>
              <a:t>how data flows through functional elements of system</a:t>
            </a:r>
          </a:p>
          <a:p>
            <a:pPr algn="just"/>
            <a:r>
              <a:rPr lang="en-US" sz="2000" b="1" dirty="0" smtClean="0"/>
              <a:t>Behavioral Models: </a:t>
            </a:r>
            <a:r>
              <a:rPr lang="en-US" sz="2000" dirty="0" smtClean="0"/>
              <a:t>how the software behaves as a consequences of external “events”.</a:t>
            </a:r>
          </a:p>
        </p:txBody>
      </p:sp>
    </p:spTree>
    <p:extLst>
      <p:ext uri="{BB962C8B-B14F-4D97-AF65-F5344CB8AC3E}">
        <p14:creationId xmlns:p14="http://schemas.microsoft.com/office/powerpoint/2010/main" val="20794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3733800" cy="36576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Requirement Analysis:</a:t>
            </a:r>
          </a:p>
          <a:p>
            <a:pPr marL="0" indent="0" algn="just">
              <a:buNone/>
            </a:pPr>
            <a:r>
              <a:rPr lang="en-US" sz="2000" dirty="0" smtClean="0"/>
              <a:t>Overall Objectives and philosophy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6950"/>
            <a:ext cx="29432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4419600" y="1352550"/>
            <a:ext cx="4572000" cy="36576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endParaRPr lang="en-US" sz="2400" b="1" u="sng" dirty="0" smtClean="0"/>
          </a:p>
          <a:p>
            <a:pPr marL="0" indent="0" algn="just">
              <a:buNone/>
            </a:pPr>
            <a:r>
              <a:rPr lang="en-US" sz="2000" dirty="0" smtClean="0"/>
              <a:t>The requirement model must achieve three primary objectives:</a:t>
            </a:r>
          </a:p>
          <a:p>
            <a:pPr marL="457200" indent="-457200" algn="just">
              <a:buAutoNum type="arabicParenBoth"/>
            </a:pPr>
            <a:r>
              <a:rPr lang="en-US" sz="2000" dirty="0" smtClean="0"/>
              <a:t>To describe what the customer requires</a:t>
            </a:r>
          </a:p>
          <a:p>
            <a:pPr marL="457200" indent="-457200" algn="just">
              <a:buAutoNum type="arabicParenBoth"/>
            </a:pPr>
            <a:r>
              <a:rPr lang="en-US" sz="2000" dirty="0" smtClean="0"/>
              <a:t>To establish a basis for the creation of a software design</a:t>
            </a:r>
          </a:p>
          <a:p>
            <a:pPr marL="457200" indent="-457200" algn="just">
              <a:buAutoNum type="arabicParenBoth"/>
            </a:pPr>
            <a:r>
              <a:rPr lang="en-US" sz="2000" dirty="0" smtClean="0"/>
              <a:t>To define a set of requirements that can be validated once the software is built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188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Analysis rules of Thumb:</a:t>
            </a:r>
          </a:p>
          <a:p>
            <a:pPr algn="just"/>
            <a:r>
              <a:rPr lang="en-US" sz="2000" i="1" dirty="0">
                <a:solidFill>
                  <a:srgbClr val="0070C0"/>
                </a:solidFill>
              </a:rPr>
              <a:t>The model should focus on requirements that are visible within the problem </a:t>
            </a:r>
            <a:r>
              <a:rPr lang="en-US" sz="2000" i="1" dirty="0" smtClean="0">
                <a:solidFill>
                  <a:srgbClr val="0070C0"/>
                </a:solidFill>
              </a:rPr>
              <a:t>or business </a:t>
            </a:r>
            <a:r>
              <a:rPr lang="en-US" sz="2000" i="1" dirty="0">
                <a:solidFill>
                  <a:srgbClr val="0070C0"/>
                </a:solidFill>
              </a:rPr>
              <a:t>domain. The level of abstraction should be relatively high.</a:t>
            </a:r>
            <a:r>
              <a:rPr lang="en-US" sz="2000" i="1" dirty="0"/>
              <a:t> </a:t>
            </a:r>
            <a:r>
              <a:rPr lang="en-US" sz="2000" dirty="0"/>
              <a:t>“Don’t </a:t>
            </a:r>
            <a:r>
              <a:rPr lang="en-US" sz="2000" dirty="0" smtClean="0"/>
              <a:t>get bogged </a:t>
            </a:r>
            <a:r>
              <a:rPr lang="en-US" sz="2000" dirty="0"/>
              <a:t>down in details” </a:t>
            </a:r>
            <a:r>
              <a:rPr lang="en-US" sz="2000" dirty="0" smtClean="0"/>
              <a:t>that </a:t>
            </a:r>
            <a:r>
              <a:rPr lang="en-US" sz="2000" dirty="0"/>
              <a:t>try to explain how the system will work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i="1" dirty="0">
                <a:solidFill>
                  <a:srgbClr val="0070C0"/>
                </a:solidFill>
              </a:rPr>
              <a:t>Each element of the requirements model should add to an overall </a:t>
            </a:r>
            <a:r>
              <a:rPr lang="en-US" sz="2000" i="1" dirty="0" smtClean="0">
                <a:solidFill>
                  <a:srgbClr val="0070C0"/>
                </a:solidFill>
              </a:rPr>
              <a:t>understanding of </a:t>
            </a:r>
            <a:r>
              <a:rPr lang="en-US" sz="2000" i="1" dirty="0">
                <a:solidFill>
                  <a:srgbClr val="0070C0"/>
                </a:solidFill>
              </a:rPr>
              <a:t>software requirements and provide insight into the information </a:t>
            </a:r>
            <a:r>
              <a:rPr lang="en-US" sz="2000" i="1" dirty="0" smtClean="0">
                <a:solidFill>
                  <a:srgbClr val="0070C0"/>
                </a:solidFill>
              </a:rPr>
              <a:t>domain, function</a:t>
            </a:r>
            <a:r>
              <a:rPr lang="en-US" sz="2000" i="1" dirty="0">
                <a:solidFill>
                  <a:srgbClr val="0070C0"/>
                </a:solidFill>
              </a:rPr>
              <a:t>, and behavior of the system</a:t>
            </a:r>
            <a:r>
              <a:rPr lang="en-US" sz="2000" i="1" dirty="0" smtClean="0">
                <a:solidFill>
                  <a:srgbClr val="0070C0"/>
                </a:solidFill>
              </a:rPr>
              <a:t>.</a:t>
            </a:r>
          </a:p>
          <a:p>
            <a:pPr algn="just"/>
            <a:r>
              <a:rPr lang="en-US" sz="2000" i="1" dirty="0">
                <a:solidFill>
                  <a:srgbClr val="0070C0"/>
                </a:solidFill>
              </a:rPr>
              <a:t>Delay consideration of infrastructure and other nonfunctional models </a:t>
            </a:r>
            <a:r>
              <a:rPr lang="en-US" sz="2000" i="1" dirty="0" smtClean="0">
                <a:solidFill>
                  <a:srgbClr val="0070C0"/>
                </a:solidFill>
              </a:rPr>
              <a:t>until design.</a:t>
            </a:r>
            <a:r>
              <a:rPr lang="en-US" sz="2000" i="1" dirty="0" smtClean="0"/>
              <a:t> </a:t>
            </a:r>
            <a:r>
              <a:rPr lang="en-US" sz="2000" dirty="0" smtClean="0"/>
              <a:t>That </a:t>
            </a:r>
            <a:r>
              <a:rPr lang="en-US" sz="2000" dirty="0"/>
              <a:t>is, a database may be required, but the classes necessary </a:t>
            </a:r>
            <a:r>
              <a:rPr lang="en-US" sz="2000" dirty="0" smtClean="0"/>
              <a:t>to implement </a:t>
            </a:r>
            <a:r>
              <a:rPr lang="en-US" sz="2000" dirty="0"/>
              <a:t>it, the functions required to access it, and the behavior that will </a:t>
            </a:r>
            <a:r>
              <a:rPr lang="en-US" sz="2000" dirty="0" smtClean="0"/>
              <a:t>be exhibited </a:t>
            </a:r>
            <a:r>
              <a:rPr lang="en-US" sz="2000" dirty="0"/>
              <a:t>as it is used should be considered only after problem </a:t>
            </a:r>
            <a:r>
              <a:rPr lang="en-US" sz="2000" dirty="0" smtClean="0"/>
              <a:t>domain analysis </a:t>
            </a:r>
            <a:r>
              <a:rPr lang="en-US" sz="2000" dirty="0"/>
              <a:t>has been completed.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863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Analysis rules of Thumb (cont.):</a:t>
            </a:r>
          </a:p>
          <a:p>
            <a:r>
              <a:rPr lang="en-US" sz="1900" i="1" dirty="0">
                <a:solidFill>
                  <a:srgbClr val="0070C0"/>
                </a:solidFill>
              </a:rPr>
              <a:t>Minimize coupling throughout the system.</a:t>
            </a:r>
            <a:r>
              <a:rPr lang="en-US" sz="1900" i="1" dirty="0"/>
              <a:t> </a:t>
            </a:r>
            <a:r>
              <a:rPr lang="en-US" sz="1900" dirty="0"/>
              <a:t>It is important to represent </a:t>
            </a:r>
            <a:r>
              <a:rPr lang="en-US" sz="1900" dirty="0" smtClean="0"/>
              <a:t>relationships between </a:t>
            </a:r>
            <a:r>
              <a:rPr lang="en-US" sz="1900" dirty="0"/>
              <a:t>classes and functions. However, if the level of “</a:t>
            </a:r>
            <a:r>
              <a:rPr lang="en-US" sz="1900" dirty="0" smtClean="0"/>
              <a:t>interconnectedness” is </a:t>
            </a:r>
            <a:r>
              <a:rPr lang="en-US" sz="1900" dirty="0"/>
              <a:t>extremely high, effort should be made to reduce it.</a:t>
            </a:r>
            <a:endParaRPr lang="en-US" sz="1900" dirty="0" smtClean="0"/>
          </a:p>
          <a:p>
            <a:r>
              <a:rPr lang="en-US" sz="1900" i="1" dirty="0">
                <a:solidFill>
                  <a:srgbClr val="0070C0"/>
                </a:solidFill>
              </a:rPr>
              <a:t>Be certain that the requirements model provides value to all stakeholders.</a:t>
            </a:r>
            <a:r>
              <a:rPr lang="en-US" sz="1900" i="1" dirty="0"/>
              <a:t> </a:t>
            </a:r>
            <a:r>
              <a:rPr lang="en-US" sz="1900" dirty="0" smtClean="0"/>
              <a:t>Each constituency </a:t>
            </a:r>
            <a:r>
              <a:rPr lang="en-US" sz="1900" dirty="0"/>
              <a:t>has its own use for the model. For example, business </a:t>
            </a:r>
            <a:r>
              <a:rPr lang="en-US" sz="1900" dirty="0" smtClean="0"/>
              <a:t>stakeholders should </a:t>
            </a:r>
            <a:r>
              <a:rPr lang="en-US" sz="1900" dirty="0"/>
              <a:t>use the model to validate requirements; designers should </a:t>
            </a:r>
            <a:r>
              <a:rPr lang="en-US" sz="1900" dirty="0" smtClean="0"/>
              <a:t>use the </a:t>
            </a:r>
            <a:r>
              <a:rPr lang="en-US" sz="1900" dirty="0"/>
              <a:t>model as a basis for design; QA people should use the model to help </a:t>
            </a:r>
            <a:r>
              <a:rPr lang="en-US" sz="1900" dirty="0" smtClean="0"/>
              <a:t>plan acceptance </a:t>
            </a:r>
            <a:r>
              <a:rPr lang="en-US" sz="1900" dirty="0"/>
              <a:t>tests.</a:t>
            </a:r>
            <a:endParaRPr lang="en-US" sz="1900" i="1" dirty="0" smtClean="0"/>
          </a:p>
          <a:p>
            <a:r>
              <a:rPr lang="en-US" sz="1900" i="1" dirty="0">
                <a:solidFill>
                  <a:srgbClr val="0070C0"/>
                </a:solidFill>
              </a:rPr>
              <a:t>Keep the model as simple as it can be.</a:t>
            </a:r>
            <a:r>
              <a:rPr lang="en-US" sz="1900" i="1" dirty="0"/>
              <a:t> </a:t>
            </a:r>
            <a:r>
              <a:rPr lang="en-US" sz="1900" dirty="0"/>
              <a:t>Don’t create additional diagrams </a:t>
            </a:r>
            <a:r>
              <a:rPr lang="en-US" sz="1900" dirty="0" smtClean="0"/>
              <a:t>when they </a:t>
            </a:r>
            <a:r>
              <a:rPr lang="en-US" sz="1900" dirty="0"/>
              <a:t>add no new information. Don’t use complex notational forms, when </a:t>
            </a:r>
            <a:r>
              <a:rPr lang="en-US" sz="1900" dirty="0" smtClean="0"/>
              <a:t>a simple </a:t>
            </a:r>
            <a:r>
              <a:rPr lang="en-US" sz="1900" dirty="0"/>
              <a:t>list will do.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5860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Domain Analysis:</a:t>
            </a:r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 algn="just">
              <a:buNone/>
            </a:pPr>
            <a:r>
              <a:rPr lang="en-US" sz="2000" dirty="0" smtClean="0"/>
              <a:t>The analysis patterns often </a:t>
            </a:r>
            <a:r>
              <a:rPr lang="en-US" sz="2000" dirty="0"/>
              <a:t>reoccur across many applications within a specific business domain. </a:t>
            </a:r>
            <a:r>
              <a:rPr lang="en-US" sz="2000" dirty="0" smtClean="0"/>
              <a:t>If these </a:t>
            </a:r>
            <a:r>
              <a:rPr lang="en-US" sz="2000" dirty="0"/>
              <a:t>patterns are defined and categorized in a manner that allows you to </a:t>
            </a:r>
            <a:r>
              <a:rPr lang="en-US" sz="2000" dirty="0" smtClean="0"/>
              <a:t>recognize and </a:t>
            </a:r>
            <a:r>
              <a:rPr lang="en-US" sz="2000" dirty="0"/>
              <a:t>apply them to solve common problems, the creation of the analysis model </a:t>
            </a:r>
            <a:r>
              <a:rPr lang="en-US" sz="2000" dirty="0" smtClean="0"/>
              <a:t>is expedited</a:t>
            </a:r>
            <a:r>
              <a:rPr lang="en-US" sz="2000" dirty="0"/>
              <a:t>. More important, the likelihood of applying design patterns and </a:t>
            </a:r>
            <a:r>
              <a:rPr lang="en-US" sz="2000" dirty="0" smtClean="0"/>
              <a:t>executable software </a:t>
            </a:r>
            <a:r>
              <a:rPr lang="en-US" sz="2000" dirty="0"/>
              <a:t>components grows dramatically. This improves time-to-market </a:t>
            </a:r>
            <a:r>
              <a:rPr lang="en-US" sz="2000" dirty="0" smtClean="0"/>
              <a:t>and reduces </a:t>
            </a:r>
            <a:r>
              <a:rPr lang="en-US" sz="2000" dirty="0"/>
              <a:t>development costs.</a:t>
            </a:r>
            <a:endParaRPr lang="en-US" sz="19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09750"/>
            <a:ext cx="625607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57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Domain Analysis:</a:t>
            </a:r>
          </a:p>
          <a:p>
            <a:pPr algn="just"/>
            <a:r>
              <a:rPr lang="en-US" sz="2200" dirty="0" smtClean="0">
                <a:solidFill>
                  <a:schemeClr val="accent2"/>
                </a:solidFill>
              </a:rPr>
              <a:t>How </a:t>
            </a:r>
            <a:r>
              <a:rPr lang="en-US" sz="2200" dirty="0">
                <a:solidFill>
                  <a:schemeClr val="accent2"/>
                </a:solidFill>
              </a:rPr>
              <a:t>are analysis patterns and classes recognized in the first place</a:t>
            </a:r>
            <a:r>
              <a:rPr lang="en-US" sz="2200" dirty="0" smtClean="0">
                <a:solidFill>
                  <a:schemeClr val="accent2"/>
                </a:solidFill>
              </a:rPr>
              <a:t>?</a:t>
            </a:r>
          </a:p>
          <a:p>
            <a:pPr algn="just"/>
            <a:r>
              <a:rPr lang="en-US" sz="2200" dirty="0" smtClean="0">
                <a:solidFill>
                  <a:schemeClr val="accent2"/>
                </a:solidFill>
              </a:rPr>
              <a:t>Who defines them</a:t>
            </a:r>
            <a:r>
              <a:rPr lang="en-US" sz="2200" dirty="0">
                <a:solidFill>
                  <a:schemeClr val="accent2"/>
                </a:solidFill>
              </a:rPr>
              <a:t>, categorizes them, and readies them for use on subsequent projects</a:t>
            </a:r>
            <a:r>
              <a:rPr lang="en-US" sz="2200" dirty="0" smtClean="0">
                <a:solidFill>
                  <a:schemeClr val="accent2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2200" dirty="0" smtClean="0"/>
              <a:t>The answers </a:t>
            </a:r>
            <a:r>
              <a:rPr lang="en-US" sz="2200" dirty="0"/>
              <a:t>to these questions lie in </a:t>
            </a:r>
            <a:r>
              <a:rPr lang="en-US" sz="2200" i="1" dirty="0">
                <a:solidFill>
                  <a:srgbClr val="0070C0"/>
                </a:solidFill>
              </a:rPr>
              <a:t>domain analysis</a:t>
            </a:r>
            <a:r>
              <a:rPr lang="en-US" sz="2200" i="1" dirty="0"/>
              <a:t>.</a:t>
            </a:r>
            <a:endParaRPr lang="en-US" sz="2200" b="1" u="sng" dirty="0" smtClean="0"/>
          </a:p>
          <a:p>
            <a:pPr algn="just"/>
            <a:r>
              <a:rPr lang="en-US" sz="2200" dirty="0"/>
              <a:t>Software domain analysis is the identification, analysis, and specification of common </a:t>
            </a:r>
            <a:r>
              <a:rPr lang="en-US" sz="2200" dirty="0" smtClean="0"/>
              <a:t>requirements from </a:t>
            </a:r>
            <a:r>
              <a:rPr lang="en-US" sz="2200" dirty="0"/>
              <a:t>a </a:t>
            </a:r>
            <a:r>
              <a:rPr lang="en-US" sz="2200" dirty="0">
                <a:solidFill>
                  <a:srgbClr val="FF0000"/>
                </a:solidFill>
              </a:rPr>
              <a:t>specific application domain</a:t>
            </a:r>
            <a:r>
              <a:rPr lang="en-US" sz="2200" dirty="0"/>
              <a:t>, typically for reuse on multiple </a:t>
            </a:r>
            <a:r>
              <a:rPr lang="en-US" sz="2200" dirty="0" smtClean="0"/>
              <a:t>projects within </a:t>
            </a:r>
            <a:r>
              <a:rPr lang="en-US" sz="2200" dirty="0"/>
              <a:t>that application domain</a:t>
            </a:r>
            <a:r>
              <a:rPr lang="en-US" sz="2200" dirty="0" smtClean="0"/>
              <a:t>.... </a:t>
            </a:r>
            <a:r>
              <a:rPr lang="en-US" sz="2200" dirty="0">
                <a:solidFill>
                  <a:srgbClr val="0070C0"/>
                </a:solidFill>
              </a:rPr>
              <a:t>[Object-oriented domain analysis is]</a:t>
            </a:r>
            <a:r>
              <a:rPr lang="en-US" sz="2200" dirty="0"/>
              <a:t> the </a:t>
            </a:r>
            <a:r>
              <a:rPr lang="en-US" sz="2200" dirty="0" smtClean="0"/>
              <a:t>identification, analysis</a:t>
            </a:r>
            <a:r>
              <a:rPr lang="en-US" sz="2200" dirty="0"/>
              <a:t>, and specification of common, reusable capabilities within a specific </a:t>
            </a:r>
            <a:r>
              <a:rPr lang="en-US" sz="2200" dirty="0" smtClean="0"/>
              <a:t>application domain</a:t>
            </a:r>
            <a:r>
              <a:rPr lang="en-US" sz="2200" dirty="0"/>
              <a:t>, in terms of common objects, classes, subassemblies, and frameworks.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495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Domain Analysis:</a:t>
            </a:r>
          </a:p>
          <a:p>
            <a:pPr algn="just"/>
            <a:r>
              <a:rPr lang="en-US" sz="2000" dirty="0" smtClean="0"/>
              <a:t>The</a:t>
            </a:r>
            <a:r>
              <a:rPr lang="en-US" sz="2000" dirty="0" smtClean="0">
                <a:solidFill>
                  <a:srgbClr val="FF0000"/>
                </a:solidFill>
              </a:rPr>
              <a:t> Specific </a:t>
            </a:r>
            <a:r>
              <a:rPr lang="en-US" sz="2000" dirty="0">
                <a:solidFill>
                  <a:srgbClr val="FF0000"/>
                </a:solidFill>
              </a:rPr>
              <a:t>application </a:t>
            </a:r>
            <a:r>
              <a:rPr lang="en-US" sz="2000" dirty="0" smtClean="0">
                <a:solidFill>
                  <a:srgbClr val="FF0000"/>
                </a:solidFill>
              </a:rPr>
              <a:t>domain </a:t>
            </a:r>
            <a:r>
              <a:rPr lang="en-US" sz="2000" dirty="0" smtClean="0"/>
              <a:t>can range from avionics to banking, from multimedia video games to software embedded in medical devices.</a:t>
            </a:r>
          </a:p>
          <a:p>
            <a:pPr algn="just"/>
            <a:r>
              <a:rPr lang="en-US" sz="2000" dirty="0" smtClean="0"/>
              <a:t>Domain analysis </a:t>
            </a:r>
            <a:r>
              <a:rPr lang="en-US" sz="2000" dirty="0"/>
              <a:t>is an ongoing software engineering activity that is not connected </a:t>
            </a:r>
            <a:r>
              <a:rPr lang="en-US" sz="2000" dirty="0" smtClean="0"/>
              <a:t>to any </a:t>
            </a:r>
            <a:r>
              <a:rPr lang="en-US" sz="2000" dirty="0"/>
              <a:t>one software project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 a way, the role of a domain analyst is similar to the </a:t>
            </a:r>
            <a:r>
              <a:rPr lang="en-US" sz="2000" dirty="0" smtClean="0"/>
              <a:t>role of </a:t>
            </a:r>
            <a:r>
              <a:rPr lang="en-US" sz="2000" dirty="0"/>
              <a:t>a </a:t>
            </a:r>
            <a:r>
              <a:rPr lang="en-US" sz="2000" dirty="0" smtClean="0"/>
              <a:t>master toolsmith </a:t>
            </a:r>
            <a:r>
              <a:rPr lang="en-US" sz="2000" dirty="0"/>
              <a:t>in a heavy manufacturing environment. The job of the </a:t>
            </a:r>
            <a:r>
              <a:rPr lang="en-US" sz="2000" dirty="0" smtClean="0"/>
              <a:t>toolsmith is </a:t>
            </a:r>
            <a:r>
              <a:rPr lang="en-US" sz="2000" dirty="0"/>
              <a:t>to design and build tools that may be used by many people doing similar </a:t>
            </a:r>
            <a:r>
              <a:rPr lang="en-US" sz="2000" dirty="0" smtClean="0"/>
              <a:t>but not </a:t>
            </a:r>
            <a:r>
              <a:rPr lang="en-US" sz="2000" dirty="0"/>
              <a:t>necessarily the same jobs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role of the domain </a:t>
            </a:r>
            <a:r>
              <a:rPr lang="en-US" sz="2000" dirty="0" smtClean="0"/>
              <a:t>analyst </a:t>
            </a:r>
            <a:r>
              <a:rPr lang="en-US" sz="2000" dirty="0"/>
              <a:t>is to discover and </a:t>
            </a:r>
            <a:r>
              <a:rPr lang="en-US" sz="2000" dirty="0" smtClean="0"/>
              <a:t>define analysis </a:t>
            </a:r>
            <a:r>
              <a:rPr lang="en-US" sz="2000" dirty="0"/>
              <a:t>patterns, analysis classes, and related information that may be used </a:t>
            </a:r>
            <a:r>
              <a:rPr lang="en-US" sz="2000" dirty="0" smtClean="0"/>
              <a:t>by many </a:t>
            </a:r>
            <a:r>
              <a:rPr lang="en-US" sz="2000" dirty="0"/>
              <a:t>people working on similar but not necessarily the same applications.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422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Requirement Analysis and modeling approaches:</a:t>
            </a:r>
          </a:p>
          <a:p>
            <a:pPr algn="just"/>
            <a:r>
              <a:rPr lang="en-US" sz="2000" dirty="0"/>
              <a:t>One view of requirements modeling, called </a:t>
            </a:r>
            <a:r>
              <a:rPr lang="en-US" sz="2000" i="1" dirty="0"/>
              <a:t>structured analysis, </a:t>
            </a:r>
            <a:r>
              <a:rPr lang="en-US" sz="2000" dirty="0"/>
              <a:t>considers data </a:t>
            </a:r>
            <a:r>
              <a:rPr lang="en-US" sz="2000" dirty="0" smtClean="0"/>
              <a:t>and the </a:t>
            </a:r>
            <a:r>
              <a:rPr lang="en-US" sz="2000" dirty="0"/>
              <a:t>processes that transform the data as separate </a:t>
            </a:r>
            <a:r>
              <a:rPr lang="en-US" sz="2000" dirty="0" smtClean="0"/>
              <a:t>entities.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r>
              <a:rPr lang="en-US" sz="2000" dirty="0" smtClean="0"/>
              <a:t>The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approach to analysis modeling, called </a:t>
            </a:r>
            <a:r>
              <a:rPr lang="en-US" sz="2000" dirty="0" smtClean="0">
                <a:solidFill>
                  <a:srgbClr val="0070C0"/>
                </a:solidFill>
              </a:rPr>
              <a:t>object-oriented analysis</a:t>
            </a:r>
            <a:r>
              <a:rPr lang="en-US" sz="2000" dirty="0" smtClean="0"/>
              <a:t>, focuses on </a:t>
            </a:r>
            <a:r>
              <a:rPr lang="en-US" sz="2000" dirty="0"/>
              <a:t>the definition of classes and the manner in which they collaborate with one </a:t>
            </a:r>
            <a:r>
              <a:rPr lang="en-US" sz="2000" dirty="0" smtClean="0"/>
              <a:t>another to </a:t>
            </a:r>
            <a:r>
              <a:rPr lang="en-US" sz="2000" dirty="0"/>
              <a:t>effect customer requirements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40004"/>
              </p:ext>
            </p:extLst>
          </p:nvPr>
        </p:nvGraphicFramePr>
        <p:xfrm>
          <a:off x="685800" y="2419350"/>
          <a:ext cx="8305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objects are modeled in a way that defines their attributes and relationships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Processes that manipulate data objects are modeled in a manner that shows how they transform data as data objects flow through the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8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76350"/>
            <a:ext cx="8458200" cy="381000"/>
          </a:xfrm>
        </p:spPr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u="sng" dirty="0" smtClean="0"/>
              <a:t>Requirement Analysis and modeling approaches:</a:t>
            </a:r>
          </a:p>
          <a:p>
            <a:pPr marL="0" indent="0">
              <a:buNone/>
            </a:pPr>
            <a:endParaRPr lang="en-US" sz="2400" b="1" u="sng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57350"/>
            <a:ext cx="446371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0" y="1581150"/>
            <a:ext cx="1828800" cy="1905000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1500" b="1" dirty="0" smtClean="0"/>
              <a:t>Scenario-based</a:t>
            </a:r>
            <a:r>
              <a:rPr lang="en-US" sz="1500" dirty="0" smtClean="0"/>
              <a:t> elements </a:t>
            </a:r>
            <a:r>
              <a:rPr lang="en-US" sz="1500" dirty="0"/>
              <a:t>depict how the </a:t>
            </a:r>
            <a:r>
              <a:rPr lang="en-US" sz="1500" dirty="0" smtClean="0"/>
              <a:t>user interacts with the </a:t>
            </a:r>
            <a:r>
              <a:rPr lang="en-US" sz="1500" dirty="0"/>
              <a:t>system and the specific sequence of activities that occur as the software is used</a:t>
            </a:r>
            <a:r>
              <a:rPr lang="en-US" sz="1500" dirty="0" smtClean="0"/>
              <a:t>.</a:t>
            </a:r>
            <a:endParaRPr lang="en-US" sz="1500" b="1" u="sng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6184232" y="1581150"/>
            <a:ext cx="2883568" cy="2133600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1500" b="1" dirty="0"/>
              <a:t>Class-based elements model</a:t>
            </a:r>
            <a:r>
              <a:rPr lang="en-US" sz="1500" dirty="0"/>
              <a:t> the objects that the system will manipulate, the </a:t>
            </a:r>
            <a:r>
              <a:rPr lang="en-US" sz="1500" dirty="0" smtClean="0"/>
              <a:t>operations that </a:t>
            </a:r>
            <a:r>
              <a:rPr lang="en-US" sz="1500" dirty="0"/>
              <a:t>will be applied to the objects to effect the manipulation, </a:t>
            </a:r>
            <a:r>
              <a:rPr lang="en-US" sz="1500" dirty="0" smtClean="0"/>
              <a:t>relationships (some </a:t>
            </a:r>
            <a:r>
              <a:rPr lang="en-US" sz="1500" dirty="0"/>
              <a:t>hierarchical) between the objects, and the collaborations that occur </a:t>
            </a:r>
            <a:r>
              <a:rPr lang="en-US" sz="1500" dirty="0" smtClean="0"/>
              <a:t>between the </a:t>
            </a:r>
            <a:r>
              <a:rPr lang="en-US" sz="1500" dirty="0"/>
              <a:t>classes that are defined</a:t>
            </a:r>
            <a:endParaRPr lang="en-US" sz="1500" b="1" u="sng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0" y="3693485"/>
            <a:ext cx="1828800" cy="1450015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1500" b="1" dirty="0"/>
              <a:t>Behavioral elements</a:t>
            </a:r>
            <a:r>
              <a:rPr lang="en-US" sz="1500" dirty="0"/>
              <a:t> depict how external events </a:t>
            </a:r>
            <a:r>
              <a:rPr lang="en-US" sz="1500" dirty="0" smtClean="0"/>
              <a:t>change the </a:t>
            </a:r>
            <a:r>
              <a:rPr lang="en-US" sz="1500" dirty="0"/>
              <a:t>state of the system or the classes that reside within it</a:t>
            </a:r>
            <a:endParaRPr lang="en-US" sz="1500" b="1" u="sng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216316" y="3714750"/>
            <a:ext cx="2927684" cy="1447800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1500" b="1" dirty="0" smtClean="0"/>
              <a:t>Flow-oriented elements</a:t>
            </a:r>
            <a:r>
              <a:rPr lang="en-US" sz="1500" dirty="0" smtClean="0"/>
              <a:t> represent </a:t>
            </a:r>
            <a:r>
              <a:rPr lang="en-US" sz="1500" dirty="0"/>
              <a:t>the system as an information transform, depicting how data </a:t>
            </a:r>
            <a:r>
              <a:rPr lang="en-US" sz="1500" dirty="0" smtClean="0"/>
              <a:t>objects are </a:t>
            </a:r>
            <a:r>
              <a:rPr lang="en-US" sz="1500" dirty="0"/>
              <a:t>transformed as they flow through various system functions.</a:t>
            </a:r>
            <a:endParaRPr lang="en-US" sz="15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7483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Scenario-based modeling:</a:t>
            </a:r>
          </a:p>
          <a:p>
            <a:pPr marL="0" indent="0" algn="just">
              <a:buNone/>
            </a:pPr>
            <a:endParaRPr lang="en-US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1" y="1555203"/>
            <a:ext cx="2624139" cy="275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1337044"/>
            <a:ext cx="23812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" y="2114550"/>
            <a:ext cx="4022737" cy="207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975" y="4292084"/>
            <a:ext cx="312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SafeHome</a:t>
            </a:r>
            <a:r>
              <a:rPr lang="en-US" dirty="0" smtClean="0"/>
              <a:t> System Control Panel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8251" y="4476749"/>
            <a:ext cx="358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use </a:t>
            </a:r>
            <a:r>
              <a:rPr lang="en-US" dirty="0" smtClean="0"/>
              <a:t>case diagram for </a:t>
            </a:r>
            <a:r>
              <a:rPr lang="en-US" i="1" dirty="0" err="1" smtClean="0"/>
              <a:t>SafeHome</a:t>
            </a:r>
            <a:endParaRPr lang="en-US" i="1" dirty="0"/>
          </a:p>
          <a:p>
            <a:r>
              <a:rPr lang="en-US" dirty="0"/>
              <a:t>home </a:t>
            </a:r>
            <a:r>
              <a:rPr lang="en-US" dirty="0" smtClean="0"/>
              <a:t>security function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33349" y="4239220"/>
            <a:ext cx="220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Preliminary use-case diagram for the </a:t>
            </a:r>
            <a:r>
              <a:rPr lang="en-US" i="1" dirty="0" err="1" smtClean="0"/>
              <a:t>SafeHome</a:t>
            </a:r>
            <a:r>
              <a:rPr lang="en-US" i="1" dirty="0" smtClean="0"/>
              <a:t>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4343400" cy="3657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Contents:</a:t>
            </a:r>
          </a:p>
          <a:p>
            <a:r>
              <a:rPr lang="en-US" sz="2800" dirty="0" smtClean="0"/>
              <a:t>Requirement Analysis</a:t>
            </a:r>
          </a:p>
          <a:p>
            <a:r>
              <a:rPr lang="en-US" sz="2800" dirty="0" smtClean="0"/>
              <a:t>Analysis Modeling Approaches</a:t>
            </a:r>
          </a:p>
          <a:p>
            <a:r>
              <a:rPr lang="en-US" sz="2800" dirty="0" smtClean="0"/>
              <a:t>Data Modeling Concepts</a:t>
            </a:r>
          </a:p>
          <a:p>
            <a:r>
              <a:rPr lang="en-US" sz="2800" dirty="0" smtClean="0"/>
              <a:t>Object oriented Analysis</a:t>
            </a:r>
          </a:p>
          <a:p>
            <a:r>
              <a:rPr lang="en-US" sz="2800" dirty="0" smtClean="0"/>
              <a:t>Scenario based modeling</a:t>
            </a:r>
          </a:p>
          <a:p>
            <a:r>
              <a:rPr lang="en-US" sz="2800" dirty="0" smtClean="0"/>
              <a:t>Class based Modeling</a:t>
            </a:r>
          </a:p>
          <a:p>
            <a:r>
              <a:rPr lang="en-US" sz="2800" dirty="0" smtClean="0"/>
              <a:t>Creating a behavioral model</a:t>
            </a:r>
          </a:p>
          <a:p>
            <a:r>
              <a:rPr lang="en-US" sz="2800" dirty="0" smtClean="0"/>
              <a:t>Flow Oriented Modeling</a:t>
            </a:r>
          </a:p>
          <a:p>
            <a:r>
              <a:rPr lang="en-US" sz="2800" dirty="0" smtClean="0"/>
              <a:t>Entity Relationship diagram (E-R)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21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Scenario-based modeling:</a:t>
            </a:r>
          </a:p>
          <a:p>
            <a:pPr marL="0" indent="0" algn="just">
              <a:buNone/>
            </a:pPr>
            <a:r>
              <a:rPr lang="en-US" sz="2000" b="1" dirty="0" smtClean="0"/>
              <a:t>Use case template for Surveillance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sz="2000" b="1" dirty="0" smtClean="0"/>
              <a:t>Use case:</a:t>
            </a:r>
            <a:r>
              <a:rPr lang="en-US" sz="2000" dirty="0" smtClean="0"/>
              <a:t> Access camera surveillance via the Internet—display camera views (ACS-DCV)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sz="2000" b="1" dirty="0"/>
              <a:t>Iteration: </a:t>
            </a:r>
            <a:r>
              <a:rPr lang="en-US" sz="2000" dirty="0"/>
              <a:t>2, last modification: January 14 </a:t>
            </a:r>
            <a:r>
              <a:rPr lang="en-US" sz="2000" dirty="0" smtClean="0"/>
              <a:t>by V</a:t>
            </a:r>
            <a:r>
              <a:rPr lang="en-US" sz="2000" dirty="0"/>
              <a:t>. Raman.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sz="2000" b="1" dirty="0"/>
              <a:t>Primary actor: </a:t>
            </a:r>
            <a:r>
              <a:rPr lang="en-US" sz="2000" dirty="0"/>
              <a:t>Homeowner.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sz="2000" b="1" dirty="0"/>
              <a:t>Goal in context: </a:t>
            </a:r>
            <a:r>
              <a:rPr lang="en-US" sz="2000" dirty="0"/>
              <a:t>To view output of camera </a:t>
            </a:r>
            <a:r>
              <a:rPr lang="en-US" sz="2000" dirty="0" smtClean="0"/>
              <a:t>placed throughout </a:t>
            </a:r>
            <a:r>
              <a:rPr lang="en-US" sz="2000" dirty="0"/>
              <a:t>the house from </a:t>
            </a:r>
            <a:r>
              <a:rPr lang="en-US" sz="2000" dirty="0" smtClean="0"/>
              <a:t>any remote </a:t>
            </a:r>
            <a:r>
              <a:rPr lang="en-US" sz="2000" dirty="0"/>
              <a:t>location via the Internet</a:t>
            </a:r>
            <a:r>
              <a:rPr lang="en-US" sz="2000" dirty="0" smtClean="0"/>
              <a:t>.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sz="2000" b="1" dirty="0"/>
              <a:t>Preconditions: </a:t>
            </a:r>
            <a:r>
              <a:rPr lang="en-US" sz="2000" dirty="0"/>
              <a:t>System must be fully </a:t>
            </a:r>
            <a:r>
              <a:rPr lang="en-US" sz="2000" dirty="0" smtClean="0"/>
              <a:t>configured; appropriate </a:t>
            </a:r>
            <a:r>
              <a:rPr lang="en-US" sz="2000" dirty="0"/>
              <a:t>user ID and </a:t>
            </a:r>
            <a:r>
              <a:rPr lang="en-US" sz="2000" dirty="0" smtClean="0"/>
              <a:t>passwords must </a:t>
            </a:r>
            <a:r>
              <a:rPr lang="en-US" sz="2000" dirty="0"/>
              <a:t>be obtained.</a:t>
            </a:r>
          </a:p>
          <a:p>
            <a:pPr marL="457200" indent="-457200">
              <a:buSzPct val="100000"/>
              <a:buFont typeface="+mj-lt"/>
              <a:buAutoNum type="arabicParenR"/>
            </a:pPr>
            <a:r>
              <a:rPr lang="en-US" sz="2000" b="1" dirty="0"/>
              <a:t>Trigger: </a:t>
            </a:r>
            <a:r>
              <a:rPr lang="en-US" sz="2000" dirty="0"/>
              <a:t>The homeowner decides to </a:t>
            </a:r>
            <a:r>
              <a:rPr lang="en-US" sz="2000" dirty="0" smtClean="0"/>
              <a:t>take a </a:t>
            </a:r>
            <a:r>
              <a:rPr lang="en-US" sz="2000" dirty="0"/>
              <a:t>look inside the house </a:t>
            </a:r>
            <a:r>
              <a:rPr lang="en-US" sz="2000" dirty="0" smtClean="0"/>
              <a:t>while away.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534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Scenario-based modeling:</a:t>
            </a:r>
          </a:p>
          <a:p>
            <a:pPr marL="0" indent="0" algn="just">
              <a:buNone/>
            </a:pPr>
            <a:r>
              <a:rPr lang="en-US" sz="2000" b="1" dirty="0" smtClean="0"/>
              <a:t>Use case template for Surveillance</a:t>
            </a:r>
          </a:p>
          <a:p>
            <a:pPr marL="457200" indent="-457200">
              <a:buSzPct val="100000"/>
              <a:buFont typeface="+mj-lt"/>
              <a:buAutoNum type="arabicParenR" startAt="7"/>
            </a:pPr>
            <a:r>
              <a:rPr lang="en-US" sz="2000" b="1" dirty="0" smtClean="0"/>
              <a:t>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homeowner logs onto the </a:t>
            </a:r>
            <a:r>
              <a:rPr lang="en-US" sz="2000" i="1" dirty="0" err="1"/>
              <a:t>SafeHome</a:t>
            </a:r>
            <a:r>
              <a:rPr lang="en-US" sz="2000" i="1" dirty="0"/>
              <a:t> </a:t>
            </a:r>
            <a:r>
              <a:rPr lang="en-US" sz="2000" i="1" dirty="0" smtClean="0"/>
              <a:t>Products </a:t>
            </a:r>
            <a:r>
              <a:rPr lang="en-US" sz="2000" dirty="0" smtClean="0"/>
              <a:t>website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homeowner enters his or her user ID.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homeowner enters two passwords (each at </a:t>
            </a:r>
            <a:r>
              <a:rPr lang="en-US" sz="2000" dirty="0" smtClean="0"/>
              <a:t>least eight </a:t>
            </a:r>
            <a:r>
              <a:rPr lang="en-US" sz="2000" dirty="0"/>
              <a:t>characters in length).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system displays all major function buttons.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homeowner selects the “</a:t>
            </a:r>
            <a:r>
              <a:rPr lang="en-US" sz="2000" dirty="0" smtClean="0"/>
              <a:t>surveillance” from the major </a:t>
            </a:r>
            <a:r>
              <a:rPr lang="en-US" sz="2000" dirty="0"/>
              <a:t>function buttons.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homeowner selects “pick a camera.”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system displays the floor plan of the house.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homeowner selects a camera icon from the </a:t>
            </a:r>
            <a:r>
              <a:rPr lang="en-US" sz="2000" dirty="0" smtClean="0"/>
              <a:t>floor plan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homeowner selects the “view” button.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system displays a viewing window that </a:t>
            </a:r>
            <a:r>
              <a:rPr lang="en-US" sz="2000" dirty="0" smtClean="0"/>
              <a:t>is identified </a:t>
            </a:r>
            <a:r>
              <a:rPr lang="en-US" sz="2000" dirty="0"/>
              <a:t>by the camera ID.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system displays video output within the </a:t>
            </a:r>
            <a:r>
              <a:rPr lang="en-US" sz="2000" dirty="0" smtClean="0"/>
              <a:t>viewing window </a:t>
            </a:r>
            <a:r>
              <a:rPr lang="en-US" sz="2000" dirty="0"/>
              <a:t>at one frame per second.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564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Scenario-based modeling:</a:t>
            </a:r>
          </a:p>
          <a:p>
            <a:pPr marL="0" indent="0" algn="just">
              <a:buNone/>
            </a:pPr>
            <a:r>
              <a:rPr lang="en-US" sz="2000" b="1" dirty="0" smtClean="0"/>
              <a:t>Use case template for Surveillance</a:t>
            </a:r>
          </a:p>
          <a:p>
            <a:pPr marL="457200" indent="-457200">
              <a:buSzPct val="100000"/>
              <a:buFont typeface="+mj-lt"/>
              <a:buAutoNum type="arabicParenR" startAt="8"/>
            </a:pPr>
            <a:r>
              <a:rPr lang="en-US" sz="2000" b="1" dirty="0" smtClean="0"/>
              <a:t>Exceptions:</a:t>
            </a:r>
          </a:p>
          <a:p>
            <a:pPr marL="342900" indent="-225425">
              <a:buFont typeface="+mj-lt"/>
              <a:buAutoNum type="arabicPeriod"/>
            </a:pPr>
            <a:r>
              <a:rPr lang="en-US" sz="1800" dirty="0" smtClean="0"/>
              <a:t>ID </a:t>
            </a:r>
            <a:r>
              <a:rPr lang="en-US" sz="1800" dirty="0"/>
              <a:t>or passwords are incorrect or not </a:t>
            </a:r>
            <a:r>
              <a:rPr lang="en-US" sz="1800" dirty="0" smtClean="0"/>
              <a:t>recognized - see </a:t>
            </a:r>
            <a:r>
              <a:rPr lang="en-US" sz="1800" dirty="0"/>
              <a:t>use case </a:t>
            </a:r>
            <a:r>
              <a:rPr lang="en-US" sz="1800" b="1" dirty="0"/>
              <a:t>Validate ID and passwords.</a:t>
            </a:r>
          </a:p>
          <a:p>
            <a:pPr marL="342900" indent="-225425">
              <a:buFont typeface="+mj-lt"/>
              <a:buAutoNum type="arabicPeriod"/>
            </a:pPr>
            <a:r>
              <a:rPr lang="en-US" sz="1800" dirty="0" smtClean="0"/>
              <a:t>Surveillance </a:t>
            </a:r>
            <a:r>
              <a:rPr lang="en-US" sz="1800" dirty="0"/>
              <a:t>function not configured for </a:t>
            </a:r>
            <a:r>
              <a:rPr lang="en-US" sz="1800" dirty="0" smtClean="0"/>
              <a:t>this system—system </a:t>
            </a:r>
            <a:r>
              <a:rPr lang="en-US" sz="1800" dirty="0"/>
              <a:t>displays appropriate error </a:t>
            </a:r>
            <a:r>
              <a:rPr lang="en-US" sz="1800" dirty="0" smtClean="0"/>
              <a:t>message; see </a:t>
            </a:r>
            <a:r>
              <a:rPr lang="en-US" sz="1800" dirty="0"/>
              <a:t>use case </a:t>
            </a:r>
            <a:r>
              <a:rPr lang="en-US" sz="1800" b="1" dirty="0"/>
              <a:t>Configure surveillance function.</a:t>
            </a:r>
          </a:p>
          <a:p>
            <a:pPr marL="342900" indent="-225425">
              <a:buFont typeface="+mj-lt"/>
              <a:buAutoNum type="arabicPeriod"/>
            </a:pPr>
            <a:r>
              <a:rPr lang="en-US" sz="1800" dirty="0" smtClean="0"/>
              <a:t>Homeowner </a:t>
            </a:r>
            <a:r>
              <a:rPr lang="en-US" sz="1800" dirty="0"/>
              <a:t>selects “View thumbnail snapshots </a:t>
            </a:r>
            <a:r>
              <a:rPr lang="en-US" sz="1800" dirty="0" smtClean="0"/>
              <a:t>for all </a:t>
            </a:r>
            <a:r>
              <a:rPr lang="en-US" sz="1800" dirty="0"/>
              <a:t>camera”—see use case </a:t>
            </a:r>
            <a:r>
              <a:rPr lang="en-US" sz="1800" b="1" dirty="0"/>
              <a:t>View </a:t>
            </a:r>
            <a:r>
              <a:rPr lang="en-US" sz="1800" b="1" dirty="0" smtClean="0"/>
              <a:t>thumbnail snapshots </a:t>
            </a:r>
            <a:r>
              <a:rPr lang="en-US" sz="1800" b="1" dirty="0"/>
              <a:t>for all cameras.</a:t>
            </a:r>
          </a:p>
          <a:p>
            <a:pPr marL="342900" indent="-225425">
              <a:buFont typeface="+mj-lt"/>
              <a:buAutoNum type="arabicPeriod"/>
            </a:pPr>
            <a:r>
              <a:rPr lang="en-US" sz="1800" dirty="0" smtClean="0"/>
              <a:t>A </a:t>
            </a:r>
            <a:r>
              <a:rPr lang="en-US" sz="1800" dirty="0"/>
              <a:t>floor plan is not available or has not </a:t>
            </a:r>
            <a:r>
              <a:rPr lang="en-US" sz="1800" dirty="0" smtClean="0"/>
              <a:t>been configured—display </a:t>
            </a:r>
            <a:r>
              <a:rPr lang="en-US" sz="1800" dirty="0"/>
              <a:t>appropriate error message </a:t>
            </a:r>
            <a:r>
              <a:rPr lang="en-US" sz="1800" dirty="0" smtClean="0"/>
              <a:t>and see </a:t>
            </a:r>
            <a:r>
              <a:rPr lang="en-US" sz="1800" dirty="0"/>
              <a:t>use case </a:t>
            </a:r>
            <a:r>
              <a:rPr lang="en-US" sz="1800" b="1" dirty="0"/>
              <a:t>Configure floor plan.</a:t>
            </a:r>
          </a:p>
          <a:p>
            <a:pPr marL="342900" indent="-225425">
              <a:buFont typeface="+mj-lt"/>
              <a:buAutoNum type="arabicPeriod"/>
            </a:pPr>
            <a:r>
              <a:rPr lang="en-US" sz="1800" dirty="0" smtClean="0"/>
              <a:t>An </a:t>
            </a:r>
            <a:r>
              <a:rPr lang="en-US" sz="1800" dirty="0"/>
              <a:t>alarm condition is encountered—see use </a:t>
            </a:r>
            <a:r>
              <a:rPr lang="en-US" sz="1800" dirty="0" smtClean="0"/>
              <a:t>case </a:t>
            </a:r>
            <a:r>
              <a:rPr lang="en-US" sz="1800" b="1" dirty="0" smtClean="0"/>
              <a:t>Alarm </a:t>
            </a:r>
            <a:r>
              <a:rPr lang="en-US" sz="1800" b="1" dirty="0"/>
              <a:t>condition encountered.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220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u="sng" dirty="0" smtClean="0"/>
              <a:t>Scenario-based modeling:</a:t>
            </a:r>
          </a:p>
          <a:p>
            <a:pPr marL="0" indent="0" algn="just">
              <a:buNone/>
            </a:pPr>
            <a:r>
              <a:rPr lang="en-US" sz="2000" b="1" dirty="0" smtClean="0"/>
              <a:t>Use case template for Surveillance</a:t>
            </a:r>
          </a:p>
          <a:p>
            <a:pPr marL="457200" indent="-457200">
              <a:buSzPct val="100000"/>
              <a:buFont typeface="+mj-lt"/>
              <a:buAutoNum type="arabicParenR" startAt="9"/>
            </a:pPr>
            <a:r>
              <a:rPr lang="en-US" sz="2000" b="1" dirty="0"/>
              <a:t>Priority: </a:t>
            </a:r>
            <a:r>
              <a:rPr lang="en-US" sz="2000" dirty="0"/>
              <a:t>Moderate priority, to </a:t>
            </a:r>
            <a:r>
              <a:rPr lang="en-US" sz="2000" dirty="0" smtClean="0"/>
              <a:t>be implemented </a:t>
            </a:r>
            <a:r>
              <a:rPr lang="en-US" sz="2000" dirty="0"/>
              <a:t>after basic functions.</a:t>
            </a:r>
          </a:p>
          <a:p>
            <a:pPr marL="457200" indent="-457200">
              <a:buSzPct val="100000"/>
              <a:buFont typeface="+mj-lt"/>
              <a:buAutoNum type="arabicParenR" startAt="9"/>
            </a:pPr>
            <a:r>
              <a:rPr lang="en-US" sz="2000" b="1" dirty="0"/>
              <a:t>When available: </a:t>
            </a:r>
            <a:r>
              <a:rPr lang="en-US" sz="2000" dirty="0"/>
              <a:t>Third increment.</a:t>
            </a:r>
          </a:p>
          <a:p>
            <a:pPr marL="457200" indent="-457200">
              <a:buSzPct val="100000"/>
              <a:buFont typeface="+mj-lt"/>
              <a:buAutoNum type="arabicParenR" startAt="9"/>
            </a:pPr>
            <a:r>
              <a:rPr lang="en-US" sz="2000" b="1" dirty="0"/>
              <a:t>Frequency of use: </a:t>
            </a:r>
            <a:r>
              <a:rPr lang="en-US" sz="2000" dirty="0"/>
              <a:t>Moderate frequency.</a:t>
            </a:r>
          </a:p>
          <a:p>
            <a:pPr marL="457200" indent="-457200">
              <a:buSzPct val="100000"/>
              <a:buFont typeface="+mj-lt"/>
              <a:buAutoNum type="arabicParenR" startAt="9"/>
            </a:pPr>
            <a:r>
              <a:rPr lang="en-US" sz="2000" b="1" dirty="0"/>
              <a:t>Channel to actor: </a:t>
            </a:r>
            <a:r>
              <a:rPr lang="en-US" sz="2000" dirty="0"/>
              <a:t>Via PC-based browser </a:t>
            </a:r>
            <a:r>
              <a:rPr lang="en-US" sz="2000" dirty="0" smtClean="0"/>
              <a:t>and Internet </a:t>
            </a:r>
            <a:r>
              <a:rPr lang="en-US" sz="2000" dirty="0"/>
              <a:t>connection.</a:t>
            </a:r>
          </a:p>
          <a:p>
            <a:pPr marL="457200" indent="-457200">
              <a:buSzPct val="100000"/>
              <a:buFont typeface="+mj-lt"/>
              <a:buAutoNum type="arabicParenR" startAt="9"/>
            </a:pPr>
            <a:r>
              <a:rPr lang="en-US" sz="2000" b="1" dirty="0"/>
              <a:t>Secondary actors: </a:t>
            </a:r>
            <a:r>
              <a:rPr lang="en-US" sz="2000" dirty="0"/>
              <a:t>System administrator, cameras.</a:t>
            </a:r>
          </a:p>
          <a:p>
            <a:pPr marL="457200" indent="-457200">
              <a:buSzPct val="100000"/>
              <a:buFont typeface="+mj-lt"/>
              <a:buAutoNum type="arabicParenR" startAt="9"/>
            </a:pPr>
            <a:r>
              <a:rPr lang="en-US" sz="2000" b="1" dirty="0"/>
              <a:t>Channels to secondary actors: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System </a:t>
            </a:r>
            <a:r>
              <a:rPr lang="en-US" sz="2000" dirty="0"/>
              <a:t>administrator: PC-based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Cameras</a:t>
            </a:r>
            <a:r>
              <a:rPr lang="en-US" sz="2000" dirty="0"/>
              <a:t>: wireless connectivity.</a:t>
            </a:r>
          </a:p>
          <a:p>
            <a:pPr marL="457200" indent="-457200">
              <a:buSzPct val="100000"/>
              <a:buFont typeface="+mj-lt"/>
              <a:buAutoNum type="arabicParenR" startAt="15"/>
            </a:pPr>
            <a:r>
              <a:rPr lang="en-US" sz="2000" b="1" dirty="0"/>
              <a:t>Open issues: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What </a:t>
            </a:r>
            <a:r>
              <a:rPr lang="en-US" sz="2000" dirty="0"/>
              <a:t>mechanisms protect unauthorized use of </a:t>
            </a:r>
            <a:r>
              <a:rPr lang="en-US" sz="2000" dirty="0" smtClean="0"/>
              <a:t>this capability </a:t>
            </a:r>
            <a:r>
              <a:rPr lang="en-US" sz="2000" dirty="0"/>
              <a:t>by employees of </a:t>
            </a:r>
            <a:r>
              <a:rPr lang="en-US" sz="2000" i="1" dirty="0" err="1"/>
              <a:t>SafeHome</a:t>
            </a:r>
            <a:r>
              <a:rPr lang="en-US" sz="2000" i="1" dirty="0"/>
              <a:t> Products</a:t>
            </a:r>
            <a:r>
              <a:rPr lang="en-US" sz="20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Is </a:t>
            </a:r>
            <a:r>
              <a:rPr lang="en-US" sz="2000" dirty="0"/>
              <a:t>security sufficient? Hacking into this feature </a:t>
            </a:r>
            <a:r>
              <a:rPr lang="en-US" sz="2000" dirty="0" smtClean="0"/>
              <a:t>would represent </a:t>
            </a:r>
            <a:r>
              <a:rPr lang="en-US" sz="2000" dirty="0"/>
              <a:t>a major invasion of privacy.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3. Will system response via the Internet be </a:t>
            </a:r>
            <a:r>
              <a:rPr lang="en-US" sz="2000" dirty="0" smtClean="0"/>
              <a:t>acceptable given </a:t>
            </a:r>
            <a:r>
              <a:rPr lang="en-US" sz="2000" dirty="0"/>
              <a:t>the bandwidth required for camera views?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4. Will we develop a capability to provide video at </a:t>
            </a:r>
            <a:r>
              <a:rPr lang="en-US" sz="2000" dirty="0" smtClean="0"/>
              <a:t>a higher </a:t>
            </a:r>
            <a:r>
              <a:rPr lang="en-US" sz="2000" dirty="0"/>
              <a:t>frames-per-second rate when </a:t>
            </a:r>
            <a:r>
              <a:rPr lang="en-US" sz="2000" dirty="0" smtClean="0"/>
              <a:t>high bandwidth connections </a:t>
            </a:r>
            <a:r>
              <a:rPr lang="en-US" sz="2000" dirty="0"/>
              <a:t>are available?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806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Scenario-based modeling:</a:t>
            </a:r>
          </a:p>
          <a:p>
            <a:pPr marL="0" indent="0" algn="just">
              <a:buNone/>
            </a:pPr>
            <a:r>
              <a:rPr lang="en-US" sz="2000" b="1" dirty="0" smtClean="0"/>
              <a:t>Activity diagram for access camera surveillance via the internet – display camera views function</a:t>
            </a:r>
          </a:p>
          <a:p>
            <a:endParaRPr lang="en-US" sz="20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47750"/>
            <a:ext cx="292417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89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Scenario-based modeling:</a:t>
            </a:r>
          </a:p>
          <a:p>
            <a:pPr marL="0" indent="0" algn="just">
              <a:buNone/>
            </a:pPr>
            <a:r>
              <a:rPr lang="en-US" sz="2000" b="1" dirty="0" smtClean="0"/>
              <a:t>Swimlane diagram for</a:t>
            </a:r>
          </a:p>
          <a:p>
            <a:pPr marL="0" indent="0" algn="just">
              <a:buNone/>
            </a:pPr>
            <a:r>
              <a:rPr lang="en-US" sz="2000" b="1" dirty="0" smtClean="0"/>
              <a:t>access camera surveillance</a:t>
            </a:r>
          </a:p>
          <a:p>
            <a:pPr marL="0" indent="0" algn="just">
              <a:buNone/>
            </a:pPr>
            <a:r>
              <a:rPr lang="en-US" sz="2000" b="1" dirty="0" smtClean="0"/>
              <a:t>via the internet – display</a:t>
            </a:r>
          </a:p>
          <a:p>
            <a:pPr marL="0" indent="0" algn="just">
              <a:buNone/>
            </a:pPr>
            <a:r>
              <a:rPr lang="en-US" sz="2000" b="1" dirty="0" smtClean="0"/>
              <a:t>camera views function</a:t>
            </a:r>
          </a:p>
          <a:p>
            <a:endParaRPr lang="en-US" sz="2000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3950"/>
            <a:ext cx="4572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20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b="1" u="sng" dirty="0" smtClean="0"/>
              <a:t>Class based modeling:</a:t>
            </a:r>
          </a:p>
          <a:p>
            <a:pPr algn="just"/>
            <a:r>
              <a:rPr lang="en-US" sz="2000" b="1" dirty="0" smtClean="0"/>
              <a:t>Class:</a:t>
            </a:r>
          </a:p>
          <a:p>
            <a:pPr algn="just">
              <a:buFontTx/>
              <a:buChar char="-"/>
            </a:pPr>
            <a:r>
              <a:rPr lang="en-US" sz="2000" dirty="0" smtClean="0"/>
              <a:t>Perform “grammatical parse” on use case developed, Identify noun or noun-phrase and prepare a table of it.</a:t>
            </a:r>
          </a:p>
          <a:p>
            <a:pPr algn="just">
              <a:buFontTx/>
              <a:buChar char="-"/>
            </a:pPr>
            <a:r>
              <a:rPr lang="en-US" sz="2000" dirty="0" smtClean="0"/>
              <a:t>Now classify the classes based on following list: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 smtClean="0"/>
              <a:t>External entities:</a:t>
            </a:r>
            <a:r>
              <a:rPr lang="en-US" sz="2000" dirty="0" smtClean="0"/>
              <a:t> Who produce/ consume info. (e.g. device, people)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 smtClean="0"/>
              <a:t>Things:</a:t>
            </a:r>
            <a:r>
              <a:rPr lang="en-US" sz="2000" dirty="0" smtClean="0"/>
              <a:t>  part of information domain (e.g. display, letters, signals)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 smtClean="0"/>
              <a:t>Occurrences or events: </a:t>
            </a:r>
            <a:r>
              <a:rPr lang="en-US" sz="2000" dirty="0" smtClean="0"/>
              <a:t>(e.g. robot movement)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 smtClean="0"/>
              <a:t>Roles:</a:t>
            </a:r>
            <a:r>
              <a:rPr lang="en-US" sz="2000" dirty="0" smtClean="0"/>
              <a:t> people who’ll interact with the system. (e.g. manager, engineer, sales person)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 smtClean="0"/>
              <a:t>Organizational Units:</a:t>
            </a:r>
            <a:r>
              <a:rPr lang="en-US" sz="2000" dirty="0" smtClean="0"/>
              <a:t> (e.g. division, dept., group)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 smtClean="0"/>
              <a:t>Places:</a:t>
            </a:r>
            <a:r>
              <a:rPr lang="en-US" sz="2000" dirty="0" smtClean="0"/>
              <a:t> (e.g. manufacturing floor, loading dock)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 smtClean="0"/>
              <a:t>Structures:</a:t>
            </a:r>
            <a:r>
              <a:rPr lang="en-US" sz="2000" dirty="0" smtClean="0"/>
              <a:t> defines class of objects or related class of objects (e.g. sensors, computers, vehicles)</a:t>
            </a:r>
          </a:p>
        </p:txBody>
      </p:sp>
    </p:spTree>
    <p:extLst>
      <p:ext uri="{BB962C8B-B14F-4D97-AF65-F5344CB8AC3E}">
        <p14:creationId xmlns:p14="http://schemas.microsoft.com/office/powerpoint/2010/main" val="7122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Class based modeling:</a:t>
            </a:r>
          </a:p>
          <a:p>
            <a:r>
              <a:rPr lang="en-US" sz="2000" b="1" dirty="0" smtClean="0"/>
              <a:t>Example : </a:t>
            </a:r>
            <a:r>
              <a:rPr lang="en-US" sz="2000" b="1" dirty="0" err="1" smtClean="0"/>
              <a:t>SafeHome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36991"/>
              </p:ext>
            </p:extLst>
          </p:nvPr>
        </p:nvGraphicFramePr>
        <p:xfrm>
          <a:off x="1066800" y="2186940"/>
          <a:ext cx="71323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Potential class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General</a:t>
                      </a:r>
                      <a:r>
                        <a:rPr lang="en-US" sz="1600" baseline="0" dirty="0" smtClean="0"/>
                        <a:t> Classification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Homeowner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Role or external</a:t>
                      </a:r>
                      <a:r>
                        <a:rPr lang="en-US" sz="1600" baseline="0" dirty="0" smtClean="0"/>
                        <a:t> entity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Sensor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External entity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Control Panel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External entity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Installation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Occurrence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System (alias security system)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Thing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Number, type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Not objects, attributes of sensor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Master password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Thing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Telephone number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Thing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Sensor event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Occurrence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Audible alarm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External entity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Monitoring service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Organization unit or external</a:t>
                      </a:r>
                      <a:r>
                        <a:rPr lang="en-US" sz="1600" baseline="0" dirty="0" smtClean="0"/>
                        <a:t> entity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Class based modeling:</a:t>
            </a:r>
          </a:p>
          <a:p>
            <a:pPr algn="just"/>
            <a:r>
              <a:rPr lang="en-US" sz="2000" dirty="0" smtClean="0"/>
              <a:t>Once your table of classes is prepared, classification get done apply this six selection characteristics to either retain or reject the classes for your analysis model.</a:t>
            </a:r>
          </a:p>
          <a:p>
            <a:pPr marL="169863" indent="-169863" algn="just">
              <a:buFont typeface="+mj-lt"/>
              <a:buAutoNum type="arabicPeriod"/>
            </a:pPr>
            <a:r>
              <a:rPr lang="en-US" sz="1900" b="1" dirty="0"/>
              <a:t>Retained information.</a:t>
            </a:r>
            <a:r>
              <a:rPr lang="en-US" sz="1900" i="1" dirty="0"/>
              <a:t> </a:t>
            </a:r>
            <a:r>
              <a:rPr lang="en-US" sz="1900" dirty="0"/>
              <a:t>The potential class will be useful during analysis only </a:t>
            </a:r>
            <a:r>
              <a:rPr lang="en-US" sz="1900" dirty="0" smtClean="0"/>
              <a:t>if information </a:t>
            </a:r>
            <a:r>
              <a:rPr lang="en-US" sz="1900" dirty="0"/>
              <a:t>about it must be remembered so that the system can function</a:t>
            </a:r>
            <a:r>
              <a:rPr lang="en-US" sz="1900" dirty="0" smtClean="0"/>
              <a:t>.</a:t>
            </a:r>
          </a:p>
          <a:p>
            <a:pPr marL="169863" indent="-169863" algn="just">
              <a:buFont typeface="+mj-lt"/>
              <a:buAutoNum type="arabicPeriod"/>
            </a:pPr>
            <a:r>
              <a:rPr lang="en-US" sz="1900" b="1" dirty="0"/>
              <a:t>Needed services.</a:t>
            </a:r>
            <a:r>
              <a:rPr lang="en-US" sz="1900" i="1" dirty="0"/>
              <a:t> </a:t>
            </a:r>
            <a:r>
              <a:rPr lang="en-US" sz="1900" dirty="0"/>
              <a:t>The potential class must have a set of identifiable </a:t>
            </a:r>
            <a:r>
              <a:rPr lang="en-US" sz="1900" dirty="0" smtClean="0"/>
              <a:t>operations that </a:t>
            </a:r>
            <a:r>
              <a:rPr lang="en-US" sz="1900" dirty="0"/>
              <a:t>can change the value of its attributes in some way</a:t>
            </a:r>
            <a:r>
              <a:rPr lang="en-US" sz="1900" dirty="0" smtClean="0"/>
              <a:t>.</a:t>
            </a:r>
          </a:p>
          <a:p>
            <a:pPr marL="169863" indent="-169863" algn="just">
              <a:buFont typeface="+mj-lt"/>
              <a:buAutoNum type="arabicPeriod"/>
            </a:pPr>
            <a:r>
              <a:rPr lang="en-US" sz="1900" b="1" dirty="0"/>
              <a:t>Multiple attributes.</a:t>
            </a:r>
            <a:r>
              <a:rPr lang="en-US" sz="1900" i="1" dirty="0"/>
              <a:t> </a:t>
            </a:r>
            <a:r>
              <a:rPr lang="en-US" sz="1900" dirty="0"/>
              <a:t>During requirement analysis, the focus should be </a:t>
            </a:r>
            <a:r>
              <a:rPr lang="en-US" sz="1900" dirty="0" smtClean="0"/>
              <a:t>on “major</a:t>
            </a:r>
            <a:r>
              <a:rPr lang="en-US" sz="1900" dirty="0"/>
              <a:t>” information; a class with a single attribute may, in fact, be </a:t>
            </a:r>
            <a:r>
              <a:rPr lang="en-US" sz="1900" dirty="0" smtClean="0"/>
              <a:t>useful during </a:t>
            </a:r>
            <a:r>
              <a:rPr lang="en-US" sz="1900" dirty="0"/>
              <a:t>design, but is probably better represented as an attribute of </a:t>
            </a:r>
            <a:r>
              <a:rPr lang="en-US" sz="1900" dirty="0" smtClean="0"/>
              <a:t>another class </a:t>
            </a:r>
            <a:r>
              <a:rPr lang="en-US" sz="1900" dirty="0"/>
              <a:t>during the analysis activity</a:t>
            </a:r>
            <a:r>
              <a:rPr lang="en-US" sz="1900" dirty="0" smtClean="0"/>
              <a:t>.</a:t>
            </a:r>
          </a:p>
          <a:p>
            <a:pPr marL="169863" indent="-169863" algn="just">
              <a:buFont typeface="+mj-lt"/>
              <a:buAutoNum type="arabicPeriod"/>
            </a:pPr>
            <a:r>
              <a:rPr lang="en-US" sz="1900" b="1" dirty="0" smtClean="0"/>
              <a:t>Common </a:t>
            </a:r>
            <a:r>
              <a:rPr lang="en-US" sz="1900" b="1" dirty="0"/>
              <a:t>attributes.</a:t>
            </a:r>
            <a:r>
              <a:rPr lang="en-US" sz="1900" i="1" dirty="0"/>
              <a:t> </a:t>
            </a:r>
            <a:r>
              <a:rPr lang="en-US" sz="1900" dirty="0"/>
              <a:t>A set of attributes can be defined for the potential </a:t>
            </a:r>
            <a:r>
              <a:rPr lang="en-US" sz="1900" dirty="0" smtClean="0"/>
              <a:t>class and </a:t>
            </a:r>
            <a:r>
              <a:rPr lang="en-US" sz="1900" dirty="0"/>
              <a:t>these attributes apply to all instances of the class</a:t>
            </a:r>
            <a:r>
              <a:rPr lang="en-US" sz="1900" dirty="0" smtClean="0"/>
              <a:t>.</a:t>
            </a:r>
          </a:p>
          <a:p>
            <a:pPr marL="169863" indent="-169863" algn="just">
              <a:buFont typeface="+mj-lt"/>
              <a:buAutoNum type="arabicPeriod"/>
            </a:pPr>
            <a:r>
              <a:rPr lang="en-US" sz="1900" b="1" dirty="0" smtClean="0"/>
              <a:t>Common </a:t>
            </a:r>
            <a:r>
              <a:rPr lang="en-US" sz="1900" b="1" dirty="0"/>
              <a:t>operations.</a:t>
            </a:r>
            <a:r>
              <a:rPr lang="en-US" sz="1900" i="1" dirty="0"/>
              <a:t> </a:t>
            </a:r>
            <a:r>
              <a:rPr lang="en-US" sz="1900" dirty="0"/>
              <a:t>A set of operations can be defined for the potential </a:t>
            </a:r>
            <a:r>
              <a:rPr lang="en-US" sz="1900" dirty="0" smtClean="0"/>
              <a:t>class and </a:t>
            </a:r>
            <a:r>
              <a:rPr lang="en-US" sz="1900" dirty="0"/>
              <a:t>these operations apply to all instances of the class</a:t>
            </a:r>
            <a:r>
              <a:rPr lang="en-US" sz="1900" dirty="0" smtClean="0"/>
              <a:t>.</a:t>
            </a:r>
          </a:p>
          <a:p>
            <a:pPr marL="169863" indent="-169863" algn="just">
              <a:buFont typeface="+mj-lt"/>
              <a:buAutoNum type="arabicPeriod"/>
            </a:pPr>
            <a:r>
              <a:rPr lang="en-US" sz="1900" b="1" dirty="0" smtClean="0"/>
              <a:t>Essential </a:t>
            </a:r>
            <a:r>
              <a:rPr lang="en-US" sz="1900" b="1" dirty="0"/>
              <a:t>requirements.</a:t>
            </a:r>
            <a:r>
              <a:rPr lang="en-US" sz="1900" i="1" dirty="0"/>
              <a:t> </a:t>
            </a:r>
            <a:r>
              <a:rPr lang="en-US" sz="1900" dirty="0"/>
              <a:t>External entities that appear in the problem space </a:t>
            </a:r>
            <a:r>
              <a:rPr lang="en-US" sz="1900" dirty="0" smtClean="0"/>
              <a:t>and produce </a:t>
            </a:r>
            <a:r>
              <a:rPr lang="en-US" sz="1900" dirty="0"/>
              <a:t>or consume information essential to the operation of any solution </a:t>
            </a:r>
            <a:r>
              <a:rPr lang="en-US" sz="1900" dirty="0" smtClean="0"/>
              <a:t>for the </a:t>
            </a:r>
            <a:r>
              <a:rPr lang="en-US" sz="1900" dirty="0"/>
              <a:t>system will almost always be defined as classes in the requirements model</a:t>
            </a:r>
            <a:r>
              <a:rPr lang="en-US" sz="19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32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Class based modeling:</a:t>
            </a:r>
          </a:p>
          <a:p>
            <a:r>
              <a:rPr lang="en-US" sz="2000" b="1" dirty="0" smtClean="0"/>
              <a:t>Example : </a:t>
            </a:r>
            <a:r>
              <a:rPr lang="en-US" sz="2000" b="1" dirty="0" err="1" smtClean="0"/>
              <a:t>SafeHome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85142"/>
              </p:ext>
            </p:extLst>
          </p:nvPr>
        </p:nvGraphicFramePr>
        <p:xfrm>
          <a:off x="1066800" y="2186940"/>
          <a:ext cx="7924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Potential class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Characteristics number that applies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Homeowner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Rejected:</a:t>
                      </a:r>
                      <a:r>
                        <a:rPr lang="en-US" sz="1600" dirty="0" smtClean="0"/>
                        <a:t> 1, 2 fail even though 6 applies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Sensor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Accepted:</a:t>
                      </a:r>
                      <a:r>
                        <a:rPr lang="en-US" sz="1600" dirty="0" smtClean="0"/>
                        <a:t> all apply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Control Panel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Accepted:</a:t>
                      </a:r>
                      <a:r>
                        <a:rPr lang="en-US" sz="1600" dirty="0" smtClean="0"/>
                        <a:t> all apply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Installation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Rejected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System (alias security system)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Accepted:</a:t>
                      </a:r>
                      <a:r>
                        <a:rPr lang="en-US" sz="1600" dirty="0" smtClean="0"/>
                        <a:t> all apply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Number, type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Rejected:</a:t>
                      </a:r>
                      <a:r>
                        <a:rPr lang="en-US" sz="1600" dirty="0" smtClean="0"/>
                        <a:t> 3 fails, attributes of sensor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Master password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Rejected:</a:t>
                      </a:r>
                      <a:r>
                        <a:rPr lang="en-US" sz="1600" dirty="0" smtClean="0"/>
                        <a:t> 3 fails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Telephone number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Rejected:</a:t>
                      </a:r>
                      <a:r>
                        <a:rPr lang="en-US" sz="1600" dirty="0" smtClean="0"/>
                        <a:t> 3 fails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Sensor event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Accepted:</a:t>
                      </a:r>
                      <a:r>
                        <a:rPr lang="en-US" sz="1600" dirty="0" smtClean="0"/>
                        <a:t> All apply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Audible alarm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Accepted:</a:t>
                      </a:r>
                      <a:r>
                        <a:rPr lang="en-US" sz="1600" dirty="0" smtClean="0"/>
                        <a:t> 2,3,4,5,6</a:t>
                      </a:r>
                      <a:r>
                        <a:rPr lang="en-US" sz="1600" baseline="0" dirty="0" smtClean="0"/>
                        <a:t> apply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Monitoring service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Rejected:</a:t>
                      </a:r>
                      <a:r>
                        <a:rPr lang="en-US" sz="1600" dirty="0" smtClean="0"/>
                        <a:t> 1,2</a:t>
                      </a:r>
                      <a:r>
                        <a:rPr lang="en-US" sz="1600" baseline="0" dirty="0" smtClean="0"/>
                        <a:t> fails even though 6 applies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8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Prelude:</a:t>
            </a:r>
          </a:p>
          <a:p>
            <a:pPr algn="just"/>
            <a:r>
              <a:rPr lang="en-US" sz="2000" dirty="0" smtClean="0"/>
              <a:t>Understanding the requirement is </a:t>
            </a:r>
            <a:r>
              <a:rPr lang="en-US" sz="2000" dirty="0" smtClean="0">
                <a:solidFill>
                  <a:srgbClr val="FF0000"/>
                </a:solidFill>
              </a:rPr>
              <a:t>most difficult task</a:t>
            </a:r>
          </a:p>
          <a:p>
            <a:pPr marL="0" indent="0">
              <a:buNone/>
            </a:pPr>
            <a:r>
              <a:rPr lang="en-US" sz="2000" i="1" dirty="0" smtClean="0"/>
              <a:t>Why is that so?</a:t>
            </a:r>
          </a:p>
          <a:p>
            <a:pPr algn="just"/>
            <a:r>
              <a:rPr lang="en-US" sz="2000" dirty="0"/>
              <a:t>When you first think about it, </a:t>
            </a:r>
            <a:r>
              <a:rPr lang="en-US" sz="2000" dirty="0" smtClean="0"/>
              <a:t>developing a </a:t>
            </a:r>
            <a:r>
              <a:rPr lang="en-US" sz="2000" dirty="0"/>
              <a:t>clear understanding of requirements doesn’t seem that hard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After all</a:t>
            </a:r>
            <a:r>
              <a:rPr lang="en-US" sz="2000" dirty="0"/>
              <a:t>, doesn’t the customer know what is required</a:t>
            </a:r>
            <a:r>
              <a:rPr lang="en-US" sz="2000" dirty="0" smtClean="0"/>
              <a:t>?</a:t>
            </a:r>
          </a:p>
          <a:p>
            <a:pPr algn="just"/>
            <a:r>
              <a:rPr lang="en-US" sz="2000" dirty="0" smtClean="0"/>
              <a:t>Shouldn’t </a:t>
            </a:r>
            <a:r>
              <a:rPr lang="en-US" sz="2000" dirty="0"/>
              <a:t>the end users </a:t>
            </a:r>
            <a:r>
              <a:rPr lang="en-US" sz="2000" dirty="0" smtClean="0"/>
              <a:t>have a </a:t>
            </a:r>
            <a:r>
              <a:rPr lang="en-US" sz="2000" dirty="0"/>
              <a:t>good understanding of the features and functions that will provide benefit</a:t>
            </a:r>
            <a:r>
              <a:rPr lang="en-US" sz="2000" dirty="0" smtClean="0"/>
              <a:t>?</a:t>
            </a:r>
          </a:p>
          <a:p>
            <a:pPr algn="just"/>
            <a:r>
              <a:rPr lang="en-US" sz="2000" dirty="0"/>
              <a:t>Surprisingly, in many instances the answer to these questions is “</a:t>
            </a:r>
            <a:r>
              <a:rPr lang="en-US" sz="2000" dirty="0">
                <a:solidFill>
                  <a:schemeClr val="accent2"/>
                </a:solidFill>
              </a:rPr>
              <a:t>no</a:t>
            </a:r>
            <a:r>
              <a:rPr lang="en-US" sz="2000" dirty="0"/>
              <a:t>.” And even </a:t>
            </a:r>
            <a:r>
              <a:rPr lang="en-US" sz="2000" dirty="0" smtClean="0"/>
              <a:t>if customers </a:t>
            </a:r>
            <a:r>
              <a:rPr lang="en-US" sz="2000" dirty="0"/>
              <a:t>and end-users are explicit in their needs, those </a:t>
            </a:r>
            <a:r>
              <a:rPr lang="en-US" sz="2000" dirty="0">
                <a:solidFill>
                  <a:schemeClr val="accent2"/>
                </a:solidFill>
              </a:rPr>
              <a:t>needs will </a:t>
            </a:r>
            <a:r>
              <a:rPr lang="en-US" sz="2000" dirty="0" smtClean="0">
                <a:solidFill>
                  <a:schemeClr val="accent2"/>
                </a:solidFill>
              </a:rPr>
              <a:t>change throughout </a:t>
            </a:r>
            <a:r>
              <a:rPr lang="en-US" sz="2000" dirty="0">
                <a:solidFill>
                  <a:schemeClr val="accent2"/>
                </a:solidFill>
              </a:rPr>
              <a:t>the project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Class based modeling:</a:t>
            </a:r>
          </a:p>
          <a:p>
            <a:r>
              <a:rPr lang="en-US" sz="2000" b="1" dirty="0" smtClean="0"/>
              <a:t>Specifying attributes:</a:t>
            </a:r>
          </a:p>
          <a:p>
            <a:pPr marL="169863" indent="-169863" algn="just">
              <a:buFont typeface="Arial" pitchFamily="34" charset="0"/>
              <a:buChar char="•"/>
            </a:pPr>
            <a:r>
              <a:rPr lang="en-US" sz="1600" dirty="0" smtClean="0"/>
              <a:t>Attributes of a baseball player in the context of statistics of professional baseball players: name, position, batting average fielding percentage, years played, games played etc.</a:t>
            </a:r>
          </a:p>
          <a:p>
            <a:pPr marL="169863" indent="-169863" algn="just">
              <a:buFont typeface="Arial" pitchFamily="34" charset="0"/>
              <a:buChar char="•"/>
            </a:pPr>
            <a:r>
              <a:rPr lang="en-US" sz="1600" dirty="0" smtClean="0"/>
              <a:t>But for Professional baseball pension system, the attributes might be like: average, salary, credit toward full vesting, pension plan option chosen, mailing address etc.</a:t>
            </a:r>
          </a:p>
          <a:p>
            <a:pPr marL="319088" indent="-266700" algn="just"/>
            <a:r>
              <a:rPr lang="en-US" sz="1600" dirty="0" smtClean="0">
                <a:solidFill>
                  <a:schemeClr val="accent2"/>
                </a:solidFill>
              </a:rPr>
              <a:t>How to select meaningful set of attributes? </a:t>
            </a:r>
            <a:r>
              <a:rPr lang="en-US" sz="1600" dirty="0">
                <a:solidFill>
                  <a:srgbClr val="00B050"/>
                </a:solidFill>
              </a:rPr>
              <a:t>What data </a:t>
            </a:r>
            <a:r>
              <a:rPr lang="en-US" sz="1600" dirty="0" smtClean="0">
                <a:solidFill>
                  <a:srgbClr val="00B050"/>
                </a:solidFill>
              </a:rPr>
              <a:t>items (composite </a:t>
            </a:r>
            <a:r>
              <a:rPr lang="en-US" sz="1600" dirty="0">
                <a:solidFill>
                  <a:srgbClr val="00B050"/>
                </a:solidFill>
              </a:rPr>
              <a:t>and/or elementary) fully define this class in the context of the </a:t>
            </a:r>
            <a:r>
              <a:rPr lang="en-US" sz="1600" dirty="0" smtClean="0">
                <a:solidFill>
                  <a:srgbClr val="00B050"/>
                </a:solidFill>
              </a:rPr>
              <a:t>problem at hand.</a:t>
            </a:r>
            <a:endParaRPr lang="en-US" sz="1800" dirty="0" smtClean="0">
              <a:solidFill>
                <a:srgbClr val="00B050"/>
              </a:solidFill>
            </a:endParaRPr>
          </a:p>
          <a:p>
            <a:pPr marL="319088" indent="-266700"/>
            <a:r>
              <a:rPr lang="en-US" sz="1600" dirty="0"/>
              <a:t>identification </a:t>
            </a:r>
            <a:r>
              <a:rPr lang="en-US" sz="1600" dirty="0" smtClean="0"/>
              <a:t>information = system </a:t>
            </a:r>
            <a:r>
              <a:rPr lang="en-US" sz="1600" dirty="0"/>
              <a:t>ID </a:t>
            </a:r>
            <a:r>
              <a:rPr lang="en-US" sz="1600" dirty="0" smtClean="0"/>
              <a:t>+ verification </a:t>
            </a:r>
            <a:r>
              <a:rPr lang="en-US" sz="1600" dirty="0"/>
              <a:t>phone </a:t>
            </a:r>
            <a:r>
              <a:rPr lang="en-US" sz="1600" dirty="0" smtClean="0"/>
              <a:t>number + system </a:t>
            </a:r>
            <a:r>
              <a:rPr lang="en-US" sz="1600" dirty="0"/>
              <a:t>status</a:t>
            </a:r>
          </a:p>
          <a:p>
            <a:pPr marL="319088" indent="-266700"/>
            <a:r>
              <a:rPr lang="en-US" sz="1600" dirty="0"/>
              <a:t>alarm response </a:t>
            </a:r>
            <a:r>
              <a:rPr lang="en-US" sz="1600" dirty="0" smtClean="0"/>
              <a:t>information = delay time +  </a:t>
            </a:r>
            <a:r>
              <a:rPr lang="en-US" sz="1600" dirty="0"/>
              <a:t>telephone number</a:t>
            </a:r>
          </a:p>
          <a:p>
            <a:pPr marL="319088" indent="-266700"/>
            <a:r>
              <a:rPr lang="en-US" sz="1600" smtClean="0"/>
              <a:t>Activation / deactivation </a:t>
            </a:r>
            <a:r>
              <a:rPr lang="en-US" sz="1600" dirty="0"/>
              <a:t>information </a:t>
            </a:r>
            <a:r>
              <a:rPr lang="en-US" sz="1600" dirty="0" smtClean="0"/>
              <a:t>= </a:t>
            </a:r>
            <a:r>
              <a:rPr lang="en-US" sz="1600" dirty="0"/>
              <a:t>master password </a:t>
            </a:r>
            <a:r>
              <a:rPr lang="en-US" sz="1600" dirty="0" smtClean="0"/>
              <a:t>+ </a:t>
            </a:r>
            <a:r>
              <a:rPr lang="en-US" sz="1600" dirty="0"/>
              <a:t>number of allowable </a:t>
            </a:r>
            <a:r>
              <a:rPr lang="en-US" sz="1600" dirty="0" smtClean="0"/>
              <a:t>tries + </a:t>
            </a:r>
            <a:r>
              <a:rPr lang="en-US" sz="1600" smtClean="0"/>
              <a:t>temporary password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804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Class based modeling: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Specifying Operations: </a:t>
            </a:r>
            <a:r>
              <a:rPr lang="en-US" sz="2000" dirty="0" smtClean="0"/>
              <a:t>Operation defines the behavior of an object.</a:t>
            </a:r>
            <a:r>
              <a:rPr lang="en-US" sz="2000" dirty="0"/>
              <a:t> they can generally be divided into four broad categories:</a:t>
            </a:r>
            <a:endParaRPr lang="en-US" sz="2000" dirty="0" smtClean="0"/>
          </a:p>
          <a:p>
            <a:pPr marL="457200" indent="-457200" algn="just">
              <a:spcBef>
                <a:spcPts val="0"/>
              </a:spcBef>
              <a:buAutoNum type="arabicParenBoth"/>
            </a:pPr>
            <a:r>
              <a:rPr lang="en-US" sz="2000" dirty="0" smtClean="0"/>
              <a:t>operations that </a:t>
            </a:r>
            <a:r>
              <a:rPr lang="en-US" sz="2000" dirty="0"/>
              <a:t>manipulate data in some way (e.g., adding, deleting, reformatting, selecting</a:t>
            </a:r>
            <a:r>
              <a:rPr lang="en-US" sz="2000" dirty="0" smtClean="0"/>
              <a:t>),</a:t>
            </a:r>
          </a:p>
          <a:p>
            <a:pPr marL="457200" indent="-457200" algn="just">
              <a:spcBef>
                <a:spcPts val="0"/>
              </a:spcBef>
              <a:buAutoNum type="arabicParenBoth"/>
            </a:pPr>
            <a:r>
              <a:rPr lang="en-US" sz="2000" dirty="0" smtClean="0"/>
              <a:t>operations </a:t>
            </a:r>
            <a:r>
              <a:rPr lang="en-US" sz="2000" dirty="0"/>
              <a:t>that perform </a:t>
            </a:r>
            <a:r>
              <a:rPr lang="en-US" sz="2000" dirty="0" smtClean="0"/>
              <a:t>a computation</a:t>
            </a:r>
          </a:p>
          <a:p>
            <a:pPr marL="457200" indent="-457200" algn="just">
              <a:spcBef>
                <a:spcPts val="0"/>
              </a:spcBef>
              <a:buAutoNum type="arabicParenBoth"/>
            </a:pPr>
            <a:r>
              <a:rPr lang="en-US" sz="2000" dirty="0" smtClean="0"/>
              <a:t>operations </a:t>
            </a:r>
            <a:r>
              <a:rPr lang="en-US" sz="2000" dirty="0"/>
              <a:t>that inquire about the </a:t>
            </a:r>
            <a:r>
              <a:rPr lang="en-US" sz="2000" dirty="0" smtClean="0"/>
              <a:t>state of an object,</a:t>
            </a:r>
          </a:p>
          <a:p>
            <a:pPr marL="457200" indent="-457200" algn="just">
              <a:spcBef>
                <a:spcPts val="0"/>
              </a:spcBef>
              <a:buAutoNum type="arabicParenBoth"/>
            </a:pPr>
            <a:r>
              <a:rPr lang="en-US" sz="2000" dirty="0"/>
              <a:t>o</a:t>
            </a:r>
            <a:r>
              <a:rPr lang="en-US" sz="2000" dirty="0" smtClean="0"/>
              <a:t>perations </a:t>
            </a:r>
            <a:r>
              <a:rPr lang="en-US" sz="2000" dirty="0"/>
              <a:t>that monitor an object for the occurrence of a </a:t>
            </a:r>
            <a:r>
              <a:rPr lang="en-US" sz="2000" dirty="0" smtClean="0"/>
              <a:t>controlling event.</a:t>
            </a:r>
            <a:endParaRPr lang="en-US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2419350"/>
            <a:ext cx="17811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6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Flow oriented modeling:</a:t>
            </a:r>
          </a:p>
          <a:p>
            <a:pPr marL="169863" indent="-169863">
              <a:spcBef>
                <a:spcPts val="0"/>
              </a:spcBef>
            </a:pPr>
            <a:r>
              <a:rPr lang="en-US" sz="1800" dirty="0" smtClean="0"/>
              <a:t>Some software considers data flow oriented techniques as outdated.</a:t>
            </a:r>
          </a:p>
          <a:p>
            <a:pPr marL="169863" indent="-169863">
              <a:spcBef>
                <a:spcPts val="0"/>
              </a:spcBef>
            </a:pPr>
            <a:r>
              <a:rPr lang="en-US" sz="1800" dirty="0" smtClean="0"/>
              <a:t>Data-flow diagrams (DFD) are not formal part of UML. They complement UML diagrams and provide insight into requirements and flow.</a:t>
            </a:r>
          </a:p>
          <a:p>
            <a:pPr marL="169863" indent="-169863">
              <a:spcBef>
                <a:spcPts val="0"/>
              </a:spcBef>
            </a:pPr>
            <a:r>
              <a:rPr lang="en-US" sz="1800" dirty="0" smtClean="0"/>
              <a:t>Input-Process-Output</a:t>
            </a:r>
          </a:p>
          <a:p>
            <a:pPr marL="169863" indent="-169863">
              <a:spcBef>
                <a:spcPts val="0"/>
              </a:spcBef>
            </a:pPr>
            <a:r>
              <a:rPr lang="en-US" sz="1800" dirty="0" smtClean="0"/>
              <a:t>Context level (0-level) DFD represents the system as a whole</a:t>
            </a:r>
          </a:p>
          <a:p>
            <a:pPr marL="233363" indent="-233363" algn="just">
              <a:spcBef>
                <a:spcPts val="0"/>
              </a:spcBef>
            </a:pPr>
            <a:r>
              <a:rPr lang="en-US" sz="1800" dirty="0"/>
              <a:t>Subsequent </a:t>
            </a:r>
            <a:r>
              <a:rPr lang="en-US" sz="1800" dirty="0" smtClean="0"/>
              <a:t>data flow </a:t>
            </a:r>
            <a:r>
              <a:rPr lang="en-US" sz="1800" dirty="0"/>
              <a:t>diagrams refine the context diagram, providing increasing detail with </a:t>
            </a:r>
            <a:r>
              <a:rPr lang="en-US" sz="1800" dirty="0" smtClean="0"/>
              <a:t>each subsequent </a:t>
            </a:r>
            <a:r>
              <a:rPr lang="en-US" sz="1800" dirty="0"/>
              <a:t>level</a:t>
            </a:r>
            <a:r>
              <a:rPr lang="en-US" sz="1800" dirty="0" smtClean="0"/>
              <a:t>.</a:t>
            </a:r>
          </a:p>
          <a:p>
            <a:pPr marL="233363" indent="-233363" algn="just">
              <a:spcBef>
                <a:spcPts val="0"/>
              </a:spcBef>
            </a:pPr>
            <a:r>
              <a:rPr lang="en-US" sz="1800" dirty="0" smtClean="0"/>
              <a:t>Notations: Yourdon-</a:t>
            </a:r>
            <a:r>
              <a:rPr lang="en-US" sz="1800" dirty="0" err="1" smtClean="0"/>
              <a:t>coad</a:t>
            </a:r>
            <a:r>
              <a:rPr lang="en-US" sz="1800" dirty="0" smtClean="0"/>
              <a:t>, </a:t>
            </a:r>
            <a:r>
              <a:rPr lang="en-US" sz="1800" dirty="0" err="1" smtClean="0"/>
              <a:t>Gane-Sarson</a:t>
            </a: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19800" y="3028950"/>
            <a:ext cx="12954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09586"/>
              </p:ext>
            </p:extLst>
          </p:nvPr>
        </p:nvGraphicFramePr>
        <p:xfrm>
          <a:off x="4876799" y="2114550"/>
          <a:ext cx="4191001" cy="2895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791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Yourdon</a:t>
                      </a:r>
                      <a:r>
                        <a:rPr lang="en-US" sz="1600" baseline="0" dirty="0" smtClean="0"/>
                        <a:t> and Coad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Gane</a:t>
                      </a:r>
                      <a:r>
                        <a:rPr lang="en-US" sz="1600" dirty="0" smtClean="0"/>
                        <a:t> and </a:t>
                      </a:r>
                      <a:r>
                        <a:rPr lang="en-US" sz="1600" dirty="0" err="1" smtClean="0"/>
                        <a:t>Sarson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7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External</a:t>
                      </a:r>
                      <a:r>
                        <a:rPr lang="en-US" sz="1600" baseline="0" dirty="0" smtClean="0"/>
                        <a:t> Entity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Data-Store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Dataflow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52750"/>
            <a:ext cx="1066800" cy="54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974030"/>
            <a:ext cx="1109494" cy="5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69" y="3566855"/>
            <a:ext cx="473111" cy="47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109" y="3566855"/>
            <a:ext cx="571675" cy="47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2" y="4113995"/>
            <a:ext cx="1062038" cy="35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69" y="4099173"/>
            <a:ext cx="1079437" cy="370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6096000" y="4774527"/>
            <a:ext cx="1143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96200" y="4774527"/>
            <a:ext cx="1143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Flow oriented modeling:</a:t>
            </a:r>
          </a:p>
          <a:p>
            <a:pPr marL="0" indent="0">
              <a:buNone/>
            </a:pPr>
            <a:r>
              <a:rPr lang="en-US" sz="2200" b="1" dirty="0" smtClean="0"/>
              <a:t>Context level (0-level) DFD for </a:t>
            </a:r>
            <a:r>
              <a:rPr lang="en-US" sz="2200" b="1" dirty="0" err="1" smtClean="0"/>
              <a:t>SafeHome</a:t>
            </a:r>
            <a:r>
              <a:rPr lang="en-US" sz="2200" b="1" dirty="0" smtClean="0"/>
              <a:t> System</a:t>
            </a:r>
          </a:p>
          <a:p>
            <a:pPr algn="just">
              <a:spcBef>
                <a:spcPts val="0"/>
              </a:spcBef>
            </a:pP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66950"/>
            <a:ext cx="529572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2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US" sz="2200" b="1" u="sng" dirty="0" smtClean="0"/>
              <a:t>Flow oriented modeling:</a:t>
            </a:r>
          </a:p>
          <a:p>
            <a:pPr marL="0" indent="0">
              <a:buNone/>
            </a:pPr>
            <a:r>
              <a:rPr lang="en-US" sz="2000" b="1" dirty="0" smtClean="0"/>
              <a:t>Guidelines of derivation of a data flow diagrams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the </a:t>
            </a:r>
            <a:r>
              <a:rPr lang="en-US" sz="2000" dirty="0"/>
              <a:t>level 0 data flow diagram should depict the software/system as </a:t>
            </a:r>
            <a:r>
              <a:rPr lang="en-US" sz="2000" dirty="0" smtClean="0"/>
              <a:t>a single </a:t>
            </a:r>
            <a:r>
              <a:rPr lang="en-US" sz="2000" dirty="0"/>
              <a:t>bubble; </a:t>
            </a:r>
            <a:endParaRPr lang="en-US" sz="2000" dirty="0" smtClean="0"/>
          </a:p>
          <a:p>
            <a:pPr marL="457200" indent="-457200">
              <a:buAutoNum type="arabicParenBoth"/>
            </a:pPr>
            <a:r>
              <a:rPr lang="en-US" sz="2000" dirty="0" smtClean="0"/>
              <a:t>primary </a:t>
            </a:r>
            <a:r>
              <a:rPr lang="en-US" sz="2000" dirty="0"/>
              <a:t>input and output should be carefully noted</a:t>
            </a:r>
            <a:r>
              <a:rPr lang="en-US" sz="2000" dirty="0" smtClean="0"/>
              <a:t>;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Refinement should </a:t>
            </a:r>
            <a:r>
              <a:rPr lang="en-US" sz="2000" dirty="0"/>
              <a:t>begin by isolating candidate processes, data objects, and data stores to </a:t>
            </a:r>
            <a:r>
              <a:rPr lang="en-US" sz="2000" dirty="0" smtClean="0"/>
              <a:t>be represented </a:t>
            </a:r>
            <a:r>
              <a:rPr lang="en-US" sz="2000" dirty="0"/>
              <a:t>at the next level</a:t>
            </a:r>
            <a:r>
              <a:rPr lang="en-US" sz="2000" dirty="0" smtClean="0"/>
              <a:t>;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all </a:t>
            </a:r>
            <a:r>
              <a:rPr lang="en-US" sz="2000" dirty="0"/>
              <a:t>arrows and bubbles should be labeled </a:t>
            </a:r>
            <a:r>
              <a:rPr lang="en-US" sz="2000" dirty="0" smtClean="0"/>
              <a:t>with meaningful </a:t>
            </a:r>
            <a:r>
              <a:rPr lang="en-US" sz="2000" dirty="0"/>
              <a:t>names</a:t>
            </a:r>
            <a:r>
              <a:rPr lang="en-US" sz="2000" dirty="0" smtClean="0"/>
              <a:t>;</a:t>
            </a:r>
          </a:p>
          <a:p>
            <a:pPr marL="457200" indent="-457200">
              <a:buAutoNum type="arabicParenBoth"/>
            </a:pPr>
            <a:r>
              <a:rPr lang="en-US" sz="2000" i="1" dirty="0" smtClean="0"/>
              <a:t>information </a:t>
            </a:r>
            <a:r>
              <a:rPr lang="en-US" sz="2000" i="1" dirty="0"/>
              <a:t>flow continuity </a:t>
            </a:r>
            <a:r>
              <a:rPr lang="en-US" sz="2000" dirty="0"/>
              <a:t>must be maintained from level </a:t>
            </a:r>
            <a:r>
              <a:rPr lang="en-US" sz="2000" dirty="0" smtClean="0"/>
              <a:t>to level,2 and</a:t>
            </a:r>
          </a:p>
          <a:p>
            <a:pPr marL="457200" indent="-457200">
              <a:buAutoNum type="arabicParenBoth"/>
            </a:pPr>
            <a:r>
              <a:rPr lang="en-US" sz="2000" dirty="0" smtClean="0"/>
              <a:t>one </a:t>
            </a:r>
            <a:r>
              <a:rPr lang="en-US" sz="2000" dirty="0"/>
              <a:t>bubble at a time should be refined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27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Flow oriented modeling:</a:t>
            </a:r>
          </a:p>
          <a:p>
            <a:pPr marL="0" indent="0">
              <a:buNone/>
            </a:pPr>
            <a:endParaRPr lang="en-US" sz="2200" b="1" u="sng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759280"/>
            <a:ext cx="4800600" cy="325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10" y="1975015"/>
            <a:ext cx="4117790" cy="303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0" y="1733550"/>
            <a:ext cx="1672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 DFD for</a:t>
            </a:r>
          </a:p>
          <a:p>
            <a:r>
              <a:rPr lang="en-US" i="1" dirty="0" err="1"/>
              <a:t>SafeHome</a:t>
            </a:r>
            <a:endParaRPr lang="en-US" i="1" dirty="0"/>
          </a:p>
          <a:p>
            <a:r>
              <a:rPr lang="en-US" dirty="0" smtClean="0"/>
              <a:t>Security function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1657350"/>
            <a:ext cx="1537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 DFD</a:t>
            </a:r>
          </a:p>
          <a:p>
            <a:r>
              <a:rPr lang="en-US" dirty="0"/>
              <a:t>that refines</a:t>
            </a:r>
          </a:p>
          <a:p>
            <a:r>
              <a:rPr lang="en-US" dirty="0"/>
              <a:t>the </a:t>
            </a:r>
            <a:r>
              <a:rPr lang="en-US" i="1" dirty="0"/>
              <a:t>monitor</a:t>
            </a:r>
          </a:p>
          <a:p>
            <a:r>
              <a:rPr lang="en-US" i="1" dirty="0"/>
              <a:t>sensors </a:t>
            </a:r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8640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u="sng" dirty="0" smtClean="0"/>
              <a:t>Behavioral modeling: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Purely dynamic model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The model indicates how to software will respond to external events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Steps to create behavioral model:</a:t>
            </a:r>
          </a:p>
          <a:p>
            <a:pPr marL="708660" lvl="1" indent="-342900">
              <a:spcBef>
                <a:spcPts val="0"/>
              </a:spcBef>
              <a:buSzPct val="90000"/>
              <a:buFont typeface="+mj-lt"/>
              <a:buAutoNum type="arabicParenR"/>
            </a:pPr>
            <a:r>
              <a:rPr lang="en-US" sz="1700" dirty="0" smtClean="0"/>
              <a:t>Evaluate all use-case to understand fully the sequence of interaction within the system</a:t>
            </a:r>
          </a:p>
          <a:p>
            <a:pPr marL="708660" lvl="1" indent="-342900">
              <a:spcBef>
                <a:spcPts val="0"/>
              </a:spcBef>
              <a:buSzPct val="90000"/>
              <a:buFont typeface="+mj-lt"/>
              <a:buAutoNum type="arabicParenR"/>
            </a:pPr>
            <a:r>
              <a:rPr lang="en-US" sz="1700" dirty="0"/>
              <a:t>i</a:t>
            </a:r>
            <a:r>
              <a:rPr lang="en-US" sz="1700" dirty="0" smtClean="0"/>
              <a:t>dentify events that </a:t>
            </a:r>
            <a:r>
              <a:rPr lang="en-US" sz="1700" dirty="0" smtClean="0"/>
              <a:t>drive </a:t>
            </a:r>
            <a:r>
              <a:rPr lang="en-US" sz="1700" dirty="0" smtClean="0"/>
              <a:t>the interaction sequence and understand how this events relate to specific objects</a:t>
            </a:r>
          </a:p>
          <a:p>
            <a:pPr marL="708660" lvl="1" indent="-342900">
              <a:spcBef>
                <a:spcPts val="0"/>
              </a:spcBef>
              <a:buSzPct val="90000"/>
              <a:buFont typeface="+mj-lt"/>
              <a:buAutoNum type="arabicParenR"/>
            </a:pPr>
            <a:r>
              <a:rPr lang="en-US" sz="1700" dirty="0" smtClean="0"/>
              <a:t>Create a sequence diagram for each use case</a:t>
            </a:r>
          </a:p>
          <a:p>
            <a:pPr marL="708660" lvl="1" indent="-342900">
              <a:spcBef>
                <a:spcPts val="0"/>
              </a:spcBef>
              <a:buSzPct val="90000"/>
              <a:buFont typeface="+mj-lt"/>
              <a:buAutoNum type="arabicParenR"/>
            </a:pPr>
            <a:r>
              <a:rPr lang="en-US" sz="1700" dirty="0" smtClean="0"/>
              <a:t>Build a state diagram for the system.</a:t>
            </a:r>
          </a:p>
          <a:p>
            <a:pPr marL="708660" lvl="1" indent="-342900">
              <a:spcBef>
                <a:spcPts val="0"/>
              </a:spcBef>
              <a:buSzPct val="90000"/>
              <a:buFont typeface="+mj-lt"/>
              <a:buAutoNum type="arabicParenR"/>
            </a:pPr>
            <a:r>
              <a:rPr lang="en-US" sz="1700" dirty="0" smtClean="0"/>
              <a:t>Review the behavioral model to verify accuracy and consistency.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How to identify events within use case?</a:t>
            </a:r>
          </a:p>
          <a:p>
            <a:pPr marL="0" indent="0" algn="just">
              <a:buNone/>
            </a:pPr>
            <a:r>
              <a:rPr lang="en-US" sz="2000" dirty="0" smtClean="0"/>
              <a:t>Ex: The </a:t>
            </a:r>
            <a:r>
              <a:rPr lang="en-US" sz="2000" dirty="0" smtClean="0">
                <a:solidFill>
                  <a:srgbClr val="0070C0"/>
                </a:solidFill>
              </a:rPr>
              <a:t>home owner uses the keypad to key in a four-digit password</a:t>
            </a:r>
            <a:r>
              <a:rPr lang="en-US" sz="2000" dirty="0" smtClean="0"/>
              <a:t>. The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password is compared with valid password stored in the system</a:t>
            </a:r>
            <a:r>
              <a:rPr lang="en-US" sz="2000" dirty="0" smtClean="0"/>
              <a:t>. If the password is incorrect, the </a:t>
            </a:r>
            <a:r>
              <a:rPr lang="en-US" sz="2000" dirty="0" smtClean="0">
                <a:solidFill>
                  <a:srgbClr val="7030A0"/>
                </a:solidFill>
              </a:rPr>
              <a:t>control panel will beep</a:t>
            </a:r>
            <a:r>
              <a:rPr lang="en-US" sz="2000" dirty="0" smtClean="0"/>
              <a:t> once and reset itself for additional input. If the password is incorrect, the control panel awaits further action.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Behavioral modeling:</a:t>
            </a:r>
          </a:p>
          <a:p>
            <a:pPr marL="319088" indent="-319088">
              <a:spcBef>
                <a:spcPts val="0"/>
              </a:spcBef>
            </a:pPr>
            <a:r>
              <a:rPr lang="en-US" sz="2200" dirty="0" smtClean="0"/>
              <a:t>Two different characterization of states:</a:t>
            </a:r>
          </a:p>
          <a:p>
            <a:pPr marL="319088" lvl="1" indent="-319088">
              <a:spcBef>
                <a:spcPts val="0"/>
              </a:spcBef>
            </a:pPr>
            <a:r>
              <a:rPr lang="en-US" sz="1900" dirty="0" smtClean="0"/>
              <a:t>The state of each class as the system performs its functions</a:t>
            </a:r>
          </a:p>
          <a:p>
            <a:pPr marL="319088" lvl="1" indent="-319088">
              <a:spcBef>
                <a:spcPts val="0"/>
              </a:spcBef>
            </a:pPr>
            <a:r>
              <a:rPr lang="en-US" sz="1900" dirty="0" smtClean="0"/>
              <a:t>The state of system as observed from the outside as the system perform its function.</a:t>
            </a:r>
          </a:p>
          <a:p>
            <a:pPr marL="319088" lvl="1" indent="-319088">
              <a:spcBef>
                <a:spcPts val="0"/>
              </a:spcBef>
            </a:pPr>
            <a:endParaRPr lang="en-US" sz="1900" dirty="0"/>
          </a:p>
          <a:p>
            <a:pPr marL="0" lvl="1" indent="0">
              <a:spcBef>
                <a:spcPts val="0"/>
              </a:spcBef>
              <a:buNone/>
            </a:pPr>
            <a:r>
              <a:rPr lang="en-US" sz="1900" dirty="0" smtClean="0"/>
              <a:t>[ State Diagram for Control Panel Class ]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62150"/>
            <a:ext cx="4419600" cy="313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7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Behavioral modeling: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900" dirty="0" smtClean="0"/>
              <a:t>[ Sequence Diagram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900" dirty="0" smtClean="0"/>
              <a:t>for </a:t>
            </a:r>
            <a:r>
              <a:rPr lang="en-US" sz="1900" dirty="0" err="1" smtClean="0"/>
              <a:t>SafeHome</a:t>
            </a:r>
            <a:r>
              <a:rPr lang="en-US" sz="1900" dirty="0" smtClean="0"/>
              <a:t>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900" dirty="0" smtClean="0"/>
              <a:t>Security Function ]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48711"/>
            <a:ext cx="58674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2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200" b="1" u="sng" dirty="0" smtClean="0"/>
              <a:t>Data Modeling Concepts:</a:t>
            </a:r>
          </a:p>
          <a:p>
            <a:pPr algn="just">
              <a:spcBef>
                <a:spcPts val="0"/>
              </a:spcBef>
            </a:pPr>
            <a:r>
              <a:rPr lang="en-US" sz="1800" dirty="0" smtClean="0">
                <a:solidFill>
                  <a:srgbClr val="FF0000"/>
                </a:solidFill>
              </a:rPr>
              <a:t>When to Use?</a:t>
            </a:r>
            <a:r>
              <a:rPr lang="en-US" sz="1800" dirty="0" smtClean="0"/>
              <a:t> If your software needs to create, extend or interface with the database OR complex data structures (stack/queues </a:t>
            </a:r>
            <a:r>
              <a:rPr lang="en-US" sz="1800" dirty="0" smtClean="0"/>
              <a:t>etc.) </a:t>
            </a:r>
            <a:r>
              <a:rPr lang="en-US" sz="1800" dirty="0" smtClean="0"/>
              <a:t>must be constructed / manipulated.</a:t>
            </a:r>
          </a:p>
          <a:p>
            <a:pPr algn="just">
              <a:spcBef>
                <a:spcPts val="0"/>
              </a:spcBef>
            </a:pPr>
            <a:r>
              <a:rPr lang="en-US" sz="1800" dirty="0" smtClean="0"/>
              <a:t>Data objects: A data object is a representation of composite information that must be understood by software.</a:t>
            </a:r>
          </a:p>
          <a:p>
            <a:pPr algn="just">
              <a:spcBef>
                <a:spcPts val="0"/>
              </a:spcBef>
            </a:pPr>
            <a:r>
              <a:rPr lang="en-US" sz="1800" dirty="0" smtClean="0"/>
              <a:t>Composite info? No. of diff. properties : </a:t>
            </a:r>
            <a:r>
              <a:rPr lang="en-US" sz="1800" dirty="0" smtClean="0">
                <a:solidFill>
                  <a:srgbClr val="FF0000"/>
                </a:solidFill>
              </a:rPr>
              <a:t>Width</a:t>
            </a:r>
            <a:r>
              <a:rPr lang="en-US" sz="1800" dirty="0" smtClean="0"/>
              <a:t> / </a:t>
            </a:r>
            <a:r>
              <a:rPr lang="en-US" sz="1800" dirty="0" smtClean="0">
                <a:solidFill>
                  <a:srgbClr val="00B050"/>
                </a:solidFill>
              </a:rPr>
              <a:t>Dimension</a:t>
            </a:r>
            <a:r>
              <a:rPr lang="en-US" sz="1800" dirty="0" smtClean="0"/>
              <a:t> (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height</a:t>
            </a:r>
            <a:r>
              <a:rPr lang="en-US" sz="1800" dirty="0" smtClean="0"/>
              <a:t> x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width</a:t>
            </a:r>
            <a:r>
              <a:rPr lang="en-US" sz="1800" dirty="0" smtClean="0"/>
              <a:t> x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depth</a:t>
            </a:r>
            <a:r>
              <a:rPr lang="en-US" sz="1800" dirty="0" smtClean="0"/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9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57094"/>
            <a:ext cx="506055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8" y="3670558"/>
            <a:ext cx="1320927" cy="65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177677"/>
            <a:ext cx="2181225" cy="189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9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Requirement Engineering:</a:t>
            </a:r>
          </a:p>
          <a:p>
            <a:r>
              <a:rPr lang="en-US" sz="2000" b="1" u="sng" dirty="0" smtClean="0"/>
              <a:t>What is it?</a:t>
            </a:r>
          </a:p>
          <a:p>
            <a:pPr marL="0" indent="0" algn="just">
              <a:buNone/>
            </a:pPr>
            <a:r>
              <a:rPr lang="en-US" sz="2000" dirty="0"/>
              <a:t>Before you begin </a:t>
            </a:r>
            <a:r>
              <a:rPr lang="en-US" sz="2000" dirty="0" smtClean="0"/>
              <a:t>any technical </a:t>
            </a:r>
            <a:r>
              <a:rPr lang="en-US" sz="2000" dirty="0"/>
              <a:t>work, it’s a good idea </a:t>
            </a:r>
            <a:r>
              <a:rPr lang="en-US" sz="2000" dirty="0" smtClean="0"/>
              <a:t>to apply </a:t>
            </a:r>
            <a:r>
              <a:rPr lang="en-US" sz="2000" dirty="0"/>
              <a:t>a set of requirements </a:t>
            </a:r>
            <a:r>
              <a:rPr lang="en-US" sz="2000" dirty="0" smtClean="0"/>
              <a:t>engineering tasks</a:t>
            </a:r>
            <a:r>
              <a:rPr lang="en-US" sz="2000" dirty="0"/>
              <a:t>. These tasks lead to </a:t>
            </a:r>
            <a:r>
              <a:rPr lang="en-US" sz="2000" dirty="0" smtClean="0"/>
              <a:t>an understanding </a:t>
            </a:r>
            <a:r>
              <a:rPr lang="en-US" sz="2000" dirty="0"/>
              <a:t>of what the business impact of </a:t>
            </a:r>
            <a:r>
              <a:rPr lang="en-US" sz="2000" dirty="0" smtClean="0"/>
              <a:t>the software </a:t>
            </a:r>
            <a:r>
              <a:rPr lang="en-US" sz="2000" dirty="0"/>
              <a:t>will be, what the customer wants, </a:t>
            </a:r>
            <a:r>
              <a:rPr lang="en-US" sz="2000" dirty="0" smtClean="0"/>
              <a:t>and how </a:t>
            </a:r>
            <a:r>
              <a:rPr lang="en-US" sz="2000" dirty="0"/>
              <a:t>end users will interact with the software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endParaRPr lang="en-US" sz="2400" b="1" u="sng" dirty="0"/>
          </a:p>
          <a:p>
            <a:pPr marL="512763" indent="-342900"/>
            <a:r>
              <a:rPr lang="en-US" sz="2000" b="1" u="sng" dirty="0" smtClean="0"/>
              <a:t>Who does it?</a:t>
            </a:r>
          </a:p>
          <a:p>
            <a:pPr marL="169863" indent="0" algn="just">
              <a:buNone/>
            </a:pPr>
            <a:r>
              <a:rPr lang="en-US" sz="2000" dirty="0"/>
              <a:t>Software engineers (</a:t>
            </a:r>
            <a:r>
              <a:rPr lang="en-US" sz="2000" dirty="0" smtClean="0"/>
              <a:t>sometimes referred </a:t>
            </a:r>
            <a:r>
              <a:rPr lang="en-US" sz="2000" dirty="0"/>
              <a:t>to as system engineers or “analysts” </a:t>
            </a:r>
            <a:r>
              <a:rPr lang="en-US" sz="2000" dirty="0" smtClean="0"/>
              <a:t>in the </a:t>
            </a:r>
            <a:r>
              <a:rPr lang="en-US" sz="2000" dirty="0"/>
              <a:t>IT world) and other project </a:t>
            </a:r>
            <a:r>
              <a:rPr lang="en-US" sz="2000" dirty="0" smtClean="0"/>
              <a:t>stakeholders (managers</a:t>
            </a:r>
            <a:r>
              <a:rPr lang="en-US" sz="2000" dirty="0"/>
              <a:t>, customers, end users) all </a:t>
            </a:r>
            <a:r>
              <a:rPr lang="en-US" sz="2000" dirty="0" smtClean="0"/>
              <a:t>participate in </a:t>
            </a:r>
            <a:r>
              <a:rPr lang="en-US" sz="2000" dirty="0"/>
              <a:t>requirements engineering.</a:t>
            </a:r>
            <a:endParaRPr lang="en-US" sz="20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0704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u="sng" dirty="0" smtClean="0"/>
              <a:t>Data Modeling Concepts (E-R Modeling):</a:t>
            </a:r>
          </a:p>
          <a:p>
            <a:pPr>
              <a:spcBef>
                <a:spcPts val="0"/>
              </a:spcBef>
            </a:pPr>
            <a:r>
              <a:rPr lang="en-US" sz="1800" b="1" dirty="0" smtClean="0"/>
              <a:t>Entity sets:</a:t>
            </a:r>
            <a:r>
              <a:rPr lang="en-US" sz="1900" dirty="0" smtClean="0"/>
              <a:t> </a:t>
            </a:r>
            <a:r>
              <a:rPr lang="en-US" sz="1600" dirty="0" smtClean="0"/>
              <a:t>An </a:t>
            </a:r>
            <a:r>
              <a:rPr lang="en-US" sz="1600" dirty="0"/>
              <a:t>entity is a “thing” or “object” in the real world that is distinguishable from all </a:t>
            </a:r>
            <a:r>
              <a:rPr lang="en-US" sz="1600" dirty="0" smtClean="0"/>
              <a:t>other objects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1800" b="1" dirty="0" smtClean="0"/>
              <a:t>Relationship sets:</a:t>
            </a:r>
            <a:r>
              <a:rPr lang="en-US" sz="2000" dirty="0" smtClean="0"/>
              <a:t> </a:t>
            </a:r>
            <a:r>
              <a:rPr lang="en-US" sz="1600" dirty="0"/>
              <a:t>A relationship is an association among several </a:t>
            </a:r>
            <a:r>
              <a:rPr lang="en-US" sz="1600" dirty="0" smtClean="0"/>
              <a:t>entities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800" b="1" dirty="0" smtClean="0"/>
              <a:t>Attributes: </a:t>
            </a:r>
            <a:endParaRPr lang="en-US" sz="1600" dirty="0" smtClean="0"/>
          </a:p>
          <a:p>
            <a:pPr marL="233363" lvl="1" indent="-115888">
              <a:spcBef>
                <a:spcPts val="0"/>
              </a:spcBef>
            </a:pPr>
            <a:r>
              <a:rPr lang="en-US" sz="1600" b="1" dirty="0" smtClean="0"/>
              <a:t>Simple: </a:t>
            </a:r>
            <a:r>
              <a:rPr lang="en-US" sz="1600" dirty="0" smtClean="0"/>
              <a:t>age</a:t>
            </a:r>
          </a:p>
          <a:p>
            <a:pPr marL="233363" lvl="1" indent="-115888">
              <a:spcBef>
                <a:spcPts val="0"/>
              </a:spcBef>
            </a:pPr>
            <a:endParaRPr lang="en-US" sz="1600" dirty="0" smtClean="0"/>
          </a:p>
          <a:p>
            <a:pPr marL="233363" lvl="1" indent="-115888">
              <a:spcBef>
                <a:spcPts val="0"/>
              </a:spcBef>
            </a:pPr>
            <a:endParaRPr lang="en-US" sz="1600" dirty="0" smtClean="0"/>
          </a:p>
          <a:p>
            <a:pPr marL="233363" lvl="1" indent="-115888">
              <a:spcBef>
                <a:spcPts val="0"/>
              </a:spcBef>
            </a:pPr>
            <a:r>
              <a:rPr lang="en-US" sz="1600" b="1" dirty="0" smtClean="0"/>
              <a:t>Composite: </a:t>
            </a:r>
            <a:r>
              <a:rPr lang="en-US" sz="1600" dirty="0" smtClean="0"/>
              <a:t>name, address</a:t>
            </a:r>
          </a:p>
          <a:p>
            <a:pPr marL="233363" lvl="1" indent="-115888">
              <a:spcBef>
                <a:spcPts val="0"/>
              </a:spcBef>
            </a:pPr>
            <a:r>
              <a:rPr lang="en-US" sz="1600" b="1" dirty="0" smtClean="0"/>
              <a:t>Single valued: </a:t>
            </a:r>
            <a:r>
              <a:rPr lang="en-US" sz="1600" dirty="0" smtClean="0"/>
              <a:t>weight</a:t>
            </a:r>
          </a:p>
          <a:p>
            <a:pPr marL="117475" lvl="1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233363" lvl="1" indent="-115888">
              <a:spcBef>
                <a:spcPts val="0"/>
              </a:spcBef>
            </a:pPr>
            <a:r>
              <a:rPr lang="en-US" sz="1600" b="1" dirty="0" smtClean="0"/>
              <a:t>Multivalued: </a:t>
            </a:r>
            <a:r>
              <a:rPr lang="en-US" sz="1600" dirty="0" smtClean="0"/>
              <a:t>Phone numbers</a:t>
            </a:r>
          </a:p>
          <a:p>
            <a:pPr marL="117475" lvl="1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117475" lvl="1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233363" lvl="1" indent="-115888">
              <a:spcBef>
                <a:spcPts val="0"/>
              </a:spcBef>
            </a:pPr>
            <a:r>
              <a:rPr lang="en-US" sz="1600" b="1" dirty="0" smtClean="0"/>
              <a:t>Derived attributes: </a:t>
            </a:r>
            <a:r>
              <a:rPr lang="en-US" sz="1600" dirty="0" smtClean="0"/>
              <a:t>age from </a:t>
            </a:r>
            <a:r>
              <a:rPr lang="en-US" sz="1600" dirty="0" err="1" smtClean="0"/>
              <a:t>DoB</a:t>
            </a:r>
            <a:endParaRPr lang="en-US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48363"/>
            <a:ext cx="2362199" cy="86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48151"/>
            <a:ext cx="4193692" cy="83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352549"/>
            <a:ext cx="2045266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454277"/>
            <a:ext cx="2011293" cy="42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158502"/>
            <a:ext cx="1633536" cy="92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1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u="sng" dirty="0" smtClean="0"/>
              <a:t>Data Modeling Concepts (E-R Modeling):</a:t>
            </a:r>
          </a:p>
          <a:p>
            <a:pPr>
              <a:spcBef>
                <a:spcPts val="0"/>
              </a:spcBef>
            </a:pPr>
            <a:r>
              <a:rPr lang="en-US" sz="1800" b="1" dirty="0" smtClean="0"/>
              <a:t>Constraints:</a:t>
            </a:r>
          </a:p>
          <a:p>
            <a:pPr marL="339725" lvl="1" indent="-222250">
              <a:spcBef>
                <a:spcPts val="0"/>
              </a:spcBef>
            </a:pPr>
            <a:r>
              <a:rPr lang="en-US" sz="1600" b="1" dirty="0"/>
              <a:t>Cardinality:</a:t>
            </a:r>
            <a:r>
              <a:rPr lang="en-US" sz="1700" dirty="0"/>
              <a:t> </a:t>
            </a:r>
          </a:p>
          <a:p>
            <a:pPr lvl="1">
              <a:spcBef>
                <a:spcPts val="0"/>
              </a:spcBef>
            </a:pPr>
            <a:endParaRPr lang="en-US" sz="1700" dirty="0"/>
          </a:p>
          <a:p>
            <a:pPr lvl="1">
              <a:spcBef>
                <a:spcPts val="0"/>
              </a:spcBef>
            </a:pPr>
            <a:endParaRPr lang="en-US" sz="1700" dirty="0"/>
          </a:p>
          <a:p>
            <a:pPr lvl="1">
              <a:spcBef>
                <a:spcPts val="0"/>
              </a:spcBef>
            </a:pPr>
            <a:endParaRPr lang="en-US" sz="1700" dirty="0"/>
          </a:p>
          <a:p>
            <a:pPr lvl="1">
              <a:spcBef>
                <a:spcPts val="0"/>
              </a:spcBef>
            </a:pPr>
            <a:endParaRPr lang="en-US" sz="1700" dirty="0"/>
          </a:p>
          <a:p>
            <a:pPr lvl="1">
              <a:spcBef>
                <a:spcPts val="0"/>
              </a:spcBef>
            </a:pPr>
            <a:endParaRPr lang="en-US" sz="1700" dirty="0"/>
          </a:p>
          <a:p>
            <a:pPr lvl="1">
              <a:spcBef>
                <a:spcPts val="0"/>
              </a:spcBef>
            </a:pPr>
            <a:endParaRPr lang="en-US" sz="1700" dirty="0"/>
          </a:p>
          <a:p>
            <a:pPr lvl="1">
              <a:spcBef>
                <a:spcPts val="0"/>
              </a:spcBef>
            </a:pPr>
            <a:endParaRPr lang="en-US" sz="1700" dirty="0"/>
          </a:p>
          <a:p>
            <a:pPr lvl="1">
              <a:spcBef>
                <a:spcPts val="0"/>
              </a:spcBef>
            </a:pPr>
            <a:endParaRPr lang="en-US" sz="1700" dirty="0"/>
          </a:p>
          <a:p>
            <a:pPr lvl="1">
              <a:spcBef>
                <a:spcPts val="0"/>
              </a:spcBef>
            </a:pPr>
            <a:endParaRPr lang="en-US" sz="1700" dirty="0"/>
          </a:p>
          <a:p>
            <a:pPr lvl="1">
              <a:spcBef>
                <a:spcPts val="0"/>
              </a:spcBef>
            </a:pPr>
            <a:r>
              <a:rPr lang="en-US" sz="1700" b="1" dirty="0"/>
              <a:t>Participation:</a:t>
            </a:r>
            <a:r>
              <a:rPr lang="en-US" sz="1700" dirty="0"/>
              <a:t> Fully/Total, </a:t>
            </a:r>
            <a:r>
              <a:rPr lang="en-US" sz="1700" dirty="0" smtClean="0"/>
              <a:t>Partial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1700" dirty="0"/>
          </a:p>
          <a:p>
            <a:pPr>
              <a:spcBef>
                <a:spcPts val="0"/>
              </a:spcBef>
            </a:pPr>
            <a:r>
              <a:rPr lang="en-US" sz="1800" b="1" dirty="0" smtClean="0"/>
              <a:t>Keys: </a:t>
            </a:r>
            <a:r>
              <a:rPr lang="en-US" sz="1600" dirty="0" smtClean="0"/>
              <a:t>Primary, Foreign Key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b="1" dirty="0" smtClean="0"/>
              <a:t>Dashed Lines: </a:t>
            </a:r>
            <a:r>
              <a:rPr lang="en-US" sz="1600" dirty="0" smtClean="0"/>
              <a:t>link attributes of relationship sets to relationship set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b="1" dirty="0" smtClean="0"/>
              <a:t>Doubled line: </a:t>
            </a:r>
            <a:r>
              <a:rPr lang="en-US" sz="1600" dirty="0" smtClean="0"/>
              <a:t>total participation of an entity in relationship set.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b="1" dirty="0" smtClean="0"/>
              <a:t>Doubled diamond: </a:t>
            </a:r>
            <a:r>
              <a:rPr lang="en-US" sz="1600" dirty="0" smtClean="0"/>
              <a:t>Identifying relationship sets to weak entity sets</a:t>
            </a:r>
            <a:endParaRPr lang="en-US" sz="1800" dirty="0" smtClean="0"/>
          </a:p>
          <a:p>
            <a:pPr marL="365760" lvl="1" indent="0">
              <a:spcBef>
                <a:spcPts val="0"/>
              </a:spcBef>
              <a:buNone/>
            </a:pPr>
            <a:endParaRPr lang="en-US" sz="1700" dirty="0"/>
          </a:p>
          <a:p>
            <a:pPr marL="365760" lvl="1" indent="0">
              <a:spcBef>
                <a:spcPts val="0"/>
              </a:spcBef>
              <a:buNone/>
            </a:pPr>
            <a:endParaRPr lang="en-US" sz="17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3" y="3412318"/>
            <a:ext cx="2147777" cy="30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035" y="2044887"/>
            <a:ext cx="2172965" cy="308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59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thmbs.imgag.com/unsafe/adaptive-fit-in/450x360/https://ak.imgag.com/product/flash/3421671/thank-you-ecards-gratitude-rap-ecard--maste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thmbs.imgag.com/unsafe/adaptive-fit-in/450x360/https://ak.imgag.com/product/flash/3421671/thank-you-ecards-gratitude-rap-ecard--master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https://thmbs.imgag.com/unsafe/adaptive-fit-in/450x360/https://ak.imgag.com/product/flash/3421671/thank-you-ecards-gratitude-rap-ecard--master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C:\Users\Ravi Raval\Desktop\thank-you-膨me-creator-org-meme-creator-funny-thank-you-513499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338263"/>
            <a:ext cx="3886200" cy="375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6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Requirement Engineering:</a:t>
            </a:r>
          </a:p>
          <a:p>
            <a:r>
              <a:rPr lang="en-US" sz="2000" b="1" u="sng" dirty="0" smtClean="0"/>
              <a:t>Why it is important?</a:t>
            </a:r>
          </a:p>
          <a:p>
            <a:pPr marL="0" indent="0" algn="just">
              <a:buNone/>
            </a:pPr>
            <a:r>
              <a:rPr lang="en-US" sz="2000" dirty="0"/>
              <a:t>Designing and building </a:t>
            </a:r>
            <a:r>
              <a:rPr lang="en-US" sz="2000" dirty="0" smtClean="0"/>
              <a:t>an elegant </a:t>
            </a:r>
            <a:r>
              <a:rPr lang="en-US" sz="2000" dirty="0"/>
              <a:t>computer program that solves the </a:t>
            </a:r>
            <a:r>
              <a:rPr lang="en-US" sz="2000" dirty="0" smtClean="0"/>
              <a:t>wrong problem </a:t>
            </a:r>
            <a:r>
              <a:rPr lang="en-US" sz="2000" dirty="0"/>
              <a:t>serves no one’s needs. That’s why </a:t>
            </a:r>
            <a:r>
              <a:rPr lang="en-US" sz="2000" dirty="0" smtClean="0"/>
              <a:t>it’s important </a:t>
            </a:r>
            <a:r>
              <a:rPr lang="en-US" sz="2000" dirty="0"/>
              <a:t>to understand what the </a:t>
            </a:r>
            <a:r>
              <a:rPr lang="en-US" sz="2000" dirty="0" smtClean="0"/>
              <a:t>customer wants </a:t>
            </a:r>
            <a:r>
              <a:rPr lang="en-US" sz="2000" dirty="0"/>
              <a:t>before you begin to design and build </a:t>
            </a:r>
            <a:r>
              <a:rPr lang="en-US" sz="2000" dirty="0" smtClean="0"/>
              <a:t>a computer-based </a:t>
            </a:r>
            <a:r>
              <a:rPr lang="en-US" sz="2000" dirty="0"/>
              <a:t>system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457200" indent="-287338" algn="just"/>
            <a:r>
              <a:rPr lang="en-US" sz="2000" b="1" u="sng" dirty="0" smtClean="0"/>
              <a:t>What are the steps?</a:t>
            </a:r>
          </a:p>
          <a:p>
            <a:pPr marL="117475" indent="222250" algn="just">
              <a:buNone/>
            </a:pPr>
            <a:r>
              <a:rPr lang="en-US" sz="2000" dirty="0" smtClean="0"/>
              <a:t>Requirement engineering begins with:</a:t>
            </a:r>
          </a:p>
          <a:p>
            <a:pPr marL="460375" indent="-227013" algn="just">
              <a:buFont typeface="Wingdings" pitchFamily="2" charset="2"/>
              <a:buChar char="§"/>
            </a:pPr>
            <a:r>
              <a:rPr lang="en-US" sz="2000" dirty="0" smtClean="0"/>
              <a:t>Inception</a:t>
            </a:r>
          </a:p>
          <a:p>
            <a:pPr marL="460375" indent="-227013" algn="just">
              <a:buFont typeface="Wingdings" pitchFamily="2" charset="2"/>
              <a:buChar char="§"/>
            </a:pPr>
            <a:r>
              <a:rPr lang="en-US" sz="2000" dirty="0" smtClean="0"/>
              <a:t>Elicitation</a:t>
            </a:r>
          </a:p>
          <a:p>
            <a:pPr marL="460375" indent="-227013" algn="just">
              <a:buFont typeface="Wingdings" pitchFamily="2" charset="2"/>
              <a:buChar char="§"/>
            </a:pPr>
            <a:r>
              <a:rPr lang="en-US" sz="2000" dirty="0" smtClean="0"/>
              <a:t>Elaboration</a:t>
            </a:r>
          </a:p>
          <a:p>
            <a:pPr marL="460375" indent="-227013" algn="just">
              <a:buFont typeface="Wingdings" pitchFamily="2" charset="2"/>
              <a:buChar char="§"/>
            </a:pPr>
            <a:r>
              <a:rPr lang="en-US" sz="2000" dirty="0" smtClean="0"/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800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Requirement Engineering:</a:t>
            </a:r>
          </a:p>
          <a:p>
            <a:r>
              <a:rPr lang="en-US" sz="2000" b="1" u="sng" dirty="0" smtClean="0"/>
              <a:t>What is the work product/outcome?</a:t>
            </a:r>
          </a:p>
          <a:p>
            <a:pPr marL="0" indent="0" algn="just">
              <a:buNone/>
            </a:pPr>
            <a:r>
              <a:rPr lang="en-US" sz="2000" dirty="0" smtClean="0"/>
              <a:t>A written understanding of a problem.</a:t>
            </a:r>
          </a:p>
          <a:p>
            <a:pPr marL="319088" indent="-201613">
              <a:buFont typeface="Wingdings" pitchFamily="2" charset="2"/>
              <a:buChar char="§"/>
            </a:pPr>
            <a:r>
              <a:rPr lang="en-US" sz="2000" dirty="0"/>
              <a:t>usage </a:t>
            </a:r>
            <a:r>
              <a:rPr lang="en-US" sz="2000" dirty="0" smtClean="0"/>
              <a:t>scenarios</a:t>
            </a:r>
          </a:p>
          <a:p>
            <a:pPr marL="319088" indent="-201613">
              <a:buFont typeface="Wingdings" pitchFamily="2" charset="2"/>
              <a:buChar char="§"/>
            </a:pPr>
            <a:r>
              <a:rPr lang="en-US" sz="2000" dirty="0" smtClean="0"/>
              <a:t>functions </a:t>
            </a:r>
            <a:r>
              <a:rPr lang="en-US" sz="2000" dirty="0"/>
              <a:t>and features </a:t>
            </a:r>
            <a:r>
              <a:rPr lang="en-US" sz="2000" dirty="0" smtClean="0"/>
              <a:t>lists</a:t>
            </a:r>
            <a:endParaRPr lang="en-US" sz="2000" dirty="0"/>
          </a:p>
          <a:p>
            <a:pPr marL="319088" indent="-201613">
              <a:buFont typeface="Wingdings" pitchFamily="2" charset="2"/>
              <a:buChar char="§"/>
            </a:pPr>
            <a:r>
              <a:rPr lang="en-US" sz="2000" dirty="0"/>
              <a:t>requirements models, or a specification.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457200" indent="-287338" algn="just"/>
            <a:endParaRPr lang="en-US" sz="2000" b="1" u="sng" dirty="0" smtClean="0"/>
          </a:p>
          <a:p>
            <a:pPr marL="339725" indent="-287338" algn="just"/>
            <a:r>
              <a:rPr lang="en-US" sz="2000" b="1" dirty="0"/>
              <a:t>How do I ensure that I’ve done it right?</a:t>
            </a:r>
            <a:endParaRPr lang="en-US" sz="2000" b="1" u="sng" dirty="0" smtClean="0"/>
          </a:p>
          <a:p>
            <a:pPr marL="339725" indent="0" algn="just">
              <a:buNone/>
            </a:pPr>
            <a:r>
              <a:rPr lang="en-US" sz="2000" dirty="0"/>
              <a:t>Requirements engineering work products </a:t>
            </a:r>
            <a:r>
              <a:rPr lang="en-US" sz="2000" dirty="0" smtClean="0"/>
              <a:t>are reviewed </a:t>
            </a:r>
            <a:r>
              <a:rPr lang="en-US" sz="2000" dirty="0"/>
              <a:t>with stakeholders to ensure that </a:t>
            </a:r>
            <a:r>
              <a:rPr lang="en-US" sz="2000" dirty="0" smtClean="0"/>
              <a:t>what you </a:t>
            </a:r>
            <a:r>
              <a:rPr lang="en-US" sz="2000" dirty="0"/>
              <a:t>have learned is what they really meant. </a:t>
            </a:r>
            <a:r>
              <a:rPr lang="en-US" sz="2000" dirty="0" smtClean="0"/>
              <a:t>A word </a:t>
            </a:r>
            <a:r>
              <a:rPr lang="en-US" sz="2000" dirty="0"/>
              <a:t>of warning: even after all parties </a:t>
            </a:r>
            <a:r>
              <a:rPr lang="en-US" sz="2000" dirty="0" smtClean="0"/>
              <a:t>agree, things </a:t>
            </a:r>
            <a:r>
              <a:rPr lang="en-US" sz="2000" dirty="0"/>
              <a:t>will change, and they will continue </a:t>
            </a:r>
            <a:r>
              <a:rPr lang="en-US" sz="2000" dirty="0" smtClean="0"/>
              <a:t>to change </a:t>
            </a:r>
            <a:r>
              <a:rPr lang="en-US" sz="2000" dirty="0"/>
              <a:t>throughout the project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190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Requirement Engineering:</a:t>
            </a:r>
          </a:p>
          <a:p>
            <a:pPr algn="just"/>
            <a:r>
              <a:rPr lang="en-US" sz="2000" dirty="0" smtClean="0"/>
              <a:t>Why to do requirement engineering? </a:t>
            </a:r>
            <a:r>
              <a:rPr lang="en-US" sz="2000" dirty="0"/>
              <a:t>They </a:t>
            </a:r>
            <a:r>
              <a:rPr lang="en-US" sz="2000" dirty="0" smtClean="0"/>
              <a:t>argue that </a:t>
            </a:r>
            <a:r>
              <a:rPr lang="en-US" sz="2000" dirty="0"/>
              <a:t>things will become clear as they build, that project stakeholders will be able </a:t>
            </a:r>
            <a:r>
              <a:rPr lang="en-US" sz="2000" dirty="0" smtClean="0"/>
              <a:t>to understand </a:t>
            </a:r>
            <a:r>
              <a:rPr lang="en-US" sz="2000" dirty="0"/>
              <a:t>need only after examining early iterations of the software, that </a:t>
            </a:r>
            <a:r>
              <a:rPr lang="en-US" sz="2000" dirty="0" smtClean="0"/>
              <a:t>things change </a:t>
            </a:r>
            <a:r>
              <a:rPr lang="en-US" sz="2000" dirty="0"/>
              <a:t>so rapidly that any attempt to understand requirements in detail is a </a:t>
            </a:r>
            <a:r>
              <a:rPr lang="en-US" sz="2000" dirty="0" smtClean="0"/>
              <a:t>waste of </a:t>
            </a:r>
            <a:r>
              <a:rPr lang="en-US" sz="2000" dirty="0"/>
              <a:t>time, that the bottom line is producing a working program and all else is </a:t>
            </a:r>
            <a:r>
              <a:rPr lang="en-US" sz="2000" dirty="0" smtClean="0"/>
              <a:t>secondary</a:t>
            </a:r>
          </a:p>
          <a:p>
            <a:pPr marL="233363" indent="0" algn="just">
              <a:buNone/>
            </a:pPr>
            <a:r>
              <a:rPr lang="en-US" sz="2000" dirty="0">
                <a:solidFill>
                  <a:srgbClr val="34BD21"/>
                </a:solidFill>
              </a:rPr>
              <a:t>What makes these arguments seductive is that they contain elements of </a:t>
            </a:r>
            <a:r>
              <a:rPr lang="en-US" sz="2000" dirty="0" smtClean="0">
                <a:solidFill>
                  <a:srgbClr val="34BD21"/>
                </a:solidFill>
              </a:rPr>
              <a:t>truth (true in case of small projects – less than a month). But </a:t>
            </a:r>
            <a:r>
              <a:rPr lang="en-US" sz="2000" dirty="0">
                <a:solidFill>
                  <a:srgbClr val="34BD21"/>
                </a:solidFill>
              </a:rPr>
              <a:t>each is flawed and can lead to a failed software project</a:t>
            </a:r>
            <a:r>
              <a:rPr lang="en-US" sz="2000" dirty="0" smtClean="0">
                <a:solidFill>
                  <a:srgbClr val="34BD21"/>
                </a:solidFill>
              </a:rPr>
              <a:t>.</a:t>
            </a:r>
          </a:p>
          <a:p>
            <a:pPr marL="169863" indent="0" algn="just">
              <a:buNone/>
            </a:pPr>
            <a:r>
              <a:rPr lang="en-US" sz="2000" dirty="0"/>
              <a:t>The broad spectrum of tasks and techniques that lead to an understanding of </a:t>
            </a:r>
            <a:r>
              <a:rPr lang="en-US" sz="2000" dirty="0" smtClean="0"/>
              <a:t>requirements is </a:t>
            </a:r>
            <a:r>
              <a:rPr lang="en-US" sz="2000" dirty="0"/>
              <a:t>called </a:t>
            </a:r>
            <a:r>
              <a:rPr lang="en-US" sz="2000" b="1" i="1" dirty="0">
                <a:solidFill>
                  <a:schemeClr val="accent3"/>
                </a:solidFill>
              </a:rPr>
              <a:t>requirements engineering</a:t>
            </a:r>
            <a:r>
              <a:rPr lang="en-US" sz="2000" i="1" dirty="0"/>
              <a:t>.</a:t>
            </a:r>
            <a:endParaRPr lang="en-US" sz="2000" dirty="0" smtClean="0">
              <a:solidFill>
                <a:srgbClr val="34BD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Requirement Engineering:</a:t>
            </a:r>
          </a:p>
          <a:p>
            <a:r>
              <a:rPr lang="en-US" sz="2000" dirty="0"/>
              <a:t>Requirements engineering builds a bridge to design and construction. </a:t>
            </a:r>
            <a:r>
              <a:rPr lang="en-US" sz="2000" b="1" dirty="0"/>
              <a:t>But </a:t>
            </a:r>
            <a:r>
              <a:rPr lang="en-US" sz="2000" b="1" dirty="0" smtClean="0"/>
              <a:t>where does </a:t>
            </a:r>
            <a:r>
              <a:rPr lang="en-US" sz="2000" b="1" dirty="0"/>
              <a:t>the bridge originate</a:t>
            </a:r>
            <a:r>
              <a:rPr lang="en-US" sz="2000" b="1" dirty="0" smtClean="0"/>
              <a:t>?</a:t>
            </a:r>
          </a:p>
          <a:p>
            <a:pPr algn="just"/>
            <a:r>
              <a:rPr lang="en-US" sz="2000" dirty="0"/>
              <a:t>it begins at the feet of the </a:t>
            </a:r>
            <a:r>
              <a:rPr lang="en-US" sz="2000" dirty="0" smtClean="0"/>
              <a:t>project stakeholders </a:t>
            </a:r>
            <a:r>
              <a:rPr lang="en-US" sz="2000" dirty="0"/>
              <a:t>(e.g., managers, customers, end users), where business need </a:t>
            </a:r>
            <a:r>
              <a:rPr lang="en-US" sz="2000" dirty="0" smtClean="0"/>
              <a:t>is defined</a:t>
            </a:r>
            <a:r>
              <a:rPr lang="en-US" sz="2000" dirty="0"/>
              <a:t>, user scenarios are described, functions and features are delineated, </a:t>
            </a:r>
            <a:r>
              <a:rPr lang="en-US" sz="2000" dirty="0" smtClean="0"/>
              <a:t>and project </a:t>
            </a:r>
            <a:r>
              <a:rPr lang="en-US" sz="2000" dirty="0"/>
              <a:t>constraints are identified.</a:t>
            </a:r>
            <a:endParaRPr lang="en-US" sz="20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6583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9267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Unit 3: 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82000" cy="36576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Requirement Analysis:</a:t>
            </a:r>
          </a:p>
          <a:p>
            <a:pPr algn="just"/>
            <a:r>
              <a:rPr lang="en-US" sz="2000" dirty="0"/>
              <a:t>Requirements analysis results in the specification of software’s operational </a:t>
            </a:r>
            <a:r>
              <a:rPr lang="en-US" sz="2000" dirty="0" smtClean="0"/>
              <a:t>characteristics, indicates </a:t>
            </a:r>
            <a:r>
              <a:rPr lang="en-US" sz="2000" dirty="0"/>
              <a:t>software’s interface with other system elements, and </a:t>
            </a:r>
            <a:r>
              <a:rPr lang="en-US" sz="2000" dirty="0" smtClean="0"/>
              <a:t>establishes constraints </a:t>
            </a:r>
            <a:r>
              <a:rPr lang="en-US" sz="2000" dirty="0"/>
              <a:t>that software must </a:t>
            </a:r>
            <a:r>
              <a:rPr lang="en-US" sz="2000" dirty="0" smtClean="0"/>
              <a:t>meet.</a:t>
            </a:r>
          </a:p>
          <a:p>
            <a:pPr algn="just"/>
            <a:r>
              <a:rPr lang="en-US" sz="2000" dirty="0" smtClean="0"/>
              <a:t>Requirements </a:t>
            </a:r>
            <a:r>
              <a:rPr lang="en-US" sz="2000" dirty="0"/>
              <a:t>analysis allows you (</a:t>
            </a:r>
            <a:r>
              <a:rPr lang="en-US" sz="2000" dirty="0" smtClean="0"/>
              <a:t>regardless of </a:t>
            </a:r>
            <a:r>
              <a:rPr lang="en-US" sz="2000" dirty="0"/>
              <a:t>whether you’re called a </a:t>
            </a:r>
            <a:r>
              <a:rPr lang="en-US" sz="2000" i="1" dirty="0"/>
              <a:t>software engineer, </a:t>
            </a:r>
            <a:r>
              <a:rPr lang="en-US" sz="2000" dirty="0"/>
              <a:t>an </a:t>
            </a:r>
            <a:r>
              <a:rPr lang="en-US" sz="2000" i="1" dirty="0"/>
              <a:t>analyst, </a:t>
            </a:r>
            <a:r>
              <a:rPr lang="en-US" sz="2000" dirty="0"/>
              <a:t>or a </a:t>
            </a:r>
            <a:r>
              <a:rPr lang="en-US" sz="2000" i="1" dirty="0"/>
              <a:t>modeler</a:t>
            </a:r>
            <a:r>
              <a:rPr lang="en-US" sz="2000" dirty="0"/>
              <a:t>) to elaborate </a:t>
            </a:r>
            <a:r>
              <a:rPr lang="en-US" sz="2000" dirty="0" smtClean="0"/>
              <a:t>on basic </a:t>
            </a:r>
            <a:r>
              <a:rPr lang="en-US" sz="2000" dirty="0"/>
              <a:t>requirements established during the inception, elicitation, and </a:t>
            </a:r>
            <a:r>
              <a:rPr lang="en-US" sz="2000" dirty="0" smtClean="0"/>
              <a:t>negotiation tasks </a:t>
            </a:r>
            <a:r>
              <a:rPr lang="en-US" sz="2000" dirty="0"/>
              <a:t>that are part of requirements engineering</a:t>
            </a:r>
            <a:endParaRPr lang="en-US" sz="20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5625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3760</Words>
  <Application>Microsoft Office PowerPoint</Application>
  <PresentationFormat>On-screen Show (16:9)</PresentationFormat>
  <Paragraphs>432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Tw Cen MT</vt:lpstr>
      <vt:lpstr>Wingdings</vt:lpstr>
      <vt:lpstr>Wingdings 2</vt:lpstr>
      <vt:lpstr>Widescreen Presentation</vt:lpstr>
      <vt:lpstr>2CEIT502  Software Engineering</vt:lpstr>
      <vt:lpstr>Unit 3: Building the analysis Models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Unit 3: Building the Analysis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2020-07-06T09:12:59Z</dcterms:created>
  <dcterms:modified xsi:type="dcterms:W3CDTF">2021-09-27T05:34:20Z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