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6"/>
  </p:notesMasterIdLst>
  <p:sldIdLst>
    <p:sldId id="256" r:id="rId2"/>
    <p:sldId id="259" r:id="rId3"/>
    <p:sldId id="275" r:id="rId4"/>
    <p:sldId id="276" r:id="rId5"/>
    <p:sldId id="277" r:id="rId6"/>
    <p:sldId id="278" r:id="rId7"/>
    <p:sldId id="279" r:id="rId8"/>
    <p:sldId id="280" r:id="rId9"/>
    <p:sldId id="283" r:id="rId10"/>
    <p:sldId id="282" r:id="rId11"/>
    <p:sldId id="284" r:id="rId12"/>
    <p:sldId id="285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BD21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9644" autoAdjust="0"/>
  </p:normalViewPr>
  <p:slideViewPr>
    <p:cSldViewPr>
      <p:cViewPr>
        <p:scale>
          <a:sx n="90" d="100"/>
          <a:sy n="90" d="100"/>
        </p:scale>
        <p:origin x="-750" y="-1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30/9/2020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09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30/9/2020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30/9/2020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30/9/2020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30/9/2020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30/9/2020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30/9/2020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30/9/2020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30/9/2020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30/9/2020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30/9/2020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1453738" y="1352550"/>
            <a:ext cx="6775862" cy="1219200"/>
          </a:xfrm>
        </p:spPr>
        <p:txBody>
          <a:bodyPr>
            <a:noAutofit/>
          </a:bodyPr>
          <a:lstStyle>
            <a:extLst/>
          </a:lstStyle>
          <a:p>
            <a:pPr algn="ctr"/>
            <a:r>
              <a:rPr lang="en-US" sz="4400" dirty="0" smtClean="0"/>
              <a:t>2CEIT502 </a:t>
            </a:r>
            <a:br>
              <a:rPr lang="en-US" sz="4400" dirty="0" smtClean="0"/>
            </a:br>
            <a:r>
              <a:rPr lang="en-US" sz="4400" dirty="0" smtClean="0"/>
              <a:t>Software Engineering</a:t>
            </a:r>
            <a:endParaRPr lang="en-US" sz="4400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>
            <a:extLst/>
          </a:lstStyle>
          <a:p>
            <a:r>
              <a:rPr lang="en-US" dirty="0" smtClean="0"/>
              <a:t>Prepared by: Prof. Ravi Raval (Asst. Prof in C.E Dept. , UVPCE)</a:t>
            </a:r>
            <a:endParaRPr lang="en-US" dirty="0"/>
          </a:p>
        </p:txBody>
      </p:sp>
      <p:sp>
        <p:nvSpPr>
          <p:cNvPr id="6" name="Rectangle 3"/>
          <p:cNvSpPr txBox="1">
            <a:spLocks/>
          </p:cNvSpPr>
          <p:nvPr/>
        </p:nvSpPr>
        <p:spPr>
          <a:xfrm>
            <a:off x="1447800" y="0"/>
            <a:ext cx="6477000" cy="514350"/>
          </a:xfrm>
          <a:prstGeom prst="rect">
            <a:avLst/>
          </a:prstGeom>
        </p:spPr>
        <p:txBody>
          <a:bodyPr vert="horz" rtlCol="0" anchor="b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sz="4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dirty="0" smtClean="0"/>
              <a:t>GANPAT UNIVERSITY</a:t>
            </a:r>
            <a:endParaRPr lang="en-US" dirty="0"/>
          </a:p>
        </p:txBody>
      </p:sp>
      <p:sp>
        <p:nvSpPr>
          <p:cNvPr id="7" name="Rectangle 3"/>
          <p:cNvSpPr txBox="1">
            <a:spLocks/>
          </p:cNvSpPr>
          <p:nvPr/>
        </p:nvSpPr>
        <p:spPr>
          <a:xfrm>
            <a:off x="1577439" y="399431"/>
            <a:ext cx="6477000" cy="514350"/>
          </a:xfrm>
          <a:prstGeom prst="rect">
            <a:avLst/>
          </a:prstGeom>
        </p:spPr>
        <p:txBody>
          <a:bodyPr vert="horz" rtlCol="0" anchor="b">
            <a:normAutofit fontScale="7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sz="4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dirty="0" smtClean="0"/>
              <a:t>U. V. PATEL COLLEGE OF ENGINEERING</a:t>
            </a:r>
            <a:endParaRPr lang="en-US" dirty="0"/>
          </a:p>
        </p:txBody>
      </p:sp>
      <p:sp>
        <p:nvSpPr>
          <p:cNvPr id="8" name="Rectangle 3"/>
          <p:cNvSpPr txBox="1">
            <a:spLocks/>
          </p:cNvSpPr>
          <p:nvPr/>
        </p:nvSpPr>
        <p:spPr>
          <a:xfrm>
            <a:off x="1447800" y="2803566"/>
            <a:ext cx="6477000" cy="685800"/>
          </a:xfrm>
          <a:prstGeom prst="rect">
            <a:avLst/>
          </a:prstGeom>
        </p:spPr>
        <p:txBody>
          <a:bodyPr vert="horz" rtlCol="0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sz="4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3300" dirty="0" smtClean="0"/>
              <a:t>Unit 4</a:t>
            </a:r>
            <a:endParaRPr lang="en-US" dirty="0"/>
          </a:p>
        </p:txBody>
      </p:sp>
      <p:sp>
        <p:nvSpPr>
          <p:cNvPr id="9" name="Rectangle 3"/>
          <p:cNvSpPr txBox="1">
            <a:spLocks/>
          </p:cNvSpPr>
          <p:nvPr/>
        </p:nvSpPr>
        <p:spPr>
          <a:xfrm>
            <a:off x="0" y="3638550"/>
            <a:ext cx="9144000" cy="533400"/>
          </a:xfrm>
          <a:prstGeom prst="rect">
            <a:avLst/>
          </a:prstGeom>
        </p:spPr>
        <p:txBody>
          <a:bodyPr vert="horz" rtlCol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sz="4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2600" b="1" dirty="0" smtClean="0"/>
              <a:t>Requirement Analysis and specification</a:t>
            </a:r>
          </a:p>
          <a:p>
            <a:pPr algn="ctr"/>
            <a:r>
              <a:rPr lang="en-US" sz="2600" b="1" dirty="0" smtClean="0"/>
              <a:t>Or requirement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285750"/>
            <a:ext cx="8153400" cy="792678"/>
          </a:xfrm>
        </p:spPr>
        <p:txBody>
          <a:bodyPr>
            <a:normAutofit/>
          </a:bodyPr>
          <a:lstStyle>
            <a:extLst/>
          </a:lstStyle>
          <a:p>
            <a:r>
              <a:rPr lang="en-US" sz="3100" dirty="0"/>
              <a:t>Unit 4: Requirements Analysis and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382000" cy="3657600"/>
          </a:xfrm>
        </p:spPr>
        <p:txBody>
          <a:bodyPr numCol="2"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sz="2400" b="1" u="sng" dirty="0" smtClean="0"/>
              <a:t>Requirement Engineering:</a:t>
            </a:r>
          </a:p>
          <a:p>
            <a:pPr marL="0" indent="0" algn="just">
              <a:buNone/>
            </a:pPr>
            <a:r>
              <a:rPr lang="en-US" sz="2000" b="1" dirty="0" smtClean="0"/>
              <a:t>(6) Validation:</a:t>
            </a:r>
          </a:p>
          <a:p>
            <a:pPr lvl="1"/>
            <a:r>
              <a:rPr lang="en-US" sz="1700" dirty="0" smtClean="0"/>
              <a:t>All requirements stated unambiguously? </a:t>
            </a:r>
          </a:p>
          <a:p>
            <a:pPr lvl="1" algn="just"/>
            <a:r>
              <a:rPr lang="en-US" sz="1700" dirty="0" smtClean="0"/>
              <a:t>All inconsistencies, omissions and error detected / corrected?</a:t>
            </a:r>
          </a:p>
          <a:p>
            <a:pPr lvl="1" algn="just"/>
            <a:r>
              <a:rPr lang="en-US" sz="1700" dirty="0" smtClean="0"/>
              <a:t>Work product confirms the standard?</a:t>
            </a:r>
          </a:p>
          <a:p>
            <a:pPr algn="just"/>
            <a:r>
              <a:rPr lang="en-US" sz="2000" dirty="0" smtClean="0"/>
              <a:t>Not check and verify that:</a:t>
            </a:r>
          </a:p>
          <a:p>
            <a:pPr lvl="1" algn="just"/>
            <a:r>
              <a:rPr lang="en-US" sz="1700" dirty="0" smtClean="0"/>
              <a:t>Errors in content / interpretation</a:t>
            </a:r>
          </a:p>
          <a:p>
            <a:pPr lvl="1" algn="just"/>
            <a:r>
              <a:rPr lang="en-US" sz="1700" dirty="0" smtClean="0"/>
              <a:t>Areas where clarification still requires</a:t>
            </a:r>
          </a:p>
          <a:p>
            <a:pPr lvl="1" algn="just"/>
            <a:r>
              <a:rPr lang="en-US" sz="1700" dirty="0" smtClean="0"/>
              <a:t>Missing info and / or inconsistencies</a:t>
            </a:r>
          </a:p>
          <a:p>
            <a:pPr lvl="1" algn="just"/>
            <a:r>
              <a:rPr lang="en-US" sz="1700" dirty="0" smtClean="0"/>
              <a:t>Conflicting requirements / Unrealistic requirements</a:t>
            </a:r>
          </a:p>
          <a:p>
            <a:pPr marL="365760" lvl="1" indent="0" algn="just">
              <a:buNone/>
            </a:pPr>
            <a:r>
              <a:rPr lang="en-US" sz="2000" b="1" dirty="0" smtClean="0"/>
              <a:t>(7) Requirements management: </a:t>
            </a:r>
            <a:r>
              <a:rPr lang="en-US" sz="2000" dirty="0" smtClean="0"/>
              <a:t>is a set of activities that helps the project team to identify, control, and track requirements and changes to requirements anytime as the project proceeds.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8787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285750"/>
            <a:ext cx="8153400" cy="792678"/>
          </a:xfrm>
        </p:spPr>
        <p:txBody>
          <a:bodyPr>
            <a:normAutofit/>
          </a:bodyPr>
          <a:lstStyle>
            <a:extLst/>
          </a:lstStyle>
          <a:p>
            <a:r>
              <a:rPr lang="en-US" sz="3100" dirty="0"/>
              <a:t>Unit 4: Requirements Analysis and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382000" cy="3657600"/>
          </a:xfrm>
        </p:spPr>
        <p:txBody>
          <a:bodyPr numCol="2"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sz="2400" b="1" u="sng" dirty="0" smtClean="0"/>
              <a:t>Requirement Elicitation:</a:t>
            </a:r>
          </a:p>
          <a:p>
            <a:pPr algn="just"/>
            <a:r>
              <a:rPr lang="en-US" sz="1800" dirty="0" smtClean="0"/>
              <a:t>Also called “Requirements gathering”</a:t>
            </a:r>
          </a:p>
          <a:p>
            <a:pPr marL="320040" lvl="1" indent="-320040" algn="just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1800" dirty="0" smtClean="0">
                <a:solidFill>
                  <a:srgbClr val="FF0000"/>
                </a:solidFill>
              </a:rPr>
              <a:t>Who will do this task? </a:t>
            </a:r>
            <a:r>
              <a:rPr lang="en-US" sz="1800" dirty="0" smtClean="0">
                <a:latin typeface="Calibri"/>
                <a:cs typeface="Calibri"/>
              </a:rPr>
              <a:t>→ </a:t>
            </a:r>
            <a:r>
              <a:rPr lang="en-US" sz="1800" dirty="0" smtClean="0">
                <a:solidFill>
                  <a:srgbClr val="00B050"/>
                </a:solidFill>
              </a:rPr>
              <a:t>System </a:t>
            </a:r>
            <a:r>
              <a:rPr lang="en-US" sz="1800" dirty="0">
                <a:solidFill>
                  <a:srgbClr val="00B050"/>
                </a:solidFill>
              </a:rPr>
              <a:t>Analyst</a:t>
            </a:r>
            <a:endParaRPr lang="en-US" sz="1500" dirty="0">
              <a:solidFill>
                <a:srgbClr val="00B050"/>
              </a:solidFill>
            </a:endParaRPr>
          </a:p>
          <a:p>
            <a:pPr algn="just"/>
            <a:r>
              <a:rPr lang="en-US" sz="1800" b="1" dirty="0" smtClean="0"/>
              <a:t>System Analyst:</a:t>
            </a:r>
            <a:r>
              <a:rPr lang="en-US" sz="1800" dirty="0" smtClean="0"/>
              <a:t> The engineers who gathers and analyse customer requirements and then write the document are known as system analyst.</a:t>
            </a:r>
          </a:p>
          <a:p>
            <a:pPr algn="just"/>
            <a:r>
              <a:rPr lang="en-US" sz="1800" dirty="0" smtClean="0"/>
              <a:t>Tough task to gather requirements from large no. of people and document them and then to understand clearly.</a:t>
            </a:r>
          </a:p>
          <a:p>
            <a:pPr algn="just"/>
            <a:r>
              <a:rPr lang="en-US" sz="1800" dirty="0" smtClean="0"/>
              <a:t>Get help if available currently working model is exist.</a:t>
            </a:r>
          </a:p>
          <a:p>
            <a:pPr lvl="1" algn="just"/>
            <a:r>
              <a:rPr lang="en-US" sz="1500" dirty="0" smtClean="0"/>
              <a:t>Obtain input/output data formats and operation process details.</a:t>
            </a:r>
          </a:p>
          <a:p>
            <a:pPr marL="319088" indent="-266700" algn="just"/>
            <a:r>
              <a:rPr lang="en-US" sz="1800" dirty="0" smtClean="0"/>
              <a:t>Visit customer site and carry-out questionnary survey, task analysis, scenario analysis, and form analysis.</a:t>
            </a:r>
          </a:p>
          <a:p>
            <a:pPr algn="just"/>
            <a:endParaRPr lang="en-US" sz="1800" dirty="0"/>
          </a:p>
        </p:txBody>
      </p:sp>
      <p:sp>
        <p:nvSpPr>
          <p:cNvPr id="4" name="Explosion 1 3"/>
          <p:cNvSpPr/>
          <p:nvPr/>
        </p:nvSpPr>
        <p:spPr>
          <a:xfrm rot="238221">
            <a:off x="5029200" y="3013807"/>
            <a:ext cx="4038600" cy="2133600"/>
          </a:xfrm>
          <a:prstGeom prst="irregularSeal1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But still the question remains…</a:t>
            </a:r>
            <a:r>
              <a:rPr lang="en-US" dirty="0" smtClean="0">
                <a:solidFill>
                  <a:schemeClr val="accent2"/>
                </a:solidFill>
              </a:rPr>
              <a:t>How to gather requirements?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44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285750"/>
            <a:ext cx="8153400" cy="792678"/>
          </a:xfrm>
        </p:spPr>
        <p:txBody>
          <a:bodyPr>
            <a:normAutofit/>
          </a:bodyPr>
          <a:lstStyle>
            <a:extLst/>
          </a:lstStyle>
          <a:p>
            <a:r>
              <a:rPr lang="en-US" sz="3100" dirty="0"/>
              <a:t>Unit 4: Requirements Analysis and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382000" cy="3657600"/>
          </a:xfrm>
        </p:spPr>
        <p:txBody>
          <a:bodyPr numCol="2">
            <a:normAutofit lnSpcReduction="10000"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sz="2400" b="1" u="sng" dirty="0" smtClean="0"/>
              <a:t>Requirement Elicitation: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000" b="1" dirty="0" smtClean="0"/>
              <a:t>How to gather requirements?</a:t>
            </a:r>
          </a:p>
          <a:p>
            <a:pPr marL="233363" indent="-233363" algn="just">
              <a:spcBef>
                <a:spcPts val="0"/>
              </a:spcBef>
              <a:buSzPct val="80000"/>
              <a:buAutoNum type="arabicPeriod"/>
            </a:pPr>
            <a:r>
              <a:rPr lang="en-US" sz="1800" dirty="0" smtClean="0"/>
              <a:t>Study Existing documents:</a:t>
            </a:r>
          </a:p>
          <a:p>
            <a:pPr marL="662940" lvl="1" indent="-342900" algn="just">
              <a:spcBef>
                <a:spcPts val="0"/>
              </a:spcBef>
            </a:pPr>
            <a:r>
              <a:rPr lang="en-US" sz="1600" dirty="0"/>
              <a:t>Study before visit to know the context</a:t>
            </a:r>
          </a:p>
          <a:p>
            <a:pPr marL="662940" lvl="1" indent="-342900" algn="just">
              <a:spcBef>
                <a:spcPts val="0"/>
              </a:spcBef>
            </a:pPr>
            <a:r>
              <a:rPr lang="en-US" sz="1600" dirty="0"/>
              <a:t>Basic purpose and the </a:t>
            </a:r>
            <a:r>
              <a:rPr lang="en-US" sz="1600" dirty="0" smtClean="0"/>
              <a:t>stakeholders</a:t>
            </a:r>
            <a:endParaRPr lang="en-US" sz="1800" dirty="0" smtClean="0"/>
          </a:p>
          <a:p>
            <a:pPr marL="233363" indent="-233363" algn="just">
              <a:spcBef>
                <a:spcPts val="0"/>
              </a:spcBef>
              <a:buSzPct val="80000"/>
              <a:buAutoNum type="arabicPeriod"/>
            </a:pPr>
            <a:r>
              <a:rPr lang="en-US" sz="1800" dirty="0" smtClean="0"/>
              <a:t>Interviews: organize interviews with all types of users:</a:t>
            </a:r>
          </a:p>
          <a:p>
            <a:pPr marL="339725" lvl="1" indent="-169863" algn="just">
              <a:spcBef>
                <a:spcPts val="0"/>
              </a:spcBef>
              <a:buAutoNum type="arabicPeriod"/>
            </a:pPr>
            <a:r>
              <a:rPr lang="en-US" sz="1600" dirty="0"/>
              <a:t>Understand requirements and draft a document.</a:t>
            </a:r>
          </a:p>
          <a:p>
            <a:pPr marL="339725" lvl="1" indent="-169863" algn="just">
              <a:spcBef>
                <a:spcPts val="0"/>
              </a:spcBef>
              <a:buAutoNum type="arabicPeriod"/>
            </a:pPr>
            <a:r>
              <a:rPr lang="en-US" sz="1600" dirty="0"/>
              <a:t>Circulate it among all types of user to check and verify their requirements.</a:t>
            </a:r>
          </a:p>
          <a:p>
            <a:pPr marL="339725" lvl="1" indent="-169863" algn="just">
              <a:spcBef>
                <a:spcPts val="0"/>
              </a:spcBef>
              <a:buAutoNum type="arabicPeriod"/>
            </a:pPr>
            <a:r>
              <a:rPr lang="en-US" sz="1600" dirty="0"/>
              <a:t>Refine the document for comments and feedback received.</a:t>
            </a:r>
            <a:endParaRPr lang="en-US" sz="1800" dirty="0" smtClean="0"/>
          </a:p>
          <a:p>
            <a:pPr marL="233363" indent="-233363" algn="just">
              <a:spcBef>
                <a:spcPts val="0"/>
              </a:spcBef>
              <a:buSzPct val="80000"/>
              <a:buAutoNum type="arabicPeriod"/>
            </a:pPr>
            <a:r>
              <a:rPr lang="en-US" sz="1800" dirty="0" smtClean="0"/>
              <a:t>Task Analysis: The users view a software as a box, that provides a set of services, A service is “task”. Ex: “Issue a book” in library management service.</a:t>
            </a:r>
          </a:p>
          <a:p>
            <a:pPr marL="233363" indent="-233363" algn="just">
              <a:spcBef>
                <a:spcPts val="0"/>
              </a:spcBef>
              <a:buSzPct val="80000"/>
              <a:buAutoNum type="arabicPeriod"/>
            </a:pPr>
            <a:r>
              <a:rPr lang="en-US" sz="1800" dirty="0" smtClean="0"/>
              <a:t>Scenario analysis: A task can have multiple scenarios.</a:t>
            </a:r>
          </a:p>
          <a:p>
            <a:pPr marL="0" indent="233363" algn="just">
              <a:spcBef>
                <a:spcPts val="0"/>
              </a:spcBef>
              <a:buSzPct val="80000"/>
              <a:buNone/>
            </a:pPr>
            <a:r>
              <a:rPr lang="en-US" sz="1800" dirty="0"/>
              <a:t>Ex. Scenarios of “Issue a book”</a:t>
            </a:r>
          </a:p>
          <a:p>
            <a:pPr marL="509588" indent="-339725" algn="just">
              <a:spcBef>
                <a:spcPts val="0"/>
              </a:spcBef>
              <a:buSzPct val="80000"/>
            </a:pPr>
            <a:r>
              <a:rPr lang="en-US" sz="1600" dirty="0"/>
              <a:t>Book is successfully issued. Book issue slip is printed.</a:t>
            </a:r>
          </a:p>
          <a:p>
            <a:pPr marL="509588" indent="-339725" algn="just">
              <a:spcBef>
                <a:spcPts val="0"/>
              </a:spcBef>
              <a:buSzPct val="80000"/>
            </a:pPr>
            <a:r>
              <a:rPr lang="en-US" sz="1600" dirty="0"/>
              <a:t>The book is reserved. Cannot be issued.</a:t>
            </a:r>
          </a:p>
          <a:p>
            <a:pPr marL="509588" indent="-339725" algn="just">
              <a:spcBef>
                <a:spcPts val="0"/>
              </a:spcBef>
              <a:buSzPct val="80000"/>
            </a:pPr>
            <a:r>
              <a:rPr lang="en-US" sz="1600" dirty="0"/>
              <a:t>Member has already issued MAX books earlier.</a:t>
            </a:r>
            <a:endParaRPr lang="en-US" sz="1600" dirty="0" smtClean="0"/>
          </a:p>
          <a:p>
            <a:pPr marL="342900" indent="-225425" algn="just">
              <a:spcBef>
                <a:spcPts val="0"/>
              </a:spcBef>
              <a:buSzPct val="80000"/>
              <a:buFont typeface="+mj-lt"/>
              <a:buAutoNum type="arabicPeriod" startAt="5"/>
            </a:pPr>
            <a:r>
              <a:rPr lang="en-US" sz="1800" dirty="0" smtClean="0"/>
              <a:t>Form Analysis: Identify input and output data form.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38327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285750"/>
            <a:ext cx="8153400" cy="792678"/>
          </a:xfrm>
        </p:spPr>
        <p:txBody>
          <a:bodyPr>
            <a:normAutofit/>
          </a:bodyPr>
          <a:lstStyle>
            <a:extLst/>
          </a:lstStyle>
          <a:p>
            <a:r>
              <a:rPr lang="en-US" sz="3100" dirty="0"/>
              <a:t>Unit 4: Requirements Analysis and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382000" cy="3657600"/>
          </a:xfrm>
        </p:spPr>
        <p:txBody>
          <a:bodyPr numCol="2">
            <a:normAutofit lnSpcReduction="10000"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sz="2400" b="1" u="sng" dirty="0" smtClean="0"/>
              <a:t>Requirement Analysis: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The main purpose of the requirements analysis activity is to analyse the </a:t>
            </a:r>
            <a:r>
              <a:rPr lang="en-US" sz="1800" dirty="0" smtClean="0"/>
              <a:t>gathered requirements </a:t>
            </a:r>
            <a:r>
              <a:rPr lang="en-US" sz="1800" dirty="0"/>
              <a:t>to remove all ambiguities, incompleteness, and inconsistencies from </a:t>
            </a:r>
            <a:r>
              <a:rPr lang="en-US" sz="1800" dirty="0" smtClean="0"/>
              <a:t>the gathered </a:t>
            </a:r>
            <a:r>
              <a:rPr lang="en-US" sz="1800" dirty="0"/>
              <a:t>customer requirements and to obtain a clear understanding of the </a:t>
            </a:r>
            <a:r>
              <a:rPr lang="en-US" sz="1800" dirty="0" smtClean="0"/>
              <a:t>software to </a:t>
            </a:r>
            <a:r>
              <a:rPr lang="en-US" sz="1800" dirty="0"/>
              <a:t>be developed</a:t>
            </a:r>
            <a:r>
              <a:rPr lang="en-US" sz="1800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Why to analyse requirement? Or outcomes of requirement analysis:</a:t>
            </a:r>
          </a:p>
          <a:p>
            <a:pPr marL="395288" indent="-342900">
              <a:spcBef>
                <a:spcPts val="0"/>
              </a:spcBef>
              <a:buSzPct val="80000"/>
              <a:buFont typeface="+mj-lt"/>
              <a:buAutoNum type="arabicParenR"/>
            </a:pPr>
            <a:r>
              <a:rPr lang="en-US" sz="1800" dirty="0"/>
              <a:t>What is the problem?</a:t>
            </a:r>
          </a:p>
          <a:p>
            <a:pPr marL="395288" indent="-342900">
              <a:spcBef>
                <a:spcPts val="0"/>
              </a:spcBef>
              <a:buSzPct val="80000"/>
              <a:buFont typeface="+mj-lt"/>
              <a:buAutoNum type="arabicParenR"/>
            </a:pPr>
            <a:r>
              <a:rPr lang="en-US" sz="1800" dirty="0"/>
              <a:t>Why is it important to solve the problem?</a:t>
            </a:r>
          </a:p>
          <a:p>
            <a:pPr marL="395288" indent="-342900">
              <a:spcBef>
                <a:spcPts val="0"/>
              </a:spcBef>
              <a:buSzPct val="80000"/>
              <a:buFont typeface="+mj-lt"/>
              <a:buAutoNum type="arabicParenR"/>
            </a:pPr>
            <a:r>
              <a:rPr lang="en-US" sz="1800" dirty="0"/>
              <a:t>What exactly are the data input to the system and what exactly </a:t>
            </a:r>
            <a:r>
              <a:rPr lang="en-US" sz="1800" dirty="0" smtClean="0"/>
              <a:t>are the </a:t>
            </a:r>
            <a:r>
              <a:rPr lang="en-US" sz="1800" dirty="0"/>
              <a:t>data output by the system?</a:t>
            </a:r>
          </a:p>
          <a:p>
            <a:pPr marL="460375" indent="-342900">
              <a:spcBef>
                <a:spcPts val="0"/>
              </a:spcBef>
              <a:buSzPct val="80000"/>
              <a:buFont typeface="+mj-lt"/>
              <a:buAutoNum type="arabicParenR"/>
            </a:pPr>
            <a:r>
              <a:rPr lang="en-US" sz="1800" dirty="0"/>
              <a:t>What are the possible procedures that need to be followed to solve </a:t>
            </a:r>
            <a:r>
              <a:rPr lang="en-US" sz="1800" dirty="0" smtClean="0"/>
              <a:t>the problem</a:t>
            </a:r>
            <a:r>
              <a:rPr lang="en-US" sz="1800" dirty="0"/>
              <a:t>?</a:t>
            </a:r>
          </a:p>
          <a:p>
            <a:pPr marL="460375" indent="-342900">
              <a:spcBef>
                <a:spcPts val="0"/>
              </a:spcBef>
              <a:buSzPct val="80000"/>
              <a:buFont typeface="+mj-lt"/>
              <a:buAutoNum type="arabicParenR"/>
            </a:pPr>
            <a:r>
              <a:rPr lang="en-US" sz="1800" dirty="0"/>
              <a:t>What are the likely complexities that might arise while solving </a:t>
            </a:r>
            <a:r>
              <a:rPr lang="en-US" sz="1800" dirty="0" smtClean="0"/>
              <a:t>the problem</a:t>
            </a:r>
            <a:r>
              <a:rPr lang="en-US" sz="1800" dirty="0"/>
              <a:t>?</a:t>
            </a:r>
          </a:p>
          <a:p>
            <a:pPr marL="460375" indent="-342900">
              <a:spcBef>
                <a:spcPts val="0"/>
              </a:spcBef>
              <a:buSzPct val="80000"/>
              <a:buFont typeface="+mj-lt"/>
              <a:buAutoNum type="arabicParenR"/>
            </a:pPr>
            <a:r>
              <a:rPr lang="en-US" sz="1800" dirty="0"/>
              <a:t>If there are external software or hardware with which the </a:t>
            </a:r>
            <a:r>
              <a:rPr lang="en-US" sz="1800" dirty="0" smtClean="0"/>
              <a:t>developed software </a:t>
            </a:r>
            <a:r>
              <a:rPr lang="en-US" sz="1800" dirty="0"/>
              <a:t>has to interface, then what should be the data </a:t>
            </a:r>
            <a:r>
              <a:rPr lang="en-US" sz="1800" dirty="0" smtClean="0"/>
              <a:t>interchange formats </a:t>
            </a:r>
            <a:r>
              <a:rPr lang="en-US" sz="1800" dirty="0"/>
              <a:t>with the external systems</a:t>
            </a:r>
            <a:r>
              <a:rPr lang="en-US" sz="18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3272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285750"/>
            <a:ext cx="8153400" cy="792678"/>
          </a:xfrm>
        </p:spPr>
        <p:txBody>
          <a:bodyPr>
            <a:normAutofit/>
          </a:bodyPr>
          <a:lstStyle>
            <a:extLst/>
          </a:lstStyle>
          <a:p>
            <a:r>
              <a:rPr lang="en-US" sz="3100" dirty="0"/>
              <a:t>Unit 4: Requirements Analysis and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382000" cy="3657600"/>
          </a:xfrm>
        </p:spPr>
        <p:txBody>
          <a:bodyPr numCol="2"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sz="2400" b="1" u="sng" dirty="0" smtClean="0"/>
              <a:t>Requirement Analysis: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000" dirty="0" smtClean="0"/>
              <a:t>It was observed that during requirement analysis three types of problems can be raised and to deal with</a:t>
            </a:r>
          </a:p>
          <a:p>
            <a:pPr marL="457200" indent="-457200">
              <a:spcBef>
                <a:spcPts val="0"/>
              </a:spcBef>
              <a:buSzPct val="80000"/>
              <a:buFont typeface="+mj-lt"/>
              <a:buAutoNum type="arabicParenR"/>
            </a:pPr>
            <a:r>
              <a:rPr lang="en-US" sz="2000" b="1" dirty="0" smtClean="0"/>
              <a:t>Anomaly/Ambiguity:</a:t>
            </a:r>
            <a:r>
              <a:rPr lang="en-US" sz="2000" dirty="0" smtClean="0"/>
              <a:t> </a:t>
            </a:r>
            <a:r>
              <a:rPr lang="en-US" sz="2000" dirty="0"/>
              <a:t>several interpretations of that requirement </a:t>
            </a:r>
            <a:r>
              <a:rPr lang="en-US" sz="2000" dirty="0" smtClean="0"/>
              <a:t>are possible</a:t>
            </a:r>
            <a:endParaRPr lang="en-US" sz="2400" dirty="0" smtClean="0"/>
          </a:p>
          <a:p>
            <a:pPr algn="just">
              <a:spcBef>
                <a:spcPts val="0"/>
              </a:spcBef>
            </a:pPr>
            <a:r>
              <a:rPr lang="en-US" sz="2000" dirty="0" smtClean="0"/>
              <a:t>Ex1: Process control application</a:t>
            </a:r>
          </a:p>
          <a:p>
            <a:pPr marL="117475" indent="0">
              <a:spcBef>
                <a:spcPts val="0"/>
              </a:spcBef>
              <a:buNone/>
            </a:pPr>
            <a:r>
              <a:rPr lang="en-US" sz="1800" dirty="0" smtClean="0"/>
              <a:t>Stakeholder1: </a:t>
            </a:r>
            <a:r>
              <a:rPr lang="en-US" sz="1800" dirty="0"/>
              <a:t>When the temperature becomes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high</a:t>
            </a:r>
            <a:r>
              <a:rPr lang="en-US" sz="1800" dirty="0" smtClean="0"/>
              <a:t>, the </a:t>
            </a:r>
            <a:r>
              <a:rPr lang="en-US" sz="1800" dirty="0"/>
              <a:t>heater should </a:t>
            </a:r>
            <a:r>
              <a:rPr lang="en-US" sz="1800" dirty="0" smtClean="0"/>
              <a:t>be switched </a:t>
            </a:r>
            <a:r>
              <a:rPr lang="en-US" sz="1800" dirty="0"/>
              <a:t>off</a:t>
            </a:r>
            <a:r>
              <a:rPr lang="en-US" sz="1800" dirty="0" smtClean="0"/>
              <a:t>.</a:t>
            </a:r>
          </a:p>
          <a:p>
            <a:pPr marL="117475" indent="0">
              <a:spcBef>
                <a:spcPts val="0"/>
              </a:spcBef>
              <a:buNone/>
            </a:pPr>
            <a:r>
              <a:rPr lang="en-US" sz="1800" dirty="0" smtClean="0"/>
              <a:t>But “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</a:rPr>
              <a:t>high</a:t>
            </a:r>
            <a:r>
              <a:rPr lang="en-US" sz="1800" dirty="0" smtClean="0"/>
              <a:t>” means exactly how much? Proper quantification is required for such words like “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</a:rPr>
              <a:t>good</a:t>
            </a:r>
            <a:r>
              <a:rPr lang="en-US" sz="1800" dirty="0" smtClean="0"/>
              <a:t>”, “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</a:rPr>
              <a:t>high</a:t>
            </a:r>
            <a:r>
              <a:rPr lang="en-US" sz="1800" dirty="0" smtClean="0"/>
              <a:t>”, “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</a:rPr>
              <a:t>low</a:t>
            </a:r>
            <a:r>
              <a:rPr lang="en-US" sz="1800" dirty="0" smtClean="0"/>
              <a:t>”, “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</a:rPr>
              <a:t>bad</a:t>
            </a:r>
            <a:r>
              <a:rPr lang="en-US" sz="1800" dirty="0" smtClean="0"/>
              <a:t>”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2000" dirty="0" smtClean="0"/>
              <a:t>Ex2: Learning Management System (LMS)</a:t>
            </a:r>
            <a:endParaRPr lang="en-US" sz="1800" dirty="0" smtClean="0"/>
          </a:p>
          <a:p>
            <a:pPr marL="233363" indent="0">
              <a:buNone/>
            </a:pPr>
            <a:r>
              <a:rPr lang="en-US" sz="1800" dirty="0" smtClean="0"/>
              <a:t>Stakeholder1: during </a:t>
            </a:r>
            <a:r>
              <a:rPr lang="en-US" sz="1800" dirty="0"/>
              <a:t>the final grade computation, if any </a:t>
            </a:r>
            <a:r>
              <a:rPr lang="en-US" sz="1800" dirty="0" smtClean="0"/>
              <a:t>student scores </a:t>
            </a:r>
            <a:r>
              <a:rPr lang="en-US" sz="1800" dirty="0"/>
              <a:t>a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sufficiently low grade</a:t>
            </a:r>
            <a:r>
              <a:rPr lang="en-US" sz="1800" dirty="0"/>
              <a:t> in a semester, then his parents would need </a:t>
            </a:r>
            <a:r>
              <a:rPr lang="en-US" sz="1800" dirty="0" smtClean="0"/>
              <a:t>to be </a:t>
            </a:r>
            <a:r>
              <a:rPr lang="en-US" sz="1800" dirty="0"/>
              <a:t>informed</a:t>
            </a:r>
            <a:r>
              <a:rPr lang="en-US" sz="1800" dirty="0" smtClean="0"/>
              <a:t>.</a:t>
            </a:r>
          </a:p>
          <a:p>
            <a:pPr marL="233363" indent="0">
              <a:buNone/>
            </a:pPr>
            <a:r>
              <a:rPr lang="en-US" sz="1800" dirty="0" smtClean="0"/>
              <a:t>Here, It lacks any well defined criteria for “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</a:rPr>
              <a:t>sufficiently low grade</a:t>
            </a:r>
            <a:r>
              <a:rPr lang="en-US" sz="1800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287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285750"/>
            <a:ext cx="8153400" cy="792678"/>
          </a:xfrm>
        </p:spPr>
        <p:txBody>
          <a:bodyPr>
            <a:normAutofit/>
          </a:bodyPr>
          <a:lstStyle>
            <a:extLst/>
          </a:lstStyle>
          <a:p>
            <a:r>
              <a:rPr lang="en-US" sz="3100" dirty="0"/>
              <a:t>Unit 4: Requirements Analysis and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382000" cy="3657600"/>
          </a:xfrm>
        </p:spPr>
        <p:txBody>
          <a:bodyPr numCol="2">
            <a:normAutofit lnSpcReduction="10000"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sz="2400" b="1" u="sng" dirty="0" smtClean="0"/>
              <a:t>Requirement Analysis:</a:t>
            </a:r>
          </a:p>
          <a:p>
            <a:pPr marL="457200" indent="-457200">
              <a:spcBef>
                <a:spcPts val="0"/>
              </a:spcBef>
              <a:buSzPct val="80000"/>
              <a:buFont typeface="+mj-lt"/>
              <a:buAutoNum type="arabicParenR" startAt="2"/>
            </a:pPr>
            <a:r>
              <a:rPr lang="en-US" sz="2000" b="1" dirty="0" smtClean="0"/>
              <a:t>Inconsistency:</a:t>
            </a:r>
            <a:r>
              <a:rPr lang="en-US" sz="2000" dirty="0" smtClean="0"/>
              <a:t> Where one requirement contradicts with other.</a:t>
            </a:r>
          </a:p>
          <a:p>
            <a:pPr marL="0" indent="0">
              <a:spcBef>
                <a:spcPts val="0"/>
              </a:spcBef>
              <a:buSzPct val="80000"/>
              <a:buNone/>
            </a:pPr>
            <a:endParaRPr lang="en-US" sz="2400" dirty="0" smtClean="0"/>
          </a:p>
          <a:p>
            <a:pPr algn="just">
              <a:spcBef>
                <a:spcPts val="0"/>
              </a:spcBef>
            </a:pPr>
            <a:r>
              <a:rPr lang="en-US" sz="2000" dirty="0" smtClean="0"/>
              <a:t>Ex1: Process control application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</a:rPr>
              <a:t>Stakeholder1:</a:t>
            </a:r>
            <a:r>
              <a:rPr lang="en-US" sz="1800" dirty="0" smtClean="0"/>
              <a:t> </a:t>
            </a:r>
            <a:r>
              <a:rPr lang="en-US" sz="1800" dirty="0"/>
              <a:t>The furnace should be switched-off when the temperature of </a:t>
            </a:r>
            <a:r>
              <a:rPr lang="en-US" sz="1800" dirty="0" smtClean="0"/>
              <a:t>the furnace </a:t>
            </a:r>
            <a:r>
              <a:rPr lang="en-US" sz="1800" dirty="0"/>
              <a:t>rises above </a:t>
            </a:r>
            <a:r>
              <a:rPr lang="en-US" sz="1800" dirty="0" smtClean="0"/>
              <a:t>500</a:t>
            </a:r>
            <a:r>
              <a:rPr lang="en-US" sz="1800" b="1" dirty="0"/>
              <a:t>°</a:t>
            </a:r>
            <a:r>
              <a:rPr lang="en-US" sz="1800" dirty="0" smtClean="0"/>
              <a:t> </a:t>
            </a:r>
            <a:r>
              <a:rPr lang="en-US" sz="1800" dirty="0"/>
              <a:t>C</a:t>
            </a:r>
            <a:r>
              <a:rPr lang="en-US" sz="1800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</a:rPr>
              <a:t>Stakeholder2:</a:t>
            </a:r>
            <a:r>
              <a:rPr lang="en-US" sz="1800" dirty="0" smtClean="0"/>
              <a:t> </a:t>
            </a:r>
            <a:r>
              <a:rPr lang="en-US" sz="1800" dirty="0"/>
              <a:t>When the temperature of the furnace rises above </a:t>
            </a:r>
            <a:r>
              <a:rPr lang="en-US" sz="1800" dirty="0" smtClean="0"/>
              <a:t>500</a:t>
            </a:r>
            <a:r>
              <a:rPr lang="en-US" sz="1800" b="1" dirty="0" smtClean="0"/>
              <a:t>°</a:t>
            </a:r>
            <a:r>
              <a:rPr lang="en-US" sz="1800" dirty="0" smtClean="0"/>
              <a:t> </a:t>
            </a:r>
            <a:r>
              <a:rPr lang="en-US" sz="1800" dirty="0"/>
              <a:t>C, the </a:t>
            </a:r>
            <a:r>
              <a:rPr lang="en-US" sz="1800" dirty="0" smtClean="0"/>
              <a:t>water shower </a:t>
            </a:r>
            <a:r>
              <a:rPr lang="en-US" sz="1800" dirty="0"/>
              <a:t>should be switched-on and the furnace should remain on.</a:t>
            </a:r>
            <a:endParaRPr lang="en-US" sz="1800" dirty="0" smtClean="0"/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2000" dirty="0" smtClean="0"/>
              <a:t>Ex2: Learning Management System (LMS)</a:t>
            </a:r>
            <a:endParaRPr lang="en-US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</a:rPr>
              <a:t>Stakeholder1:</a:t>
            </a:r>
            <a:r>
              <a:rPr lang="en-US" sz="1800" dirty="0" smtClean="0"/>
              <a:t> </a:t>
            </a:r>
            <a:r>
              <a:rPr lang="en-US" sz="1800" dirty="0"/>
              <a:t>a student securing fail grades in three or </a:t>
            </a:r>
            <a:r>
              <a:rPr lang="en-US" sz="1800" dirty="0" smtClean="0"/>
              <a:t>more subjects </a:t>
            </a:r>
            <a:r>
              <a:rPr lang="en-US" sz="1800" dirty="0"/>
              <a:t>must repeat the courses over an entire semester, and he </a:t>
            </a:r>
            <a:r>
              <a:rPr lang="en-US" sz="1800" dirty="0" smtClean="0"/>
              <a:t>cannot credit </a:t>
            </a:r>
            <a:r>
              <a:rPr lang="en-US" sz="1800" dirty="0"/>
              <a:t>any other courses while repeating the courses</a:t>
            </a:r>
            <a:r>
              <a:rPr lang="en-US" sz="1800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</a:rPr>
              <a:t>Stakeholder2:</a:t>
            </a:r>
            <a:r>
              <a:rPr lang="en-US" sz="1800" dirty="0" smtClean="0"/>
              <a:t> expressed </a:t>
            </a:r>
            <a:r>
              <a:rPr lang="en-US" sz="1800" dirty="0"/>
              <a:t>the following requirement—there is no provision for any student </a:t>
            </a:r>
            <a:r>
              <a:rPr lang="en-US" sz="1800" dirty="0" smtClean="0"/>
              <a:t>to repeat </a:t>
            </a:r>
            <a:r>
              <a:rPr lang="en-US" sz="1800" dirty="0"/>
              <a:t>a semester; the student should clear the subject by taking it as </a:t>
            </a:r>
            <a:r>
              <a:rPr lang="en-US" sz="1800" dirty="0" smtClean="0"/>
              <a:t>an extra </a:t>
            </a:r>
            <a:r>
              <a:rPr lang="en-US" sz="1800" dirty="0"/>
              <a:t>subject in any later semester</a:t>
            </a:r>
            <a:r>
              <a:rPr lang="en-US" sz="1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943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285750"/>
            <a:ext cx="8153400" cy="792678"/>
          </a:xfrm>
        </p:spPr>
        <p:txBody>
          <a:bodyPr>
            <a:normAutofit/>
          </a:bodyPr>
          <a:lstStyle>
            <a:extLst/>
          </a:lstStyle>
          <a:p>
            <a:r>
              <a:rPr lang="en-US" sz="3100" dirty="0"/>
              <a:t>Unit 4: Requirements Analysis and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382000" cy="3657600"/>
          </a:xfrm>
        </p:spPr>
        <p:txBody>
          <a:bodyPr numCol="2">
            <a:normAutofit lnSpcReduction="10000"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sz="2400" b="1" u="sng" dirty="0" smtClean="0"/>
              <a:t>Requirement Analysis:</a:t>
            </a:r>
          </a:p>
          <a:p>
            <a:pPr marL="457200" indent="-457200">
              <a:spcBef>
                <a:spcPts val="0"/>
              </a:spcBef>
              <a:buSzPct val="80000"/>
              <a:buFont typeface="+mj-lt"/>
              <a:buAutoNum type="arabicParenR" startAt="3"/>
            </a:pPr>
            <a:r>
              <a:rPr lang="en-US" sz="2000" b="1" dirty="0" smtClean="0"/>
              <a:t>Incompleteness:</a:t>
            </a:r>
            <a:r>
              <a:rPr lang="en-US" sz="2000" dirty="0" smtClean="0"/>
              <a:t> Some requirements are overlooked. Or lake of feature felt much later when using the software.</a:t>
            </a:r>
          </a:p>
          <a:p>
            <a:pPr algn="just">
              <a:spcBef>
                <a:spcPts val="0"/>
              </a:spcBef>
            </a:pPr>
            <a:r>
              <a:rPr lang="en-US" sz="2000" dirty="0" smtClean="0"/>
              <a:t>Ex1: Chemical plant automation</a:t>
            </a:r>
          </a:p>
          <a:p>
            <a:pPr marL="117475" indent="0">
              <a:spcBef>
                <a:spcPts val="0"/>
              </a:spcBef>
              <a:buNone/>
            </a:pPr>
            <a:r>
              <a:rPr lang="en-US" sz="1800" dirty="0"/>
              <a:t>suppose one of </a:t>
            </a:r>
            <a:r>
              <a:rPr lang="en-US" sz="1800" dirty="0" smtClean="0"/>
              <a:t>the requirements </a:t>
            </a:r>
            <a:r>
              <a:rPr lang="en-US" sz="1800" dirty="0"/>
              <a:t>is that if the internal temperature of the reactor exceeds </a:t>
            </a:r>
            <a:r>
              <a:rPr lang="en-US" sz="1800" dirty="0" smtClean="0"/>
              <a:t>200</a:t>
            </a:r>
            <a:r>
              <a:rPr lang="en-US" sz="1800" b="1" dirty="0" smtClean="0"/>
              <a:t>° </a:t>
            </a:r>
            <a:r>
              <a:rPr lang="en-US" sz="1800" dirty="0" smtClean="0"/>
              <a:t>C </a:t>
            </a:r>
            <a:r>
              <a:rPr lang="en-US" sz="1800" dirty="0"/>
              <a:t>then an alarm bell must be sounded. However, on an examination of </a:t>
            </a:r>
            <a:r>
              <a:rPr lang="en-US" sz="1800" dirty="0" smtClean="0"/>
              <a:t>all requirements</a:t>
            </a:r>
            <a:r>
              <a:rPr lang="en-US" sz="1800" dirty="0"/>
              <a:t>, it was found that there is no provision for resetting the </a:t>
            </a:r>
            <a:r>
              <a:rPr lang="en-US" sz="1800" dirty="0" smtClean="0"/>
              <a:t>alarm bell </a:t>
            </a:r>
            <a:r>
              <a:rPr lang="en-US" sz="1800" dirty="0"/>
              <a:t>after the temperature has been brought down in any of the requirements.</a:t>
            </a:r>
            <a:endParaRPr lang="en-US" sz="1800" dirty="0" smtClean="0"/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2000" dirty="0" smtClean="0"/>
              <a:t>Ex2: Learning Management System (LMS)</a:t>
            </a:r>
            <a:endParaRPr lang="en-US" sz="1800" dirty="0" smtClean="0"/>
          </a:p>
          <a:p>
            <a:pPr marL="233363" indent="0">
              <a:spcBef>
                <a:spcPts val="0"/>
              </a:spcBef>
              <a:buNone/>
            </a:pPr>
            <a:r>
              <a:rPr lang="en-US" sz="1800" dirty="0" smtClean="0"/>
              <a:t>If the Grade Point Average (GPA) of a student is less than 6 then intimate his performance to his parents via postal mail and email as well.</a:t>
            </a:r>
          </a:p>
          <a:p>
            <a:pPr marL="233363" indent="0">
              <a:spcBef>
                <a:spcPts val="0"/>
              </a:spcBef>
              <a:buNone/>
            </a:pPr>
            <a:r>
              <a:rPr lang="en-US" sz="1800" dirty="0" smtClean="0"/>
              <a:t>However, the feature (textbox to enter in a registration form for ex.) where postal address or email address should be entered is missing.</a:t>
            </a:r>
          </a:p>
        </p:txBody>
      </p:sp>
    </p:spTree>
    <p:extLst>
      <p:ext uri="{BB962C8B-B14F-4D97-AF65-F5344CB8AC3E}">
        <p14:creationId xmlns:p14="http://schemas.microsoft.com/office/powerpoint/2010/main" val="397867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285750"/>
            <a:ext cx="8153400" cy="792678"/>
          </a:xfrm>
        </p:spPr>
        <p:txBody>
          <a:bodyPr>
            <a:normAutofit/>
          </a:bodyPr>
          <a:lstStyle>
            <a:extLst/>
          </a:lstStyle>
          <a:p>
            <a:r>
              <a:rPr lang="en-US" sz="3100" dirty="0"/>
              <a:t>Unit 4: Requirements Analysis and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382000" cy="457200"/>
          </a:xfrm>
        </p:spPr>
        <p:txBody>
          <a:bodyPr numCol="1"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sz="2400" b="1" u="sng" dirty="0" smtClean="0"/>
              <a:t>Requirement Documentation (SRS</a:t>
            </a:r>
            <a:r>
              <a:rPr lang="en-US" sz="2400" b="1" u="sng" dirty="0" smtClean="0"/>
              <a:t>):</a:t>
            </a:r>
            <a:endParaRPr lang="en-US" sz="2400" b="1" u="sng" dirty="0" smtClean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733550"/>
            <a:ext cx="8382000" cy="3409950"/>
          </a:xfrm>
        </p:spPr>
        <p:txBody>
          <a:bodyPr numCol="2">
            <a:normAutofit/>
          </a:bodyPr>
          <a:lstStyle/>
          <a:p>
            <a:pPr algn="just">
              <a:spcBef>
                <a:spcPts val="0"/>
              </a:spcBef>
              <a:buSzPct val="80000"/>
            </a:pPr>
            <a:r>
              <a:rPr lang="en-US" sz="2000" b="1" dirty="0" smtClean="0"/>
              <a:t>Users </a:t>
            </a:r>
            <a:r>
              <a:rPr lang="en-US" sz="2000" b="1" dirty="0" smtClean="0"/>
              <a:t>of the SRS document:</a:t>
            </a:r>
          </a:p>
          <a:p>
            <a:pPr marL="339725" indent="-339725" algn="just">
              <a:spcBef>
                <a:spcPts val="0"/>
              </a:spcBef>
              <a:buSzPct val="80000"/>
              <a:buFont typeface="+mj-lt"/>
              <a:buAutoNum type="arabicPeriod"/>
            </a:pPr>
            <a:r>
              <a:rPr lang="en-US" sz="2000" dirty="0" smtClean="0"/>
              <a:t>Users, Customers and Marketing personnel</a:t>
            </a:r>
          </a:p>
          <a:p>
            <a:pPr marL="339725" indent="-339725" algn="just">
              <a:spcBef>
                <a:spcPts val="0"/>
              </a:spcBef>
              <a:buSzPct val="80000"/>
              <a:buFont typeface="+mj-lt"/>
              <a:buAutoNum type="arabicPeriod"/>
            </a:pPr>
            <a:r>
              <a:rPr lang="en-US" sz="2000" dirty="0" smtClean="0"/>
              <a:t>Software Developers</a:t>
            </a:r>
          </a:p>
          <a:p>
            <a:pPr marL="339725" indent="-339725" algn="just">
              <a:spcBef>
                <a:spcPts val="0"/>
              </a:spcBef>
              <a:buSzPct val="80000"/>
              <a:buFont typeface="+mj-lt"/>
              <a:buAutoNum type="arabicPeriod"/>
            </a:pPr>
            <a:r>
              <a:rPr lang="en-US" sz="2000" dirty="0" smtClean="0"/>
              <a:t>Test Engineers</a:t>
            </a:r>
          </a:p>
          <a:p>
            <a:pPr marL="339725" indent="-339725" algn="just">
              <a:spcBef>
                <a:spcPts val="0"/>
              </a:spcBef>
              <a:buSzPct val="80000"/>
              <a:buFont typeface="+mj-lt"/>
              <a:buAutoNum type="arabicPeriod"/>
            </a:pPr>
            <a:r>
              <a:rPr lang="en-US" sz="2000" dirty="0" smtClean="0"/>
              <a:t>Project Managers</a:t>
            </a:r>
          </a:p>
          <a:p>
            <a:pPr marL="339725" indent="-339725" algn="just">
              <a:spcBef>
                <a:spcPts val="0"/>
              </a:spcBef>
              <a:buSzPct val="80000"/>
              <a:buFont typeface="+mj-lt"/>
              <a:buAutoNum type="arabicPeriod"/>
            </a:pPr>
            <a:r>
              <a:rPr lang="en-US" sz="2000" dirty="0" smtClean="0"/>
              <a:t>User document writer</a:t>
            </a:r>
          </a:p>
          <a:p>
            <a:pPr marL="339725" indent="-339725" algn="just">
              <a:spcBef>
                <a:spcPts val="0"/>
              </a:spcBef>
              <a:buSzPct val="80000"/>
              <a:buFont typeface="+mj-lt"/>
              <a:buAutoNum type="arabicPeriod"/>
            </a:pPr>
            <a:r>
              <a:rPr lang="en-US" sz="2000" dirty="0" smtClean="0"/>
              <a:t>Maintenance Engineers</a:t>
            </a:r>
          </a:p>
          <a:p>
            <a:pPr marL="457200" indent="-457200" algn="just">
              <a:spcBef>
                <a:spcPts val="0"/>
              </a:spcBef>
              <a:buSzPct val="80000"/>
              <a:buFont typeface="+mj-lt"/>
              <a:buAutoNum type="arabicPeriod"/>
            </a:pPr>
            <a:endParaRPr lang="en-US" sz="2000" dirty="0"/>
          </a:p>
          <a:p>
            <a:pPr marL="169863" indent="0" algn="just">
              <a:spcBef>
                <a:spcPts val="0"/>
              </a:spcBef>
              <a:buSzPct val="80000"/>
              <a:buNone/>
            </a:pPr>
            <a:endParaRPr lang="en-US" sz="2000" dirty="0" smtClean="0"/>
          </a:p>
          <a:p>
            <a:pPr marL="512763" indent="-342900" algn="just">
              <a:spcBef>
                <a:spcPts val="0"/>
              </a:spcBef>
              <a:buSzPct val="80000"/>
            </a:pPr>
            <a:r>
              <a:rPr lang="en-US" sz="2000" b="1" dirty="0" smtClean="0"/>
              <a:t>Characteristics </a:t>
            </a:r>
            <a:r>
              <a:rPr lang="en-US" sz="2000" b="1" dirty="0" smtClean="0"/>
              <a:t>of a good SRS document</a:t>
            </a:r>
          </a:p>
          <a:p>
            <a:pPr marL="509588" indent="-339725" algn="just">
              <a:spcBef>
                <a:spcPts val="0"/>
              </a:spcBef>
              <a:buSzPct val="80000"/>
              <a:buFont typeface="+mj-lt"/>
              <a:buAutoNum type="arabicPeriod"/>
            </a:pPr>
            <a:r>
              <a:rPr lang="en-US" sz="2000" dirty="0" smtClean="0"/>
              <a:t>Concise</a:t>
            </a:r>
          </a:p>
          <a:p>
            <a:pPr marL="509588" indent="-339725" algn="just">
              <a:spcBef>
                <a:spcPts val="0"/>
              </a:spcBef>
              <a:buSzPct val="80000"/>
              <a:buFont typeface="+mj-lt"/>
              <a:buAutoNum type="arabicPeriod"/>
            </a:pPr>
            <a:r>
              <a:rPr lang="en-US" sz="2000" dirty="0" smtClean="0"/>
              <a:t>Implementation-independent (black-box view</a:t>
            </a:r>
            <a:r>
              <a:rPr lang="en-US" sz="2000" dirty="0" smtClean="0"/>
              <a:t>) (see next slide)</a:t>
            </a:r>
            <a:endParaRPr lang="en-US" sz="2000" dirty="0" smtClean="0"/>
          </a:p>
          <a:p>
            <a:pPr marL="509588" indent="-339725" algn="just">
              <a:spcBef>
                <a:spcPts val="0"/>
              </a:spcBef>
              <a:buSzPct val="80000"/>
              <a:buFont typeface="+mj-lt"/>
              <a:buAutoNum type="arabicPeriod"/>
            </a:pPr>
            <a:r>
              <a:rPr lang="en-US" sz="2000" dirty="0" smtClean="0"/>
              <a:t>Traceable</a:t>
            </a:r>
          </a:p>
          <a:p>
            <a:pPr marL="509588" indent="-339725" algn="just">
              <a:spcBef>
                <a:spcPts val="0"/>
              </a:spcBef>
              <a:buSzPct val="80000"/>
              <a:buFont typeface="+mj-lt"/>
              <a:buAutoNum type="arabicPeriod"/>
            </a:pPr>
            <a:r>
              <a:rPr lang="en-US" sz="2000" dirty="0" smtClean="0"/>
              <a:t>Modifiable</a:t>
            </a:r>
          </a:p>
          <a:p>
            <a:pPr marL="509588" indent="-339725" algn="just">
              <a:spcBef>
                <a:spcPts val="0"/>
              </a:spcBef>
              <a:buSzPct val="80000"/>
              <a:buFont typeface="+mj-lt"/>
              <a:buAutoNum type="arabicPeriod"/>
            </a:pPr>
            <a:r>
              <a:rPr lang="en-US" sz="2000" dirty="0" smtClean="0"/>
              <a:t>Identification of undesired events</a:t>
            </a:r>
          </a:p>
          <a:p>
            <a:pPr marL="509588" indent="-339725" algn="just">
              <a:spcBef>
                <a:spcPts val="0"/>
              </a:spcBef>
              <a:buSzPct val="80000"/>
              <a:buFont typeface="+mj-lt"/>
              <a:buAutoNum type="arabicPeriod"/>
            </a:pPr>
            <a:r>
              <a:rPr lang="en-US" sz="2000" dirty="0" smtClean="0"/>
              <a:t>Verifiable</a:t>
            </a:r>
          </a:p>
        </p:txBody>
      </p:sp>
    </p:spTree>
    <p:extLst>
      <p:ext uri="{BB962C8B-B14F-4D97-AF65-F5344CB8AC3E}">
        <p14:creationId xmlns:p14="http://schemas.microsoft.com/office/powerpoint/2010/main" val="228976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285750"/>
            <a:ext cx="8153400" cy="792678"/>
          </a:xfrm>
        </p:spPr>
        <p:txBody>
          <a:bodyPr>
            <a:normAutofit/>
          </a:bodyPr>
          <a:lstStyle>
            <a:extLst/>
          </a:lstStyle>
          <a:p>
            <a:r>
              <a:rPr lang="en-US" sz="3100" dirty="0"/>
              <a:t>Unit 4: Requirements Analysis and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382000" cy="3657600"/>
          </a:xfrm>
        </p:spPr>
        <p:txBody>
          <a:bodyPr numCol="1"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sz="2400" b="1" u="sng" dirty="0" smtClean="0"/>
              <a:t>Requirement Documentation (SRS</a:t>
            </a:r>
            <a:r>
              <a:rPr lang="en-US" sz="2400" b="1" u="sng" dirty="0" smtClean="0"/>
              <a:t>):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400" dirty="0" smtClean="0"/>
              <a:t>Black box view of system performing a set of functions</a:t>
            </a:r>
            <a:endParaRPr lang="en-US" sz="2400" dirty="0" smtClean="0"/>
          </a:p>
          <a:p>
            <a:pPr marL="365760" lvl="1" indent="0" algn="just">
              <a:spcBef>
                <a:spcPts val="0"/>
              </a:spcBef>
              <a:buSzPct val="80000"/>
              <a:buNone/>
            </a:pPr>
            <a:endParaRPr lang="en-US" sz="17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114550"/>
            <a:ext cx="4717922" cy="290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228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285750"/>
            <a:ext cx="8153400" cy="792678"/>
          </a:xfrm>
        </p:spPr>
        <p:txBody>
          <a:bodyPr>
            <a:normAutofit/>
          </a:bodyPr>
          <a:lstStyle>
            <a:extLst/>
          </a:lstStyle>
          <a:p>
            <a:r>
              <a:rPr lang="en-US" sz="3100" dirty="0"/>
              <a:t>Unit 4: Requirements Analysis and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382000" cy="3657600"/>
          </a:xfrm>
        </p:spPr>
        <p:txBody>
          <a:bodyPr numCol="1"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sz="2400" b="1" u="sng" dirty="0" smtClean="0"/>
              <a:t>Requirement Documentation (SRS</a:t>
            </a:r>
            <a:r>
              <a:rPr lang="en-US" sz="2400" b="1" u="sng" dirty="0" smtClean="0"/>
              <a:t>):</a:t>
            </a:r>
          </a:p>
          <a:p>
            <a:pPr algn="just">
              <a:spcBef>
                <a:spcPts val="0"/>
              </a:spcBef>
              <a:buSzPct val="80000"/>
            </a:pPr>
            <a:r>
              <a:rPr lang="en-US" sz="2000" b="1" dirty="0" smtClean="0"/>
              <a:t>Why to spend time and resources to develop an SRS?</a:t>
            </a:r>
          </a:p>
          <a:p>
            <a:pPr marL="339725" lvl="1" indent="-222250" algn="just">
              <a:spcBef>
                <a:spcPts val="0"/>
              </a:spcBef>
              <a:buSzPct val="80000"/>
            </a:pPr>
            <a:r>
              <a:rPr lang="en-US" sz="1700" dirty="0"/>
              <a:t>Forms an agreement between the customer and the developers</a:t>
            </a:r>
          </a:p>
          <a:p>
            <a:pPr marL="339725" lvl="1" indent="-222250" algn="just">
              <a:spcBef>
                <a:spcPts val="0"/>
              </a:spcBef>
              <a:buSzPct val="80000"/>
            </a:pPr>
            <a:r>
              <a:rPr lang="en-US" sz="1700" dirty="0"/>
              <a:t>Reduces future reworks</a:t>
            </a:r>
          </a:p>
          <a:p>
            <a:pPr marL="339725" lvl="1" indent="-222250" algn="just">
              <a:spcBef>
                <a:spcPts val="0"/>
              </a:spcBef>
              <a:buSzPct val="80000"/>
            </a:pPr>
            <a:r>
              <a:rPr lang="en-US" sz="1700" dirty="0"/>
              <a:t>Provides a basis for estimating cost and schedules</a:t>
            </a:r>
          </a:p>
          <a:p>
            <a:pPr marL="339725" lvl="1" indent="-222250" algn="just">
              <a:spcBef>
                <a:spcPts val="0"/>
              </a:spcBef>
              <a:buSzPct val="80000"/>
            </a:pPr>
            <a:r>
              <a:rPr lang="en-US" sz="1700" dirty="0"/>
              <a:t>Provides a baseline for validation and verification</a:t>
            </a:r>
          </a:p>
          <a:p>
            <a:pPr marL="339725" lvl="1" indent="-222250" algn="just">
              <a:spcBef>
                <a:spcPts val="0"/>
              </a:spcBef>
              <a:buSzPct val="80000"/>
            </a:pPr>
            <a:r>
              <a:rPr lang="en-US" sz="1700" dirty="0"/>
              <a:t>Facilitates future extensions</a:t>
            </a:r>
            <a:endParaRPr lang="en-US" sz="2000" b="1" dirty="0" smtClean="0"/>
          </a:p>
          <a:p>
            <a:pPr algn="just">
              <a:spcBef>
                <a:spcPts val="0"/>
              </a:spcBef>
              <a:buSzPct val="80000"/>
            </a:pPr>
            <a:r>
              <a:rPr lang="en-US" sz="2000" b="1" dirty="0" smtClean="0"/>
              <a:t>Attributes of bad SRS document: </a:t>
            </a:r>
            <a:r>
              <a:rPr lang="en-US" sz="2000" dirty="0" smtClean="0"/>
              <a:t>try to avoid this problem while writing SRS.</a:t>
            </a:r>
          </a:p>
          <a:p>
            <a:pPr marL="339725" lvl="1" indent="-222250" algn="just">
              <a:spcBef>
                <a:spcPts val="0"/>
              </a:spcBef>
              <a:buSzPct val="80000"/>
            </a:pPr>
            <a:r>
              <a:rPr lang="en-US" sz="1700" dirty="0" smtClean="0"/>
              <a:t>Over-specification: to explain “what to” part don’t get started “how to” explanation.</a:t>
            </a:r>
          </a:p>
          <a:p>
            <a:pPr marL="339725" lvl="1" indent="-222250" algn="just">
              <a:spcBef>
                <a:spcPts val="0"/>
              </a:spcBef>
              <a:buSzPct val="80000"/>
            </a:pPr>
            <a:r>
              <a:rPr lang="en-US" sz="1700" dirty="0" smtClean="0"/>
              <a:t>Forward reference: aspect that are discuss much later in SRS document, reduces readability</a:t>
            </a:r>
          </a:p>
          <a:p>
            <a:pPr marL="339725" lvl="1" indent="-222250" algn="just">
              <a:spcBef>
                <a:spcPts val="0"/>
              </a:spcBef>
              <a:buSzPct val="80000"/>
            </a:pPr>
            <a:r>
              <a:rPr lang="en-US" sz="1700" dirty="0"/>
              <a:t>Wishful thinking: description of </a:t>
            </a:r>
            <a:r>
              <a:rPr lang="en-US" sz="1700" dirty="0" smtClean="0"/>
              <a:t>aspects which </a:t>
            </a:r>
            <a:r>
              <a:rPr lang="en-US" sz="1700" dirty="0"/>
              <a:t>would be difficult to implement.</a:t>
            </a:r>
          </a:p>
          <a:p>
            <a:pPr marL="339725" lvl="1" indent="-222250" algn="just">
              <a:spcBef>
                <a:spcPts val="0"/>
              </a:spcBef>
              <a:buSzPct val="80000"/>
            </a:pPr>
            <a:r>
              <a:rPr lang="en-US" sz="1700" dirty="0"/>
              <a:t>Noise</a:t>
            </a:r>
            <a:r>
              <a:rPr lang="en-US" sz="1700" dirty="0" smtClean="0"/>
              <a:t>: irrelevant details. </a:t>
            </a:r>
            <a:r>
              <a:rPr lang="en-US" sz="1700" dirty="0" err="1" smtClean="0"/>
              <a:t>E.g</a:t>
            </a:r>
            <a:r>
              <a:rPr lang="en-US" sz="1700" dirty="0" smtClean="0"/>
              <a:t> clerk report for work between 8 to 5 in </a:t>
            </a:r>
            <a:r>
              <a:rPr lang="en-US" sz="1700" dirty="0" err="1" smtClean="0"/>
              <a:t>register_cust</a:t>
            </a:r>
            <a:r>
              <a:rPr lang="en-US" sz="1700" dirty="0" smtClean="0"/>
              <a:t> function.</a:t>
            </a:r>
          </a:p>
        </p:txBody>
      </p:sp>
    </p:spTree>
    <p:extLst>
      <p:ext uri="{BB962C8B-B14F-4D97-AF65-F5344CB8AC3E}">
        <p14:creationId xmlns:p14="http://schemas.microsoft.com/office/powerpoint/2010/main" val="239491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285750"/>
            <a:ext cx="8153400" cy="792678"/>
          </a:xfrm>
        </p:spPr>
        <p:txBody>
          <a:bodyPr>
            <a:normAutofit/>
          </a:bodyPr>
          <a:lstStyle>
            <a:extLst/>
          </a:lstStyle>
          <a:p>
            <a:r>
              <a:rPr lang="en-US" sz="3100" dirty="0" smtClean="0"/>
              <a:t>Unit 4: Requirements Analysis and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5486400" cy="36576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u="sng" dirty="0" smtClean="0"/>
              <a:t>Contents:</a:t>
            </a:r>
          </a:p>
          <a:p>
            <a:r>
              <a:rPr lang="en-US" sz="2800" dirty="0" smtClean="0"/>
              <a:t>Requirement Engineering</a:t>
            </a:r>
          </a:p>
          <a:p>
            <a:r>
              <a:rPr lang="en-US" sz="2800" dirty="0" smtClean="0"/>
              <a:t>Requirement Elicitation</a:t>
            </a:r>
          </a:p>
          <a:p>
            <a:r>
              <a:rPr lang="en-US" sz="2800" dirty="0" smtClean="0"/>
              <a:t>Requirement Analysis</a:t>
            </a:r>
          </a:p>
          <a:p>
            <a:r>
              <a:rPr lang="en-US" sz="2800" dirty="0" smtClean="0"/>
              <a:t>Requirement Documentation (SRS)</a:t>
            </a:r>
          </a:p>
          <a:p>
            <a:r>
              <a:rPr lang="en-US" sz="2800" dirty="0" smtClean="0"/>
              <a:t>Requirement Gathering and Analysis</a:t>
            </a:r>
          </a:p>
          <a:p>
            <a:r>
              <a:rPr lang="en-US" sz="2800" dirty="0" smtClean="0"/>
              <a:t>Software Requirement Engineering</a:t>
            </a:r>
          </a:p>
        </p:txBody>
      </p:sp>
    </p:spTree>
    <p:extLst>
      <p:ext uri="{BB962C8B-B14F-4D97-AF65-F5344CB8AC3E}">
        <p14:creationId xmlns:p14="http://schemas.microsoft.com/office/powerpoint/2010/main" val="56217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285750"/>
            <a:ext cx="8153400" cy="792678"/>
          </a:xfrm>
        </p:spPr>
        <p:txBody>
          <a:bodyPr>
            <a:normAutofit/>
          </a:bodyPr>
          <a:lstStyle>
            <a:extLst/>
          </a:lstStyle>
          <a:p>
            <a:r>
              <a:rPr lang="en-US" sz="3100" dirty="0"/>
              <a:t>Unit 4: Requirements Analysis and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382000" cy="3657600"/>
          </a:xfrm>
        </p:spPr>
        <p:txBody>
          <a:bodyPr numCol="1"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sz="2400" b="1" u="sng" dirty="0" smtClean="0"/>
              <a:t>Requirement Documentation (SRS</a:t>
            </a:r>
            <a:r>
              <a:rPr lang="en-US" sz="2400" b="1" u="sng" dirty="0" smtClean="0"/>
              <a:t>):</a:t>
            </a:r>
          </a:p>
          <a:p>
            <a:pPr algn="just">
              <a:spcBef>
                <a:spcPts val="0"/>
              </a:spcBef>
              <a:buSzPct val="80000"/>
            </a:pPr>
            <a:r>
              <a:rPr lang="en-US" sz="2000" b="1" dirty="0" smtClean="0"/>
              <a:t>Important categories of customer requirements</a:t>
            </a:r>
          </a:p>
          <a:p>
            <a:pPr marL="0" indent="0" algn="just">
              <a:spcBef>
                <a:spcPts val="0"/>
              </a:spcBef>
              <a:buSzPct val="80000"/>
              <a:buNone/>
            </a:pPr>
            <a:r>
              <a:rPr lang="en-US" sz="1800" dirty="0" smtClean="0"/>
              <a:t>An </a:t>
            </a:r>
            <a:r>
              <a:rPr lang="en-US" sz="1800" dirty="0"/>
              <a:t>SRS document should clearly document the following aspects of a software:</a:t>
            </a:r>
          </a:p>
          <a:p>
            <a:pPr marL="1084263" indent="-393700" algn="just">
              <a:spcBef>
                <a:spcPts val="0"/>
              </a:spcBef>
              <a:buSzPct val="80000"/>
              <a:buFont typeface="+mj-lt"/>
              <a:buAutoNum type="arabicParenR"/>
            </a:pPr>
            <a:r>
              <a:rPr lang="en-US" sz="1800" dirty="0" smtClean="0"/>
              <a:t>Functional requirements</a:t>
            </a:r>
          </a:p>
          <a:p>
            <a:pPr marL="1084263" indent="-393700" algn="just">
              <a:spcBef>
                <a:spcPts val="0"/>
              </a:spcBef>
              <a:buSzPct val="80000"/>
              <a:buFont typeface="+mj-lt"/>
              <a:buAutoNum type="arabicParenR"/>
            </a:pPr>
            <a:r>
              <a:rPr lang="en-US" sz="1800" dirty="0" smtClean="0"/>
              <a:t>Non-functional requirements</a:t>
            </a:r>
          </a:p>
          <a:p>
            <a:pPr marL="690563" indent="0" algn="just">
              <a:spcBef>
                <a:spcPts val="0"/>
              </a:spcBef>
              <a:buSzPct val="80000"/>
              <a:buNone/>
            </a:pPr>
            <a:r>
              <a:rPr lang="en-US" sz="1800" dirty="0"/>
              <a:t>		— Design and implementation constraints</a:t>
            </a:r>
          </a:p>
          <a:p>
            <a:pPr marL="1084263" indent="-393700" algn="just">
              <a:spcBef>
                <a:spcPts val="0"/>
              </a:spcBef>
              <a:buSzPct val="80000"/>
              <a:buNone/>
            </a:pPr>
            <a:r>
              <a:rPr lang="en-US" sz="1800" dirty="0"/>
              <a:t>		— External interfaces required</a:t>
            </a:r>
          </a:p>
          <a:p>
            <a:pPr marL="1084263" indent="-393700" algn="just">
              <a:spcBef>
                <a:spcPts val="0"/>
              </a:spcBef>
              <a:buSzPct val="80000"/>
              <a:buNone/>
            </a:pPr>
            <a:r>
              <a:rPr lang="en-US" sz="1800" dirty="0"/>
              <a:t>		— Other non-functional </a:t>
            </a:r>
            <a:r>
              <a:rPr lang="en-US" sz="1800" dirty="0" smtClean="0"/>
              <a:t>requirements</a:t>
            </a:r>
          </a:p>
          <a:p>
            <a:pPr marL="1084263" indent="-393700" algn="just">
              <a:spcBef>
                <a:spcPts val="0"/>
              </a:spcBef>
              <a:buSzPct val="80000"/>
              <a:buFont typeface="+mj-lt"/>
              <a:buAutoNum type="arabicParenR" startAt="3"/>
            </a:pPr>
            <a:r>
              <a:rPr lang="en-US" sz="1800" dirty="0"/>
              <a:t>Goals of implementation. </a:t>
            </a:r>
            <a:endParaRPr lang="en-US" sz="1800" dirty="0" smtClean="0"/>
          </a:p>
          <a:p>
            <a:pPr marL="1084263" indent="-393700" algn="just">
              <a:spcBef>
                <a:spcPts val="0"/>
              </a:spcBef>
              <a:buSzPct val="80000"/>
              <a:buFont typeface="Arial" pitchFamily="34" charset="0"/>
              <a:buChar char="•"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55228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285750"/>
            <a:ext cx="8153400" cy="792678"/>
          </a:xfrm>
        </p:spPr>
        <p:txBody>
          <a:bodyPr>
            <a:normAutofit/>
          </a:bodyPr>
          <a:lstStyle>
            <a:extLst/>
          </a:lstStyle>
          <a:p>
            <a:r>
              <a:rPr lang="en-US" sz="3100" dirty="0"/>
              <a:t>Unit 4: Requirements Analysis and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1352550"/>
            <a:ext cx="5715000" cy="3733800"/>
          </a:xfrm>
        </p:spPr>
        <p:txBody>
          <a:bodyPr numCol="1"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sz="2400" b="1" u="sng" dirty="0" smtClean="0"/>
              <a:t>Requirement Documentation (SRS</a:t>
            </a:r>
            <a:r>
              <a:rPr lang="en-US" sz="2400" b="1" u="sng" dirty="0" smtClean="0"/>
              <a:t>):</a:t>
            </a:r>
          </a:p>
          <a:p>
            <a:pPr algn="just">
              <a:spcBef>
                <a:spcPts val="0"/>
              </a:spcBef>
              <a:buSzPct val="80000"/>
            </a:pPr>
            <a:r>
              <a:rPr lang="en-US" sz="2000" b="1" dirty="0" smtClean="0"/>
              <a:t>Important categories of customer requirements</a:t>
            </a:r>
            <a:endParaRPr lang="en-US" sz="1800" dirty="0"/>
          </a:p>
          <a:p>
            <a:pPr marL="342900" indent="-342900">
              <a:spcBef>
                <a:spcPts val="0"/>
              </a:spcBef>
              <a:buSzPct val="80000"/>
              <a:buFont typeface="+mj-lt"/>
              <a:buAutoNum type="arabicParenR"/>
            </a:pPr>
            <a:r>
              <a:rPr lang="en-US" sz="1800" b="1" dirty="0" smtClean="0"/>
              <a:t>Functional requirements:</a:t>
            </a:r>
            <a:r>
              <a:rPr lang="en-US" sz="1800" dirty="0" smtClean="0"/>
              <a:t> </a:t>
            </a:r>
            <a:r>
              <a:rPr lang="en-US" sz="1800" dirty="0"/>
              <a:t>The functional requirements capture the functionalities required by </a:t>
            </a:r>
            <a:r>
              <a:rPr lang="en-US" sz="1800" dirty="0" smtClean="0"/>
              <a:t>the users </a:t>
            </a:r>
            <a:r>
              <a:rPr lang="en-US" sz="1800" dirty="0"/>
              <a:t>from the system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  <a:buSzPct val="100000"/>
              <a:buFontTx/>
              <a:buChar char="-"/>
            </a:pPr>
            <a:r>
              <a:rPr lang="en-US" sz="1800" dirty="0" smtClean="0"/>
              <a:t>A software is set of offering functions {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 smtClean="0"/>
              <a:t>} to the user.</a:t>
            </a:r>
          </a:p>
          <a:p>
            <a:pPr>
              <a:spcBef>
                <a:spcPts val="0"/>
              </a:spcBef>
              <a:buSzPct val="100000"/>
              <a:buFontTx/>
              <a:buChar char="-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 : I →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1800" dirty="0"/>
              <a:t>. meaning that a function transforms an element (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/>
              <a:t>) </a:t>
            </a:r>
            <a:r>
              <a:rPr lang="en-US" sz="1800" dirty="0" smtClean="0"/>
              <a:t>in the </a:t>
            </a:r>
            <a:r>
              <a:rPr lang="en-US" sz="1800" dirty="0"/>
              <a:t>input domain </a:t>
            </a:r>
            <a:r>
              <a:rPr lang="en-US" sz="1800" dirty="0" smtClean="0"/>
              <a:t>(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 smtClean="0"/>
              <a:t>) </a:t>
            </a:r>
            <a:r>
              <a:rPr lang="en-US" sz="1800" dirty="0"/>
              <a:t>to a value 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1800" i="1" baseline="-25000" dirty="0" err="1"/>
              <a:t>i</a:t>
            </a:r>
            <a:r>
              <a:rPr lang="en-US" sz="1800" dirty="0"/>
              <a:t>) in the output (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1800" dirty="0" smtClean="0"/>
              <a:t>).</a:t>
            </a:r>
          </a:p>
          <a:p>
            <a:pPr>
              <a:spcBef>
                <a:spcPts val="0"/>
              </a:spcBef>
              <a:buSzPct val="100000"/>
              <a:buFontTx/>
              <a:buChar char="-"/>
            </a:pPr>
            <a:r>
              <a:rPr lang="en-US" sz="1800" dirty="0" smtClean="0"/>
              <a:t>Each </a:t>
            </a:r>
            <a:r>
              <a:rPr lang="en-US" sz="1800" dirty="0"/>
              <a:t>function </a:t>
            </a:r>
            <a:r>
              <a:rPr lang="en-US" sz="1800" dirty="0" smtClean="0"/>
              <a:t>f</a:t>
            </a:r>
            <a:r>
              <a:rPr lang="en-US" sz="1800" i="1" dirty="0" smtClean="0"/>
              <a:t>i </a:t>
            </a:r>
            <a:r>
              <a:rPr lang="en-US" sz="1800" dirty="0" smtClean="0"/>
              <a:t>of </a:t>
            </a:r>
            <a:r>
              <a:rPr lang="en-US" sz="1800" dirty="0"/>
              <a:t>the system can be considered as reading certain data i</a:t>
            </a:r>
            <a:r>
              <a:rPr lang="en-US" sz="1800" i="1" dirty="0"/>
              <a:t>i</a:t>
            </a:r>
            <a:r>
              <a:rPr lang="en-US" sz="1800" dirty="0"/>
              <a:t>, and </a:t>
            </a:r>
            <a:r>
              <a:rPr lang="en-US" sz="1800" dirty="0" smtClean="0"/>
              <a:t>then transforming </a:t>
            </a:r>
            <a:r>
              <a:rPr lang="en-US" sz="1800" dirty="0"/>
              <a:t>a set of input data </a:t>
            </a:r>
            <a:r>
              <a:rPr lang="en-US" sz="1800" dirty="0" smtClean="0"/>
              <a:t>(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 smtClean="0"/>
              <a:t>) </a:t>
            </a:r>
            <a:r>
              <a:rPr lang="en-US" sz="1800" dirty="0"/>
              <a:t>to the corresponding set of </a:t>
            </a:r>
            <a:r>
              <a:rPr lang="en-US" sz="1800" dirty="0" smtClean="0"/>
              <a:t>output data 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1800" i="1" baseline="-25000" dirty="0" err="1"/>
              <a:t>i</a:t>
            </a:r>
            <a:r>
              <a:rPr lang="en-US" sz="1800" dirty="0" smtClean="0"/>
              <a:t>).</a:t>
            </a:r>
            <a:endParaRPr lang="en-US" sz="1800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400" y="2114550"/>
            <a:ext cx="3022600" cy="1858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587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285750"/>
            <a:ext cx="8153400" cy="792678"/>
          </a:xfrm>
        </p:spPr>
        <p:txBody>
          <a:bodyPr>
            <a:normAutofit/>
          </a:bodyPr>
          <a:lstStyle>
            <a:extLst/>
          </a:lstStyle>
          <a:p>
            <a:r>
              <a:rPr lang="en-US" sz="3100" dirty="0"/>
              <a:t>Unit 4: Requirements Analysis and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1352550"/>
            <a:ext cx="8458200" cy="3733800"/>
          </a:xfrm>
        </p:spPr>
        <p:txBody>
          <a:bodyPr numCol="1"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sz="2400" b="1" u="sng" dirty="0" smtClean="0"/>
              <a:t>Requirement Documentation (SRS</a:t>
            </a:r>
            <a:r>
              <a:rPr lang="en-US" sz="2400" b="1" u="sng" dirty="0" smtClean="0"/>
              <a:t>):</a:t>
            </a:r>
          </a:p>
          <a:p>
            <a:pPr algn="just">
              <a:spcBef>
                <a:spcPts val="0"/>
              </a:spcBef>
              <a:buSzPct val="80000"/>
            </a:pPr>
            <a:r>
              <a:rPr lang="en-US" sz="2000" b="1" dirty="0" smtClean="0"/>
              <a:t>Important categories of customer requirements</a:t>
            </a:r>
            <a:endParaRPr lang="en-US" sz="1800" dirty="0"/>
          </a:p>
          <a:p>
            <a:pPr marL="342900" indent="-342900">
              <a:spcBef>
                <a:spcPts val="0"/>
              </a:spcBef>
              <a:buSzPct val="80000"/>
              <a:buFont typeface="+mj-lt"/>
              <a:buAutoNum type="arabicParenR" startAt="2"/>
            </a:pPr>
            <a:r>
              <a:rPr lang="en-US" sz="1800" b="1" dirty="0" smtClean="0"/>
              <a:t>Non-functional requirements:</a:t>
            </a:r>
          </a:p>
          <a:p>
            <a:pPr>
              <a:spcBef>
                <a:spcPts val="0"/>
              </a:spcBef>
              <a:buSzPct val="100000"/>
              <a:buFontTx/>
              <a:buChar char="-"/>
            </a:pPr>
            <a:r>
              <a:rPr lang="en-US" sz="1800" dirty="0" smtClean="0"/>
              <a:t>The </a:t>
            </a:r>
            <a:r>
              <a:rPr lang="en-US" sz="1800" dirty="0"/>
              <a:t>non-functional requirements are non-negotiable obligations that must </a:t>
            </a:r>
            <a:r>
              <a:rPr lang="en-US" sz="1800" dirty="0" smtClean="0"/>
              <a:t>be supported </a:t>
            </a:r>
            <a:r>
              <a:rPr lang="en-US" sz="1800" dirty="0"/>
              <a:t>by the software. </a:t>
            </a:r>
            <a:endParaRPr lang="en-US" sz="1800" dirty="0" smtClean="0"/>
          </a:p>
          <a:p>
            <a:pPr>
              <a:spcBef>
                <a:spcPts val="0"/>
              </a:spcBef>
              <a:buSzPct val="100000"/>
              <a:buFontTx/>
              <a:buChar char="-"/>
            </a:pPr>
            <a:r>
              <a:rPr lang="en-US" sz="1800" dirty="0"/>
              <a:t>T</a:t>
            </a:r>
            <a:r>
              <a:rPr lang="en-US" sz="1800" dirty="0" smtClean="0"/>
              <a:t>he </a:t>
            </a:r>
            <a:r>
              <a:rPr lang="en-US" sz="1800" dirty="0"/>
              <a:t>non-functional requirements capture </a:t>
            </a:r>
            <a:r>
              <a:rPr lang="en-US" sz="1800" dirty="0" smtClean="0"/>
              <a:t>those requirements </a:t>
            </a:r>
            <a:r>
              <a:rPr lang="en-US" sz="1800" dirty="0"/>
              <a:t>of the customer that cannot be expressed as functions (i.e</a:t>
            </a:r>
            <a:r>
              <a:rPr lang="en-US" sz="1800" dirty="0" smtClean="0"/>
              <a:t>., accepting </a:t>
            </a:r>
            <a:r>
              <a:rPr lang="en-US" sz="1800" dirty="0"/>
              <a:t>input data and producing output data</a:t>
            </a:r>
            <a:r>
              <a:rPr lang="en-US" sz="1800" dirty="0" smtClean="0"/>
              <a:t>).</a:t>
            </a:r>
          </a:p>
          <a:p>
            <a:pPr>
              <a:spcBef>
                <a:spcPts val="0"/>
              </a:spcBef>
              <a:buSzPct val="100000"/>
              <a:buFontTx/>
              <a:buChar char="-"/>
            </a:pPr>
            <a:r>
              <a:rPr lang="en-US" sz="1800" dirty="0" smtClean="0"/>
              <a:t>Non-functional requirements </a:t>
            </a:r>
            <a:r>
              <a:rPr lang="en-US" sz="1800" dirty="0"/>
              <a:t>usually address aspects concerning external interfaces, </a:t>
            </a:r>
            <a:r>
              <a:rPr lang="en-US" sz="1800" dirty="0" smtClean="0"/>
              <a:t>user interfaces</a:t>
            </a:r>
            <a:r>
              <a:rPr lang="en-US" sz="1800" dirty="0"/>
              <a:t>, maintainability, portability, usability, maximum number </a:t>
            </a:r>
            <a:r>
              <a:rPr lang="en-US" sz="1800" dirty="0" smtClean="0"/>
              <a:t>of concurrent </a:t>
            </a:r>
            <a:r>
              <a:rPr lang="en-US" sz="1800" dirty="0"/>
              <a:t>users, timing, and throughput (transactions per second, etc</a:t>
            </a:r>
            <a:r>
              <a:rPr lang="en-US" sz="1800" dirty="0" smtClean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11857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285750"/>
            <a:ext cx="8153400" cy="792678"/>
          </a:xfrm>
        </p:spPr>
        <p:txBody>
          <a:bodyPr>
            <a:normAutofit/>
          </a:bodyPr>
          <a:lstStyle>
            <a:extLst/>
          </a:lstStyle>
          <a:p>
            <a:r>
              <a:rPr lang="en-US" sz="3100" dirty="0"/>
              <a:t>Unit 4: Requirements Analysis and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1352550"/>
            <a:ext cx="8458200" cy="457200"/>
          </a:xfrm>
        </p:spPr>
        <p:txBody>
          <a:bodyPr numCol="1"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sz="2400" b="1" u="sng" dirty="0" smtClean="0"/>
              <a:t>Requirement Documentation (SRS</a:t>
            </a:r>
            <a:r>
              <a:rPr lang="en-US" sz="2400" b="1" u="sng" dirty="0" smtClean="0"/>
              <a:t>):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1733550"/>
            <a:ext cx="8458200" cy="3409950"/>
          </a:xfrm>
        </p:spPr>
        <p:txBody>
          <a:bodyPr numCol="2">
            <a:normAutofit fontScale="85000" lnSpcReduction="20000"/>
          </a:bodyPr>
          <a:lstStyle/>
          <a:p>
            <a:pPr algn="just">
              <a:spcBef>
                <a:spcPts val="0"/>
              </a:spcBef>
              <a:buSzPct val="80000"/>
            </a:pPr>
            <a:r>
              <a:rPr lang="en-US" sz="2000" b="1" dirty="0" smtClean="0"/>
              <a:t>Important categories of customer requirements</a:t>
            </a:r>
            <a:endParaRPr lang="en-US" sz="1800" dirty="0"/>
          </a:p>
          <a:p>
            <a:pPr marL="342900" indent="-342900">
              <a:spcBef>
                <a:spcPts val="0"/>
              </a:spcBef>
              <a:buSzPct val="80000"/>
              <a:buFont typeface="+mj-lt"/>
              <a:buAutoNum type="arabicParenR" startAt="2"/>
            </a:pPr>
            <a:r>
              <a:rPr lang="en-US" sz="1800" b="1" dirty="0" smtClean="0"/>
              <a:t>Non-Functional requirements:</a:t>
            </a:r>
          </a:p>
          <a:p>
            <a:pPr marL="404813" lvl="1" indent="-234950">
              <a:spcBef>
                <a:spcPts val="0"/>
              </a:spcBef>
              <a:buSzPct val="100000"/>
              <a:buFont typeface="+mj-lt"/>
              <a:buAutoNum type="alphaLcParenR"/>
            </a:pPr>
            <a:r>
              <a:rPr lang="en-US" sz="1800" b="1" dirty="0" smtClean="0"/>
              <a:t>Design and implementation constraints:</a:t>
            </a:r>
            <a:r>
              <a:rPr lang="en-US" sz="1800" dirty="0" smtClean="0"/>
              <a:t> some items or issues which imposes limits on developers.</a:t>
            </a:r>
          </a:p>
          <a:p>
            <a:pPr marL="169863" lvl="1" indent="0">
              <a:spcBef>
                <a:spcPts val="0"/>
              </a:spcBef>
              <a:buSzPct val="100000"/>
              <a:buNone/>
            </a:pPr>
            <a:r>
              <a:rPr lang="en-US" sz="1800" u="sng" dirty="0" smtClean="0"/>
              <a:t>Some Examples </a:t>
            </a:r>
            <a:r>
              <a:rPr lang="en-US" sz="1800" u="sng" dirty="0"/>
              <a:t>of constraints</a:t>
            </a:r>
            <a:r>
              <a:rPr lang="en-US" sz="1800" u="sng" dirty="0" smtClean="0"/>
              <a:t>:</a:t>
            </a:r>
          </a:p>
          <a:p>
            <a:pPr marL="169863" lvl="1" indent="0">
              <a:spcBef>
                <a:spcPts val="0"/>
              </a:spcBef>
              <a:buSzPct val="100000"/>
              <a:buNone/>
            </a:pPr>
            <a:r>
              <a:rPr lang="en-US" sz="1800" dirty="0" smtClean="0"/>
              <a:t>- corporate </a:t>
            </a:r>
            <a:r>
              <a:rPr lang="en-US" sz="1800" dirty="0"/>
              <a:t>or regulatory policies </a:t>
            </a:r>
            <a:r>
              <a:rPr lang="en-US" sz="1800" dirty="0" smtClean="0"/>
              <a:t>that needs </a:t>
            </a:r>
            <a:r>
              <a:rPr lang="en-US" sz="1800" dirty="0"/>
              <a:t>to be </a:t>
            </a:r>
            <a:r>
              <a:rPr lang="en-US" sz="1800" dirty="0" err="1"/>
              <a:t>honoured</a:t>
            </a:r>
            <a:r>
              <a:rPr lang="en-US" sz="1800" dirty="0" smtClean="0"/>
              <a:t>;</a:t>
            </a:r>
          </a:p>
          <a:p>
            <a:pPr marL="169863" lvl="1" indent="0">
              <a:spcBef>
                <a:spcPts val="0"/>
              </a:spcBef>
              <a:buSzPct val="100000"/>
              <a:buNone/>
            </a:pPr>
            <a:r>
              <a:rPr lang="en-US" sz="1800" dirty="0" smtClean="0"/>
              <a:t>- hardware </a:t>
            </a:r>
            <a:r>
              <a:rPr lang="en-US" sz="1800" dirty="0"/>
              <a:t>limitations</a:t>
            </a:r>
            <a:r>
              <a:rPr lang="en-US" sz="1800" dirty="0" smtClean="0"/>
              <a:t>;</a:t>
            </a:r>
          </a:p>
          <a:p>
            <a:pPr marL="169863" lvl="1" indent="0">
              <a:spcBef>
                <a:spcPts val="0"/>
              </a:spcBef>
              <a:buSzPct val="100000"/>
              <a:buNone/>
            </a:pPr>
            <a:r>
              <a:rPr lang="en-US" sz="1800" dirty="0" smtClean="0"/>
              <a:t>- interfaces </a:t>
            </a:r>
            <a:r>
              <a:rPr lang="en-US" sz="1800" dirty="0"/>
              <a:t>with </a:t>
            </a:r>
            <a:r>
              <a:rPr lang="en-US" sz="1800" dirty="0" smtClean="0"/>
              <a:t>other applications;</a:t>
            </a:r>
          </a:p>
          <a:p>
            <a:pPr marL="169863" lvl="1" indent="0">
              <a:spcBef>
                <a:spcPts val="0"/>
              </a:spcBef>
              <a:buSzPct val="100000"/>
              <a:buNone/>
            </a:pPr>
            <a:r>
              <a:rPr lang="en-US" sz="1800" dirty="0" smtClean="0"/>
              <a:t>- specific </a:t>
            </a:r>
            <a:r>
              <a:rPr lang="en-US" sz="1800" dirty="0"/>
              <a:t>technologies, tools, and databases to be used</a:t>
            </a:r>
            <a:r>
              <a:rPr lang="en-US" sz="1800" dirty="0" smtClean="0"/>
              <a:t>;</a:t>
            </a:r>
          </a:p>
          <a:p>
            <a:pPr marL="169863" lvl="1" indent="0">
              <a:spcBef>
                <a:spcPts val="0"/>
              </a:spcBef>
              <a:buSzPct val="100000"/>
              <a:buNone/>
            </a:pPr>
            <a:r>
              <a:rPr lang="en-US" sz="1800" dirty="0" smtClean="0"/>
              <a:t>- specific communications </a:t>
            </a:r>
            <a:r>
              <a:rPr lang="en-US" sz="1800" dirty="0"/>
              <a:t>protocols to </a:t>
            </a:r>
            <a:r>
              <a:rPr lang="en-US" sz="1800" dirty="0" smtClean="0"/>
              <a:t>be </a:t>
            </a:r>
            <a:r>
              <a:rPr lang="en-US" sz="1800" dirty="0"/>
              <a:t>used</a:t>
            </a:r>
            <a:r>
              <a:rPr lang="en-US" sz="1800" dirty="0" smtClean="0"/>
              <a:t>;</a:t>
            </a:r>
          </a:p>
          <a:p>
            <a:pPr marL="169863" lvl="1" indent="0">
              <a:spcBef>
                <a:spcPts val="0"/>
              </a:spcBef>
              <a:buSzPct val="100000"/>
              <a:buNone/>
            </a:pPr>
            <a:r>
              <a:rPr lang="en-US" sz="1800" dirty="0" smtClean="0"/>
              <a:t>- security </a:t>
            </a:r>
            <a:r>
              <a:rPr lang="en-US" sz="1800" dirty="0"/>
              <a:t>considerations</a:t>
            </a:r>
            <a:r>
              <a:rPr lang="en-US" sz="1800" dirty="0" smtClean="0"/>
              <a:t>;</a:t>
            </a:r>
          </a:p>
          <a:p>
            <a:pPr marL="169863" lvl="1" indent="0">
              <a:spcBef>
                <a:spcPts val="0"/>
              </a:spcBef>
              <a:buSzPct val="100000"/>
              <a:buNone/>
            </a:pPr>
            <a:r>
              <a:rPr lang="en-US" sz="1800" dirty="0" smtClean="0"/>
              <a:t>- design conventions </a:t>
            </a:r>
            <a:r>
              <a:rPr lang="en-US" sz="1800" dirty="0"/>
              <a:t>or programming standards to be followed, etc.</a:t>
            </a:r>
          </a:p>
          <a:p>
            <a:pPr marL="404813" lvl="1" indent="-287338">
              <a:spcBef>
                <a:spcPts val="0"/>
              </a:spcBef>
              <a:buSzPct val="100000"/>
              <a:buFont typeface="+mj-lt"/>
              <a:buAutoNum type="alphaLcParenR" startAt="2"/>
            </a:pPr>
            <a:r>
              <a:rPr lang="en-US" sz="1800" b="1" dirty="0" smtClean="0"/>
              <a:t>External interfaces required:</a:t>
            </a:r>
          </a:p>
          <a:p>
            <a:pPr marL="0" indent="0">
              <a:spcBef>
                <a:spcPts val="0"/>
              </a:spcBef>
              <a:buSzPct val="100000"/>
              <a:buNone/>
            </a:pPr>
            <a:r>
              <a:rPr lang="en-US" sz="1800" u="sng" dirty="0" smtClean="0"/>
              <a:t>Example of interfaces are:</a:t>
            </a:r>
          </a:p>
          <a:p>
            <a:pPr>
              <a:spcBef>
                <a:spcPts val="0"/>
              </a:spcBef>
              <a:buSzPct val="100000"/>
              <a:buFontTx/>
              <a:buChar char="-"/>
            </a:pPr>
            <a:r>
              <a:rPr lang="en-US" sz="1800" dirty="0" smtClean="0"/>
              <a:t>hardware, software and communication interfaces,</a:t>
            </a:r>
          </a:p>
          <a:p>
            <a:pPr>
              <a:spcBef>
                <a:spcPts val="0"/>
              </a:spcBef>
              <a:buSzPct val="100000"/>
              <a:buFontTx/>
              <a:buChar char="-"/>
            </a:pPr>
            <a:r>
              <a:rPr lang="en-US" sz="1800" dirty="0" smtClean="0"/>
              <a:t>user interfaces,</a:t>
            </a:r>
          </a:p>
          <a:p>
            <a:pPr>
              <a:spcBef>
                <a:spcPts val="0"/>
              </a:spcBef>
              <a:buSzPct val="100000"/>
              <a:buFontTx/>
              <a:buChar char="-"/>
            </a:pPr>
            <a:r>
              <a:rPr lang="en-US" sz="1800" dirty="0" smtClean="0"/>
              <a:t>report formats, etc.</a:t>
            </a:r>
          </a:p>
          <a:p>
            <a:pPr marL="0" indent="0">
              <a:spcBef>
                <a:spcPts val="0"/>
              </a:spcBef>
              <a:buSzPct val="100000"/>
              <a:buNone/>
            </a:pPr>
            <a:r>
              <a:rPr lang="en-US" sz="1800" u="sng" dirty="0" smtClean="0"/>
              <a:t>The description may include:</a:t>
            </a:r>
          </a:p>
          <a:p>
            <a:pPr>
              <a:spcBef>
                <a:spcPts val="0"/>
              </a:spcBef>
              <a:buSzPct val="100000"/>
              <a:buFontTx/>
              <a:buChar char="-"/>
            </a:pPr>
            <a:r>
              <a:rPr lang="en-US" sz="1800" dirty="0" smtClean="0"/>
              <a:t>sample </a:t>
            </a:r>
            <a:r>
              <a:rPr lang="en-US" sz="1800" dirty="0"/>
              <a:t>screen images</a:t>
            </a:r>
            <a:r>
              <a:rPr lang="en-US" sz="1800" dirty="0" smtClean="0"/>
              <a:t>,</a:t>
            </a:r>
          </a:p>
          <a:p>
            <a:pPr>
              <a:spcBef>
                <a:spcPts val="0"/>
              </a:spcBef>
              <a:buSzPct val="100000"/>
              <a:buFontTx/>
              <a:buChar char="-"/>
            </a:pPr>
            <a:r>
              <a:rPr lang="en-US" sz="1800" dirty="0" smtClean="0"/>
              <a:t>any </a:t>
            </a:r>
            <a:r>
              <a:rPr lang="en-US" sz="1800" dirty="0"/>
              <a:t>GUI standards or style guides that are to </a:t>
            </a:r>
            <a:r>
              <a:rPr lang="en-US" sz="1800" dirty="0" smtClean="0"/>
              <a:t>be followed</a:t>
            </a:r>
          </a:p>
          <a:p>
            <a:pPr>
              <a:spcBef>
                <a:spcPts val="0"/>
              </a:spcBef>
              <a:buSzPct val="100000"/>
              <a:buFontTx/>
              <a:buChar char="-"/>
            </a:pPr>
            <a:r>
              <a:rPr lang="en-US" sz="1800" dirty="0" smtClean="0"/>
              <a:t>screen </a:t>
            </a:r>
            <a:r>
              <a:rPr lang="en-US" sz="1800" dirty="0"/>
              <a:t>layout </a:t>
            </a:r>
            <a:r>
              <a:rPr lang="en-US" sz="1800" dirty="0" smtClean="0"/>
              <a:t>constraints</a:t>
            </a:r>
          </a:p>
          <a:p>
            <a:pPr>
              <a:spcBef>
                <a:spcPts val="0"/>
              </a:spcBef>
              <a:buSzPct val="100000"/>
              <a:buFontTx/>
              <a:buChar char="-"/>
            </a:pPr>
            <a:r>
              <a:rPr lang="en-US" sz="1800" dirty="0" smtClean="0"/>
              <a:t>standard </a:t>
            </a:r>
            <a:r>
              <a:rPr lang="en-US" sz="1800" dirty="0"/>
              <a:t>buttons and functions (e.g</a:t>
            </a:r>
            <a:r>
              <a:rPr lang="en-US" sz="1800" dirty="0" smtClean="0"/>
              <a:t>., help</a:t>
            </a:r>
            <a:r>
              <a:rPr lang="en-US" sz="1800" dirty="0"/>
              <a:t>) that will appear on every </a:t>
            </a:r>
            <a:r>
              <a:rPr lang="en-US" sz="1800" dirty="0" smtClean="0"/>
              <a:t>screen</a:t>
            </a:r>
          </a:p>
          <a:p>
            <a:pPr>
              <a:spcBef>
                <a:spcPts val="0"/>
              </a:spcBef>
              <a:buSzPct val="100000"/>
              <a:buFontTx/>
              <a:buChar char="-"/>
            </a:pPr>
            <a:r>
              <a:rPr lang="en-US" sz="1800" dirty="0" smtClean="0"/>
              <a:t>keyboard shortcuts</a:t>
            </a:r>
          </a:p>
          <a:p>
            <a:pPr>
              <a:spcBef>
                <a:spcPts val="0"/>
              </a:spcBef>
              <a:buSzPct val="100000"/>
              <a:buFontTx/>
              <a:buChar char="-"/>
            </a:pPr>
            <a:r>
              <a:rPr lang="en-US" sz="1800" dirty="0" smtClean="0"/>
              <a:t>error message display </a:t>
            </a:r>
            <a:r>
              <a:rPr lang="en-US" sz="1800" dirty="0"/>
              <a:t>standards</a:t>
            </a:r>
            <a:r>
              <a:rPr lang="en-US" sz="1800" dirty="0" smtClean="0"/>
              <a:t>,</a:t>
            </a:r>
          </a:p>
          <a:p>
            <a:pPr marL="339725" lvl="1" indent="-339725">
              <a:spcBef>
                <a:spcPts val="0"/>
              </a:spcBef>
              <a:buSzPct val="100000"/>
              <a:buFont typeface="+mj-lt"/>
              <a:buAutoNum type="alphaLcParenR" startAt="3"/>
            </a:pPr>
            <a:r>
              <a:rPr lang="en-US" sz="1800" b="1" dirty="0" smtClean="0"/>
              <a:t>Other non-functional requirements: </a:t>
            </a:r>
            <a:r>
              <a:rPr lang="en-US" sz="1800" dirty="0" smtClean="0"/>
              <a:t>performance, reliability, accuracy, security issues</a:t>
            </a:r>
          </a:p>
        </p:txBody>
      </p:sp>
    </p:spTree>
    <p:extLst>
      <p:ext uri="{BB962C8B-B14F-4D97-AF65-F5344CB8AC3E}">
        <p14:creationId xmlns:p14="http://schemas.microsoft.com/office/powerpoint/2010/main" val="335490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285750"/>
            <a:ext cx="8153400" cy="792678"/>
          </a:xfrm>
        </p:spPr>
        <p:txBody>
          <a:bodyPr>
            <a:normAutofit/>
          </a:bodyPr>
          <a:lstStyle>
            <a:extLst/>
          </a:lstStyle>
          <a:p>
            <a:r>
              <a:rPr lang="en-US" sz="3100" dirty="0"/>
              <a:t>Unit 4: Requirements Analysis and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1352550"/>
            <a:ext cx="8458200" cy="3733800"/>
          </a:xfrm>
        </p:spPr>
        <p:txBody>
          <a:bodyPr numCol="1"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sz="2400" b="1" u="sng" dirty="0" smtClean="0"/>
              <a:t>Requirement Documentation (SRS</a:t>
            </a:r>
            <a:r>
              <a:rPr lang="en-US" sz="2400" b="1" u="sng" dirty="0" smtClean="0"/>
              <a:t>):</a:t>
            </a:r>
          </a:p>
          <a:p>
            <a:pPr algn="just">
              <a:spcBef>
                <a:spcPts val="0"/>
              </a:spcBef>
              <a:buSzPct val="80000"/>
            </a:pPr>
            <a:r>
              <a:rPr lang="en-US" sz="2000" b="1" dirty="0" smtClean="0"/>
              <a:t>Important categories of customer requirements</a:t>
            </a:r>
            <a:endParaRPr lang="en-US" sz="1800" dirty="0"/>
          </a:p>
          <a:p>
            <a:pPr marL="342900" indent="-342900">
              <a:spcBef>
                <a:spcPts val="0"/>
              </a:spcBef>
              <a:buSzPct val="80000"/>
              <a:buFont typeface="+mj-lt"/>
              <a:buAutoNum type="arabicParenR" startAt="3"/>
            </a:pPr>
            <a:r>
              <a:rPr lang="en-US" sz="1800" b="1" dirty="0" smtClean="0"/>
              <a:t>Goal of Implementation:</a:t>
            </a:r>
          </a:p>
          <a:p>
            <a:pPr>
              <a:spcBef>
                <a:spcPts val="0"/>
              </a:spcBef>
              <a:buSzPct val="100000"/>
              <a:buFontTx/>
              <a:buChar char="-"/>
            </a:pPr>
            <a:r>
              <a:rPr lang="en-US" sz="1800" dirty="0" smtClean="0"/>
              <a:t>This section offers some general suggestions regarding software to be developed. The develops are free to follow or unfollow those suggestions.</a:t>
            </a:r>
          </a:p>
          <a:p>
            <a:pPr>
              <a:spcBef>
                <a:spcPts val="0"/>
              </a:spcBef>
              <a:buSzPct val="100000"/>
              <a:buFontTx/>
              <a:buChar char="-"/>
            </a:pPr>
            <a:r>
              <a:rPr lang="en-US" sz="1800" dirty="0" smtClean="0"/>
              <a:t>A </a:t>
            </a:r>
            <a:r>
              <a:rPr lang="en-US" sz="1800" dirty="0"/>
              <a:t>goal, in contrast to the functional and non-functional requirements, is not </a:t>
            </a:r>
            <a:r>
              <a:rPr lang="en-US" sz="1800" dirty="0" smtClean="0"/>
              <a:t>checked by </a:t>
            </a:r>
            <a:r>
              <a:rPr lang="en-US" sz="1800" dirty="0"/>
              <a:t>the customer for conformance at the time of acceptance testing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  <a:buSzPct val="100000"/>
              <a:buFontTx/>
              <a:buChar char="-"/>
            </a:pPr>
            <a:r>
              <a:rPr lang="en-US" sz="1800" dirty="0" smtClean="0"/>
              <a:t>This section might contains information like:</a:t>
            </a:r>
          </a:p>
          <a:p>
            <a:pPr lvl="1">
              <a:spcBef>
                <a:spcPts val="0"/>
              </a:spcBef>
              <a:buSzPct val="100000"/>
              <a:buFontTx/>
              <a:buChar char="-"/>
            </a:pPr>
            <a:r>
              <a:rPr lang="en-US" sz="1800" dirty="0"/>
              <a:t>issues such as </a:t>
            </a:r>
            <a:r>
              <a:rPr lang="en-US" sz="1800" dirty="0" smtClean="0"/>
              <a:t>easier revisions </a:t>
            </a:r>
            <a:r>
              <a:rPr lang="en-US" sz="1800" dirty="0"/>
              <a:t>to the system functionalities that may be required in the future,</a:t>
            </a:r>
          </a:p>
          <a:p>
            <a:pPr lvl="1">
              <a:spcBef>
                <a:spcPts val="0"/>
              </a:spcBef>
              <a:buSzPct val="100000"/>
              <a:buFontTx/>
              <a:buChar char="-"/>
            </a:pPr>
            <a:r>
              <a:rPr lang="en-US" sz="1800" dirty="0"/>
              <a:t>easier support for new devices to be supported in the future</a:t>
            </a:r>
            <a:r>
              <a:rPr lang="en-US" sz="1800" dirty="0" smtClean="0"/>
              <a:t>,</a:t>
            </a:r>
          </a:p>
          <a:p>
            <a:pPr lvl="1">
              <a:spcBef>
                <a:spcPts val="0"/>
              </a:spcBef>
              <a:buSzPct val="100000"/>
              <a:buFontTx/>
              <a:buChar char="-"/>
            </a:pPr>
            <a:r>
              <a:rPr lang="en-US" sz="1800" dirty="0" smtClean="0"/>
              <a:t>Reusability issues</a:t>
            </a:r>
            <a:r>
              <a:rPr lang="en-US" sz="1800" dirty="0"/>
              <a:t>, etc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3014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285750"/>
            <a:ext cx="8153400" cy="792678"/>
          </a:xfrm>
        </p:spPr>
        <p:txBody>
          <a:bodyPr>
            <a:normAutofit/>
          </a:bodyPr>
          <a:lstStyle>
            <a:extLst/>
          </a:lstStyle>
          <a:p>
            <a:r>
              <a:rPr lang="en-US" sz="3100" dirty="0"/>
              <a:t>Unit 4: Requirements Analysis and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382000" cy="3657600"/>
          </a:xfrm>
        </p:spPr>
        <p:txBody>
          <a:bodyPr numCol="2">
            <a:normAutofit/>
          </a:bodyPr>
          <a:lstStyle/>
          <a:p>
            <a:pPr marL="0" indent="0" algn="just">
              <a:buNone/>
            </a:pPr>
            <a:r>
              <a:rPr lang="en-US" sz="2400" b="1" u="sng" dirty="0" smtClean="0"/>
              <a:t>Requirement Engineering:</a:t>
            </a:r>
          </a:p>
          <a:p>
            <a:pPr algn="just"/>
            <a:r>
              <a:rPr lang="en-US" sz="2000" dirty="0"/>
              <a:t>The broad spectrum of tasks and techniques that lead to an understanding of </a:t>
            </a:r>
            <a:r>
              <a:rPr lang="en-US" sz="2000" dirty="0" smtClean="0"/>
              <a:t>requirements is </a:t>
            </a:r>
            <a:r>
              <a:rPr lang="en-US" sz="2000" dirty="0"/>
              <a:t>called </a:t>
            </a:r>
            <a:r>
              <a:rPr lang="en-US" sz="2000" i="1" dirty="0" smtClean="0"/>
              <a:t>requirements engineering.</a:t>
            </a:r>
          </a:p>
          <a:p>
            <a:pPr algn="just"/>
            <a:r>
              <a:rPr lang="en-US" sz="2000" dirty="0"/>
              <a:t>Requirements engineering builds a bridge to design and construction. But </a:t>
            </a:r>
            <a:r>
              <a:rPr lang="en-US" sz="2000" dirty="0" smtClean="0">
                <a:solidFill>
                  <a:srgbClr val="FF0000"/>
                </a:solidFill>
              </a:rPr>
              <a:t>where does </a:t>
            </a:r>
            <a:r>
              <a:rPr lang="en-US" sz="2000" dirty="0">
                <a:solidFill>
                  <a:srgbClr val="FF0000"/>
                </a:solidFill>
              </a:rPr>
              <a:t>the bridge originate</a:t>
            </a:r>
            <a:r>
              <a:rPr lang="en-US" sz="2000" dirty="0" smtClean="0">
                <a:solidFill>
                  <a:srgbClr val="FF0000"/>
                </a:solidFill>
              </a:rPr>
              <a:t>?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/>
              <a:t>One could argue that it begins at the feet of the </a:t>
            </a:r>
            <a:r>
              <a:rPr lang="en-US" sz="2000" dirty="0" smtClean="0"/>
              <a:t>project stakeholders </a:t>
            </a:r>
            <a:r>
              <a:rPr lang="en-US" sz="2000" dirty="0"/>
              <a:t>(e.g., managers, customers, end users), where business need </a:t>
            </a:r>
            <a:r>
              <a:rPr lang="en-US" sz="2000" dirty="0" smtClean="0"/>
              <a:t>is defined</a:t>
            </a:r>
            <a:r>
              <a:rPr lang="en-US" sz="2000" dirty="0"/>
              <a:t>, user scenarios are described, functions and features are delineated, </a:t>
            </a:r>
            <a:r>
              <a:rPr lang="en-US" sz="2000" dirty="0" smtClean="0"/>
              <a:t>and project </a:t>
            </a:r>
            <a:r>
              <a:rPr lang="en-US" sz="2000" dirty="0"/>
              <a:t>constraints are identified</a:t>
            </a:r>
            <a:r>
              <a:rPr lang="en-US" sz="2000" dirty="0" smtClean="0"/>
              <a:t>.</a:t>
            </a:r>
          </a:p>
          <a:p>
            <a:pPr marL="319088" indent="-266700" algn="just">
              <a:buFont typeface="Wingdings" pitchFamily="2" charset="2"/>
              <a:buChar char="Ø"/>
            </a:pPr>
            <a:r>
              <a:rPr lang="en-US" sz="2000" dirty="0"/>
              <a:t>Others might suggest that it begins with a </a:t>
            </a:r>
            <a:r>
              <a:rPr lang="en-US" sz="2000" dirty="0" smtClean="0"/>
              <a:t>broader system </a:t>
            </a:r>
            <a:r>
              <a:rPr lang="en-US" sz="2000" dirty="0"/>
              <a:t>definition, where software is but one component of the larger </a:t>
            </a:r>
            <a:r>
              <a:rPr lang="en-US" sz="2000" dirty="0" smtClean="0"/>
              <a:t>system domain</a:t>
            </a:r>
            <a:r>
              <a:rPr lang="en-US" sz="2000" dirty="0"/>
              <a:t>.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1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285750"/>
            <a:ext cx="8153400" cy="792678"/>
          </a:xfrm>
        </p:spPr>
        <p:txBody>
          <a:bodyPr>
            <a:normAutofit/>
          </a:bodyPr>
          <a:lstStyle>
            <a:extLst/>
          </a:lstStyle>
          <a:p>
            <a:r>
              <a:rPr lang="en-US" sz="3100" dirty="0"/>
              <a:t>Unit 4: Requirements Analysis and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382000" cy="3657600"/>
          </a:xfrm>
        </p:spPr>
        <p:txBody>
          <a:bodyPr numCol="2"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sz="2400" b="1" u="sng" dirty="0" smtClean="0"/>
              <a:t>Requirement Engineering: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Requirements engineering provides the appropriate mechanism for </a:t>
            </a:r>
            <a:r>
              <a:rPr lang="en-US" sz="2000" dirty="0" smtClean="0"/>
              <a:t>understanding</a:t>
            </a:r>
          </a:p>
          <a:p>
            <a:pPr marL="287338" lvl="1" indent="-169863">
              <a:spcBef>
                <a:spcPts val="0"/>
              </a:spcBef>
            </a:pPr>
            <a:r>
              <a:rPr lang="en-US" sz="1700" dirty="0" smtClean="0"/>
              <a:t>what </a:t>
            </a:r>
            <a:r>
              <a:rPr lang="en-US" sz="1700" dirty="0"/>
              <a:t>the customer </a:t>
            </a:r>
            <a:r>
              <a:rPr lang="en-US" sz="1700" dirty="0" smtClean="0"/>
              <a:t>wants</a:t>
            </a:r>
          </a:p>
          <a:p>
            <a:pPr marL="287338" lvl="1" indent="-169863">
              <a:spcBef>
                <a:spcPts val="0"/>
              </a:spcBef>
            </a:pPr>
            <a:r>
              <a:rPr lang="en-US" sz="1700" dirty="0" smtClean="0"/>
              <a:t>analyzing need</a:t>
            </a:r>
          </a:p>
          <a:p>
            <a:pPr marL="287338" lvl="1" indent="-169863">
              <a:spcBef>
                <a:spcPts val="0"/>
              </a:spcBef>
            </a:pPr>
            <a:r>
              <a:rPr lang="en-US" sz="1700" dirty="0" smtClean="0"/>
              <a:t>assessing feasibility</a:t>
            </a:r>
          </a:p>
          <a:p>
            <a:pPr marL="287338" lvl="1" indent="-169863">
              <a:spcBef>
                <a:spcPts val="0"/>
              </a:spcBef>
            </a:pPr>
            <a:r>
              <a:rPr lang="en-US" sz="1700" dirty="0" smtClean="0"/>
              <a:t>negotiating </a:t>
            </a:r>
            <a:r>
              <a:rPr lang="en-US" sz="1700" dirty="0"/>
              <a:t>a </a:t>
            </a:r>
            <a:r>
              <a:rPr lang="en-US" sz="1700" dirty="0" smtClean="0"/>
              <a:t>reasonable solution,</a:t>
            </a:r>
          </a:p>
          <a:p>
            <a:pPr marL="287338" lvl="1" indent="-169863">
              <a:spcBef>
                <a:spcPts val="0"/>
              </a:spcBef>
            </a:pPr>
            <a:r>
              <a:rPr lang="en-US" sz="1700" dirty="0" smtClean="0"/>
              <a:t>specifying </a:t>
            </a:r>
            <a:r>
              <a:rPr lang="en-US" sz="1700" dirty="0"/>
              <a:t>the solution unambiguously</a:t>
            </a:r>
            <a:r>
              <a:rPr lang="en-US" sz="1700" dirty="0" smtClean="0"/>
              <a:t>,</a:t>
            </a:r>
          </a:p>
          <a:p>
            <a:pPr marL="287338" lvl="1" indent="-169863">
              <a:spcBef>
                <a:spcPts val="0"/>
              </a:spcBef>
            </a:pPr>
            <a:r>
              <a:rPr lang="en-US" sz="1700" dirty="0" smtClean="0"/>
              <a:t>validating </a:t>
            </a:r>
            <a:r>
              <a:rPr lang="en-US" sz="1700" dirty="0"/>
              <a:t>the specification,</a:t>
            </a:r>
          </a:p>
          <a:p>
            <a:pPr marL="287338" lvl="1" indent="-169863">
              <a:spcBef>
                <a:spcPts val="0"/>
              </a:spcBef>
            </a:pPr>
            <a:r>
              <a:rPr lang="en-US" sz="1700" dirty="0"/>
              <a:t>and managing the requirements as they are transformed into an </a:t>
            </a:r>
            <a:r>
              <a:rPr lang="en-US" sz="1700" dirty="0" smtClean="0"/>
              <a:t>operational system.</a:t>
            </a:r>
          </a:p>
          <a:p>
            <a:r>
              <a:rPr lang="en-US" sz="2000" dirty="0"/>
              <a:t>It encompasses seven distinct tasks</a:t>
            </a:r>
            <a:r>
              <a:rPr lang="en-US" sz="2000" dirty="0" smtClean="0"/>
              <a:t>:</a:t>
            </a:r>
          </a:p>
          <a:p>
            <a:pPr marL="708660" lvl="1" indent="-342900">
              <a:buFont typeface="+mj-lt"/>
              <a:buAutoNum type="arabicParenR"/>
            </a:pPr>
            <a:r>
              <a:rPr lang="en-US" sz="1700" dirty="0" smtClean="0"/>
              <a:t>inception,</a:t>
            </a:r>
          </a:p>
          <a:p>
            <a:pPr marL="708660" lvl="1" indent="-342900">
              <a:buFont typeface="+mj-lt"/>
              <a:buAutoNum type="arabicParenR"/>
            </a:pPr>
            <a:r>
              <a:rPr lang="en-US" sz="1700" dirty="0" smtClean="0"/>
              <a:t>elicitation,</a:t>
            </a:r>
          </a:p>
          <a:p>
            <a:pPr marL="708660" lvl="1" indent="-342900">
              <a:buFont typeface="+mj-lt"/>
              <a:buAutoNum type="arabicParenR"/>
            </a:pPr>
            <a:r>
              <a:rPr lang="en-US" sz="1700" dirty="0" smtClean="0"/>
              <a:t>elaboration,</a:t>
            </a:r>
          </a:p>
          <a:p>
            <a:pPr marL="708660" lvl="1" indent="-342900">
              <a:buFont typeface="+mj-lt"/>
              <a:buAutoNum type="arabicParenR"/>
            </a:pPr>
            <a:r>
              <a:rPr lang="en-US" sz="1700" dirty="0" smtClean="0"/>
              <a:t>negotiation,</a:t>
            </a:r>
          </a:p>
          <a:p>
            <a:pPr marL="708660" lvl="1" indent="-342900">
              <a:buFont typeface="+mj-lt"/>
              <a:buAutoNum type="arabicParenR"/>
            </a:pPr>
            <a:r>
              <a:rPr lang="en-US" sz="1700" dirty="0" smtClean="0"/>
              <a:t>specification,</a:t>
            </a:r>
          </a:p>
          <a:p>
            <a:pPr marL="708660" lvl="1" indent="-342900">
              <a:buFont typeface="+mj-lt"/>
              <a:buAutoNum type="arabicParenR"/>
            </a:pPr>
            <a:r>
              <a:rPr lang="en-US" sz="1700" dirty="0" smtClean="0"/>
              <a:t>validation</a:t>
            </a:r>
            <a:r>
              <a:rPr lang="en-US" sz="1700" dirty="0"/>
              <a:t>, </a:t>
            </a:r>
            <a:r>
              <a:rPr lang="en-US" sz="1700" dirty="0" smtClean="0"/>
              <a:t>and</a:t>
            </a:r>
          </a:p>
          <a:p>
            <a:pPr marL="708660" lvl="1" indent="-342900">
              <a:buFont typeface="+mj-lt"/>
              <a:buAutoNum type="arabicParenR"/>
            </a:pPr>
            <a:r>
              <a:rPr lang="en-US" sz="1700" dirty="0" smtClean="0"/>
              <a:t>management</a:t>
            </a:r>
            <a:endParaRPr lang="en-US" sz="69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74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285750"/>
            <a:ext cx="8153400" cy="792678"/>
          </a:xfrm>
        </p:spPr>
        <p:txBody>
          <a:bodyPr>
            <a:normAutofit/>
          </a:bodyPr>
          <a:lstStyle>
            <a:extLst/>
          </a:lstStyle>
          <a:p>
            <a:r>
              <a:rPr lang="en-US" sz="3100" dirty="0"/>
              <a:t>Unit 4: Requirements Analysis and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382000" cy="3657600"/>
          </a:xfrm>
        </p:spPr>
        <p:txBody>
          <a:bodyPr numCol="2"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sz="2400" b="1" u="sng" dirty="0" smtClean="0"/>
              <a:t>Requirement Engineering: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/>
              <a:t>(1) Inception(</a:t>
            </a:r>
            <a:r>
              <a:rPr lang="gu-IN" sz="2000" b="1" dirty="0" smtClean="0"/>
              <a:t>આરંભ, શરૂઆત</a:t>
            </a:r>
            <a:r>
              <a:rPr lang="en-US" sz="2000" b="1" dirty="0" smtClean="0"/>
              <a:t>):</a:t>
            </a:r>
            <a:r>
              <a:rPr lang="en-US" sz="2000" dirty="0" smtClean="0"/>
              <a:t> </a:t>
            </a:r>
            <a:r>
              <a:rPr lang="en-US" sz="2000" dirty="0"/>
              <a:t>How does a software project get started</a:t>
            </a:r>
            <a:r>
              <a:rPr lang="en-US" sz="2000" dirty="0" smtClean="0"/>
              <a:t>?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Is there a single event </a:t>
            </a:r>
            <a:r>
              <a:rPr lang="en-US" sz="2000" dirty="0" smtClean="0"/>
              <a:t>that becomes </a:t>
            </a:r>
            <a:r>
              <a:rPr lang="en-US" sz="2000" dirty="0"/>
              <a:t>the catalyst for a new computer-based system or product, </a:t>
            </a:r>
            <a:r>
              <a:rPr lang="en-US" sz="2000" dirty="0" smtClean="0"/>
              <a:t>OR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Does </a:t>
            </a:r>
            <a:r>
              <a:rPr lang="en-US" sz="2000" dirty="0"/>
              <a:t>the </a:t>
            </a:r>
            <a:r>
              <a:rPr lang="en-US" sz="2000" dirty="0" smtClean="0"/>
              <a:t>need evolve </a:t>
            </a:r>
            <a:r>
              <a:rPr lang="en-US" sz="2000" dirty="0"/>
              <a:t>over time</a:t>
            </a:r>
            <a:r>
              <a:rPr lang="en-US" sz="2000" dirty="0" smtClean="0"/>
              <a:t>?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In some </a:t>
            </a:r>
            <a:r>
              <a:rPr lang="en-US" sz="2000" dirty="0" smtClean="0"/>
              <a:t>cases, a </a:t>
            </a:r>
            <a:r>
              <a:rPr lang="en-US" sz="2000" dirty="0"/>
              <a:t>casual conversation is all that is needed to precipitate a major software </a:t>
            </a:r>
            <a:r>
              <a:rPr lang="en-US" sz="2000" dirty="0" smtClean="0"/>
              <a:t>engineering effort.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But </a:t>
            </a:r>
            <a:r>
              <a:rPr lang="en-US" sz="2000" dirty="0"/>
              <a:t>in general, most projects </a:t>
            </a:r>
            <a:r>
              <a:rPr lang="en-US" sz="2000" dirty="0" smtClean="0"/>
              <a:t>begin when </a:t>
            </a:r>
            <a:r>
              <a:rPr lang="en-US" sz="2000" dirty="0"/>
              <a:t>a business need is </a:t>
            </a:r>
            <a:r>
              <a:rPr lang="en-US" sz="2000" dirty="0" smtClean="0"/>
              <a:t>identified or </a:t>
            </a:r>
            <a:r>
              <a:rPr lang="en-US" sz="2000" dirty="0"/>
              <a:t>a potential new market or service is discovered</a:t>
            </a:r>
            <a:r>
              <a:rPr lang="en-US" sz="2000" dirty="0" smtClean="0"/>
              <a:t>.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Business mangers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Marketing people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Product manager</a:t>
            </a:r>
          </a:p>
          <a:p>
            <a:pPr>
              <a:spcBef>
                <a:spcPts val="0"/>
              </a:spcBef>
            </a:pPr>
            <a:endParaRPr lang="en-US" sz="6900" dirty="0" smtClean="0">
              <a:solidFill>
                <a:srgbClr val="FF0000"/>
              </a:solidFill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6934200" y="2266950"/>
            <a:ext cx="304800" cy="10668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04367" y="2231469"/>
            <a:ext cx="193963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Stakeholders</a:t>
            </a:r>
          </a:p>
          <a:p>
            <a:pPr marL="233363" indent="-233363">
              <a:buFontTx/>
              <a:buChar char="-"/>
            </a:pPr>
            <a:r>
              <a:rPr lang="en-US" sz="1600" dirty="0" smtClean="0"/>
              <a:t>Do feasibility analysis</a:t>
            </a:r>
          </a:p>
          <a:p>
            <a:pPr marL="233363" indent="-233363">
              <a:buFontTx/>
              <a:buChar char="-"/>
            </a:pPr>
            <a:r>
              <a:rPr lang="en-US" sz="1600" dirty="0" smtClean="0"/>
              <a:t>Define business case</a:t>
            </a:r>
          </a:p>
          <a:p>
            <a:pPr marL="233363" indent="-233363">
              <a:buFontTx/>
              <a:buChar char="-"/>
            </a:pPr>
            <a:r>
              <a:rPr lang="en-US" sz="1600" dirty="0" smtClean="0"/>
              <a:t>Identify depth and breadth of the market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95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285750"/>
            <a:ext cx="8153400" cy="792678"/>
          </a:xfrm>
        </p:spPr>
        <p:txBody>
          <a:bodyPr>
            <a:normAutofit/>
          </a:bodyPr>
          <a:lstStyle>
            <a:extLst/>
          </a:lstStyle>
          <a:p>
            <a:r>
              <a:rPr lang="en-US" sz="3100" dirty="0"/>
              <a:t>Unit 4: Requirements Analysis and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382000" cy="3657600"/>
          </a:xfrm>
        </p:spPr>
        <p:txBody>
          <a:bodyPr numCol="2">
            <a:normAutofit lnSpcReduction="10000"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sz="2400" b="1" u="sng" dirty="0" smtClean="0"/>
              <a:t>Requirement Engineering: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/>
              <a:t>(2) Elicitation</a:t>
            </a:r>
            <a:r>
              <a:rPr lang="gu-IN" sz="2000" b="1" dirty="0" smtClean="0"/>
              <a:t>(સ્પષ્ટતા)</a:t>
            </a:r>
            <a:r>
              <a:rPr lang="en-US" sz="2000" b="1" dirty="0" smtClean="0"/>
              <a:t>: </a:t>
            </a:r>
            <a:r>
              <a:rPr lang="en-US" sz="2000" dirty="0" smtClean="0"/>
              <a:t>Ask customer users and others what the objectives for the product are:</a:t>
            </a:r>
          </a:p>
          <a:p>
            <a:pPr lvl="1">
              <a:spcBef>
                <a:spcPts val="0"/>
              </a:spcBef>
            </a:pPr>
            <a:r>
              <a:rPr lang="en-US" sz="1700" dirty="0"/>
              <a:t>What is to be done?</a:t>
            </a:r>
          </a:p>
          <a:p>
            <a:pPr lvl="1">
              <a:spcBef>
                <a:spcPts val="0"/>
              </a:spcBef>
            </a:pPr>
            <a:r>
              <a:rPr lang="en-US" sz="1700" dirty="0"/>
              <a:t>How solution fits to business?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Problems you may encounter during elicitation:</a:t>
            </a:r>
          </a:p>
          <a:p>
            <a:pPr lvl="1" algn="just">
              <a:spcBef>
                <a:spcPts val="0"/>
              </a:spcBef>
            </a:pPr>
            <a:r>
              <a:rPr lang="en-US" sz="1700" b="1" dirty="0" smtClean="0"/>
              <a:t>Problem of Scope:</a:t>
            </a:r>
            <a:r>
              <a:rPr lang="en-US" sz="1700" dirty="0" smtClean="0"/>
              <a:t> ill-defined boundaries or unnecessary technical details specified.</a:t>
            </a:r>
          </a:p>
          <a:p>
            <a:pPr lvl="1" algn="just">
              <a:spcBef>
                <a:spcPts val="0"/>
              </a:spcBef>
            </a:pPr>
            <a:r>
              <a:rPr lang="en-US" sz="1700" b="1" dirty="0" smtClean="0"/>
              <a:t>Problems of Understanding:</a:t>
            </a:r>
            <a:r>
              <a:rPr lang="en-US" sz="1700" dirty="0" smtClean="0"/>
              <a:t> When customers/users are not sure what is needed, </a:t>
            </a:r>
            <a:r>
              <a:rPr lang="en-US" sz="1700" dirty="0"/>
              <a:t>have a poor understanding of the capabilities and </a:t>
            </a:r>
            <a:r>
              <a:rPr lang="en-US" sz="1700" dirty="0" smtClean="0"/>
              <a:t>limitations of </a:t>
            </a:r>
            <a:r>
              <a:rPr lang="en-US" sz="1700" dirty="0"/>
              <a:t>their computing environment, don’t have a </a:t>
            </a:r>
            <a:r>
              <a:rPr lang="en-US" sz="1700" dirty="0" smtClean="0"/>
              <a:t>full understanding </a:t>
            </a:r>
            <a:r>
              <a:rPr lang="en-US" sz="1700" dirty="0"/>
              <a:t>of </a:t>
            </a:r>
            <a:r>
              <a:rPr lang="en-US" sz="1700" dirty="0" smtClean="0"/>
              <a:t>the problem </a:t>
            </a:r>
            <a:r>
              <a:rPr lang="en-US" sz="1700" dirty="0"/>
              <a:t>domain, have trouble communicating needs to the system </a:t>
            </a:r>
            <a:r>
              <a:rPr lang="en-US" sz="1700" dirty="0" smtClean="0"/>
              <a:t>engineer, omit </a:t>
            </a:r>
            <a:r>
              <a:rPr lang="en-US" sz="1700" dirty="0"/>
              <a:t>information that is believed to be “obvious,” specify </a:t>
            </a:r>
            <a:r>
              <a:rPr lang="en-US" sz="1700" dirty="0" smtClean="0"/>
              <a:t>requirements that conflict </a:t>
            </a:r>
            <a:r>
              <a:rPr lang="en-US" sz="1700" dirty="0"/>
              <a:t>with the needs of </a:t>
            </a:r>
            <a:r>
              <a:rPr lang="en-US" sz="1700" dirty="0" smtClean="0"/>
              <a:t>other customers / users</a:t>
            </a:r>
            <a:r>
              <a:rPr lang="en-US" sz="1700" dirty="0"/>
              <a:t>, or specify </a:t>
            </a:r>
            <a:r>
              <a:rPr lang="en-US" sz="1700" dirty="0" smtClean="0"/>
              <a:t>requirements that </a:t>
            </a:r>
            <a:r>
              <a:rPr lang="en-US" sz="1700" dirty="0"/>
              <a:t>are ambiguous or untestable</a:t>
            </a:r>
            <a:r>
              <a:rPr lang="en-US" sz="1700" dirty="0" smtClean="0"/>
              <a:t>.</a:t>
            </a:r>
          </a:p>
          <a:p>
            <a:pPr lvl="1" algn="just">
              <a:spcBef>
                <a:spcPts val="0"/>
              </a:spcBef>
            </a:pPr>
            <a:r>
              <a:rPr lang="en-US" sz="1700" b="1" dirty="0" smtClean="0"/>
              <a:t>Problems of volatility:</a:t>
            </a:r>
            <a:r>
              <a:rPr lang="en-US" sz="1700" dirty="0" smtClean="0"/>
              <a:t> requirements changes over time.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56037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285750"/>
            <a:ext cx="8153400" cy="792678"/>
          </a:xfrm>
        </p:spPr>
        <p:txBody>
          <a:bodyPr>
            <a:normAutofit/>
          </a:bodyPr>
          <a:lstStyle>
            <a:extLst/>
          </a:lstStyle>
          <a:p>
            <a:r>
              <a:rPr lang="en-US" sz="3100" dirty="0"/>
              <a:t>Unit 4: Requirements Analysis and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382000" cy="3657600"/>
          </a:xfrm>
        </p:spPr>
        <p:txBody>
          <a:bodyPr numCol="2"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sz="2400" b="1" u="sng" dirty="0" smtClean="0"/>
              <a:t>Requirement Engineering: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000" b="1" dirty="0" smtClean="0"/>
              <a:t>(3) Elaboration: </a:t>
            </a:r>
            <a:r>
              <a:rPr lang="en-US" sz="2000" dirty="0" smtClean="0"/>
              <a:t>expand and refine the information received during inception and elicitation.</a:t>
            </a:r>
          </a:p>
          <a:p>
            <a:pPr algn="just">
              <a:spcBef>
                <a:spcPts val="0"/>
              </a:spcBef>
            </a:pPr>
            <a:r>
              <a:rPr lang="en-US" sz="2000" dirty="0" smtClean="0"/>
              <a:t>Focuses on software function, behavior and information</a:t>
            </a:r>
          </a:p>
          <a:p>
            <a:pPr algn="just">
              <a:spcBef>
                <a:spcPts val="0"/>
              </a:spcBef>
            </a:pPr>
            <a:r>
              <a:rPr lang="en-US" sz="2000" dirty="0" smtClean="0"/>
              <a:t>Develop scenarios – how the user will interact with the system.</a:t>
            </a:r>
          </a:p>
          <a:p>
            <a:pPr algn="just">
              <a:spcBef>
                <a:spcPts val="0"/>
              </a:spcBef>
            </a:pPr>
            <a:r>
              <a:rPr lang="en-US" sz="2000" dirty="0" smtClean="0"/>
              <a:t>Develop class diagrams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000" b="1" dirty="0" smtClean="0"/>
              <a:t>(4) Negotiation: </a:t>
            </a:r>
            <a:r>
              <a:rPr lang="en-US" sz="2000" dirty="0" smtClean="0"/>
              <a:t>Customers/users</a:t>
            </a:r>
            <a:r>
              <a:rPr lang="en-US" sz="1800" dirty="0" smtClean="0"/>
              <a:t> </a:t>
            </a:r>
            <a:r>
              <a:rPr lang="en-US" sz="2000" dirty="0"/>
              <a:t>ask for more than can </a:t>
            </a:r>
            <a:r>
              <a:rPr lang="en-US" sz="2000" dirty="0" smtClean="0"/>
              <a:t>be achieved</a:t>
            </a:r>
            <a:r>
              <a:rPr lang="en-US" sz="2000" dirty="0"/>
              <a:t>, given limited business </a:t>
            </a:r>
            <a:r>
              <a:rPr lang="en-US" sz="2000" dirty="0" smtClean="0"/>
              <a:t>resources</a:t>
            </a:r>
          </a:p>
          <a:p>
            <a:pPr marL="319088" indent="-266700" algn="just">
              <a:spcBef>
                <a:spcPts val="0"/>
              </a:spcBef>
            </a:pPr>
            <a:r>
              <a:rPr lang="en-US" sz="2000" dirty="0"/>
              <a:t>It’s also relatively common for </a:t>
            </a:r>
            <a:r>
              <a:rPr lang="en-US" sz="2000" dirty="0" smtClean="0"/>
              <a:t>different customers </a:t>
            </a:r>
            <a:r>
              <a:rPr lang="en-US" sz="2000" dirty="0"/>
              <a:t>or users to propose conflicting requirements, arguing that their version </a:t>
            </a:r>
            <a:r>
              <a:rPr lang="en-US" sz="2000" dirty="0" smtClean="0"/>
              <a:t>is “essential </a:t>
            </a:r>
            <a:r>
              <a:rPr lang="en-US" sz="2000" dirty="0"/>
              <a:t>for our special needs</a:t>
            </a:r>
            <a:r>
              <a:rPr lang="en-US" sz="2000" dirty="0" smtClean="0"/>
              <a:t>.”</a:t>
            </a:r>
          </a:p>
          <a:p>
            <a:pPr marL="319088" indent="-266700" algn="just">
              <a:spcBef>
                <a:spcPts val="0"/>
              </a:spcBef>
            </a:pPr>
            <a:r>
              <a:rPr lang="en-US" sz="2000" dirty="0" smtClean="0"/>
              <a:t>You need to negotiate the requirements in order to:</a:t>
            </a:r>
          </a:p>
          <a:p>
            <a:pPr marL="639128" lvl="1" indent="-266700" algn="just">
              <a:spcBef>
                <a:spcPts val="0"/>
              </a:spcBef>
            </a:pPr>
            <a:r>
              <a:rPr lang="en-US" sz="2000" dirty="0" smtClean="0"/>
              <a:t>Rank requirements</a:t>
            </a:r>
          </a:p>
          <a:p>
            <a:pPr marL="639128" lvl="1" indent="-266700" algn="just">
              <a:spcBef>
                <a:spcPts val="0"/>
              </a:spcBef>
            </a:pPr>
            <a:r>
              <a:rPr lang="en-US" sz="2000" dirty="0" smtClean="0"/>
              <a:t>Discuss conflicts in priority</a:t>
            </a:r>
          </a:p>
          <a:p>
            <a:pPr marL="639128" lvl="1" indent="-266700" algn="just">
              <a:spcBef>
                <a:spcPts val="0"/>
              </a:spcBef>
            </a:pPr>
            <a:r>
              <a:rPr lang="en-US" sz="2000" dirty="0" smtClean="0"/>
              <a:t>Assess their cost and risk.</a:t>
            </a:r>
          </a:p>
        </p:txBody>
      </p:sp>
    </p:spTree>
    <p:extLst>
      <p:ext uri="{BB962C8B-B14F-4D97-AF65-F5344CB8AC3E}">
        <p14:creationId xmlns:p14="http://schemas.microsoft.com/office/powerpoint/2010/main" val="133862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285750"/>
            <a:ext cx="8153400" cy="792678"/>
          </a:xfrm>
        </p:spPr>
        <p:txBody>
          <a:bodyPr>
            <a:normAutofit/>
          </a:bodyPr>
          <a:lstStyle>
            <a:extLst/>
          </a:lstStyle>
          <a:p>
            <a:r>
              <a:rPr lang="en-US" sz="3100" dirty="0"/>
              <a:t>Unit 4: Requirements Analysis and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382000" cy="1447800"/>
          </a:xfrm>
        </p:spPr>
        <p:txBody>
          <a:bodyPr numCol="1">
            <a:normAutofit lnSpcReduction="10000"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sz="2400" b="1" u="sng" dirty="0" smtClean="0"/>
              <a:t>Requirement Engineering:</a:t>
            </a:r>
          </a:p>
          <a:p>
            <a:pPr marL="0" indent="0" algn="just">
              <a:buNone/>
            </a:pPr>
            <a:r>
              <a:rPr lang="en-US" sz="2000" b="1" dirty="0" smtClean="0"/>
              <a:t>(5) Specification: </a:t>
            </a:r>
            <a:r>
              <a:rPr lang="en-US" sz="2000" dirty="0" smtClean="0"/>
              <a:t>A </a:t>
            </a:r>
            <a:r>
              <a:rPr lang="en-US" sz="2000" dirty="0"/>
              <a:t>specification can be a </a:t>
            </a:r>
            <a:r>
              <a:rPr lang="en-US" sz="2000" dirty="0" smtClean="0"/>
              <a:t>written document</a:t>
            </a:r>
            <a:r>
              <a:rPr lang="en-US" sz="2000" dirty="0"/>
              <a:t>, a set of graphical models, a formal mathematical model, a </a:t>
            </a:r>
            <a:r>
              <a:rPr lang="en-US" sz="2000" dirty="0" smtClean="0"/>
              <a:t>collection of </a:t>
            </a:r>
            <a:r>
              <a:rPr lang="en-US" sz="2000" dirty="0"/>
              <a:t>usage scenarios, a prototype, or any combination of these.</a:t>
            </a:r>
            <a:endParaRPr lang="en-US" sz="2000" dirty="0" smtClean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2724150"/>
            <a:ext cx="8382000" cy="2190750"/>
          </a:xfrm>
        </p:spPr>
        <p:txBody>
          <a:bodyPr numCol="2"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sz="2000" b="1" u="sng" dirty="0" smtClean="0"/>
              <a:t>Standard Template of SRS :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000" b="1" u="sng" dirty="0" smtClean="0"/>
              <a:t>Table of Contents (Index)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000" dirty="0" smtClean="0"/>
              <a:t>Revision History</a:t>
            </a:r>
          </a:p>
          <a:p>
            <a:pPr marL="339725" indent="-339725" algn="just">
              <a:spcBef>
                <a:spcPts val="0"/>
              </a:spcBef>
              <a:buSzPct val="80000"/>
              <a:buAutoNum type="arabicPeriod"/>
            </a:pPr>
            <a:r>
              <a:rPr lang="en-US" sz="2000" dirty="0" smtClean="0"/>
              <a:t>Introduction</a:t>
            </a:r>
          </a:p>
          <a:p>
            <a:pPr marL="777240" lvl="1" indent="-457200" algn="just">
              <a:spcBef>
                <a:spcPts val="0"/>
              </a:spcBef>
              <a:buSzPct val="80000"/>
              <a:buAutoNum type="arabicPeriod"/>
            </a:pPr>
            <a:r>
              <a:rPr lang="en-US" sz="1700" dirty="0" smtClean="0"/>
              <a:t>Purpose</a:t>
            </a:r>
          </a:p>
          <a:p>
            <a:pPr marL="777240" lvl="1" indent="-457200" algn="just">
              <a:spcBef>
                <a:spcPts val="0"/>
              </a:spcBef>
              <a:buSzPct val="80000"/>
              <a:buAutoNum type="arabicPeriod"/>
            </a:pPr>
            <a:r>
              <a:rPr lang="en-US" sz="1700" dirty="0" smtClean="0"/>
              <a:t>Document Conventions</a:t>
            </a:r>
          </a:p>
          <a:p>
            <a:pPr marL="777240" lvl="1" indent="-457200" algn="just">
              <a:spcBef>
                <a:spcPts val="0"/>
              </a:spcBef>
              <a:buSzPct val="80000"/>
              <a:buAutoNum type="arabicPeriod"/>
            </a:pPr>
            <a:r>
              <a:rPr lang="en-US" sz="1700" dirty="0" smtClean="0"/>
              <a:t>Intended Audience and reading suggestions</a:t>
            </a:r>
          </a:p>
          <a:p>
            <a:pPr marL="777240" lvl="1" indent="-457200" algn="just">
              <a:spcBef>
                <a:spcPts val="0"/>
              </a:spcBef>
              <a:buSzPct val="80000"/>
              <a:buAutoNum type="arabicPeriod"/>
            </a:pPr>
            <a:r>
              <a:rPr lang="en-US" sz="1700" dirty="0" smtClean="0"/>
              <a:t>Project scope</a:t>
            </a:r>
          </a:p>
          <a:p>
            <a:pPr marL="777240" lvl="1" indent="-457200" algn="just">
              <a:spcBef>
                <a:spcPts val="0"/>
              </a:spcBef>
              <a:buSzPct val="80000"/>
              <a:buAutoNum type="arabicPeriod"/>
            </a:pPr>
            <a:r>
              <a:rPr lang="en-US" sz="1700" dirty="0" smtClean="0"/>
              <a:t>Reference</a:t>
            </a:r>
          </a:p>
          <a:p>
            <a:pPr marL="339725" indent="-339725" algn="just">
              <a:spcBef>
                <a:spcPts val="0"/>
              </a:spcBef>
              <a:buSzPct val="80000"/>
              <a:buAutoNum type="arabicPeriod"/>
            </a:pPr>
            <a:r>
              <a:rPr lang="en-US" sz="2000" dirty="0" smtClean="0"/>
              <a:t>Overall Description</a:t>
            </a:r>
          </a:p>
          <a:p>
            <a:pPr marL="777240" lvl="1" indent="-457200" algn="just">
              <a:spcBef>
                <a:spcPts val="0"/>
              </a:spcBef>
              <a:buSzPct val="80000"/>
              <a:buAutoNum type="arabicPeriod"/>
            </a:pPr>
            <a:r>
              <a:rPr lang="en-US" sz="1700" dirty="0" smtClean="0"/>
              <a:t>Product Perspective</a:t>
            </a:r>
          </a:p>
          <a:p>
            <a:pPr marL="777240" lvl="1" indent="-457200" algn="just">
              <a:spcBef>
                <a:spcPts val="0"/>
              </a:spcBef>
              <a:buSzPct val="80000"/>
              <a:buAutoNum type="arabicPeriod"/>
            </a:pPr>
            <a:r>
              <a:rPr lang="en-US" sz="1700" dirty="0" smtClean="0"/>
              <a:t>Product features</a:t>
            </a:r>
          </a:p>
          <a:p>
            <a:pPr marL="777240" lvl="1" indent="-457200" algn="just">
              <a:spcBef>
                <a:spcPts val="0"/>
              </a:spcBef>
              <a:buSzPct val="80000"/>
              <a:buAutoNum type="arabicPeriod"/>
            </a:pPr>
            <a:r>
              <a:rPr lang="en-US" sz="1700" dirty="0" smtClean="0"/>
              <a:t>User Classes and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18787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285750"/>
            <a:ext cx="8153400" cy="792678"/>
          </a:xfrm>
        </p:spPr>
        <p:txBody>
          <a:bodyPr>
            <a:normAutofit/>
          </a:bodyPr>
          <a:lstStyle>
            <a:extLst/>
          </a:lstStyle>
          <a:p>
            <a:r>
              <a:rPr lang="en-US" sz="3100" dirty="0"/>
              <a:t>Unit 4: Requirements Analysis and Specification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71600"/>
            <a:ext cx="8382000" cy="3562350"/>
          </a:xfrm>
        </p:spPr>
        <p:txBody>
          <a:bodyPr numCol="2"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sz="2000" b="1" u="sng" dirty="0" smtClean="0"/>
              <a:t>Standard Template of SRS :</a:t>
            </a:r>
          </a:p>
          <a:p>
            <a:pPr marL="509588" lvl="1" indent="-276225" algn="just">
              <a:spcBef>
                <a:spcPts val="0"/>
              </a:spcBef>
              <a:buSzPct val="80000"/>
              <a:buFont typeface="+mj-lt"/>
              <a:buAutoNum type="arabicPeriod" startAt="4"/>
            </a:pPr>
            <a:r>
              <a:rPr lang="en-US" sz="1700" dirty="0" smtClean="0"/>
              <a:t>Operating environment</a:t>
            </a:r>
          </a:p>
          <a:p>
            <a:pPr marL="509588" lvl="1" indent="-276225" algn="just">
              <a:spcBef>
                <a:spcPts val="0"/>
              </a:spcBef>
              <a:buSzPct val="80000"/>
              <a:buFont typeface="+mj-lt"/>
              <a:buAutoNum type="arabicPeriod" startAt="4"/>
            </a:pPr>
            <a:r>
              <a:rPr lang="en-US" sz="1700" dirty="0" smtClean="0"/>
              <a:t>Design and implementation constraints</a:t>
            </a:r>
          </a:p>
          <a:p>
            <a:pPr marL="509588" lvl="1" indent="-276225" algn="just">
              <a:spcBef>
                <a:spcPts val="0"/>
              </a:spcBef>
              <a:buSzPct val="80000"/>
              <a:buFont typeface="+mj-lt"/>
              <a:buAutoNum type="arabicPeriod" startAt="4"/>
            </a:pPr>
            <a:r>
              <a:rPr lang="en-US" sz="1700" dirty="0" smtClean="0"/>
              <a:t>User documents</a:t>
            </a:r>
          </a:p>
          <a:p>
            <a:pPr marL="509588" lvl="1" indent="-276225" algn="just">
              <a:spcBef>
                <a:spcPts val="0"/>
              </a:spcBef>
              <a:buSzPct val="80000"/>
              <a:buFont typeface="+mj-lt"/>
              <a:buAutoNum type="arabicPeriod" startAt="4"/>
            </a:pPr>
            <a:r>
              <a:rPr lang="en-US" sz="1700" dirty="0" smtClean="0"/>
              <a:t>Assumptions and dependencies</a:t>
            </a:r>
          </a:p>
          <a:p>
            <a:pPr marL="287338" lvl="1" indent="-287338" algn="just">
              <a:spcBef>
                <a:spcPts val="0"/>
              </a:spcBef>
              <a:buClr>
                <a:schemeClr val="accent2"/>
              </a:buClr>
              <a:buSzPct val="80000"/>
              <a:buFont typeface="+mj-lt"/>
              <a:buAutoNum type="arabicPeriod" startAt="3"/>
            </a:pPr>
            <a:r>
              <a:rPr lang="en-US" sz="2000" dirty="0" smtClean="0"/>
              <a:t>System Features</a:t>
            </a:r>
          </a:p>
          <a:p>
            <a:pPr marL="617220" lvl="2" indent="-342900" algn="just">
              <a:spcBef>
                <a:spcPts val="0"/>
              </a:spcBef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lang="en-US" sz="1700" dirty="0"/>
              <a:t>System features 1</a:t>
            </a:r>
          </a:p>
          <a:p>
            <a:pPr marL="617220" lvl="2" indent="-342900" algn="just">
              <a:spcBef>
                <a:spcPts val="0"/>
              </a:spcBef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lang="en-US" sz="1700" dirty="0"/>
              <a:t>System features 2 (and so on)</a:t>
            </a:r>
          </a:p>
          <a:p>
            <a:pPr marL="287338" lvl="1" indent="-287338" algn="just">
              <a:spcBef>
                <a:spcPts val="0"/>
              </a:spcBef>
              <a:buClr>
                <a:schemeClr val="accent2"/>
              </a:buClr>
              <a:buSzPct val="80000"/>
              <a:buFont typeface="+mj-lt"/>
              <a:buAutoNum type="arabicPeriod" startAt="3"/>
            </a:pPr>
            <a:r>
              <a:rPr lang="en-US" sz="2000" dirty="0" smtClean="0"/>
              <a:t>External Interface requirements</a:t>
            </a:r>
          </a:p>
          <a:p>
            <a:pPr marL="617220" lvl="2" indent="-342900" algn="just">
              <a:spcBef>
                <a:spcPts val="0"/>
              </a:spcBef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lang="en-US" sz="1700" dirty="0"/>
              <a:t>User Interfaces</a:t>
            </a:r>
          </a:p>
          <a:p>
            <a:pPr marL="617220" lvl="2" indent="-342900" algn="just">
              <a:spcBef>
                <a:spcPts val="0"/>
              </a:spcBef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lang="en-US" sz="1700" dirty="0"/>
              <a:t>Hardware interfaces</a:t>
            </a:r>
          </a:p>
          <a:p>
            <a:pPr marL="617220" lvl="2" indent="-342900" algn="just">
              <a:spcBef>
                <a:spcPts val="0"/>
              </a:spcBef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lang="en-US" sz="1700" dirty="0"/>
              <a:t>Software Interfaces</a:t>
            </a:r>
          </a:p>
          <a:p>
            <a:pPr marL="617220" lvl="2" indent="-342900" algn="just">
              <a:spcBef>
                <a:spcPts val="0"/>
              </a:spcBef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lang="en-US" sz="1700" dirty="0"/>
              <a:t>Communication </a:t>
            </a:r>
            <a:r>
              <a:rPr lang="en-US" sz="1700" dirty="0" smtClean="0"/>
              <a:t>interfaces</a:t>
            </a:r>
          </a:p>
          <a:p>
            <a:pPr marL="287338" lvl="1" indent="-287338" algn="just">
              <a:spcBef>
                <a:spcPts val="0"/>
              </a:spcBef>
              <a:buClr>
                <a:schemeClr val="accent2"/>
              </a:buClr>
              <a:buSzPct val="80000"/>
              <a:buFont typeface="+mj-lt"/>
              <a:buAutoNum type="arabicPeriod" startAt="3"/>
            </a:pPr>
            <a:r>
              <a:rPr lang="en-US" sz="2000" dirty="0" smtClean="0"/>
              <a:t>Other non-functional requirements</a:t>
            </a:r>
          </a:p>
          <a:p>
            <a:pPr marL="617220" lvl="2" indent="-342900" algn="just">
              <a:spcBef>
                <a:spcPts val="0"/>
              </a:spcBef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lang="en-US" sz="1700" dirty="0"/>
              <a:t>Performance requirement</a:t>
            </a:r>
          </a:p>
          <a:p>
            <a:pPr marL="617220" lvl="2" indent="-342900" algn="just">
              <a:spcBef>
                <a:spcPts val="0"/>
              </a:spcBef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lang="en-US" sz="1700" dirty="0"/>
              <a:t>Safety requirements</a:t>
            </a:r>
          </a:p>
          <a:p>
            <a:pPr marL="617220" lvl="2" indent="-342900" algn="just">
              <a:spcBef>
                <a:spcPts val="0"/>
              </a:spcBef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lang="en-US" sz="1700" dirty="0"/>
              <a:t>Security requirements</a:t>
            </a:r>
          </a:p>
          <a:p>
            <a:pPr marL="617220" lvl="2" indent="-342900" algn="just">
              <a:spcBef>
                <a:spcPts val="0"/>
              </a:spcBef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lang="en-US" sz="1700" dirty="0"/>
              <a:t>Software quality attributes</a:t>
            </a:r>
            <a:endParaRPr lang="en-US" sz="2000" dirty="0" smtClean="0"/>
          </a:p>
          <a:p>
            <a:pPr marL="287338" lvl="1" indent="-287338" algn="just">
              <a:spcBef>
                <a:spcPts val="0"/>
              </a:spcBef>
              <a:buClr>
                <a:schemeClr val="accent2"/>
              </a:buClr>
              <a:buSzPct val="80000"/>
              <a:buFont typeface="+mj-lt"/>
              <a:buAutoNum type="arabicPeriod" startAt="3"/>
            </a:pPr>
            <a:r>
              <a:rPr lang="en-US" sz="2000" dirty="0" smtClean="0"/>
              <a:t>Other requirements</a:t>
            </a:r>
          </a:p>
          <a:p>
            <a:pPr marL="342900" lvl="1" indent="-342900" algn="just">
              <a:spcBef>
                <a:spcPts val="0"/>
              </a:spcBef>
              <a:buClr>
                <a:schemeClr val="accent2"/>
              </a:buClr>
              <a:buSzPct val="100000"/>
              <a:buFont typeface="+mj-lt"/>
              <a:buAutoNum type="arabicPeriod" startAt="3"/>
            </a:pPr>
            <a:endParaRPr lang="en-US" sz="2000" dirty="0"/>
          </a:p>
          <a:p>
            <a:pPr marL="0" lvl="1" indent="0" algn="just">
              <a:spcBef>
                <a:spcPts val="0"/>
              </a:spcBef>
              <a:buClr>
                <a:schemeClr val="accent2"/>
              </a:buClr>
              <a:buSzPct val="100000"/>
              <a:buNone/>
            </a:pPr>
            <a:r>
              <a:rPr lang="en-US" sz="2000" dirty="0" smtClean="0"/>
              <a:t>Appendix A: Glossary of terms</a:t>
            </a:r>
          </a:p>
          <a:p>
            <a:pPr marL="0" lvl="1" indent="0" algn="just">
              <a:spcBef>
                <a:spcPts val="0"/>
              </a:spcBef>
              <a:buClr>
                <a:schemeClr val="accent2"/>
              </a:buClr>
              <a:buSzPct val="100000"/>
              <a:buNone/>
            </a:pPr>
            <a:r>
              <a:rPr lang="en-US" sz="2000" dirty="0" smtClean="0"/>
              <a:t>Appendix B: Analysis Models</a:t>
            </a:r>
          </a:p>
          <a:p>
            <a:pPr marL="0" lvl="1" indent="0" algn="just">
              <a:spcBef>
                <a:spcPts val="0"/>
              </a:spcBef>
              <a:buClr>
                <a:schemeClr val="accent2"/>
              </a:buClr>
              <a:buSzPct val="100000"/>
              <a:buNone/>
            </a:pPr>
            <a:r>
              <a:rPr lang="en-US" sz="2000" dirty="0" smtClean="0"/>
              <a:t>Appendix C: List of Issues</a:t>
            </a:r>
          </a:p>
        </p:txBody>
      </p:sp>
    </p:spTree>
    <p:extLst>
      <p:ext uri="{BB962C8B-B14F-4D97-AF65-F5344CB8AC3E}">
        <p14:creationId xmlns:p14="http://schemas.microsoft.com/office/powerpoint/2010/main" val="319078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 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2539</Words>
  <Application>Microsoft Office PowerPoint</Application>
  <PresentationFormat>On-screen Show (16:9)</PresentationFormat>
  <Paragraphs>313</Paragraphs>
  <Slides>24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Widescreen Presentation</vt:lpstr>
      <vt:lpstr>2CEIT502  Software Engineering</vt:lpstr>
      <vt:lpstr>Unit 4: Requirements Analysis and Specification</vt:lpstr>
      <vt:lpstr>Unit 4: Requirements Analysis and Specification</vt:lpstr>
      <vt:lpstr>Unit 4: Requirements Analysis and Specification</vt:lpstr>
      <vt:lpstr>Unit 4: Requirements Analysis and Specification</vt:lpstr>
      <vt:lpstr>Unit 4: Requirements Analysis and Specification</vt:lpstr>
      <vt:lpstr>Unit 4: Requirements Analysis and Specification</vt:lpstr>
      <vt:lpstr>Unit 4: Requirements Analysis and Specification</vt:lpstr>
      <vt:lpstr>Unit 4: Requirements Analysis and Specification</vt:lpstr>
      <vt:lpstr>Unit 4: Requirements Analysis and Specification</vt:lpstr>
      <vt:lpstr>Unit 4: Requirements Analysis and Specification</vt:lpstr>
      <vt:lpstr>Unit 4: Requirements Analysis and Specification</vt:lpstr>
      <vt:lpstr>Unit 4: Requirements Analysis and Specification</vt:lpstr>
      <vt:lpstr>Unit 4: Requirements Analysis and Specification</vt:lpstr>
      <vt:lpstr>Unit 4: Requirements Analysis and Specification</vt:lpstr>
      <vt:lpstr>Unit 4: Requirements Analysis and Specification</vt:lpstr>
      <vt:lpstr>Unit 4: Requirements Analysis and Specification</vt:lpstr>
      <vt:lpstr>Unit 4: Requirements Analysis and Specification</vt:lpstr>
      <vt:lpstr>Unit 4: Requirements Analysis and Specification</vt:lpstr>
      <vt:lpstr>Unit 4: Requirements Analysis and Specification</vt:lpstr>
      <vt:lpstr>Unit 4: Requirements Analysis and Specification</vt:lpstr>
      <vt:lpstr>Unit 4: Requirements Analysis and Specification</vt:lpstr>
      <vt:lpstr>Unit 4: Requirements Analysis and Specification</vt:lpstr>
      <vt:lpstr>Unit 4: Requirements Analysis and Specification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2020-07-06T09:12:59Z</dcterms:created>
  <dcterms:modified xsi:type="dcterms:W3CDTF">2020-10-02T13:25:01Z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