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259"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91" r:id="rId17"/>
    <p:sldId id="290" r:id="rId18"/>
    <p:sldId id="293" r:id="rId19"/>
    <p:sldId id="292"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F0EC56"/>
    <a:srgbClr val="A0D997"/>
    <a:srgbClr val="34BD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9644" autoAdjust="0"/>
  </p:normalViewPr>
  <p:slideViewPr>
    <p:cSldViewPr>
      <p:cViewPr>
        <p:scale>
          <a:sx n="90" d="100"/>
          <a:sy n="90" d="100"/>
        </p:scale>
        <p:origin x="-750" y="-1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24/10/2020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24/10/2020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24/10/2020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24/10/2020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24/10/2020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24/10/2020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24/10/2020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24/10/2020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24/10/2020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24/10/2020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24/10/2020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70000" lnSpcReduction="20000"/>
          </a:bodyPr>
          <a:lstStyle>
            <a:extLst/>
          </a:lstStyle>
          <a:p>
            <a:r>
              <a:rPr lang="en-US" dirty="0" smtClean="0"/>
              <a:t>Prepared by: Prof. Ravi Raval (Asst. Prof in C.E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447800"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5</a:t>
            </a:r>
            <a:endParaRPr lang="en-US" dirty="0"/>
          </a:p>
        </p:txBody>
      </p:sp>
      <p:sp>
        <p:nvSpPr>
          <p:cNvPr id="9" name="Rectangle 3"/>
          <p:cNvSpPr txBox="1">
            <a:spLocks/>
          </p:cNvSpPr>
          <p:nvPr/>
        </p:nvSpPr>
        <p:spPr>
          <a:xfrm>
            <a:off x="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600" b="1" dirty="0" smtClean="0"/>
              <a:t>SOFTWARE PROJECT MANAGEMENT (SPM)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(1) </a:t>
            </a:r>
            <a:r>
              <a:rPr lang="en-US" sz="2000" b="1" u="sng" dirty="0" smtClean="0"/>
              <a:t>Lines of Code (</a:t>
            </a:r>
            <a:r>
              <a:rPr lang="en-US" sz="2000" b="1" u="sng" dirty="0" err="1" smtClean="0"/>
              <a:t>LoC</a:t>
            </a:r>
            <a:r>
              <a:rPr lang="en-US" sz="2000" b="1" u="sng" dirty="0" smtClean="0"/>
              <a:t>)</a:t>
            </a:r>
          </a:p>
          <a:p>
            <a:pPr algn="just">
              <a:spcBef>
                <a:spcPts val="0"/>
              </a:spcBef>
            </a:pPr>
            <a:r>
              <a:rPr lang="en-US" sz="2000" dirty="0" smtClean="0"/>
              <a:t>It measures the size of project by counting the no. of source instruction in the developed program. While counting it ignores comments and header lines of program.</a:t>
            </a:r>
          </a:p>
          <a:p>
            <a:pPr algn="just">
              <a:spcBef>
                <a:spcPts val="0"/>
              </a:spcBef>
            </a:pPr>
            <a:r>
              <a:rPr lang="en-US" sz="2000" dirty="0" smtClean="0"/>
              <a:t>Estimating </a:t>
            </a:r>
            <a:r>
              <a:rPr lang="en-US" sz="2000" dirty="0" err="1" smtClean="0"/>
              <a:t>LoC</a:t>
            </a:r>
            <a:r>
              <a:rPr lang="en-US" sz="2000" dirty="0" smtClean="0"/>
              <a:t> is easy at the end of project. Anybody can do it. </a:t>
            </a:r>
            <a:r>
              <a:rPr lang="en-US" sz="2000" dirty="0" smtClean="0">
                <a:solidFill>
                  <a:schemeClr val="accent2"/>
                </a:solidFill>
              </a:rPr>
              <a:t>But</a:t>
            </a:r>
            <a:r>
              <a:rPr lang="en-US" sz="2000" dirty="0" smtClean="0"/>
              <a:t> how to get an estimation of </a:t>
            </a:r>
            <a:r>
              <a:rPr lang="en-US" sz="2000" dirty="0" err="1" smtClean="0"/>
              <a:t>LoC</a:t>
            </a:r>
            <a:r>
              <a:rPr lang="en-US" sz="2000" dirty="0" smtClean="0"/>
              <a:t> at the beginning of the project?</a:t>
            </a:r>
          </a:p>
          <a:p>
            <a:pPr algn="just">
              <a:spcBef>
                <a:spcPts val="0"/>
              </a:spcBef>
            </a:pPr>
            <a:r>
              <a:rPr lang="en-US" sz="2000" dirty="0" smtClean="0">
                <a:solidFill>
                  <a:schemeClr val="accent2"/>
                </a:solidFill>
              </a:rPr>
              <a:t>So, what is the solution to get a near about perfect estimation of </a:t>
            </a:r>
            <a:r>
              <a:rPr lang="en-US" sz="2000" dirty="0" err="1" smtClean="0">
                <a:solidFill>
                  <a:schemeClr val="accent2"/>
                </a:solidFill>
              </a:rPr>
              <a:t>LoC</a:t>
            </a:r>
            <a:r>
              <a:rPr lang="en-US" sz="2000" dirty="0" smtClean="0">
                <a:solidFill>
                  <a:schemeClr val="accent2"/>
                </a:solidFill>
              </a:rPr>
              <a:t> at the beginning of the project?</a:t>
            </a:r>
            <a:endParaRPr lang="en-US" sz="2400" dirty="0" smtClean="0">
              <a:solidFill>
                <a:schemeClr val="accent2"/>
              </a:solidFill>
            </a:endParaRPr>
          </a:p>
        </p:txBody>
      </p:sp>
      <p:sp>
        <p:nvSpPr>
          <p:cNvPr id="4" name="TextBox 3"/>
          <p:cNvSpPr txBox="1"/>
          <p:nvPr/>
        </p:nvSpPr>
        <p:spPr>
          <a:xfrm>
            <a:off x="304799" y="4363819"/>
            <a:ext cx="8763001" cy="646331"/>
          </a:xfrm>
          <a:prstGeom prst="rect">
            <a:avLst/>
          </a:prstGeom>
          <a:noFill/>
          <a:ln>
            <a:solidFill>
              <a:schemeClr val="tx1"/>
            </a:solidFill>
            <a:prstDash val="lgDash"/>
          </a:ln>
        </p:spPr>
        <p:txBody>
          <a:bodyPr wrap="square" rtlCol="0">
            <a:spAutoFit/>
          </a:bodyPr>
          <a:lstStyle/>
          <a:p>
            <a:r>
              <a:rPr lang="en-US" dirty="0" smtClean="0">
                <a:solidFill>
                  <a:srgbClr val="006600"/>
                </a:solidFill>
              </a:rPr>
              <a:t>Divide the main problem (software to be developed) into modules; modules into sub-modules;</a:t>
            </a:r>
          </a:p>
          <a:p>
            <a:r>
              <a:rPr lang="en-US" dirty="0" smtClean="0">
                <a:solidFill>
                  <a:srgbClr val="006600"/>
                </a:solidFill>
              </a:rPr>
              <a:t>and so on until the leaf-level modules can be approximately predicted</a:t>
            </a:r>
            <a:endParaRPr lang="en-US" dirty="0">
              <a:solidFill>
                <a:srgbClr val="006600"/>
              </a:solidFill>
            </a:endParaRPr>
          </a:p>
        </p:txBody>
      </p:sp>
    </p:spTree>
    <p:extLst>
      <p:ext uri="{BB962C8B-B14F-4D97-AF65-F5344CB8AC3E}">
        <p14:creationId xmlns:p14="http://schemas.microsoft.com/office/powerpoint/2010/main" val="69719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(1) </a:t>
            </a:r>
            <a:r>
              <a:rPr lang="en-US" sz="2000" b="1" u="sng" dirty="0" smtClean="0"/>
              <a:t>Lines of Code (</a:t>
            </a:r>
            <a:r>
              <a:rPr lang="en-US" sz="2000" b="1" u="sng" dirty="0" err="1" smtClean="0"/>
              <a:t>LoC</a:t>
            </a:r>
            <a:r>
              <a:rPr lang="en-US" sz="2000" b="1" u="sng" dirty="0" smtClean="0"/>
              <a:t>)</a:t>
            </a:r>
          </a:p>
        </p:txBody>
      </p:sp>
      <p:sp>
        <p:nvSpPr>
          <p:cNvPr id="5" name="Content Placeholder 2"/>
          <p:cNvSpPr>
            <a:spLocks noGrp="1"/>
          </p:cNvSpPr>
          <p:nvPr>
            <p:ph sz="quarter" idx="13"/>
          </p:nvPr>
        </p:nvSpPr>
        <p:spPr>
          <a:xfrm>
            <a:off x="609600" y="2038350"/>
            <a:ext cx="8382000" cy="3048000"/>
          </a:xfrm>
        </p:spPr>
        <p:txBody>
          <a:bodyPr numCol="2">
            <a:normAutofit fontScale="92500" lnSpcReduction="20000"/>
          </a:bodyPr>
          <a:lstStyle/>
          <a:p>
            <a:pPr marL="0" indent="0" algn="just">
              <a:spcBef>
                <a:spcPts val="0"/>
              </a:spcBef>
              <a:buNone/>
            </a:pPr>
            <a:r>
              <a:rPr lang="en-US" sz="2000" b="1" u="sng" dirty="0" smtClean="0"/>
              <a:t>Disadvantages:</a:t>
            </a:r>
          </a:p>
          <a:p>
            <a:pPr marL="233363" indent="-233363" algn="just">
              <a:spcBef>
                <a:spcPts val="0"/>
              </a:spcBef>
            </a:pPr>
            <a:r>
              <a:rPr lang="en-US" sz="2000" dirty="0" smtClean="0"/>
              <a:t>Numerical value of a problem size can vary programmer to programmer.</a:t>
            </a:r>
          </a:p>
          <a:p>
            <a:pPr marL="233363" indent="-233363" algn="just">
              <a:spcBef>
                <a:spcPts val="0"/>
              </a:spcBef>
            </a:pPr>
            <a:r>
              <a:rPr lang="en-US" sz="2000" dirty="0" err="1" smtClean="0"/>
              <a:t>LoC</a:t>
            </a:r>
            <a:r>
              <a:rPr lang="en-US" sz="2000" dirty="0" smtClean="0"/>
              <a:t> is a measure of coding activity alone. Problem size not only depends on code only but design and test also.</a:t>
            </a:r>
          </a:p>
          <a:p>
            <a:pPr marL="233363" indent="-233363" algn="just">
              <a:spcBef>
                <a:spcPts val="0"/>
              </a:spcBef>
            </a:pPr>
            <a:r>
              <a:rPr lang="en-US" sz="2000" dirty="0" err="1" smtClean="0"/>
              <a:t>LoC</a:t>
            </a:r>
            <a:r>
              <a:rPr lang="en-US" sz="2000" dirty="0" smtClean="0"/>
              <a:t> correlates poorly with the quality and efficiency of the code. “Large code doesn’t imply high quality/efficiency.</a:t>
            </a:r>
          </a:p>
          <a:p>
            <a:pPr marL="233363" indent="-233363" algn="just">
              <a:spcBef>
                <a:spcPts val="0"/>
              </a:spcBef>
            </a:pPr>
            <a:r>
              <a:rPr lang="en-US" sz="2000" dirty="0" err="1" smtClean="0"/>
              <a:t>LoC</a:t>
            </a:r>
            <a:r>
              <a:rPr lang="en-US" sz="2000" dirty="0" smtClean="0"/>
              <a:t> metric penalizes use of higher-level programming languages, Code reuse etc. Several library routine call will result lower count.</a:t>
            </a:r>
          </a:p>
          <a:p>
            <a:pPr marL="319088" indent="-266700" algn="just">
              <a:spcBef>
                <a:spcPts val="0"/>
              </a:spcBef>
            </a:pPr>
            <a:r>
              <a:rPr lang="en-US" sz="2000" dirty="0" err="1" smtClean="0"/>
              <a:t>LoC</a:t>
            </a:r>
            <a:r>
              <a:rPr lang="en-US" sz="2000" dirty="0" smtClean="0"/>
              <a:t> matric measures the lexical complexity of a program and does not address the more important but subtle issues of logical or structural complexities. i.e. complex logic program requires more effort than simple logic.</a:t>
            </a:r>
          </a:p>
          <a:p>
            <a:pPr marL="319088" indent="-266700" algn="just">
              <a:spcBef>
                <a:spcPts val="0"/>
              </a:spcBef>
            </a:pPr>
            <a:r>
              <a:rPr lang="en-US" sz="2000" dirty="0" smtClean="0"/>
              <a:t>Biggest shortcoming: It’s very difficult to accurately estimate </a:t>
            </a:r>
            <a:r>
              <a:rPr lang="en-US" sz="2000" dirty="0" err="1" smtClean="0"/>
              <a:t>LoC</a:t>
            </a:r>
            <a:r>
              <a:rPr lang="en-US" sz="2000" dirty="0" smtClean="0"/>
              <a:t> in the final product from just the problem specification.</a:t>
            </a:r>
          </a:p>
        </p:txBody>
      </p:sp>
    </p:spTree>
    <p:extLst>
      <p:ext uri="{BB962C8B-B14F-4D97-AF65-F5344CB8AC3E}">
        <p14:creationId xmlns:p14="http://schemas.microsoft.com/office/powerpoint/2010/main" val="3998349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(2) </a:t>
            </a:r>
            <a:r>
              <a:rPr lang="en-US" sz="2000" b="1" u="sng" dirty="0" smtClean="0"/>
              <a:t>Functional Point (FP) Metric</a:t>
            </a:r>
          </a:p>
        </p:txBody>
      </p:sp>
      <p:sp>
        <p:nvSpPr>
          <p:cNvPr id="5" name="Content Placeholder 2"/>
          <p:cNvSpPr>
            <a:spLocks noGrp="1"/>
          </p:cNvSpPr>
          <p:nvPr>
            <p:ph sz="quarter" idx="13"/>
          </p:nvPr>
        </p:nvSpPr>
        <p:spPr>
          <a:xfrm>
            <a:off x="609600" y="2038350"/>
            <a:ext cx="5091165" cy="3048000"/>
          </a:xfrm>
        </p:spPr>
        <p:txBody>
          <a:bodyPr numCol="1">
            <a:normAutofit fontScale="92500" lnSpcReduction="10000"/>
          </a:bodyPr>
          <a:lstStyle/>
          <a:p>
            <a:pPr algn="just">
              <a:spcBef>
                <a:spcPts val="0"/>
              </a:spcBef>
            </a:pPr>
            <a:r>
              <a:rPr lang="en-US" sz="2000" dirty="0" smtClean="0"/>
              <a:t>It overcomes several shortcomings of </a:t>
            </a:r>
            <a:r>
              <a:rPr lang="en-US" sz="2000" dirty="0" err="1" smtClean="0"/>
              <a:t>LoC.</a:t>
            </a:r>
            <a:endParaRPr lang="en-US" sz="2000" dirty="0" smtClean="0"/>
          </a:p>
          <a:p>
            <a:pPr algn="just">
              <a:spcBef>
                <a:spcPts val="0"/>
              </a:spcBef>
            </a:pPr>
            <a:r>
              <a:rPr lang="en-US" sz="2000" dirty="0" smtClean="0"/>
              <a:t>The important advantage of using the FP metric is that it can be easily used to estimate the size of project directly from software specification where as in </a:t>
            </a:r>
            <a:r>
              <a:rPr lang="en-US" sz="2000" dirty="0" err="1" smtClean="0"/>
              <a:t>LoC</a:t>
            </a:r>
            <a:r>
              <a:rPr lang="en-US" sz="2000" dirty="0" smtClean="0"/>
              <a:t>, the size can be accurately determined only after the product has fully developed.</a:t>
            </a:r>
          </a:p>
          <a:p>
            <a:pPr algn="just">
              <a:spcBef>
                <a:spcPts val="0"/>
              </a:spcBef>
            </a:pPr>
            <a:r>
              <a:rPr lang="en-US" sz="2000" dirty="0" smtClean="0"/>
              <a:t>The conceptual idea behind the function point metric is that the size of a software product is directly dependent on the no. of different functions or features it supports.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765" y="2266950"/>
            <a:ext cx="344323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74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(2) </a:t>
            </a:r>
            <a:r>
              <a:rPr lang="en-US" sz="2000" b="1" u="sng" dirty="0" smtClean="0"/>
              <a:t>Functional Point (FP) Metric</a:t>
            </a:r>
          </a:p>
        </p:txBody>
      </p:sp>
      <p:sp>
        <p:nvSpPr>
          <p:cNvPr id="5" name="Content Placeholder 2"/>
          <p:cNvSpPr>
            <a:spLocks noGrp="1"/>
          </p:cNvSpPr>
          <p:nvPr>
            <p:ph sz="quarter" idx="13"/>
          </p:nvPr>
        </p:nvSpPr>
        <p:spPr>
          <a:xfrm>
            <a:off x="609600" y="2038350"/>
            <a:ext cx="8458200" cy="3048000"/>
          </a:xfrm>
        </p:spPr>
        <p:txBody>
          <a:bodyPr numCol="1">
            <a:normAutofit fontScale="92500" lnSpcReduction="20000"/>
          </a:bodyPr>
          <a:lstStyle/>
          <a:p>
            <a:pPr marL="0" indent="0" algn="just">
              <a:spcBef>
                <a:spcPts val="0"/>
              </a:spcBef>
              <a:buNone/>
            </a:pPr>
            <a:r>
              <a:rPr lang="en-US" sz="2000" b="1" u="sng" dirty="0" smtClean="0"/>
              <a:t>Steps to calculate function point (FP)</a:t>
            </a:r>
          </a:p>
          <a:p>
            <a:pPr marL="457200" indent="-457200" algn="just">
              <a:spcBef>
                <a:spcPts val="0"/>
              </a:spcBef>
              <a:buSzPct val="90000"/>
              <a:buFont typeface="+mj-lt"/>
              <a:buAutoNum type="arabicParenR"/>
            </a:pPr>
            <a:r>
              <a:rPr lang="en-US" sz="2000" b="1" u="sng" dirty="0" smtClean="0"/>
              <a:t>Step 1</a:t>
            </a:r>
            <a:r>
              <a:rPr lang="en-US" sz="2000" b="1" dirty="0" smtClean="0"/>
              <a:t>: </a:t>
            </a:r>
            <a:r>
              <a:rPr lang="en-US" sz="2000" dirty="0" smtClean="0"/>
              <a:t>First of all calculate “</a:t>
            </a:r>
            <a:r>
              <a:rPr lang="en-US" sz="2000" b="1" i="1" dirty="0" smtClean="0"/>
              <a:t>unadjusted function point (UFP)</a:t>
            </a:r>
            <a:r>
              <a:rPr lang="en-US" sz="2000" dirty="0" smtClean="0"/>
              <a:t>”</a:t>
            </a:r>
          </a:p>
          <a:p>
            <a:pPr marL="0" indent="0" algn="just">
              <a:spcBef>
                <a:spcPts val="0"/>
              </a:spcBef>
              <a:buNone/>
            </a:pPr>
            <a:endParaRPr lang="en-US" sz="2000" dirty="0" smtClean="0"/>
          </a:p>
          <a:p>
            <a:pPr marL="0" indent="0" algn="just">
              <a:spcBef>
                <a:spcPts val="0"/>
              </a:spcBef>
              <a:buNone/>
            </a:pPr>
            <a:r>
              <a:rPr lang="en-US" sz="2000" dirty="0" smtClean="0"/>
              <a:t>UFP = (Number of inputs) * 4 + (Number of outputs) * 5 + (number of inquiries) * 4 + (number of files) * 10 + (number if interfaces) * 10</a:t>
            </a:r>
          </a:p>
          <a:p>
            <a:pPr marL="0" indent="0" algn="just">
              <a:spcBef>
                <a:spcPts val="0"/>
              </a:spcBef>
              <a:buNone/>
            </a:pPr>
            <a:r>
              <a:rPr lang="en-US" sz="2000" dirty="0" smtClean="0"/>
              <a:t>Where,</a:t>
            </a:r>
          </a:p>
          <a:p>
            <a:pPr algn="just">
              <a:spcBef>
                <a:spcPts val="0"/>
              </a:spcBef>
            </a:pPr>
            <a:r>
              <a:rPr lang="en-US" sz="2000" b="1" dirty="0" smtClean="0"/>
              <a:t>No. of inputs:</a:t>
            </a:r>
            <a:r>
              <a:rPr lang="en-US" sz="2000" dirty="0" smtClean="0"/>
              <a:t> Each data item input by the user is counted. Data inputs should be distinguished from user inquiries.</a:t>
            </a:r>
          </a:p>
          <a:p>
            <a:pPr algn="just">
              <a:spcBef>
                <a:spcPts val="0"/>
              </a:spcBef>
            </a:pPr>
            <a:r>
              <a:rPr lang="en-US" sz="2000" b="1" dirty="0" smtClean="0"/>
              <a:t>No. of outputs:</a:t>
            </a:r>
            <a:r>
              <a:rPr lang="en-US" sz="2000" dirty="0" smtClean="0"/>
              <a:t> reports printed, screen outputs, error messages, audio</a:t>
            </a:r>
          </a:p>
          <a:p>
            <a:pPr algn="just">
              <a:spcBef>
                <a:spcPts val="0"/>
              </a:spcBef>
            </a:pPr>
            <a:r>
              <a:rPr lang="en-US" sz="2000" b="1" dirty="0" smtClean="0"/>
              <a:t>No. of inquiries:</a:t>
            </a:r>
            <a:r>
              <a:rPr lang="en-US" sz="2000" dirty="0" smtClean="0"/>
              <a:t> user commands to perform specific action</a:t>
            </a:r>
          </a:p>
          <a:p>
            <a:pPr algn="just">
              <a:spcBef>
                <a:spcPts val="0"/>
              </a:spcBef>
            </a:pPr>
            <a:r>
              <a:rPr lang="en-US" sz="2000" b="1" dirty="0" smtClean="0"/>
              <a:t>No. of files:</a:t>
            </a:r>
            <a:r>
              <a:rPr lang="en-US" sz="2000" dirty="0" smtClean="0"/>
              <a:t> Each logical file (group of logical data) is counted.</a:t>
            </a:r>
          </a:p>
          <a:p>
            <a:pPr algn="just">
              <a:spcBef>
                <a:spcPts val="0"/>
              </a:spcBef>
            </a:pPr>
            <a:r>
              <a:rPr lang="en-US" sz="2000" b="1" dirty="0" smtClean="0"/>
              <a:t>No. of interfaces:</a:t>
            </a:r>
            <a:r>
              <a:rPr lang="en-US" sz="2000" dirty="0" smtClean="0"/>
              <a:t> interfaces used to exchange info with other system.</a:t>
            </a:r>
          </a:p>
        </p:txBody>
      </p:sp>
    </p:spTree>
    <p:extLst>
      <p:ext uri="{BB962C8B-B14F-4D97-AF65-F5344CB8AC3E}">
        <p14:creationId xmlns:p14="http://schemas.microsoft.com/office/powerpoint/2010/main" val="86143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(2) </a:t>
            </a:r>
            <a:r>
              <a:rPr lang="en-US" sz="2000" b="1" u="sng" dirty="0" smtClean="0"/>
              <a:t>Functional Point (FP) Metric</a:t>
            </a:r>
          </a:p>
        </p:txBody>
      </p:sp>
      <p:sp>
        <p:nvSpPr>
          <p:cNvPr id="5" name="Content Placeholder 2"/>
          <p:cNvSpPr>
            <a:spLocks noGrp="1"/>
          </p:cNvSpPr>
          <p:nvPr>
            <p:ph sz="quarter" idx="13"/>
          </p:nvPr>
        </p:nvSpPr>
        <p:spPr>
          <a:xfrm>
            <a:off x="609600" y="1962150"/>
            <a:ext cx="8458200" cy="3124200"/>
          </a:xfrm>
        </p:spPr>
        <p:txBody>
          <a:bodyPr numCol="1">
            <a:normAutofit/>
          </a:bodyPr>
          <a:lstStyle/>
          <a:p>
            <a:pPr marL="0" indent="0" algn="just">
              <a:spcBef>
                <a:spcPts val="0"/>
              </a:spcBef>
              <a:buNone/>
            </a:pPr>
            <a:r>
              <a:rPr lang="en-US" sz="1900" b="1" u="sng" dirty="0" smtClean="0"/>
              <a:t>Steps to calculate function point (FP)</a:t>
            </a:r>
          </a:p>
          <a:p>
            <a:pPr marL="457200" indent="-457200" algn="just">
              <a:spcBef>
                <a:spcPts val="0"/>
              </a:spcBef>
              <a:buSzPct val="90000"/>
              <a:buFont typeface="+mj-lt"/>
              <a:buAutoNum type="arabicParenR" startAt="2"/>
            </a:pPr>
            <a:r>
              <a:rPr lang="en-US" sz="2000" b="1" u="sng" dirty="0" smtClean="0"/>
              <a:t>Step 2</a:t>
            </a:r>
            <a:r>
              <a:rPr lang="en-US" sz="2000" b="1" dirty="0" smtClean="0"/>
              <a:t>: </a:t>
            </a:r>
            <a:r>
              <a:rPr lang="en-US" sz="2000" dirty="0" smtClean="0"/>
              <a:t>Refine </a:t>
            </a:r>
            <a:r>
              <a:rPr lang="en-US" sz="2000" b="1" i="1" dirty="0" smtClean="0"/>
              <a:t>UFP </a:t>
            </a:r>
            <a:r>
              <a:rPr lang="en-US" sz="2000" dirty="0" smtClean="0"/>
              <a:t>in this step. </a:t>
            </a:r>
            <a:r>
              <a:rPr lang="en-US" sz="2000" dirty="0" smtClean="0">
                <a:solidFill>
                  <a:srgbClr val="C00000"/>
                </a:solidFill>
              </a:rPr>
              <a:t>But how to refine?</a:t>
            </a:r>
          </a:p>
          <a:p>
            <a:pPr algn="just">
              <a:spcBef>
                <a:spcPts val="0"/>
              </a:spcBef>
              <a:buSzPct val="90000"/>
            </a:pPr>
            <a:r>
              <a:rPr lang="en-US" sz="2000" dirty="0" smtClean="0"/>
              <a:t>The complexity level of each of the parameters as are graded as simple, average or complex. The weights for the different parameters can then be compared based on this table.</a:t>
            </a:r>
          </a:p>
          <a:p>
            <a:pPr algn="just">
              <a:spcBef>
                <a:spcPts val="0"/>
              </a:spcBef>
              <a:buSzPct val="90000"/>
            </a:pPr>
            <a:r>
              <a:rPr lang="en-US" sz="2000" dirty="0"/>
              <a:t>Technical complexity factor (TCF): are such factors which can influence the development effort such as:</a:t>
            </a:r>
          </a:p>
          <a:p>
            <a:pPr lvl="1" algn="just">
              <a:spcBef>
                <a:spcPts val="0"/>
              </a:spcBef>
              <a:buSzPct val="90000"/>
            </a:pPr>
            <a:r>
              <a:rPr lang="en-US" sz="1700" dirty="0"/>
              <a:t>High transaction rates</a:t>
            </a:r>
          </a:p>
          <a:p>
            <a:pPr lvl="1" algn="just">
              <a:spcBef>
                <a:spcPts val="0"/>
              </a:spcBef>
              <a:buSzPct val="90000"/>
            </a:pPr>
            <a:r>
              <a:rPr lang="en-US" sz="1700" dirty="0"/>
              <a:t>Response time requirements</a:t>
            </a:r>
          </a:p>
          <a:p>
            <a:pPr lvl="1" algn="just">
              <a:spcBef>
                <a:spcPts val="0"/>
              </a:spcBef>
              <a:buSzPct val="90000"/>
            </a:pPr>
            <a:r>
              <a:rPr lang="en-US" sz="1700" dirty="0"/>
              <a:t>Scope of reuse etc</a:t>
            </a:r>
            <a:r>
              <a:rPr lang="en-US" sz="1700" dirty="0" smtClean="0"/>
              <a:t>.</a:t>
            </a:r>
            <a:endParaRPr lang="en-US" sz="1700" dirty="0"/>
          </a:p>
        </p:txBody>
      </p:sp>
      <p:graphicFrame>
        <p:nvGraphicFramePr>
          <p:cNvPr id="4" name="Table 3"/>
          <p:cNvGraphicFramePr>
            <a:graphicFrameLocks noGrp="1"/>
          </p:cNvGraphicFramePr>
          <p:nvPr>
            <p:extLst>
              <p:ext uri="{D42A27DB-BD31-4B8C-83A1-F6EECF244321}">
                <p14:modId xmlns:p14="http://schemas.microsoft.com/office/powerpoint/2010/main" val="2720820616"/>
              </p:ext>
            </p:extLst>
          </p:nvPr>
        </p:nvGraphicFramePr>
        <p:xfrm>
          <a:off x="4758424" y="3790950"/>
          <a:ext cx="4233176" cy="1371600"/>
        </p:xfrm>
        <a:graphic>
          <a:graphicData uri="http://schemas.openxmlformats.org/drawingml/2006/table">
            <a:tbl>
              <a:tblPr firstRow="1" bandRow="1">
                <a:tableStyleId>{5C22544A-7EE6-4342-B048-85BDC9FD1C3A}</a:tableStyleId>
              </a:tblPr>
              <a:tblGrid>
                <a:gridCol w="1497893"/>
                <a:gridCol w="781507"/>
                <a:gridCol w="846635"/>
                <a:gridCol w="1107141"/>
              </a:tblGrid>
              <a:tr h="218440">
                <a:tc>
                  <a:txBody>
                    <a:bodyPr/>
                    <a:lstStyle/>
                    <a:p>
                      <a:pPr algn="ctr"/>
                      <a:endParaRPr lang="en-US" sz="1500" dirty="0"/>
                    </a:p>
                  </a:txBody>
                  <a:tcPr marL="0" marR="0" marT="0" marB="0" anchor="ctr"/>
                </a:tc>
                <a:tc>
                  <a:txBody>
                    <a:bodyPr/>
                    <a:lstStyle/>
                    <a:p>
                      <a:pPr algn="ctr"/>
                      <a:r>
                        <a:rPr lang="en-US" sz="1500" dirty="0" smtClean="0"/>
                        <a:t>Simple</a:t>
                      </a:r>
                      <a:endParaRPr lang="en-US" sz="1500" dirty="0"/>
                    </a:p>
                  </a:txBody>
                  <a:tcPr marL="0" marR="0" marT="0" marB="0" anchor="ctr"/>
                </a:tc>
                <a:tc>
                  <a:txBody>
                    <a:bodyPr/>
                    <a:lstStyle/>
                    <a:p>
                      <a:pPr algn="ctr"/>
                      <a:r>
                        <a:rPr lang="en-US" sz="1500" dirty="0" smtClean="0"/>
                        <a:t>Average</a:t>
                      </a:r>
                      <a:endParaRPr lang="en-US" sz="1500" dirty="0"/>
                    </a:p>
                  </a:txBody>
                  <a:tcPr marL="0" marR="0" marT="0" marB="0" anchor="ctr"/>
                </a:tc>
                <a:tc>
                  <a:txBody>
                    <a:bodyPr/>
                    <a:lstStyle/>
                    <a:p>
                      <a:pPr algn="ctr"/>
                      <a:r>
                        <a:rPr lang="en-US" sz="1500" dirty="0" smtClean="0"/>
                        <a:t>Complex</a:t>
                      </a:r>
                      <a:endParaRPr lang="en-US" sz="1500" dirty="0"/>
                    </a:p>
                  </a:txBody>
                  <a:tcPr marL="0" marR="0" marT="0" marB="0" anchor="ctr"/>
                </a:tc>
              </a:tr>
              <a:tr h="218440">
                <a:tc>
                  <a:txBody>
                    <a:bodyPr/>
                    <a:lstStyle/>
                    <a:p>
                      <a:pPr algn="ctr"/>
                      <a:r>
                        <a:rPr lang="en-US" sz="1500" dirty="0" smtClean="0"/>
                        <a:t>Input</a:t>
                      </a:r>
                      <a:r>
                        <a:rPr lang="en-US" sz="1500" baseline="0" dirty="0" smtClean="0"/>
                        <a:t> (I)</a:t>
                      </a:r>
                      <a:endParaRPr lang="en-US" sz="1500" dirty="0"/>
                    </a:p>
                  </a:txBody>
                  <a:tcPr marL="0" marR="0" marT="0" marB="0" anchor="ctr"/>
                </a:tc>
                <a:tc>
                  <a:txBody>
                    <a:bodyPr/>
                    <a:lstStyle/>
                    <a:p>
                      <a:pPr algn="ctr"/>
                      <a:r>
                        <a:rPr lang="en-US" sz="1500" dirty="0" smtClean="0"/>
                        <a:t>3</a:t>
                      </a:r>
                      <a:endParaRPr lang="en-US" sz="1500" dirty="0"/>
                    </a:p>
                  </a:txBody>
                  <a:tcPr marL="0" marR="0" marT="0" marB="0" anchor="ctr"/>
                </a:tc>
                <a:tc>
                  <a:txBody>
                    <a:bodyPr/>
                    <a:lstStyle/>
                    <a:p>
                      <a:pPr algn="ctr"/>
                      <a:r>
                        <a:rPr lang="en-US" sz="1500" dirty="0" smtClean="0"/>
                        <a:t>4</a:t>
                      </a:r>
                      <a:endParaRPr lang="en-US" sz="1500" dirty="0"/>
                    </a:p>
                  </a:txBody>
                  <a:tcPr marL="0" marR="0" marT="0" marB="0" anchor="ctr"/>
                </a:tc>
                <a:tc>
                  <a:txBody>
                    <a:bodyPr/>
                    <a:lstStyle/>
                    <a:p>
                      <a:pPr algn="ctr"/>
                      <a:r>
                        <a:rPr lang="en-US" sz="1500" dirty="0" smtClean="0"/>
                        <a:t>6</a:t>
                      </a:r>
                      <a:endParaRPr lang="en-US" sz="1500" dirty="0"/>
                    </a:p>
                  </a:txBody>
                  <a:tcPr marL="0" marR="0" marT="0" marB="0" anchor="ctr"/>
                </a:tc>
              </a:tr>
              <a:tr h="218440">
                <a:tc>
                  <a:txBody>
                    <a:bodyPr/>
                    <a:lstStyle/>
                    <a:p>
                      <a:pPr algn="ctr"/>
                      <a:r>
                        <a:rPr lang="en-US" sz="1500" dirty="0" smtClean="0"/>
                        <a:t>Output (O)</a:t>
                      </a:r>
                      <a:endParaRPr lang="en-US" sz="1500" dirty="0"/>
                    </a:p>
                  </a:txBody>
                  <a:tcPr marL="0" marR="0" marT="0" marB="0" anchor="ctr"/>
                </a:tc>
                <a:tc>
                  <a:txBody>
                    <a:bodyPr/>
                    <a:lstStyle/>
                    <a:p>
                      <a:pPr algn="ctr"/>
                      <a:r>
                        <a:rPr lang="en-US" sz="1500" dirty="0" smtClean="0"/>
                        <a:t>4</a:t>
                      </a:r>
                      <a:endParaRPr lang="en-US" sz="1500" dirty="0"/>
                    </a:p>
                  </a:txBody>
                  <a:tcPr marL="0" marR="0" marT="0" marB="0" anchor="ctr"/>
                </a:tc>
                <a:tc>
                  <a:txBody>
                    <a:bodyPr/>
                    <a:lstStyle/>
                    <a:p>
                      <a:pPr algn="ctr"/>
                      <a:r>
                        <a:rPr lang="en-US" sz="1500" dirty="0" smtClean="0"/>
                        <a:t>5</a:t>
                      </a:r>
                      <a:endParaRPr lang="en-US" sz="1500" dirty="0"/>
                    </a:p>
                  </a:txBody>
                  <a:tcPr marL="0" marR="0" marT="0" marB="0" anchor="ctr"/>
                </a:tc>
                <a:tc>
                  <a:txBody>
                    <a:bodyPr/>
                    <a:lstStyle/>
                    <a:p>
                      <a:pPr algn="ctr"/>
                      <a:r>
                        <a:rPr lang="en-US" sz="1500" dirty="0" smtClean="0"/>
                        <a:t>7</a:t>
                      </a:r>
                      <a:endParaRPr lang="en-US" sz="1500" dirty="0"/>
                    </a:p>
                  </a:txBody>
                  <a:tcPr marL="0" marR="0" marT="0" marB="0" anchor="ctr"/>
                </a:tc>
              </a:tr>
              <a:tr h="218440">
                <a:tc>
                  <a:txBody>
                    <a:bodyPr/>
                    <a:lstStyle/>
                    <a:p>
                      <a:pPr algn="ctr"/>
                      <a:r>
                        <a:rPr lang="en-US" sz="1500" dirty="0" smtClean="0"/>
                        <a:t>Inquiry</a:t>
                      </a:r>
                      <a:r>
                        <a:rPr lang="en-US" sz="1500" baseline="0" dirty="0" smtClean="0"/>
                        <a:t> (E)</a:t>
                      </a:r>
                      <a:endParaRPr lang="en-US" sz="1500" dirty="0"/>
                    </a:p>
                  </a:txBody>
                  <a:tcPr marL="0" marR="0" marT="0" marB="0" anchor="ctr"/>
                </a:tc>
                <a:tc>
                  <a:txBody>
                    <a:bodyPr/>
                    <a:lstStyle/>
                    <a:p>
                      <a:pPr algn="ctr"/>
                      <a:r>
                        <a:rPr lang="en-US" sz="1500" dirty="0" smtClean="0"/>
                        <a:t>3</a:t>
                      </a:r>
                      <a:endParaRPr lang="en-US" sz="1500" dirty="0"/>
                    </a:p>
                  </a:txBody>
                  <a:tcPr marL="0" marR="0" marT="0" marB="0" anchor="ctr"/>
                </a:tc>
                <a:tc>
                  <a:txBody>
                    <a:bodyPr/>
                    <a:lstStyle/>
                    <a:p>
                      <a:pPr algn="ctr"/>
                      <a:r>
                        <a:rPr lang="en-US" sz="1500" dirty="0" smtClean="0"/>
                        <a:t>4</a:t>
                      </a:r>
                      <a:endParaRPr lang="en-US" sz="1500" dirty="0"/>
                    </a:p>
                  </a:txBody>
                  <a:tcPr marL="0" marR="0" marT="0" marB="0" anchor="ctr"/>
                </a:tc>
                <a:tc>
                  <a:txBody>
                    <a:bodyPr/>
                    <a:lstStyle/>
                    <a:p>
                      <a:pPr algn="ctr"/>
                      <a:r>
                        <a:rPr lang="en-US" sz="1500" dirty="0" smtClean="0"/>
                        <a:t>6</a:t>
                      </a:r>
                      <a:endParaRPr lang="en-US" sz="1500" dirty="0"/>
                    </a:p>
                  </a:txBody>
                  <a:tcPr marL="0" marR="0" marT="0" marB="0" anchor="ctr"/>
                </a:tc>
              </a:tr>
              <a:tr h="218440">
                <a:tc>
                  <a:txBody>
                    <a:bodyPr/>
                    <a:lstStyle/>
                    <a:p>
                      <a:pPr algn="ctr"/>
                      <a:r>
                        <a:rPr lang="en-US" sz="1500" dirty="0" smtClean="0"/>
                        <a:t>No. of links (F)</a:t>
                      </a:r>
                      <a:endParaRPr lang="en-US" sz="1500" dirty="0"/>
                    </a:p>
                  </a:txBody>
                  <a:tcPr marL="0" marR="0" marT="0" marB="0" anchor="ctr"/>
                </a:tc>
                <a:tc>
                  <a:txBody>
                    <a:bodyPr/>
                    <a:lstStyle/>
                    <a:p>
                      <a:pPr algn="ctr"/>
                      <a:r>
                        <a:rPr lang="en-US" sz="1500" dirty="0" smtClean="0"/>
                        <a:t>7</a:t>
                      </a:r>
                      <a:endParaRPr lang="en-US" sz="1500" dirty="0"/>
                    </a:p>
                  </a:txBody>
                  <a:tcPr marL="0" marR="0" marT="0" marB="0" anchor="ctr"/>
                </a:tc>
                <a:tc>
                  <a:txBody>
                    <a:bodyPr/>
                    <a:lstStyle/>
                    <a:p>
                      <a:pPr algn="ctr"/>
                      <a:r>
                        <a:rPr lang="en-US" sz="1500" dirty="0" smtClean="0"/>
                        <a:t>10</a:t>
                      </a:r>
                      <a:endParaRPr lang="en-US" sz="1500" dirty="0"/>
                    </a:p>
                  </a:txBody>
                  <a:tcPr marL="0" marR="0" marT="0" marB="0" anchor="ctr"/>
                </a:tc>
                <a:tc>
                  <a:txBody>
                    <a:bodyPr/>
                    <a:lstStyle/>
                    <a:p>
                      <a:pPr algn="ctr"/>
                      <a:r>
                        <a:rPr lang="en-US" sz="1500" dirty="0" smtClean="0"/>
                        <a:t>15</a:t>
                      </a:r>
                      <a:endParaRPr lang="en-US" sz="1500" dirty="0"/>
                    </a:p>
                  </a:txBody>
                  <a:tcPr marL="0" marR="0" marT="0" marB="0" anchor="ctr"/>
                </a:tc>
              </a:tr>
              <a:tr h="218440">
                <a:tc>
                  <a:txBody>
                    <a:bodyPr/>
                    <a:lstStyle/>
                    <a:p>
                      <a:pPr algn="ctr"/>
                      <a:r>
                        <a:rPr lang="en-US" sz="1500" dirty="0" smtClean="0"/>
                        <a:t>No. of interfaces</a:t>
                      </a:r>
                      <a:endParaRPr lang="en-US" sz="1500" dirty="0"/>
                    </a:p>
                  </a:txBody>
                  <a:tcPr marL="0" marR="0" marT="0" marB="0" anchor="ctr"/>
                </a:tc>
                <a:tc>
                  <a:txBody>
                    <a:bodyPr/>
                    <a:lstStyle/>
                    <a:p>
                      <a:pPr algn="ctr"/>
                      <a:r>
                        <a:rPr lang="en-US" sz="1500" dirty="0" smtClean="0"/>
                        <a:t>5</a:t>
                      </a:r>
                      <a:endParaRPr lang="en-US" sz="1500" dirty="0"/>
                    </a:p>
                  </a:txBody>
                  <a:tcPr marL="0" marR="0" marT="0" marB="0" anchor="ctr"/>
                </a:tc>
                <a:tc>
                  <a:txBody>
                    <a:bodyPr/>
                    <a:lstStyle/>
                    <a:p>
                      <a:pPr algn="ctr"/>
                      <a:r>
                        <a:rPr lang="en-US" sz="1500" dirty="0" smtClean="0"/>
                        <a:t>7</a:t>
                      </a:r>
                      <a:endParaRPr lang="en-US" sz="1500" dirty="0"/>
                    </a:p>
                  </a:txBody>
                  <a:tcPr marL="0" marR="0" marT="0" marB="0" anchor="ctr"/>
                </a:tc>
                <a:tc>
                  <a:txBody>
                    <a:bodyPr/>
                    <a:lstStyle/>
                    <a:p>
                      <a:pPr algn="ctr"/>
                      <a:r>
                        <a:rPr lang="en-US" sz="1500" dirty="0" smtClean="0"/>
                        <a:t>10</a:t>
                      </a:r>
                      <a:endParaRPr lang="en-US" sz="1500" dirty="0"/>
                    </a:p>
                  </a:txBody>
                  <a:tcPr marL="0" marR="0" marT="0" marB="0" anchor="ctr"/>
                </a:tc>
              </a:tr>
            </a:tbl>
          </a:graphicData>
        </a:graphic>
      </p:graphicFrame>
    </p:spTree>
    <p:extLst>
      <p:ext uri="{BB962C8B-B14F-4D97-AF65-F5344CB8AC3E}">
        <p14:creationId xmlns:p14="http://schemas.microsoft.com/office/powerpoint/2010/main" val="1411697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(2) </a:t>
            </a:r>
            <a:r>
              <a:rPr lang="en-US" sz="2000" b="1" u="sng" dirty="0" smtClean="0"/>
              <a:t>Functional Point (FP) Metric</a:t>
            </a:r>
          </a:p>
        </p:txBody>
      </p:sp>
      <p:sp>
        <p:nvSpPr>
          <p:cNvPr id="5" name="Content Placeholder 2"/>
          <p:cNvSpPr>
            <a:spLocks noGrp="1"/>
          </p:cNvSpPr>
          <p:nvPr>
            <p:ph sz="quarter" idx="13"/>
          </p:nvPr>
        </p:nvSpPr>
        <p:spPr>
          <a:xfrm>
            <a:off x="609600" y="1962150"/>
            <a:ext cx="8458200" cy="3048000"/>
          </a:xfrm>
        </p:spPr>
        <p:txBody>
          <a:bodyPr numCol="1">
            <a:normAutofit/>
          </a:bodyPr>
          <a:lstStyle/>
          <a:p>
            <a:pPr marL="0" indent="0" algn="just">
              <a:spcBef>
                <a:spcPts val="0"/>
              </a:spcBef>
              <a:buNone/>
            </a:pPr>
            <a:r>
              <a:rPr lang="en-US" sz="1900" b="1" u="sng" dirty="0" smtClean="0"/>
              <a:t>Steps to calculate function point (FP)</a:t>
            </a:r>
          </a:p>
          <a:p>
            <a:pPr marL="457200" indent="-457200" algn="just">
              <a:spcBef>
                <a:spcPts val="0"/>
              </a:spcBef>
              <a:buSzPct val="90000"/>
              <a:buFont typeface="+mj-lt"/>
              <a:buAutoNum type="arabicParenR" startAt="2"/>
            </a:pPr>
            <a:r>
              <a:rPr lang="en-US" sz="2000" b="1" u="sng" dirty="0" smtClean="0"/>
              <a:t>Step 2 (continue)</a:t>
            </a:r>
            <a:r>
              <a:rPr lang="en-US" sz="2000" b="1" dirty="0" smtClean="0"/>
              <a:t>:</a:t>
            </a:r>
            <a:endParaRPr lang="en-US" sz="2000" dirty="0" smtClean="0"/>
          </a:p>
          <a:p>
            <a:pPr algn="just">
              <a:spcBef>
                <a:spcPts val="0"/>
              </a:spcBef>
              <a:buSzPct val="90000"/>
            </a:pPr>
            <a:r>
              <a:rPr lang="en-US" sz="2000" dirty="0" smtClean="0"/>
              <a:t>There are 14 such factors which can influence development.</a:t>
            </a:r>
          </a:p>
          <a:p>
            <a:pPr algn="just">
              <a:spcBef>
                <a:spcPts val="0"/>
              </a:spcBef>
              <a:buSzPct val="90000"/>
            </a:pPr>
            <a:r>
              <a:rPr lang="en-US" sz="2000" dirty="0" smtClean="0"/>
              <a:t>Assign values all those 14 factors as per following:</a:t>
            </a:r>
          </a:p>
          <a:p>
            <a:pPr marL="365760" lvl="1" indent="0" algn="just">
              <a:spcBef>
                <a:spcPts val="0"/>
              </a:spcBef>
              <a:buSzPct val="90000"/>
              <a:buNone/>
            </a:pPr>
            <a:r>
              <a:rPr lang="en-US" sz="1700" dirty="0"/>
              <a:t>0 – not present / no </a:t>
            </a:r>
            <a:r>
              <a:rPr lang="en-US" sz="1700" dirty="0" smtClean="0"/>
              <a:t>influence	to</a:t>
            </a:r>
            <a:endParaRPr lang="en-US" sz="1700" dirty="0"/>
          </a:p>
          <a:p>
            <a:pPr marL="365760" lvl="1" indent="0" algn="just">
              <a:spcBef>
                <a:spcPts val="0"/>
              </a:spcBef>
              <a:buSzPct val="90000"/>
              <a:buNone/>
            </a:pPr>
            <a:r>
              <a:rPr lang="en-US" sz="1700" dirty="0"/>
              <a:t>6 – strong influence</a:t>
            </a:r>
          </a:p>
          <a:p>
            <a:pPr algn="just">
              <a:spcBef>
                <a:spcPts val="0"/>
              </a:spcBef>
              <a:buSzPct val="90000"/>
            </a:pPr>
            <a:r>
              <a:rPr lang="en-US" sz="2000" dirty="0" smtClean="0"/>
              <a:t>The resulting numbers are summed which calls degree of influence (DI).</a:t>
            </a:r>
          </a:p>
          <a:p>
            <a:pPr algn="just">
              <a:spcBef>
                <a:spcPts val="0"/>
              </a:spcBef>
              <a:buSzPct val="90000"/>
            </a:pPr>
            <a:r>
              <a:rPr lang="en-US" sz="2000" dirty="0" smtClean="0"/>
              <a:t>Now TCF can be computed as : (0.65 + 0.01 * DI)</a:t>
            </a:r>
          </a:p>
          <a:p>
            <a:pPr marL="0" indent="0" algn="ctr">
              <a:spcBef>
                <a:spcPts val="0"/>
              </a:spcBef>
              <a:buSzPct val="90000"/>
              <a:buNone/>
            </a:pPr>
            <a:r>
              <a:rPr lang="en-US" sz="1600" i="1" dirty="0" smtClean="0"/>
              <a:t>(DI can vary from 0 to 84 and TCF can vary 0.65 to 1.35)</a:t>
            </a:r>
          </a:p>
          <a:p>
            <a:pPr marL="342900" indent="-342900">
              <a:spcBef>
                <a:spcPts val="0"/>
              </a:spcBef>
              <a:buSzPct val="90000"/>
              <a:buFont typeface="+mj-lt"/>
              <a:buAutoNum type="arabicParenR" startAt="3"/>
            </a:pPr>
            <a:r>
              <a:rPr lang="en-US" sz="2000" b="1" u="sng" dirty="0" smtClean="0"/>
              <a:t>Step 3:</a:t>
            </a:r>
            <a:r>
              <a:rPr lang="en-US" sz="2000" dirty="0" smtClean="0"/>
              <a:t> Finally, FP = UFP * TCF.</a:t>
            </a:r>
            <a:endParaRPr lang="en-US" sz="1600" dirty="0" smtClean="0"/>
          </a:p>
        </p:txBody>
      </p:sp>
    </p:spTree>
    <p:extLst>
      <p:ext uri="{BB962C8B-B14F-4D97-AF65-F5344CB8AC3E}">
        <p14:creationId xmlns:p14="http://schemas.microsoft.com/office/powerpoint/2010/main" val="3630120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Shortcomings of Function Point (FP)</a:t>
            </a:r>
            <a:endParaRPr lang="en-US" sz="2000" b="1" u="sng" dirty="0" smtClean="0"/>
          </a:p>
        </p:txBody>
      </p:sp>
      <p:sp>
        <p:nvSpPr>
          <p:cNvPr id="5" name="Content Placeholder 4"/>
          <p:cNvSpPr>
            <a:spLocks noGrp="1"/>
          </p:cNvSpPr>
          <p:nvPr>
            <p:ph sz="quarter" idx="13"/>
          </p:nvPr>
        </p:nvSpPr>
        <p:spPr>
          <a:xfrm>
            <a:off x="533400" y="2057400"/>
            <a:ext cx="8458200" cy="3105150"/>
          </a:xfrm>
        </p:spPr>
        <p:txBody>
          <a:bodyPr>
            <a:normAutofit/>
          </a:bodyPr>
          <a:lstStyle/>
          <a:p>
            <a:pPr>
              <a:spcBef>
                <a:spcPts val="0"/>
              </a:spcBef>
            </a:pPr>
            <a:r>
              <a:rPr lang="en-US" sz="1800" b="1" dirty="0" smtClean="0"/>
              <a:t>Major:</a:t>
            </a:r>
            <a:r>
              <a:rPr lang="en-US" sz="1800" dirty="0" smtClean="0"/>
              <a:t> it </a:t>
            </a:r>
            <a:r>
              <a:rPr lang="en-US" sz="1800" dirty="0"/>
              <a:t>does not take into account </a:t>
            </a:r>
            <a:r>
              <a:rPr lang="en-US" sz="1800" dirty="0" smtClean="0"/>
              <a:t>the algorithmic </a:t>
            </a:r>
            <a:r>
              <a:rPr lang="en-US" sz="1800" dirty="0"/>
              <a:t>complexity of a function</a:t>
            </a:r>
            <a:r>
              <a:rPr lang="en-US" sz="1800" dirty="0" smtClean="0"/>
              <a:t>.</a:t>
            </a:r>
          </a:p>
          <a:p>
            <a:pPr marL="0" indent="0">
              <a:spcBef>
                <a:spcPts val="0"/>
              </a:spcBef>
              <a:buNone/>
            </a:pPr>
            <a:r>
              <a:rPr lang="en-US" sz="1800" dirty="0"/>
              <a:t>That means FP assumes that the efforts required to design and develop any two different functionalities of the system is the same. Which is not true.</a:t>
            </a:r>
          </a:p>
          <a:p>
            <a:pPr marL="0" indent="0">
              <a:spcBef>
                <a:spcPts val="0"/>
              </a:spcBef>
              <a:buNone/>
            </a:pPr>
            <a:r>
              <a:rPr lang="en-US" sz="1800" dirty="0"/>
              <a:t>For Ex. In Library management system, “create member” function would be much simpler to develop then “loan from remote library” function.</a:t>
            </a:r>
          </a:p>
          <a:p>
            <a:pPr>
              <a:spcBef>
                <a:spcPts val="0"/>
              </a:spcBef>
            </a:pPr>
            <a:r>
              <a:rPr lang="en-US" sz="1800" dirty="0" smtClean="0"/>
              <a:t>FP </a:t>
            </a:r>
            <a:r>
              <a:rPr lang="en-US" sz="1800" dirty="0"/>
              <a:t>only considers the number of functions that the system supports, without distinguishing the difficulty levels of developing the various functionalities</a:t>
            </a:r>
            <a:r>
              <a:rPr lang="en-US" sz="1800" dirty="0" smtClean="0"/>
              <a:t>.</a:t>
            </a:r>
          </a:p>
          <a:p>
            <a:pPr marL="0" indent="0">
              <a:spcBef>
                <a:spcPts val="0"/>
              </a:spcBef>
              <a:buNone/>
            </a:pPr>
            <a:r>
              <a:rPr lang="en-US" sz="1800" dirty="0" smtClean="0"/>
              <a:t>To overcome this, an extension to FP metric called feature point metric has been proposed which includes algorithmic complexity as an extra parameter.</a:t>
            </a:r>
          </a:p>
          <a:p>
            <a:endParaRPr lang="en-US" sz="1800" dirty="0" smtClean="0"/>
          </a:p>
          <a:p>
            <a:endParaRPr lang="en-US" sz="1800" dirty="0"/>
          </a:p>
        </p:txBody>
      </p:sp>
    </p:spTree>
    <p:extLst>
      <p:ext uri="{BB962C8B-B14F-4D97-AF65-F5344CB8AC3E}">
        <p14:creationId xmlns:p14="http://schemas.microsoft.com/office/powerpoint/2010/main" val="2185770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7620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marL="0" indent="0" algn="just">
              <a:spcBef>
                <a:spcPts val="0"/>
              </a:spcBef>
              <a:buNone/>
            </a:pPr>
            <a:r>
              <a:rPr lang="en-US" sz="2000" b="1" dirty="0" smtClean="0"/>
              <a:t>Difference between FP and LOC</a:t>
            </a:r>
            <a:endParaRPr lang="en-US" sz="2000" b="1" u="sng" dirty="0" smtClean="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77325742"/>
              </p:ext>
            </p:extLst>
          </p:nvPr>
        </p:nvGraphicFramePr>
        <p:xfrm>
          <a:off x="609600" y="2170430"/>
          <a:ext cx="8382000" cy="2077720"/>
        </p:xfrm>
        <a:graphic>
          <a:graphicData uri="http://schemas.openxmlformats.org/drawingml/2006/table">
            <a:tbl>
              <a:tblPr firstRow="1" bandRow="1">
                <a:tableStyleId>{5C22544A-7EE6-4342-B048-85BDC9FD1C3A}</a:tableStyleId>
              </a:tblPr>
              <a:tblGrid>
                <a:gridCol w="3987554"/>
                <a:gridCol w="4394446"/>
              </a:tblGrid>
              <a:tr h="370840">
                <a:tc>
                  <a:txBody>
                    <a:bodyPr/>
                    <a:lstStyle/>
                    <a:p>
                      <a:r>
                        <a:rPr lang="en-US" dirty="0" smtClean="0"/>
                        <a:t>Function Point (FP)</a:t>
                      </a:r>
                      <a:endParaRPr lang="en-US" dirty="0"/>
                    </a:p>
                  </a:txBody>
                  <a:tcPr/>
                </a:tc>
                <a:tc>
                  <a:txBody>
                    <a:bodyPr/>
                    <a:lstStyle/>
                    <a:p>
                      <a:r>
                        <a:rPr lang="en-US" dirty="0" smtClean="0"/>
                        <a:t>Lines of Code (</a:t>
                      </a:r>
                      <a:r>
                        <a:rPr lang="en-US" dirty="0" err="1" smtClean="0"/>
                        <a:t>LoC</a:t>
                      </a:r>
                      <a:r>
                        <a:rPr lang="en-US" dirty="0" smtClean="0"/>
                        <a:t>)</a:t>
                      </a:r>
                      <a:endParaRPr lang="en-US" dirty="0"/>
                    </a:p>
                  </a:txBody>
                  <a:tcPr/>
                </a:tc>
              </a:tr>
              <a:tr h="370840">
                <a:tc>
                  <a:txBody>
                    <a:bodyPr/>
                    <a:lstStyle/>
                    <a:p>
                      <a:pPr algn="l" fontAlgn="t"/>
                      <a:r>
                        <a:rPr lang="en-US" dirty="0" smtClean="0">
                          <a:solidFill>
                            <a:srgbClr val="000000"/>
                          </a:solidFill>
                          <a:effectLst/>
                          <a:latin typeface="verdana"/>
                        </a:rPr>
                        <a:t>1. FP </a:t>
                      </a:r>
                      <a:r>
                        <a:rPr lang="en-US" dirty="0">
                          <a:solidFill>
                            <a:srgbClr val="000000"/>
                          </a:solidFill>
                          <a:effectLst/>
                          <a:latin typeface="verdana"/>
                        </a:rPr>
                        <a:t>is specification based.</a:t>
                      </a:r>
                    </a:p>
                  </a:txBody>
                  <a:tcPr marL="76200" marR="76200" marT="76200" marB="76200"/>
                </a:tc>
                <a:tc>
                  <a:txBody>
                    <a:bodyPr/>
                    <a:lstStyle/>
                    <a:p>
                      <a:pPr algn="l" fontAlgn="t"/>
                      <a:r>
                        <a:rPr lang="en-US">
                          <a:solidFill>
                            <a:srgbClr val="000000"/>
                          </a:solidFill>
                          <a:effectLst/>
                          <a:latin typeface="verdana"/>
                        </a:rPr>
                        <a:t>1. LOC is an analogy based.</a:t>
                      </a:r>
                    </a:p>
                  </a:txBody>
                  <a:tcPr marL="76200" marR="76200" marT="76200" marB="76200"/>
                </a:tc>
              </a:tr>
              <a:tr h="370840">
                <a:tc>
                  <a:txBody>
                    <a:bodyPr/>
                    <a:lstStyle/>
                    <a:p>
                      <a:pPr algn="l" fontAlgn="t"/>
                      <a:r>
                        <a:rPr lang="en-US">
                          <a:solidFill>
                            <a:srgbClr val="000000"/>
                          </a:solidFill>
                          <a:effectLst/>
                          <a:latin typeface="verdana"/>
                        </a:rPr>
                        <a:t>2. FP is language independent.</a:t>
                      </a:r>
                    </a:p>
                  </a:txBody>
                  <a:tcPr marL="76200" marR="76200" marT="76200" marB="76200"/>
                </a:tc>
                <a:tc>
                  <a:txBody>
                    <a:bodyPr/>
                    <a:lstStyle/>
                    <a:p>
                      <a:pPr algn="l" fontAlgn="t"/>
                      <a:r>
                        <a:rPr lang="en-US">
                          <a:solidFill>
                            <a:srgbClr val="000000"/>
                          </a:solidFill>
                          <a:effectLst/>
                          <a:latin typeface="verdana"/>
                        </a:rPr>
                        <a:t>2. LOC is language dependent.</a:t>
                      </a:r>
                    </a:p>
                  </a:txBody>
                  <a:tcPr marL="76200" marR="76200" marT="76200" marB="76200"/>
                </a:tc>
              </a:tr>
              <a:tr h="370840">
                <a:tc>
                  <a:txBody>
                    <a:bodyPr/>
                    <a:lstStyle/>
                    <a:p>
                      <a:pPr algn="l" fontAlgn="t"/>
                      <a:r>
                        <a:rPr lang="en-US">
                          <a:solidFill>
                            <a:srgbClr val="000000"/>
                          </a:solidFill>
                          <a:effectLst/>
                          <a:latin typeface="verdana"/>
                        </a:rPr>
                        <a:t>3. FP is user-oriented.</a:t>
                      </a:r>
                    </a:p>
                  </a:txBody>
                  <a:tcPr marL="76200" marR="76200" marT="76200" marB="76200"/>
                </a:tc>
                <a:tc>
                  <a:txBody>
                    <a:bodyPr/>
                    <a:lstStyle/>
                    <a:p>
                      <a:pPr algn="l" fontAlgn="t"/>
                      <a:r>
                        <a:rPr lang="en-US">
                          <a:solidFill>
                            <a:srgbClr val="000000"/>
                          </a:solidFill>
                          <a:effectLst/>
                          <a:latin typeface="verdana"/>
                        </a:rPr>
                        <a:t>3. LOC is design-oriented.</a:t>
                      </a:r>
                    </a:p>
                  </a:txBody>
                  <a:tcPr marL="76200" marR="76200" marT="76200" marB="76200"/>
                </a:tc>
              </a:tr>
              <a:tr h="370840">
                <a:tc>
                  <a:txBody>
                    <a:bodyPr/>
                    <a:lstStyle/>
                    <a:p>
                      <a:pPr algn="l" fontAlgn="t"/>
                      <a:r>
                        <a:rPr lang="en-US">
                          <a:solidFill>
                            <a:srgbClr val="000000"/>
                          </a:solidFill>
                          <a:effectLst/>
                          <a:latin typeface="verdana"/>
                        </a:rPr>
                        <a:t>4. It is extendible to LOC.</a:t>
                      </a:r>
                    </a:p>
                  </a:txBody>
                  <a:tcPr marL="76200" marR="76200" marT="76200" marB="76200"/>
                </a:tc>
                <a:tc>
                  <a:txBody>
                    <a:bodyPr/>
                    <a:lstStyle/>
                    <a:p>
                      <a:pPr algn="l" fontAlgn="t"/>
                      <a:r>
                        <a:rPr lang="en-US" dirty="0">
                          <a:solidFill>
                            <a:srgbClr val="000000"/>
                          </a:solidFill>
                          <a:effectLst/>
                          <a:latin typeface="verdana"/>
                        </a:rPr>
                        <a:t>4. It is convertible to FP (backfiring)</a:t>
                      </a:r>
                    </a:p>
                  </a:txBody>
                  <a:tcPr marL="76200" marR="76200" marT="76200" marB="76200"/>
                </a:tc>
              </a:tr>
            </a:tbl>
          </a:graphicData>
        </a:graphic>
      </p:graphicFrame>
    </p:spTree>
    <p:extLst>
      <p:ext uri="{BB962C8B-B14F-4D97-AF65-F5344CB8AC3E}">
        <p14:creationId xmlns:p14="http://schemas.microsoft.com/office/powerpoint/2010/main" val="288031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a:bodyPr>
          <a:lstStyle/>
          <a:p>
            <a:pPr algn="just">
              <a:spcBef>
                <a:spcPts val="0"/>
              </a:spcBef>
            </a:pPr>
            <a:r>
              <a:rPr lang="en-US" sz="1800" dirty="0" smtClean="0">
                <a:solidFill>
                  <a:srgbClr val="FF0000"/>
                </a:solidFill>
              </a:rPr>
              <a:t>What to estimate?</a:t>
            </a:r>
            <a:r>
              <a:rPr lang="en-US" sz="1800" dirty="0" smtClean="0"/>
              <a:t> Size, efforts, duration and cost</a:t>
            </a:r>
          </a:p>
          <a:p>
            <a:pPr algn="just">
              <a:spcBef>
                <a:spcPts val="0"/>
              </a:spcBef>
            </a:pPr>
            <a:r>
              <a:rPr lang="en-US" sz="1800" dirty="0" smtClean="0">
                <a:solidFill>
                  <a:srgbClr val="FF0000"/>
                </a:solidFill>
              </a:rPr>
              <a:t>Why to estimate?</a:t>
            </a:r>
            <a:r>
              <a:rPr lang="en-US" sz="1800" dirty="0" smtClean="0"/>
              <a:t> For resource planning, scheduling and giving quotation to customers.</a:t>
            </a:r>
          </a:p>
          <a:p>
            <a:pPr algn="just">
              <a:spcBef>
                <a:spcPts val="0"/>
              </a:spcBef>
            </a:pPr>
            <a:r>
              <a:rPr lang="en-US" sz="1800" dirty="0" smtClean="0"/>
              <a:t>Lots of estimation techniques are available but they are classified into three categories:</a:t>
            </a:r>
          </a:p>
          <a:p>
            <a:pPr marL="365760" lvl="1" indent="0" algn="just">
              <a:spcBef>
                <a:spcPts val="0"/>
              </a:spcBef>
              <a:buNone/>
            </a:pPr>
            <a:r>
              <a:rPr lang="en-US" sz="1800" dirty="0" smtClean="0"/>
              <a:t>5.7.1 Empirical Estimation Techniques</a:t>
            </a:r>
          </a:p>
          <a:p>
            <a:pPr lvl="2" algn="just">
              <a:spcBef>
                <a:spcPts val="0"/>
              </a:spcBef>
            </a:pPr>
            <a:r>
              <a:rPr lang="en-US" sz="1600" dirty="0" smtClean="0"/>
              <a:t>Expert Judgment Technique</a:t>
            </a:r>
          </a:p>
          <a:p>
            <a:pPr lvl="2" algn="just">
              <a:spcBef>
                <a:spcPts val="0"/>
              </a:spcBef>
            </a:pPr>
            <a:r>
              <a:rPr lang="en-US" sz="1600" dirty="0" smtClean="0"/>
              <a:t>Delphi Cost Estimation.</a:t>
            </a:r>
          </a:p>
          <a:p>
            <a:pPr marL="685800" lvl="2" indent="0" algn="just">
              <a:spcBef>
                <a:spcPts val="0"/>
              </a:spcBef>
              <a:buNone/>
            </a:pPr>
            <a:endParaRPr lang="en-US" sz="1600" dirty="0" smtClean="0"/>
          </a:p>
          <a:p>
            <a:pPr marL="365760" lvl="1" indent="0" algn="just">
              <a:spcBef>
                <a:spcPts val="0"/>
              </a:spcBef>
              <a:buNone/>
            </a:pPr>
            <a:r>
              <a:rPr lang="en-US" sz="1800" dirty="0" smtClean="0"/>
              <a:t>5.7.2</a:t>
            </a:r>
            <a:r>
              <a:rPr lang="en-US" sz="1800" dirty="0"/>
              <a:t> </a:t>
            </a:r>
            <a:r>
              <a:rPr lang="en-US" sz="1800" dirty="0" smtClean="0"/>
              <a:t> Heuristics Techniques</a:t>
            </a:r>
          </a:p>
          <a:p>
            <a:pPr lvl="2" algn="just">
              <a:spcBef>
                <a:spcPts val="0"/>
              </a:spcBef>
            </a:pPr>
            <a:r>
              <a:rPr lang="en-US" sz="1600" dirty="0" smtClean="0"/>
              <a:t>Single Variable Model (Basic COCOMO Model)</a:t>
            </a:r>
          </a:p>
          <a:p>
            <a:pPr lvl="2" algn="just">
              <a:spcBef>
                <a:spcPts val="0"/>
              </a:spcBef>
            </a:pPr>
            <a:r>
              <a:rPr lang="en-US" sz="1600" dirty="0" smtClean="0"/>
              <a:t>Multi variable model (Intermediate COCOMO Model)</a:t>
            </a:r>
          </a:p>
          <a:p>
            <a:pPr marL="365760" lvl="1" indent="0" algn="just">
              <a:spcBef>
                <a:spcPts val="0"/>
              </a:spcBef>
              <a:buNone/>
            </a:pPr>
            <a:r>
              <a:rPr lang="en-US" sz="1800" dirty="0" smtClean="0"/>
              <a:t>5.7.3 Analytical estimation techniques (Halstead’s Software Science)</a:t>
            </a:r>
          </a:p>
          <a:p>
            <a:pPr lvl="2" algn="just">
              <a:spcBef>
                <a:spcPts val="0"/>
              </a:spcBef>
            </a:pPr>
            <a:r>
              <a:rPr lang="en-US" sz="1600" dirty="0" smtClean="0"/>
              <a:t>Length and Vocabulary</a:t>
            </a:r>
          </a:p>
          <a:p>
            <a:pPr lvl="2" algn="just">
              <a:spcBef>
                <a:spcPts val="0"/>
              </a:spcBef>
            </a:pPr>
            <a:r>
              <a:rPr lang="en-US" sz="1600" dirty="0" smtClean="0"/>
              <a:t>Program volume</a:t>
            </a:r>
          </a:p>
          <a:p>
            <a:pPr lvl="2" algn="just">
              <a:spcBef>
                <a:spcPts val="0"/>
              </a:spcBef>
            </a:pPr>
            <a:r>
              <a:rPr lang="en-US" sz="1600" dirty="0" smtClean="0"/>
              <a:t>Potential Minimum Volume</a:t>
            </a:r>
          </a:p>
          <a:p>
            <a:pPr lvl="2" algn="just">
              <a:spcBef>
                <a:spcPts val="0"/>
              </a:spcBef>
            </a:pPr>
            <a:r>
              <a:rPr lang="en-US" sz="1600" dirty="0" smtClean="0"/>
              <a:t>Effort and Time</a:t>
            </a:r>
          </a:p>
          <a:p>
            <a:pPr lvl="2" algn="just">
              <a:spcBef>
                <a:spcPts val="0"/>
              </a:spcBef>
            </a:pPr>
            <a:r>
              <a:rPr lang="en-US" sz="1600" dirty="0" smtClean="0"/>
              <a:t>Length Estimation</a:t>
            </a:r>
            <a:endParaRPr lang="en-US" sz="1200" dirty="0" smtClean="0"/>
          </a:p>
        </p:txBody>
      </p:sp>
    </p:spTree>
    <p:extLst>
      <p:ext uri="{BB962C8B-B14F-4D97-AF65-F5344CB8AC3E}">
        <p14:creationId xmlns:p14="http://schemas.microsoft.com/office/powerpoint/2010/main" val="327764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lnSpcReduction="10000"/>
          </a:bodyPr>
          <a:lstStyle/>
          <a:p>
            <a:pPr marL="0" indent="0" algn="just">
              <a:spcBef>
                <a:spcPts val="0"/>
              </a:spcBef>
              <a:buNone/>
            </a:pPr>
            <a:r>
              <a:rPr lang="en-US" sz="1800" b="1" dirty="0" smtClean="0"/>
              <a:t>5.7.1 Empirical Estimation Techniques</a:t>
            </a:r>
          </a:p>
          <a:p>
            <a:pPr algn="just">
              <a:spcBef>
                <a:spcPts val="0"/>
              </a:spcBef>
            </a:pPr>
            <a:r>
              <a:rPr lang="en-US" sz="1800" dirty="0" smtClean="0"/>
              <a:t>Based on similar products development experience</a:t>
            </a:r>
          </a:p>
          <a:p>
            <a:pPr algn="just">
              <a:spcBef>
                <a:spcPts val="0"/>
              </a:spcBef>
            </a:pPr>
            <a:r>
              <a:rPr lang="en-US" sz="1800" dirty="0" smtClean="0"/>
              <a:t>Based on making an educated guess of the project parameters.</a:t>
            </a:r>
          </a:p>
          <a:p>
            <a:pPr marL="342900" indent="-342900" algn="just">
              <a:spcBef>
                <a:spcPts val="0"/>
              </a:spcBef>
              <a:buSzPct val="80000"/>
              <a:buAutoNum type="arabicParenR"/>
            </a:pPr>
            <a:r>
              <a:rPr lang="en-US" sz="1800" b="1" dirty="0" smtClean="0"/>
              <a:t>Expert Judgment Technique:</a:t>
            </a:r>
          </a:p>
          <a:p>
            <a:pPr algn="just">
              <a:spcBef>
                <a:spcPts val="0"/>
              </a:spcBef>
              <a:buSzPct val="80000"/>
              <a:buFontTx/>
              <a:buChar char="-"/>
            </a:pPr>
            <a:r>
              <a:rPr lang="en-US" sz="1700" dirty="0"/>
              <a:t>Experts makes an educated guess of problem size after analysis</a:t>
            </a:r>
          </a:p>
          <a:p>
            <a:pPr algn="just">
              <a:spcBef>
                <a:spcPts val="0"/>
              </a:spcBef>
              <a:buSzPct val="80000"/>
              <a:buFontTx/>
              <a:buChar char="-"/>
            </a:pPr>
            <a:r>
              <a:rPr lang="en-US" sz="1700" dirty="0"/>
              <a:t>Subjected to human error and individual bias.</a:t>
            </a:r>
          </a:p>
          <a:p>
            <a:pPr algn="just">
              <a:spcBef>
                <a:spcPts val="0"/>
              </a:spcBef>
              <a:buSzPct val="80000"/>
              <a:buFontTx/>
              <a:buChar char="-"/>
            </a:pPr>
            <a:r>
              <a:rPr lang="en-US" sz="1700" dirty="0"/>
              <a:t>Sometimes experts have not expertise on all aspect of </a:t>
            </a:r>
            <a:r>
              <a:rPr lang="en-US" sz="1700" dirty="0" smtClean="0"/>
              <a:t>project</a:t>
            </a:r>
          </a:p>
          <a:p>
            <a:pPr algn="just">
              <a:spcBef>
                <a:spcPts val="0"/>
              </a:spcBef>
              <a:buSzPct val="80000"/>
              <a:buFontTx/>
              <a:buChar char="-"/>
            </a:pPr>
            <a:endParaRPr lang="en-US" sz="1700" dirty="0" smtClean="0"/>
          </a:p>
          <a:p>
            <a:pPr marL="342900" indent="-225425" algn="just">
              <a:spcBef>
                <a:spcPts val="0"/>
              </a:spcBef>
              <a:buSzPct val="80000"/>
              <a:buFont typeface="+mj-lt"/>
              <a:buAutoNum type="arabicParenR" startAt="2"/>
            </a:pPr>
            <a:r>
              <a:rPr lang="en-US" sz="1800" b="1" dirty="0" smtClean="0"/>
              <a:t>Delphi Cost Estimation:</a:t>
            </a:r>
            <a:r>
              <a:rPr lang="en-US" sz="1800" dirty="0" smtClean="0"/>
              <a:t> Coordinators and Experts group</a:t>
            </a:r>
          </a:p>
          <a:p>
            <a:pPr marL="403225" indent="-285750" algn="just">
              <a:spcBef>
                <a:spcPts val="0"/>
              </a:spcBef>
              <a:buSzPct val="80000"/>
              <a:buFontTx/>
              <a:buChar char="-"/>
            </a:pPr>
            <a:r>
              <a:rPr lang="en-US" sz="1700" dirty="0" smtClean="0"/>
              <a:t>Coordinator will provide a copy of SRS to each expert and a form to record their estimation.</a:t>
            </a:r>
          </a:p>
          <a:p>
            <a:pPr marL="403225" indent="-285750" algn="just">
              <a:spcBef>
                <a:spcPts val="0"/>
              </a:spcBef>
              <a:buSzPct val="80000"/>
              <a:buFontTx/>
              <a:buChar char="-"/>
            </a:pPr>
            <a:r>
              <a:rPr lang="en-US" sz="1700" dirty="0" smtClean="0"/>
              <a:t>Expert will estimate and submit estimation </a:t>
            </a:r>
            <a:r>
              <a:rPr lang="en-US" sz="1700" dirty="0" smtClean="0">
                <a:solidFill>
                  <a:schemeClr val="accent2">
                    <a:lumMod val="75000"/>
                  </a:schemeClr>
                </a:solidFill>
              </a:rPr>
              <a:t>individually</a:t>
            </a:r>
            <a:r>
              <a:rPr lang="en-US" sz="1700" dirty="0" smtClean="0"/>
              <a:t> and </a:t>
            </a:r>
            <a:r>
              <a:rPr lang="en-US" sz="1700" dirty="0" smtClean="0">
                <a:solidFill>
                  <a:schemeClr val="accent2">
                    <a:lumMod val="75000"/>
                  </a:schemeClr>
                </a:solidFill>
              </a:rPr>
              <a:t>anonymously.</a:t>
            </a:r>
          </a:p>
          <a:p>
            <a:pPr marL="403225" indent="-285750" algn="just">
              <a:spcBef>
                <a:spcPts val="0"/>
              </a:spcBef>
              <a:buSzPct val="80000"/>
              <a:buFontTx/>
              <a:buChar char="-"/>
            </a:pPr>
            <a:r>
              <a:rPr lang="en-US" sz="1700" dirty="0" smtClean="0"/>
              <a:t>Coordinator will prepare a summary of responses of all estimation.</a:t>
            </a:r>
          </a:p>
          <a:p>
            <a:pPr marL="403225" indent="-285750" algn="just">
              <a:spcBef>
                <a:spcPts val="0"/>
              </a:spcBef>
              <a:buSzPct val="80000"/>
              <a:buFontTx/>
              <a:buChar char="-"/>
            </a:pPr>
            <a:r>
              <a:rPr lang="en-US" sz="1700" dirty="0" smtClean="0"/>
              <a:t>Again, share the summary to expert to re-estimate</a:t>
            </a:r>
          </a:p>
          <a:p>
            <a:pPr marL="403225" indent="-285750" algn="just">
              <a:spcBef>
                <a:spcPts val="0"/>
              </a:spcBef>
              <a:buSzPct val="80000"/>
              <a:buFontTx/>
              <a:buChar char="-"/>
            </a:pPr>
            <a:r>
              <a:rPr lang="en-US" sz="1700" dirty="0" smtClean="0"/>
              <a:t>Iterate the chain until the final compiled result is produced.</a:t>
            </a:r>
          </a:p>
        </p:txBody>
      </p:sp>
    </p:spTree>
    <p:extLst>
      <p:ext uri="{BB962C8B-B14F-4D97-AF65-F5344CB8AC3E}">
        <p14:creationId xmlns:p14="http://schemas.microsoft.com/office/powerpoint/2010/main" val="99704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5: Software Project Management</a:t>
            </a:r>
            <a:endParaRPr lang="en-US" dirty="0"/>
          </a:p>
        </p:txBody>
      </p:sp>
      <p:sp>
        <p:nvSpPr>
          <p:cNvPr id="3" name="Content Placeholder 2"/>
          <p:cNvSpPr>
            <a:spLocks noGrp="1"/>
          </p:cNvSpPr>
          <p:nvPr>
            <p:ph sz="quarter" idx="13"/>
          </p:nvPr>
        </p:nvSpPr>
        <p:spPr>
          <a:xfrm>
            <a:off x="609600" y="1352550"/>
            <a:ext cx="5486400" cy="3657600"/>
          </a:xfrm>
        </p:spPr>
        <p:txBody>
          <a:bodyPr>
            <a:normAutofit fontScale="92500" lnSpcReduction="10000"/>
          </a:bodyPr>
          <a:lstStyle/>
          <a:p>
            <a:pPr marL="0" indent="0">
              <a:buNone/>
            </a:pPr>
            <a:r>
              <a:rPr lang="en-US" b="1" u="sng" dirty="0" smtClean="0"/>
              <a:t>Contents:</a:t>
            </a:r>
          </a:p>
          <a:p>
            <a:pPr marL="0" indent="0">
              <a:buNone/>
            </a:pPr>
            <a:r>
              <a:rPr lang="en-US" sz="2400" dirty="0" smtClean="0"/>
              <a:t>5.1 Introduction</a:t>
            </a:r>
          </a:p>
          <a:p>
            <a:pPr marL="0" indent="0">
              <a:buNone/>
            </a:pPr>
            <a:r>
              <a:rPr lang="en-US" sz="2400" dirty="0" smtClean="0"/>
              <a:t>5.2 Responsibility </a:t>
            </a:r>
            <a:r>
              <a:rPr lang="en-US" sz="2400" dirty="0"/>
              <a:t>of Software Project </a:t>
            </a:r>
            <a:r>
              <a:rPr lang="en-US" sz="2400" dirty="0" smtClean="0"/>
              <a:t>Manager</a:t>
            </a:r>
          </a:p>
          <a:p>
            <a:pPr marL="0" indent="0">
              <a:buNone/>
            </a:pPr>
            <a:r>
              <a:rPr lang="en-US" sz="2400" dirty="0" smtClean="0"/>
              <a:t>5.3 Project Planning</a:t>
            </a:r>
          </a:p>
          <a:p>
            <a:pPr marL="0" indent="0">
              <a:buNone/>
            </a:pPr>
            <a:r>
              <a:rPr lang="en-US" sz="2400" dirty="0" smtClean="0"/>
              <a:t>5.4 Project Planning activities</a:t>
            </a:r>
          </a:p>
          <a:p>
            <a:pPr marL="0" indent="0">
              <a:buNone/>
            </a:pPr>
            <a:r>
              <a:rPr lang="en-US" sz="2400" dirty="0" smtClean="0"/>
              <a:t>5.5 SPMP Document</a:t>
            </a:r>
          </a:p>
          <a:p>
            <a:pPr marL="0" indent="0">
              <a:buNone/>
            </a:pPr>
            <a:r>
              <a:rPr lang="en-US" sz="2400" dirty="0" smtClean="0"/>
              <a:t>5.6 Metrics </a:t>
            </a:r>
            <a:r>
              <a:rPr lang="en-US" sz="2400" dirty="0"/>
              <a:t>for Project Size </a:t>
            </a:r>
            <a:r>
              <a:rPr lang="en-US" sz="2400" dirty="0" smtClean="0"/>
              <a:t>Estimation</a:t>
            </a:r>
          </a:p>
          <a:p>
            <a:pPr marL="0" indent="0">
              <a:buNone/>
            </a:pPr>
            <a:r>
              <a:rPr lang="en-US" sz="2400" dirty="0" smtClean="0"/>
              <a:t>5.7 Project </a:t>
            </a:r>
            <a:r>
              <a:rPr lang="en-US" sz="2400" dirty="0"/>
              <a:t>Estimation </a:t>
            </a:r>
            <a:r>
              <a:rPr lang="en-US" sz="2400" dirty="0" smtClean="0"/>
              <a:t>Techniques</a:t>
            </a:r>
          </a:p>
          <a:p>
            <a:pPr marL="0" indent="0">
              <a:buNone/>
            </a:pPr>
            <a:r>
              <a:rPr lang="en-US" sz="2400" dirty="0" smtClean="0"/>
              <a:t>5.8 Scheduling</a:t>
            </a:r>
            <a:endParaRPr lang="en-US" sz="2800" dirty="0" smtClean="0"/>
          </a:p>
        </p:txBody>
      </p:sp>
    </p:spTree>
    <p:extLst>
      <p:ext uri="{BB962C8B-B14F-4D97-AF65-F5344CB8AC3E}">
        <p14:creationId xmlns:p14="http://schemas.microsoft.com/office/powerpoint/2010/main" val="562179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a:bodyPr>
          <a:lstStyle/>
          <a:p>
            <a:pPr marL="0" indent="0" algn="just">
              <a:spcBef>
                <a:spcPts val="0"/>
              </a:spcBef>
              <a:buNone/>
            </a:pPr>
            <a:r>
              <a:rPr lang="en-US" sz="1800" b="1" dirty="0" smtClean="0"/>
              <a:t>5.7.2 Heuristic Techniques</a:t>
            </a:r>
          </a:p>
          <a:p>
            <a:pPr algn="just">
              <a:spcBef>
                <a:spcPts val="0"/>
              </a:spcBef>
            </a:pPr>
            <a:r>
              <a:rPr lang="en-US" sz="1800" dirty="0" smtClean="0"/>
              <a:t>Identify the basic project parameters.</a:t>
            </a:r>
          </a:p>
          <a:p>
            <a:pPr algn="just">
              <a:spcBef>
                <a:spcPts val="0"/>
              </a:spcBef>
            </a:pPr>
            <a:r>
              <a:rPr lang="en-US" sz="1800" dirty="0" smtClean="0"/>
              <a:t>Create other (dependent) parameters from basic parameters.</a:t>
            </a:r>
          </a:p>
          <a:p>
            <a:pPr marL="342900" indent="-342900">
              <a:spcBef>
                <a:spcPts val="0"/>
              </a:spcBef>
              <a:buSzPct val="80000"/>
              <a:buAutoNum type="arabicParenR"/>
            </a:pPr>
            <a:r>
              <a:rPr lang="en-US" sz="1600" b="1" dirty="0" smtClean="0"/>
              <a:t>Single </a:t>
            </a:r>
            <a:r>
              <a:rPr lang="en-US" sz="1600" b="1" dirty="0"/>
              <a:t>Variable </a:t>
            </a:r>
            <a:r>
              <a:rPr lang="en-US" sz="1600" b="1" dirty="0" smtClean="0"/>
              <a:t>Model</a:t>
            </a:r>
          </a:p>
          <a:p>
            <a:pPr marL="0" indent="0">
              <a:spcBef>
                <a:spcPts val="0"/>
              </a:spcBef>
              <a:buNone/>
            </a:pPr>
            <a:r>
              <a:rPr lang="en-US" sz="1600" dirty="0"/>
              <a:t>Estimated Parameter = C</a:t>
            </a:r>
            <a:r>
              <a:rPr lang="en-US" sz="1600" baseline="-25000" dirty="0"/>
              <a:t>1</a:t>
            </a:r>
            <a:r>
              <a:rPr lang="en-US" sz="1600" dirty="0"/>
              <a:t>*e</a:t>
            </a:r>
            <a:r>
              <a:rPr lang="en-US" sz="1600" baseline="30000" dirty="0"/>
              <a:t>d</a:t>
            </a:r>
            <a:r>
              <a:rPr lang="en-US" sz="1600" b="1" baseline="30000" dirty="0"/>
              <a:t>1</a:t>
            </a:r>
            <a:r>
              <a:rPr lang="en-US" sz="1600" b="1" dirty="0"/>
              <a:t> </a:t>
            </a:r>
            <a:r>
              <a:rPr lang="en-US" sz="1600" dirty="0" smtClean="0"/>
              <a:t>Where</a:t>
            </a:r>
            <a:r>
              <a:rPr lang="en-US" sz="1600" dirty="0"/>
              <a:t>,</a:t>
            </a:r>
          </a:p>
          <a:p>
            <a:pPr marL="0" indent="0">
              <a:spcBef>
                <a:spcPts val="0"/>
              </a:spcBef>
              <a:buNone/>
            </a:pPr>
            <a:r>
              <a:rPr lang="en-US" sz="1600" dirty="0"/>
              <a:t>e: characteristics of software which has been already estimated</a:t>
            </a:r>
          </a:p>
          <a:p>
            <a:pPr marL="285750" indent="-285750">
              <a:spcBef>
                <a:spcPts val="0"/>
              </a:spcBef>
              <a:buSzPct val="80000"/>
              <a:buFontTx/>
              <a:buChar char="-"/>
            </a:pPr>
            <a:r>
              <a:rPr lang="en-US" sz="1600" dirty="0"/>
              <a:t>Estimated parameter is dependent parameter to be estimated (e.g. effort, duration, staff size)</a:t>
            </a:r>
          </a:p>
          <a:p>
            <a:pPr marL="285750" indent="-285750">
              <a:spcBef>
                <a:spcPts val="0"/>
              </a:spcBef>
              <a:buSzPct val="80000"/>
              <a:buFontTx/>
              <a:buChar char="-"/>
            </a:pPr>
            <a:r>
              <a:rPr lang="en-US" sz="1600" dirty="0"/>
              <a:t>C1 &amp; D1 are constants values collected from past projects / historical data</a:t>
            </a:r>
          </a:p>
          <a:p>
            <a:pPr marL="285750" indent="-285750">
              <a:spcBef>
                <a:spcPts val="0"/>
              </a:spcBef>
              <a:buSzPct val="80000"/>
              <a:buFontTx/>
              <a:buChar char="-"/>
            </a:pPr>
            <a:r>
              <a:rPr lang="en-US" sz="1600" dirty="0"/>
              <a:t>E.g. COCOMO </a:t>
            </a:r>
            <a:r>
              <a:rPr lang="en-US" sz="1600" dirty="0" smtClean="0"/>
              <a:t>model</a:t>
            </a:r>
          </a:p>
          <a:p>
            <a:pPr marL="285750" indent="-285750">
              <a:spcBef>
                <a:spcPts val="0"/>
              </a:spcBef>
              <a:buFontTx/>
              <a:buChar char="-"/>
            </a:pPr>
            <a:endParaRPr lang="en-US" sz="1600" b="1" dirty="0" smtClean="0"/>
          </a:p>
          <a:p>
            <a:pPr marL="339725" indent="-222250">
              <a:spcBef>
                <a:spcPts val="0"/>
              </a:spcBef>
              <a:buSzPct val="80000"/>
              <a:buFont typeface="+mj-lt"/>
              <a:buAutoNum type="arabicParenR" startAt="2"/>
            </a:pPr>
            <a:r>
              <a:rPr lang="en-US" sz="1700" b="1" dirty="0" smtClean="0"/>
              <a:t>Multi Variable Model</a:t>
            </a:r>
          </a:p>
          <a:p>
            <a:pPr marL="339725" indent="-222250">
              <a:spcBef>
                <a:spcPts val="0"/>
              </a:spcBef>
            </a:pPr>
            <a:r>
              <a:rPr lang="en-US" sz="1700" dirty="0" smtClean="0"/>
              <a:t>Estimated Resources = C</a:t>
            </a:r>
            <a:r>
              <a:rPr lang="en-US" sz="1700" baseline="-25000" dirty="0" smtClean="0"/>
              <a:t>1*</a:t>
            </a:r>
            <a:r>
              <a:rPr lang="en-US" sz="1700" dirty="0" smtClean="0"/>
              <a:t>ep</a:t>
            </a:r>
            <a:r>
              <a:rPr lang="en-US" sz="1700" baseline="-25000" dirty="0" smtClean="0"/>
              <a:t>1</a:t>
            </a:r>
            <a:r>
              <a:rPr lang="en-US" sz="1700" baseline="30000" dirty="0" smtClean="0"/>
              <a:t>d1</a:t>
            </a:r>
            <a:r>
              <a:rPr lang="en-US" sz="1700" dirty="0" smtClean="0"/>
              <a:t> </a:t>
            </a:r>
            <a:r>
              <a:rPr lang="en-US" sz="1700" dirty="0"/>
              <a:t>+C</a:t>
            </a:r>
            <a:r>
              <a:rPr lang="en-US" sz="1700" baseline="-25000" dirty="0"/>
              <a:t>2</a:t>
            </a:r>
            <a:r>
              <a:rPr lang="en-US" sz="1700" dirty="0"/>
              <a:t>*ep</a:t>
            </a:r>
            <a:r>
              <a:rPr lang="en-US" sz="1700" baseline="-25000" dirty="0"/>
              <a:t>2</a:t>
            </a:r>
            <a:r>
              <a:rPr lang="en-US" sz="1700" baseline="30000" dirty="0"/>
              <a:t>d2</a:t>
            </a:r>
            <a:r>
              <a:rPr lang="en-US" sz="1700" dirty="0"/>
              <a:t> + </a:t>
            </a:r>
            <a:r>
              <a:rPr lang="en-US" sz="1700" dirty="0" smtClean="0"/>
              <a:t>…		Where</a:t>
            </a:r>
            <a:r>
              <a:rPr lang="en-US" sz="1700" dirty="0"/>
              <a:t>,</a:t>
            </a:r>
          </a:p>
          <a:p>
            <a:pPr marL="339725" indent="-222250">
              <a:spcBef>
                <a:spcPts val="0"/>
              </a:spcBef>
              <a:buSzPct val="80000"/>
              <a:buFontTx/>
              <a:buChar char="-"/>
            </a:pPr>
            <a:r>
              <a:rPr lang="en-US" sz="1700" dirty="0"/>
              <a:t>Ep</a:t>
            </a:r>
            <a:r>
              <a:rPr lang="en-US" sz="1700" baseline="-25000" dirty="0"/>
              <a:t>1</a:t>
            </a:r>
            <a:r>
              <a:rPr lang="en-US" sz="1700" dirty="0"/>
              <a:t>,ep</a:t>
            </a:r>
            <a:r>
              <a:rPr lang="en-US" sz="1700" baseline="-25000" dirty="0"/>
              <a:t>2</a:t>
            </a:r>
            <a:r>
              <a:rPr lang="en-US" sz="1700" dirty="0"/>
              <a:t>-Basic characteristics of the software already estimated</a:t>
            </a:r>
          </a:p>
          <a:p>
            <a:pPr marL="339725" indent="-222250">
              <a:spcBef>
                <a:spcPts val="0"/>
              </a:spcBef>
              <a:buSzPct val="80000"/>
              <a:buFontTx/>
              <a:buChar char="-"/>
            </a:pPr>
            <a:r>
              <a:rPr lang="en-US" sz="1700" dirty="0"/>
              <a:t>C</a:t>
            </a:r>
            <a:r>
              <a:rPr lang="en-US" sz="1700" baseline="-25000" dirty="0"/>
              <a:t>1</a:t>
            </a:r>
            <a:r>
              <a:rPr lang="en-US" sz="1700" dirty="0"/>
              <a:t>,C</a:t>
            </a:r>
            <a:r>
              <a:rPr lang="en-US" sz="1700" baseline="-25000" dirty="0"/>
              <a:t>2</a:t>
            </a:r>
            <a:r>
              <a:rPr lang="en-US" sz="1700" dirty="0"/>
              <a:t>,D</a:t>
            </a:r>
            <a:r>
              <a:rPr lang="en-US" sz="1700" baseline="-25000" dirty="0"/>
              <a:t>1</a:t>
            </a:r>
            <a:r>
              <a:rPr lang="en-US" sz="1700" dirty="0"/>
              <a:t>,D</a:t>
            </a:r>
            <a:r>
              <a:rPr lang="en-US" sz="1700" baseline="-25000" dirty="0"/>
              <a:t>2</a:t>
            </a:r>
            <a:r>
              <a:rPr lang="en-US" sz="1700" dirty="0"/>
              <a:t>,… are constants</a:t>
            </a:r>
          </a:p>
          <a:p>
            <a:pPr marL="339725" indent="-222250">
              <a:spcBef>
                <a:spcPts val="0"/>
              </a:spcBef>
              <a:buSzPct val="80000"/>
              <a:buFontTx/>
              <a:buChar char="-"/>
            </a:pPr>
            <a:r>
              <a:rPr lang="en-US" sz="1700" dirty="0"/>
              <a:t>It gives more accurate estimation.</a:t>
            </a:r>
          </a:p>
          <a:p>
            <a:pPr marL="339725" indent="-222250">
              <a:spcBef>
                <a:spcPts val="0"/>
              </a:spcBef>
              <a:buSzPct val="80000"/>
              <a:buFontTx/>
              <a:buChar char="-"/>
            </a:pPr>
            <a:r>
              <a:rPr lang="en-US" sz="1700" dirty="0"/>
              <a:t>E.g. Intermediate COCOMO model</a:t>
            </a:r>
            <a:r>
              <a:rPr lang="en-US" sz="1700" dirty="0" smtClean="0"/>
              <a:t>.</a:t>
            </a:r>
            <a:endParaRPr lang="en-US" sz="1700" dirty="0"/>
          </a:p>
        </p:txBody>
      </p:sp>
    </p:spTree>
    <p:extLst>
      <p:ext uri="{BB962C8B-B14F-4D97-AF65-F5344CB8AC3E}">
        <p14:creationId xmlns:p14="http://schemas.microsoft.com/office/powerpoint/2010/main" val="70326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lnSpcReduction="10000"/>
          </a:bodyPr>
          <a:lstStyle/>
          <a:p>
            <a:pPr marL="0" indent="0" algn="just">
              <a:spcBef>
                <a:spcPts val="0"/>
              </a:spcBef>
              <a:buNone/>
            </a:pPr>
            <a:r>
              <a:rPr lang="en-US" sz="1800" b="1" dirty="0" smtClean="0"/>
              <a:t>5.7.2 Heuristic Techniques</a:t>
            </a:r>
          </a:p>
          <a:p>
            <a:pPr marL="0" indent="0">
              <a:spcBef>
                <a:spcPts val="0"/>
              </a:spcBef>
              <a:buNone/>
            </a:pPr>
            <a:r>
              <a:rPr lang="en-US" sz="1800" b="1" dirty="0"/>
              <a:t>1) </a:t>
            </a:r>
            <a:r>
              <a:rPr lang="en-US" sz="1800" b="1" dirty="0" err="1"/>
              <a:t>COnstructive</a:t>
            </a:r>
            <a:r>
              <a:rPr lang="en-US" sz="1800" b="1" dirty="0"/>
              <a:t> </a:t>
            </a:r>
            <a:r>
              <a:rPr lang="en-US" sz="1800" b="1" dirty="0" err="1"/>
              <a:t>COst</a:t>
            </a:r>
            <a:r>
              <a:rPr lang="en-US" sz="1800" b="1" dirty="0"/>
              <a:t> estimation </a:t>
            </a:r>
            <a:r>
              <a:rPr lang="en-US" sz="1800" b="1" dirty="0" err="1"/>
              <a:t>MOdel</a:t>
            </a:r>
            <a:r>
              <a:rPr lang="en-US" sz="1800" b="1" dirty="0"/>
              <a:t> (COCOMO)</a:t>
            </a:r>
          </a:p>
          <a:p>
            <a:pPr marL="0" indent="0">
              <a:spcBef>
                <a:spcPts val="0"/>
              </a:spcBef>
              <a:buNone/>
            </a:pPr>
            <a:r>
              <a:rPr lang="en-US" sz="1800" dirty="0"/>
              <a:t>Any software development project can be classified into any one of the following three categories based on the development </a:t>
            </a:r>
            <a:r>
              <a:rPr lang="en-US" sz="1800" dirty="0" smtClean="0"/>
              <a:t>complexity:</a:t>
            </a:r>
          </a:p>
          <a:p>
            <a:pPr lvl="1">
              <a:spcBef>
                <a:spcPts val="0"/>
              </a:spcBef>
            </a:pPr>
            <a:r>
              <a:rPr lang="en-US" sz="1500" dirty="0" smtClean="0"/>
              <a:t>Organic</a:t>
            </a:r>
          </a:p>
          <a:p>
            <a:pPr lvl="1">
              <a:spcBef>
                <a:spcPts val="0"/>
              </a:spcBef>
            </a:pPr>
            <a:r>
              <a:rPr lang="en-US" sz="1500" dirty="0" smtClean="0"/>
              <a:t>Semidetached</a:t>
            </a:r>
          </a:p>
          <a:p>
            <a:pPr lvl="1">
              <a:spcBef>
                <a:spcPts val="0"/>
              </a:spcBef>
            </a:pPr>
            <a:r>
              <a:rPr lang="en-US" sz="1500" dirty="0" smtClean="0"/>
              <a:t>Embedded</a:t>
            </a:r>
            <a:endParaRPr lang="en-US" sz="1500" dirty="0"/>
          </a:p>
          <a:p>
            <a:pPr marL="0" indent="0">
              <a:spcBef>
                <a:spcPts val="0"/>
              </a:spcBef>
              <a:buNone/>
            </a:pPr>
            <a:r>
              <a:rPr lang="en-US" sz="1800" dirty="0" smtClean="0"/>
              <a:t>We </a:t>
            </a:r>
            <a:r>
              <a:rPr lang="en-US" sz="1800" dirty="0"/>
              <a:t>are categorizing the software which is to be developed in three categories:</a:t>
            </a:r>
          </a:p>
          <a:p>
            <a:pPr marL="400050" indent="-400050">
              <a:spcBef>
                <a:spcPts val="0"/>
              </a:spcBef>
              <a:buSzPct val="100000"/>
              <a:buFont typeface="+mj-lt"/>
              <a:buAutoNum type="alphaLcParenR"/>
            </a:pPr>
            <a:r>
              <a:rPr lang="en-US" sz="1800" dirty="0"/>
              <a:t>Application Programs: e.g. Word processing software, accounting software etc.</a:t>
            </a:r>
          </a:p>
          <a:p>
            <a:pPr marL="400050" indent="-400050">
              <a:spcBef>
                <a:spcPts val="0"/>
              </a:spcBef>
              <a:buSzPct val="100000"/>
              <a:buFont typeface="+mj-lt"/>
              <a:buAutoNum type="alphaLcParenR"/>
            </a:pPr>
            <a:r>
              <a:rPr lang="en-US" sz="1800" dirty="0"/>
              <a:t>Utility </a:t>
            </a:r>
            <a:r>
              <a:rPr lang="en-US" sz="1800" dirty="0" smtClean="0"/>
              <a:t>Programs</a:t>
            </a:r>
            <a:r>
              <a:rPr lang="en-US" sz="1800" dirty="0"/>
              <a:t>: e.g. Compiler, linker etc.</a:t>
            </a:r>
          </a:p>
          <a:p>
            <a:pPr marL="400050" indent="-400050">
              <a:spcBef>
                <a:spcPts val="0"/>
              </a:spcBef>
              <a:buSzPct val="100000"/>
              <a:buFont typeface="+mj-lt"/>
              <a:buAutoNum type="alphaLcParenR"/>
            </a:pPr>
            <a:r>
              <a:rPr lang="en-US" sz="1800" dirty="0"/>
              <a:t>System Softwares: e.g. real time system, operating system etc</a:t>
            </a:r>
            <a:r>
              <a:rPr lang="en-US" sz="1800" dirty="0" smtClean="0"/>
              <a:t>.</a:t>
            </a:r>
            <a:endParaRPr lang="en-US" sz="1800" dirty="0"/>
          </a:p>
          <a:p>
            <a:pPr>
              <a:spcBef>
                <a:spcPts val="0"/>
              </a:spcBef>
            </a:pPr>
            <a:r>
              <a:rPr lang="en-US" sz="1800" dirty="0"/>
              <a:t>The ratio of development complexity is: </a:t>
            </a:r>
            <a:r>
              <a:rPr lang="en-US" sz="1800" dirty="0" smtClean="0"/>
              <a:t>1:3:9</a:t>
            </a:r>
            <a:endParaRPr lang="en-US" sz="1800" dirty="0"/>
          </a:p>
          <a:p>
            <a:pPr>
              <a:spcBef>
                <a:spcPts val="0"/>
              </a:spcBef>
            </a:pPr>
            <a:r>
              <a:rPr lang="en-US" sz="1800" dirty="0"/>
              <a:t>That means if any application software which requires say ‘X’ efforts to develop then </a:t>
            </a:r>
            <a:r>
              <a:rPr lang="en-US" sz="1800" dirty="0" smtClean="0"/>
              <a:t>utility </a:t>
            </a:r>
            <a:r>
              <a:rPr lang="en-US" sz="1800" dirty="0"/>
              <a:t>software will require 3X times efforts and 9X times efforts for system softwares</a:t>
            </a:r>
            <a:r>
              <a:rPr lang="en-US" sz="1800" dirty="0" smtClean="0"/>
              <a:t>.</a:t>
            </a:r>
            <a:endParaRPr lang="en-US" sz="1800" dirty="0"/>
          </a:p>
        </p:txBody>
      </p:sp>
    </p:spTree>
    <p:extLst>
      <p:ext uri="{BB962C8B-B14F-4D97-AF65-F5344CB8AC3E}">
        <p14:creationId xmlns:p14="http://schemas.microsoft.com/office/powerpoint/2010/main" val="2312357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lnSpcReduction="10000"/>
          </a:bodyPr>
          <a:lstStyle/>
          <a:p>
            <a:pPr marL="0" indent="0" algn="just">
              <a:spcBef>
                <a:spcPts val="0"/>
              </a:spcBef>
              <a:buNone/>
            </a:pPr>
            <a:r>
              <a:rPr lang="en-US" sz="1800" b="1" dirty="0" smtClean="0"/>
              <a:t>5.7.2 Heuristic Techniques</a:t>
            </a:r>
          </a:p>
          <a:p>
            <a:pPr marL="0" indent="0">
              <a:spcBef>
                <a:spcPts val="0"/>
              </a:spcBef>
              <a:buNone/>
            </a:pPr>
            <a:r>
              <a:rPr lang="en-US" sz="1800" b="1" dirty="0"/>
              <a:t>1) </a:t>
            </a:r>
            <a:r>
              <a:rPr lang="en-US" sz="1800" b="1" dirty="0" err="1"/>
              <a:t>COnstructive</a:t>
            </a:r>
            <a:r>
              <a:rPr lang="en-US" sz="1800" b="1" dirty="0"/>
              <a:t> </a:t>
            </a:r>
            <a:r>
              <a:rPr lang="en-US" sz="1800" b="1" dirty="0" err="1"/>
              <a:t>COst</a:t>
            </a:r>
            <a:r>
              <a:rPr lang="en-US" sz="1800" b="1" dirty="0"/>
              <a:t> estimation </a:t>
            </a:r>
            <a:r>
              <a:rPr lang="en-US" sz="1800" b="1" dirty="0" err="1"/>
              <a:t>MOdel</a:t>
            </a:r>
            <a:r>
              <a:rPr lang="en-US" sz="1800" b="1" dirty="0"/>
              <a:t> (COCOMO)</a:t>
            </a:r>
          </a:p>
          <a:p>
            <a:pPr marL="0" indent="0">
              <a:spcBef>
                <a:spcPts val="0"/>
              </a:spcBef>
              <a:buNone/>
            </a:pPr>
            <a:r>
              <a:rPr lang="en-US" sz="1800" b="1" dirty="0"/>
              <a:t>A) Organic: </a:t>
            </a:r>
            <a:r>
              <a:rPr lang="en-US" sz="1800" dirty="0"/>
              <a:t>&lt; 50 K LOC (e.g. Pay Load System)</a:t>
            </a:r>
          </a:p>
          <a:p>
            <a:pPr marL="285750" indent="-285750">
              <a:spcBef>
                <a:spcPts val="0"/>
              </a:spcBef>
              <a:buSzPct val="100000"/>
              <a:buFontTx/>
              <a:buChar char="-"/>
            </a:pPr>
            <a:r>
              <a:rPr lang="en-US" sz="1800" dirty="0"/>
              <a:t>well-understood application</a:t>
            </a:r>
          </a:p>
          <a:p>
            <a:pPr marL="285750" indent="-285750">
              <a:spcBef>
                <a:spcPts val="0"/>
              </a:spcBef>
              <a:buSzPct val="100000"/>
              <a:buFontTx/>
              <a:buChar char="-"/>
            </a:pPr>
            <a:r>
              <a:rPr lang="en-US" sz="1800" dirty="0"/>
              <a:t>Development team size is reasonably small</a:t>
            </a:r>
          </a:p>
          <a:p>
            <a:pPr marL="285750" indent="-285750">
              <a:spcBef>
                <a:spcPts val="0"/>
              </a:spcBef>
              <a:buSzPct val="100000"/>
              <a:buFontTx/>
              <a:buChar char="-"/>
            </a:pPr>
            <a:r>
              <a:rPr lang="en-US" sz="1800" dirty="0"/>
              <a:t>Experienced team members</a:t>
            </a:r>
          </a:p>
          <a:p>
            <a:pPr marL="0" indent="0">
              <a:spcBef>
                <a:spcPts val="0"/>
              </a:spcBef>
              <a:buNone/>
            </a:pPr>
            <a:r>
              <a:rPr lang="en-US" sz="1800" b="1" dirty="0"/>
              <a:t>B) Semidetached: </a:t>
            </a:r>
            <a:r>
              <a:rPr lang="en-US" sz="1800" dirty="0"/>
              <a:t>50 K &lt; LOC &lt; 300 K (e.g.  Compiler)</a:t>
            </a:r>
          </a:p>
          <a:p>
            <a:pPr marL="285750" indent="-285750">
              <a:spcBef>
                <a:spcPts val="0"/>
              </a:spcBef>
              <a:buSzPct val="100000"/>
              <a:buFontTx/>
              <a:buChar char="-"/>
            </a:pPr>
            <a:r>
              <a:rPr lang="en-US" sz="1800" dirty="0"/>
              <a:t>Mixture of experienced and inexperienced development team</a:t>
            </a:r>
          </a:p>
          <a:p>
            <a:pPr marL="285750" indent="-285750">
              <a:spcBef>
                <a:spcPts val="0"/>
              </a:spcBef>
              <a:buSzPct val="100000"/>
              <a:buFontTx/>
              <a:buChar char="-"/>
            </a:pPr>
            <a:r>
              <a:rPr lang="en-US" sz="1800" dirty="0"/>
              <a:t>Limited experience on related system development.</a:t>
            </a:r>
          </a:p>
          <a:p>
            <a:pPr marL="285750" indent="-285750">
              <a:spcBef>
                <a:spcPts val="0"/>
              </a:spcBef>
              <a:buSzPct val="100000"/>
              <a:buFontTx/>
              <a:buChar char="-"/>
            </a:pPr>
            <a:r>
              <a:rPr lang="en-US" sz="1800" dirty="0"/>
              <a:t>Unfamiliar with some aspects of system being developed.</a:t>
            </a:r>
          </a:p>
          <a:p>
            <a:pPr marL="0" indent="0">
              <a:spcBef>
                <a:spcPts val="0"/>
              </a:spcBef>
              <a:buNone/>
            </a:pPr>
            <a:r>
              <a:rPr lang="en-US" sz="1800" b="1" dirty="0"/>
              <a:t>C) Embedded: </a:t>
            </a:r>
            <a:r>
              <a:rPr lang="en-US" sz="1800" dirty="0"/>
              <a:t>LOC &gt; 300 K (ATM, Air traffic control system)</a:t>
            </a:r>
          </a:p>
          <a:p>
            <a:pPr>
              <a:spcBef>
                <a:spcPts val="0"/>
              </a:spcBef>
              <a:buSzPct val="100000"/>
              <a:buFontTx/>
              <a:buChar char="-"/>
            </a:pPr>
            <a:r>
              <a:rPr lang="en-US" sz="1800" dirty="0" smtClean="0"/>
              <a:t>If </a:t>
            </a:r>
            <a:r>
              <a:rPr lang="en-US" sz="1800" dirty="0"/>
              <a:t>the software being developed its strongly coupled to complex hardware, or if stringent regulations on the operation </a:t>
            </a:r>
            <a:r>
              <a:rPr lang="en-US" sz="1800" dirty="0" smtClean="0"/>
              <a:t>exist</a:t>
            </a:r>
          </a:p>
        </p:txBody>
      </p:sp>
    </p:spTree>
    <p:extLst>
      <p:ext uri="{BB962C8B-B14F-4D97-AF65-F5344CB8AC3E}">
        <p14:creationId xmlns:p14="http://schemas.microsoft.com/office/powerpoint/2010/main" val="964045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1">
            <a:normAutofit/>
          </a:bodyPr>
          <a:lstStyle/>
          <a:p>
            <a:pPr marL="0" indent="0" algn="just">
              <a:spcBef>
                <a:spcPts val="0"/>
              </a:spcBef>
              <a:buNone/>
            </a:pPr>
            <a:r>
              <a:rPr lang="en-US" sz="1800" b="1" dirty="0" smtClean="0"/>
              <a:t>5.7.2 Heuristic Techniques</a:t>
            </a:r>
          </a:p>
          <a:p>
            <a:pPr marL="0" indent="0">
              <a:spcBef>
                <a:spcPts val="0"/>
              </a:spcBef>
              <a:buNone/>
            </a:pPr>
            <a:r>
              <a:rPr lang="en-US" sz="1800" b="1" dirty="0" smtClean="0"/>
              <a:t>1) </a:t>
            </a:r>
            <a:r>
              <a:rPr lang="en-US" sz="1800" b="1" dirty="0" err="1" smtClean="0"/>
              <a:t>COnstructive</a:t>
            </a:r>
            <a:r>
              <a:rPr lang="en-US" sz="1800" b="1" dirty="0" smtClean="0"/>
              <a:t> </a:t>
            </a:r>
            <a:r>
              <a:rPr lang="en-US" sz="1800" b="1" dirty="0" err="1"/>
              <a:t>COst</a:t>
            </a:r>
            <a:r>
              <a:rPr lang="en-US" sz="1800" b="1" dirty="0"/>
              <a:t> estimation </a:t>
            </a:r>
            <a:r>
              <a:rPr lang="en-US" sz="1800" b="1" dirty="0" err="1"/>
              <a:t>MOdel</a:t>
            </a:r>
            <a:r>
              <a:rPr lang="en-US" sz="1800" b="1" dirty="0"/>
              <a:t> </a:t>
            </a:r>
            <a:r>
              <a:rPr lang="en-US" sz="1800" b="1" dirty="0" smtClean="0"/>
              <a:t>(Basic COCOMO)</a:t>
            </a:r>
          </a:p>
          <a:p>
            <a:pPr marL="285750" indent="-285750">
              <a:spcBef>
                <a:spcPts val="0"/>
              </a:spcBef>
              <a:buSzPct val="100000"/>
              <a:buFontTx/>
              <a:buChar char="-"/>
            </a:pPr>
            <a:r>
              <a:rPr lang="en-US" sz="1600" dirty="0"/>
              <a:t>Gives estimate about project parameter</a:t>
            </a:r>
          </a:p>
          <a:p>
            <a:pPr marL="0" indent="0">
              <a:spcBef>
                <a:spcPts val="0"/>
              </a:spcBef>
              <a:buNone/>
            </a:pPr>
            <a:r>
              <a:rPr lang="en-US" sz="1600" dirty="0" smtClean="0"/>
              <a:t>		Effort</a:t>
            </a:r>
            <a:r>
              <a:rPr lang="en-US" sz="1600" dirty="0"/>
              <a:t>= a</a:t>
            </a:r>
            <a:r>
              <a:rPr lang="en-US" sz="1600" baseline="-25000" dirty="0"/>
              <a:t>1</a:t>
            </a:r>
            <a:r>
              <a:rPr lang="en-US" sz="1600" dirty="0"/>
              <a:t> x (KLOC)</a:t>
            </a:r>
            <a:r>
              <a:rPr lang="en-US" sz="1600" baseline="30000" dirty="0"/>
              <a:t>a2</a:t>
            </a:r>
            <a:r>
              <a:rPr lang="en-US" sz="1600" dirty="0"/>
              <a:t> PM (Person months)</a:t>
            </a:r>
          </a:p>
          <a:p>
            <a:pPr marL="0" indent="0">
              <a:spcBef>
                <a:spcPts val="0"/>
              </a:spcBef>
              <a:buNone/>
            </a:pPr>
            <a:r>
              <a:rPr lang="en-US" sz="1600" dirty="0" smtClean="0"/>
              <a:t>		</a:t>
            </a:r>
            <a:r>
              <a:rPr lang="en-US" sz="1600" dirty="0" err="1" smtClean="0"/>
              <a:t>T</a:t>
            </a:r>
            <a:r>
              <a:rPr lang="en-US" sz="1600" baseline="-25000" dirty="0" err="1" smtClean="0"/>
              <a:t>dev</a:t>
            </a:r>
            <a:r>
              <a:rPr lang="en-US" sz="1600" dirty="0" smtClean="0"/>
              <a:t> </a:t>
            </a:r>
            <a:r>
              <a:rPr lang="en-US" sz="1600" dirty="0"/>
              <a:t>= b</a:t>
            </a:r>
            <a:r>
              <a:rPr lang="en-US" sz="1600" baseline="-25000" dirty="0"/>
              <a:t>1</a:t>
            </a:r>
            <a:r>
              <a:rPr lang="en-US" sz="1600" dirty="0"/>
              <a:t> x (effort)</a:t>
            </a:r>
            <a:r>
              <a:rPr lang="en-US" sz="1600" baseline="30000" dirty="0"/>
              <a:t>b2</a:t>
            </a:r>
            <a:r>
              <a:rPr lang="en-US" sz="1600" dirty="0"/>
              <a:t> Months</a:t>
            </a:r>
          </a:p>
          <a:p>
            <a:pPr marL="0" indent="0">
              <a:spcBef>
                <a:spcPts val="0"/>
              </a:spcBef>
              <a:buNone/>
            </a:pPr>
            <a:r>
              <a:rPr lang="en-US" sz="1600" dirty="0" smtClean="0"/>
              <a:t>	Where</a:t>
            </a:r>
            <a:r>
              <a:rPr lang="en-US" sz="1600" dirty="0"/>
              <a:t>, 	KLOC - estimated size of software in Kilo Lines of Code</a:t>
            </a:r>
          </a:p>
          <a:p>
            <a:pPr marL="0" indent="0">
              <a:spcBef>
                <a:spcPts val="0"/>
              </a:spcBef>
              <a:buNone/>
            </a:pPr>
            <a:r>
              <a:rPr lang="en-US" sz="1600" dirty="0" smtClean="0"/>
              <a:t>		a</a:t>
            </a:r>
            <a:r>
              <a:rPr lang="en-US" sz="1600" baseline="-25000" dirty="0" smtClean="0"/>
              <a:t>1</a:t>
            </a:r>
            <a:r>
              <a:rPr lang="en-US" sz="1600" dirty="0" smtClean="0"/>
              <a:t>,a</a:t>
            </a:r>
            <a:r>
              <a:rPr lang="en-US" sz="1600" baseline="-25000" dirty="0" smtClean="0"/>
              <a:t>2</a:t>
            </a:r>
            <a:r>
              <a:rPr lang="en-US" sz="1600" dirty="0" smtClean="0"/>
              <a:t>,b</a:t>
            </a:r>
            <a:r>
              <a:rPr lang="en-US" sz="1600" baseline="-25000" dirty="0" smtClean="0"/>
              <a:t>1</a:t>
            </a:r>
            <a:r>
              <a:rPr lang="en-US" sz="1600" dirty="0" smtClean="0"/>
              <a:t>,b</a:t>
            </a:r>
            <a:r>
              <a:rPr lang="en-US" sz="1600" baseline="-25000" dirty="0" smtClean="0"/>
              <a:t>2</a:t>
            </a:r>
            <a:r>
              <a:rPr lang="en-US" sz="1600" dirty="0" smtClean="0"/>
              <a:t> </a:t>
            </a:r>
            <a:r>
              <a:rPr lang="en-US" sz="1600" dirty="0"/>
              <a:t>– constants for each software product category</a:t>
            </a:r>
          </a:p>
          <a:p>
            <a:pPr marL="0" indent="0">
              <a:spcBef>
                <a:spcPts val="0"/>
              </a:spcBef>
              <a:buNone/>
            </a:pPr>
            <a:r>
              <a:rPr lang="en-US" sz="1600" dirty="0" smtClean="0"/>
              <a:t>		</a:t>
            </a:r>
            <a:r>
              <a:rPr lang="en-US" sz="1600" dirty="0" err="1" smtClean="0"/>
              <a:t>T</a:t>
            </a:r>
            <a:r>
              <a:rPr lang="en-US" sz="1600" baseline="-25000" dirty="0" err="1" smtClean="0"/>
              <a:t>dev</a:t>
            </a:r>
            <a:r>
              <a:rPr lang="en-US" sz="1600" dirty="0" smtClean="0"/>
              <a:t> </a:t>
            </a:r>
            <a:r>
              <a:rPr lang="en-US" sz="1600" dirty="0"/>
              <a:t>– estimated time to develop (in </a:t>
            </a:r>
            <a:r>
              <a:rPr lang="en-US" sz="1600" dirty="0" smtClean="0"/>
              <a:t>Months)</a:t>
            </a:r>
          </a:p>
          <a:p>
            <a:pPr marL="0" indent="0">
              <a:spcBef>
                <a:spcPts val="0"/>
              </a:spcBef>
              <a:buNone/>
            </a:pPr>
            <a:r>
              <a:rPr lang="en-US" sz="1600" dirty="0" smtClean="0"/>
              <a:t>		Efforts – efforts required to develop (in Person Months)</a:t>
            </a:r>
          </a:p>
          <a:p>
            <a:endParaRPr lang="en-US" sz="1800" b="1" dirty="0"/>
          </a:p>
        </p:txBody>
      </p:sp>
      <p:graphicFrame>
        <p:nvGraphicFramePr>
          <p:cNvPr id="7" name="Table 6"/>
          <p:cNvGraphicFramePr>
            <a:graphicFrameLocks noGrp="1"/>
          </p:cNvGraphicFramePr>
          <p:nvPr>
            <p:extLst>
              <p:ext uri="{D42A27DB-BD31-4B8C-83A1-F6EECF244321}">
                <p14:modId xmlns:p14="http://schemas.microsoft.com/office/powerpoint/2010/main" val="2345788083"/>
              </p:ext>
            </p:extLst>
          </p:nvPr>
        </p:nvGraphicFramePr>
        <p:xfrm>
          <a:off x="1645919" y="4019550"/>
          <a:ext cx="6431281" cy="1047752"/>
        </p:xfrm>
        <a:graphic>
          <a:graphicData uri="http://schemas.openxmlformats.org/drawingml/2006/table">
            <a:tbl>
              <a:tblPr firstRow="1" bandRow="1">
                <a:tableStyleId>{5940675A-B579-460E-94D1-54222C63F5DA}</a:tableStyleId>
              </a:tblPr>
              <a:tblGrid>
                <a:gridCol w="1236782"/>
                <a:gridCol w="2535412"/>
                <a:gridCol w="2659087"/>
              </a:tblGrid>
              <a:tr h="261938">
                <a:tc>
                  <a:txBody>
                    <a:bodyPr/>
                    <a:lstStyle/>
                    <a:p>
                      <a:endParaRPr lang="en-US" sz="1600" dirty="0"/>
                    </a:p>
                  </a:txBody>
                  <a:tcPr marL="0" marR="0" marT="0" marB="0" anchor="ctr"/>
                </a:tc>
                <a:tc>
                  <a:txBody>
                    <a:bodyPr/>
                    <a:lstStyle/>
                    <a:p>
                      <a:pPr algn="ctr"/>
                      <a:r>
                        <a:rPr lang="en-US" sz="1600" dirty="0" smtClean="0"/>
                        <a:t>Development effort estimation</a:t>
                      </a:r>
                      <a:endParaRPr lang="en-US" sz="1600" dirty="0"/>
                    </a:p>
                  </a:txBody>
                  <a:tcPr marL="0" marR="0" marT="0" marB="0" anchor="ctr"/>
                </a:tc>
                <a:tc>
                  <a:txBody>
                    <a:bodyPr/>
                    <a:lstStyle/>
                    <a:p>
                      <a:pPr algn="ctr"/>
                      <a:r>
                        <a:rPr lang="en-US" sz="1600" dirty="0" smtClean="0"/>
                        <a:t>Development time estimation</a:t>
                      </a:r>
                      <a:endParaRPr lang="en-US" sz="1600" dirty="0"/>
                    </a:p>
                  </a:txBody>
                  <a:tcPr marL="0" marR="0" marT="0" marB="0" anchor="ctr"/>
                </a:tc>
              </a:tr>
              <a:tr h="261938">
                <a:tc>
                  <a:txBody>
                    <a:bodyPr/>
                    <a:lstStyle/>
                    <a:p>
                      <a:pPr algn="ctr"/>
                      <a:r>
                        <a:rPr lang="en-US" sz="1600" dirty="0" smtClean="0"/>
                        <a:t>Organic</a:t>
                      </a:r>
                      <a:endParaRPr lang="en-US" sz="1600" dirty="0"/>
                    </a:p>
                  </a:txBody>
                  <a:tcPr marL="0" marR="0" marT="0" marB="0" anchor="ctr"/>
                </a:tc>
                <a:tc>
                  <a:txBody>
                    <a:bodyPr/>
                    <a:lstStyle/>
                    <a:p>
                      <a:pPr algn="ctr"/>
                      <a:r>
                        <a:rPr lang="en-US" sz="1600" dirty="0" smtClean="0"/>
                        <a:t>2.4 (KLOC)</a:t>
                      </a:r>
                      <a:r>
                        <a:rPr lang="en-US" sz="1600" baseline="30000" dirty="0" smtClean="0"/>
                        <a:t>1.05</a:t>
                      </a:r>
                      <a:r>
                        <a:rPr lang="en-US" sz="1600" dirty="0" smtClean="0"/>
                        <a:t> PM</a:t>
                      </a:r>
                      <a:endParaRPr lang="en-US" sz="1600" dirty="0"/>
                    </a:p>
                  </a:txBody>
                  <a:tcPr marL="0" marR="0" marT="0" marB="0" anchor="ctr"/>
                </a:tc>
                <a:tc>
                  <a:txBody>
                    <a:bodyPr/>
                    <a:lstStyle/>
                    <a:p>
                      <a:pPr algn="ctr"/>
                      <a:r>
                        <a:rPr lang="en-US" sz="1600" dirty="0" smtClean="0"/>
                        <a:t>2.5 (effort)</a:t>
                      </a:r>
                      <a:r>
                        <a:rPr lang="en-US" sz="1600" baseline="30000" dirty="0" smtClean="0"/>
                        <a:t>0.38</a:t>
                      </a:r>
                      <a:r>
                        <a:rPr lang="en-US" sz="1600" dirty="0" smtClean="0"/>
                        <a:t> Months</a:t>
                      </a:r>
                      <a:endParaRPr lang="en-US" sz="1600" dirty="0"/>
                    </a:p>
                  </a:txBody>
                  <a:tcPr marL="0" marR="0" marT="0" marB="0" anchor="ctr"/>
                </a:tc>
              </a:tr>
              <a:tr h="261938">
                <a:tc>
                  <a:txBody>
                    <a:bodyPr/>
                    <a:lstStyle/>
                    <a:p>
                      <a:pPr algn="ctr"/>
                      <a:r>
                        <a:rPr lang="en-US" sz="1600" dirty="0" smtClean="0"/>
                        <a:t>Semidetached</a:t>
                      </a:r>
                      <a:endParaRPr lang="en-US" sz="1600" dirty="0"/>
                    </a:p>
                  </a:txBody>
                  <a:tcPr marL="0" marR="0" marT="0" marB="0" anchor="ctr"/>
                </a:tc>
                <a:tc>
                  <a:txBody>
                    <a:bodyPr/>
                    <a:lstStyle/>
                    <a:p>
                      <a:pPr algn="ctr"/>
                      <a:r>
                        <a:rPr lang="en-US" sz="1600" dirty="0" smtClean="0"/>
                        <a:t>3.0 (KLOC)</a:t>
                      </a:r>
                      <a:r>
                        <a:rPr lang="en-US" sz="1600" baseline="30000" dirty="0" smtClean="0"/>
                        <a:t>1.12</a:t>
                      </a:r>
                      <a:r>
                        <a:rPr lang="en-US" sz="1600" dirty="0" smtClean="0"/>
                        <a:t> PM</a:t>
                      </a:r>
                      <a:endParaRPr lang="en-US" sz="1600" dirty="0"/>
                    </a:p>
                  </a:txBody>
                  <a:tcPr marL="0" marR="0" marT="0" marB="0" anchor="ctr"/>
                </a:tc>
                <a:tc>
                  <a:txBody>
                    <a:bodyPr/>
                    <a:lstStyle/>
                    <a:p>
                      <a:pPr algn="ctr"/>
                      <a:r>
                        <a:rPr lang="en-US" sz="1600" dirty="0" smtClean="0"/>
                        <a:t>2.5 (effort)</a:t>
                      </a:r>
                      <a:r>
                        <a:rPr lang="en-US" sz="1600" baseline="30000" dirty="0" smtClean="0"/>
                        <a:t>0.35</a:t>
                      </a:r>
                      <a:r>
                        <a:rPr lang="en-US" sz="1600" dirty="0" smtClean="0"/>
                        <a:t> Months</a:t>
                      </a:r>
                      <a:endParaRPr lang="en-US" sz="1600" dirty="0"/>
                    </a:p>
                  </a:txBody>
                  <a:tcPr marL="0" marR="0" marT="0" marB="0" anchor="ctr"/>
                </a:tc>
              </a:tr>
              <a:tr h="261938">
                <a:tc>
                  <a:txBody>
                    <a:bodyPr/>
                    <a:lstStyle/>
                    <a:p>
                      <a:pPr algn="ctr"/>
                      <a:r>
                        <a:rPr lang="en-US" sz="1600" dirty="0" smtClean="0"/>
                        <a:t>Embedded</a:t>
                      </a:r>
                      <a:endParaRPr lang="en-US" sz="1600" dirty="0"/>
                    </a:p>
                  </a:txBody>
                  <a:tcPr marL="0" marR="0" marT="0" marB="0" anchor="ctr"/>
                </a:tc>
                <a:tc>
                  <a:txBody>
                    <a:bodyPr/>
                    <a:lstStyle/>
                    <a:p>
                      <a:pPr algn="ctr"/>
                      <a:r>
                        <a:rPr lang="en-US" sz="1600" dirty="0" smtClean="0"/>
                        <a:t>3.6 (KLOC)</a:t>
                      </a:r>
                      <a:r>
                        <a:rPr lang="en-US" sz="1600" baseline="30000" dirty="0" smtClean="0"/>
                        <a:t>1.20</a:t>
                      </a:r>
                      <a:r>
                        <a:rPr lang="en-US" sz="1600" baseline="0" dirty="0" smtClean="0"/>
                        <a:t> PM</a:t>
                      </a:r>
                      <a:endParaRPr lang="en-US" sz="1600" dirty="0"/>
                    </a:p>
                  </a:txBody>
                  <a:tcPr marL="0" marR="0" marT="0" marB="0" anchor="ctr"/>
                </a:tc>
                <a:tc>
                  <a:txBody>
                    <a:bodyPr/>
                    <a:lstStyle/>
                    <a:p>
                      <a:pPr algn="ctr"/>
                      <a:r>
                        <a:rPr lang="en-US" sz="1600" dirty="0" smtClean="0"/>
                        <a:t>2.5 (effort)</a:t>
                      </a:r>
                      <a:r>
                        <a:rPr lang="en-US" sz="1600" baseline="30000" dirty="0" smtClean="0"/>
                        <a:t>0.32</a:t>
                      </a:r>
                      <a:r>
                        <a:rPr lang="en-US" sz="1600" dirty="0" smtClean="0"/>
                        <a:t> Months</a:t>
                      </a:r>
                      <a:endParaRPr lang="en-US" sz="1600" dirty="0"/>
                    </a:p>
                  </a:txBody>
                  <a:tcPr marL="0" marR="0" marT="0" marB="0" anchor="ctr"/>
                </a:tc>
              </a:tr>
            </a:tbl>
          </a:graphicData>
        </a:graphic>
      </p:graphicFrame>
    </p:spTree>
    <p:extLst>
      <p:ext uri="{BB962C8B-B14F-4D97-AF65-F5344CB8AC3E}">
        <p14:creationId xmlns:p14="http://schemas.microsoft.com/office/powerpoint/2010/main" val="2642031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1">
            <a:normAutofit/>
          </a:bodyPr>
          <a:lstStyle/>
          <a:p>
            <a:pPr marL="0" indent="0" algn="just">
              <a:spcBef>
                <a:spcPts val="0"/>
              </a:spcBef>
              <a:buNone/>
            </a:pPr>
            <a:r>
              <a:rPr lang="en-US" sz="1800" b="1" dirty="0" smtClean="0"/>
              <a:t>5.7.2 Heuristic Techniques</a:t>
            </a:r>
          </a:p>
          <a:p>
            <a:pPr marL="0" indent="0">
              <a:spcBef>
                <a:spcPts val="0"/>
              </a:spcBef>
              <a:buNone/>
            </a:pPr>
            <a:r>
              <a:rPr lang="en-US" sz="1800" b="1" dirty="0" smtClean="0"/>
              <a:t>1) </a:t>
            </a:r>
            <a:r>
              <a:rPr lang="en-US" sz="1800" b="1" dirty="0" err="1" smtClean="0"/>
              <a:t>COnstructive</a:t>
            </a:r>
            <a:r>
              <a:rPr lang="en-US" sz="1800" b="1" dirty="0" smtClean="0"/>
              <a:t> </a:t>
            </a:r>
            <a:r>
              <a:rPr lang="en-US" sz="1800" b="1" dirty="0" err="1"/>
              <a:t>COst</a:t>
            </a:r>
            <a:r>
              <a:rPr lang="en-US" sz="1800" b="1" dirty="0"/>
              <a:t> estimation </a:t>
            </a:r>
            <a:r>
              <a:rPr lang="en-US" sz="1800" b="1" dirty="0" err="1"/>
              <a:t>MOdel</a:t>
            </a:r>
            <a:r>
              <a:rPr lang="en-US" sz="1800" b="1" dirty="0"/>
              <a:t> </a:t>
            </a:r>
            <a:r>
              <a:rPr lang="en-US" sz="1800" b="1" dirty="0" smtClean="0"/>
              <a:t>(Basic COCOMO)</a:t>
            </a:r>
          </a:p>
          <a:p>
            <a:pPr marL="0" indent="0">
              <a:spcBef>
                <a:spcPts val="0"/>
              </a:spcBef>
              <a:buNone/>
            </a:pPr>
            <a:r>
              <a:rPr lang="en-US" sz="1800" b="1" dirty="0"/>
              <a:t>Ex:</a:t>
            </a:r>
            <a:r>
              <a:rPr lang="en-US" sz="1800" dirty="0"/>
              <a:t> Assume that the size of an </a:t>
            </a:r>
            <a:r>
              <a:rPr lang="en-US" sz="1800" dirty="0">
                <a:solidFill>
                  <a:schemeClr val="accent2">
                    <a:lumMod val="75000"/>
                  </a:schemeClr>
                </a:solidFill>
              </a:rPr>
              <a:t>organic type</a:t>
            </a:r>
            <a:r>
              <a:rPr lang="en-US" sz="1800" dirty="0"/>
              <a:t> of software product has been estimated to be </a:t>
            </a:r>
            <a:r>
              <a:rPr lang="en-US" sz="1800" dirty="0">
                <a:solidFill>
                  <a:schemeClr val="accent2">
                    <a:lumMod val="75000"/>
                  </a:schemeClr>
                </a:solidFill>
              </a:rPr>
              <a:t>32,000 lines of source code</a:t>
            </a:r>
            <a:r>
              <a:rPr lang="en-US" sz="1800" dirty="0"/>
              <a:t>. Assume that the average salary of software developers in </a:t>
            </a:r>
            <a:r>
              <a:rPr lang="en-US" sz="1800" dirty="0">
                <a:solidFill>
                  <a:schemeClr val="accent2">
                    <a:lumMod val="75000"/>
                  </a:schemeClr>
                </a:solidFill>
              </a:rPr>
              <a:t>Rs. 15,000 per month</a:t>
            </a:r>
            <a:r>
              <a:rPr lang="en-US" sz="1800" dirty="0"/>
              <a:t>. Determine the effort required to develop the software product, the nominal development time, and the cost of develop the product.</a:t>
            </a:r>
          </a:p>
          <a:p>
            <a:pPr marL="0" indent="0">
              <a:spcBef>
                <a:spcPts val="0"/>
              </a:spcBef>
              <a:buNone/>
            </a:pPr>
            <a:r>
              <a:rPr lang="en-US" sz="1800" b="1" dirty="0"/>
              <a:t>Solution:</a:t>
            </a:r>
          </a:p>
          <a:p>
            <a:pPr marL="0" indent="0">
              <a:spcBef>
                <a:spcPts val="0"/>
              </a:spcBef>
              <a:buNone/>
            </a:pPr>
            <a:r>
              <a:rPr lang="en-US" sz="1800" dirty="0"/>
              <a:t>Efforts = 2.4 x (32)</a:t>
            </a:r>
            <a:r>
              <a:rPr lang="en-US" sz="1800" baseline="30000" dirty="0"/>
              <a:t>1.05</a:t>
            </a:r>
            <a:r>
              <a:rPr lang="en-US" sz="1800" dirty="0"/>
              <a:t> = 91 Person Months (PM)</a:t>
            </a:r>
          </a:p>
          <a:p>
            <a:pPr marL="0" indent="0">
              <a:spcBef>
                <a:spcPts val="0"/>
              </a:spcBef>
              <a:buNone/>
            </a:pPr>
            <a:r>
              <a:rPr lang="en-US" sz="1800" dirty="0"/>
              <a:t>Nominal development time = 2.5 x (91)</a:t>
            </a:r>
            <a:r>
              <a:rPr lang="en-US" sz="1800" baseline="30000" dirty="0"/>
              <a:t>0.38</a:t>
            </a:r>
            <a:r>
              <a:rPr lang="en-US" sz="1800" dirty="0"/>
              <a:t> = 14 Months</a:t>
            </a:r>
          </a:p>
          <a:p>
            <a:pPr marL="0" indent="0">
              <a:spcBef>
                <a:spcPts val="0"/>
              </a:spcBef>
              <a:buNone/>
            </a:pPr>
            <a:r>
              <a:rPr lang="en-US" sz="1800" dirty="0"/>
              <a:t>Cost = 91 x 15,000 = Rs. </a:t>
            </a:r>
            <a:r>
              <a:rPr lang="en-US" sz="1800" dirty="0" smtClean="0"/>
              <a:t>14,65,000</a:t>
            </a:r>
            <a:endParaRPr lang="en-US" sz="1800" dirty="0"/>
          </a:p>
          <a:p>
            <a:pPr marL="285750" indent="-285750">
              <a:spcBef>
                <a:spcPts val="0"/>
              </a:spcBef>
              <a:buSzPct val="100000"/>
              <a:buFontTx/>
              <a:buChar char="-"/>
            </a:pPr>
            <a:endParaRPr lang="en-US" sz="1800" b="1" dirty="0"/>
          </a:p>
        </p:txBody>
      </p:sp>
    </p:spTree>
    <p:extLst>
      <p:ext uri="{BB962C8B-B14F-4D97-AF65-F5344CB8AC3E}">
        <p14:creationId xmlns:p14="http://schemas.microsoft.com/office/powerpoint/2010/main" val="1574471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1">
            <a:normAutofit fontScale="92500" lnSpcReduction="10000"/>
          </a:bodyPr>
          <a:lstStyle/>
          <a:p>
            <a:pPr marL="0" indent="0" algn="just">
              <a:spcBef>
                <a:spcPts val="0"/>
              </a:spcBef>
              <a:buNone/>
            </a:pPr>
            <a:r>
              <a:rPr lang="en-US" sz="1800" b="1" dirty="0" smtClean="0"/>
              <a:t>5.7.2 Heuristic Techniques</a:t>
            </a:r>
          </a:p>
          <a:p>
            <a:pPr marL="0" indent="0">
              <a:spcBef>
                <a:spcPts val="0"/>
              </a:spcBef>
              <a:buNone/>
            </a:pPr>
            <a:r>
              <a:rPr lang="en-US" sz="1800" b="1" dirty="0" smtClean="0"/>
              <a:t>2) Intermediate </a:t>
            </a:r>
            <a:r>
              <a:rPr lang="en-US" sz="1800" b="1" dirty="0" err="1" smtClean="0"/>
              <a:t>COnstructive</a:t>
            </a:r>
            <a:r>
              <a:rPr lang="en-US" sz="1800" b="1" dirty="0" smtClean="0"/>
              <a:t> </a:t>
            </a:r>
            <a:r>
              <a:rPr lang="en-US" sz="1800" b="1" dirty="0" err="1"/>
              <a:t>COst</a:t>
            </a:r>
            <a:r>
              <a:rPr lang="en-US" sz="1800" b="1" dirty="0"/>
              <a:t> estimation </a:t>
            </a:r>
            <a:r>
              <a:rPr lang="en-US" sz="1800" b="1" dirty="0" err="1"/>
              <a:t>MOdel</a:t>
            </a:r>
            <a:r>
              <a:rPr lang="en-US" sz="1800" b="1" dirty="0"/>
              <a:t> </a:t>
            </a:r>
            <a:r>
              <a:rPr lang="en-US" sz="1800" b="1" dirty="0" smtClean="0"/>
              <a:t>(Intermediate COCOMO)</a:t>
            </a:r>
          </a:p>
          <a:p>
            <a:pPr marL="285750" indent="-285750">
              <a:spcBef>
                <a:spcPts val="0"/>
              </a:spcBef>
              <a:buFontTx/>
              <a:buChar char="-"/>
            </a:pPr>
            <a:r>
              <a:rPr lang="en-US" sz="1800" dirty="0"/>
              <a:t>Basic COCOMO assumes that effort and development time are functions of the product size alone.</a:t>
            </a:r>
          </a:p>
          <a:p>
            <a:pPr marL="285750" indent="-285750">
              <a:spcBef>
                <a:spcPts val="0"/>
              </a:spcBef>
              <a:buFontTx/>
              <a:buChar char="-"/>
            </a:pPr>
            <a:r>
              <a:rPr lang="en-US" sz="1800" dirty="0"/>
              <a:t>The intermediate COCOMO model recognize all other project parameters which may affect effort and development time; It refines the initial estimate obtained using the basic COCOMO expression by using a set of 15 cost drivers (multipliers) based on various attributes of software development</a:t>
            </a:r>
          </a:p>
          <a:p>
            <a:pPr marL="285750" indent="-285750">
              <a:spcBef>
                <a:spcPts val="0"/>
              </a:spcBef>
              <a:buFontTx/>
              <a:buChar char="-"/>
            </a:pPr>
            <a:r>
              <a:rPr lang="en-US" sz="1800" dirty="0"/>
              <a:t>Different cost drivers:</a:t>
            </a:r>
          </a:p>
          <a:p>
            <a:pPr marL="342900" indent="-342900">
              <a:spcBef>
                <a:spcPts val="0"/>
              </a:spcBef>
              <a:buAutoNum type="arabicParenR"/>
            </a:pPr>
            <a:r>
              <a:rPr lang="en-US" sz="1800" dirty="0"/>
              <a:t>Product related: complexity of the product, reliability</a:t>
            </a:r>
          </a:p>
          <a:p>
            <a:pPr marL="342900" indent="-342900">
              <a:spcBef>
                <a:spcPts val="0"/>
              </a:spcBef>
              <a:buAutoNum type="arabicParenR"/>
            </a:pPr>
            <a:r>
              <a:rPr lang="en-US" sz="1800" dirty="0"/>
              <a:t>Computer related: Execution speed, storage space etc.</a:t>
            </a:r>
          </a:p>
          <a:p>
            <a:pPr marL="342900" indent="-342900">
              <a:spcBef>
                <a:spcPts val="0"/>
              </a:spcBef>
              <a:buAutoNum type="arabicParenR"/>
            </a:pPr>
            <a:r>
              <a:rPr lang="en-US" sz="1800" dirty="0"/>
              <a:t>Personnel related: experience level, programming / analysis capability</a:t>
            </a:r>
          </a:p>
          <a:p>
            <a:pPr marL="342900" indent="-342900">
              <a:spcBef>
                <a:spcPts val="0"/>
              </a:spcBef>
              <a:buAutoNum type="arabicParenR"/>
            </a:pPr>
            <a:r>
              <a:rPr lang="en-US" sz="1800" dirty="0"/>
              <a:t>Development environment related: automation tools (e.g. CASE tool)</a:t>
            </a:r>
            <a:endParaRPr lang="en-US" sz="1800" b="1" dirty="0"/>
          </a:p>
        </p:txBody>
      </p:sp>
    </p:spTree>
    <p:extLst>
      <p:ext uri="{BB962C8B-B14F-4D97-AF65-F5344CB8AC3E}">
        <p14:creationId xmlns:p14="http://schemas.microsoft.com/office/powerpoint/2010/main" val="106053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lnSpcReduction="10000"/>
          </a:bodyPr>
          <a:lstStyle/>
          <a:p>
            <a:pPr marL="0" indent="0" algn="just">
              <a:spcBef>
                <a:spcPts val="0"/>
              </a:spcBef>
              <a:buNone/>
            </a:pPr>
            <a:r>
              <a:rPr lang="en-US" sz="1800" b="1" dirty="0" smtClean="0"/>
              <a:t>5.7.3 </a:t>
            </a:r>
            <a:r>
              <a:rPr lang="en-US" sz="1800" b="1" dirty="0"/>
              <a:t>Analytical Estimation Techniques : Halstead’s software </a:t>
            </a:r>
            <a:r>
              <a:rPr lang="en-US" sz="1800" b="1" dirty="0" smtClean="0"/>
              <a:t>science</a:t>
            </a:r>
          </a:p>
          <a:p>
            <a:pPr marL="0" indent="-285750">
              <a:spcBef>
                <a:spcPts val="0"/>
              </a:spcBef>
              <a:buFontTx/>
              <a:buChar char="-"/>
            </a:pPr>
            <a:r>
              <a:rPr lang="en-US" sz="1800" dirty="0"/>
              <a:t>To measure size, development effort, and development cost of software products</a:t>
            </a:r>
          </a:p>
          <a:p>
            <a:pPr marL="0" indent="0">
              <a:spcBef>
                <a:spcPts val="0"/>
              </a:spcBef>
              <a:buNone/>
            </a:pPr>
            <a:r>
              <a:rPr lang="en-US" sz="1800" dirty="0"/>
              <a:t>For a given program, Let</a:t>
            </a:r>
          </a:p>
          <a:p>
            <a:pPr marL="0" indent="0">
              <a:spcBef>
                <a:spcPts val="0"/>
              </a:spcBef>
              <a:buNone/>
            </a:pPr>
            <a:r>
              <a:rPr lang="en-US" sz="1800" dirty="0"/>
              <a:t>n</a:t>
            </a:r>
            <a:r>
              <a:rPr lang="en-US" sz="1800" baseline="-25000" dirty="0"/>
              <a:t>1</a:t>
            </a:r>
            <a:r>
              <a:rPr lang="en-US" sz="1800" dirty="0"/>
              <a:t>- no. of </a:t>
            </a:r>
            <a:r>
              <a:rPr lang="en-US" sz="1800" b="1" dirty="0"/>
              <a:t>unique</a:t>
            </a:r>
            <a:r>
              <a:rPr lang="en-US" sz="1800" dirty="0"/>
              <a:t> </a:t>
            </a:r>
            <a:r>
              <a:rPr lang="en-US" sz="1800" b="1" dirty="0"/>
              <a:t>operators</a:t>
            </a:r>
            <a:r>
              <a:rPr lang="en-US" sz="1800" dirty="0"/>
              <a:t> used in the program</a:t>
            </a:r>
          </a:p>
          <a:p>
            <a:pPr marL="0" indent="0">
              <a:spcBef>
                <a:spcPts val="0"/>
              </a:spcBef>
              <a:buNone/>
            </a:pPr>
            <a:r>
              <a:rPr lang="en-US" sz="1800" dirty="0"/>
              <a:t>n</a:t>
            </a:r>
            <a:r>
              <a:rPr lang="en-US" sz="1800" baseline="-25000" dirty="0"/>
              <a:t>2</a:t>
            </a:r>
            <a:r>
              <a:rPr lang="en-US" sz="1800" dirty="0"/>
              <a:t>- no. of </a:t>
            </a:r>
            <a:r>
              <a:rPr lang="en-US" sz="1800" b="1" dirty="0"/>
              <a:t>unique operands</a:t>
            </a:r>
            <a:r>
              <a:rPr lang="en-US" sz="1800" dirty="0"/>
              <a:t> used in the program</a:t>
            </a:r>
          </a:p>
          <a:p>
            <a:pPr marL="0" indent="0">
              <a:spcBef>
                <a:spcPts val="0"/>
              </a:spcBef>
              <a:buNone/>
            </a:pPr>
            <a:r>
              <a:rPr lang="en-US" sz="1800" dirty="0"/>
              <a:t>N</a:t>
            </a:r>
            <a:r>
              <a:rPr lang="en-US" sz="1800" baseline="-25000" dirty="0"/>
              <a:t>1</a:t>
            </a:r>
            <a:r>
              <a:rPr lang="en-US" sz="1800" dirty="0"/>
              <a:t>- total </a:t>
            </a:r>
            <a:r>
              <a:rPr lang="en-US" sz="1800" b="1" dirty="0"/>
              <a:t>no. of operators</a:t>
            </a:r>
            <a:r>
              <a:rPr lang="en-US" sz="1800" dirty="0"/>
              <a:t> used in the program</a:t>
            </a:r>
          </a:p>
          <a:p>
            <a:pPr marL="0" indent="0">
              <a:spcBef>
                <a:spcPts val="0"/>
              </a:spcBef>
              <a:buNone/>
            </a:pPr>
            <a:r>
              <a:rPr lang="en-US" sz="1800" dirty="0"/>
              <a:t>N</a:t>
            </a:r>
            <a:r>
              <a:rPr lang="en-US" sz="1800" baseline="-25000" dirty="0"/>
              <a:t>2</a:t>
            </a:r>
            <a:r>
              <a:rPr lang="en-US" sz="1800" dirty="0"/>
              <a:t>- total </a:t>
            </a:r>
            <a:r>
              <a:rPr lang="en-US" sz="1800" b="1" dirty="0"/>
              <a:t>no. of operands</a:t>
            </a:r>
            <a:r>
              <a:rPr lang="en-US" sz="1800" dirty="0"/>
              <a:t> used in the </a:t>
            </a:r>
            <a:r>
              <a:rPr lang="en-US" sz="1800" dirty="0" smtClean="0"/>
              <a:t>program</a:t>
            </a:r>
            <a:endParaRPr lang="en-US" sz="1800" dirty="0"/>
          </a:p>
          <a:p>
            <a:pPr marL="233363" indent="0">
              <a:spcBef>
                <a:spcPts val="0"/>
              </a:spcBef>
              <a:buFontTx/>
              <a:buChar char="-"/>
            </a:pPr>
            <a:r>
              <a:rPr lang="en-US" sz="1800" b="1" dirty="0"/>
              <a:t>How to identify operators?</a:t>
            </a:r>
          </a:p>
          <a:p>
            <a:pPr marL="233363" indent="0">
              <a:spcBef>
                <a:spcPts val="0"/>
              </a:spcBef>
              <a:buNone/>
            </a:pPr>
            <a:r>
              <a:rPr lang="en-US" sz="1800" dirty="0"/>
              <a:t>Arithmetic, Logical, assignment operators</a:t>
            </a:r>
          </a:p>
          <a:p>
            <a:pPr marL="233363" indent="0">
              <a:spcBef>
                <a:spcPts val="0"/>
              </a:spcBef>
              <a:buNone/>
            </a:pPr>
            <a:r>
              <a:rPr lang="en-US" sz="1800" dirty="0"/>
              <a:t>() and {}</a:t>
            </a:r>
          </a:p>
          <a:p>
            <a:pPr marL="233363" indent="0">
              <a:spcBef>
                <a:spcPts val="0"/>
              </a:spcBef>
              <a:buNone/>
            </a:pPr>
            <a:r>
              <a:rPr lang="en-US" sz="1800" dirty="0"/>
              <a:t>Label of GOTO statement</a:t>
            </a:r>
          </a:p>
          <a:p>
            <a:pPr marL="233363" indent="0">
              <a:spcBef>
                <a:spcPts val="0"/>
              </a:spcBef>
              <a:buNone/>
            </a:pPr>
            <a:r>
              <a:rPr lang="en-US" sz="1800" dirty="0"/>
              <a:t>If, if…then…else…</a:t>
            </a:r>
            <a:r>
              <a:rPr lang="en-US" sz="1800" dirty="0" err="1"/>
              <a:t>endif</a:t>
            </a:r>
            <a:r>
              <a:rPr lang="en-US" sz="1800" dirty="0"/>
              <a:t>, while, for, do ;</a:t>
            </a:r>
          </a:p>
          <a:p>
            <a:pPr marL="233363" indent="0">
              <a:spcBef>
                <a:spcPts val="0"/>
              </a:spcBef>
              <a:buFontTx/>
              <a:buChar char="-"/>
            </a:pPr>
            <a:r>
              <a:rPr lang="en-US" sz="1800" b="1" dirty="0"/>
              <a:t>How to identify operands?</a:t>
            </a:r>
          </a:p>
          <a:p>
            <a:pPr marL="233363" indent="0">
              <a:spcBef>
                <a:spcPts val="0"/>
              </a:spcBef>
              <a:buNone/>
            </a:pPr>
            <a:r>
              <a:rPr lang="en-US" sz="1800" dirty="0"/>
              <a:t>Function name, variable name, function name in function call, arguments in function </a:t>
            </a:r>
            <a:r>
              <a:rPr lang="en-US" sz="1800" dirty="0" smtClean="0"/>
              <a:t>call</a:t>
            </a:r>
            <a:endParaRPr lang="en-US" sz="1800" dirty="0">
              <a:solidFill>
                <a:srgbClr val="FF0000"/>
              </a:solidFill>
            </a:endParaRPr>
          </a:p>
          <a:p>
            <a:pPr marL="0" indent="0">
              <a:spcBef>
                <a:spcPts val="0"/>
              </a:spcBef>
              <a:buNone/>
            </a:pPr>
            <a:endParaRPr lang="en-US" sz="1800" dirty="0" smtClean="0">
              <a:solidFill>
                <a:srgbClr val="FF0000"/>
              </a:solidFill>
            </a:endParaRPr>
          </a:p>
          <a:p>
            <a:pPr marL="233363" indent="0">
              <a:spcBef>
                <a:spcPts val="0"/>
              </a:spcBef>
              <a:buNone/>
            </a:pPr>
            <a:r>
              <a:rPr lang="en-US" sz="1800" dirty="0" smtClean="0">
                <a:solidFill>
                  <a:srgbClr val="FF0000"/>
                </a:solidFill>
              </a:rPr>
              <a:t>But </a:t>
            </a:r>
            <a:r>
              <a:rPr lang="en-US" sz="1800" dirty="0">
                <a:solidFill>
                  <a:srgbClr val="FF0000"/>
                </a:solidFill>
              </a:rPr>
              <a:t>remember…! Parameter list in function declaration is not considered as </a:t>
            </a:r>
            <a:r>
              <a:rPr lang="en-US" sz="1800" dirty="0" smtClean="0">
                <a:solidFill>
                  <a:srgbClr val="FF0000"/>
                </a:solidFill>
              </a:rPr>
              <a:t>operands</a:t>
            </a:r>
            <a:endParaRPr lang="en-US" sz="1800" dirty="0">
              <a:solidFill>
                <a:srgbClr val="FF0000"/>
              </a:solidFill>
            </a:endParaRPr>
          </a:p>
        </p:txBody>
      </p:sp>
    </p:spTree>
    <p:extLst>
      <p:ext uri="{BB962C8B-B14F-4D97-AF65-F5344CB8AC3E}">
        <p14:creationId xmlns:p14="http://schemas.microsoft.com/office/powerpoint/2010/main" val="442050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fontScale="92500" lnSpcReduction="20000"/>
          </a:bodyPr>
          <a:lstStyle/>
          <a:p>
            <a:pPr marL="0" indent="0" algn="just">
              <a:spcBef>
                <a:spcPts val="0"/>
              </a:spcBef>
              <a:buNone/>
            </a:pPr>
            <a:r>
              <a:rPr lang="en-US" sz="1800" b="1" dirty="0" smtClean="0"/>
              <a:t>5.7.3 </a:t>
            </a:r>
            <a:r>
              <a:rPr lang="en-US" sz="1800" b="1" dirty="0"/>
              <a:t>Analytical Estimation Techniques : Halstead’s software </a:t>
            </a:r>
            <a:r>
              <a:rPr lang="en-US" sz="1800" b="1" dirty="0" smtClean="0"/>
              <a:t>science</a:t>
            </a:r>
          </a:p>
          <a:p>
            <a:pPr marL="342900" indent="-342900">
              <a:spcBef>
                <a:spcPts val="0"/>
              </a:spcBef>
              <a:buSzPct val="100000"/>
              <a:buFont typeface="+mj-lt"/>
              <a:buAutoNum type="alphaLcParenR"/>
            </a:pPr>
            <a:r>
              <a:rPr lang="en-US" sz="1800" b="1" dirty="0"/>
              <a:t>Length and vocabulary:</a:t>
            </a:r>
          </a:p>
          <a:p>
            <a:pPr marL="0" indent="0">
              <a:spcBef>
                <a:spcPts val="0"/>
              </a:spcBef>
              <a:buNone/>
            </a:pPr>
            <a:r>
              <a:rPr lang="en-US" sz="1800" b="1" dirty="0" smtClean="0"/>
              <a:t>	</a:t>
            </a:r>
            <a:r>
              <a:rPr lang="en-US" sz="1800" dirty="0" smtClean="0"/>
              <a:t>Length </a:t>
            </a:r>
            <a:r>
              <a:rPr lang="en-US" sz="1800" dirty="0"/>
              <a:t>of a program (N) = N</a:t>
            </a:r>
            <a:r>
              <a:rPr lang="en-US" sz="1800" baseline="-25000" dirty="0"/>
              <a:t>1</a:t>
            </a:r>
            <a:r>
              <a:rPr lang="en-US" sz="1800" dirty="0"/>
              <a:t> + N</a:t>
            </a:r>
            <a:r>
              <a:rPr lang="en-US" sz="1800" baseline="-25000" dirty="0"/>
              <a:t>2</a:t>
            </a:r>
          </a:p>
          <a:p>
            <a:pPr marL="0" indent="0">
              <a:spcBef>
                <a:spcPts val="0"/>
              </a:spcBef>
              <a:buNone/>
            </a:pPr>
            <a:r>
              <a:rPr lang="en-US" sz="1800" dirty="0" smtClean="0"/>
              <a:t>	Program’s </a:t>
            </a:r>
            <a:r>
              <a:rPr lang="en-US" sz="1800" dirty="0"/>
              <a:t>vocabulary (n) = </a:t>
            </a:r>
            <a:r>
              <a:rPr lang="en-US" sz="1800" dirty="0" smtClean="0"/>
              <a:t>n</a:t>
            </a:r>
            <a:r>
              <a:rPr lang="en-US" sz="1800" baseline="-25000" dirty="0" smtClean="0"/>
              <a:t>1 </a:t>
            </a:r>
            <a:r>
              <a:rPr lang="en-US" sz="1800" dirty="0" smtClean="0"/>
              <a:t>+ n</a:t>
            </a:r>
            <a:r>
              <a:rPr lang="en-US" sz="1800" baseline="-25000" dirty="0" smtClean="0"/>
              <a:t>2</a:t>
            </a:r>
            <a:endParaRPr lang="en-US" sz="1800" baseline="-25000" dirty="0"/>
          </a:p>
          <a:p>
            <a:pPr marL="342900" indent="-342900">
              <a:spcBef>
                <a:spcPts val="0"/>
              </a:spcBef>
              <a:buSzPct val="100000"/>
              <a:buFont typeface="+mj-lt"/>
              <a:buAutoNum type="alphaLcParenR" startAt="2"/>
            </a:pPr>
            <a:r>
              <a:rPr lang="en-US" sz="1800" b="1" dirty="0"/>
              <a:t>Program’s Volume:</a:t>
            </a:r>
          </a:p>
          <a:p>
            <a:pPr marL="285750" indent="-285750">
              <a:spcBef>
                <a:spcPts val="0"/>
              </a:spcBef>
              <a:buSzPct val="100000"/>
              <a:buFontTx/>
              <a:buChar char="-"/>
            </a:pPr>
            <a:r>
              <a:rPr lang="en-US" sz="1800" dirty="0"/>
              <a:t>Length of a program depends on choice of operators and operands</a:t>
            </a:r>
          </a:p>
          <a:p>
            <a:pPr marL="285750" indent="-285750">
              <a:spcBef>
                <a:spcPts val="0"/>
              </a:spcBef>
              <a:buSzPct val="100000"/>
              <a:buFontTx/>
              <a:buChar char="-"/>
            </a:pPr>
            <a:r>
              <a:rPr lang="en-US" sz="1800" dirty="0"/>
              <a:t>For the same programming problem, length of program may differ because of programming style and programming language </a:t>
            </a:r>
            <a:r>
              <a:rPr lang="en-US" sz="1800" dirty="0" smtClean="0"/>
              <a:t>used</a:t>
            </a:r>
          </a:p>
          <a:p>
            <a:pPr marL="0" indent="0">
              <a:spcBef>
                <a:spcPts val="0"/>
              </a:spcBef>
              <a:buNone/>
            </a:pPr>
            <a:r>
              <a:rPr lang="en-US" sz="1800" dirty="0" smtClean="0"/>
              <a:t>V </a:t>
            </a:r>
            <a:r>
              <a:rPr lang="en-US" sz="1800" dirty="0"/>
              <a:t>= N Log</a:t>
            </a:r>
            <a:r>
              <a:rPr lang="en-US" sz="1800" baseline="-25000" dirty="0"/>
              <a:t>2</a:t>
            </a:r>
            <a:r>
              <a:rPr lang="en-US" sz="1800" dirty="0"/>
              <a:t> n   </a:t>
            </a:r>
            <a:r>
              <a:rPr lang="en-US" sz="1800" dirty="0" smtClean="0"/>
              <a:t>where</a:t>
            </a:r>
            <a:br>
              <a:rPr lang="en-US" sz="1800" dirty="0" smtClean="0"/>
            </a:br>
            <a:r>
              <a:rPr lang="en-US" sz="1800" dirty="0" smtClean="0"/>
              <a:t>V </a:t>
            </a:r>
            <a:r>
              <a:rPr lang="en-US" sz="1800" dirty="0"/>
              <a:t>- min. no. of bits need to encode the program</a:t>
            </a:r>
          </a:p>
          <a:p>
            <a:pPr marL="117475" indent="0">
              <a:spcBef>
                <a:spcPts val="0"/>
              </a:spcBef>
              <a:buNone/>
            </a:pPr>
            <a:r>
              <a:rPr lang="en-US" sz="1800" dirty="0" smtClean="0"/>
              <a:t>n </a:t>
            </a:r>
            <a:r>
              <a:rPr lang="en-US" sz="1800" dirty="0"/>
              <a:t>- unique different identifiers / program’s vocabulary</a:t>
            </a:r>
          </a:p>
          <a:p>
            <a:pPr marL="117475" indent="0">
              <a:spcBef>
                <a:spcPts val="0"/>
              </a:spcBef>
              <a:buNone/>
            </a:pPr>
            <a:r>
              <a:rPr lang="en-US" sz="1800" dirty="0"/>
              <a:t>So, we need N Log</a:t>
            </a:r>
            <a:r>
              <a:rPr lang="en-US" sz="1800" baseline="-25000" dirty="0"/>
              <a:t>2</a:t>
            </a:r>
            <a:r>
              <a:rPr lang="en-US" sz="1800" dirty="0"/>
              <a:t> n bits to store a program having length N</a:t>
            </a:r>
          </a:p>
          <a:p>
            <a:pPr marL="342900" indent="-342900">
              <a:spcBef>
                <a:spcPts val="0"/>
              </a:spcBef>
              <a:buSzPct val="100000"/>
              <a:buFont typeface="+mj-lt"/>
              <a:buAutoNum type="alphaLcParenR" startAt="3"/>
            </a:pPr>
            <a:r>
              <a:rPr lang="en-US" sz="1800" b="1" dirty="0" smtClean="0"/>
              <a:t>Potential </a:t>
            </a:r>
            <a:r>
              <a:rPr lang="en-US" sz="1800" b="1" dirty="0"/>
              <a:t>Minimum Volume</a:t>
            </a:r>
            <a:r>
              <a:rPr lang="en-US" sz="1800" b="1" dirty="0" smtClean="0"/>
              <a:t>:</a:t>
            </a:r>
            <a:endParaRPr lang="en-US" sz="1800" b="1" dirty="0"/>
          </a:p>
          <a:p>
            <a:pPr marL="285750" indent="-285750">
              <a:spcBef>
                <a:spcPts val="0"/>
              </a:spcBef>
              <a:buFontTx/>
              <a:buChar char="-"/>
            </a:pPr>
            <a:r>
              <a:rPr lang="en-US" sz="1800" dirty="0"/>
              <a:t>The potential minimum volume V* is defined as the volume of the most succinct program in which a problem can be coded. The minimum volume is obtained when the program can be expressed using a single source code instruction, say a function call like foo ();</a:t>
            </a:r>
          </a:p>
          <a:p>
            <a:pPr marL="285750" indent="-285750">
              <a:spcBef>
                <a:spcPts val="0"/>
              </a:spcBef>
              <a:buFontTx/>
              <a:buChar char="-"/>
            </a:pPr>
            <a:r>
              <a:rPr lang="en-US" sz="1800" dirty="0"/>
              <a:t>Thus if an algorithm operates on input and output data (d</a:t>
            </a:r>
            <a:r>
              <a:rPr lang="en-US" sz="1800" baseline="-25000" dirty="0"/>
              <a:t>1</a:t>
            </a:r>
            <a:r>
              <a:rPr lang="en-US" sz="1800" dirty="0"/>
              <a:t>, d</a:t>
            </a:r>
            <a:r>
              <a:rPr lang="en-US" sz="1800" baseline="-25000" dirty="0"/>
              <a:t>2</a:t>
            </a:r>
            <a:r>
              <a:rPr lang="en-US" sz="1800" dirty="0"/>
              <a:t>, … , </a:t>
            </a:r>
            <a:r>
              <a:rPr lang="en-US" sz="1800" dirty="0" err="1"/>
              <a:t>d</a:t>
            </a:r>
            <a:r>
              <a:rPr lang="en-US" sz="1800" baseline="-25000" dirty="0" err="1"/>
              <a:t>n</a:t>
            </a:r>
            <a:r>
              <a:rPr lang="en-US" sz="1800" dirty="0"/>
              <a:t>) the most succinct program would be f(d</a:t>
            </a:r>
            <a:r>
              <a:rPr lang="en-US" sz="1800" baseline="-25000" dirty="0"/>
              <a:t>1</a:t>
            </a:r>
            <a:r>
              <a:rPr lang="en-US" sz="1800" dirty="0"/>
              <a:t>,d</a:t>
            </a:r>
            <a:r>
              <a:rPr lang="en-US" sz="1800" baseline="-25000" dirty="0"/>
              <a:t>2</a:t>
            </a:r>
            <a:r>
              <a:rPr lang="en-US" sz="1800" dirty="0"/>
              <a:t>,…,</a:t>
            </a:r>
            <a:r>
              <a:rPr lang="en-US" sz="1800" dirty="0" err="1"/>
              <a:t>d</a:t>
            </a:r>
            <a:r>
              <a:rPr lang="en-US" sz="1800" baseline="-25000" dirty="0" err="1"/>
              <a:t>n</a:t>
            </a:r>
            <a:r>
              <a:rPr lang="en-US" sz="1800" dirty="0"/>
              <a:t>); for which n</a:t>
            </a:r>
            <a:r>
              <a:rPr lang="en-US" sz="1800" baseline="-25000" dirty="0"/>
              <a:t>1</a:t>
            </a:r>
            <a:r>
              <a:rPr lang="en-US" sz="1800" dirty="0"/>
              <a:t>=2, n</a:t>
            </a:r>
            <a:r>
              <a:rPr lang="en-US" sz="1800" baseline="-25000" dirty="0"/>
              <a:t>2</a:t>
            </a:r>
            <a:r>
              <a:rPr lang="en-US" sz="1800" dirty="0"/>
              <a:t>=n </a:t>
            </a:r>
            <a:r>
              <a:rPr lang="en-US" sz="1800" dirty="0" smtClean="0"/>
              <a:t>therefore</a:t>
            </a:r>
            <a:endParaRPr lang="en-US" sz="1400" dirty="0"/>
          </a:p>
        </p:txBody>
      </p:sp>
    </p:spTree>
    <p:extLst>
      <p:ext uri="{BB962C8B-B14F-4D97-AF65-F5344CB8AC3E}">
        <p14:creationId xmlns:p14="http://schemas.microsoft.com/office/powerpoint/2010/main" val="1988612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fontScale="92500" lnSpcReduction="20000"/>
          </a:bodyPr>
          <a:lstStyle/>
          <a:p>
            <a:pPr marL="0" indent="0" algn="just">
              <a:spcBef>
                <a:spcPts val="0"/>
              </a:spcBef>
              <a:buNone/>
            </a:pPr>
            <a:r>
              <a:rPr lang="en-US" sz="1800" b="1" dirty="0" smtClean="0"/>
              <a:t>5.7.3 </a:t>
            </a:r>
            <a:r>
              <a:rPr lang="en-US" sz="1800" b="1" dirty="0"/>
              <a:t>Analytical Estimation Techniques : Halstead’s software </a:t>
            </a:r>
            <a:r>
              <a:rPr lang="en-US" sz="1800" b="1" dirty="0" smtClean="0"/>
              <a:t>science</a:t>
            </a:r>
            <a:endParaRPr lang="en-US" sz="1400" dirty="0" smtClean="0"/>
          </a:p>
          <a:p>
            <a:pPr marL="0" indent="0">
              <a:spcBef>
                <a:spcPts val="0"/>
              </a:spcBef>
              <a:buNone/>
            </a:pPr>
            <a:r>
              <a:rPr lang="en-US" sz="1800" dirty="0" smtClean="0"/>
              <a:t>	V</a:t>
            </a:r>
            <a:r>
              <a:rPr lang="en-US" sz="1800" dirty="0"/>
              <a:t>* =  ( 2 + n</a:t>
            </a:r>
            <a:r>
              <a:rPr lang="en-US" sz="1800" baseline="-25000" dirty="0"/>
              <a:t>2</a:t>
            </a:r>
            <a:r>
              <a:rPr lang="en-US" sz="1800" dirty="0"/>
              <a:t> ) Log</a:t>
            </a:r>
            <a:r>
              <a:rPr lang="en-US" sz="1800" baseline="-25000" dirty="0"/>
              <a:t>2 </a:t>
            </a:r>
            <a:r>
              <a:rPr lang="en-US" sz="1800" dirty="0"/>
              <a:t>( 2 + n</a:t>
            </a:r>
            <a:r>
              <a:rPr lang="en-US" sz="1800" baseline="-25000" dirty="0"/>
              <a:t>2 </a:t>
            </a:r>
            <a:r>
              <a:rPr lang="en-US" sz="1800" dirty="0"/>
              <a:t>)</a:t>
            </a:r>
          </a:p>
          <a:p>
            <a:pPr marL="285750" indent="-285750">
              <a:spcBef>
                <a:spcPts val="0"/>
              </a:spcBef>
              <a:buSzPct val="100000"/>
              <a:buFontTx/>
              <a:buChar char="-"/>
            </a:pPr>
            <a:r>
              <a:rPr lang="en-US" sz="1800" dirty="0"/>
              <a:t>Program level L=V*/V</a:t>
            </a:r>
          </a:p>
          <a:p>
            <a:pPr marL="285750" indent="-285750">
              <a:spcBef>
                <a:spcPts val="0"/>
              </a:spcBef>
              <a:buSzPct val="100000"/>
              <a:buFontTx/>
              <a:buChar char="-"/>
            </a:pPr>
            <a:r>
              <a:rPr lang="en-US" sz="1800" dirty="0"/>
              <a:t>Higher the program level → less effort to develop</a:t>
            </a:r>
          </a:p>
          <a:p>
            <a:pPr marL="0" indent="0">
              <a:spcBef>
                <a:spcPts val="0"/>
              </a:spcBef>
              <a:buNone/>
            </a:pPr>
            <a:r>
              <a:rPr lang="en-US" sz="1800" b="1" dirty="0"/>
              <a:t>d) Efforts and Time:</a:t>
            </a:r>
          </a:p>
          <a:p>
            <a:pPr>
              <a:spcBef>
                <a:spcPts val="0"/>
              </a:spcBef>
            </a:pPr>
            <a:r>
              <a:rPr lang="en-US" sz="1800" dirty="0"/>
              <a:t>Efforts need to develop a program E = V (volume of the program) / L (Level of programming lang. used)</a:t>
            </a:r>
          </a:p>
          <a:p>
            <a:pPr>
              <a:spcBef>
                <a:spcPts val="0"/>
              </a:spcBef>
            </a:pPr>
            <a:r>
              <a:rPr lang="en-US" sz="1800" dirty="0"/>
              <a:t>E=V</a:t>
            </a:r>
            <a:r>
              <a:rPr lang="en-US" sz="1800" baseline="30000" dirty="0"/>
              <a:t>2</a:t>
            </a:r>
            <a:r>
              <a:rPr lang="en-US" sz="1800" dirty="0"/>
              <a:t>/V (where E is no. of mental discrimination required to implement the program and 	also the effort required to read and understand the program.)</a:t>
            </a:r>
          </a:p>
          <a:p>
            <a:pPr>
              <a:spcBef>
                <a:spcPts val="0"/>
              </a:spcBef>
            </a:pPr>
            <a:r>
              <a:rPr lang="en-US" sz="1800" dirty="0"/>
              <a:t>T=E/S  (S-speed of mental discriminations S=18 empirically psychologically decided)</a:t>
            </a:r>
          </a:p>
          <a:p>
            <a:pPr marL="0" indent="169863">
              <a:spcBef>
                <a:spcPts val="0"/>
              </a:spcBef>
              <a:buNone/>
            </a:pPr>
            <a:r>
              <a:rPr lang="en-US" sz="1800" b="1" dirty="0" smtClean="0"/>
              <a:t>e</a:t>
            </a:r>
            <a:r>
              <a:rPr lang="en-US" sz="1800" b="1" dirty="0"/>
              <a:t>) Length Estimation:</a:t>
            </a:r>
          </a:p>
          <a:p>
            <a:pPr marL="285750" indent="-285750">
              <a:spcBef>
                <a:spcPts val="0"/>
              </a:spcBef>
              <a:buFontTx/>
              <a:buChar char="-"/>
            </a:pPr>
            <a:r>
              <a:rPr lang="en-US" sz="1800" dirty="0"/>
              <a:t>Halstead suggests a way to determine the length of a program using the no. of unique operators and operands used in the program.</a:t>
            </a:r>
          </a:p>
          <a:p>
            <a:pPr marL="285750" indent="-285750">
              <a:spcBef>
                <a:spcPts val="0"/>
              </a:spcBef>
              <a:buFontTx/>
              <a:buChar char="-"/>
            </a:pPr>
            <a:r>
              <a:rPr lang="en-US" sz="1800" dirty="0"/>
              <a:t>By this method, length, cost, volume, efforts etc. can be determined before even starting the programming.</a:t>
            </a:r>
          </a:p>
          <a:p>
            <a:pPr marL="285750" indent="-285750">
              <a:spcBef>
                <a:spcPts val="0"/>
              </a:spcBef>
              <a:buFontTx/>
              <a:buChar char="-"/>
            </a:pPr>
            <a:r>
              <a:rPr lang="en-US" sz="1800" dirty="0"/>
              <a:t>Any program of length N consist of N/n unique strings of n (length). Now it is standard combinational result that for any given alphabet of size K, these are exactly K</a:t>
            </a:r>
            <a:r>
              <a:rPr lang="en-US" sz="1800" baseline="30000" dirty="0"/>
              <a:t>r</a:t>
            </a:r>
            <a:r>
              <a:rPr lang="en-US" sz="1800" dirty="0"/>
              <a:t> different strings of length r. </a:t>
            </a:r>
            <a:r>
              <a:rPr lang="en-US" sz="1800" dirty="0" smtClean="0"/>
              <a:t>Thus</a:t>
            </a:r>
            <a:endParaRPr lang="en-US" sz="1800" dirty="0"/>
          </a:p>
        </p:txBody>
      </p:sp>
    </p:spTree>
    <p:extLst>
      <p:ext uri="{BB962C8B-B14F-4D97-AF65-F5344CB8AC3E}">
        <p14:creationId xmlns:p14="http://schemas.microsoft.com/office/powerpoint/2010/main" val="1011957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1">
            <a:normAutofit/>
          </a:bodyPr>
          <a:lstStyle/>
          <a:p>
            <a:pPr marL="0" indent="0" algn="just">
              <a:spcBef>
                <a:spcPts val="0"/>
              </a:spcBef>
              <a:buNone/>
            </a:pPr>
            <a:r>
              <a:rPr lang="en-US" sz="1800" b="1" dirty="0" smtClean="0"/>
              <a:t>5.7.3 </a:t>
            </a:r>
            <a:r>
              <a:rPr lang="en-US" sz="1800" b="1" dirty="0"/>
              <a:t>Analytical Estimation Techniques </a:t>
            </a:r>
            <a:r>
              <a:rPr lang="en-US" sz="1800" b="1" dirty="0" smtClean="0"/>
              <a:t>: Halstead’s software science</a:t>
            </a:r>
          </a:p>
          <a:p>
            <a:pPr marL="0" indent="0">
              <a:spcBef>
                <a:spcPts val="0"/>
              </a:spcBef>
              <a:buNone/>
            </a:pPr>
            <a:r>
              <a:rPr lang="en-US" sz="1800" dirty="0" smtClean="0"/>
              <a:t>			N/n </a:t>
            </a:r>
            <a:r>
              <a:rPr lang="en-US" sz="1800" dirty="0"/>
              <a:t>≤ </a:t>
            </a:r>
            <a:r>
              <a:rPr lang="en-US" sz="1800" dirty="0" err="1"/>
              <a:t>n</a:t>
            </a:r>
            <a:r>
              <a:rPr lang="en-US" sz="1800" baseline="30000" dirty="0" err="1"/>
              <a:t>n</a:t>
            </a:r>
            <a:r>
              <a:rPr lang="en-US" sz="1800" dirty="0"/>
              <a:t> or N ≤n</a:t>
            </a:r>
            <a:r>
              <a:rPr lang="en-US" sz="1800" baseline="30000" dirty="0"/>
              <a:t>n+1</a:t>
            </a:r>
          </a:p>
          <a:p>
            <a:pPr marL="285750" indent="-285750">
              <a:spcBef>
                <a:spcPts val="0"/>
              </a:spcBef>
              <a:buFontTx/>
              <a:buChar char="-"/>
            </a:pPr>
            <a:r>
              <a:rPr lang="en-US" sz="1800" dirty="0"/>
              <a:t>Upper bound can be (as operators and operands may duplicates)</a:t>
            </a:r>
          </a:p>
          <a:p>
            <a:pPr marL="0" indent="0">
              <a:spcBef>
                <a:spcPts val="0"/>
              </a:spcBef>
              <a:buNone/>
            </a:pPr>
            <a:r>
              <a:rPr lang="en-US" sz="1800" dirty="0" smtClean="0"/>
              <a:t>			So </a:t>
            </a:r>
            <a:r>
              <a:rPr lang="en-US" sz="1800" dirty="0"/>
              <a:t>N ≤ nn</a:t>
            </a:r>
            <a:r>
              <a:rPr lang="en-US" sz="1800" baseline="-25000" dirty="0"/>
              <a:t>1</a:t>
            </a:r>
            <a:r>
              <a:rPr lang="en-US" sz="1800" baseline="30000" dirty="0"/>
              <a:t>n1</a:t>
            </a:r>
            <a:r>
              <a:rPr lang="en-US" sz="1800" dirty="0"/>
              <a:t>n</a:t>
            </a:r>
            <a:r>
              <a:rPr lang="en-US" sz="1800" baseline="-25000" dirty="0"/>
              <a:t>2</a:t>
            </a:r>
            <a:r>
              <a:rPr lang="en-US" sz="1800" baseline="30000" dirty="0"/>
              <a:t>n2</a:t>
            </a:r>
          </a:p>
          <a:p>
            <a:pPr marL="285750" indent="-285750">
              <a:spcBef>
                <a:spcPts val="0"/>
              </a:spcBef>
              <a:buFontTx/>
              <a:buChar char="-"/>
            </a:pPr>
            <a:r>
              <a:rPr lang="en-US" sz="1800" dirty="0"/>
              <a:t>N must include all possible subsets of that ordered set.</a:t>
            </a:r>
          </a:p>
          <a:p>
            <a:pPr marL="0" indent="0">
              <a:spcBef>
                <a:spcPts val="0"/>
              </a:spcBef>
              <a:buNone/>
            </a:pPr>
            <a:r>
              <a:rPr lang="en-US" sz="1800" dirty="0" smtClean="0"/>
              <a:t>			2N=nn</a:t>
            </a:r>
            <a:r>
              <a:rPr lang="en-US" sz="1800" baseline="-25000" dirty="0" smtClean="0"/>
              <a:t>1</a:t>
            </a:r>
            <a:r>
              <a:rPr lang="en-US" sz="1800" baseline="30000" dirty="0" smtClean="0"/>
              <a:t>n1</a:t>
            </a:r>
            <a:r>
              <a:rPr lang="en-US" sz="1800" dirty="0" smtClean="0"/>
              <a:t>n</a:t>
            </a:r>
            <a:r>
              <a:rPr lang="en-US" sz="1800" baseline="-25000" dirty="0" smtClean="0"/>
              <a:t>2</a:t>
            </a:r>
            <a:r>
              <a:rPr lang="en-US" sz="1800" baseline="30000" dirty="0" smtClean="0"/>
              <a:t>n2</a:t>
            </a:r>
            <a:endParaRPr lang="en-US" sz="1800" baseline="30000" dirty="0"/>
          </a:p>
          <a:p>
            <a:pPr marL="285750" indent="-285750">
              <a:spcBef>
                <a:spcPts val="0"/>
              </a:spcBef>
              <a:buFontTx/>
              <a:buChar char="-"/>
            </a:pPr>
            <a:r>
              <a:rPr lang="en-US" sz="1800" dirty="0"/>
              <a:t>Take log both side: N=log</a:t>
            </a:r>
            <a:r>
              <a:rPr lang="en-US" sz="1800" baseline="-25000" dirty="0"/>
              <a:t>2</a:t>
            </a:r>
            <a:r>
              <a:rPr lang="en-US" sz="1800" dirty="0"/>
              <a:t>n+log</a:t>
            </a:r>
            <a:r>
              <a:rPr lang="en-US" sz="1800" baseline="-25000" dirty="0"/>
              <a:t>2</a:t>
            </a:r>
            <a:r>
              <a:rPr lang="en-US" sz="1800" dirty="0"/>
              <a:t>(n</a:t>
            </a:r>
            <a:r>
              <a:rPr lang="en-US" sz="1800" baseline="-25000" dirty="0"/>
              <a:t>1</a:t>
            </a:r>
            <a:r>
              <a:rPr lang="en-US" sz="1800" baseline="30000" dirty="0"/>
              <a:t>n1</a:t>
            </a:r>
            <a:r>
              <a:rPr lang="en-US" sz="1800" dirty="0"/>
              <a:t>n</a:t>
            </a:r>
            <a:r>
              <a:rPr lang="en-US" sz="1800" baseline="-25000" dirty="0"/>
              <a:t>2</a:t>
            </a:r>
            <a:r>
              <a:rPr lang="en-US" sz="1800" baseline="30000" dirty="0"/>
              <a:t>n2</a:t>
            </a:r>
            <a:r>
              <a:rPr lang="en-US" sz="1800" dirty="0"/>
              <a:t>)</a:t>
            </a:r>
          </a:p>
          <a:p>
            <a:pPr marL="285750" indent="-285750">
              <a:spcBef>
                <a:spcPts val="0"/>
              </a:spcBef>
              <a:buFontTx/>
              <a:buChar char="-"/>
            </a:pPr>
            <a:r>
              <a:rPr lang="en-US" sz="1800" dirty="0"/>
              <a:t>So we get, N=log</a:t>
            </a:r>
            <a:r>
              <a:rPr lang="en-US" sz="1800" baseline="-25000" dirty="0"/>
              <a:t>2</a:t>
            </a:r>
            <a:r>
              <a:rPr lang="en-US" sz="1800" dirty="0"/>
              <a:t>(n</a:t>
            </a:r>
            <a:r>
              <a:rPr lang="en-US" sz="1800" baseline="-25000" dirty="0"/>
              <a:t>1</a:t>
            </a:r>
            <a:r>
              <a:rPr lang="en-US" sz="1800" baseline="30000" dirty="0"/>
              <a:t>n1</a:t>
            </a:r>
            <a:r>
              <a:rPr lang="en-US" sz="1800" dirty="0"/>
              <a:t>n</a:t>
            </a:r>
            <a:r>
              <a:rPr lang="en-US" sz="1800" baseline="-25000" dirty="0"/>
              <a:t>2</a:t>
            </a:r>
            <a:r>
              <a:rPr lang="en-US" sz="1800" baseline="30000" dirty="0"/>
              <a:t>n2</a:t>
            </a:r>
            <a:r>
              <a:rPr lang="en-US" sz="1800" dirty="0"/>
              <a:t>) (</a:t>
            </a:r>
            <a:r>
              <a:rPr lang="en-US" sz="1800" dirty="0" smtClean="0"/>
              <a:t>approximately, by </a:t>
            </a:r>
            <a:r>
              <a:rPr lang="en-US" sz="1800" dirty="0"/>
              <a:t>ignoring log</a:t>
            </a:r>
            <a:r>
              <a:rPr lang="en-US" sz="1800" baseline="-25000" dirty="0"/>
              <a:t>2</a:t>
            </a:r>
            <a:r>
              <a:rPr lang="en-US" sz="1800" dirty="0"/>
              <a:t>N)</a:t>
            </a:r>
          </a:p>
          <a:p>
            <a:pPr marL="285750" indent="-285750">
              <a:spcBef>
                <a:spcPts val="0"/>
              </a:spcBef>
              <a:buFontTx/>
              <a:buChar char="-"/>
            </a:pPr>
            <a:r>
              <a:rPr lang="en-US" sz="1800" dirty="0"/>
              <a:t>Or N = log</a:t>
            </a:r>
            <a:r>
              <a:rPr lang="en-US" sz="1800" baseline="-25000" dirty="0"/>
              <a:t>2</a:t>
            </a:r>
            <a:r>
              <a:rPr lang="en-US" sz="1800" dirty="0"/>
              <a:t>n</a:t>
            </a:r>
            <a:r>
              <a:rPr lang="en-US" sz="1800" baseline="-25000" dirty="0"/>
              <a:t>1</a:t>
            </a:r>
            <a:r>
              <a:rPr lang="en-US" sz="1800" baseline="30000" dirty="0"/>
              <a:t>n1</a:t>
            </a:r>
            <a:r>
              <a:rPr lang="en-US" sz="1800" dirty="0"/>
              <a:t>+log</a:t>
            </a:r>
            <a:r>
              <a:rPr lang="en-US" sz="1800" baseline="-25000" dirty="0"/>
              <a:t>2</a:t>
            </a:r>
            <a:r>
              <a:rPr lang="en-US" sz="1800" dirty="0"/>
              <a:t>n</a:t>
            </a:r>
            <a:r>
              <a:rPr lang="en-US" sz="1800" baseline="-25000" dirty="0"/>
              <a:t>2</a:t>
            </a:r>
            <a:r>
              <a:rPr lang="en-US" sz="1800" baseline="30000" dirty="0"/>
              <a:t>n2 </a:t>
            </a:r>
            <a:r>
              <a:rPr lang="en-US" sz="1800" dirty="0"/>
              <a:t>= n</a:t>
            </a:r>
            <a:r>
              <a:rPr lang="en-US" sz="1800" baseline="-25000" dirty="0"/>
              <a:t>1</a:t>
            </a:r>
            <a:r>
              <a:rPr lang="en-US" sz="1800" dirty="0"/>
              <a:t>log</a:t>
            </a:r>
            <a:r>
              <a:rPr lang="en-US" sz="1800" baseline="-25000" dirty="0"/>
              <a:t>2</a:t>
            </a:r>
            <a:r>
              <a:rPr lang="en-US" sz="1800" dirty="0"/>
              <a:t>n</a:t>
            </a:r>
            <a:r>
              <a:rPr lang="en-US" sz="1800" baseline="-25000" dirty="0"/>
              <a:t>1</a:t>
            </a:r>
            <a:r>
              <a:rPr lang="en-US" sz="1800" dirty="0"/>
              <a:t> + </a:t>
            </a:r>
            <a:r>
              <a:rPr lang="en-US" sz="1800" dirty="0" smtClean="0"/>
              <a:t>n</a:t>
            </a:r>
            <a:r>
              <a:rPr lang="en-US" sz="1800" baseline="-25000" dirty="0" smtClean="0"/>
              <a:t>2</a:t>
            </a:r>
            <a:r>
              <a:rPr lang="en-US" sz="1800" dirty="0" smtClean="0"/>
              <a:t>log</a:t>
            </a:r>
            <a:r>
              <a:rPr lang="en-US" sz="1800" baseline="-25000" dirty="0" smtClean="0"/>
              <a:t>2</a:t>
            </a:r>
            <a:r>
              <a:rPr lang="en-US" sz="1800" dirty="0" smtClean="0"/>
              <a:t>n</a:t>
            </a:r>
            <a:r>
              <a:rPr lang="en-US" sz="1800" baseline="-25000" dirty="0" smtClean="0"/>
              <a:t>2</a:t>
            </a:r>
            <a:endParaRPr lang="en-US" sz="1800" baseline="-25000" dirty="0"/>
          </a:p>
        </p:txBody>
      </p:sp>
    </p:spTree>
    <p:extLst>
      <p:ext uri="{BB962C8B-B14F-4D97-AF65-F5344CB8AC3E}">
        <p14:creationId xmlns:p14="http://schemas.microsoft.com/office/powerpoint/2010/main" val="1640529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1">
            <a:normAutofit/>
          </a:bodyPr>
          <a:lstStyle/>
          <a:p>
            <a:pPr marL="0" indent="0" algn="just">
              <a:buNone/>
            </a:pPr>
            <a:r>
              <a:rPr lang="en-US" sz="2400" b="1" u="sng" dirty="0" smtClean="0"/>
              <a:t>5.1 Introduction</a:t>
            </a:r>
          </a:p>
          <a:p>
            <a:pPr algn="just"/>
            <a:r>
              <a:rPr lang="en-US" sz="2000" dirty="0" smtClean="0">
                <a:solidFill>
                  <a:srgbClr val="FF0000"/>
                </a:solidFill>
              </a:rPr>
              <a:t>The main goal of software project management is to enable a group of software developers to work efficiently towards successful completion of the project.</a:t>
            </a:r>
          </a:p>
        </p:txBody>
      </p:sp>
    </p:spTree>
    <p:extLst>
      <p:ext uri="{BB962C8B-B14F-4D97-AF65-F5344CB8AC3E}">
        <p14:creationId xmlns:p14="http://schemas.microsoft.com/office/powerpoint/2010/main" val="268410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5.7</a:t>
            </a:r>
            <a:r>
              <a:rPr lang="en-US" sz="2400" b="1" dirty="0" smtClean="0"/>
              <a:t> </a:t>
            </a:r>
            <a:r>
              <a:rPr lang="en-US" sz="2400" b="1" u="sng" dirty="0" smtClean="0"/>
              <a:t>Project estimation Techniques</a:t>
            </a:r>
          </a:p>
        </p:txBody>
      </p:sp>
      <p:sp>
        <p:nvSpPr>
          <p:cNvPr id="6" name="Content Placeholder 2"/>
          <p:cNvSpPr>
            <a:spLocks noGrp="1"/>
          </p:cNvSpPr>
          <p:nvPr>
            <p:ph sz="quarter" idx="13"/>
          </p:nvPr>
        </p:nvSpPr>
        <p:spPr>
          <a:xfrm>
            <a:off x="609600" y="1733550"/>
            <a:ext cx="8382000" cy="3352800"/>
          </a:xfrm>
        </p:spPr>
        <p:txBody>
          <a:bodyPr numCol="2">
            <a:normAutofit fontScale="85000" lnSpcReduction="20000"/>
          </a:bodyPr>
          <a:lstStyle/>
          <a:p>
            <a:pPr marL="0" indent="0" algn="just">
              <a:spcBef>
                <a:spcPts val="0"/>
              </a:spcBef>
              <a:buNone/>
            </a:pPr>
            <a:r>
              <a:rPr lang="en-US" sz="1800" b="1" dirty="0" smtClean="0"/>
              <a:t>5.7.3 </a:t>
            </a:r>
            <a:r>
              <a:rPr lang="en-US" sz="1800" b="1" dirty="0"/>
              <a:t>Analytical Estimation Techniques </a:t>
            </a:r>
            <a:r>
              <a:rPr lang="en-US" sz="1800" b="1" dirty="0" smtClean="0"/>
              <a:t>: Halstead’s software science</a:t>
            </a:r>
          </a:p>
          <a:p>
            <a:pPr marL="0" indent="0">
              <a:spcBef>
                <a:spcPts val="0"/>
              </a:spcBef>
              <a:buNone/>
            </a:pPr>
            <a:r>
              <a:rPr lang="en-US" sz="2000" b="1" dirty="0" smtClean="0"/>
              <a:t>Example: </a:t>
            </a:r>
            <a:r>
              <a:rPr lang="en-US" sz="2000" dirty="0"/>
              <a:t>Find out estimated </a:t>
            </a:r>
            <a:r>
              <a:rPr lang="en-US" sz="2000" dirty="0">
                <a:solidFill>
                  <a:srgbClr val="FF0000"/>
                </a:solidFill>
              </a:rPr>
              <a:t>length</a:t>
            </a:r>
            <a:r>
              <a:rPr lang="en-US" sz="2000" dirty="0"/>
              <a:t> and </a:t>
            </a:r>
            <a:r>
              <a:rPr lang="en-US" sz="2000" dirty="0">
                <a:solidFill>
                  <a:srgbClr val="FF0000"/>
                </a:solidFill>
              </a:rPr>
              <a:t>volume</a:t>
            </a:r>
            <a:r>
              <a:rPr lang="en-US" sz="2000" dirty="0"/>
              <a:t> of following C program</a:t>
            </a:r>
          </a:p>
          <a:p>
            <a:pPr marL="0" indent="0">
              <a:spcBef>
                <a:spcPts val="0"/>
              </a:spcBef>
              <a:buNone/>
            </a:pPr>
            <a:r>
              <a:rPr lang="en-US" sz="2000" dirty="0">
                <a:latin typeface="Courier New" panose="02070309020205020404" pitchFamily="49" charset="0"/>
                <a:cs typeface="Courier New" panose="02070309020205020404" pitchFamily="49" charset="0"/>
              </a:rPr>
              <a:t>main()</a:t>
            </a:r>
          </a:p>
          <a:p>
            <a:pPr marL="0" indent="0">
              <a:spcBef>
                <a:spcPts val="0"/>
              </a:spcBef>
              <a:buNone/>
            </a:pP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int a, b, c, </a:t>
            </a:r>
            <a:r>
              <a:rPr lang="en-US" sz="2000" dirty="0" err="1">
                <a:latin typeface="Courier New" panose="02070309020205020404" pitchFamily="49" charset="0"/>
                <a:cs typeface="Courier New" panose="02070309020205020404" pitchFamily="49" charset="0"/>
              </a:rPr>
              <a:t>avg</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err="1">
                <a:latin typeface="Courier New" panose="02070309020205020404" pitchFamily="49" charset="0"/>
                <a:cs typeface="Courier New" panose="02070309020205020404" pitchFamily="49" charset="0"/>
              </a:rPr>
              <a:t>scanf</a:t>
            </a:r>
            <a:r>
              <a:rPr lang="en-US" sz="2000" dirty="0">
                <a:latin typeface="Courier New" panose="02070309020205020404" pitchFamily="49" charset="0"/>
                <a:cs typeface="Courier New" panose="02070309020205020404" pitchFamily="49" charset="0"/>
              </a:rPr>
              <a:t>(“%d %d %d”, &amp;a, &amp;b, &amp;c);</a:t>
            </a:r>
          </a:p>
          <a:p>
            <a:pPr marL="0" indent="0">
              <a:spcBef>
                <a:spcPts val="0"/>
              </a:spcBef>
              <a:buNone/>
            </a:pPr>
            <a:r>
              <a:rPr lang="en-US" sz="2000" dirty="0" err="1">
                <a:latin typeface="Courier New" panose="02070309020205020404" pitchFamily="49" charset="0"/>
                <a:cs typeface="Courier New" panose="02070309020205020404" pitchFamily="49" charset="0"/>
              </a:rPr>
              <a:t>avg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a+b+c</a:t>
            </a:r>
            <a:r>
              <a:rPr lang="en-US" sz="2000" dirty="0">
                <a:latin typeface="Courier New" panose="02070309020205020404" pitchFamily="49" charset="0"/>
                <a:cs typeface="Courier New" panose="02070309020205020404" pitchFamily="49" charset="0"/>
              </a:rPr>
              <a:t>)/3;</a:t>
            </a:r>
          </a:p>
          <a:p>
            <a:pPr marL="0" indent="0">
              <a:spcBef>
                <a:spcPts val="0"/>
              </a:spcBef>
              <a:buNone/>
            </a:pPr>
            <a:r>
              <a:rPr lang="en-US" sz="2000" dirty="0">
                <a:latin typeface="Courier New" panose="02070309020205020404" pitchFamily="49" charset="0"/>
                <a:cs typeface="Courier New" panose="02070309020205020404" pitchFamily="49" charset="0"/>
              </a:rPr>
              <a:t>printf(“</a:t>
            </a:r>
            <a:r>
              <a:rPr lang="en-US" sz="2000" dirty="0" err="1">
                <a:latin typeface="Courier New" panose="02070309020205020404" pitchFamily="49" charset="0"/>
                <a:cs typeface="Courier New" panose="02070309020205020404" pitchFamily="49" charset="0"/>
              </a:rPr>
              <a:t>avg</a:t>
            </a:r>
            <a:r>
              <a:rPr lang="en-US" sz="2000" dirty="0">
                <a:latin typeface="Courier New" panose="02070309020205020404" pitchFamily="49" charset="0"/>
                <a:cs typeface="Courier New" panose="02070309020205020404" pitchFamily="49" charset="0"/>
              </a:rPr>
              <a:t>=%d”,</a:t>
            </a:r>
            <a:r>
              <a:rPr lang="en-US" sz="2000" dirty="0" err="1">
                <a:latin typeface="Courier New" panose="02070309020205020404" pitchFamily="49" charset="0"/>
                <a:cs typeface="Courier New" panose="02070309020205020404" pitchFamily="49" charset="0"/>
              </a:rPr>
              <a:t>avg</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b="1" dirty="0" smtClean="0"/>
              <a:t>Solution: </a:t>
            </a:r>
            <a:r>
              <a:rPr lang="en-US" sz="2000" b="1" dirty="0">
                <a:cs typeface="Courier New" panose="02070309020205020404" pitchFamily="49" charset="0"/>
              </a:rPr>
              <a:t>Step-1</a:t>
            </a:r>
            <a:r>
              <a:rPr lang="en-US" sz="2000" dirty="0">
                <a:cs typeface="Courier New" panose="02070309020205020404" pitchFamily="49" charset="0"/>
              </a:rPr>
              <a:t>: First, Find out the total number of </a:t>
            </a:r>
            <a:r>
              <a:rPr lang="en-US" sz="2000" dirty="0">
                <a:solidFill>
                  <a:srgbClr val="FF0000"/>
                </a:solidFill>
                <a:cs typeface="Courier New" panose="02070309020205020404" pitchFamily="49" charset="0"/>
              </a:rPr>
              <a:t>unique</a:t>
            </a:r>
            <a:r>
              <a:rPr lang="en-US" sz="2000" dirty="0">
                <a:cs typeface="Courier New" panose="02070309020205020404" pitchFamily="49" charset="0"/>
              </a:rPr>
              <a:t> operators used: </a:t>
            </a:r>
            <a:r>
              <a:rPr lang="en-US" sz="2000" b="1" dirty="0">
                <a:solidFill>
                  <a:srgbClr val="00B050"/>
                </a:solidFill>
                <a:cs typeface="Courier New" panose="02070309020205020404" pitchFamily="49" charset="0"/>
              </a:rPr>
              <a:t>12</a:t>
            </a:r>
          </a:p>
          <a:p>
            <a:pPr marL="0" indent="0">
              <a:spcBef>
                <a:spcPts val="0"/>
              </a:spcBef>
              <a:buNone/>
            </a:pPr>
            <a:r>
              <a:rPr lang="en-US" sz="2000" dirty="0">
                <a:cs typeface="Courier New" panose="02070309020205020404" pitchFamily="49" charset="0"/>
              </a:rPr>
              <a:t>main, (), {}, int, </a:t>
            </a:r>
            <a:r>
              <a:rPr lang="en-US" sz="2000" dirty="0" err="1">
                <a:cs typeface="Courier New" panose="02070309020205020404" pitchFamily="49" charset="0"/>
              </a:rPr>
              <a:t>scanf</a:t>
            </a:r>
            <a:r>
              <a:rPr lang="en-US" sz="2000" dirty="0">
                <a:cs typeface="Courier New" panose="02070309020205020404" pitchFamily="49" charset="0"/>
              </a:rPr>
              <a:t>, &amp;, “,”, “;”, = , +, /, </a:t>
            </a:r>
            <a:r>
              <a:rPr lang="en-US" sz="2000" dirty="0" smtClean="0">
                <a:cs typeface="Courier New" panose="02070309020205020404" pitchFamily="49" charset="0"/>
              </a:rPr>
              <a:t>printf</a:t>
            </a:r>
          </a:p>
          <a:p>
            <a:pPr marL="0" indent="0">
              <a:spcBef>
                <a:spcPts val="0"/>
              </a:spcBef>
              <a:buNone/>
            </a:pPr>
            <a:endParaRPr lang="en-US" sz="2000" dirty="0">
              <a:cs typeface="Courier New" panose="02070309020205020404" pitchFamily="49" charset="0"/>
            </a:endParaRPr>
          </a:p>
          <a:p>
            <a:pPr marL="233363" indent="0">
              <a:spcBef>
                <a:spcPts val="0"/>
              </a:spcBef>
              <a:buNone/>
            </a:pPr>
            <a:r>
              <a:rPr lang="en-US" sz="2000" dirty="0">
                <a:cs typeface="Courier New" panose="02070309020205020404" pitchFamily="49" charset="0"/>
              </a:rPr>
              <a:t>S</a:t>
            </a:r>
            <a:r>
              <a:rPr lang="en-US" sz="2000" b="1" dirty="0">
                <a:cs typeface="Courier New" panose="02070309020205020404" pitchFamily="49" charset="0"/>
              </a:rPr>
              <a:t>tep-2:</a:t>
            </a:r>
            <a:r>
              <a:rPr lang="en-US" sz="2000" dirty="0">
                <a:cs typeface="Courier New" panose="02070309020205020404" pitchFamily="49" charset="0"/>
              </a:rPr>
              <a:t> Find out the total number of </a:t>
            </a:r>
            <a:r>
              <a:rPr lang="en-US" sz="2000" dirty="0">
                <a:solidFill>
                  <a:srgbClr val="FF0000"/>
                </a:solidFill>
                <a:cs typeface="Courier New" panose="02070309020205020404" pitchFamily="49" charset="0"/>
              </a:rPr>
              <a:t>unique</a:t>
            </a:r>
            <a:r>
              <a:rPr lang="en-US" sz="2000" dirty="0">
                <a:cs typeface="Courier New" panose="02070309020205020404" pitchFamily="49" charset="0"/>
              </a:rPr>
              <a:t> operands used:</a:t>
            </a:r>
            <a:r>
              <a:rPr lang="en-US" sz="2000" b="1" dirty="0">
                <a:solidFill>
                  <a:srgbClr val="00B050"/>
                </a:solidFill>
                <a:cs typeface="Courier New" panose="02070309020205020404" pitchFamily="49" charset="0"/>
              </a:rPr>
              <a:t>11</a:t>
            </a:r>
          </a:p>
          <a:p>
            <a:pPr marL="233363" indent="0">
              <a:spcBef>
                <a:spcPts val="0"/>
              </a:spcBef>
              <a:buNone/>
            </a:pPr>
            <a:r>
              <a:rPr lang="en-US" sz="2000" dirty="0">
                <a:cs typeface="Courier New" panose="02070309020205020404" pitchFamily="49" charset="0"/>
              </a:rPr>
              <a:t>“%d %d %d”,</a:t>
            </a:r>
            <a:r>
              <a:rPr lang="en-US" sz="2000" dirty="0" err="1">
                <a:cs typeface="Courier New" panose="02070309020205020404" pitchFamily="49" charset="0"/>
              </a:rPr>
              <a:t>a+b+c</a:t>
            </a:r>
            <a:r>
              <a:rPr lang="en-US" sz="2000" dirty="0">
                <a:cs typeface="Courier New" panose="02070309020205020404" pitchFamily="49" charset="0"/>
              </a:rPr>
              <a:t>, a, b, c, &amp;a, &amp;b, &amp;c, </a:t>
            </a:r>
            <a:r>
              <a:rPr lang="en-US" sz="2000" dirty="0" err="1">
                <a:cs typeface="Courier New" panose="02070309020205020404" pitchFamily="49" charset="0"/>
              </a:rPr>
              <a:t>avg</a:t>
            </a:r>
            <a:r>
              <a:rPr lang="en-US" sz="2000" dirty="0">
                <a:cs typeface="Courier New" panose="02070309020205020404" pitchFamily="49" charset="0"/>
              </a:rPr>
              <a:t>=%d, </a:t>
            </a:r>
            <a:r>
              <a:rPr lang="en-US" sz="2000" dirty="0" err="1">
                <a:cs typeface="Courier New" panose="02070309020205020404" pitchFamily="49" charset="0"/>
              </a:rPr>
              <a:t>avg</a:t>
            </a:r>
            <a:r>
              <a:rPr lang="en-US" sz="2000" dirty="0">
                <a:cs typeface="Courier New" panose="02070309020205020404" pitchFamily="49" charset="0"/>
              </a:rPr>
              <a:t>, 3</a:t>
            </a:r>
          </a:p>
          <a:p>
            <a:pPr marL="233363" indent="0">
              <a:spcBef>
                <a:spcPts val="0"/>
              </a:spcBef>
              <a:buNone/>
            </a:pPr>
            <a:endParaRPr lang="en-US" sz="2000" b="1" dirty="0">
              <a:cs typeface="Courier New" panose="02070309020205020404" pitchFamily="49" charset="0"/>
            </a:endParaRPr>
          </a:p>
          <a:p>
            <a:pPr marL="233363" indent="0">
              <a:spcBef>
                <a:spcPts val="0"/>
              </a:spcBef>
              <a:buNone/>
            </a:pPr>
            <a:r>
              <a:rPr lang="en-US" sz="2000" b="1" dirty="0">
                <a:cs typeface="Courier New" panose="02070309020205020404" pitchFamily="49" charset="0"/>
              </a:rPr>
              <a:t>Step-3</a:t>
            </a:r>
            <a:r>
              <a:rPr lang="en-US" sz="2000" dirty="0">
                <a:cs typeface="Courier New" panose="02070309020205020404" pitchFamily="49" charset="0"/>
              </a:rPr>
              <a:t>: Therefore, here n</a:t>
            </a:r>
            <a:r>
              <a:rPr lang="en-US" sz="2000" baseline="-25000" dirty="0">
                <a:cs typeface="Courier New" panose="02070309020205020404" pitchFamily="49" charset="0"/>
              </a:rPr>
              <a:t>1</a:t>
            </a:r>
            <a:r>
              <a:rPr lang="en-US" sz="2000" dirty="0">
                <a:cs typeface="Courier New" panose="02070309020205020404" pitchFamily="49" charset="0"/>
              </a:rPr>
              <a:t>=12, n</a:t>
            </a:r>
            <a:r>
              <a:rPr lang="en-US" sz="2000" baseline="-25000" dirty="0">
                <a:cs typeface="Courier New" panose="02070309020205020404" pitchFamily="49" charset="0"/>
              </a:rPr>
              <a:t>2</a:t>
            </a:r>
            <a:r>
              <a:rPr lang="en-US" sz="2000" dirty="0">
                <a:cs typeface="Courier New" panose="02070309020205020404" pitchFamily="49" charset="0"/>
              </a:rPr>
              <a:t>=11</a:t>
            </a:r>
          </a:p>
          <a:p>
            <a:pPr marL="233363" indent="0">
              <a:spcBef>
                <a:spcPts val="0"/>
              </a:spcBef>
              <a:buNone/>
            </a:pPr>
            <a:r>
              <a:rPr lang="en-US" sz="2000" dirty="0" smtClean="0">
                <a:cs typeface="Courier New" panose="02070309020205020404" pitchFamily="49" charset="0"/>
              </a:rPr>
              <a:t>Now, estimated Length</a:t>
            </a: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a:cs typeface="Courier New" panose="02070309020205020404" pitchFamily="49" charset="0"/>
              </a:rPr>
              <a:t>N</a:t>
            </a:r>
            <a:r>
              <a:rPr lang="en-US" sz="2000" dirty="0" smtClean="0">
                <a:cs typeface="Courier New" panose="02070309020205020404" pitchFamily="49" charset="0"/>
              </a:rPr>
              <a:t>) =</a:t>
            </a:r>
            <a:r>
              <a:rPr lang="en-US" sz="2000" dirty="0" smtClean="0"/>
              <a:t> </a:t>
            </a:r>
            <a:r>
              <a:rPr lang="en-US" sz="2000" dirty="0"/>
              <a:t>n</a:t>
            </a:r>
            <a:r>
              <a:rPr lang="en-US" sz="2000" baseline="-25000" dirty="0"/>
              <a:t>1</a:t>
            </a:r>
            <a:r>
              <a:rPr lang="en-US" sz="2000" dirty="0"/>
              <a:t>log</a:t>
            </a:r>
            <a:r>
              <a:rPr lang="en-US" sz="2000" baseline="-25000" dirty="0"/>
              <a:t>2</a:t>
            </a:r>
            <a:r>
              <a:rPr lang="en-US" sz="2000" dirty="0"/>
              <a:t>n</a:t>
            </a:r>
            <a:r>
              <a:rPr lang="en-US" sz="2000" baseline="-25000" dirty="0"/>
              <a:t>1</a:t>
            </a:r>
            <a:r>
              <a:rPr lang="en-US" sz="2000" dirty="0"/>
              <a:t> + n</a:t>
            </a:r>
            <a:r>
              <a:rPr lang="en-US" sz="2000" baseline="-25000" dirty="0"/>
              <a:t>2</a:t>
            </a:r>
            <a:r>
              <a:rPr lang="en-US" sz="2000" dirty="0"/>
              <a:t>log</a:t>
            </a:r>
            <a:r>
              <a:rPr lang="en-US" sz="2000" baseline="-25000" dirty="0"/>
              <a:t>2</a:t>
            </a:r>
            <a:r>
              <a:rPr lang="en-US" sz="2000" dirty="0"/>
              <a:t>n</a:t>
            </a:r>
            <a:r>
              <a:rPr lang="en-US" sz="2000" baseline="-25000" dirty="0"/>
              <a:t>2</a:t>
            </a:r>
            <a:endParaRPr lang="en-US" sz="2000" dirty="0">
              <a:cs typeface="Courier New" panose="02070309020205020404" pitchFamily="49" charset="0"/>
            </a:endParaRP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a:cs typeface="Courier New" panose="02070309020205020404" pitchFamily="49" charset="0"/>
              </a:rPr>
              <a:t>12*log</a:t>
            </a:r>
            <a:r>
              <a:rPr lang="en-US" sz="2000" baseline="-25000" dirty="0">
                <a:cs typeface="Courier New" panose="02070309020205020404" pitchFamily="49" charset="0"/>
              </a:rPr>
              <a:t>2</a:t>
            </a:r>
            <a:r>
              <a:rPr lang="en-US" sz="2000" dirty="0">
                <a:cs typeface="Courier New" panose="02070309020205020404" pitchFamily="49" charset="0"/>
              </a:rPr>
              <a:t>12) + (11*log</a:t>
            </a:r>
            <a:r>
              <a:rPr lang="en-US" sz="2000" baseline="-25000" dirty="0">
                <a:cs typeface="Courier New" panose="02070309020205020404" pitchFamily="49" charset="0"/>
              </a:rPr>
              <a:t>2</a:t>
            </a:r>
            <a:r>
              <a:rPr lang="en-US" sz="2000" dirty="0">
                <a:cs typeface="Courier New" panose="02070309020205020404" pitchFamily="49" charset="0"/>
              </a:rPr>
              <a:t>11)</a:t>
            </a: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43+38</a:t>
            </a:r>
            <a:endParaRPr lang="en-US" sz="2000" dirty="0">
              <a:cs typeface="Courier New" panose="02070309020205020404" pitchFamily="49" charset="0"/>
            </a:endParaRP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a:t>
            </a:r>
            <a:r>
              <a:rPr lang="en-US" sz="2000" b="1" dirty="0" smtClean="0">
                <a:solidFill>
                  <a:srgbClr val="00B050"/>
                </a:solidFill>
                <a:cs typeface="Courier New" panose="02070309020205020404" pitchFamily="49" charset="0"/>
              </a:rPr>
              <a:t>81</a:t>
            </a:r>
            <a:endParaRPr lang="en-US" sz="2000" b="1" dirty="0">
              <a:solidFill>
                <a:srgbClr val="00B050"/>
              </a:solidFill>
              <a:cs typeface="Courier New" panose="02070309020205020404" pitchFamily="49" charset="0"/>
            </a:endParaRPr>
          </a:p>
          <a:p>
            <a:pPr marL="233363" indent="0">
              <a:spcBef>
                <a:spcPts val="0"/>
              </a:spcBef>
              <a:buNone/>
            </a:pPr>
            <a:r>
              <a:rPr lang="en-US" sz="2000" dirty="0" smtClean="0">
                <a:cs typeface="Courier New" panose="02070309020205020404" pitchFamily="49" charset="0"/>
              </a:rPr>
              <a:t>Volume(V)= </a:t>
            </a:r>
            <a:r>
              <a:rPr lang="en-US" sz="2000" dirty="0">
                <a:cs typeface="Courier New" panose="02070309020205020404" pitchFamily="49" charset="0"/>
              </a:rPr>
              <a:t>N * Log</a:t>
            </a:r>
            <a:r>
              <a:rPr lang="en-US" sz="2000" baseline="-25000" dirty="0">
                <a:cs typeface="Courier New" panose="02070309020205020404" pitchFamily="49" charset="0"/>
              </a:rPr>
              <a:t>2 </a:t>
            </a:r>
            <a:r>
              <a:rPr lang="en-US" sz="2000" dirty="0">
                <a:cs typeface="Courier New" panose="02070309020205020404" pitchFamily="49" charset="0"/>
              </a:rPr>
              <a:t>n</a:t>
            </a: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 </a:t>
            </a:r>
            <a:r>
              <a:rPr lang="en-US" sz="2000" dirty="0">
                <a:cs typeface="Courier New" panose="02070309020205020404" pitchFamily="49" charset="0"/>
              </a:rPr>
              <a:t>81 * log</a:t>
            </a:r>
            <a:r>
              <a:rPr lang="en-US" sz="2000" baseline="-25000" dirty="0">
                <a:cs typeface="Courier New" panose="02070309020205020404" pitchFamily="49" charset="0"/>
              </a:rPr>
              <a:t>2</a:t>
            </a:r>
            <a:r>
              <a:rPr lang="en-US" sz="2000" dirty="0">
                <a:cs typeface="Courier New" panose="02070309020205020404" pitchFamily="49" charset="0"/>
              </a:rPr>
              <a:t>(23) </a:t>
            </a:r>
          </a:p>
          <a:p>
            <a:pPr marL="233363" indent="0">
              <a:spcBef>
                <a:spcPts val="0"/>
              </a:spcBef>
              <a:buNone/>
            </a:pPr>
            <a:r>
              <a:rPr lang="en-US" sz="2000" dirty="0">
                <a:cs typeface="Courier New" panose="02070309020205020404" pitchFamily="49" charset="0"/>
              </a:rPr>
              <a:t>	</a:t>
            </a:r>
            <a:r>
              <a:rPr lang="en-US" sz="2000" dirty="0" smtClean="0">
                <a:cs typeface="Courier New" panose="02070309020205020404" pitchFamily="49" charset="0"/>
              </a:rPr>
              <a:t>   = </a:t>
            </a:r>
            <a:r>
              <a:rPr lang="en-US" sz="2000" dirty="0">
                <a:cs typeface="Courier New" panose="02070309020205020404" pitchFamily="49" charset="0"/>
              </a:rPr>
              <a:t>81 * 4.52 </a:t>
            </a:r>
          </a:p>
          <a:p>
            <a:pPr marL="233363" indent="0">
              <a:spcBef>
                <a:spcPts val="0"/>
              </a:spcBef>
              <a:buNone/>
            </a:pPr>
            <a:r>
              <a:rPr lang="en-US" sz="2000" dirty="0" smtClean="0">
                <a:cs typeface="Courier New" panose="02070309020205020404" pitchFamily="49" charset="0"/>
              </a:rPr>
              <a:t>  </a:t>
            </a:r>
            <a:r>
              <a:rPr lang="en-US" sz="2000" dirty="0">
                <a:cs typeface="Courier New" panose="02070309020205020404" pitchFamily="49" charset="0"/>
              </a:rPr>
              <a:t>	</a:t>
            </a:r>
            <a:r>
              <a:rPr lang="en-US" sz="2000" dirty="0" smtClean="0">
                <a:cs typeface="Courier New" panose="02070309020205020404" pitchFamily="49" charset="0"/>
              </a:rPr>
              <a:t>   = </a:t>
            </a:r>
            <a:r>
              <a:rPr lang="en-US" sz="2000" b="1" dirty="0" smtClean="0">
                <a:solidFill>
                  <a:srgbClr val="00B050"/>
                </a:solidFill>
                <a:cs typeface="Courier New" panose="02070309020205020404" pitchFamily="49" charset="0"/>
              </a:rPr>
              <a:t>366</a:t>
            </a:r>
            <a:endParaRPr lang="en-US" sz="2000" b="1" dirty="0">
              <a:solidFill>
                <a:srgbClr val="00B050"/>
              </a:solidFill>
              <a:cs typeface="Courier New" panose="02070309020205020404" pitchFamily="49" charset="0"/>
            </a:endParaRPr>
          </a:p>
        </p:txBody>
      </p:sp>
    </p:spTree>
    <p:extLst>
      <p:ext uri="{BB962C8B-B14F-4D97-AF65-F5344CB8AC3E}">
        <p14:creationId xmlns:p14="http://schemas.microsoft.com/office/powerpoint/2010/main" val="2774653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8382000" cy="3352800"/>
          </a:xfrm>
        </p:spPr>
        <p:txBody>
          <a:bodyPr numCol="2">
            <a:normAutofit fontScale="92500" lnSpcReduction="20000"/>
          </a:bodyPr>
          <a:lstStyle/>
          <a:p>
            <a:pPr marL="285750" indent="-285750">
              <a:buSzPct val="100000"/>
              <a:buFontTx/>
              <a:buChar char="-"/>
            </a:pPr>
            <a:r>
              <a:rPr lang="en-US" sz="2000" dirty="0"/>
              <a:t>Scheduling defines that which task should be taken up when</a:t>
            </a:r>
          </a:p>
          <a:p>
            <a:pPr marL="285750" indent="-285750">
              <a:buSzPct val="100000"/>
              <a:buFontTx/>
              <a:buChar char="-"/>
            </a:pPr>
            <a:r>
              <a:rPr lang="en-US" sz="2000" dirty="0"/>
              <a:t>How to schedule project activities:</a:t>
            </a:r>
          </a:p>
          <a:p>
            <a:pPr marL="342900" indent="-342900">
              <a:buSzPct val="100000"/>
              <a:buFont typeface="+mj-lt"/>
              <a:buAutoNum type="arabicParenR"/>
            </a:pPr>
            <a:r>
              <a:rPr lang="en-US" sz="2000" dirty="0"/>
              <a:t>Identify all tasks needed to complete the project.</a:t>
            </a:r>
          </a:p>
          <a:p>
            <a:pPr marL="342900" indent="-342900">
              <a:buSzPct val="100000"/>
              <a:buFont typeface="+mj-lt"/>
              <a:buAutoNum type="arabicParenR"/>
            </a:pPr>
            <a:r>
              <a:rPr lang="en-US" sz="2000" dirty="0"/>
              <a:t>Breakdown large task into small activities.</a:t>
            </a:r>
          </a:p>
          <a:p>
            <a:pPr marL="342900" indent="-342900">
              <a:buSzPct val="100000"/>
              <a:buFont typeface="+mj-lt"/>
              <a:buAutoNum type="arabicParenR"/>
            </a:pPr>
            <a:r>
              <a:rPr lang="en-US" sz="2000" dirty="0"/>
              <a:t>Determine the dependency among different activities</a:t>
            </a:r>
          </a:p>
          <a:p>
            <a:pPr marL="342900" indent="-342900">
              <a:buSzPct val="100000"/>
              <a:buFont typeface="+mj-lt"/>
              <a:buAutoNum type="arabicParenR"/>
            </a:pPr>
            <a:r>
              <a:rPr lang="en-US" sz="2000" dirty="0"/>
              <a:t>Establish the most likely estimates for the time</a:t>
            </a:r>
            <a:r>
              <a:rPr lang="en-US" sz="1600" dirty="0"/>
              <a:t> </a:t>
            </a:r>
            <a:r>
              <a:rPr lang="en-US" sz="2000" dirty="0"/>
              <a:t>duration necessary to complete the activities</a:t>
            </a:r>
          </a:p>
          <a:p>
            <a:pPr marL="342900" indent="-342900">
              <a:buSzPct val="100000"/>
              <a:buFont typeface="+mj-lt"/>
              <a:buAutoNum type="arabicParenR"/>
            </a:pPr>
            <a:r>
              <a:rPr lang="en-US" sz="2000" dirty="0"/>
              <a:t>Allocate resources to activities</a:t>
            </a:r>
          </a:p>
          <a:p>
            <a:pPr marL="342900" indent="-342900">
              <a:buSzPct val="100000"/>
              <a:buFont typeface="+mj-lt"/>
              <a:buAutoNum type="arabicParenR"/>
            </a:pPr>
            <a:r>
              <a:rPr lang="en-US" sz="2000" dirty="0"/>
              <a:t>Plan the starting and ending dates for various activities</a:t>
            </a:r>
          </a:p>
          <a:p>
            <a:pPr marL="342900" indent="-342900">
              <a:buSzPct val="100000"/>
              <a:buFont typeface="+mj-lt"/>
              <a:buAutoNum type="arabicParenR"/>
            </a:pPr>
            <a:r>
              <a:rPr lang="en-US" sz="2000" dirty="0"/>
              <a:t>Determine the critical path: A </a:t>
            </a:r>
            <a:r>
              <a:rPr lang="en-US" sz="2000" b="1" dirty="0"/>
              <a:t>critical path </a:t>
            </a:r>
            <a:r>
              <a:rPr lang="en-US" sz="2000" dirty="0"/>
              <a:t>is a chain of activities that determines the duration of project.</a:t>
            </a:r>
          </a:p>
          <a:p>
            <a:pPr marL="342900" indent="-342900">
              <a:buFont typeface="+mj-lt"/>
              <a:buAutoNum type="arabicParenR"/>
            </a:pPr>
            <a:endParaRPr lang="en-US" sz="2000" dirty="0"/>
          </a:p>
          <a:p>
            <a:pPr marL="0" indent="0">
              <a:buNone/>
            </a:pPr>
            <a:r>
              <a:rPr lang="en-US" sz="2000" dirty="0"/>
              <a:t>The end of each activity is called </a:t>
            </a:r>
            <a:r>
              <a:rPr lang="en-US" sz="2000" b="1" dirty="0" smtClean="0"/>
              <a:t>Milestone</a:t>
            </a:r>
            <a:endParaRPr lang="en-US" sz="2000" b="1" dirty="0"/>
          </a:p>
        </p:txBody>
      </p:sp>
    </p:spTree>
    <p:extLst>
      <p:ext uri="{BB962C8B-B14F-4D97-AF65-F5344CB8AC3E}">
        <p14:creationId xmlns:p14="http://schemas.microsoft.com/office/powerpoint/2010/main" val="2842772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8382000" cy="3352800"/>
          </a:xfrm>
        </p:spPr>
        <p:txBody>
          <a:bodyPr numCol="2">
            <a:normAutofit/>
          </a:bodyPr>
          <a:lstStyle/>
          <a:p>
            <a:pPr marL="0" indent="0">
              <a:spcBef>
                <a:spcPts val="0"/>
              </a:spcBef>
              <a:buNone/>
            </a:pPr>
            <a:r>
              <a:rPr lang="en-US" sz="1600" b="1" dirty="0"/>
              <a:t>5.8.1 Work Breakdown Structure</a:t>
            </a:r>
          </a:p>
          <a:p>
            <a:pPr>
              <a:spcBef>
                <a:spcPts val="0"/>
              </a:spcBef>
              <a:buSzPct val="100000"/>
              <a:buFontTx/>
              <a:buChar char="-"/>
            </a:pPr>
            <a:r>
              <a:rPr lang="en-IN" sz="1600" dirty="0" smtClean="0"/>
              <a:t>Work </a:t>
            </a:r>
            <a:r>
              <a:rPr lang="en-IN" sz="1600" dirty="0"/>
              <a:t>breakdown structure (</a:t>
            </a:r>
            <a:r>
              <a:rPr lang="en-IN" sz="1600" dirty="0" smtClean="0"/>
              <a:t>WBS) is </a:t>
            </a:r>
            <a:r>
              <a:rPr lang="en-IN" sz="1600" dirty="0"/>
              <a:t>used to recursively </a:t>
            </a:r>
            <a:r>
              <a:rPr lang="en-IN" sz="1600" dirty="0" smtClean="0"/>
              <a:t>decompose a </a:t>
            </a:r>
            <a:r>
              <a:rPr lang="en-IN" sz="1600" dirty="0"/>
              <a:t>given set of activities </a:t>
            </a:r>
            <a:r>
              <a:rPr lang="en-IN" sz="1600" dirty="0" smtClean="0"/>
              <a:t>into smaller </a:t>
            </a:r>
            <a:r>
              <a:rPr lang="en-IN" sz="1600" dirty="0"/>
              <a:t>activities</a:t>
            </a:r>
            <a:r>
              <a:rPr lang="en-IN" sz="1600" dirty="0" smtClean="0"/>
              <a:t>.</a:t>
            </a:r>
            <a:endParaRPr lang="en-IN" sz="1600" dirty="0"/>
          </a:p>
          <a:p>
            <a:pPr marL="285750" indent="-285750">
              <a:spcBef>
                <a:spcPts val="0"/>
              </a:spcBef>
              <a:buSzPct val="100000"/>
              <a:buFontTx/>
              <a:buChar char="-"/>
            </a:pPr>
            <a:r>
              <a:rPr lang="en-IN" sz="1600" dirty="0"/>
              <a:t>First, let us understand why </a:t>
            </a:r>
            <a:r>
              <a:rPr lang="en-IN" sz="1600" dirty="0" smtClean="0"/>
              <a:t>it Is </a:t>
            </a:r>
            <a:r>
              <a:rPr lang="en-IN" sz="1600" dirty="0"/>
              <a:t>necessary to break down </a:t>
            </a:r>
            <a:r>
              <a:rPr lang="en-IN" sz="1600" dirty="0" smtClean="0"/>
              <a:t>project activities </a:t>
            </a:r>
            <a:r>
              <a:rPr lang="en-IN" sz="1600" dirty="0"/>
              <a:t>into tasks</a:t>
            </a:r>
            <a:r>
              <a:rPr lang="en-IN" sz="1600" dirty="0" smtClean="0"/>
              <a:t>.</a:t>
            </a:r>
            <a:endParaRPr lang="en-IN" sz="1600" b="1" dirty="0" smtClean="0"/>
          </a:p>
          <a:p>
            <a:pPr algn="just">
              <a:spcBef>
                <a:spcPts val="0"/>
              </a:spcBef>
              <a:buSzPct val="100000"/>
              <a:buFontTx/>
              <a:buChar char="-"/>
            </a:pPr>
            <a:r>
              <a:rPr lang="en-IN" sz="1600" dirty="0" smtClean="0"/>
              <a:t>Once project Activities have been decomposed into a set of Tasks using WBS, the time frame when each activity is to be performed is to be determined. The end of each important activity is called a milestone. The project manager tracks the progress of a project by monitoring the timely completion of the milestones. If he observes that some milestones start getting delayed, he carefully monitors and controls the progress of the tasks, so that the overall deadline can still be met.</a:t>
            </a:r>
          </a:p>
          <a:p>
            <a:pPr marL="233363" indent="0" algn="just">
              <a:spcBef>
                <a:spcPts val="0"/>
              </a:spcBef>
              <a:buNone/>
            </a:pPr>
            <a:endParaRPr lang="en-IN" sz="1600" b="1" dirty="0" smtClean="0"/>
          </a:p>
          <a:p>
            <a:pPr marL="233363" indent="0" algn="just">
              <a:spcBef>
                <a:spcPts val="0"/>
              </a:spcBef>
              <a:buNone/>
            </a:pPr>
            <a:endParaRPr lang="en-IN" sz="1600" b="1" dirty="0"/>
          </a:p>
          <a:p>
            <a:pPr marL="233363" indent="0" algn="just">
              <a:spcBef>
                <a:spcPts val="0"/>
              </a:spcBef>
              <a:buNone/>
            </a:pPr>
            <a:endParaRPr lang="en-IN" sz="1600" b="1" dirty="0" smtClean="0"/>
          </a:p>
          <a:p>
            <a:pPr marL="233363" indent="0" algn="just">
              <a:spcBef>
                <a:spcPts val="0"/>
              </a:spcBef>
              <a:buNone/>
            </a:pPr>
            <a:endParaRPr lang="en-IN" sz="1600" b="1" dirty="0"/>
          </a:p>
          <a:p>
            <a:pPr marL="233363" indent="0" algn="just">
              <a:spcBef>
                <a:spcPts val="0"/>
              </a:spcBef>
              <a:buNone/>
            </a:pPr>
            <a:endParaRPr lang="en-IN" sz="1600" b="1" dirty="0" smtClean="0"/>
          </a:p>
          <a:p>
            <a:pPr marL="233363" indent="0" algn="just">
              <a:spcBef>
                <a:spcPts val="0"/>
              </a:spcBef>
              <a:buNone/>
            </a:pPr>
            <a:endParaRPr lang="en-IN" sz="1600" b="1" dirty="0"/>
          </a:p>
          <a:p>
            <a:pPr marL="233363" indent="0" algn="just">
              <a:spcBef>
                <a:spcPts val="0"/>
              </a:spcBef>
              <a:buNone/>
            </a:pPr>
            <a:endParaRPr lang="en-IN" sz="1600" b="1" dirty="0" smtClean="0"/>
          </a:p>
          <a:p>
            <a:pPr marL="233363" indent="0" algn="just">
              <a:spcBef>
                <a:spcPts val="0"/>
              </a:spcBef>
              <a:buNone/>
            </a:pPr>
            <a:endParaRPr lang="en-IN" sz="1600" b="1" dirty="0"/>
          </a:p>
          <a:p>
            <a:pPr marL="0" indent="0" algn="ctr">
              <a:spcBef>
                <a:spcPts val="0"/>
              </a:spcBef>
              <a:buNone/>
            </a:pPr>
            <a:r>
              <a:rPr lang="en-IN" sz="1600" b="1" dirty="0" smtClean="0"/>
              <a:t>[</a:t>
            </a:r>
            <a:r>
              <a:rPr lang="en-IN" sz="1600" b="1" dirty="0"/>
              <a:t>Figure 5.1 MIS Problem]</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800350"/>
            <a:ext cx="386741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168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8382000" cy="3352800"/>
          </a:xfrm>
        </p:spPr>
        <p:txBody>
          <a:bodyPr numCol="2">
            <a:normAutofit/>
          </a:bodyPr>
          <a:lstStyle/>
          <a:p>
            <a:pPr marL="0" indent="0">
              <a:spcBef>
                <a:spcPts val="0"/>
              </a:spcBef>
              <a:buNone/>
            </a:pPr>
            <a:r>
              <a:rPr lang="en-US" sz="1600" b="1" dirty="0" smtClean="0"/>
              <a:t>5.8.2 Activity Networks:</a:t>
            </a:r>
          </a:p>
          <a:p>
            <a:pPr marL="0" indent="0">
              <a:spcBef>
                <a:spcPts val="0"/>
              </a:spcBef>
              <a:buNone/>
            </a:pPr>
            <a:r>
              <a:rPr lang="en-US" sz="1600" b="1" dirty="0">
                <a:solidFill>
                  <a:srgbClr val="FF0000"/>
                </a:solidFill>
              </a:rPr>
              <a:t>Minimum time: </a:t>
            </a:r>
            <a:r>
              <a:rPr lang="en-US" sz="1600" dirty="0"/>
              <a:t>the maximum of all </a:t>
            </a:r>
            <a:r>
              <a:rPr lang="en-US" sz="1600" dirty="0" smtClean="0"/>
              <a:t>paths from </a:t>
            </a:r>
            <a:r>
              <a:rPr lang="en-US" sz="1600" dirty="0"/>
              <a:t>start to </a:t>
            </a:r>
            <a:r>
              <a:rPr lang="en-US" sz="1600" dirty="0" smtClean="0"/>
              <a:t>finish</a:t>
            </a:r>
          </a:p>
          <a:p>
            <a:pPr marL="0" indent="0">
              <a:spcBef>
                <a:spcPts val="0"/>
              </a:spcBef>
              <a:buNone/>
            </a:pPr>
            <a:r>
              <a:rPr lang="en-US" sz="1600" dirty="0" smtClean="0"/>
              <a:t>So</a:t>
            </a:r>
            <a:r>
              <a:rPr lang="en-US" sz="1600" dirty="0"/>
              <a:t>, Here its ( 15 + 45 + 105 + 120 ) = </a:t>
            </a:r>
            <a:r>
              <a:rPr lang="en-US" sz="1600" b="1" dirty="0" smtClean="0">
                <a:solidFill>
                  <a:srgbClr val="00B050"/>
                </a:solidFill>
              </a:rPr>
              <a:t>285</a:t>
            </a:r>
          </a:p>
          <a:p>
            <a:pPr marL="0" indent="0">
              <a:spcBef>
                <a:spcPts val="0"/>
              </a:spcBef>
              <a:buNone/>
            </a:pPr>
            <a:endParaRPr lang="en-US" sz="1600" b="1" dirty="0">
              <a:solidFill>
                <a:srgbClr val="00B050"/>
              </a:solidFill>
            </a:endParaRPr>
          </a:p>
          <a:p>
            <a:pPr marL="0" indent="0">
              <a:spcBef>
                <a:spcPts val="0"/>
              </a:spcBef>
              <a:buNone/>
            </a:pPr>
            <a:endParaRPr lang="en-US" sz="1600" b="1" dirty="0" smtClean="0">
              <a:solidFill>
                <a:srgbClr val="00B050"/>
              </a:solidFill>
            </a:endParaRPr>
          </a:p>
          <a:p>
            <a:pPr marL="0" indent="0">
              <a:spcBef>
                <a:spcPts val="0"/>
              </a:spcBef>
              <a:buNone/>
            </a:pPr>
            <a:endParaRPr lang="en-US" sz="1600" b="1" dirty="0">
              <a:solidFill>
                <a:srgbClr val="00B050"/>
              </a:solidFill>
            </a:endParaRPr>
          </a:p>
          <a:p>
            <a:pPr marL="0" indent="0">
              <a:spcBef>
                <a:spcPts val="0"/>
              </a:spcBef>
              <a:buNone/>
            </a:pPr>
            <a:endParaRPr lang="en-US" sz="1600" b="1" dirty="0" smtClean="0">
              <a:solidFill>
                <a:srgbClr val="00B050"/>
              </a:solidFill>
            </a:endParaRPr>
          </a:p>
          <a:p>
            <a:pPr marL="0" indent="0">
              <a:spcBef>
                <a:spcPts val="0"/>
              </a:spcBef>
              <a:buNone/>
            </a:pPr>
            <a:endParaRPr lang="en-US" sz="1600" b="1" dirty="0">
              <a:solidFill>
                <a:srgbClr val="00B050"/>
              </a:solidFill>
            </a:endParaRPr>
          </a:p>
          <a:p>
            <a:pPr marL="0" indent="0">
              <a:spcBef>
                <a:spcPts val="0"/>
              </a:spcBef>
              <a:buNone/>
            </a:pPr>
            <a:endParaRPr lang="en-US" sz="1600" b="1" dirty="0" smtClean="0">
              <a:solidFill>
                <a:srgbClr val="00B050"/>
              </a:solidFill>
            </a:endParaRPr>
          </a:p>
          <a:p>
            <a:pPr marL="0" indent="0">
              <a:spcBef>
                <a:spcPts val="0"/>
              </a:spcBef>
              <a:buNone/>
            </a:pPr>
            <a:endParaRPr lang="en-US" sz="1600" b="1" dirty="0">
              <a:solidFill>
                <a:srgbClr val="00B050"/>
              </a:solidFill>
            </a:endParaRPr>
          </a:p>
          <a:p>
            <a:pPr marL="0" indent="0">
              <a:spcBef>
                <a:spcPts val="0"/>
              </a:spcBef>
              <a:buNone/>
            </a:pPr>
            <a:endParaRPr lang="en-US" sz="1600" b="1" dirty="0" smtClean="0">
              <a:solidFill>
                <a:srgbClr val="00B050"/>
              </a:solidFill>
            </a:endParaRPr>
          </a:p>
          <a:p>
            <a:pPr marL="0" indent="0">
              <a:spcBef>
                <a:spcPts val="0"/>
              </a:spcBef>
              <a:buNone/>
            </a:pPr>
            <a:r>
              <a:rPr lang="en-US" sz="1600" b="1" dirty="0" smtClean="0"/>
              <a:t>				</a:t>
            </a:r>
          </a:p>
          <a:p>
            <a:pPr marL="0" indent="0">
              <a:spcBef>
                <a:spcPts val="0"/>
              </a:spcBef>
              <a:buNone/>
            </a:pPr>
            <a:endParaRPr lang="en-US" sz="1600" b="1" dirty="0"/>
          </a:p>
          <a:p>
            <a:pPr marL="0" indent="0">
              <a:spcBef>
                <a:spcPts val="0"/>
              </a:spcBef>
              <a:buNone/>
            </a:pPr>
            <a:endParaRPr lang="en-US" sz="1600" b="1" dirty="0" smtClean="0"/>
          </a:p>
          <a:p>
            <a:pPr marL="0" indent="0">
              <a:spcBef>
                <a:spcPts val="0"/>
              </a:spcBef>
              <a:buNone/>
            </a:pPr>
            <a:endParaRPr lang="en-US" sz="1600" b="1" dirty="0"/>
          </a:p>
          <a:p>
            <a:pPr marL="0" indent="0">
              <a:spcBef>
                <a:spcPts val="0"/>
              </a:spcBef>
              <a:buNone/>
            </a:pPr>
            <a:endParaRPr lang="en-US" sz="1600" b="1" dirty="0" smtClean="0"/>
          </a:p>
          <a:p>
            <a:pPr marL="0" indent="0">
              <a:spcBef>
                <a:spcPts val="0"/>
              </a:spcBef>
              <a:buNone/>
            </a:pPr>
            <a:endParaRPr lang="en-US" sz="1600" b="1" dirty="0"/>
          </a:p>
          <a:p>
            <a:pPr marL="0" indent="0">
              <a:spcBef>
                <a:spcPts val="0"/>
              </a:spcBef>
              <a:buNone/>
            </a:pPr>
            <a:endParaRPr lang="en-US" sz="1600" b="1" dirty="0" smtClean="0"/>
          </a:p>
          <a:p>
            <a:pPr marL="0" indent="0">
              <a:spcBef>
                <a:spcPts val="0"/>
              </a:spcBef>
              <a:buNone/>
            </a:pPr>
            <a:endParaRPr lang="en-US" sz="1600" b="1" dirty="0"/>
          </a:p>
          <a:p>
            <a:pPr marL="0" indent="0">
              <a:spcBef>
                <a:spcPts val="0"/>
              </a:spcBef>
              <a:buNone/>
            </a:pPr>
            <a:endParaRPr lang="en-US" sz="1600" b="1" dirty="0" smtClean="0"/>
          </a:p>
          <a:p>
            <a:pPr marL="0" indent="0">
              <a:spcBef>
                <a:spcPts val="0"/>
              </a:spcBef>
              <a:buNone/>
            </a:pPr>
            <a:endParaRPr lang="en-US" sz="1600" b="1" dirty="0"/>
          </a:p>
          <a:p>
            <a:pPr marL="0" indent="0">
              <a:spcBef>
                <a:spcPts val="0"/>
              </a:spcBef>
              <a:buNone/>
            </a:pPr>
            <a:endParaRPr lang="en-US" sz="1600" b="1" dirty="0" smtClean="0"/>
          </a:p>
          <a:p>
            <a:pPr marL="0" indent="0">
              <a:spcBef>
                <a:spcPts val="0"/>
              </a:spcBef>
              <a:buNone/>
            </a:pPr>
            <a:endParaRPr lang="en-US" sz="1600" b="1" dirty="0"/>
          </a:p>
          <a:p>
            <a:pPr marL="0" indent="0">
              <a:spcBef>
                <a:spcPts val="0"/>
              </a:spcBef>
              <a:buNone/>
            </a:pPr>
            <a:r>
              <a:rPr lang="en-US" sz="1600" b="1" dirty="0" smtClean="0"/>
              <a:t>[</a:t>
            </a:r>
            <a:r>
              <a:rPr lang="en-US" sz="1600" b="1" dirty="0"/>
              <a:t>Figure 5.2 Activity Network</a:t>
            </a:r>
            <a:r>
              <a:rPr lang="en-US" sz="1600" b="1" dirty="0" smtClean="0"/>
              <a:t>]</a:t>
            </a:r>
            <a:endParaRPr lang="en-US" sz="1600" b="1" dirty="0"/>
          </a:p>
        </p:txBody>
      </p:sp>
      <p:graphicFrame>
        <p:nvGraphicFramePr>
          <p:cNvPr id="7" name="Table 6"/>
          <p:cNvGraphicFramePr>
            <a:graphicFrameLocks noGrp="1"/>
          </p:cNvGraphicFramePr>
          <p:nvPr>
            <p:extLst>
              <p:ext uri="{D42A27DB-BD31-4B8C-83A1-F6EECF244321}">
                <p14:modId xmlns:p14="http://schemas.microsoft.com/office/powerpoint/2010/main" val="740793874"/>
              </p:ext>
            </p:extLst>
          </p:nvPr>
        </p:nvGraphicFramePr>
        <p:xfrm>
          <a:off x="4587239" y="1352550"/>
          <a:ext cx="4480561" cy="2286000"/>
        </p:xfrm>
        <a:graphic>
          <a:graphicData uri="http://schemas.openxmlformats.org/drawingml/2006/table">
            <a:tbl>
              <a:tblPr firstRow="1" bandRow="1">
                <a:tableStyleId>{5940675A-B579-460E-94D1-54222C63F5DA}</a:tableStyleId>
              </a:tblPr>
              <a:tblGrid>
                <a:gridCol w="828863"/>
                <a:gridCol w="1547331"/>
                <a:gridCol w="866502"/>
                <a:gridCol w="1237865"/>
              </a:tblGrid>
              <a:tr h="285750">
                <a:tc>
                  <a:txBody>
                    <a:bodyPr/>
                    <a:lstStyle/>
                    <a:p>
                      <a:pPr algn="ctr"/>
                      <a:r>
                        <a:rPr lang="en-US" sz="1400" b="1" dirty="0" smtClean="0"/>
                        <a:t>Task</a:t>
                      </a:r>
                      <a:r>
                        <a:rPr lang="en-US" sz="1400" b="1" baseline="0" dirty="0" smtClean="0"/>
                        <a:t> No.</a:t>
                      </a:r>
                      <a:endParaRPr lang="en-US" sz="1400" b="1" dirty="0"/>
                    </a:p>
                  </a:txBody>
                  <a:tcPr marL="0" marR="0" marT="0" marB="0" anchor="ctr"/>
                </a:tc>
                <a:tc>
                  <a:txBody>
                    <a:bodyPr/>
                    <a:lstStyle/>
                    <a:p>
                      <a:pPr algn="ctr"/>
                      <a:r>
                        <a:rPr lang="en-US" sz="1400" b="1" dirty="0" smtClean="0"/>
                        <a:t>Task</a:t>
                      </a:r>
                      <a:endParaRPr lang="en-US" sz="1400" b="1" dirty="0"/>
                    </a:p>
                  </a:txBody>
                  <a:tcPr marL="0" marR="0" marT="0" marB="0" anchor="ctr"/>
                </a:tc>
                <a:tc>
                  <a:txBody>
                    <a:bodyPr/>
                    <a:lstStyle/>
                    <a:p>
                      <a:pPr algn="ctr"/>
                      <a:r>
                        <a:rPr lang="en-US" sz="1400" b="1" dirty="0" smtClean="0"/>
                        <a:t>Duration</a:t>
                      </a:r>
                      <a:endParaRPr lang="en-US" sz="1400" b="1" dirty="0"/>
                    </a:p>
                  </a:txBody>
                  <a:tcPr marL="0" marR="0" marT="0" marB="0" anchor="ctr"/>
                </a:tc>
                <a:tc>
                  <a:txBody>
                    <a:bodyPr/>
                    <a:lstStyle/>
                    <a:p>
                      <a:pPr algn="ctr"/>
                      <a:r>
                        <a:rPr lang="en-US" sz="1400" b="1" dirty="0" smtClean="0"/>
                        <a:t>Dependency</a:t>
                      </a:r>
                      <a:endParaRPr lang="en-US" sz="1400" b="1" dirty="0"/>
                    </a:p>
                  </a:txBody>
                  <a:tcPr marL="0" marR="0" marT="0" marB="0" anchor="ctr"/>
                </a:tc>
              </a:tr>
              <a:tr h="285750">
                <a:tc>
                  <a:txBody>
                    <a:bodyPr/>
                    <a:lstStyle/>
                    <a:p>
                      <a:pPr algn="ctr"/>
                      <a:r>
                        <a:rPr lang="en-US" sz="1400" dirty="0" smtClean="0"/>
                        <a:t>T1</a:t>
                      </a:r>
                      <a:endParaRPr lang="en-US" sz="1400" dirty="0"/>
                    </a:p>
                  </a:txBody>
                  <a:tcPr marL="0" marR="0" marT="0" marB="0" anchor="ctr"/>
                </a:tc>
                <a:tc>
                  <a:txBody>
                    <a:bodyPr/>
                    <a:lstStyle/>
                    <a:p>
                      <a:pPr algn="ctr"/>
                      <a:r>
                        <a:rPr lang="en-US" sz="1400" dirty="0" smtClean="0"/>
                        <a:t>Specification</a:t>
                      </a:r>
                      <a:endParaRPr lang="en-US" sz="1400" dirty="0"/>
                    </a:p>
                  </a:txBody>
                  <a:tcPr marL="0" marR="0" marT="0" marB="0" anchor="ctr"/>
                </a:tc>
                <a:tc>
                  <a:txBody>
                    <a:bodyPr/>
                    <a:lstStyle/>
                    <a:p>
                      <a:pPr algn="ctr"/>
                      <a:r>
                        <a:rPr lang="en-US" sz="1400" dirty="0" smtClean="0"/>
                        <a:t>15</a:t>
                      </a:r>
                      <a:endParaRPr lang="en-US" sz="1400" dirty="0"/>
                    </a:p>
                  </a:txBody>
                  <a:tcPr marL="0" marR="0" marT="0" marB="0" anchor="ctr"/>
                </a:tc>
                <a:tc>
                  <a:txBody>
                    <a:bodyPr/>
                    <a:lstStyle/>
                    <a:p>
                      <a:pPr algn="ctr"/>
                      <a:r>
                        <a:rPr lang="en-US" sz="1400" dirty="0" smtClean="0"/>
                        <a:t>-</a:t>
                      </a:r>
                      <a:endParaRPr lang="en-US" sz="1400" dirty="0"/>
                    </a:p>
                  </a:txBody>
                  <a:tcPr marL="0" marR="0" marT="0" marB="0" anchor="ctr"/>
                </a:tc>
              </a:tr>
              <a:tr h="285750">
                <a:tc>
                  <a:txBody>
                    <a:bodyPr/>
                    <a:lstStyle/>
                    <a:p>
                      <a:pPr algn="ctr"/>
                      <a:r>
                        <a:rPr lang="en-US" sz="1400" dirty="0" smtClean="0"/>
                        <a:t>T2</a:t>
                      </a:r>
                      <a:endParaRPr lang="en-US" sz="1400" dirty="0"/>
                    </a:p>
                  </a:txBody>
                  <a:tcPr marL="0" marR="0" marT="0" marB="0" anchor="ctr"/>
                </a:tc>
                <a:tc>
                  <a:txBody>
                    <a:bodyPr/>
                    <a:lstStyle/>
                    <a:p>
                      <a:pPr algn="ctr"/>
                      <a:r>
                        <a:rPr lang="en-US" sz="1400" dirty="0" smtClean="0"/>
                        <a:t>Design Database</a:t>
                      </a:r>
                      <a:endParaRPr lang="en-US" sz="1400" dirty="0"/>
                    </a:p>
                  </a:txBody>
                  <a:tcPr marL="0" marR="0" marT="0" marB="0" anchor="ctr"/>
                </a:tc>
                <a:tc>
                  <a:txBody>
                    <a:bodyPr/>
                    <a:lstStyle/>
                    <a:p>
                      <a:pPr algn="ctr"/>
                      <a:r>
                        <a:rPr lang="en-US" sz="1400" dirty="0" smtClean="0"/>
                        <a:t>45</a:t>
                      </a:r>
                      <a:endParaRPr lang="en-US" sz="1400" dirty="0"/>
                    </a:p>
                  </a:txBody>
                  <a:tcPr marL="0" marR="0" marT="0" marB="0" anchor="ctr"/>
                </a:tc>
                <a:tc>
                  <a:txBody>
                    <a:bodyPr/>
                    <a:lstStyle/>
                    <a:p>
                      <a:pPr algn="ctr"/>
                      <a:r>
                        <a:rPr lang="en-US" sz="1400" dirty="0" smtClean="0"/>
                        <a:t>T1</a:t>
                      </a:r>
                      <a:endParaRPr lang="en-US" sz="1400" dirty="0"/>
                    </a:p>
                  </a:txBody>
                  <a:tcPr marL="0" marR="0" marT="0" marB="0" anchor="ctr"/>
                </a:tc>
              </a:tr>
              <a:tr h="285750">
                <a:tc>
                  <a:txBody>
                    <a:bodyPr/>
                    <a:lstStyle/>
                    <a:p>
                      <a:pPr algn="ctr"/>
                      <a:r>
                        <a:rPr lang="en-US" sz="1400" dirty="0" smtClean="0"/>
                        <a:t>T3</a:t>
                      </a:r>
                      <a:endParaRPr lang="en-US" sz="1400" dirty="0"/>
                    </a:p>
                  </a:txBody>
                  <a:tcPr marL="0" marR="0" marT="0" marB="0" anchor="ctr"/>
                </a:tc>
                <a:tc>
                  <a:txBody>
                    <a:bodyPr/>
                    <a:lstStyle/>
                    <a:p>
                      <a:pPr algn="ctr"/>
                      <a:r>
                        <a:rPr lang="en-US" sz="1400" dirty="0" smtClean="0"/>
                        <a:t>Design GUI</a:t>
                      </a:r>
                      <a:endParaRPr lang="en-US" sz="1400" dirty="0"/>
                    </a:p>
                  </a:txBody>
                  <a:tcPr marL="0" marR="0" marT="0" marB="0" anchor="ctr"/>
                </a:tc>
                <a:tc>
                  <a:txBody>
                    <a:bodyPr/>
                    <a:lstStyle/>
                    <a:p>
                      <a:pPr algn="ctr"/>
                      <a:r>
                        <a:rPr lang="en-US" sz="1400" dirty="0" smtClean="0"/>
                        <a:t>30</a:t>
                      </a:r>
                      <a:endParaRPr lang="en-US" sz="1400" dirty="0"/>
                    </a:p>
                  </a:txBody>
                  <a:tcPr marL="0" marR="0" marT="0" marB="0" anchor="ctr"/>
                </a:tc>
                <a:tc>
                  <a:txBody>
                    <a:bodyPr/>
                    <a:lstStyle/>
                    <a:p>
                      <a:pPr algn="ctr"/>
                      <a:r>
                        <a:rPr lang="en-US" sz="1400" dirty="0" smtClean="0"/>
                        <a:t>T1</a:t>
                      </a:r>
                      <a:endParaRPr lang="en-US" sz="1400" dirty="0"/>
                    </a:p>
                  </a:txBody>
                  <a:tcPr marL="0" marR="0" marT="0" marB="0" anchor="ctr"/>
                </a:tc>
              </a:tr>
              <a:tr h="285750">
                <a:tc>
                  <a:txBody>
                    <a:bodyPr/>
                    <a:lstStyle/>
                    <a:p>
                      <a:pPr algn="ctr"/>
                      <a:r>
                        <a:rPr lang="en-US" sz="1400" dirty="0" smtClean="0"/>
                        <a:t>T4</a:t>
                      </a:r>
                      <a:endParaRPr lang="en-US" sz="1400" dirty="0"/>
                    </a:p>
                  </a:txBody>
                  <a:tcPr marL="0" marR="0" marT="0" marB="0" anchor="ctr"/>
                </a:tc>
                <a:tc>
                  <a:txBody>
                    <a:bodyPr/>
                    <a:lstStyle/>
                    <a:p>
                      <a:pPr algn="ctr"/>
                      <a:r>
                        <a:rPr lang="en-US" sz="1400" dirty="0" smtClean="0"/>
                        <a:t>Code Database</a:t>
                      </a:r>
                      <a:endParaRPr lang="en-US" sz="1400" dirty="0"/>
                    </a:p>
                  </a:txBody>
                  <a:tcPr marL="0" marR="0" marT="0" marB="0" anchor="ctr"/>
                </a:tc>
                <a:tc>
                  <a:txBody>
                    <a:bodyPr/>
                    <a:lstStyle/>
                    <a:p>
                      <a:pPr algn="ctr"/>
                      <a:r>
                        <a:rPr lang="en-US" sz="1400" dirty="0" smtClean="0"/>
                        <a:t>105</a:t>
                      </a:r>
                      <a:endParaRPr lang="en-US" sz="1400" dirty="0"/>
                    </a:p>
                  </a:txBody>
                  <a:tcPr marL="0" marR="0" marT="0" marB="0" anchor="ctr"/>
                </a:tc>
                <a:tc>
                  <a:txBody>
                    <a:bodyPr/>
                    <a:lstStyle/>
                    <a:p>
                      <a:pPr algn="ctr"/>
                      <a:r>
                        <a:rPr lang="en-US" sz="1400" dirty="0" smtClean="0"/>
                        <a:t>T2</a:t>
                      </a:r>
                      <a:endParaRPr lang="en-US" sz="1400" dirty="0"/>
                    </a:p>
                  </a:txBody>
                  <a:tcPr marL="0" marR="0" marT="0" marB="0" anchor="ctr"/>
                </a:tc>
              </a:tr>
              <a:tr h="285750">
                <a:tc>
                  <a:txBody>
                    <a:bodyPr/>
                    <a:lstStyle/>
                    <a:p>
                      <a:pPr algn="ctr"/>
                      <a:r>
                        <a:rPr lang="en-US" sz="1400" dirty="0" smtClean="0"/>
                        <a:t>T5</a:t>
                      </a:r>
                      <a:endParaRPr lang="en-US" sz="1400" dirty="0"/>
                    </a:p>
                  </a:txBody>
                  <a:tcPr marL="0" marR="0" marT="0" marB="0" anchor="ctr"/>
                </a:tc>
                <a:tc>
                  <a:txBody>
                    <a:bodyPr/>
                    <a:lstStyle/>
                    <a:p>
                      <a:pPr algn="ctr"/>
                      <a:r>
                        <a:rPr lang="en-US" sz="1400" dirty="0" smtClean="0"/>
                        <a:t>Code GUI Part</a:t>
                      </a:r>
                      <a:endParaRPr lang="en-US" sz="1400" dirty="0"/>
                    </a:p>
                  </a:txBody>
                  <a:tcPr marL="0" marR="0" marT="0" marB="0" anchor="ctr"/>
                </a:tc>
                <a:tc>
                  <a:txBody>
                    <a:bodyPr/>
                    <a:lstStyle/>
                    <a:p>
                      <a:pPr algn="ctr"/>
                      <a:r>
                        <a:rPr lang="en-US" sz="1400" dirty="0" smtClean="0"/>
                        <a:t>45</a:t>
                      </a:r>
                      <a:endParaRPr lang="en-US" sz="1400" dirty="0"/>
                    </a:p>
                  </a:txBody>
                  <a:tcPr marL="0" marR="0" marT="0" marB="0" anchor="ctr"/>
                </a:tc>
                <a:tc>
                  <a:txBody>
                    <a:bodyPr/>
                    <a:lstStyle/>
                    <a:p>
                      <a:pPr algn="ctr"/>
                      <a:r>
                        <a:rPr lang="en-US" sz="1400" dirty="0" smtClean="0"/>
                        <a:t>T3</a:t>
                      </a:r>
                      <a:endParaRPr lang="en-US" sz="1400" dirty="0"/>
                    </a:p>
                  </a:txBody>
                  <a:tcPr marL="0" marR="0" marT="0" marB="0" anchor="ctr"/>
                </a:tc>
              </a:tr>
              <a:tr h="285750">
                <a:tc>
                  <a:txBody>
                    <a:bodyPr/>
                    <a:lstStyle/>
                    <a:p>
                      <a:pPr algn="ctr"/>
                      <a:r>
                        <a:rPr lang="en-US" sz="1400" dirty="0" smtClean="0"/>
                        <a:t>T6</a:t>
                      </a:r>
                      <a:endParaRPr lang="en-US" sz="1400" dirty="0"/>
                    </a:p>
                  </a:txBody>
                  <a:tcPr marL="0" marR="0" marT="0" marB="0" anchor="ctr"/>
                </a:tc>
                <a:tc>
                  <a:txBody>
                    <a:bodyPr/>
                    <a:lstStyle/>
                    <a:p>
                      <a:pPr algn="ctr"/>
                      <a:r>
                        <a:rPr lang="en-US" sz="1400" dirty="0" smtClean="0"/>
                        <a:t>Integrate and Test</a:t>
                      </a:r>
                      <a:endParaRPr lang="en-US" sz="1400" dirty="0"/>
                    </a:p>
                  </a:txBody>
                  <a:tcPr marL="0" marR="0" marT="0" marB="0" anchor="ctr"/>
                </a:tc>
                <a:tc>
                  <a:txBody>
                    <a:bodyPr/>
                    <a:lstStyle/>
                    <a:p>
                      <a:pPr algn="ctr"/>
                      <a:r>
                        <a:rPr lang="en-US" sz="1400" dirty="0" smtClean="0"/>
                        <a:t>120</a:t>
                      </a:r>
                      <a:endParaRPr lang="en-US" sz="1400" dirty="0"/>
                    </a:p>
                  </a:txBody>
                  <a:tcPr marL="0" marR="0" marT="0" marB="0" anchor="ctr"/>
                </a:tc>
                <a:tc>
                  <a:txBody>
                    <a:bodyPr/>
                    <a:lstStyle/>
                    <a:p>
                      <a:pPr algn="ctr"/>
                      <a:r>
                        <a:rPr lang="en-US" sz="1400" dirty="0" smtClean="0"/>
                        <a:t>T4 &amp; T5</a:t>
                      </a:r>
                      <a:endParaRPr lang="en-US" sz="1400" dirty="0"/>
                    </a:p>
                  </a:txBody>
                  <a:tcPr marL="0" marR="0" marT="0" marB="0" anchor="ctr"/>
                </a:tc>
              </a:tr>
              <a:tr h="285750">
                <a:tc>
                  <a:txBody>
                    <a:bodyPr/>
                    <a:lstStyle/>
                    <a:p>
                      <a:pPr algn="ctr"/>
                      <a:r>
                        <a:rPr lang="en-US" sz="1400" dirty="0" smtClean="0"/>
                        <a:t>T7</a:t>
                      </a:r>
                      <a:endParaRPr lang="en-US" sz="1400" dirty="0"/>
                    </a:p>
                  </a:txBody>
                  <a:tcPr marL="0" marR="0" marT="0" marB="0" anchor="ctr"/>
                </a:tc>
                <a:tc>
                  <a:txBody>
                    <a:bodyPr/>
                    <a:lstStyle/>
                    <a:p>
                      <a:pPr algn="ctr"/>
                      <a:r>
                        <a:rPr lang="en-US" sz="1400" dirty="0" smtClean="0"/>
                        <a:t>Write</a:t>
                      </a:r>
                      <a:r>
                        <a:rPr lang="en-US" sz="1400" baseline="0" dirty="0" smtClean="0"/>
                        <a:t> User Manual</a:t>
                      </a:r>
                      <a:endParaRPr lang="en-US" sz="1400" dirty="0"/>
                    </a:p>
                  </a:txBody>
                  <a:tcPr marL="0" marR="0" marT="0" marB="0" anchor="ctr"/>
                </a:tc>
                <a:tc>
                  <a:txBody>
                    <a:bodyPr/>
                    <a:lstStyle/>
                    <a:p>
                      <a:pPr algn="ctr"/>
                      <a:r>
                        <a:rPr lang="en-US" sz="1400" dirty="0" smtClean="0"/>
                        <a:t>60</a:t>
                      </a:r>
                      <a:endParaRPr lang="en-US" sz="1400" dirty="0"/>
                    </a:p>
                  </a:txBody>
                  <a:tcPr marL="0" marR="0" marT="0" marB="0" anchor="ctr"/>
                </a:tc>
                <a:tc>
                  <a:txBody>
                    <a:bodyPr/>
                    <a:lstStyle/>
                    <a:p>
                      <a:pPr algn="ctr"/>
                      <a:r>
                        <a:rPr lang="en-US" sz="1400" dirty="0" smtClean="0"/>
                        <a:t>T1</a:t>
                      </a:r>
                      <a:endParaRPr lang="en-US" sz="1400" dirty="0"/>
                    </a:p>
                  </a:txBody>
                  <a:tcPr marL="0" marR="0" marT="0" marB="0" anchor="ct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81350"/>
            <a:ext cx="5220624"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942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8382000" cy="3352800"/>
          </a:xfrm>
        </p:spPr>
        <p:txBody>
          <a:bodyPr numCol="2">
            <a:normAutofit fontScale="85000" lnSpcReduction="20000"/>
          </a:bodyPr>
          <a:lstStyle/>
          <a:p>
            <a:pPr marL="0" indent="0">
              <a:spcBef>
                <a:spcPts val="0"/>
              </a:spcBef>
              <a:buNone/>
            </a:pPr>
            <a:r>
              <a:rPr lang="en-US" sz="1600" b="1" dirty="0"/>
              <a:t>5.8.2 Critical Path Method (CPM):</a:t>
            </a:r>
            <a:endParaRPr lang="en-US" sz="1400" b="1" dirty="0"/>
          </a:p>
          <a:p>
            <a:pPr marL="285750" indent="-285750" algn="just">
              <a:spcBef>
                <a:spcPts val="0"/>
              </a:spcBef>
              <a:buFont typeface="Wingdings" pitchFamily="2" charset="2"/>
              <a:buChar char="q"/>
            </a:pPr>
            <a:r>
              <a:rPr lang="en-US" sz="1600" dirty="0"/>
              <a:t>A </a:t>
            </a:r>
            <a:r>
              <a:rPr lang="en-US" sz="1600" b="1" i="1" dirty="0"/>
              <a:t>path</a:t>
            </a:r>
            <a:r>
              <a:rPr lang="en-US" sz="1600" dirty="0"/>
              <a:t> in the activity network graph is any set of consecutive nodes and edges in this graph from the starting node to the last node.</a:t>
            </a:r>
          </a:p>
          <a:p>
            <a:pPr marL="285750" indent="-285750" algn="just">
              <a:spcBef>
                <a:spcPts val="0"/>
              </a:spcBef>
              <a:buFont typeface="Wingdings" pitchFamily="2" charset="2"/>
              <a:buChar char="q"/>
            </a:pPr>
            <a:r>
              <a:rPr lang="en-US" sz="1600" dirty="0"/>
              <a:t>A </a:t>
            </a:r>
            <a:r>
              <a:rPr lang="en-US" sz="1600" b="1" i="1" dirty="0"/>
              <a:t>critical path</a:t>
            </a:r>
            <a:r>
              <a:rPr lang="en-US" sz="1600" dirty="0"/>
              <a:t> consists of a set of dependent tasks that need to be performed in a sequence and which together take the longest time to complete.</a:t>
            </a:r>
          </a:p>
          <a:p>
            <a:pPr marL="285750" indent="-285750" algn="just">
              <a:spcBef>
                <a:spcPts val="0"/>
              </a:spcBef>
              <a:buFont typeface="Wingdings" pitchFamily="2" charset="2"/>
              <a:buChar char="q"/>
            </a:pPr>
            <a:r>
              <a:rPr lang="en-US" sz="1600" dirty="0"/>
              <a:t>A </a:t>
            </a:r>
            <a:r>
              <a:rPr lang="en-US" sz="1600" b="1" i="1" dirty="0"/>
              <a:t>Critical task </a:t>
            </a:r>
            <a:r>
              <a:rPr lang="en-US" sz="1600" dirty="0"/>
              <a:t>is one with a zero slack time. A path from the start node to the finish node containing only critical tasks is called a critical path.</a:t>
            </a:r>
          </a:p>
          <a:p>
            <a:pPr marL="285750" indent="-285750" algn="just">
              <a:spcBef>
                <a:spcPts val="0"/>
              </a:spcBef>
              <a:buFont typeface="Wingdings" pitchFamily="2" charset="2"/>
              <a:buChar char="q"/>
            </a:pPr>
            <a:r>
              <a:rPr lang="en-US" sz="1600" b="1" dirty="0"/>
              <a:t>Minimum time (MT):</a:t>
            </a:r>
            <a:r>
              <a:rPr lang="en-US" sz="1600" dirty="0"/>
              <a:t> It is the minimum time required to complete the project. It is computed by determining the maximum of all paths from start to finish.</a:t>
            </a:r>
          </a:p>
          <a:p>
            <a:pPr marL="285750" indent="-285750" algn="just">
              <a:spcBef>
                <a:spcPts val="0"/>
              </a:spcBef>
              <a:buFont typeface="Wingdings" pitchFamily="2" charset="2"/>
              <a:buChar char="q"/>
            </a:pPr>
            <a:r>
              <a:rPr lang="en-US" sz="1600" b="1" dirty="0"/>
              <a:t>Earliest start (ES):</a:t>
            </a:r>
            <a:r>
              <a:rPr lang="en-US" sz="1600" dirty="0"/>
              <a:t> It is the time of a task is the maximum of all paths from the start to this task. The ES for a task is the ES of the previous task plus the duration of the preceding task.</a:t>
            </a:r>
          </a:p>
          <a:p>
            <a:pPr marL="285750" indent="-285750" algn="just">
              <a:spcBef>
                <a:spcPts val="0"/>
              </a:spcBef>
              <a:buFont typeface="Wingdings" pitchFamily="2" charset="2"/>
              <a:buChar char="q"/>
            </a:pPr>
            <a:r>
              <a:rPr lang="en-US" sz="1600" b="1" dirty="0"/>
              <a:t>Latest start time (LST):</a:t>
            </a:r>
            <a:r>
              <a:rPr lang="en-US" sz="1600" dirty="0"/>
              <a:t> It is the difference between MT and the maximum of all paths from this task to the finish. The LST can be computed by subtracting the duration of the subsequent task from the LST of the subsequent task.</a:t>
            </a:r>
          </a:p>
          <a:p>
            <a:pPr marL="285750" indent="-285750" algn="just">
              <a:spcBef>
                <a:spcPts val="0"/>
              </a:spcBef>
              <a:buFont typeface="Wingdings" pitchFamily="2" charset="2"/>
              <a:buChar char="q"/>
            </a:pPr>
            <a:r>
              <a:rPr lang="en-US" sz="1600" b="1" dirty="0"/>
              <a:t>Earliest finish time (EF):</a:t>
            </a:r>
            <a:r>
              <a:rPr lang="en-US" sz="1600" dirty="0"/>
              <a:t> The EF for a task is the sum of the earliest start time of the task and the duration of the task.</a:t>
            </a:r>
          </a:p>
          <a:p>
            <a:pPr marL="285750" indent="-285750" algn="just">
              <a:spcBef>
                <a:spcPts val="0"/>
              </a:spcBef>
              <a:buFont typeface="Wingdings" pitchFamily="2" charset="2"/>
              <a:buChar char="q"/>
            </a:pPr>
            <a:r>
              <a:rPr lang="en-US" sz="1600" b="1" dirty="0"/>
              <a:t>Latest finish (LF):</a:t>
            </a:r>
            <a:r>
              <a:rPr lang="en-US" sz="1600" dirty="0"/>
              <a:t> LF indicates the latest time by which a task can finish without affecting the final completion time of the project. A task completing beyond its LF would cause project delay. LF of a task can be obtained by subtracting maximum of all paths from this task to finish from MT.</a:t>
            </a:r>
          </a:p>
          <a:p>
            <a:pPr marL="285750" indent="-285750" algn="just">
              <a:spcBef>
                <a:spcPts val="0"/>
              </a:spcBef>
              <a:buFont typeface="Wingdings" pitchFamily="2" charset="2"/>
              <a:buChar char="q"/>
            </a:pPr>
            <a:r>
              <a:rPr lang="en-US" sz="1600" b="1" dirty="0"/>
              <a:t>Slack time (ST):</a:t>
            </a:r>
            <a:r>
              <a:rPr lang="en-US" sz="1600" dirty="0"/>
              <a:t> The slack time (or float time) is the total time that a task may be delayed before it will affect the end time of the project. The slack time indicates the ”flexibility” in starting and completion of tasks. ST for a task is LS-ES and can equivalently be written as LF-EF.</a:t>
            </a:r>
            <a:endParaRPr lang="en-US" sz="1600" b="1" dirty="0"/>
          </a:p>
        </p:txBody>
      </p:sp>
    </p:spTree>
    <p:extLst>
      <p:ext uri="{BB962C8B-B14F-4D97-AF65-F5344CB8AC3E}">
        <p14:creationId xmlns:p14="http://schemas.microsoft.com/office/powerpoint/2010/main" val="2586705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8382000" cy="3352800"/>
          </a:xfrm>
        </p:spPr>
        <p:txBody>
          <a:bodyPr numCol="1">
            <a:normAutofit/>
          </a:bodyPr>
          <a:lstStyle/>
          <a:p>
            <a:pPr marL="0" indent="0">
              <a:spcBef>
                <a:spcPts val="0"/>
              </a:spcBef>
              <a:buNone/>
            </a:pPr>
            <a:r>
              <a:rPr lang="en-US" sz="1600" b="1" dirty="0"/>
              <a:t>5.8.2 Critical Path Method (CPM</a:t>
            </a:r>
            <a:r>
              <a:rPr lang="en-US" sz="1600" b="1" dirty="0" smtClean="0"/>
              <a:t>):</a:t>
            </a:r>
          </a:p>
          <a:p>
            <a:pPr>
              <a:spcBef>
                <a:spcPts val="0"/>
              </a:spcBef>
            </a:pPr>
            <a:r>
              <a:rPr lang="en-US" sz="1600" b="1" u="sng" dirty="0" smtClean="0"/>
              <a:t>Example: </a:t>
            </a:r>
            <a:r>
              <a:rPr lang="en-US" sz="1600" dirty="0"/>
              <a:t>Use the Activity network of Figure 5.2  to determine the ES and EF for every task for the MIS problem</a:t>
            </a:r>
          </a:p>
          <a:p>
            <a:pPr>
              <a:spcBef>
                <a:spcPts val="0"/>
              </a:spcBef>
            </a:pPr>
            <a:r>
              <a:rPr lang="en-US" sz="1600" b="1" dirty="0"/>
              <a:t>Solution:</a:t>
            </a:r>
          </a:p>
          <a:p>
            <a:pPr marL="0" indent="0">
              <a:spcBef>
                <a:spcPts val="0"/>
              </a:spcBef>
              <a:buNone/>
            </a:pPr>
            <a:endParaRPr lang="en-US" sz="1400" b="1" u="sng" dirty="0" smtClean="0"/>
          </a:p>
          <a:p>
            <a:pPr marL="0" indent="0">
              <a:spcBef>
                <a:spcPts val="0"/>
              </a:spcBef>
              <a:buNone/>
            </a:pPr>
            <a:endParaRPr lang="en-US" sz="1400" b="1" u="sng" dirty="0"/>
          </a:p>
          <a:p>
            <a:pPr marL="0" indent="0">
              <a:spcBef>
                <a:spcPts val="0"/>
              </a:spcBef>
              <a:buNone/>
            </a:pPr>
            <a:endParaRPr lang="en-US" sz="1400" b="1" u="sng" dirty="0" smtClean="0"/>
          </a:p>
          <a:p>
            <a:pPr marL="0" indent="0">
              <a:spcBef>
                <a:spcPts val="0"/>
              </a:spcBef>
              <a:buNone/>
            </a:pPr>
            <a:endParaRPr lang="en-US" sz="1400" b="1" u="sng" dirty="0"/>
          </a:p>
          <a:p>
            <a:pPr marL="0" indent="0">
              <a:spcBef>
                <a:spcPts val="0"/>
              </a:spcBef>
              <a:buNone/>
            </a:pPr>
            <a:endParaRPr lang="en-US" sz="1400" b="1" u="sng" dirty="0" smtClean="0"/>
          </a:p>
          <a:p>
            <a:pPr marL="0" indent="0">
              <a:spcBef>
                <a:spcPts val="0"/>
              </a:spcBef>
              <a:buNone/>
            </a:pPr>
            <a:endParaRPr lang="en-US" sz="1400" b="1" u="sng" dirty="0"/>
          </a:p>
          <a:p>
            <a:pPr marL="0" indent="0">
              <a:spcBef>
                <a:spcPts val="0"/>
              </a:spcBef>
              <a:buNone/>
            </a:pPr>
            <a:endParaRPr lang="en-US" sz="1400" b="1" u="sng" dirty="0" smtClean="0"/>
          </a:p>
          <a:p>
            <a:pPr marL="0" indent="0">
              <a:spcBef>
                <a:spcPts val="0"/>
              </a:spcBef>
              <a:buNone/>
            </a:pPr>
            <a:endParaRPr lang="en-US" sz="1400" b="1" u="sng" dirty="0"/>
          </a:p>
          <a:p>
            <a:pPr marL="0" indent="0">
              <a:spcBef>
                <a:spcPts val="0"/>
              </a:spcBef>
              <a:buNone/>
            </a:pPr>
            <a:endParaRPr lang="en-US" sz="1400" b="1" u="sng" dirty="0" smtClean="0"/>
          </a:p>
          <a:p>
            <a:pPr marL="0" indent="0" algn="ctr">
              <a:spcBef>
                <a:spcPts val="0"/>
              </a:spcBef>
              <a:buNone/>
            </a:pPr>
            <a:r>
              <a:rPr lang="en-US" sz="1400" b="1" dirty="0" smtClean="0"/>
              <a:t>[ </a:t>
            </a:r>
            <a:r>
              <a:rPr lang="en-US" sz="1400" b="1" dirty="0"/>
              <a:t>Figure 5.3 Finding Early Start (ES) and Early Finish (ES) </a:t>
            </a:r>
            <a:r>
              <a:rPr lang="en-US" sz="1400" b="1" dirty="0" smtClean="0"/>
              <a:t>]</a:t>
            </a:r>
            <a:endParaRPr lang="en-US" sz="14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99" y="2266950"/>
            <a:ext cx="645055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860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09600" y="1733550"/>
            <a:ext cx="7848600" cy="3352800"/>
          </a:xfrm>
        </p:spPr>
        <p:txBody>
          <a:bodyPr numCol="2">
            <a:normAutofit/>
          </a:bodyPr>
          <a:lstStyle/>
          <a:p>
            <a:pPr marL="0" indent="0">
              <a:spcBef>
                <a:spcPts val="0"/>
              </a:spcBef>
              <a:buNone/>
            </a:pPr>
            <a:r>
              <a:rPr lang="en-US" sz="1600" b="1" dirty="0"/>
              <a:t>5.8.2 Critical Path Method (CPM</a:t>
            </a:r>
            <a:r>
              <a:rPr lang="en-US" sz="1600" b="1" dirty="0" smtClean="0"/>
              <a:t>):</a:t>
            </a:r>
          </a:p>
          <a:p>
            <a:pPr marL="0" indent="0" algn="just">
              <a:spcBef>
                <a:spcPts val="0"/>
              </a:spcBef>
              <a:buNone/>
            </a:pPr>
            <a:r>
              <a:rPr lang="en-US" sz="1600" b="1" dirty="0"/>
              <a:t>Example: </a:t>
            </a:r>
            <a:r>
              <a:rPr lang="en-US" sz="1600" dirty="0"/>
              <a:t>Use the same Activity network of Figure 5.3 to determine the LS, LF and ST for every task for the MIS problem (Remember that our </a:t>
            </a:r>
            <a:r>
              <a:rPr lang="en-US" sz="1600" b="1" dirty="0">
                <a:solidFill>
                  <a:srgbClr val="FF0000"/>
                </a:solidFill>
              </a:rPr>
              <a:t>Minimum Time (MT)</a:t>
            </a:r>
            <a:r>
              <a:rPr lang="en-US" sz="1600" dirty="0"/>
              <a:t> was </a:t>
            </a:r>
            <a:r>
              <a:rPr lang="en-US" sz="1600" b="1" dirty="0">
                <a:solidFill>
                  <a:srgbClr val="00B050"/>
                </a:solidFill>
              </a:rPr>
              <a:t>285</a:t>
            </a:r>
            <a:r>
              <a:rPr lang="en-US" sz="1600" dirty="0"/>
              <a:t>)</a:t>
            </a:r>
          </a:p>
          <a:p>
            <a:pPr marL="0" indent="0" algn="just">
              <a:spcBef>
                <a:spcPts val="0"/>
              </a:spcBef>
              <a:buNone/>
            </a:pPr>
            <a:endParaRPr lang="en-US" sz="1600" dirty="0" smtClean="0">
              <a:solidFill>
                <a:srgbClr val="FF0000"/>
              </a:solidFill>
            </a:endParaRPr>
          </a:p>
          <a:p>
            <a:pPr marL="0" indent="0" algn="just">
              <a:spcBef>
                <a:spcPts val="0"/>
              </a:spcBef>
              <a:buNone/>
            </a:pPr>
            <a:r>
              <a:rPr lang="en-US" sz="1600" dirty="0" smtClean="0">
                <a:solidFill>
                  <a:srgbClr val="FF0000"/>
                </a:solidFill>
              </a:rPr>
              <a:t>What </a:t>
            </a:r>
            <a:r>
              <a:rPr lang="en-US" sz="1600" dirty="0">
                <a:solidFill>
                  <a:srgbClr val="FF0000"/>
                </a:solidFill>
              </a:rPr>
              <a:t>is Latest Start (LS)? </a:t>
            </a:r>
            <a:r>
              <a:rPr lang="en-US" sz="1600" b="1" dirty="0">
                <a:solidFill>
                  <a:srgbClr val="00B050"/>
                </a:solidFill>
              </a:rPr>
              <a:t>Difference between MT and max of all paths from this task to finish</a:t>
            </a:r>
          </a:p>
          <a:p>
            <a:pPr marL="0" indent="0" algn="just">
              <a:spcBef>
                <a:spcPts val="0"/>
              </a:spcBef>
              <a:buNone/>
            </a:pPr>
            <a:endParaRPr lang="en-US" sz="1600" dirty="0" smtClean="0">
              <a:solidFill>
                <a:srgbClr val="FF0000"/>
              </a:solidFill>
            </a:endParaRPr>
          </a:p>
          <a:p>
            <a:pPr marL="0" indent="0" algn="just">
              <a:spcBef>
                <a:spcPts val="0"/>
              </a:spcBef>
              <a:buNone/>
            </a:pPr>
            <a:r>
              <a:rPr lang="en-US" sz="1600" dirty="0" smtClean="0">
                <a:solidFill>
                  <a:srgbClr val="FF0000"/>
                </a:solidFill>
              </a:rPr>
              <a:t>What </a:t>
            </a:r>
            <a:r>
              <a:rPr lang="en-US" sz="1600" dirty="0">
                <a:solidFill>
                  <a:srgbClr val="FF0000"/>
                </a:solidFill>
              </a:rPr>
              <a:t>is Latest Finish (LF)?  </a:t>
            </a:r>
            <a:r>
              <a:rPr lang="en-US" sz="1600" b="1" dirty="0">
                <a:solidFill>
                  <a:srgbClr val="00B050"/>
                </a:solidFill>
              </a:rPr>
              <a:t>MT – (max of all paths from this task to finish)</a:t>
            </a:r>
            <a:endParaRPr lang="en-US" sz="1600" b="1" dirty="0" smtClean="0"/>
          </a:p>
          <a:p>
            <a:pPr marL="0" indent="0">
              <a:spcBef>
                <a:spcPts val="0"/>
              </a:spcBef>
              <a:buNone/>
            </a:pPr>
            <a:endParaRPr lang="en-US" sz="1600" b="1" dirty="0" smtClean="0"/>
          </a:p>
        </p:txBody>
      </p:sp>
      <p:graphicFrame>
        <p:nvGraphicFramePr>
          <p:cNvPr id="8" name="Table 7"/>
          <p:cNvGraphicFramePr>
            <a:graphicFrameLocks noGrp="1"/>
          </p:cNvGraphicFramePr>
          <p:nvPr>
            <p:extLst>
              <p:ext uri="{D42A27DB-BD31-4B8C-83A1-F6EECF244321}">
                <p14:modId xmlns:p14="http://schemas.microsoft.com/office/powerpoint/2010/main" val="2251305237"/>
              </p:ext>
            </p:extLst>
          </p:nvPr>
        </p:nvGraphicFramePr>
        <p:xfrm>
          <a:off x="4724399" y="2038350"/>
          <a:ext cx="4343401" cy="2486528"/>
        </p:xfrm>
        <a:graphic>
          <a:graphicData uri="http://schemas.openxmlformats.org/drawingml/2006/table">
            <a:tbl>
              <a:tblPr firstRow="1" bandRow="1">
                <a:tableStyleId>{5940675A-B579-460E-94D1-54222C63F5DA}</a:tableStyleId>
              </a:tblPr>
              <a:tblGrid>
                <a:gridCol w="2053244"/>
                <a:gridCol w="552796"/>
                <a:gridCol w="518160"/>
                <a:gridCol w="350521"/>
                <a:gridCol w="394855"/>
                <a:gridCol w="473825"/>
              </a:tblGrid>
              <a:tr h="261488">
                <a:tc>
                  <a:txBody>
                    <a:bodyPr/>
                    <a:lstStyle/>
                    <a:p>
                      <a:pPr algn="ctr"/>
                      <a:r>
                        <a:rPr lang="en-US" sz="1400" b="1" dirty="0" smtClean="0"/>
                        <a:t>Task</a:t>
                      </a:r>
                      <a:endParaRPr lang="en-US" sz="1400" b="1" dirty="0"/>
                    </a:p>
                  </a:txBody>
                  <a:tcPr/>
                </a:tc>
                <a:tc>
                  <a:txBody>
                    <a:bodyPr/>
                    <a:lstStyle/>
                    <a:p>
                      <a:pPr algn="ctr"/>
                      <a:r>
                        <a:rPr lang="en-US" sz="1400" b="1" dirty="0" smtClean="0"/>
                        <a:t>ES</a:t>
                      </a:r>
                      <a:endParaRPr lang="en-US" sz="1400" b="1" dirty="0"/>
                    </a:p>
                  </a:txBody>
                  <a:tcPr/>
                </a:tc>
                <a:tc>
                  <a:txBody>
                    <a:bodyPr/>
                    <a:lstStyle/>
                    <a:p>
                      <a:pPr algn="ctr"/>
                      <a:r>
                        <a:rPr lang="en-US" sz="1400" b="1" dirty="0" smtClean="0"/>
                        <a:t>EF</a:t>
                      </a:r>
                      <a:endParaRPr lang="en-US" sz="1400" b="1" dirty="0"/>
                    </a:p>
                  </a:txBody>
                  <a:tcPr/>
                </a:tc>
                <a:tc>
                  <a:txBody>
                    <a:bodyPr/>
                    <a:lstStyle/>
                    <a:p>
                      <a:pPr algn="ctr"/>
                      <a:r>
                        <a:rPr lang="en-US" sz="1400" b="1" dirty="0" smtClean="0"/>
                        <a:t>LS</a:t>
                      </a:r>
                      <a:endParaRPr lang="en-US" sz="1400" b="1" dirty="0"/>
                    </a:p>
                  </a:txBody>
                  <a:tcPr/>
                </a:tc>
                <a:tc>
                  <a:txBody>
                    <a:bodyPr/>
                    <a:lstStyle/>
                    <a:p>
                      <a:pPr algn="ctr"/>
                      <a:r>
                        <a:rPr lang="en-US" sz="1400" b="1" dirty="0" smtClean="0"/>
                        <a:t>LF</a:t>
                      </a:r>
                      <a:endParaRPr lang="en-US" sz="1400" b="1" dirty="0"/>
                    </a:p>
                  </a:txBody>
                  <a:tcPr/>
                </a:tc>
                <a:tc>
                  <a:txBody>
                    <a:bodyPr/>
                    <a:lstStyle/>
                    <a:p>
                      <a:pPr algn="ctr"/>
                      <a:r>
                        <a:rPr lang="en-US" sz="1400" b="1" dirty="0" smtClean="0"/>
                        <a:t>ST</a:t>
                      </a:r>
                      <a:endParaRPr lang="en-US" sz="1400" b="1" dirty="0"/>
                    </a:p>
                  </a:txBody>
                  <a:tcPr/>
                </a:tc>
              </a:tr>
              <a:tr h="290078">
                <a:tc>
                  <a:txBody>
                    <a:bodyPr/>
                    <a:lstStyle/>
                    <a:p>
                      <a:r>
                        <a:rPr lang="en-US" sz="1400" dirty="0" smtClean="0"/>
                        <a:t>Specification</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Design Database</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60</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Design GUI</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45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Code Database</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165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Code GUI Part</a:t>
                      </a:r>
                      <a:endParaRPr lang="en-US" sz="1400" dirty="0"/>
                    </a:p>
                  </a:txBody>
                  <a:tcPr/>
                </a:tc>
                <a:tc>
                  <a:txBody>
                    <a:bodyPr/>
                    <a:lstStyle/>
                    <a:p>
                      <a:pPr algn="ctr"/>
                      <a:r>
                        <a:rPr lang="en-US" sz="1400" dirty="0" smtClean="0"/>
                        <a:t>45</a:t>
                      </a:r>
                      <a:endParaRPr lang="en-US" sz="1400" dirty="0"/>
                    </a:p>
                  </a:txBody>
                  <a:tcPr/>
                </a:tc>
                <a:tc>
                  <a:txBody>
                    <a:bodyPr/>
                    <a:lstStyle/>
                    <a:p>
                      <a:pPr algn="ctr"/>
                      <a:r>
                        <a:rPr lang="en-US" sz="1400" dirty="0" smtClean="0"/>
                        <a:t>90</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290078">
                <a:tc>
                  <a:txBody>
                    <a:bodyPr/>
                    <a:lstStyle/>
                    <a:p>
                      <a:r>
                        <a:rPr lang="en-US" sz="1400" dirty="0" smtClean="0"/>
                        <a:t>Integrate and Test</a:t>
                      </a:r>
                      <a:endParaRPr lang="en-US" sz="1400" dirty="0"/>
                    </a:p>
                  </a:txBody>
                  <a:tcPr/>
                </a:tc>
                <a:tc>
                  <a:txBody>
                    <a:bodyPr/>
                    <a:lstStyle/>
                    <a:p>
                      <a:pPr algn="ctr"/>
                      <a:r>
                        <a:rPr lang="en-US" sz="1400" dirty="0" smtClean="0"/>
                        <a:t>165</a:t>
                      </a:r>
                      <a:endParaRPr lang="en-US" sz="1400" dirty="0"/>
                    </a:p>
                  </a:txBody>
                  <a:tcPr/>
                </a:tc>
                <a:tc>
                  <a:txBody>
                    <a:bodyPr/>
                    <a:lstStyle/>
                    <a:p>
                      <a:pPr algn="ctr"/>
                      <a:r>
                        <a:rPr lang="en-US" sz="1400" dirty="0" smtClean="0"/>
                        <a:t>285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52928">
                <a:tc>
                  <a:txBody>
                    <a:bodyPr/>
                    <a:lstStyle/>
                    <a:p>
                      <a:r>
                        <a:rPr lang="en-US" sz="1400" dirty="0" smtClean="0"/>
                        <a:t>Write</a:t>
                      </a:r>
                      <a:r>
                        <a:rPr lang="en-US" sz="1400" baseline="0" dirty="0" smtClean="0"/>
                        <a:t> User Manual</a:t>
                      </a:r>
                      <a:endParaRPr lang="en-US" sz="1400" dirty="0"/>
                    </a:p>
                  </a:txBody>
                  <a:tcPr/>
                </a:tc>
                <a:tc>
                  <a:txBody>
                    <a:bodyPr/>
                    <a:lstStyle/>
                    <a:p>
                      <a:pPr algn="ctr"/>
                      <a:r>
                        <a:rPr lang="en-US" sz="1400" dirty="0" smtClean="0"/>
                        <a:t>15</a:t>
                      </a:r>
                      <a:endParaRPr lang="en-US" sz="1400" dirty="0"/>
                    </a:p>
                  </a:txBody>
                  <a:tcPr/>
                </a:tc>
                <a:tc>
                  <a:txBody>
                    <a:bodyPr/>
                    <a:lstStyle/>
                    <a:p>
                      <a:pPr algn="ctr"/>
                      <a:r>
                        <a:rPr lang="en-US" sz="1400" dirty="0" smtClean="0"/>
                        <a:t>75</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Tree>
    <p:extLst>
      <p:ext uri="{BB962C8B-B14F-4D97-AF65-F5344CB8AC3E}">
        <p14:creationId xmlns:p14="http://schemas.microsoft.com/office/powerpoint/2010/main" val="1400423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3581400" y="2647950"/>
            <a:ext cx="5029200" cy="381000"/>
          </a:xfrm>
        </p:spPr>
        <p:txBody>
          <a:bodyPr numCol="1">
            <a:normAutofit fontScale="92500"/>
          </a:bodyPr>
          <a:lstStyle/>
          <a:p>
            <a:pPr marL="0" indent="0">
              <a:spcBef>
                <a:spcPts val="0"/>
              </a:spcBef>
              <a:buNone/>
            </a:pPr>
            <a:r>
              <a:rPr lang="en-US" sz="1600" b="1" dirty="0" smtClean="0"/>
              <a:t>[ </a:t>
            </a:r>
            <a:r>
              <a:rPr lang="en-US" sz="1600" b="1" dirty="0"/>
              <a:t>Figure 5.3 Finding Early Start (ES) and Early Finish (ES) ]</a:t>
            </a:r>
            <a:endParaRPr lang="en-US" sz="16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331650"/>
            <a:ext cx="6327775" cy="14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952750"/>
            <a:ext cx="7812087" cy="21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110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200150"/>
            <a:ext cx="8382000" cy="457200"/>
          </a:xfrm>
        </p:spPr>
        <p:txBody>
          <a:bodyPr numCol="1">
            <a:normAutofit/>
          </a:bodyPr>
          <a:lstStyle/>
          <a:p>
            <a:pPr marL="0" indent="0" algn="just">
              <a:spcBef>
                <a:spcPts val="0"/>
              </a:spcBef>
              <a:buNone/>
            </a:pPr>
            <a:r>
              <a:rPr lang="en-US" sz="2400" b="1" u="sng" dirty="0" smtClean="0"/>
              <a:t>5.8</a:t>
            </a:r>
            <a:r>
              <a:rPr lang="en-US" sz="2400" b="1" dirty="0" smtClean="0"/>
              <a:t> </a:t>
            </a:r>
            <a:r>
              <a:rPr lang="en-US" sz="2400" b="1" u="sng" dirty="0" smtClean="0"/>
              <a:t>Scheduling</a:t>
            </a:r>
          </a:p>
        </p:txBody>
      </p:sp>
      <p:sp>
        <p:nvSpPr>
          <p:cNvPr id="6" name="Content Placeholder 2"/>
          <p:cNvSpPr>
            <a:spLocks noGrp="1"/>
          </p:cNvSpPr>
          <p:nvPr>
            <p:ph sz="quarter" idx="13"/>
          </p:nvPr>
        </p:nvSpPr>
        <p:spPr>
          <a:xfrm>
            <a:off x="685800" y="1581150"/>
            <a:ext cx="8305800" cy="3352800"/>
          </a:xfrm>
        </p:spPr>
        <p:txBody>
          <a:bodyPr numCol="2">
            <a:normAutofit/>
          </a:bodyPr>
          <a:lstStyle/>
          <a:p>
            <a:pPr marL="0" indent="0" algn="ctr">
              <a:spcBef>
                <a:spcPts val="0"/>
              </a:spcBef>
              <a:buNone/>
            </a:pPr>
            <a:r>
              <a:rPr lang="en-US" sz="1600" b="1" dirty="0" smtClean="0"/>
              <a:t>Gantt Chart</a:t>
            </a:r>
          </a:p>
          <a:p>
            <a:pPr>
              <a:spcBef>
                <a:spcPts val="0"/>
              </a:spcBef>
            </a:pPr>
            <a:r>
              <a:rPr lang="en-US" sz="1600" dirty="0" smtClean="0"/>
              <a:t>Used </a:t>
            </a:r>
            <a:r>
              <a:rPr lang="en-US" sz="1600" dirty="0"/>
              <a:t>to allocate resources to </a:t>
            </a:r>
            <a:r>
              <a:rPr lang="en-US" sz="1600" dirty="0" smtClean="0"/>
              <a:t>activities</a:t>
            </a:r>
          </a:p>
          <a:p>
            <a:pPr>
              <a:spcBef>
                <a:spcPts val="0"/>
              </a:spcBef>
            </a:pPr>
            <a:r>
              <a:rPr lang="en-US" sz="1600" dirty="0"/>
              <a:t>Shaded part shows length of time where as white bar shows slack time</a:t>
            </a:r>
            <a:endParaRPr lang="en-US" sz="1600" b="1" dirty="0"/>
          </a:p>
          <a:p>
            <a:pPr marL="0" indent="0" algn="ctr">
              <a:spcBef>
                <a:spcPts val="0"/>
              </a:spcBef>
              <a:buNone/>
            </a:pPr>
            <a:endParaRPr lang="en-US" sz="1600" b="1" dirty="0" smtClean="0"/>
          </a:p>
          <a:p>
            <a:pPr marL="0" indent="0" algn="ctr">
              <a:spcBef>
                <a:spcPts val="0"/>
              </a:spcBef>
              <a:buNone/>
            </a:pPr>
            <a:endParaRPr lang="en-US" sz="1600" b="1" dirty="0"/>
          </a:p>
          <a:p>
            <a:pPr marL="0" indent="0" algn="ctr">
              <a:spcBef>
                <a:spcPts val="0"/>
              </a:spcBef>
              <a:buNone/>
            </a:pPr>
            <a:endParaRPr lang="en-US" sz="1600" b="1" dirty="0" smtClean="0"/>
          </a:p>
          <a:p>
            <a:pPr marL="0" indent="0" algn="ctr">
              <a:spcBef>
                <a:spcPts val="0"/>
              </a:spcBef>
              <a:buNone/>
            </a:pPr>
            <a:endParaRPr lang="en-US" sz="1600" b="1" dirty="0"/>
          </a:p>
          <a:p>
            <a:pPr marL="0" indent="0" algn="ctr">
              <a:spcBef>
                <a:spcPts val="0"/>
              </a:spcBef>
              <a:buNone/>
            </a:pPr>
            <a:endParaRPr lang="en-US" sz="1600" b="1" dirty="0" smtClean="0"/>
          </a:p>
          <a:p>
            <a:pPr marL="0" indent="0" algn="ctr">
              <a:spcBef>
                <a:spcPts val="0"/>
              </a:spcBef>
              <a:buNone/>
            </a:pPr>
            <a:endParaRPr lang="en-US" sz="1600" b="1" dirty="0"/>
          </a:p>
          <a:p>
            <a:pPr marL="0" indent="0" algn="ctr">
              <a:spcBef>
                <a:spcPts val="0"/>
              </a:spcBef>
              <a:buNone/>
            </a:pPr>
            <a:endParaRPr lang="en-US" sz="1600" b="1" dirty="0" smtClean="0"/>
          </a:p>
          <a:p>
            <a:pPr marL="0" indent="0" algn="ctr">
              <a:spcBef>
                <a:spcPts val="0"/>
              </a:spcBef>
              <a:buNone/>
            </a:pPr>
            <a:endParaRPr lang="en-US" sz="1600" b="1" dirty="0"/>
          </a:p>
          <a:p>
            <a:pPr marL="0" indent="0" algn="ctr">
              <a:spcBef>
                <a:spcPts val="0"/>
              </a:spcBef>
              <a:buNone/>
            </a:pPr>
            <a:endParaRPr lang="en-US" sz="1600" b="1" dirty="0" smtClean="0"/>
          </a:p>
          <a:p>
            <a:pPr marL="0" indent="0" algn="ctr">
              <a:spcBef>
                <a:spcPts val="0"/>
              </a:spcBef>
              <a:buNone/>
            </a:pPr>
            <a:r>
              <a:rPr lang="en-US" sz="1600" b="1" dirty="0" smtClean="0"/>
              <a:t>Pert Chart</a:t>
            </a:r>
          </a:p>
          <a:p>
            <a:pPr algn="just">
              <a:spcBef>
                <a:spcPts val="0"/>
              </a:spcBef>
            </a:pPr>
            <a:r>
              <a:rPr lang="en-US" sz="1600" dirty="0"/>
              <a:t>Project Evaluation and Review Technique chart</a:t>
            </a:r>
          </a:p>
          <a:p>
            <a:pPr algn="just">
              <a:spcBef>
                <a:spcPts val="0"/>
              </a:spcBef>
            </a:pPr>
            <a:r>
              <a:rPr lang="en-US" sz="1600" dirty="0"/>
              <a:t>It represents statistical variation in the project estimates assuming a normal </a:t>
            </a:r>
            <a:r>
              <a:rPr lang="en-US" sz="1600" dirty="0" smtClean="0"/>
              <a:t>distribution</a:t>
            </a:r>
            <a:endParaRPr lang="en-US" sz="160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616091"/>
            <a:ext cx="3505199" cy="24702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842" y="2876550"/>
            <a:ext cx="4962525" cy="2085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947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2">
            <a:normAutofit lnSpcReduction="10000"/>
          </a:bodyPr>
          <a:lstStyle/>
          <a:p>
            <a:pPr marL="0" indent="0" algn="just">
              <a:spcBef>
                <a:spcPts val="0"/>
              </a:spcBef>
              <a:buNone/>
            </a:pPr>
            <a:r>
              <a:rPr lang="en-US" sz="2400" b="1" u="sng" dirty="0" smtClean="0"/>
              <a:t>5.2</a:t>
            </a:r>
            <a:r>
              <a:rPr lang="en-US" sz="2400" b="1" dirty="0" smtClean="0"/>
              <a:t> </a:t>
            </a:r>
            <a:r>
              <a:rPr lang="en-US" sz="2400" b="1" u="sng" dirty="0" smtClean="0"/>
              <a:t>Responsibilities of a Software Project Manager:</a:t>
            </a:r>
          </a:p>
          <a:p>
            <a:pPr marL="0" indent="0" algn="just">
              <a:spcBef>
                <a:spcPts val="0"/>
              </a:spcBef>
              <a:buNone/>
            </a:pPr>
            <a:r>
              <a:rPr lang="en-US" sz="2000" b="1" dirty="0" smtClean="0"/>
              <a:t>Job Responsibilities:</a:t>
            </a:r>
            <a:endParaRPr lang="en-US" sz="2400" b="1" dirty="0" smtClean="0"/>
          </a:p>
          <a:p>
            <a:pPr marL="404813" indent="-404813" algn="just">
              <a:spcBef>
                <a:spcPts val="0"/>
              </a:spcBef>
              <a:buSzPct val="80000"/>
              <a:buFont typeface="+mj-lt"/>
              <a:buAutoNum type="arabicParenR"/>
            </a:pPr>
            <a:r>
              <a:rPr lang="en-US" sz="2000" dirty="0" smtClean="0"/>
              <a:t>The responsibilities and activities of a software project manager is large and varied.</a:t>
            </a:r>
          </a:p>
          <a:p>
            <a:pPr marL="404813" indent="-404813" algn="just">
              <a:spcBef>
                <a:spcPts val="0"/>
              </a:spcBef>
              <a:buSzPct val="80000"/>
              <a:buFont typeface="+mj-lt"/>
              <a:buAutoNum type="arabicParenR"/>
            </a:pPr>
            <a:r>
              <a:rPr lang="en-US" sz="2000" dirty="0" smtClean="0"/>
              <a:t>Building up team morale to highly visible customer presentations</a:t>
            </a:r>
          </a:p>
          <a:p>
            <a:pPr marL="404813" indent="-404813" algn="just">
              <a:buSzPct val="80000"/>
              <a:buFont typeface="+mj-lt"/>
              <a:buAutoNum type="arabicParenR"/>
            </a:pPr>
            <a:r>
              <a:rPr lang="en-US" sz="2000" dirty="0" smtClean="0"/>
              <a:t>Project proposal writing</a:t>
            </a:r>
          </a:p>
          <a:p>
            <a:pPr marL="404813" indent="-404813" algn="just">
              <a:buSzPct val="80000"/>
              <a:buFont typeface="+mj-lt"/>
              <a:buAutoNum type="arabicParenR"/>
            </a:pPr>
            <a:r>
              <a:rPr lang="en-US" sz="2000" dirty="0" smtClean="0"/>
              <a:t>Project cost estimation</a:t>
            </a:r>
          </a:p>
          <a:p>
            <a:pPr marL="404813" indent="-404813" algn="just">
              <a:buSzPct val="80000"/>
              <a:buFont typeface="+mj-lt"/>
              <a:buAutoNum type="arabicParenR"/>
            </a:pPr>
            <a:r>
              <a:rPr lang="en-US" sz="2000" dirty="0" smtClean="0"/>
              <a:t>Scheduling</a:t>
            </a:r>
          </a:p>
          <a:p>
            <a:pPr marL="574675" indent="-457200" algn="just">
              <a:buSzPct val="80000"/>
              <a:buFont typeface="+mj-lt"/>
              <a:buAutoNum type="arabicParenR"/>
            </a:pPr>
            <a:r>
              <a:rPr lang="en-US" sz="2000" dirty="0" smtClean="0"/>
              <a:t>Project staffing</a:t>
            </a:r>
          </a:p>
          <a:p>
            <a:pPr marL="574675" indent="-457200" algn="just">
              <a:buSzPct val="80000"/>
              <a:buFont typeface="+mj-lt"/>
              <a:buAutoNum type="arabicParenR"/>
            </a:pPr>
            <a:r>
              <a:rPr lang="en-US" sz="2000" dirty="0" smtClean="0"/>
              <a:t>Software Process tailoring</a:t>
            </a:r>
          </a:p>
          <a:p>
            <a:pPr marL="574675" indent="-457200" algn="just">
              <a:buSzPct val="80000"/>
              <a:buFont typeface="+mj-lt"/>
              <a:buAutoNum type="arabicParenR"/>
            </a:pPr>
            <a:r>
              <a:rPr lang="en-US" sz="2000" dirty="0" smtClean="0"/>
              <a:t>Project monitoring and control</a:t>
            </a:r>
          </a:p>
          <a:p>
            <a:pPr marL="574675" indent="-457200" algn="just">
              <a:buSzPct val="80000"/>
              <a:buFont typeface="+mj-lt"/>
              <a:buAutoNum type="arabicParenR"/>
            </a:pPr>
            <a:r>
              <a:rPr lang="en-US" sz="2000" dirty="0" smtClean="0"/>
              <a:t>Software configuration management</a:t>
            </a:r>
          </a:p>
          <a:p>
            <a:pPr marL="574675" indent="-457200" algn="just">
              <a:buSzPct val="80000"/>
              <a:buFont typeface="+mj-lt"/>
              <a:buAutoNum type="arabicParenR"/>
            </a:pPr>
            <a:r>
              <a:rPr lang="en-US" sz="2000" dirty="0" smtClean="0"/>
              <a:t>Risk management</a:t>
            </a:r>
          </a:p>
          <a:p>
            <a:pPr marL="574675" indent="-457200" algn="just">
              <a:buSzPct val="80000"/>
              <a:buFont typeface="+mj-lt"/>
              <a:buAutoNum type="arabicParenR"/>
            </a:pPr>
            <a:r>
              <a:rPr lang="en-US" sz="2000" dirty="0" smtClean="0"/>
              <a:t>Interfacing with clients</a:t>
            </a:r>
          </a:p>
          <a:p>
            <a:pPr marL="574675" indent="-457200" algn="just">
              <a:buSzPct val="80000"/>
              <a:buFont typeface="+mj-lt"/>
              <a:buAutoNum type="arabicParenR"/>
            </a:pPr>
            <a:r>
              <a:rPr lang="en-US" sz="2000" dirty="0" smtClean="0"/>
              <a:t>Managerial report writing and presentations</a:t>
            </a:r>
          </a:p>
        </p:txBody>
      </p:sp>
    </p:spTree>
    <p:extLst>
      <p:ext uri="{BB962C8B-B14F-4D97-AF65-F5344CB8AC3E}">
        <p14:creationId xmlns:p14="http://schemas.microsoft.com/office/powerpoint/2010/main" val="172949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2">
            <a:normAutofit/>
          </a:bodyPr>
          <a:lstStyle/>
          <a:p>
            <a:pPr marL="0" indent="0" algn="just">
              <a:spcBef>
                <a:spcPts val="0"/>
              </a:spcBef>
              <a:buNone/>
            </a:pPr>
            <a:r>
              <a:rPr lang="en-US" sz="2400" b="1" u="sng" dirty="0" smtClean="0"/>
              <a:t>5.2</a:t>
            </a:r>
            <a:r>
              <a:rPr lang="en-US" sz="2400" b="1" dirty="0" smtClean="0"/>
              <a:t> </a:t>
            </a:r>
            <a:r>
              <a:rPr lang="en-US" sz="2400" b="1" u="sng" dirty="0" smtClean="0"/>
              <a:t>Responsibilities of a Software Project Manager:</a:t>
            </a:r>
          </a:p>
          <a:p>
            <a:pPr marL="0" indent="0" algn="just">
              <a:spcBef>
                <a:spcPts val="0"/>
              </a:spcBef>
              <a:buNone/>
            </a:pPr>
            <a:r>
              <a:rPr lang="en-US" sz="2000" b="1" dirty="0" smtClean="0"/>
              <a:t>Job Responsibilities:</a:t>
            </a:r>
            <a:endParaRPr lang="en-US" sz="2400" b="1" dirty="0" smtClean="0"/>
          </a:p>
          <a:p>
            <a:pPr algn="just">
              <a:spcBef>
                <a:spcPts val="0"/>
              </a:spcBef>
            </a:pPr>
            <a:r>
              <a:rPr lang="en-US" sz="2000" dirty="0" smtClean="0"/>
              <a:t>Classification of all responsibilities</a:t>
            </a:r>
          </a:p>
          <a:p>
            <a:pPr marL="457200" indent="-457200" algn="just">
              <a:buSzPct val="90000"/>
              <a:buFont typeface="+mj-lt"/>
              <a:buAutoNum type="arabicPeriod"/>
            </a:pPr>
            <a:r>
              <a:rPr lang="en-US" sz="2000" dirty="0" smtClean="0"/>
              <a:t>Project Planning:</a:t>
            </a:r>
          </a:p>
          <a:p>
            <a:pPr lvl="1" algn="just">
              <a:buSzPct val="90000"/>
              <a:buFont typeface="Arial" pitchFamily="34" charset="0"/>
              <a:buChar char="•"/>
            </a:pPr>
            <a:r>
              <a:rPr lang="en-US" sz="1700" dirty="0"/>
              <a:t>Estimating activities</a:t>
            </a:r>
          </a:p>
          <a:p>
            <a:pPr lvl="1" algn="just">
              <a:buSzPct val="90000"/>
              <a:buFont typeface="Arial" pitchFamily="34" charset="0"/>
              <a:buChar char="•"/>
            </a:pPr>
            <a:r>
              <a:rPr lang="en-US" sz="1700" dirty="0"/>
              <a:t>Planning according to estimation</a:t>
            </a:r>
          </a:p>
          <a:p>
            <a:pPr lvl="1" algn="just">
              <a:buSzPct val="90000"/>
              <a:buFont typeface="Arial" pitchFamily="34" charset="0"/>
              <a:buChar char="•"/>
            </a:pPr>
            <a:r>
              <a:rPr lang="en-US" sz="1700" dirty="0"/>
              <a:t>Feasibility study</a:t>
            </a:r>
          </a:p>
          <a:p>
            <a:pPr lvl="1" algn="just">
              <a:buSzPct val="90000"/>
              <a:buFont typeface="Arial" pitchFamily="34" charset="0"/>
              <a:buChar char="•"/>
            </a:pPr>
            <a:r>
              <a:rPr lang="en-US" sz="1700" dirty="0"/>
              <a:t>Revise plan</a:t>
            </a:r>
          </a:p>
          <a:p>
            <a:pPr marL="457200" indent="-339725" algn="just">
              <a:buSzPct val="90000"/>
              <a:buFont typeface="+mj-lt"/>
              <a:buAutoNum type="arabicPeriod"/>
            </a:pPr>
            <a:r>
              <a:rPr lang="en-US" sz="2000" dirty="0" smtClean="0"/>
              <a:t>Project monitoring and controlling activities:</a:t>
            </a:r>
          </a:p>
          <a:p>
            <a:pPr lvl="1" algn="just">
              <a:buSzPct val="90000"/>
              <a:buFont typeface="Arial" pitchFamily="34" charset="0"/>
              <a:buChar char="•"/>
            </a:pPr>
            <a:r>
              <a:rPr lang="en-US" sz="1700" dirty="0" smtClean="0"/>
              <a:t>Ensure development progress as per plan</a:t>
            </a:r>
          </a:p>
        </p:txBody>
      </p:sp>
    </p:spTree>
    <p:extLst>
      <p:ext uri="{BB962C8B-B14F-4D97-AF65-F5344CB8AC3E}">
        <p14:creationId xmlns:p14="http://schemas.microsoft.com/office/powerpoint/2010/main" val="357486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2">
            <a:normAutofit/>
          </a:bodyPr>
          <a:lstStyle/>
          <a:p>
            <a:pPr marL="0" indent="0" algn="just">
              <a:buNone/>
            </a:pPr>
            <a:r>
              <a:rPr lang="en-US" sz="2400" b="1" u="sng" dirty="0" smtClean="0"/>
              <a:t>5.2</a:t>
            </a:r>
            <a:r>
              <a:rPr lang="en-US" sz="2400" b="1" dirty="0" smtClean="0"/>
              <a:t> </a:t>
            </a:r>
            <a:r>
              <a:rPr lang="en-US" sz="2400" b="1" u="sng" dirty="0" smtClean="0"/>
              <a:t>Responsibilities of a Software Project Manager:</a:t>
            </a:r>
          </a:p>
          <a:p>
            <a:pPr marL="0" indent="0" algn="just">
              <a:spcBef>
                <a:spcPts val="0"/>
              </a:spcBef>
              <a:buNone/>
            </a:pPr>
            <a:r>
              <a:rPr lang="en-US" sz="2000" b="1" dirty="0" smtClean="0"/>
              <a:t>Skills to be possessed by software project manager:</a:t>
            </a:r>
            <a:endParaRPr lang="en-US" sz="2400" b="1" dirty="0" smtClean="0"/>
          </a:p>
          <a:p>
            <a:pPr marL="233363" indent="-233363" algn="just">
              <a:spcBef>
                <a:spcPts val="0"/>
              </a:spcBef>
              <a:buFont typeface="+mj-lt"/>
              <a:buAutoNum type="arabicParenR"/>
            </a:pPr>
            <a:r>
              <a:rPr lang="en-US" sz="2000" dirty="0" smtClean="0"/>
              <a:t>Good quality judgment</a:t>
            </a:r>
          </a:p>
          <a:p>
            <a:pPr marL="233363" indent="-233363" algn="just">
              <a:spcBef>
                <a:spcPts val="0"/>
              </a:spcBef>
              <a:buFont typeface="+mj-lt"/>
              <a:buAutoNum type="arabicParenR"/>
            </a:pPr>
            <a:r>
              <a:rPr lang="en-US" sz="2000" dirty="0" smtClean="0"/>
              <a:t>Decision making capabilities</a:t>
            </a:r>
          </a:p>
          <a:p>
            <a:pPr marL="233363" indent="-233363" algn="just">
              <a:spcBef>
                <a:spcPts val="0"/>
              </a:spcBef>
              <a:buFont typeface="+mj-lt"/>
              <a:buAutoNum type="arabicParenR"/>
            </a:pPr>
            <a:r>
              <a:rPr lang="en-US" sz="2000" dirty="0" smtClean="0"/>
              <a:t>Knowledge of latest software project management techniques</a:t>
            </a:r>
          </a:p>
          <a:p>
            <a:pPr marL="574675" lvl="1" indent="-255588" algn="just">
              <a:spcBef>
                <a:spcPts val="0"/>
              </a:spcBef>
              <a:buFont typeface="+mj-lt"/>
              <a:buAutoNum type="arabicParenR"/>
            </a:pPr>
            <a:r>
              <a:rPr lang="en-US" sz="1700" dirty="0"/>
              <a:t>Cost estimation</a:t>
            </a:r>
          </a:p>
          <a:p>
            <a:pPr marL="574675" lvl="1" indent="-255588" algn="just">
              <a:spcBef>
                <a:spcPts val="0"/>
              </a:spcBef>
              <a:buFont typeface="+mj-lt"/>
              <a:buAutoNum type="arabicParenR"/>
            </a:pPr>
            <a:r>
              <a:rPr lang="en-US" sz="1700" dirty="0"/>
              <a:t>Risk management</a:t>
            </a:r>
          </a:p>
          <a:p>
            <a:pPr marL="574675" lvl="1" indent="-255588" algn="just">
              <a:spcBef>
                <a:spcPts val="0"/>
              </a:spcBef>
              <a:buFont typeface="+mj-lt"/>
              <a:buAutoNum type="arabicParenR"/>
            </a:pPr>
            <a:r>
              <a:rPr lang="en-US" sz="1700" dirty="0"/>
              <a:t>Configuration management</a:t>
            </a:r>
          </a:p>
          <a:p>
            <a:pPr marL="404813" indent="-287338" algn="just">
              <a:spcBef>
                <a:spcPts val="0"/>
              </a:spcBef>
              <a:buFont typeface="+mj-lt"/>
              <a:buAutoNum type="arabicParenR"/>
            </a:pPr>
            <a:r>
              <a:rPr lang="en-US" sz="2000" dirty="0" smtClean="0"/>
              <a:t>Good communication skills</a:t>
            </a:r>
          </a:p>
          <a:p>
            <a:pPr marL="404813" indent="-287338" algn="just">
              <a:spcBef>
                <a:spcPts val="0"/>
              </a:spcBef>
              <a:buFont typeface="+mj-lt"/>
              <a:buAutoNum type="arabicParenR"/>
            </a:pPr>
            <a:r>
              <a:rPr lang="en-US" sz="2000" dirty="0" smtClean="0"/>
              <a:t>Ability to get work done</a:t>
            </a:r>
          </a:p>
          <a:p>
            <a:pPr marL="404813" indent="-287338" algn="just">
              <a:spcBef>
                <a:spcPts val="0"/>
              </a:spcBef>
              <a:buFont typeface="+mj-lt"/>
              <a:buAutoNum type="arabicParenR"/>
            </a:pPr>
            <a:r>
              <a:rPr lang="en-US" sz="2000" dirty="0" smtClean="0"/>
              <a:t>Skills to track and control software progress</a:t>
            </a:r>
          </a:p>
          <a:p>
            <a:pPr marL="404813" indent="-287338" algn="just">
              <a:spcBef>
                <a:spcPts val="0"/>
              </a:spcBef>
              <a:buFont typeface="+mj-lt"/>
              <a:buAutoNum type="arabicParenR"/>
            </a:pPr>
            <a:r>
              <a:rPr lang="en-US" sz="2000" dirty="0" smtClean="0"/>
              <a:t>Customer interaction</a:t>
            </a:r>
          </a:p>
          <a:p>
            <a:pPr marL="404813" indent="-287338" algn="just">
              <a:spcBef>
                <a:spcPts val="0"/>
              </a:spcBef>
              <a:buFont typeface="+mj-lt"/>
              <a:buAutoNum type="arabicParenR"/>
            </a:pPr>
            <a:r>
              <a:rPr lang="en-US" sz="2000" dirty="0" smtClean="0"/>
              <a:t>Managerial presentation</a:t>
            </a:r>
          </a:p>
          <a:p>
            <a:pPr marL="404813" indent="-287338" algn="just">
              <a:spcBef>
                <a:spcPts val="0"/>
              </a:spcBef>
              <a:buFont typeface="+mj-lt"/>
              <a:buAutoNum type="arabicParenR"/>
            </a:pPr>
            <a:r>
              <a:rPr lang="en-US" sz="2000" dirty="0" smtClean="0"/>
              <a:t>Team building</a:t>
            </a:r>
          </a:p>
        </p:txBody>
      </p:sp>
    </p:spTree>
    <p:extLst>
      <p:ext uri="{BB962C8B-B14F-4D97-AF65-F5344CB8AC3E}">
        <p14:creationId xmlns:p14="http://schemas.microsoft.com/office/powerpoint/2010/main" val="5774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2">
            <a:normAutofit/>
          </a:bodyPr>
          <a:lstStyle/>
          <a:p>
            <a:pPr marL="0" indent="0" algn="just">
              <a:spcBef>
                <a:spcPts val="0"/>
              </a:spcBef>
              <a:buNone/>
            </a:pPr>
            <a:r>
              <a:rPr lang="en-US" sz="2400" b="1" u="sng" dirty="0" smtClean="0"/>
              <a:t>5.3 Project Planning and it’s activities</a:t>
            </a:r>
          </a:p>
          <a:p>
            <a:pPr marL="0" indent="0" algn="just">
              <a:spcBef>
                <a:spcPts val="0"/>
              </a:spcBef>
              <a:buNone/>
            </a:pPr>
            <a:r>
              <a:rPr lang="en-US" sz="2000" b="1" dirty="0" smtClean="0"/>
              <a:t>Activities of project planning:</a:t>
            </a:r>
          </a:p>
          <a:p>
            <a:pPr marL="457200" indent="-457200" algn="just">
              <a:spcBef>
                <a:spcPts val="0"/>
              </a:spcBef>
              <a:buAutoNum type="arabicParenR"/>
            </a:pPr>
            <a:r>
              <a:rPr lang="en-US" sz="2000" dirty="0" smtClean="0"/>
              <a:t>Estimation</a:t>
            </a:r>
          </a:p>
          <a:p>
            <a:pPr marL="777240" lvl="1" indent="-457200" algn="just">
              <a:spcBef>
                <a:spcPts val="0"/>
              </a:spcBef>
              <a:buAutoNum type="arabicParenR"/>
            </a:pPr>
            <a:r>
              <a:rPr lang="en-US" sz="1700" dirty="0"/>
              <a:t>Cost</a:t>
            </a:r>
          </a:p>
          <a:p>
            <a:pPr marL="777240" lvl="1" indent="-457200" algn="just">
              <a:spcBef>
                <a:spcPts val="0"/>
              </a:spcBef>
              <a:buAutoNum type="arabicParenR"/>
            </a:pPr>
            <a:r>
              <a:rPr lang="en-US" sz="1700" dirty="0"/>
              <a:t>Duration</a:t>
            </a:r>
          </a:p>
          <a:p>
            <a:pPr marL="777240" lvl="1" indent="-457200" algn="just">
              <a:spcBef>
                <a:spcPts val="0"/>
              </a:spcBef>
              <a:buAutoNum type="arabicParenR"/>
            </a:pPr>
            <a:r>
              <a:rPr lang="en-US" sz="1700" dirty="0"/>
              <a:t>Effort</a:t>
            </a:r>
          </a:p>
          <a:p>
            <a:pPr marL="457200" indent="-457200" algn="just">
              <a:spcBef>
                <a:spcPts val="0"/>
              </a:spcBef>
              <a:buAutoNum type="arabicParenR"/>
            </a:pPr>
            <a:r>
              <a:rPr lang="en-US" sz="2000" dirty="0" smtClean="0"/>
              <a:t>Scheduling manpower and resources</a:t>
            </a:r>
          </a:p>
          <a:p>
            <a:pPr marL="457200" indent="-457200" algn="just">
              <a:spcBef>
                <a:spcPts val="0"/>
              </a:spcBef>
              <a:buAutoNum type="arabicParenR"/>
            </a:pPr>
            <a:r>
              <a:rPr lang="en-US" sz="2000" dirty="0" smtClean="0"/>
              <a:t>Staffing</a:t>
            </a:r>
          </a:p>
          <a:p>
            <a:pPr marL="457200" indent="-457200" algn="just">
              <a:spcBef>
                <a:spcPts val="0"/>
              </a:spcBef>
              <a:buAutoNum type="arabicParenR"/>
            </a:pPr>
            <a:r>
              <a:rPr lang="en-US" sz="2000" dirty="0" smtClean="0"/>
              <a:t>Risk Management</a:t>
            </a:r>
          </a:p>
          <a:p>
            <a:pPr marL="457200" indent="-339725" algn="just">
              <a:spcBef>
                <a:spcPts val="0"/>
              </a:spcBef>
              <a:buAutoNum type="arabicParenR"/>
            </a:pPr>
            <a:r>
              <a:rPr lang="en-US" sz="2000" dirty="0" smtClean="0"/>
              <a:t>Miscellaneous plans: e.g. Quality assurance plan, configuration management plan etc</a:t>
            </a:r>
            <a:r>
              <a:rPr lang="en-US" sz="1700" b="1" dirty="0"/>
              <a:t>.</a:t>
            </a:r>
            <a:endParaRPr lang="en-US" sz="2000" dirty="0" smtClean="0"/>
          </a:p>
        </p:txBody>
      </p:sp>
      <p:grpSp>
        <p:nvGrpSpPr>
          <p:cNvPr id="28" name="Group 27"/>
          <p:cNvGrpSpPr/>
          <p:nvPr/>
        </p:nvGrpSpPr>
        <p:grpSpPr>
          <a:xfrm>
            <a:off x="5244066" y="2876550"/>
            <a:ext cx="3588488" cy="1695228"/>
            <a:chOff x="4800600" y="2495550"/>
            <a:chExt cx="3588488" cy="1695228"/>
          </a:xfrm>
        </p:grpSpPr>
        <p:grpSp>
          <p:nvGrpSpPr>
            <p:cNvPr id="25" name="Group 24"/>
            <p:cNvGrpSpPr/>
            <p:nvPr/>
          </p:nvGrpSpPr>
          <p:grpSpPr>
            <a:xfrm>
              <a:off x="4800600" y="2495550"/>
              <a:ext cx="3588488" cy="1695228"/>
              <a:chOff x="4648200" y="2419350"/>
              <a:chExt cx="3588488" cy="1695228"/>
            </a:xfrm>
          </p:grpSpPr>
          <p:sp>
            <p:nvSpPr>
              <p:cNvPr id="4" name="Rectangle 3"/>
              <p:cNvSpPr/>
              <p:nvPr/>
            </p:nvSpPr>
            <p:spPr>
              <a:xfrm>
                <a:off x="4648200" y="3028950"/>
                <a:ext cx="685800" cy="457200"/>
              </a:xfrm>
              <a:prstGeom prst="rect">
                <a:avLst/>
              </a:prstGeom>
              <a:solidFill>
                <a:srgbClr val="F0EC56"/>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Size Estimation</a:t>
                </a:r>
                <a:endParaRPr lang="en-US" dirty="0">
                  <a:solidFill>
                    <a:schemeClr val="tx1"/>
                  </a:solidFill>
                </a:endParaRPr>
              </a:p>
            </p:txBody>
          </p:sp>
          <p:sp>
            <p:nvSpPr>
              <p:cNvPr id="5" name="Rectangle 4"/>
              <p:cNvSpPr/>
              <p:nvPr/>
            </p:nvSpPr>
            <p:spPr>
              <a:xfrm>
                <a:off x="5448300" y="2419350"/>
                <a:ext cx="685800" cy="457200"/>
              </a:xfrm>
              <a:prstGeom prst="rect">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Effort Estimation</a:t>
                </a:r>
                <a:endParaRPr lang="en-US" dirty="0">
                  <a:solidFill>
                    <a:schemeClr val="tx1"/>
                  </a:solidFill>
                </a:endParaRPr>
              </a:p>
            </p:txBody>
          </p:sp>
          <p:sp>
            <p:nvSpPr>
              <p:cNvPr id="6" name="Rectangle 5"/>
              <p:cNvSpPr/>
              <p:nvPr/>
            </p:nvSpPr>
            <p:spPr>
              <a:xfrm>
                <a:off x="6743700" y="2419350"/>
                <a:ext cx="685800" cy="457200"/>
              </a:xfrm>
              <a:prstGeom prst="rect">
                <a:avLst/>
              </a:prstGeom>
              <a:solidFill>
                <a:schemeClr val="accent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Cost Estimation</a:t>
                </a:r>
                <a:endParaRPr lang="en-US" dirty="0">
                  <a:solidFill>
                    <a:schemeClr val="tx1"/>
                  </a:solidFill>
                </a:endParaRPr>
              </a:p>
            </p:txBody>
          </p:sp>
          <p:sp>
            <p:nvSpPr>
              <p:cNvPr id="8" name="Rectangle 7"/>
              <p:cNvSpPr/>
              <p:nvPr/>
            </p:nvSpPr>
            <p:spPr>
              <a:xfrm>
                <a:off x="5448300" y="3647853"/>
                <a:ext cx="685800" cy="457200"/>
              </a:xfrm>
              <a:prstGeom prst="rect">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Duration Estimation</a:t>
                </a:r>
                <a:endParaRPr lang="en-US" dirty="0">
                  <a:solidFill>
                    <a:schemeClr val="tx1"/>
                  </a:solidFill>
                </a:endParaRPr>
              </a:p>
            </p:txBody>
          </p:sp>
          <p:sp>
            <p:nvSpPr>
              <p:cNvPr id="9" name="Rectangle 8"/>
              <p:cNvSpPr/>
              <p:nvPr/>
            </p:nvSpPr>
            <p:spPr>
              <a:xfrm>
                <a:off x="6482316" y="3649182"/>
                <a:ext cx="685800" cy="457200"/>
              </a:xfrm>
              <a:prstGeom prst="rect">
                <a:avLst/>
              </a:prstGeom>
              <a:solidFill>
                <a:schemeClr val="accent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Project Staffing</a:t>
                </a:r>
                <a:endParaRPr lang="en-US" dirty="0">
                  <a:solidFill>
                    <a:schemeClr val="tx1"/>
                  </a:solidFill>
                </a:endParaRPr>
              </a:p>
            </p:txBody>
          </p:sp>
          <p:sp>
            <p:nvSpPr>
              <p:cNvPr id="10" name="Rectangle 9"/>
              <p:cNvSpPr/>
              <p:nvPr/>
            </p:nvSpPr>
            <p:spPr>
              <a:xfrm>
                <a:off x="7550888" y="3657378"/>
                <a:ext cx="685800" cy="457200"/>
              </a:xfrm>
              <a:prstGeom prst="rect">
                <a:avLst/>
              </a:prstGeom>
              <a:solidFill>
                <a:srgbClr val="A0D997"/>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Scheduling</a:t>
                </a:r>
                <a:endParaRPr lang="en-US" dirty="0">
                  <a:solidFill>
                    <a:schemeClr val="tx1"/>
                  </a:solidFill>
                </a:endParaRPr>
              </a:p>
            </p:txBody>
          </p:sp>
          <p:cxnSp>
            <p:nvCxnSpPr>
              <p:cNvPr id="12" name="Straight Arrow Connector 11"/>
              <p:cNvCxnSpPr>
                <a:stCxn id="4" idx="0"/>
                <a:endCxn id="5" idx="1"/>
              </p:cNvCxnSpPr>
              <p:nvPr/>
            </p:nvCxnSpPr>
            <p:spPr>
              <a:xfrm flipV="1">
                <a:off x="4991100" y="2647950"/>
                <a:ext cx="457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a:off x="6134100" y="2647950"/>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8" idx="1"/>
              </p:cNvCxnSpPr>
              <p:nvPr/>
            </p:nvCxnSpPr>
            <p:spPr>
              <a:xfrm>
                <a:off x="4991100" y="3486150"/>
                <a:ext cx="457200" cy="3903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134100" y="3876453"/>
                <a:ext cx="348216" cy="13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0" idx="1"/>
              </p:cNvCxnSpPr>
              <p:nvPr/>
            </p:nvCxnSpPr>
            <p:spPr>
              <a:xfrm>
                <a:off x="7168116" y="3877782"/>
                <a:ext cx="382772" cy="81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stCxn id="5" idx="2"/>
              <a:endCxn id="9" idx="0"/>
            </p:cNvCxnSpPr>
            <p:nvPr/>
          </p:nvCxnSpPr>
          <p:spPr>
            <a:xfrm>
              <a:off x="5943600" y="2952750"/>
              <a:ext cx="1034016" cy="7726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41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990600"/>
          </a:xfrm>
        </p:spPr>
        <p:txBody>
          <a:bodyPr numCol="1">
            <a:normAutofit lnSpcReduction="10000"/>
          </a:bodyPr>
          <a:lstStyle/>
          <a:p>
            <a:pPr marL="0" indent="0" algn="just">
              <a:spcBef>
                <a:spcPts val="0"/>
              </a:spcBef>
              <a:buNone/>
            </a:pPr>
            <a:r>
              <a:rPr lang="en-US" sz="2400" b="1" u="sng" dirty="0" smtClean="0"/>
              <a:t>5.5</a:t>
            </a:r>
            <a:r>
              <a:rPr lang="en-US" sz="2400" b="1" dirty="0" smtClean="0"/>
              <a:t> </a:t>
            </a:r>
            <a:r>
              <a:rPr lang="en-US" sz="2400" b="1" u="sng" dirty="0" smtClean="0"/>
              <a:t>The Software Project Management Plan (SPMP) Document</a:t>
            </a:r>
          </a:p>
          <a:p>
            <a:pPr algn="just">
              <a:spcBef>
                <a:spcPts val="0"/>
              </a:spcBef>
              <a:buSzPct val="100000"/>
              <a:buFont typeface="Wingdings" pitchFamily="2" charset="2"/>
              <a:buChar char="§"/>
            </a:pPr>
            <a:r>
              <a:rPr lang="en-US" sz="1800" dirty="0" smtClean="0"/>
              <a:t>Once the project planning is complete, project managers document their plans in a SPMP document. Here is the template of SPMP document.</a:t>
            </a:r>
            <a:endParaRPr lang="en-US" sz="2000" dirty="0" smtClean="0"/>
          </a:p>
          <a:p>
            <a:pPr algn="just">
              <a:spcBef>
                <a:spcPts val="0"/>
              </a:spcBef>
              <a:buFontTx/>
              <a:buChar char="-"/>
            </a:pPr>
            <a:endParaRPr lang="en-US" sz="2000" dirty="0" smtClean="0"/>
          </a:p>
        </p:txBody>
      </p:sp>
      <p:sp>
        <p:nvSpPr>
          <p:cNvPr id="18" name="Content Placeholder 2"/>
          <p:cNvSpPr>
            <a:spLocks noGrp="1"/>
          </p:cNvSpPr>
          <p:nvPr>
            <p:ph sz="quarter" idx="13"/>
          </p:nvPr>
        </p:nvSpPr>
        <p:spPr>
          <a:xfrm>
            <a:off x="76200" y="2209800"/>
            <a:ext cx="8991600" cy="2876550"/>
          </a:xfrm>
          <a:ln>
            <a:solidFill>
              <a:schemeClr val="tx1"/>
            </a:solidFill>
          </a:ln>
        </p:spPr>
        <p:txBody>
          <a:bodyPr numCol="3">
            <a:normAutofit lnSpcReduction="10000"/>
          </a:bodyPr>
          <a:lstStyle/>
          <a:p>
            <a:pPr marL="0" indent="0">
              <a:spcBef>
                <a:spcPts val="0"/>
              </a:spcBef>
              <a:buNone/>
            </a:pPr>
            <a:r>
              <a:rPr lang="en-US" sz="1400" dirty="0"/>
              <a:t>1. </a:t>
            </a:r>
            <a:r>
              <a:rPr lang="en-US" sz="1400" b="1" dirty="0"/>
              <a:t>Introduction</a:t>
            </a:r>
          </a:p>
          <a:p>
            <a:pPr marL="0" indent="0">
              <a:spcBef>
                <a:spcPts val="0"/>
              </a:spcBef>
              <a:buNone/>
            </a:pPr>
            <a:r>
              <a:rPr lang="en-US" sz="1400" dirty="0"/>
              <a:t>(a) Objectives</a:t>
            </a:r>
          </a:p>
          <a:p>
            <a:pPr marL="0" indent="0">
              <a:spcBef>
                <a:spcPts val="0"/>
              </a:spcBef>
              <a:buNone/>
            </a:pPr>
            <a:r>
              <a:rPr lang="en-US" sz="1400" dirty="0"/>
              <a:t>(b) Major Functions</a:t>
            </a:r>
          </a:p>
          <a:p>
            <a:pPr marL="0" indent="0">
              <a:spcBef>
                <a:spcPts val="0"/>
              </a:spcBef>
              <a:buNone/>
            </a:pPr>
            <a:r>
              <a:rPr lang="en-US" sz="1400" dirty="0"/>
              <a:t>(c) Performance Issues</a:t>
            </a:r>
          </a:p>
          <a:p>
            <a:pPr marL="0" indent="0">
              <a:spcBef>
                <a:spcPts val="0"/>
              </a:spcBef>
              <a:buNone/>
            </a:pPr>
            <a:r>
              <a:rPr lang="en-US" sz="1400" dirty="0"/>
              <a:t>(d) Management and Technical Constraints</a:t>
            </a:r>
          </a:p>
          <a:p>
            <a:pPr marL="0" indent="0">
              <a:spcBef>
                <a:spcPts val="0"/>
              </a:spcBef>
              <a:buNone/>
            </a:pPr>
            <a:r>
              <a:rPr lang="en-US" sz="1400" dirty="0"/>
              <a:t>2. </a:t>
            </a:r>
            <a:r>
              <a:rPr lang="en-US" sz="1400" b="1" dirty="0"/>
              <a:t>Project estimates</a:t>
            </a:r>
          </a:p>
          <a:p>
            <a:pPr marL="0" indent="0">
              <a:spcBef>
                <a:spcPts val="0"/>
              </a:spcBef>
              <a:buNone/>
            </a:pPr>
            <a:r>
              <a:rPr lang="en-US" sz="1400" dirty="0"/>
              <a:t>(a) Historical Data Used</a:t>
            </a:r>
          </a:p>
          <a:p>
            <a:pPr marL="0" indent="0">
              <a:spcBef>
                <a:spcPts val="0"/>
              </a:spcBef>
              <a:buNone/>
            </a:pPr>
            <a:r>
              <a:rPr lang="en-US" sz="1400" dirty="0"/>
              <a:t>(b) Estimation Techniques Used</a:t>
            </a:r>
          </a:p>
          <a:p>
            <a:pPr marL="0" indent="0">
              <a:spcBef>
                <a:spcPts val="0"/>
              </a:spcBef>
              <a:buNone/>
            </a:pPr>
            <a:r>
              <a:rPr lang="en-US" sz="1400" dirty="0"/>
              <a:t>(c) Effort, Resource, Cost, and Project Duration Estimates</a:t>
            </a:r>
          </a:p>
          <a:p>
            <a:pPr marL="0" indent="0">
              <a:spcBef>
                <a:spcPts val="0"/>
              </a:spcBef>
              <a:buNone/>
            </a:pPr>
            <a:r>
              <a:rPr lang="en-US" sz="1400" dirty="0"/>
              <a:t>3. </a:t>
            </a:r>
            <a:r>
              <a:rPr lang="en-US" sz="1400" b="1" dirty="0"/>
              <a:t>Schedule</a:t>
            </a:r>
          </a:p>
          <a:p>
            <a:pPr marL="0" indent="0">
              <a:spcBef>
                <a:spcPts val="0"/>
              </a:spcBef>
              <a:buNone/>
            </a:pPr>
            <a:r>
              <a:rPr lang="en-US" sz="1400" dirty="0"/>
              <a:t>(a) Work Breakdown Structure</a:t>
            </a:r>
          </a:p>
          <a:p>
            <a:pPr marL="0" indent="0">
              <a:spcBef>
                <a:spcPts val="0"/>
              </a:spcBef>
              <a:buNone/>
            </a:pPr>
            <a:r>
              <a:rPr lang="en-US" sz="1400" dirty="0"/>
              <a:t>(b) Task Network Representation</a:t>
            </a:r>
          </a:p>
          <a:p>
            <a:pPr marL="0" indent="0">
              <a:spcBef>
                <a:spcPts val="0"/>
              </a:spcBef>
              <a:buNone/>
            </a:pPr>
            <a:r>
              <a:rPr lang="en-US" sz="1400" dirty="0"/>
              <a:t>(c) Gantt Chart Representation</a:t>
            </a:r>
          </a:p>
          <a:p>
            <a:pPr marL="0" indent="0">
              <a:spcBef>
                <a:spcPts val="0"/>
              </a:spcBef>
              <a:buNone/>
            </a:pPr>
            <a:r>
              <a:rPr lang="en-US" sz="1400" dirty="0"/>
              <a:t>(d) PERT Chart Representation</a:t>
            </a:r>
          </a:p>
          <a:p>
            <a:pPr marL="0" indent="0">
              <a:spcBef>
                <a:spcPts val="0"/>
              </a:spcBef>
              <a:buNone/>
            </a:pPr>
            <a:r>
              <a:rPr lang="en-US" sz="1400" dirty="0"/>
              <a:t>4. </a:t>
            </a:r>
            <a:r>
              <a:rPr lang="en-US" sz="1400" b="1" dirty="0"/>
              <a:t>Project resources</a:t>
            </a:r>
          </a:p>
          <a:p>
            <a:pPr marL="0" indent="0">
              <a:spcBef>
                <a:spcPts val="0"/>
              </a:spcBef>
              <a:buNone/>
            </a:pPr>
            <a:r>
              <a:rPr lang="en-US" sz="1400" dirty="0"/>
              <a:t>(a) People</a:t>
            </a:r>
          </a:p>
          <a:p>
            <a:pPr marL="0" indent="0">
              <a:spcBef>
                <a:spcPts val="0"/>
              </a:spcBef>
              <a:buNone/>
            </a:pPr>
            <a:r>
              <a:rPr lang="en-US" sz="1400" dirty="0"/>
              <a:t>(b) Hardware and Software</a:t>
            </a:r>
          </a:p>
          <a:p>
            <a:pPr marL="0" indent="0">
              <a:spcBef>
                <a:spcPts val="0"/>
              </a:spcBef>
              <a:buNone/>
            </a:pPr>
            <a:r>
              <a:rPr lang="en-US" sz="1400" dirty="0"/>
              <a:t>(c) Special Resources</a:t>
            </a:r>
          </a:p>
          <a:p>
            <a:pPr marL="0" indent="0">
              <a:spcBef>
                <a:spcPts val="0"/>
              </a:spcBef>
              <a:buNone/>
            </a:pPr>
            <a:r>
              <a:rPr lang="en-US" sz="1400" dirty="0"/>
              <a:t>5. </a:t>
            </a:r>
            <a:r>
              <a:rPr lang="en-US" sz="1400" b="1" dirty="0"/>
              <a:t>Staff organisation</a:t>
            </a:r>
          </a:p>
          <a:p>
            <a:pPr marL="0" indent="0">
              <a:spcBef>
                <a:spcPts val="0"/>
              </a:spcBef>
              <a:buNone/>
            </a:pPr>
            <a:r>
              <a:rPr lang="en-US" sz="1400" dirty="0"/>
              <a:t>(a) Team Structure</a:t>
            </a:r>
          </a:p>
          <a:p>
            <a:pPr marL="0" indent="0">
              <a:spcBef>
                <a:spcPts val="0"/>
              </a:spcBef>
              <a:buNone/>
            </a:pPr>
            <a:r>
              <a:rPr lang="en-US" sz="1400" dirty="0"/>
              <a:t>(b) Management Reporting</a:t>
            </a:r>
          </a:p>
          <a:p>
            <a:pPr marL="0" indent="0">
              <a:spcBef>
                <a:spcPts val="0"/>
              </a:spcBef>
              <a:buNone/>
            </a:pPr>
            <a:r>
              <a:rPr lang="en-US" sz="1400" dirty="0"/>
              <a:t>6. </a:t>
            </a:r>
            <a:r>
              <a:rPr lang="en-US" sz="1400" b="1" dirty="0"/>
              <a:t>Risk management plan</a:t>
            </a:r>
          </a:p>
          <a:p>
            <a:pPr marL="0" indent="0">
              <a:spcBef>
                <a:spcPts val="0"/>
              </a:spcBef>
              <a:buNone/>
            </a:pPr>
            <a:r>
              <a:rPr lang="en-US" sz="1400" dirty="0"/>
              <a:t>(a) Risk Analysis</a:t>
            </a:r>
          </a:p>
          <a:p>
            <a:pPr marL="0" indent="0">
              <a:spcBef>
                <a:spcPts val="0"/>
              </a:spcBef>
              <a:buNone/>
            </a:pPr>
            <a:r>
              <a:rPr lang="en-US" sz="1400" dirty="0"/>
              <a:t>(b) Risk Identification</a:t>
            </a:r>
          </a:p>
          <a:p>
            <a:pPr marL="0" indent="0">
              <a:spcBef>
                <a:spcPts val="0"/>
              </a:spcBef>
              <a:buNone/>
            </a:pPr>
            <a:r>
              <a:rPr lang="en-US" sz="1400" dirty="0"/>
              <a:t>(c) Risk Estimation</a:t>
            </a:r>
          </a:p>
          <a:p>
            <a:pPr marL="0" indent="0">
              <a:spcBef>
                <a:spcPts val="0"/>
              </a:spcBef>
              <a:buNone/>
            </a:pPr>
            <a:r>
              <a:rPr lang="en-US" sz="1400" dirty="0"/>
              <a:t>(d) Risk Abatement Procedures</a:t>
            </a:r>
          </a:p>
          <a:p>
            <a:pPr marL="0" indent="0">
              <a:spcBef>
                <a:spcPts val="0"/>
              </a:spcBef>
              <a:buNone/>
            </a:pPr>
            <a:r>
              <a:rPr lang="en-US" sz="1400" dirty="0"/>
              <a:t>7. </a:t>
            </a:r>
            <a:r>
              <a:rPr lang="en-US" sz="1400" b="1" dirty="0"/>
              <a:t>Project tracking and control plan</a:t>
            </a:r>
          </a:p>
          <a:p>
            <a:pPr marL="0" indent="0">
              <a:spcBef>
                <a:spcPts val="0"/>
              </a:spcBef>
              <a:buNone/>
            </a:pPr>
            <a:r>
              <a:rPr lang="en-US" sz="1400" dirty="0"/>
              <a:t>(a) Metrics to be tracked</a:t>
            </a:r>
          </a:p>
          <a:p>
            <a:pPr marL="0" indent="0">
              <a:spcBef>
                <a:spcPts val="0"/>
              </a:spcBef>
              <a:buNone/>
            </a:pPr>
            <a:r>
              <a:rPr lang="en-US" sz="1400" dirty="0"/>
              <a:t>(b) Tracking plan</a:t>
            </a:r>
          </a:p>
          <a:p>
            <a:pPr marL="0" indent="0">
              <a:spcBef>
                <a:spcPts val="0"/>
              </a:spcBef>
              <a:buNone/>
            </a:pPr>
            <a:r>
              <a:rPr lang="en-US" sz="1400" dirty="0"/>
              <a:t>(c) Control plan</a:t>
            </a:r>
          </a:p>
          <a:p>
            <a:pPr marL="0" indent="0">
              <a:spcBef>
                <a:spcPts val="0"/>
              </a:spcBef>
              <a:buNone/>
            </a:pPr>
            <a:r>
              <a:rPr lang="en-US" sz="1400" dirty="0"/>
              <a:t>8. </a:t>
            </a:r>
            <a:r>
              <a:rPr lang="en-US" sz="1400" b="1" dirty="0"/>
              <a:t>Miscellaneous </a:t>
            </a:r>
            <a:r>
              <a:rPr lang="en-US" sz="1400" b="1" dirty="0" smtClean="0"/>
              <a:t>plans</a:t>
            </a:r>
          </a:p>
          <a:p>
            <a:pPr marL="0" indent="0">
              <a:spcBef>
                <a:spcPts val="0"/>
              </a:spcBef>
              <a:buNone/>
            </a:pPr>
            <a:r>
              <a:rPr lang="en-US" sz="1400" dirty="0"/>
              <a:t>(a) Process Tailoring</a:t>
            </a:r>
          </a:p>
          <a:p>
            <a:pPr marL="0" indent="0">
              <a:spcBef>
                <a:spcPts val="0"/>
              </a:spcBef>
              <a:buNone/>
            </a:pPr>
            <a:r>
              <a:rPr lang="en-US" sz="1400" dirty="0"/>
              <a:t>(b) Quality Assurance Plan</a:t>
            </a:r>
          </a:p>
          <a:p>
            <a:pPr marL="0" indent="0">
              <a:spcBef>
                <a:spcPts val="0"/>
              </a:spcBef>
              <a:buNone/>
            </a:pPr>
            <a:r>
              <a:rPr lang="en-US" sz="1400" dirty="0"/>
              <a:t>(c) Configuration Management Plan</a:t>
            </a:r>
          </a:p>
          <a:p>
            <a:pPr marL="0" indent="0">
              <a:spcBef>
                <a:spcPts val="0"/>
              </a:spcBef>
              <a:buNone/>
            </a:pPr>
            <a:r>
              <a:rPr lang="en-US" sz="1400" dirty="0"/>
              <a:t>(d) Validation and Verification</a:t>
            </a:r>
          </a:p>
          <a:p>
            <a:pPr marL="0" indent="0">
              <a:spcBef>
                <a:spcPts val="0"/>
              </a:spcBef>
              <a:buNone/>
            </a:pPr>
            <a:r>
              <a:rPr lang="en-US" sz="1400" dirty="0"/>
              <a:t>(e) System Testing Plan</a:t>
            </a:r>
          </a:p>
          <a:p>
            <a:pPr marL="0" indent="0">
              <a:spcBef>
                <a:spcPts val="0"/>
              </a:spcBef>
              <a:buNone/>
            </a:pPr>
            <a:r>
              <a:rPr lang="en-US" sz="1400" dirty="0"/>
              <a:t>(</a:t>
            </a:r>
            <a:r>
              <a:rPr lang="en-US" sz="1400" dirty="0" smtClean="0"/>
              <a:t>f) </a:t>
            </a:r>
            <a:r>
              <a:rPr lang="en-US" sz="1400" dirty="0"/>
              <a:t>Delivery, Installation, and Maintenance </a:t>
            </a:r>
            <a:r>
              <a:rPr lang="en-US" sz="1400" dirty="0" smtClean="0"/>
              <a:t>Plan</a:t>
            </a:r>
          </a:p>
        </p:txBody>
      </p:sp>
    </p:spTree>
    <p:extLst>
      <p:ext uri="{BB962C8B-B14F-4D97-AF65-F5344CB8AC3E}">
        <p14:creationId xmlns:p14="http://schemas.microsoft.com/office/powerpoint/2010/main" val="180148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a:t>Unit </a:t>
            </a:r>
            <a:r>
              <a:rPr lang="en-US" sz="3100" dirty="0" smtClean="0"/>
              <a:t>5: Software Project Management</a:t>
            </a:r>
            <a:endParaRPr lang="en-US" dirty="0"/>
          </a:p>
        </p:txBody>
      </p:sp>
      <p:sp>
        <p:nvSpPr>
          <p:cNvPr id="3" name="Content Placeholder 2"/>
          <p:cNvSpPr>
            <a:spLocks noGrp="1"/>
          </p:cNvSpPr>
          <p:nvPr>
            <p:ph sz="quarter" idx="13"/>
          </p:nvPr>
        </p:nvSpPr>
        <p:spPr>
          <a:xfrm>
            <a:off x="609600" y="1352550"/>
            <a:ext cx="8382000" cy="3657600"/>
          </a:xfrm>
        </p:spPr>
        <p:txBody>
          <a:bodyPr numCol="1">
            <a:normAutofit/>
          </a:bodyPr>
          <a:lstStyle/>
          <a:p>
            <a:pPr marL="0" indent="0" algn="just">
              <a:spcBef>
                <a:spcPts val="0"/>
              </a:spcBef>
              <a:buNone/>
            </a:pPr>
            <a:r>
              <a:rPr lang="en-US" sz="2400" b="1" u="sng" dirty="0" smtClean="0"/>
              <a:t>5.6</a:t>
            </a:r>
            <a:r>
              <a:rPr lang="en-US" sz="2400" b="1" dirty="0" smtClean="0"/>
              <a:t> </a:t>
            </a:r>
            <a:r>
              <a:rPr lang="en-US" sz="2400" b="1" u="sng" dirty="0" smtClean="0"/>
              <a:t>Metrics for Project size estimation</a:t>
            </a:r>
          </a:p>
          <a:p>
            <a:pPr algn="just">
              <a:spcBef>
                <a:spcPts val="0"/>
              </a:spcBef>
              <a:buSzPct val="100000"/>
              <a:buFont typeface="Wingdings" pitchFamily="2" charset="2"/>
              <a:buChar char="§"/>
            </a:pPr>
            <a:r>
              <a:rPr lang="en-US" sz="1800" dirty="0" smtClean="0"/>
              <a:t>Project size? </a:t>
            </a:r>
            <a:r>
              <a:rPr lang="en-US" sz="1800" dirty="0" smtClean="0">
                <a:solidFill>
                  <a:schemeClr val="accent2"/>
                </a:solidFill>
              </a:rPr>
              <a:t>What we mean by size of the project? And Why we need to find it?</a:t>
            </a:r>
          </a:p>
          <a:p>
            <a:pPr algn="just">
              <a:spcBef>
                <a:spcPts val="0"/>
              </a:spcBef>
              <a:buSzPct val="100000"/>
              <a:buFont typeface="Wingdings" pitchFamily="2" charset="2"/>
              <a:buChar char="§"/>
            </a:pPr>
            <a:endParaRPr lang="en-US" sz="1800" dirty="0">
              <a:solidFill>
                <a:schemeClr val="accent2"/>
              </a:solidFill>
            </a:endParaRPr>
          </a:p>
          <a:p>
            <a:pPr algn="just">
              <a:spcBef>
                <a:spcPts val="0"/>
              </a:spcBef>
              <a:buSzPct val="100000"/>
              <a:buFont typeface="Wingdings" pitchFamily="2" charset="2"/>
              <a:buChar char="§"/>
            </a:pPr>
            <a:endParaRPr lang="en-US" sz="1800" dirty="0" smtClean="0">
              <a:solidFill>
                <a:schemeClr val="accent2"/>
              </a:solidFill>
            </a:endParaRPr>
          </a:p>
          <a:p>
            <a:pPr algn="just">
              <a:spcBef>
                <a:spcPts val="0"/>
              </a:spcBef>
              <a:buSzPct val="100000"/>
              <a:buFont typeface="Wingdings" pitchFamily="2" charset="2"/>
              <a:buChar char="§"/>
            </a:pPr>
            <a:endParaRPr lang="en-US" sz="1800" dirty="0" smtClean="0"/>
          </a:p>
          <a:p>
            <a:pPr algn="just">
              <a:spcBef>
                <a:spcPts val="0"/>
              </a:spcBef>
              <a:buSzPct val="100000"/>
              <a:buFont typeface="Wingdings" pitchFamily="2" charset="2"/>
              <a:buChar char="§"/>
            </a:pPr>
            <a:r>
              <a:rPr lang="en-US" sz="1800" dirty="0" smtClean="0"/>
              <a:t>Currently there are two metrics popular in size estimation:</a:t>
            </a:r>
          </a:p>
          <a:p>
            <a:pPr marL="457200" indent="-457200" algn="just">
              <a:spcBef>
                <a:spcPts val="0"/>
              </a:spcBef>
              <a:buSzPct val="100000"/>
              <a:buFont typeface="+mj-lt"/>
              <a:buAutoNum type="arabicParenR"/>
            </a:pPr>
            <a:r>
              <a:rPr lang="en-US" sz="2000" dirty="0" smtClean="0"/>
              <a:t>Lines of Code (</a:t>
            </a:r>
            <a:r>
              <a:rPr lang="en-US" sz="2000" dirty="0" err="1" smtClean="0"/>
              <a:t>LoC</a:t>
            </a:r>
            <a:r>
              <a:rPr lang="en-US" sz="2000" dirty="0" smtClean="0"/>
              <a:t>) metric</a:t>
            </a:r>
          </a:p>
          <a:p>
            <a:pPr marL="457200" indent="-457200" algn="just">
              <a:spcBef>
                <a:spcPts val="0"/>
              </a:spcBef>
              <a:buSzPct val="100000"/>
              <a:buFont typeface="+mj-lt"/>
              <a:buAutoNum type="arabicParenR"/>
            </a:pPr>
            <a:r>
              <a:rPr lang="en-US" sz="2000" dirty="0" smtClean="0"/>
              <a:t>Function Point (FP) metric</a:t>
            </a:r>
          </a:p>
          <a:p>
            <a:pPr algn="just">
              <a:spcBef>
                <a:spcPts val="0"/>
              </a:spcBef>
              <a:buFontTx/>
              <a:buChar char="-"/>
            </a:pPr>
            <a:endParaRPr lang="en-US" sz="2000" dirty="0" smtClean="0"/>
          </a:p>
        </p:txBody>
      </p:sp>
      <p:sp>
        <p:nvSpPr>
          <p:cNvPr id="5" name="TextBox 4"/>
          <p:cNvSpPr txBox="1"/>
          <p:nvPr/>
        </p:nvSpPr>
        <p:spPr>
          <a:xfrm>
            <a:off x="638761" y="2170152"/>
            <a:ext cx="8429039" cy="553998"/>
          </a:xfrm>
          <a:prstGeom prst="rect">
            <a:avLst/>
          </a:prstGeom>
          <a:noFill/>
          <a:ln>
            <a:noFill/>
            <a:prstDash val="dash"/>
          </a:ln>
        </p:spPr>
        <p:txBody>
          <a:bodyPr wrap="none" lIns="0" tIns="0" rIns="0" bIns="0" rtlCol="0">
            <a:spAutoFit/>
          </a:bodyPr>
          <a:lstStyle/>
          <a:p>
            <a:r>
              <a:rPr lang="en-US" dirty="0" smtClean="0"/>
              <a:t>The term </a:t>
            </a:r>
            <a:r>
              <a:rPr lang="en-US" dirty="0" smtClean="0">
                <a:solidFill>
                  <a:srgbClr val="006600"/>
                </a:solidFill>
              </a:rPr>
              <a:t>project size</a:t>
            </a:r>
            <a:r>
              <a:rPr lang="en-US" dirty="0" smtClean="0"/>
              <a:t> is a measure of the </a:t>
            </a:r>
            <a:r>
              <a:rPr lang="en-US" dirty="0" smtClean="0">
                <a:solidFill>
                  <a:srgbClr val="006600"/>
                </a:solidFill>
              </a:rPr>
              <a:t>problem complexity</a:t>
            </a:r>
            <a:r>
              <a:rPr lang="en-US" dirty="0" smtClean="0"/>
              <a:t> in terms of the effort and time</a:t>
            </a:r>
          </a:p>
          <a:p>
            <a:r>
              <a:rPr lang="en-US" dirty="0" smtClean="0"/>
              <a:t>required to develop the software.</a:t>
            </a:r>
            <a:endParaRPr lang="en-US" dirty="0"/>
          </a:p>
        </p:txBody>
      </p:sp>
    </p:spTree>
    <p:extLst>
      <p:ext uri="{BB962C8B-B14F-4D97-AF65-F5344CB8AC3E}">
        <p14:creationId xmlns:p14="http://schemas.microsoft.com/office/powerpoint/2010/main" val="175633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3913</Words>
  <Application>Microsoft Office PowerPoint</Application>
  <PresentationFormat>On-screen Show (16:9)</PresentationFormat>
  <Paragraphs>645</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Widescreen Presentation</vt:lpstr>
      <vt:lpstr>2CEIT502  Software Engineering</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lpstr>Unit 5: Software Project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2020-10-24T05:27:09Z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