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6" r:id="rId2"/>
    <p:sldId id="259" r:id="rId3"/>
    <p:sldId id="260" r:id="rId4"/>
    <p:sldId id="262" r:id="rId5"/>
    <p:sldId id="263" r:id="rId6"/>
    <p:sldId id="264" r:id="rId7"/>
    <p:sldId id="265" r:id="rId8"/>
    <p:sldId id="266"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0EC56"/>
    <a:srgbClr val="339933"/>
    <a:srgbClr val="A0D997"/>
    <a:srgbClr val="34BD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9644" autoAdjust="0"/>
  </p:normalViewPr>
  <p:slideViewPr>
    <p:cSldViewPr>
      <p:cViewPr varScale="1">
        <p:scale>
          <a:sx n="92" d="100"/>
          <a:sy n="92" d="100"/>
        </p:scale>
        <p:origin x="582"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16/11/2021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p14="http://schemas.microsoft.com/office/powerpoint/2010/main" val="880167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2876144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1933596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973026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2779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30</a:t>
            </a:fld>
            <a:endParaRPr lang="en-US"/>
          </a:p>
        </p:txBody>
      </p:sp>
    </p:spTree>
    <p:extLst>
      <p:ext uri="{BB962C8B-B14F-4D97-AF65-F5344CB8AC3E}">
        <p14:creationId xmlns:p14="http://schemas.microsoft.com/office/powerpoint/2010/main" val="1414287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31</a:t>
            </a:fld>
            <a:endParaRPr lang="en-US"/>
          </a:p>
        </p:txBody>
      </p:sp>
    </p:spTree>
    <p:extLst>
      <p:ext uri="{BB962C8B-B14F-4D97-AF65-F5344CB8AC3E}">
        <p14:creationId xmlns:p14="http://schemas.microsoft.com/office/powerpoint/2010/main" val="2569674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3218628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4088430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34</a:t>
            </a:fld>
            <a:endParaRPr lang="en-US"/>
          </a:p>
        </p:txBody>
      </p:sp>
    </p:spTree>
    <p:extLst>
      <p:ext uri="{BB962C8B-B14F-4D97-AF65-F5344CB8AC3E}">
        <p14:creationId xmlns:p14="http://schemas.microsoft.com/office/powerpoint/2010/main" val="2360922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35</a:t>
            </a:fld>
            <a:endParaRPr lang="en-US"/>
          </a:p>
        </p:txBody>
      </p:sp>
    </p:spTree>
    <p:extLst>
      <p:ext uri="{BB962C8B-B14F-4D97-AF65-F5344CB8AC3E}">
        <p14:creationId xmlns:p14="http://schemas.microsoft.com/office/powerpoint/2010/main" val="2226034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36</a:t>
            </a:fld>
            <a:endParaRPr lang="en-US"/>
          </a:p>
        </p:txBody>
      </p:sp>
    </p:spTree>
    <p:extLst>
      <p:ext uri="{BB962C8B-B14F-4D97-AF65-F5344CB8AC3E}">
        <p14:creationId xmlns:p14="http://schemas.microsoft.com/office/powerpoint/2010/main" val="2622600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38049659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2772075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16/11/2021</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16/11/2021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6FCF9F07-3BC7-4570-B054-79111B0A380C}" type="datetime1">
              <a:rPr lang="en-US" smtClean="0"/>
              <a:pPr/>
              <a:t>16/11/2021</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16/11/2021</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16/11/2021</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16/11/2021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16/11/2021</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16/11/2021</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70000" lnSpcReduction="20000"/>
          </a:bodyPr>
          <a:lstStyle/>
          <a:p>
            <a:r>
              <a:rPr lang="en-US" dirty="0" smtClean="0"/>
              <a:t>Prepared by: Prof. Ravi Raval (Asst. Prof in C.E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447800"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Unit 6</a:t>
            </a:r>
            <a:endParaRPr lang="en-US" dirty="0"/>
          </a:p>
        </p:txBody>
      </p:sp>
      <p:sp>
        <p:nvSpPr>
          <p:cNvPr id="9" name="Rectangle 3"/>
          <p:cNvSpPr txBox="1">
            <a:spLocks/>
          </p:cNvSpPr>
          <p:nvPr/>
        </p:nvSpPr>
        <p:spPr>
          <a:xfrm>
            <a:off x="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600" b="1" dirty="0" smtClean="0"/>
              <a:t>Coding and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458200" cy="3657600"/>
          </a:xfrm>
        </p:spPr>
        <p:txBody>
          <a:bodyPr numCol="2">
            <a:normAutofit/>
          </a:bodyPr>
          <a:lstStyle/>
          <a:p>
            <a:pPr marL="0" indent="0">
              <a:spcBef>
                <a:spcPts val="0"/>
              </a:spcBef>
              <a:buNone/>
            </a:pPr>
            <a:r>
              <a:rPr lang="en-US" sz="2000" b="1" dirty="0" smtClean="0"/>
              <a:t>6.4 What is testing?</a:t>
            </a:r>
            <a:endParaRPr lang="en-US" sz="5000" b="1" dirty="0" smtClean="0"/>
          </a:p>
          <a:p>
            <a:pPr marL="342900" indent="-342900" algn="just">
              <a:spcBef>
                <a:spcPts val="0"/>
              </a:spcBef>
              <a:buSzPct val="100000"/>
              <a:buFontTx/>
              <a:buChar char="-"/>
            </a:pPr>
            <a:r>
              <a:rPr lang="en-US" sz="1600" dirty="0"/>
              <a:t>A </a:t>
            </a:r>
            <a:r>
              <a:rPr lang="en-US" sz="1600" b="1" dirty="0">
                <a:solidFill>
                  <a:srgbClr val="FF0000"/>
                </a:solidFill>
              </a:rPr>
              <a:t>test case</a:t>
            </a:r>
            <a:r>
              <a:rPr lang="en-US" sz="1600" dirty="0"/>
              <a:t> is a triplet [I , S, R], where</a:t>
            </a:r>
          </a:p>
          <a:p>
            <a:pPr marL="0" indent="0" algn="just">
              <a:spcBef>
                <a:spcPts val="0"/>
              </a:spcBef>
              <a:buNone/>
            </a:pPr>
            <a:r>
              <a:rPr lang="en-US" sz="1600" b="1" dirty="0" smtClean="0"/>
              <a:t>I</a:t>
            </a:r>
            <a:r>
              <a:rPr lang="en-US" sz="1600" dirty="0" smtClean="0"/>
              <a:t> </a:t>
            </a:r>
            <a:r>
              <a:rPr lang="en-US" sz="1600" dirty="0"/>
              <a:t>is the data input to the program under test,</a:t>
            </a:r>
          </a:p>
          <a:p>
            <a:pPr marL="0" indent="0" algn="just">
              <a:spcBef>
                <a:spcPts val="0"/>
              </a:spcBef>
              <a:buNone/>
            </a:pPr>
            <a:r>
              <a:rPr lang="en-US" sz="1600" b="1" dirty="0" smtClean="0"/>
              <a:t>S</a:t>
            </a:r>
            <a:r>
              <a:rPr lang="en-US" sz="1600" dirty="0" smtClean="0"/>
              <a:t> </a:t>
            </a:r>
            <a:r>
              <a:rPr lang="en-US" sz="1600" dirty="0"/>
              <a:t>is the state of the program at which the data is to be input, and</a:t>
            </a:r>
          </a:p>
          <a:p>
            <a:pPr marL="0" indent="0" algn="just">
              <a:spcBef>
                <a:spcPts val="0"/>
              </a:spcBef>
              <a:buNone/>
            </a:pPr>
            <a:r>
              <a:rPr lang="en-US" sz="1600" b="1" dirty="0" smtClean="0"/>
              <a:t>R</a:t>
            </a:r>
            <a:r>
              <a:rPr lang="en-US" sz="1600" dirty="0" smtClean="0"/>
              <a:t> </a:t>
            </a:r>
            <a:r>
              <a:rPr lang="en-US" sz="1600" dirty="0"/>
              <a:t>is the result expected to be produced by the program.</a:t>
            </a:r>
          </a:p>
          <a:p>
            <a:pPr marL="0" indent="0" algn="just">
              <a:spcBef>
                <a:spcPts val="0"/>
              </a:spcBef>
              <a:buNone/>
            </a:pPr>
            <a:r>
              <a:rPr lang="en-US" sz="1600" dirty="0"/>
              <a:t>Example of test case for text editing software: is—[input: “</a:t>
            </a:r>
            <a:r>
              <a:rPr lang="en-US" sz="1600" dirty="0" err="1"/>
              <a:t>abc</a:t>
            </a:r>
            <a:r>
              <a:rPr lang="en-US" sz="1600" dirty="0"/>
              <a:t>”, state: edit, result: </a:t>
            </a:r>
            <a:r>
              <a:rPr lang="en-US" sz="1600" dirty="0" err="1"/>
              <a:t>abc</a:t>
            </a:r>
            <a:r>
              <a:rPr lang="en-US" sz="1600" dirty="0"/>
              <a:t> is displayed] where different Mode can be edit, view, create and display.</a:t>
            </a:r>
          </a:p>
          <a:p>
            <a:pPr marL="342900" indent="-342900" algn="just">
              <a:spcBef>
                <a:spcPts val="0"/>
              </a:spcBef>
              <a:buSzPct val="100000"/>
              <a:buFontTx/>
              <a:buChar char="-"/>
            </a:pPr>
            <a:r>
              <a:rPr lang="en-US" sz="1600" dirty="0"/>
              <a:t>A </a:t>
            </a:r>
            <a:r>
              <a:rPr lang="en-US" sz="1600" b="1" dirty="0">
                <a:solidFill>
                  <a:srgbClr val="FF0000"/>
                </a:solidFill>
              </a:rPr>
              <a:t>test suite</a:t>
            </a:r>
            <a:r>
              <a:rPr lang="en-US" sz="1600" dirty="0"/>
              <a:t> is the set of all test cases with which a given software product is tested</a:t>
            </a:r>
            <a:r>
              <a:rPr lang="en-US" sz="1600" dirty="0" smtClean="0"/>
              <a:t>.</a:t>
            </a:r>
            <a:endParaRPr lang="en-US" sz="1800" dirty="0" smtClean="0"/>
          </a:p>
          <a:p>
            <a:pPr marL="0" indent="0" algn="just">
              <a:spcBef>
                <a:spcPts val="0"/>
              </a:spcBef>
              <a:buSzPct val="100000"/>
              <a:buNone/>
            </a:pPr>
            <a:endParaRPr lang="en-US" sz="1800" dirty="0" smtClean="0"/>
          </a:p>
          <a:p>
            <a:pPr marL="0" indent="0" algn="just">
              <a:spcBef>
                <a:spcPts val="0"/>
              </a:spcBef>
              <a:buSzPct val="100000"/>
              <a:buNone/>
            </a:pPr>
            <a:r>
              <a:rPr lang="en-US" sz="1800" dirty="0" smtClean="0"/>
              <a:t>6.4.5 Verification Vs. Validation</a:t>
            </a:r>
            <a:endParaRPr lang="en-US" sz="2300" dirty="0"/>
          </a:p>
        </p:txBody>
      </p:sp>
      <p:graphicFrame>
        <p:nvGraphicFramePr>
          <p:cNvPr id="4" name="Table 3"/>
          <p:cNvGraphicFramePr>
            <a:graphicFrameLocks noGrp="1"/>
          </p:cNvGraphicFramePr>
          <p:nvPr>
            <p:extLst>
              <p:ext uri="{D42A27DB-BD31-4B8C-83A1-F6EECF244321}">
                <p14:modId xmlns:p14="http://schemas.microsoft.com/office/powerpoint/2010/main" val="3060273778"/>
              </p:ext>
            </p:extLst>
          </p:nvPr>
        </p:nvGraphicFramePr>
        <p:xfrm>
          <a:off x="4800600" y="1657350"/>
          <a:ext cx="4258161" cy="3439703"/>
        </p:xfrm>
        <a:graphic>
          <a:graphicData uri="http://schemas.openxmlformats.org/drawingml/2006/table">
            <a:tbl>
              <a:tblPr firstRow="1" bandRow="1">
                <a:tableStyleId>{5940675A-B579-460E-94D1-54222C63F5DA}</a:tableStyleId>
              </a:tblPr>
              <a:tblGrid>
                <a:gridCol w="2189911">
                  <a:extLst>
                    <a:ext uri="{9D8B030D-6E8A-4147-A177-3AD203B41FA5}">
                      <a16:colId xmlns:a16="http://schemas.microsoft.com/office/drawing/2014/main" val="20000"/>
                    </a:ext>
                  </a:extLst>
                </a:gridCol>
                <a:gridCol w="2068250">
                  <a:extLst>
                    <a:ext uri="{9D8B030D-6E8A-4147-A177-3AD203B41FA5}">
                      <a16:colId xmlns:a16="http://schemas.microsoft.com/office/drawing/2014/main" val="20001"/>
                    </a:ext>
                  </a:extLst>
                </a:gridCol>
              </a:tblGrid>
              <a:tr h="223400">
                <a:tc>
                  <a:txBody>
                    <a:bodyPr/>
                    <a:lstStyle/>
                    <a:p>
                      <a:pPr algn="ctr"/>
                      <a:r>
                        <a:rPr lang="en-US" sz="1400" b="1" dirty="0" smtClean="0"/>
                        <a:t>Verification</a:t>
                      </a:r>
                      <a:endParaRPr lang="en-US" sz="1400" b="1" dirty="0"/>
                    </a:p>
                  </a:txBody>
                  <a:tcPr marL="0" marR="0" marT="0" marB="0"/>
                </a:tc>
                <a:tc>
                  <a:txBody>
                    <a:bodyPr/>
                    <a:lstStyle/>
                    <a:p>
                      <a:pPr algn="ctr"/>
                      <a:r>
                        <a:rPr lang="en-US" sz="1400" b="1" dirty="0" smtClean="0"/>
                        <a:t>Validation</a:t>
                      </a:r>
                      <a:endParaRPr lang="en-US" sz="1400" b="1" dirty="0"/>
                    </a:p>
                  </a:txBody>
                  <a:tcPr marL="0" marR="0" marT="0" marB="0"/>
                </a:tc>
                <a:extLst>
                  <a:ext uri="{0D108BD9-81ED-4DB2-BD59-A6C34878D82A}">
                    <a16:rowId xmlns:a16="http://schemas.microsoft.com/office/drawing/2014/main" val="10000"/>
                  </a:ext>
                </a:extLst>
              </a:tr>
              <a:tr h="789514">
                <a:tc>
                  <a:txBody>
                    <a:bodyPr/>
                    <a:lstStyle/>
                    <a:p>
                      <a:pPr algn="just"/>
                      <a:r>
                        <a:rPr lang="en-US" sz="1100" dirty="0" smtClean="0"/>
                        <a:t>Verification is the process of determining whether the output of one phase of software development conforms to that of its previous phase.</a:t>
                      </a:r>
                      <a:endParaRPr lang="en-US" sz="1100" dirty="0"/>
                    </a:p>
                  </a:txBody>
                  <a:tcPr marL="9144" marR="9144" marT="0" marB="0"/>
                </a:tc>
                <a:tc>
                  <a:txBody>
                    <a:bodyPr/>
                    <a:lstStyle/>
                    <a:p>
                      <a:pPr algn="just"/>
                      <a:r>
                        <a:rPr lang="en-US" sz="1100" b="0" i="0" u="none" strike="noStrike" kern="1200" baseline="0" dirty="0" smtClean="0">
                          <a:solidFill>
                            <a:schemeClr val="tx1"/>
                          </a:solidFill>
                          <a:latin typeface="+mn-lt"/>
                          <a:ea typeface="+mn-ea"/>
                          <a:cs typeface="+mn-cs"/>
                        </a:rPr>
                        <a:t>validation is the process of determining whether a fully developed software conforms to its requirements specification</a:t>
                      </a:r>
                      <a:endParaRPr lang="en-US" sz="1100" dirty="0"/>
                    </a:p>
                  </a:txBody>
                  <a:tcPr marL="9144" marR="9144" marT="0" marB="0"/>
                </a:tc>
                <a:extLst>
                  <a:ext uri="{0D108BD9-81ED-4DB2-BD59-A6C34878D82A}">
                    <a16:rowId xmlns:a16="http://schemas.microsoft.com/office/drawing/2014/main" val="10001"/>
                  </a:ext>
                </a:extLst>
              </a:tr>
              <a:tr h="592135">
                <a:tc>
                  <a:txBody>
                    <a:bodyPr/>
                    <a:lstStyle/>
                    <a:p>
                      <a:pPr algn="just"/>
                      <a:r>
                        <a:rPr lang="en-US" sz="1100" dirty="0" smtClean="0"/>
                        <a:t>Primary techniques for verification includes review, simulation, formal verification</a:t>
                      </a:r>
                      <a:r>
                        <a:rPr lang="en-US" sz="1100" baseline="0" dirty="0" smtClean="0"/>
                        <a:t> </a:t>
                      </a:r>
                      <a:r>
                        <a:rPr lang="en-US" sz="1100" dirty="0" smtClean="0"/>
                        <a:t>and testing</a:t>
                      </a:r>
                      <a:endParaRPr lang="en-US" sz="1100" dirty="0"/>
                    </a:p>
                  </a:txBody>
                  <a:tcPr marL="9144" marR="9144" marT="0" marB="0"/>
                </a:tc>
                <a:tc>
                  <a:txBody>
                    <a:bodyPr/>
                    <a:lstStyle/>
                    <a:p>
                      <a:pPr algn="just"/>
                      <a:r>
                        <a:rPr lang="en-US" sz="1100" dirty="0" smtClean="0"/>
                        <a:t>validation techniques are primarily based on product testing</a:t>
                      </a:r>
                      <a:endParaRPr lang="en-US" sz="1100" dirty="0"/>
                    </a:p>
                  </a:txBody>
                  <a:tcPr marL="9144" marR="9144" marT="0" marB="0"/>
                </a:tc>
                <a:extLst>
                  <a:ext uri="{0D108BD9-81ED-4DB2-BD59-A6C34878D82A}">
                    <a16:rowId xmlns:a16="http://schemas.microsoft.com/office/drawing/2014/main" val="10002"/>
                  </a:ext>
                </a:extLst>
              </a:tr>
              <a:tr h="206942">
                <a:tc>
                  <a:txBody>
                    <a:bodyPr/>
                    <a:lstStyle/>
                    <a:p>
                      <a:pPr algn="just"/>
                      <a:r>
                        <a:rPr lang="en-US" sz="1100" dirty="0" smtClean="0"/>
                        <a:t>Unit testing, integration testing</a:t>
                      </a:r>
                      <a:endParaRPr lang="en-US" sz="1100" dirty="0"/>
                    </a:p>
                  </a:txBody>
                  <a:tcPr marL="9144" marR="9144" marT="0" marB="0"/>
                </a:tc>
                <a:tc>
                  <a:txBody>
                    <a:bodyPr/>
                    <a:lstStyle/>
                    <a:p>
                      <a:pPr algn="just"/>
                      <a:r>
                        <a:rPr lang="en-US" sz="1100" dirty="0" smtClean="0"/>
                        <a:t>System validation</a:t>
                      </a:r>
                      <a:endParaRPr lang="en-US" sz="1100" dirty="0"/>
                    </a:p>
                  </a:txBody>
                  <a:tcPr marL="9144" marR="9144" marT="0" marB="0"/>
                </a:tc>
                <a:extLst>
                  <a:ext uri="{0D108BD9-81ED-4DB2-BD59-A6C34878D82A}">
                    <a16:rowId xmlns:a16="http://schemas.microsoft.com/office/drawing/2014/main" val="10003"/>
                  </a:ext>
                </a:extLst>
              </a:tr>
              <a:tr h="394756">
                <a:tc>
                  <a:txBody>
                    <a:bodyPr/>
                    <a:lstStyle/>
                    <a:p>
                      <a:pPr algn="just"/>
                      <a:r>
                        <a:rPr lang="en-US" sz="1100" dirty="0" smtClean="0"/>
                        <a:t>It doesn’t require whole</a:t>
                      </a:r>
                      <a:r>
                        <a:rPr lang="en-US" sz="1100" baseline="0" dirty="0" smtClean="0"/>
                        <a:t> software execution</a:t>
                      </a:r>
                      <a:endParaRPr lang="en-US" sz="1100" dirty="0"/>
                    </a:p>
                  </a:txBody>
                  <a:tcPr marL="9144" marR="9144" marT="0" marB="0"/>
                </a:tc>
                <a:tc>
                  <a:txBody>
                    <a:bodyPr/>
                    <a:lstStyle/>
                    <a:p>
                      <a:pPr algn="just"/>
                      <a:r>
                        <a:rPr lang="en-US" sz="1100" dirty="0" smtClean="0"/>
                        <a:t>It requires entire software execution</a:t>
                      </a:r>
                      <a:endParaRPr lang="en-US" sz="1100" dirty="0"/>
                    </a:p>
                  </a:txBody>
                  <a:tcPr marL="9144" marR="9144" marT="0" marB="0"/>
                </a:tc>
                <a:extLst>
                  <a:ext uri="{0D108BD9-81ED-4DB2-BD59-A6C34878D82A}">
                    <a16:rowId xmlns:a16="http://schemas.microsoft.com/office/drawing/2014/main" val="10004"/>
                  </a:ext>
                </a:extLst>
              </a:tr>
              <a:tr h="394756">
                <a:tc>
                  <a:txBody>
                    <a:bodyPr/>
                    <a:lstStyle/>
                    <a:p>
                      <a:pPr algn="just"/>
                      <a:r>
                        <a:rPr lang="en-US" sz="1100" dirty="0" smtClean="0"/>
                        <a:t>This activity carried our during the software development</a:t>
                      </a:r>
                      <a:endParaRPr lang="en-US" sz="1100" dirty="0"/>
                    </a:p>
                  </a:txBody>
                  <a:tcPr marL="9144" marR="9144" marT="0" marB="0"/>
                </a:tc>
                <a:tc>
                  <a:txBody>
                    <a:bodyPr/>
                    <a:lstStyle/>
                    <a:p>
                      <a:pPr algn="just"/>
                      <a:r>
                        <a:rPr lang="en-US" sz="1100" dirty="0" smtClean="0"/>
                        <a:t>This activity will be carried out after the software development.</a:t>
                      </a:r>
                      <a:endParaRPr lang="en-US" sz="1100" dirty="0"/>
                    </a:p>
                  </a:txBody>
                  <a:tcPr marL="9144" marR="9144" marT="0" marB="0"/>
                </a:tc>
                <a:extLst>
                  <a:ext uri="{0D108BD9-81ED-4DB2-BD59-A6C34878D82A}">
                    <a16:rowId xmlns:a16="http://schemas.microsoft.com/office/drawing/2014/main" val="10005"/>
                  </a:ext>
                </a:extLst>
              </a:tr>
              <a:tr h="789514">
                <a:tc>
                  <a:txBody>
                    <a:bodyPr/>
                    <a:lstStyle/>
                    <a:p>
                      <a:pPr algn="just"/>
                      <a:r>
                        <a:rPr lang="en-US" sz="1100" dirty="0" smtClean="0"/>
                        <a:t>In verification,</a:t>
                      </a:r>
                      <a:r>
                        <a:rPr lang="en-US" sz="1100" baseline="0" dirty="0" smtClean="0"/>
                        <a:t> we are trying to achieve phase containment of error. So that it incurs low cost and overhead.</a:t>
                      </a:r>
                      <a:endParaRPr lang="en-US" sz="1100" dirty="0"/>
                    </a:p>
                  </a:txBody>
                  <a:tcPr marL="9144" marR="9144" marT="0" marB="0"/>
                </a:tc>
                <a:tc>
                  <a:txBody>
                    <a:bodyPr/>
                    <a:lstStyle/>
                    <a:p>
                      <a:pPr algn="just"/>
                      <a:r>
                        <a:rPr lang="en-US" sz="1100" dirty="0" smtClean="0"/>
                        <a:t>Whereas here; not only we have to  rework the design, but also to redo the relevant coding as well as the system testing activities, incurring higher cost.</a:t>
                      </a:r>
                      <a:endParaRPr lang="en-US" sz="1100" dirty="0"/>
                    </a:p>
                  </a:txBody>
                  <a:tcPr marL="9144" marR="914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3496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2562447" cy="3657600"/>
          </a:xfrm>
        </p:spPr>
        <p:txBody>
          <a:bodyPr numCol="1">
            <a:normAutofit/>
          </a:bodyPr>
          <a:lstStyle/>
          <a:p>
            <a:pPr marL="0" indent="0">
              <a:spcBef>
                <a:spcPts val="0"/>
              </a:spcBef>
              <a:buNone/>
            </a:pPr>
            <a:r>
              <a:rPr lang="en-US" sz="2000" b="1" dirty="0" smtClean="0"/>
              <a:t>6.5 Testing Activities</a:t>
            </a:r>
            <a:endParaRPr lang="en-US" sz="5000" b="1" dirty="0" smtClean="0"/>
          </a:p>
          <a:p>
            <a:pPr marL="0" indent="0" algn="just">
              <a:spcBef>
                <a:spcPts val="0"/>
              </a:spcBef>
              <a:buSzPct val="100000"/>
              <a:buNone/>
            </a:pPr>
            <a:r>
              <a:rPr lang="en-US" sz="1800" b="1" u="sng" dirty="0" smtClean="0"/>
              <a:t>Testing Activities</a:t>
            </a:r>
          </a:p>
          <a:p>
            <a:pPr marL="457200" indent="-457200" algn="just">
              <a:spcBef>
                <a:spcPts val="0"/>
              </a:spcBef>
              <a:buAutoNum type="arabicPeriod"/>
            </a:pPr>
            <a:r>
              <a:rPr lang="en-US" sz="1800" dirty="0"/>
              <a:t>Test Suite Design:</a:t>
            </a:r>
          </a:p>
          <a:p>
            <a:pPr marL="457200" indent="-457200" algn="just">
              <a:spcBef>
                <a:spcPts val="0"/>
              </a:spcBef>
              <a:buAutoNum type="arabicPeriod"/>
            </a:pPr>
            <a:r>
              <a:rPr lang="en-US" sz="1800" dirty="0"/>
              <a:t>Running test cases and checking the results to detect failures</a:t>
            </a:r>
          </a:p>
          <a:p>
            <a:pPr marL="457200" indent="-457200" algn="just">
              <a:spcBef>
                <a:spcPts val="0"/>
              </a:spcBef>
              <a:buAutoNum type="arabicPeriod"/>
            </a:pPr>
            <a:r>
              <a:rPr lang="en-US" sz="1800" dirty="0"/>
              <a:t>Debugging</a:t>
            </a:r>
          </a:p>
          <a:p>
            <a:pPr marL="457200" indent="-457200" algn="just">
              <a:spcBef>
                <a:spcPts val="0"/>
              </a:spcBef>
              <a:buAutoNum type="arabicPeriod"/>
            </a:pPr>
            <a:r>
              <a:rPr lang="en-US" sz="1800" dirty="0"/>
              <a:t>Error correction</a:t>
            </a:r>
          </a:p>
          <a:p>
            <a:pPr marL="0" indent="0" algn="just">
              <a:spcBef>
                <a:spcPts val="0"/>
              </a:spcBef>
              <a:buSzPct val="100000"/>
              <a:buNone/>
            </a:pPr>
            <a:endParaRPr lang="en-US" sz="1800" b="1" u="sng"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847" y="2008731"/>
            <a:ext cx="6019800" cy="2772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562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92500" lnSpcReduction="20000"/>
          </a:bodyPr>
          <a:lstStyle/>
          <a:p>
            <a:pPr marL="0" indent="0">
              <a:spcBef>
                <a:spcPts val="0"/>
              </a:spcBef>
              <a:buNone/>
            </a:pPr>
            <a:r>
              <a:rPr lang="en-US" sz="2000" b="1" dirty="0" smtClean="0"/>
              <a:t>6.5 Testing Activities</a:t>
            </a:r>
            <a:endParaRPr lang="en-US" sz="5000" b="1" dirty="0" smtClean="0"/>
          </a:p>
          <a:p>
            <a:pPr marL="0" indent="0" algn="just">
              <a:spcBef>
                <a:spcPts val="0"/>
              </a:spcBef>
              <a:buSzPct val="100000"/>
              <a:buNone/>
            </a:pPr>
            <a:r>
              <a:rPr lang="en-US" sz="1800" b="1" u="sng" dirty="0" smtClean="0"/>
              <a:t>6.5.1 Designing Test Cases</a:t>
            </a:r>
          </a:p>
          <a:p>
            <a:pPr algn="just">
              <a:spcBef>
                <a:spcPts val="0"/>
              </a:spcBef>
              <a:buSzPct val="90000"/>
              <a:buFontTx/>
              <a:buChar char="-"/>
            </a:pPr>
            <a:r>
              <a:rPr lang="en-US" sz="1800" dirty="0" smtClean="0"/>
              <a:t>When </a:t>
            </a:r>
            <a:r>
              <a:rPr lang="en-US" sz="1800" dirty="0"/>
              <a:t>test cases are designed based on random input data, may of the test case do not contribute to the significance of the test suite. That means, they do not help in detecting any additional defects not already being detected by other test cases in the suite</a:t>
            </a:r>
            <a:r>
              <a:rPr lang="en-US" sz="1800" dirty="0" smtClean="0"/>
              <a:t>.</a:t>
            </a:r>
          </a:p>
          <a:p>
            <a:pPr algn="just">
              <a:spcBef>
                <a:spcPts val="0"/>
              </a:spcBef>
              <a:buSzPct val="90000"/>
              <a:buFontTx/>
              <a:buChar char="-"/>
            </a:pPr>
            <a:r>
              <a:rPr lang="en-US" sz="1800" dirty="0" smtClean="0"/>
              <a:t>Testing </a:t>
            </a:r>
            <a:r>
              <a:rPr lang="en-US" sz="1800" dirty="0"/>
              <a:t>a system using a large collection of test cases that are selected at random doesn’t guarantee that all of the errors in the system will be exposed.</a:t>
            </a:r>
          </a:p>
          <a:p>
            <a:pPr marL="0" indent="0" algn="just">
              <a:spcBef>
                <a:spcPts val="0"/>
              </a:spcBef>
              <a:buNone/>
            </a:pPr>
            <a:r>
              <a:rPr lang="en-US" sz="1800" dirty="0" smtClean="0">
                <a:solidFill>
                  <a:srgbClr val="FF0000"/>
                </a:solidFill>
              </a:rPr>
              <a:t>Surprised </a:t>
            </a:r>
            <a:r>
              <a:rPr lang="en-US" sz="1800" dirty="0">
                <a:solidFill>
                  <a:srgbClr val="FF0000"/>
                </a:solidFill>
              </a:rPr>
              <a:t>… ? Let’s see why don’t it uncovers</a:t>
            </a:r>
            <a:r>
              <a:rPr lang="en-US" sz="1800" dirty="0" smtClean="0">
                <a:solidFill>
                  <a:srgbClr val="FF0000"/>
                </a:solidFill>
              </a:rPr>
              <a:t>…?</a:t>
            </a:r>
            <a:endParaRPr lang="en-US" sz="1800" dirty="0"/>
          </a:p>
          <a:p>
            <a:pPr marL="233363" indent="0" algn="just">
              <a:spcBef>
                <a:spcPts val="0"/>
              </a:spcBef>
              <a:buNone/>
            </a:pPr>
            <a:r>
              <a:rPr lang="en-US" sz="1800" dirty="0"/>
              <a:t>Ex: A Code to find out MAX from two numbers</a:t>
            </a:r>
          </a:p>
          <a:p>
            <a:pPr marL="233363" indent="0" algn="just">
              <a:spcBef>
                <a:spcPts val="0"/>
              </a:spcBef>
              <a:buNone/>
            </a:pPr>
            <a:endParaRPr lang="en-US" sz="1500" dirty="0" smtClean="0">
              <a:latin typeface="Courier New" pitchFamily="49" charset="0"/>
              <a:cs typeface="Courier New" pitchFamily="49" charset="0"/>
            </a:endParaRPr>
          </a:p>
          <a:p>
            <a:pPr marL="233363" indent="0" algn="just">
              <a:spcBef>
                <a:spcPts val="0"/>
              </a:spcBef>
              <a:buNone/>
            </a:pPr>
            <a:r>
              <a:rPr lang="en-US" sz="1500" dirty="0" smtClean="0">
                <a:latin typeface="Courier New" pitchFamily="49" charset="0"/>
                <a:cs typeface="Courier New" pitchFamily="49" charset="0"/>
              </a:rPr>
              <a:t>If </a:t>
            </a:r>
            <a:r>
              <a:rPr lang="en-US" sz="1500" dirty="0">
                <a:latin typeface="Courier New" pitchFamily="49" charset="0"/>
                <a:cs typeface="Courier New" pitchFamily="49" charset="0"/>
              </a:rPr>
              <a:t>( x &gt; y)	MAX=x;</a:t>
            </a:r>
          </a:p>
          <a:p>
            <a:pPr marL="233363" indent="0" algn="just">
              <a:spcBef>
                <a:spcPts val="0"/>
              </a:spcBef>
              <a:buNone/>
            </a:pPr>
            <a:r>
              <a:rPr lang="en-US" sz="1500" dirty="0">
                <a:latin typeface="Courier New" pitchFamily="49" charset="0"/>
                <a:cs typeface="Courier New" pitchFamily="49" charset="0"/>
              </a:rPr>
              <a:t>else	MAX=x; //little typing mistake</a:t>
            </a:r>
            <a:endParaRPr lang="en-US" sz="1800" dirty="0">
              <a:latin typeface="Courier New" pitchFamily="49" charset="0"/>
              <a:cs typeface="Courier New" pitchFamily="49" charset="0"/>
            </a:endParaRPr>
          </a:p>
          <a:p>
            <a:pPr marL="233363" indent="0" algn="just">
              <a:spcBef>
                <a:spcPts val="0"/>
              </a:spcBef>
              <a:buNone/>
            </a:pPr>
            <a:r>
              <a:rPr lang="en-US" sz="1800" dirty="0"/>
              <a:t>Here, the test suite {(x=3,y=2);(x=2,y=3)} </a:t>
            </a:r>
            <a:r>
              <a:rPr lang="en-US" sz="1800" dirty="0">
                <a:solidFill>
                  <a:srgbClr val="006600"/>
                </a:solidFill>
              </a:rPr>
              <a:t>can detect the error</a:t>
            </a:r>
            <a:r>
              <a:rPr lang="en-US" sz="1800" dirty="0"/>
              <a:t>.</a:t>
            </a:r>
          </a:p>
          <a:p>
            <a:pPr marL="233363" indent="0" algn="just">
              <a:spcBef>
                <a:spcPts val="0"/>
              </a:spcBef>
              <a:buNone/>
            </a:pPr>
            <a:r>
              <a:rPr lang="en-US" sz="1800" dirty="0"/>
              <a:t>Whereas, large test suite {(x=3,y=2); (x=4,y=3); (x=5,y=1); (x=10,y=9)} </a:t>
            </a:r>
            <a:r>
              <a:rPr lang="en-US" sz="1800" dirty="0">
                <a:solidFill>
                  <a:srgbClr val="FF0000"/>
                </a:solidFill>
              </a:rPr>
              <a:t>will not detect error</a:t>
            </a:r>
            <a:r>
              <a:rPr lang="en-US" sz="1800" dirty="0"/>
              <a:t>. Moreover larger test suite incurs high cost, efforts and time.</a:t>
            </a:r>
          </a:p>
          <a:p>
            <a:pPr marL="342900" indent="-225425" algn="just">
              <a:spcBef>
                <a:spcPts val="0"/>
              </a:spcBef>
              <a:buSzPct val="90000"/>
              <a:buFontTx/>
              <a:buChar char="-"/>
            </a:pPr>
            <a:r>
              <a:rPr lang="en-US" sz="1800" dirty="0"/>
              <a:t>A minimal test suite is a carefully designed set of test cases such that each test case helps detect different errors. This is in contrast to testing using some random input values.</a:t>
            </a:r>
          </a:p>
          <a:p>
            <a:pPr marL="342900" indent="-225425" algn="just">
              <a:spcBef>
                <a:spcPts val="0"/>
              </a:spcBef>
              <a:buSzPct val="90000"/>
              <a:buFontTx/>
              <a:buChar char="-"/>
            </a:pPr>
            <a:r>
              <a:rPr lang="en-US" sz="1800" dirty="0"/>
              <a:t>Two main approaches to systematically design test cases</a:t>
            </a:r>
          </a:p>
          <a:p>
            <a:pPr marL="233363" indent="-180975" algn="just">
              <a:spcBef>
                <a:spcPts val="0"/>
              </a:spcBef>
              <a:buSzPct val="90000"/>
              <a:buFont typeface="+mj-lt"/>
              <a:buAutoNum type="arabicParenR"/>
            </a:pPr>
            <a:r>
              <a:rPr lang="en-US" sz="1800" dirty="0"/>
              <a:t>Black-Box Approach (a.k.a functional testing)</a:t>
            </a:r>
          </a:p>
          <a:p>
            <a:pPr marL="233363" indent="-180975" algn="just">
              <a:spcBef>
                <a:spcPts val="0"/>
              </a:spcBef>
              <a:buSzPct val="90000"/>
              <a:buFont typeface="+mj-lt"/>
              <a:buAutoNum type="arabicParenR"/>
            </a:pPr>
            <a:r>
              <a:rPr lang="en-US" sz="1800" dirty="0"/>
              <a:t>White-Box Approach (a.k.a structural testing</a:t>
            </a:r>
            <a:r>
              <a:rPr lang="en-US" sz="1800" dirty="0" smtClean="0"/>
              <a:t>)</a:t>
            </a:r>
            <a:endParaRPr lang="en-US" sz="1800" dirty="0"/>
          </a:p>
        </p:txBody>
      </p:sp>
    </p:spTree>
    <p:extLst>
      <p:ext uri="{BB962C8B-B14F-4D97-AF65-F5344CB8AC3E}">
        <p14:creationId xmlns:p14="http://schemas.microsoft.com/office/powerpoint/2010/main" val="2998940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200" b="1" dirty="0" smtClean="0"/>
              <a:t>6.5 Testing Activities</a:t>
            </a:r>
            <a:endParaRPr lang="en-US" sz="5000" b="1" dirty="0" smtClean="0"/>
          </a:p>
          <a:p>
            <a:pPr marL="0" indent="0" algn="just">
              <a:spcBef>
                <a:spcPts val="0"/>
              </a:spcBef>
              <a:buSzPct val="100000"/>
              <a:buNone/>
            </a:pPr>
            <a:r>
              <a:rPr lang="en-US" sz="1800" b="1" u="sng" dirty="0" smtClean="0"/>
              <a:t>6.5.2 Testing in small vs. Testing in Large</a:t>
            </a:r>
          </a:p>
          <a:p>
            <a:pPr marL="0" indent="0" algn="just">
              <a:spcBef>
                <a:spcPts val="0"/>
              </a:spcBef>
              <a:buNone/>
            </a:pPr>
            <a:r>
              <a:rPr lang="en-US" sz="1700" dirty="0"/>
              <a:t>A software product is normally tested in three level or stages:</a:t>
            </a:r>
          </a:p>
          <a:p>
            <a:pPr marL="457200" indent="-457200" algn="just">
              <a:spcBef>
                <a:spcPts val="0"/>
              </a:spcBef>
              <a:buFont typeface="+mj-lt"/>
              <a:buAutoNum type="arabicParenR"/>
            </a:pPr>
            <a:r>
              <a:rPr lang="en-US" sz="1700" dirty="0"/>
              <a:t>Unit </a:t>
            </a:r>
            <a:r>
              <a:rPr lang="en-US" sz="1700" dirty="0" smtClean="0"/>
              <a:t>Testing</a:t>
            </a:r>
            <a:r>
              <a:rPr lang="en-US" sz="1700" dirty="0"/>
              <a:t>	 </a:t>
            </a:r>
            <a:r>
              <a:rPr lang="en-US" sz="1700" dirty="0" smtClean="0"/>
              <a:t>  Testing </a:t>
            </a:r>
            <a:r>
              <a:rPr lang="en-US" sz="1700" dirty="0"/>
              <a:t>in small</a:t>
            </a:r>
          </a:p>
          <a:p>
            <a:pPr marL="457200" indent="-457200" algn="just">
              <a:spcBef>
                <a:spcPts val="0"/>
              </a:spcBef>
              <a:buFont typeface="+mj-lt"/>
              <a:buAutoNum type="arabicParenR" startAt="2"/>
            </a:pPr>
            <a:r>
              <a:rPr lang="en-US" sz="1700" dirty="0" smtClean="0"/>
              <a:t>Integration Testing      </a:t>
            </a:r>
            <a:r>
              <a:rPr lang="en-US" sz="1700" dirty="0" err="1" smtClean="0"/>
              <a:t>Testing</a:t>
            </a:r>
            <a:r>
              <a:rPr lang="en-US" sz="1700" dirty="0" smtClean="0"/>
              <a:t> in Large</a:t>
            </a:r>
          </a:p>
          <a:p>
            <a:pPr marL="457200" indent="-457200" algn="just">
              <a:spcBef>
                <a:spcPts val="0"/>
              </a:spcBef>
              <a:buFont typeface="+mj-lt"/>
              <a:buAutoNum type="arabicParenR" startAt="2"/>
            </a:pPr>
            <a:r>
              <a:rPr lang="en-US" sz="1700" dirty="0" smtClean="0"/>
              <a:t>System Testing</a:t>
            </a:r>
          </a:p>
          <a:p>
            <a:pPr marL="0" indent="0" algn="just">
              <a:spcBef>
                <a:spcPts val="0"/>
              </a:spcBef>
              <a:buNone/>
            </a:pPr>
            <a:r>
              <a:rPr lang="en-US" sz="1700" b="1" u="sng" dirty="0" smtClean="0"/>
              <a:t>Unit </a:t>
            </a:r>
            <a:r>
              <a:rPr lang="en-US" sz="1700" b="1" u="sng" dirty="0"/>
              <a:t>Testing:</a:t>
            </a:r>
          </a:p>
          <a:p>
            <a:pPr marL="169863" indent="-169863" algn="just">
              <a:spcBef>
                <a:spcPts val="0"/>
              </a:spcBef>
              <a:buSzPct val="90000"/>
              <a:buFontTx/>
              <a:buChar char="-"/>
            </a:pPr>
            <a:r>
              <a:rPr lang="en-US" sz="1700" dirty="0"/>
              <a:t>Unit testing will be carried out in coding phase itself as soon as your coding done. Unit test will be performed by developer.</a:t>
            </a:r>
          </a:p>
          <a:p>
            <a:pPr marL="169863" indent="-169863" algn="just">
              <a:spcBef>
                <a:spcPts val="0"/>
              </a:spcBef>
              <a:buSzPct val="90000"/>
              <a:buFontTx/>
              <a:buChar char="-"/>
            </a:pPr>
            <a:r>
              <a:rPr lang="en-US" sz="1700" dirty="0"/>
              <a:t>To perform unit test you have to provide necessary environment (relevant code)</a:t>
            </a:r>
          </a:p>
          <a:p>
            <a:pPr marL="117475" indent="-117475" algn="just">
              <a:spcBef>
                <a:spcPts val="0"/>
              </a:spcBef>
              <a:buSzPct val="90000"/>
              <a:buFont typeface="Arial" pitchFamily="34" charset="0"/>
              <a:buChar char="•"/>
            </a:pPr>
            <a:r>
              <a:rPr lang="en-US" sz="1700" dirty="0"/>
              <a:t>The procedures belonging to other modules that the module under test calls.</a:t>
            </a:r>
          </a:p>
          <a:p>
            <a:pPr marL="233363" indent="-115888" algn="just">
              <a:spcBef>
                <a:spcPts val="0"/>
              </a:spcBef>
              <a:buSzPct val="90000"/>
              <a:buFont typeface="Arial" pitchFamily="34" charset="0"/>
              <a:buChar char="•"/>
            </a:pPr>
            <a:r>
              <a:rPr lang="en-US" sz="1700" dirty="0"/>
              <a:t>Non-local data structures that the module accesses.</a:t>
            </a:r>
          </a:p>
          <a:p>
            <a:pPr marL="233363" indent="-115888" algn="just">
              <a:spcBef>
                <a:spcPts val="0"/>
              </a:spcBef>
              <a:buSzPct val="90000"/>
              <a:buFont typeface="Arial" pitchFamily="34" charset="0"/>
              <a:buChar char="•"/>
            </a:pPr>
            <a:r>
              <a:rPr lang="en-US" sz="1700" dirty="0"/>
              <a:t>A procedure to call the functions of the module under test with appropriate </a:t>
            </a:r>
            <a:r>
              <a:rPr lang="en-US" sz="1700" dirty="0" smtClean="0"/>
              <a:t>parameters.</a:t>
            </a:r>
            <a:endParaRPr lang="en-US" sz="1700" b="1" u="sng" dirty="0" smtClean="0"/>
          </a:p>
        </p:txBody>
      </p:sp>
      <p:sp>
        <p:nvSpPr>
          <p:cNvPr id="4" name="Right Brace 3"/>
          <p:cNvSpPr/>
          <p:nvPr/>
        </p:nvSpPr>
        <p:spPr>
          <a:xfrm>
            <a:off x="2590800" y="2823830"/>
            <a:ext cx="304800" cy="50992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286000" y="2555358"/>
            <a:ext cx="304800" cy="244992"/>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3164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200" b="1" dirty="0" smtClean="0"/>
              <a:t>6.5 Testing Activities</a:t>
            </a:r>
            <a:endParaRPr lang="en-US" sz="5000" b="1" dirty="0" smtClean="0"/>
          </a:p>
          <a:p>
            <a:pPr marL="0" indent="0" algn="just">
              <a:spcBef>
                <a:spcPts val="0"/>
              </a:spcBef>
              <a:buSzPct val="100000"/>
              <a:buNone/>
            </a:pPr>
            <a:r>
              <a:rPr lang="en-US" sz="1800" b="1" u="sng" dirty="0" smtClean="0"/>
              <a:t>6.5.2 Testing in small vs. Testing in Large</a:t>
            </a:r>
          </a:p>
          <a:p>
            <a:pPr marL="0" indent="0" algn="just">
              <a:spcBef>
                <a:spcPts val="0"/>
              </a:spcBef>
              <a:buNone/>
            </a:pPr>
            <a:endParaRPr lang="en-US" sz="1700" dirty="0" smtClean="0"/>
          </a:p>
          <a:p>
            <a:pPr marL="117475" indent="0" algn="just">
              <a:spcBef>
                <a:spcPts val="0"/>
              </a:spcBef>
              <a:buNone/>
            </a:pPr>
            <a:r>
              <a:rPr lang="en-US" sz="1700" b="1" dirty="0" smtClean="0"/>
              <a:t>Stub: </a:t>
            </a:r>
            <a:r>
              <a:rPr lang="en-US" sz="1700" dirty="0" smtClean="0"/>
              <a:t>A stub procedure is a dummy procedure that has the same I/O parameters as the function called by the unit under test but has a highly simplified.</a:t>
            </a:r>
          </a:p>
          <a:p>
            <a:pPr marL="117475" indent="0" algn="just">
              <a:spcBef>
                <a:spcPts val="0"/>
              </a:spcBef>
              <a:buNone/>
            </a:pPr>
            <a:r>
              <a:rPr lang="en-US" sz="1700" b="1" dirty="0" smtClean="0"/>
              <a:t>Driver</a:t>
            </a:r>
            <a:r>
              <a:rPr lang="en-US" sz="1700" b="1" dirty="0"/>
              <a:t>: </a:t>
            </a:r>
            <a:r>
              <a:rPr lang="en-US" sz="1700" dirty="0"/>
              <a:t>A driver module should contain the </a:t>
            </a:r>
            <a:r>
              <a:rPr lang="en-US" sz="1700" dirty="0" smtClean="0"/>
              <a:t>non-local data </a:t>
            </a:r>
            <a:r>
              <a:rPr lang="en-US" sz="1700" dirty="0"/>
              <a:t>Structures accessed by the module under </a:t>
            </a:r>
            <a:r>
              <a:rPr lang="en-US" sz="1700" dirty="0" smtClean="0"/>
              <a:t>test. Additionally</a:t>
            </a:r>
            <a:r>
              <a:rPr lang="en-US" sz="1700" dirty="0"/>
              <a:t>, it should also have the code to call </a:t>
            </a:r>
            <a:r>
              <a:rPr lang="en-US" sz="1700" dirty="0" smtClean="0"/>
              <a:t>the different </a:t>
            </a:r>
            <a:r>
              <a:rPr lang="en-US" sz="1700" dirty="0"/>
              <a:t>functions of the unit under test </a:t>
            </a:r>
            <a:r>
              <a:rPr lang="en-US" sz="1700" dirty="0" smtClean="0"/>
              <a:t>with appropriate </a:t>
            </a:r>
            <a:r>
              <a:rPr lang="en-US" sz="1700" dirty="0"/>
              <a:t>parameter values for testing.</a:t>
            </a:r>
            <a:endParaRPr lang="en-US" sz="1700" b="1" u="sng" dirty="0" smtClean="0"/>
          </a:p>
        </p:txBody>
      </p:sp>
      <p:grpSp>
        <p:nvGrpSpPr>
          <p:cNvPr id="6" name="Group 5"/>
          <p:cNvGrpSpPr/>
          <p:nvPr/>
        </p:nvGrpSpPr>
        <p:grpSpPr>
          <a:xfrm>
            <a:off x="5334000" y="2190750"/>
            <a:ext cx="2819400" cy="2743200"/>
            <a:chOff x="5943600" y="3886201"/>
            <a:chExt cx="2819400" cy="2743200"/>
          </a:xfrm>
        </p:grpSpPr>
        <p:sp>
          <p:nvSpPr>
            <p:cNvPr id="7" name="Rectangle 6"/>
            <p:cNvSpPr/>
            <p:nvPr/>
          </p:nvSpPr>
          <p:spPr>
            <a:xfrm>
              <a:off x="5943600" y="3886201"/>
              <a:ext cx="2819400" cy="2743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48400" y="4054575"/>
              <a:ext cx="1104900" cy="593623"/>
            </a:xfrm>
            <a:prstGeom prst="ellipse">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a:t>
              </a:r>
              <a:endParaRPr lang="en-US" dirty="0">
                <a:solidFill>
                  <a:schemeClr val="tx1"/>
                </a:solidFill>
              </a:endParaRPr>
            </a:p>
          </p:txBody>
        </p:sp>
        <p:sp>
          <p:nvSpPr>
            <p:cNvPr id="9" name="Rectangle 8"/>
            <p:cNvSpPr/>
            <p:nvPr/>
          </p:nvSpPr>
          <p:spPr>
            <a:xfrm>
              <a:off x="5981700" y="5029200"/>
              <a:ext cx="1981200" cy="381000"/>
            </a:xfrm>
            <a:prstGeom prst="rect">
              <a:avLst/>
            </a:prstGeom>
            <a:solidFill>
              <a:schemeClr val="bg2">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 Under Test</a:t>
              </a:r>
              <a:endParaRPr lang="en-US" dirty="0">
                <a:solidFill>
                  <a:schemeClr val="tx1"/>
                </a:solidFill>
              </a:endParaRPr>
            </a:p>
          </p:txBody>
        </p:sp>
        <p:sp>
          <p:nvSpPr>
            <p:cNvPr id="10" name="Oval 9"/>
            <p:cNvSpPr/>
            <p:nvPr/>
          </p:nvSpPr>
          <p:spPr>
            <a:xfrm>
              <a:off x="6248400" y="5791202"/>
              <a:ext cx="1104900" cy="593623"/>
            </a:xfrm>
            <a:prstGeom prst="ellipse">
              <a:avLst/>
            </a:prstGeom>
            <a:solidFill>
              <a:srgbClr val="F0EC56"/>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Stub</a:t>
              </a:r>
              <a:endParaRPr lang="en-US" dirty="0">
                <a:solidFill>
                  <a:schemeClr val="tx1"/>
                </a:solidFill>
              </a:endParaRPr>
            </a:p>
          </p:txBody>
        </p:sp>
        <p:cxnSp>
          <p:nvCxnSpPr>
            <p:cNvPr id="11" name="Straight Arrow Connector 10"/>
            <p:cNvCxnSpPr/>
            <p:nvPr/>
          </p:nvCxnSpPr>
          <p:spPr>
            <a:xfrm>
              <a:off x="6781800" y="4648198"/>
              <a:ext cx="0" cy="3810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78113" y="5410200"/>
              <a:ext cx="0" cy="3810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8" idx="6"/>
              <a:endCxn id="9" idx="3"/>
            </p:cNvCxnSpPr>
            <p:nvPr/>
          </p:nvCxnSpPr>
          <p:spPr>
            <a:xfrm>
              <a:off x="7353300" y="4351387"/>
              <a:ext cx="609600" cy="868313"/>
            </a:xfrm>
            <a:prstGeom prst="curvedConnector3">
              <a:avLst>
                <a:gd name="adj1" fmla="val 2125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91399" y="4438654"/>
              <a:ext cx="790601" cy="646331"/>
            </a:xfrm>
            <a:prstGeom prst="rect">
              <a:avLst/>
            </a:prstGeom>
            <a:noFill/>
          </p:spPr>
          <p:txBody>
            <a:bodyPr wrap="none" rtlCol="0">
              <a:spAutoFit/>
            </a:bodyPr>
            <a:lstStyle/>
            <a:p>
              <a:r>
                <a:rPr lang="en-US" dirty="0" smtClean="0"/>
                <a:t>Global</a:t>
              </a:r>
            </a:p>
            <a:p>
              <a:r>
                <a:rPr lang="en-US" dirty="0" smtClean="0"/>
                <a:t>data</a:t>
              </a:r>
              <a:endParaRPr lang="en-US" dirty="0"/>
            </a:p>
          </p:txBody>
        </p:sp>
      </p:grpSp>
    </p:spTree>
    <p:extLst>
      <p:ext uri="{BB962C8B-B14F-4D97-AF65-F5344CB8AC3E}">
        <p14:creationId xmlns:p14="http://schemas.microsoft.com/office/powerpoint/2010/main" val="2755071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533400" y="1352550"/>
                <a:ext cx="8534400" cy="3657600"/>
              </a:xfrm>
            </p:spPr>
            <p:txBody>
              <a:bodyPr numCol="2">
                <a:normAutofit fontScale="92500" lnSpcReduction="10000"/>
              </a:bodyPr>
              <a:lstStyle/>
              <a:p>
                <a:pPr marL="0" indent="0">
                  <a:spcBef>
                    <a:spcPts val="0"/>
                  </a:spcBef>
                  <a:buNone/>
                </a:pPr>
                <a:r>
                  <a:rPr lang="en-US" sz="2200" b="1" dirty="0" smtClean="0"/>
                  <a:t>6.6 Black Box Testing</a:t>
                </a:r>
              </a:p>
              <a:p>
                <a:pPr marL="342900" indent="-342900" algn="just">
                  <a:spcBef>
                    <a:spcPts val="0"/>
                  </a:spcBef>
                  <a:buSzPct val="90000"/>
                  <a:buFontTx/>
                  <a:buChar char="-"/>
                </a:pPr>
                <a:r>
                  <a:rPr lang="en-US" sz="1900" dirty="0"/>
                  <a:t>In black-box testing, test cases are designed from an examination of the input/output values only and no knowledge of design or code is required.</a:t>
                </a:r>
              </a:p>
              <a:p>
                <a:pPr marL="342900" indent="-342900" algn="just">
                  <a:spcBef>
                    <a:spcPts val="0"/>
                  </a:spcBef>
                  <a:buSzPct val="90000"/>
                  <a:buFontTx/>
                  <a:buChar char="-"/>
                </a:pPr>
                <a:r>
                  <a:rPr lang="en-US" sz="1900" dirty="0"/>
                  <a:t>Approaches to design black box test case:</a:t>
                </a:r>
                <a:endParaRPr lang="en-US" sz="2000" dirty="0"/>
              </a:p>
              <a:p>
                <a:pPr marL="800100" lvl="1" indent="-342900" algn="just">
                  <a:spcBef>
                    <a:spcPts val="0"/>
                  </a:spcBef>
                  <a:buSzPct val="90000"/>
                  <a:buFont typeface="+mj-lt"/>
                  <a:buAutoNum type="arabicPeriod"/>
                </a:pPr>
                <a:r>
                  <a:rPr lang="en-US" sz="2000" dirty="0"/>
                  <a:t>Equivalent Class Partitioning</a:t>
                </a:r>
              </a:p>
              <a:p>
                <a:pPr marL="800100" lvl="1" indent="-342900" algn="just">
                  <a:spcBef>
                    <a:spcPts val="0"/>
                  </a:spcBef>
                  <a:buSzPct val="90000"/>
                  <a:buFont typeface="+mj-lt"/>
                  <a:buAutoNum type="arabicPeriod"/>
                </a:pPr>
                <a:r>
                  <a:rPr lang="en-US" sz="2000" dirty="0"/>
                  <a:t>Boundary value </a:t>
                </a:r>
                <a:r>
                  <a:rPr lang="en-US" sz="2000" dirty="0" smtClean="0"/>
                  <a:t>Analysis</a:t>
                </a:r>
              </a:p>
              <a:p>
                <a:pPr marL="0" lvl="1" indent="0" algn="just">
                  <a:spcBef>
                    <a:spcPts val="0"/>
                  </a:spcBef>
                  <a:buSzPct val="90000"/>
                  <a:buNone/>
                </a:pPr>
                <a:r>
                  <a:rPr lang="en-US" sz="1900" b="1" u="sng" dirty="0" smtClean="0"/>
                  <a:t>(1</a:t>
                </a:r>
                <a:r>
                  <a:rPr lang="en-US" sz="1900" b="1" u="sng" dirty="0"/>
                  <a:t>) Equivalent Class Partitioning:</a:t>
                </a:r>
                <a:endParaRPr lang="en-US" sz="2000" b="1" u="sng" dirty="0"/>
              </a:p>
              <a:p>
                <a:pPr marL="233363" indent="0" algn="just">
                  <a:spcBef>
                    <a:spcPts val="0"/>
                  </a:spcBef>
                  <a:buNone/>
                </a:pPr>
                <a:r>
                  <a:rPr lang="en-US" sz="2000" dirty="0"/>
                  <a:t>The main idea behind defining equivalence classes of input data is that testing the code with any one value belonging to an equivalence class is as good as testing the code with any other value belonging to the same equivalence class.</a:t>
                </a:r>
              </a:p>
              <a:p>
                <a:pPr marL="319088" indent="-201613">
                  <a:spcBef>
                    <a:spcPts val="0"/>
                  </a:spcBef>
                </a:pPr>
                <a:r>
                  <a:rPr lang="en-US" sz="2000" b="1" dirty="0"/>
                  <a:t>Guidelines:</a:t>
                </a:r>
              </a:p>
              <a:p>
                <a:pPr marL="339725" indent="-222250" algn="just">
                  <a:spcBef>
                    <a:spcPts val="0"/>
                  </a:spcBef>
                  <a:buSzPct val="90000"/>
                  <a:buAutoNum type="arabicParenR"/>
                </a:pPr>
                <a:r>
                  <a:rPr lang="en-US" sz="2000" dirty="0" smtClean="0"/>
                  <a:t>Prepare </a:t>
                </a:r>
                <a:r>
                  <a:rPr lang="en-US" sz="2000" dirty="0"/>
                  <a:t>1 valid class of input (For Ex. [</a:t>
                </a:r>
                <a:r>
                  <a:rPr lang="en-US" sz="2000" dirty="0" smtClean="0"/>
                  <a:t>1,10</a:t>
                </a:r>
                <a:r>
                  <a:rPr lang="en-US" sz="2000" dirty="0"/>
                  <a:t>]) and 2 invalid class of input (For Ex. [-∞,0] , [11, +∞</a:t>
                </a:r>
                <a:r>
                  <a:rPr lang="en-US" sz="2000" dirty="0" smtClean="0"/>
                  <a:t>]).</a:t>
                </a:r>
              </a:p>
              <a:p>
                <a:pPr marL="339725" indent="-222250" algn="just">
                  <a:spcBef>
                    <a:spcPts val="0"/>
                  </a:spcBef>
                  <a:buSzPct val="90000"/>
                  <a:buAutoNum type="arabicParenR"/>
                </a:pPr>
                <a:r>
                  <a:rPr lang="en-US" sz="2000" dirty="0" smtClean="0"/>
                  <a:t>If </a:t>
                </a:r>
                <a:r>
                  <a:rPr lang="en-US" sz="2000" dirty="0"/>
                  <a:t>the input data assumes values from a set of discrete members of some domain, if the valid equivalence classes are {A,B,C}, then the invalid equivalence class is </a:t>
                </a:r>
                <a14:m>
                  <m:oMath xmlns:m="http://schemas.openxmlformats.org/officeDocument/2006/math">
                    <m:r>
                      <a:rPr lang="en-US" sz="2000" i="1" dirty="0" smtClean="0">
                        <a:latin typeface="Cambria Math"/>
                        <a:ea typeface="Cambria Math"/>
                      </a:rPr>
                      <m:t>∪</m:t>
                    </m:r>
                  </m:oMath>
                </a14:m>
                <a:r>
                  <a:rPr lang="en-US" sz="2000" dirty="0"/>
                  <a:t> -{A,B,C}, where </a:t>
                </a:r>
                <a14:m>
                  <m:oMath xmlns:m="http://schemas.openxmlformats.org/officeDocument/2006/math">
                    <m:r>
                      <a:rPr lang="en-US" sz="2000" i="1" dirty="0">
                        <a:latin typeface="Cambria Math"/>
                        <a:ea typeface="Cambria Math"/>
                      </a:rPr>
                      <m:t>∪</m:t>
                    </m:r>
                  </m:oMath>
                </a14:m>
                <a:r>
                  <a:rPr lang="en-US" sz="2000" dirty="0"/>
                  <a:t> is the universe of possible input values</a:t>
                </a:r>
                <a:r>
                  <a:rPr lang="en-US"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533400" y="1352550"/>
                <a:ext cx="8534400" cy="3657600"/>
              </a:xfrm>
              <a:blipFill rotWithShape="1">
                <a:blip r:embed="rId3"/>
                <a:stretch>
                  <a:fillRect l="-786" t="-1667" r="-1429" b="-2833"/>
                </a:stretch>
              </a:blipFill>
            </p:spPr>
            <p:txBody>
              <a:bodyPr/>
              <a:lstStyle/>
              <a:p>
                <a:r>
                  <a:rPr lang="en-US">
                    <a:noFill/>
                  </a:rPr>
                  <a:t> </a:t>
                </a:r>
              </a:p>
            </p:txBody>
          </p:sp>
        </mc:Fallback>
      </mc:AlternateContent>
    </p:spTree>
    <p:extLst>
      <p:ext uri="{BB962C8B-B14F-4D97-AF65-F5344CB8AC3E}">
        <p14:creationId xmlns:p14="http://schemas.microsoft.com/office/powerpoint/2010/main" val="3068352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4038600" cy="3657600"/>
          </a:xfrm>
        </p:spPr>
        <p:txBody>
          <a:bodyPr numCol="1">
            <a:normAutofit/>
          </a:bodyPr>
          <a:lstStyle/>
          <a:p>
            <a:pPr marL="0" indent="0">
              <a:spcBef>
                <a:spcPts val="0"/>
              </a:spcBef>
              <a:buNone/>
            </a:pPr>
            <a:r>
              <a:rPr lang="en-US" sz="2000" b="1" dirty="0" smtClean="0"/>
              <a:t>6.6 Black Box Testing</a:t>
            </a:r>
          </a:p>
          <a:p>
            <a:pPr marL="0" indent="0" algn="just">
              <a:spcBef>
                <a:spcPts val="0"/>
              </a:spcBef>
              <a:buNone/>
            </a:pPr>
            <a:r>
              <a:rPr lang="en-US" sz="1800" b="1" dirty="0"/>
              <a:t>Example:</a:t>
            </a:r>
            <a:r>
              <a:rPr lang="en-US" sz="1800" dirty="0"/>
              <a:t> Design equivalence class partitioning test suite for a function that reads a character string of size less than five characters and displays whether it is a palindrome.</a:t>
            </a:r>
          </a:p>
          <a:p>
            <a:pPr marL="0" indent="0" algn="just">
              <a:spcBef>
                <a:spcPts val="0"/>
              </a:spcBef>
              <a:buNone/>
            </a:pPr>
            <a:r>
              <a:rPr lang="en-US" sz="1800" b="1" dirty="0"/>
              <a:t>Solution</a:t>
            </a:r>
            <a:r>
              <a:rPr lang="en-US" sz="1800" b="1" dirty="0" smtClean="0"/>
              <a:t>:</a:t>
            </a:r>
            <a:endParaRPr lang="en-US" sz="1800" dirty="0"/>
          </a:p>
          <a:p>
            <a:pPr marL="0" indent="0" algn="just">
              <a:spcBef>
                <a:spcPts val="0"/>
              </a:spcBef>
              <a:buNone/>
            </a:pPr>
            <a:r>
              <a:rPr lang="en-US" sz="1800" dirty="0"/>
              <a:t>{ </a:t>
            </a:r>
            <a:r>
              <a:rPr lang="en-US" sz="1800" dirty="0" err="1"/>
              <a:t>abc</a:t>
            </a:r>
            <a:r>
              <a:rPr lang="en-US" sz="1800" dirty="0"/>
              <a:t>, aba, </a:t>
            </a:r>
            <a:r>
              <a:rPr lang="en-US" sz="1800" dirty="0" err="1"/>
              <a:t>abcdef</a:t>
            </a:r>
            <a:r>
              <a:rPr lang="en-US" sz="1800" dirty="0"/>
              <a:t> </a:t>
            </a:r>
            <a:r>
              <a:rPr lang="en-US" sz="1800" dirty="0" smtClean="0"/>
              <a:t>}</a:t>
            </a:r>
            <a:endParaRPr lang="en-US" sz="2000" dirty="0"/>
          </a:p>
        </p:txBody>
      </p:sp>
      <p:grpSp>
        <p:nvGrpSpPr>
          <p:cNvPr id="4" name="Group 3"/>
          <p:cNvGrpSpPr/>
          <p:nvPr/>
        </p:nvGrpSpPr>
        <p:grpSpPr>
          <a:xfrm>
            <a:off x="4724400" y="1722593"/>
            <a:ext cx="4267200" cy="2750820"/>
            <a:chOff x="1752600" y="2362200"/>
            <a:chExt cx="4267200" cy="3048000"/>
          </a:xfrm>
        </p:grpSpPr>
        <p:sp>
          <p:nvSpPr>
            <p:cNvPr id="5" name="Rectangle 4"/>
            <p:cNvSpPr/>
            <p:nvPr/>
          </p:nvSpPr>
          <p:spPr>
            <a:xfrm>
              <a:off x="3657600" y="2362200"/>
              <a:ext cx="17526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of all inputs</a:t>
              </a:r>
              <a:endParaRPr lang="en-US" dirty="0">
                <a:solidFill>
                  <a:schemeClr val="tx1"/>
                </a:solidFill>
              </a:endParaRPr>
            </a:p>
          </p:txBody>
        </p:sp>
        <p:sp>
          <p:nvSpPr>
            <p:cNvPr id="6" name="Rectangle 5"/>
            <p:cNvSpPr/>
            <p:nvPr/>
          </p:nvSpPr>
          <p:spPr>
            <a:xfrm>
              <a:off x="2819400" y="3747092"/>
              <a:ext cx="1447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Valid inputs</a:t>
              </a:r>
              <a:endParaRPr lang="en-US" dirty="0">
                <a:solidFill>
                  <a:schemeClr val="tx1"/>
                </a:solidFill>
              </a:endParaRPr>
            </a:p>
          </p:txBody>
        </p:sp>
        <p:sp>
          <p:nvSpPr>
            <p:cNvPr id="7" name="Rectangle 6"/>
            <p:cNvSpPr/>
            <p:nvPr/>
          </p:nvSpPr>
          <p:spPr>
            <a:xfrm>
              <a:off x="4533900" y="3747092"/>
              <a:ext cx="1485900" cy="3074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Invalid inputs</a:t>
              </a:r>
              <a:endParaRPr lang="en-US" dirty="0">
                <a:solidFill>
                  <a:schemeClr val="tx1"/>
                </a:solidFill>
              </a:endParaRPr>
            </a:p>
          </p:txBody>
        </p:sp>
        <p:sp>
          <p:nvSpPr>
            <p:cNvPr id="8" name="Rectangle 7"/>
            <p:cNvSpPr/>
            <p:nvPr/>
          </p:nvSpPr>
          <p:spPr>
            <a:xfrm>
              <a:off x="1752600" y="5105400"/>
              <a:ext cx="1447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Palindromes</a:t>
              </a:r>
              <a:endParaRPr lang="en-US" dirty="0">
                <a:solidFill>
                  <a:schemeClr val="tx1"/>
                </a:solidFill>
              </a:endParaRPr>
            </a:p>
          </p:txBody>
        </p:sp>
        <p:sp>
          <p:nvSpPr>
            <p:cNvPr id="9" name="Rectangle 8"/>
            <p:cNvSpPr/>
            <p:nvPr/>
          </p:nvSpPr>
          <p:spPr>
            <a:xfrm>
              <a:off x="3467100" y="5105400"/>
              <a:ext cx="180975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Non-Palindromes</a:t>
              </a:r>
              <a:endParaRPr lang="en-US" dirty="0">
                <a:solidFill>
                  <a:schemeClr val="tx1"/>
                </a:solidFill>
              </a:endParaRPr>
            </a:p>
          </p:txBody>
        </p:sp>
        <p:cxnSp>
          <p:nvCxnSpPr>
            <p:cNvPr id="10" name="Straight Arrow Connector 9"/>
            <p:cNvCxnSpPr>
              <a:stCxn id="5" idx="2"/>
              <a:endCxn id="6" idx="0"/>
            </p:cNvCxnSpPr>
            <p:nvPr/>
          </p:nvCxnSpPr>
          <p:spPr>
            <a:xfrm flipH="1">
              <a:off x="3543300" y="2667000"/>
              <a:ext cx="99060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7" idx="0"/>
            </p:cNvCxnSpPr>
            <p:nvPr/>
          </p:nvCxnSpPr>
          <p:spPr>
            <a:xfrm>
              <a:off x="4533900" y="2667000"/>
              <a:ext cx="74295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554432" y="4051892"/>
              <a:ext cx="99060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45032" y="4051892"/>
              <a:ext cx="74295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545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000" b="1" dirty="0" smtClean="0"/>
              <a:t>6.6 Black Box Testing</a:t>
            </a:r>
          </a:p>
          <a:p>
            <a:pPr marL="0" indent="0" algn="just">
              <a:spcBef>
                <a:spcPts val="0"/>
              </a:spcBef>
              <a:buNone/>
            </a:pPr>
            <a:r>
              <a:rPr lang="en-US" sz="1800" b="1" u="sng" dirty="0"/>
              <a:t>(2) Boundary Value Analysis:</a:t>
            </a:r>
          </a:p>
          <a:p>
            <a:pPr marL="342900" indent="-342900" algn="just">
              <a:spcBef>
                <a:spcPts val="0"/>
              </a:spcBef>
              <a:buSzPct val="90000"/>
              <a:buFontTx/>
              <a:buChar char="-"/>
            </a:pPr>
            <a:r>
              <a:rPr lang="en-US" sz="1800" dirty="0"/>
              <a:t>Boundary value analysis means limiting the range of values to be provided.</a:t>
            </a:r>
          </a:p>
          <a:p>
            <a:pPr marL="342900" indent="-342900" algn="just">
              <a:spcBef>
                <a:spcPts val="0"/>
              </a:spcBef>
              <a:buSzPct val="90000"/>
              <a:buFontTx/>
              <a:buChar char="-"/>
            </a:pPr>
            <a:r>
              <a:rPr lang="en-US" sz="1800" dirty="0"/>
              <a:t>Boundary value analysis-based test suite design involves designing test cases using the values at the boundaries of different equivalence classes.</a:t>
            </a:r>
          </a:p>
          <a:p>
            <a:pPr marL="342900" indent="-342900" algn="just">
              <a:spcBef>
                <a:spcPts val="0"/>
              </a:spcBef>
              <a:buSzPct val="90000"/>
              <a:buFontTx/>
              <a:buChar char="-"/>
            </a:pPr>
            <a:r>
              <a:rPr lang="en-US" sz="1800" dirty="0"/>
              <a:t>For example, programmers may improperly use &lt; instead of &lt;=, or conversely &lt;= for &lt;, etc.</a:t>
            </a:r>
          </a:p>
          <a:p>
            <a:pPr marL="117475" indent="0" algn="just">
              <a:spcBef>
                <a:spcPts val="0"/>
              </a:spcBef>
              <a:buNone/>
            </a:pPr>
            <a:r>
              <a:rPr lang="en-US" sz="1800" b="1" dirty="0"/>
              <a:t>Example:</a:t>
            </a:r>
            <a:r>
              <a:rPr lang="en-US" sz="1800" dirty="0"/>
              <a:t> For a function that computes the square root of the integer values in the range of 0 and 5000, determine the boundary value test suite.</a:t>
            </a:r>
          </a:p>
          <a:p>
            <a:pPr marL="117475" indent="0" algn="just">
              <a:spcBef>
                <a:spcPts val="0"/>
              </a:spcBef>
              <a:buNone/>
            </a:pPr>
            <a:r>
              <a:rPr lang="en-US" sz="1800" b="1" dirty="0"/>
              <a:t>Answer:</a:t>
            </a:r>
            <a:r>
              <a:rPr lang="en-US" sz="1800" dirty="0"/>
              <a:t> </a:t>
            </a:r>
          </a:p>
          <a:p>
            <a:pPr marL="117475" indent="0" algn="just">
              <a:spcBef>
                <a:spcPts val="0"/>
              </a:spcBef>
              <a:buNone/>
            </a:pPr>
            <a:r>
              <a:rPr lang="en-US" sz="1800" dirty="0"/>
              <a:t>There are three equivalence classes</a:t>
            </a:r>
          </a:p>
          <a:p>
            <a:pPr marL="342900" indent="-225425" algn="just">
              <a:spcBef>
                <a:spcPts val="0"/>
              </a:spcBef>
              <a:buSzPct val="90000"/>
              <a:buFont typeface="Arial" pitchFamily="34" charset="0"/>
              <a:buChar char="•"/>
            </a:pPr>
            <a:r>
              <a:rPr lang="en-US" sz="1800" dirty="0"/>
              <a:t>The set of negative integers, </a:t>
            </a:r>
          </a:p>
          <a:p>
            <a:pPr marL="342900" indent="-225425" algn="just">
              <a:spcBef>
                <a:spcPts val="0"/>
              </a:spcBef>
              <a:buSzPct val="90000"/>
              <a:buFont typeface="Arial" pitchFamily="34" charset="0"/>
              <a:buChar char="•"/>
            </a:pPr>
            <a:r>
              <a:rPr lang="en-US" sz="1800" dirty="0"/>
              <a:t>the set of integers in the range of 0 and 5000, </a:t>
            </a:r>
          </a:p>
          <a:p>
            <a:pPr marL="342900" indent="-225425" algn="just">
              <a:spcBef>
                <a:spcPts val="0"/>
              </a:spcBef>
              <a:buSzPct val="90000"/>
              <a:buFont typeface="Arial" pitchFamily="34" charset="0"/>
              <a:buChar char="•"/>
            </a:pPr>
            <a:r>
              <a:rPr lang="en-US" sz="1800" dirty="0"/>
              <a:t>and the set of integers larger than 5000. </a:t>
            </a:r>
          </a:p>
          <a:p>
            <a:pPr marL="319088" indent="-201613" algn="just">
              <a:spcBef>
                <a:spcPts val="0"/>
              </a:spcBef>
            </a:pPr>
            <a:r>
              <a:rPr lang="en-US" sz="1800" dirty="0"/>
              <a:t>The boundary value-based test suite is: {0,-1,5000,5001}.</a:t>
            </a:r>
          </a:p>
        </p:txBody>
      </p:sp>
    </p:spTree>
    <p:extLst>
      <p:ext uri="{BB962C8B-B14F-4D97-AF65-F5344CB8AC3E}">
        <p14:creationId xmlns:p14="http://schemas.microsoft.com/office/powerpoint/2010/main" val="4260823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92500" lnSpcReduction="20000"/>
          </a:bodyPr>
          <a:lstStyle/>
          <a:p>
            <a:pPr marL="0" indent="0">
              <a:spcBef>
                <a:spcPts val="0"/>
              </a:spcBef>
              <a:buNone/>
            </a:pPr>
            <a:r>
              <a:rPr lang="en-US" sz="2000" b="1" dirty="0" smtClean="0"/>
              <a:t>6.7 White Box Testing</a:t>
            </a:r>
          </a:p>
          <a:p>
            <a:pPr marL="0" indent="0" algn="just">
              <a:spcBef>
                <a:spcPts val="0"/>
              </a:spcBef>
              <a:buNone/>
            </a:pPr>
            <a:r>
              <a:rPr lang="en-US" sz="2000" b="1" u="sng" dirty="0"/>
              <a:t>Basic Concepts:</a:t>
            </a:r>
          </a:p>
          <a:p>
            <a:pPr marL="342900" indent="-342900" algn="just">
              <a:spcBef>
                <a:spcPts val="0"/>
              </a:spcBef>
              <a:buFontTx/>
              <a:buChar char="-"/>
            </a:pPr>
            <a:r>
              <a:rPr lang="en-US" sz="2000" dirty="0"/>
              <a:t>A White box testing strategy is either be fault based or coverage based</a:t>
            </a:r>
            <a:r>
              <a:rPr lang="en-US" sz="2000" dirty="0" smtClean="0"/>
              <a:t>.</a:t>
            </a:r>
          </a:p>
          <a:p>
            <a:pPr marL="342900" indent="-342900" algn="just">
              <a:spcBef>
                <a:spcPts val="0"/>
              </a:spcBef>
              <a:buFontTx/>
              <a:buChar char="-"/>
            </a:pPr>
            <a:endParaRPr lang="en-US" sz="2000" dirty="0"/>
          </a:p>
          <a:p>
            <a:pPr marL="342900" indent="-342900" algn="just">
              <a:spcBef>
                <a:spcPts val="0"/>
              </a:spcBef>
              <a:buFontTx/>
              <a:buChar char="-"/>
            </a:pPr>
            <a:endParaRPr lang="en-US" sz="2000" dirty="0" smtClean="0"/>
          </a:p>
          <a:p>
            <a:pPr marL="342900" indent="-342900" algn="just">
              <a:spcBef>
                <a:spcPts val="0"/>
              </a:spcBef>
              <a:buFontTx/>
              <a:buChar char="-"/>
            </a:pPr>
            <a:endParaRPr lang="en-US" sz="2000" dirty="0"/>
          </a:p>
          <a:p>
            <a:pPr marL="342900" indent="-342900" algn="just">
              <a:spcBef>
                <a:spcPts val="0"/>
              </a:spcBef>
              <a:buFontTx/>
              <a:buChar char="-"/>
            </a:pPr>
            <a:endParaRPr lang="en-US" sz="2000" dirty="0" smtClean="0"/>
          </a:p>
          <a:p>
            <a:pPr marL="342900" indent="-342900" algn="just">
              <a:spcBef>
                <a:spcPts val="0"/>
              </a:spcBef>
              <a:buFontTx/>
              <a:buChar char="-"/>
            </a:pPr>
            <a:endParaRPr lang="en-US" sz="2000" dirty="0"/>
          </a:p>
          <a:p>
            <a:pPr marL="342900" indent="-342900" algn="just">
              <a:spcBef>
                <a:spcPts val="0"/>
              </a:spcBef>
              <a:buFontTx/>
              <a:buChar char="-"/>
            </a:pPr>
            <a:endParaRPr lang="en-US" sz="2000" dirty="0" smtClean="0"/>
          </a:p>
          <a:p>
            <a:pPr marL="342900" indent="-342900" algn="just">
              <a:spcBef>
                <a:spcPts val="0"/>
              </a:spcBef>
              <a:buFontTx/>
              <a:buChar char="-"/>
            </a:pPr>
            <a:endParaRPr lang="en-US" sz="2000" dirty="0" smtClean="0"/>
          </a:p>
          <a:p>
            <a:pPr marL="342900" indent="-342900" algn="just">
              <a:spcBef>
                <a:spcPts val="0"/>
              </a:spcBef>
              <a:buFontTx/>
              <a:buChar char="-"/>
            </a:pPr>
            <a:endParaRPr lang="en-US" sz="2000" dirty="0"/>
          </a:p>
          <a:p>
            <a:pPr marL="342900" indent="-342900" algn="just">
              <a:spcBef>
                <a:spcPts val="0"/>
              </a:spcBef>
              <a:buFontTx/>
              <a:buChar char="-"/>
            </a:pPr>
            <a:endParaRPr lang="en-US" sz="2000" dirty="0" smtClean="0"/>
          </a:p>
          <a:p>
            <a:pPr marL="342900" indent="-342900" algn="just">
              <a:spcBef>
                <a:spcPts val="0"/>
              </a:spcBef>
              <a:buFontTx/>
              <a:buChar char="-"/>
            </a:pPr>
            <a:endParaRPr lang="en-US" sz="2000" dirty="0"/>
          </a:p>
          <a:p>
            <a:pPr marL="342900" indent="-342900" algn="just">
              <a:spcBef>
                <a:spcPts val="0"/>
              </a:spcBef>
              <a:buFontTx/>
              <a:buChar char="-"/>
            </a:pPr>
            <a:endParaRPr lang="en-US" sz="2000" dirty="0" smtClean="0"/>
          </a:p>
          <a:p>
            <a:pPr marL="117475" indent="0" algn="just">
              <a:spcBef>
                <a:spcPts val="0"/>
              </a:spcBef>
              <a:buNone/>
            </a:pPr>
            <a:r>
              <a:rPr lang="en-US" sz="2000" b="1" u="sng" dirty="0" smtClean="0"/>
              <a:t>Testing </a:t>
            </a:r>
            <a:r>
              <a:rPr lang="en-US" sz="2000" b="1" u="sng" dirty="0"/>
              <a:t>Criterion for coverage-based testing</a:t>
            </a:r>
          </a:p>
          <a:p>
            <a:pPr marL="117475" indent="0" algn="just">
              <a:spcBef>
                <a:spcPts val="0"/>
              </a:spcBef>
              <a:buNone/>
            </a:pPr>
            <a:r>
              <a:rPr lang="en-US" sz="2000" dirty="0"/>
              <a:t>The set of specific program elements that a testing strategy targets to execute </a:t>
            </a:r>
            <a:r>
              <a:rPr lang="en-US" sz="2000" dirty="0" smtClean="0"/>
              <a:t>is called </a:t>
            </a:r>
            <a:r>
              <a:rPr lang="en-US" sz="2000" dirty="0"/>
              <a:t>the testing criterion of the strategy</a:t>
            </a:r>
            <a:r>
              <a:rPr lang="en-US" sz="2000" dirty="0" smtClean="0"/>
              <a:t>.</a:t>
            </a:r>
          </a:p>
          <a:p>
            <a:pPr marL="117475" indent="0" algn="just">
              <a:spcBef>
                <a:spcPts val="0"/>
              </a:spcBef>
              <a:buNone/>
            </a:pPr>
            <a:endParaRPr lang="en-US" sz="2000" dirty="0" smtClean="0"/>
          </a:p>
          <a:p>
            <a:pPr marL="117475" indent="0" algn="just">
              <a:spcBef>
                <a:spcPts val="0"/>
              </a:spcBef>
              <a:buNone/>
            </a:pPr>
            <a:r>
              <a:rPr lang="en-US" sz="2000" b="1" u="sng" dirty="0"/>
              <a:t>Stronger Testing vs. Weaker Testing</a:t>
            </a:r>
          </a:p>
          <a:p>
            <a:pPr marL="117475" indent="0" algn="just">
              <a:spcBef>
                <a:spcPts val="0"/>
              </a:spcBef>
              <a:buNone/>
            </a:pPr>
            <a:r>
              <a:rPr lang="en-US" sz="2000" dirty="0"/>
              <a:t>A white-box testing strategy is said to be stronger than another strategy, if the stronger testing strategy covers all program elements covered by the weaker testing strategy, and the stronger strategy additionally covers at least one program element that is not covered by the weaker strategy</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104568556"/>
              </p:ext>
            </p:extLst>
          </p:nvPr>
        </p:nvGraphicFramePr>
        <p:xfrm>
          <a:off x="609600" y="2419350"/>
          <a:ext cx="4126230" cy="2536599"/>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gridCol w="2297430">
                  <a:extLst>
                    <a:ext uri="{9D8B030D-6E8A-4147-A177-3AD203B41FA5}">
                      <a16:colId xmlns:a16="http://schemas.microsoft.com/office/drawing/2014/main" val="20001"/>
                    </a:ext>
                  </a:extLst>
                </a:gridCol>
              </a:tblGrid>
              <a:tr h="152400">
                <a:tc>
                  <a:txBody>
                    <a:bodyPr/>
                    <a:lstStyle/>
                    <a:p>
                      <a:pPr algn="ctr"/>
                      <a:r>
                        <a:rPr lang="en-US" sz="1600" b="1" dirty="0" smtClean="0"/>
                        <a:t>Fault Based Testing</a:t>
                      </a:r>
                      <a:endParaRPr lang="en-US" sz="1600" b="1" dirty="0"/>
                    </a:p>
                  </a:txBody>
                  <a:tcPr marL="45720" marR="45720"/>
                </a:tc>
                <a:tc>
                  <a:txBody>
                    <a:bodyPr/>
                    <a:lstStyle/>
                    <a:p>
                      <a:pPr algn="ctr"/>
                      <a:r>
                        <a:rPr lang="en-US" sz="1600" b="1" dirty="0" smtClean="0"/>
                        <a:t>Coverage Based Testing</a:t>
                      </a:r>
                      <a:endParaRPr lang="en-US" sz="1600" b="1" dirty="0"/>
                    </a:p>
                  </a:txBody>
                  <a:tcPr marL="45720" marR="45720"/>
                </a:tc>
                <a:extLst>
                  <a:ext uri="{0D108BD9-81ED-4DB2-BD59-A6C34878D82A}">
                    <a16:rowId xmlns:a16="http://schemas.microsoft.com/office/drawing/2014/main" val="10000"/>
                  </a:ext>
                </a:extLst>
              </a:tr>
              <a:tr h="953318">
                <a:tc>
                  <a:txBody>
                    <a:bodyPr/>
                    <a:lstStyle/>
                    <a:p>
                      <a:r>
                        <a:rPr lang="en-US" sz="1600" dirty="0" smtClean="0"/>
                        <a:t>A fault-based testing strategy targets to detect certain types of faults.</a:t>
                      </a:r>
                      <a:endParaRPr lang="en-US" sz="1600" dirty="0"/>
                    </a:p>
                  </a:txBody>
                  <a:tcPr marL="45720" marR="45720"/>
                </a:tc>
                <a:tc>
                  <a:txBody>
                    <a:bodyPr/>
                    <a:lstStyle/>
                    <a:p>
                      <a:r>
                        <a:rPr lang="en-US" sz="1600" b="0" i="0" u="none" strike="noStrike" kern="1200" baseline="0" dirty="0" smtClean="0">
                          <a:solidFill>
                            <a:schemeClr val="tx1"/>
                          </a:solidFill>
                          <a:latin typeface="+mn-lt"/>
                          <a:ea typeface="+mn-ea"/>
                          <a:cs typeface="+mn-cs"/>
                        </a:rPr>
                        <a:t>A coverage-based testing strategy attempts to execute (or cover) certain</a:t>
                      </a:r>
                    </a:p>
                    <a:p>
                      <a:r>
                        <a:rPr lang="en-US" sz="1600" b="0" i="0" u="none" strike="noStrike" kern="1200" baseline="0" dirty="0" smtClean="0">
                          <a:solidFill>
                            <a:schemeClr val="tx1"/>
                          </a:solidFill>
                          <a:latin typeface="+mn-lt"/>
                          <a:ea typeface="+mn-ea"/>
                          <a:cs typeface="+mn-cs"/>
                        </a:rPr>
                        <a:t>elements of a program.</a:t>
                      </a:r>
                      <a:endParaRPr lang="en-US" sz="1600" dirty="0"/>
                    </a:p>
                  </a:txBody>
                  <a:tcPr marL="45720" marR="45720"/>
                </a:tc>
                <a:extLst>
                  <a:ext uri="{0D108BD9-81ED-4DB2-BD59-A6C34878D82A}">
                    <a16:rowId xmlns:a16="http://schemas.microsoft.com/office/drawing/2014/main" val="10001"/>
                  </a:ext>
                </a:extLst>
              </a:tr>
              <a:tr h="1134519">
                <a:tc>
                  <a:txBody>
                    <a:bodyPr/>
                    <a:lstStyle/>
                    <a:p>
                      <a:r>
                        <a:rPr lang="en-US" sz="1600" dirty="0" smtClean="0"/>
                        <a:t>Ex: mutation testing</a:t>
                      </a:r>
                      <a:endParaRPr lang="en-US" sz="1600" dirty="0"/>
                    </a:p>
                  </a:txBody>
                  <a:tcPr marL="45720" marR="45720"/>
                </a:tc>
                <a:tc>
                  <a:txBody>
                    <a:bodyPr/>
                    <a:lstStyle/>
                    <a:p>
                      <a:r>
                        <a:rPr lang="en-US" sz="1600" dirty="0" smtClean="0"/>
                        <a:t>Ex: Statement coverage,</a:t>
                      </a:r>
                      <a:r>
                        <a:rPr lang="en-US" sz="1600" baseline="0" dirty="0" smtClean="0"/>
                        <a:t> branch coverage, multiple condition coverage and path coverage </a:t>
                      </a:r>
                      <a:endParaRPr lang="en-US" sz="1600" dirty="0"/>
                    </a:p>
                  </a:txBody>
                  <a:tcPr marL="45720" marR="4572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952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1">
            <a:normAutofit/>
          </a:bodyPr>
          <a:lstStyle/>
          <a:p>
            <a:pPr marL="0" indent="0">
              <a:spcBef>
                <a:spcPts val="0"/>
              </a:spcBef>
              <a:buNone/>
            </a:pPr>
            <a:r>
              <a:rPr lang="en-US" sz="2000" b="1" dirty="0" smtClean="0"/>
              <a:t>6.7 White Box Testing</a:t>
            </a:r>
            <a:endParaRPr lang="en-US" sz="1800" b="1" dirty="0" smtClean="0"/>
          </a:p>
          <a:p>
            <a:pPr marL="0" indent="0" algn="just">
              <a:spcBef>
                <a:spcPts val="0"/>
              </a:spcBef>
              <a:buNone/>
            </a:pPr>
            <a:r>
              <a:rPr lang="en-US" sz="1800" b="1" dirty="0"/>
              <a:t>Stronger</a:t>
            </a:r>
            <a:r>
              <a:rPr lang="en-US" sz="1800" dirty="0"/>
              <a:t>			</a:t>
            </a:r>
            <a:r>
              <a:rPr lang="en-US" sz="1800" b="1" dirty="0"/>
              <a:t>Weaker</a:t>
            </a:r>
            <a:r>
              <a:rPr lang="en-US" sz="1800" dirty="0"/>
              <a:t>			</a:t>
            </a:r>
            <a:r>
              <a:rPr lang="en-US" sz="1800" b="1" dirty="0"/>
              <a:t>Complementary</a:t>
            </a:r>
          </a:p>
          <a:p>
            <a:pPr marL="0" indent="0" algn="just">
              <a:spcBef>
                <a:spcPts val="0"/>
              </a:spcBef>
              <a:buNone/>
            </a:pPr>
            <a:r>
              <a:rPr lang="en-US" sz="1800" dirty="0"/>
              <a:t>a=5;			if(a&gt;b)			while(a&gt;b){</a:t>
            </a:r>
          </a:p>
          <a:p>
            <a:pPr marL="0" indent="0" algn="just">
              <a:spcBef>
                <a:spcPts val="0"/>
              </a:spcBef>
              <a:buNone/>
            </a:pPr>
            <a:r>
              <a:rPr lang="en-US" sz="1800" dirty="0" smtClean="0"/>
              <a:t>b=a*2-1</a:t>
            </a:r>
            <a:r>
              <a:rPr lang="en-US" sz="1800" dirty="0"/>
              <a:t>		</a:t>
            </a:r>
            <a:r>
              <a:rPr lang="en-US" sz="1800" dirty="0" smtClean="0"/>
              <a:t>	  </a:t>
            </a:r>
            <a:r>
              <a:rPr lang="en-US" sz="1800" dirty="0"/>
              <a:t>c=3;			    </a:t>
            </a:r>
            <a:r>
              <a:rPr lang="en-US" sz="1800" dirty="0" smtClean="0"/>
              <a:t>	b=b-1</a:t>
            </a:r>
            <a:r>
              <a:rPr lang="en-US" sz="1800" dirty="0"/>
              <a:t>;</a:t>
            </a:r>
          </a:p>
          <a:p>
            <a:pPr marL="0" indent="0" algn="just">
              <a:spcBef>
                <a:spcPts val="0"/>
              </a:spcBef>
              <a:buNone/>
            </a:pPr>
            <a:r>
              <a:rPr lang="en-US" sz="1800" dirty="0"/>
              <a:t>			else c=5;		</a:t>
            </a:r>
            <a:r>
              <a:rPr lang="en-US" sz="1800" dirty="0" smtClean="0"/>
              <a:t>		b=b*a</a:t>
            </a:r>
            <a:r>
              <a:rPr lang="en-US" sz="1800" dirty="0"/>
              <a:t>;</a:t>
            </a:r>
          </a:p>
          <a:p>
            <a:pPr marL="0" indent="0" algn="just">
              <a:spcBef>
                <a:spcPts val="0"/>
              </a:spcBef>
              <a:buNone/>
            </a:pPr>
            <a:r>
              <a:rPr lang="en-US" sz="1800" dirty="0"/>
              <a:t>			c=c*c			    }  c=</a:t>
            </a:r>
            <a:r>
              <a:rPr lang="en-US" sz="1800" dirty="0" err="1"/>
              <a:t>a+b</a:t>
            </a:r>
            <a:r>
              <a:rPr lang="en-US" sz="1800" dirty="0"/>
              <a:t>;</a:t>
            </a:r>
          </a:p>
        </p:txBody>
      </p:sp>
      <p:grpSp>
        <p:nvGrpSpPr>
          <p:cNvPr id="5" name="Group 4"/>
          <p:cNvGrpSpPr/>
          <p:nvPr/>
        </p:nvGrpSpPr>
        <p:grpSpPr>
          <a:xfrm>
            <a:off x="876300" y="3181350"/>
            <a:ext cx="381000" cy="1219200"/>
            <a:chOff x="685800" y="3962400"/>
            <a:chExt cx="381000" cy="1219200"/>
          </a:xfrm>
        </p:grpSpPr>
        <p:sp>
          <p:nvSpPr>
            <p:cNvPr id="6" name="Oval 5"/>
            <p:cNvSpPr/>
            <p:nvPr/>
          </p:nvSpPr>
          <p:spPr>
            <a:xfrm>
              <a:off x="685800" y="39624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Oval 6"/>
            <p:cNvSpPr/>
            <p:nvPr/>
          </p:nvSpPr>
          <p:spPr>
            <a:xfrm>
              <a:off x="685800" y="48768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cxnSp>
          <p:nvCxnSpPr>
            <p:cNvPr id="8" name="Straight Arrow Connector 7"/>
            <p:cNvCxnSpPr>
              <a:stCxn id="6" idx="4"/>
              <a:endCxn id="7" idx="0"/>
            </p:cNvCxnSpPr>
            <p:nvPr/>
          </p:nvCxnSpPr>
          <p:spPr>
            <a:xfrm>
              <a:off x="876300" y="42672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935612" y="3181350"/>
            <a:ext cx="1572490" cy="1690255"/>
            <a:chOff x="2580410" y="4572000"/>
            <a:chExt cx="1572490" cy="1690255"/>
          </a:xfrm>
        </p:grpSpPr>
        <p:sp>
          <p:nvSpPr>
            <p:cNvPr id="10" name="Oval 9"/>
            <p:cNvSpPr/>
            <p:nvPr/>
          </p:nvSpPr>
          <p:spPr>
            <a:xfrm>
              <a:off x="3200400" y="45720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Oval 10"/>
            <p:cNvSpPr/>
            <p:nvPr/>
          </p:nvSpPr>
          <p:spPr>
            <a:xfrm>
              <a:off x="2580410" y="51816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 name="Oval 11"/>
            <p:cNvSpPr/>
            <p:nvPr/>
          </p:nvSpPr>
          <p:spPr>
            <a:xfrm>
              <a:off x="3771900" y="51816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3200400" y="5957455"/>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4" name="Straight Arrow Connector 13"/>
            <p:cNvCxnSpPr>
              <a:stCxn id="12" idx="3"/>
              <a:endCxn id="13" idx="0"/>
            </p:cNvCxnSpPr>
            <p:nvPr/>
          </p:nvCxnSpPr>
          <p:spPr>
            <a:xfrm flipH="1">
              <a:off x="3390900" y="5441763"/>
              <a:ext cx="436796" cy="515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13" idx="0"/>
            </p:cNvCxnSpPr>
            <p:nvPr/>
          </p:nvCxnSpPr>
          <p:spPr>
            <a:xfrm>
              <a:off x="2770910" y="5486400"/>
              <a:ext cx="619990" cy="4710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12" idx="0"/>
            </p:cNvCxnSpPr>
            <p:nvPr/>
          </p:nvCxnSpPr>
          <p:spPr>
            <a:xfrm>
              <a:off x="3581400" y="4724400"/>
              <a:ext cx="381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flipH="1">
              <a:off x="2770910" y="4724400"/>
              <a:ext cx="42949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8153400" y="2631685"/>
            <a:ext cx="393700" cy="2471500"/>
            <a:chOff x="7620000" y="3934691"/>
            <a:chExt cx="393700" cy="2471500"/>
          </a:xfrm>
        </p:grpSpPr>
        <p:sp>
          <p:nvSpPr>
            <p:cNvPr id="19" name="Oval 18"/>
            <p:cNvSpPr/>
            <p:nvPr/>
          </p:nvSpPr>
          <p:spPr>
            <a:xfrm>
              <a:off x="7620000" y="3934691"/>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0" name="Oval 19"/>
            <p:cNvSpPr/>
            <p:nvPr/>
          </p:nvSpPr>
          <p:spPr>
            <a:xfrm>
              <a:off x="7620000" y="4558146"/>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7620000" y="5289363"/>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2" name="Oval 21"/>
            <p:cNvSpPr/>
            <p:nvPr/>
          </p:nvSpPr>
          <p:spPr>
            <a:xfrm>
              <a:off x="7620000" y="6101391"/>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23" name="Straight Arrow Connector 22"/>
            <p:cNvCxnSpPr>
              <a:stCxn id="19" idx="4"/>
              <a:endCxn id="20" idx="0"/>
            </p:cNvCxnSpPr>
            <p:nvPr/>
          </p:nvCxnSpPr>
          <p:spPr>
            <a:xfrm>
              <a:off x="7810500" y="4239491"/>
              <a:ext cx="0" cy="3186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4"/>
              <a:endCxn id="21" idx="0"/>
            </p:cNvCxnSpPr>
            <p:nvPr/>
          </p:nvCxnSpPr>
          <p:spPr>
            <a:xfrm>
              <a:off x="7810500" y="4862946"/>
              <a:ext cx="0" cy="426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19" idx="2"/>
            </p:cNvCxnSpPr>
            <p:nvPr/>
          </p:nvCxnSpPr>
          <p:spPr>
            <a:xfrm rot="10800000">
              <a:off x="7620000" y="4087091"/>
              <a:ext cx="12700" cy="1354672"/>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9" idx="6"/>
              <a:endCxn id="22" idx="6"/>
            </p:cNvCxnSpPr>
            <p:nvPr/>
          </p:nvCxnSpPr>
          <p:spPr>
            <a:xfrm>
              <a:off x="8001000" y="4087091"/>
              <a:ext cx="12700" cy="2166700"/>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717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a:bodyPr>
          <a:lstStyle/>
          <a:p>
            <a:pPr marL="0" indent="0">
              <a:buNone/>
            </a:pPr>
            <a:r>
              <a:rPr lang="en-US" b="1" u="sng" dirty="0" smtClean="0"/>
              <a:t>Contents:</a:t>
            </a:r>
          </a:p>
          <a:p>
            <a:pPr marL="0" indent="0">
              <a:spcBef>
                <a:spcPts val="0"/>
              </a:spcBef>
              <a:buNone/>
            </a:pPr>
            <a:r>
              <a:rPr lang="en-US" sz="2000" dirty="0" smtClean="0"/>
              <a:t>6.1 </a:t>
            </a:r>
            <a:r>
              <a:rPr lang="en-US" sz="2000" dirty="0"/>
              <a:t>Introduction</a:t>
            </a:r>
          </a:p>
          <a:p>
            <a:pPr marL="0" indent="0">
              <a:spcBef>
                <a:spcPts val="0"/>
              </a:spcBef>
              <a:buNone/>
            </a:pPr>
            <a:r>
              <a:rPr lang="en-US" sz="2000" dirty="0"/>
              <a:t>6.2 Coding Standards and Guidelines</a:t>
            </a:r>
          </a:p>
          <a:p>
            <a:pPr marL="0" indent="0">
              <a:spcBef>
                <a:spcPts val="0"/>
              </a:spcBef>
              <a:buNone/>
            </a:pPr>
            <a:r>
              <a:rPr lang="en-US" sz="2000" dirty="0"/>
              <a:t>6.3 Code Review</a:t>
            </a:r>
          </a:p>
          <a:p>
            <a:pPr marL="0" indent="0">
              <a:spcBef>
                <a:spcPts val="0"/>
              </a:spcBef>
              <a:buNone/>
            </a:pPr>
            <a:r>
              <a:rPr lang="en-US" sz="2000" dirty="0"/>
              <a:t>6.4 What is testing?</a:t>
            </a:r>
          </a:p>
          <a:p>
            <a:pPr marL="0" indent="0">
              <a:spcBef>
                <a:spcPts val="0"/>
              </a:spcBef>
              <a:buNone/>
            </a:pPr>
            <a:r>
              <a:rPr lang="en-US" sz="1800" dirty="0"/>
              <a:t>	6.4.1 Error, Faults</a:t>
            </a:r>
          </a:p>
          <a:p>
            <a:pPr marL="0" indent="0">
              <a:spcBef>
                <a:spcPts val="0"/>
              </a:spcBef>
              <a:buNone/>
            </a:pPr>
            <a:r>
              <a:rPr lang="en-US" sz="1800" dirty="0"/>
              <a:t>	6.4.2 Failure</a:t>
            </a:r>
          </a:p>
          <a:p>
            <a:pPr marL="0" indent="0">
              <a:spcBef>
                <a:spcPts val="0"/>
              </a:spcBef>
              <a:buNone/>
            </a:pPr>
            <a:r>
              <a:rPr lang="en-US" sz="1800" dirty="0"/>
              <a:t>	6.4.3 Test Cases</a:t>
            </a:r>
          </a:p>
          <a:p>
            <a:pPr marL="0" indent="0">
              <a:spcBef>
                <a:spcPts val="0"/>
              </a:spcBef>
              <a:buNone/>
            </a:pPr>
            <a:r>
              <a:rPr lang="en-US" sz="1800" dirty="0"/>
              <a:t>	6.4.4 Test Suits</a:t>
            </a:r>
          </a:p>
          <a:p>
            <a:pPr marL="0" indent="0">
              <a:spcBef>
                <a:spcPts val="0"/>
              </a:spcBef>
              <a:buNone/>
            </a:pPr>
            <a:r>
              <a:rPr lang="en-US" sz="1800" dirty="0"/>
              <a:t>	6.4.5 Verification Vs. Validation</a:t>
            </a:r>
            <a:endParaRPr lang="en-US" sz="2000" dirty="0"/>
          </a:p>
          <a:p>
            <a:pPr marL="0" indent="0">
              <a:spcBef>
                <a:spcPts val="0"/>
              </a:spcBef>
              <a:buNone/>
            </a:pPr>
            <a:r>
              <a:rPr lang="en-US" sz="2000" dirty="0"/>
              <a:t>6.5 Testing Activities</a:t>
            </a:r>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r>
              <a:rPr lang="en-US" sz="1800" dirty="0" smtClean="0"/>
              <a:t>	6.5.1 </a:t>
            </a:r>
            <a:r>
              <a:rPr lang="en-US" sz="1800" dirty="0"/>
              <a:t>Design Test Cases</a:t>
            </a:r>
          </a:p>
          <a:p>
            <a:pPr marL="0" indent="0">
              <a:spcBef>
                <a:spcPts val="0"/>
              </a:spcBef>
              <a:buNone/>
            </a:pPr>
            <a:r>
              <a:rPr lang="en-US" sz="1800" dirty="0" smtClean="0"/>
              <a:t>	6.5.2 </a:t>
            </a:r>
            <a:r>
              <a:rPr lang="en-US" sz="1800" dirty="0"/>
              <a:t>Testing in Large Vs. </a:t>
            </a:r>
            <a:r>
              <a:rPr lang="en-US" sz="1800" dirty="0" smtClean="0"/>
              <a:t>Small</a:t>
            </a:r>
            <a:endParaRPr lang="en-US" sz="2000" dirty="0"/>
          </a:p>
          <a:p>
            <a:pPr marL="0" indent="0">
              <a:spcBef>
                <a:spcPts val="0"/>
              </a:spcBef>
              <a:buNone/>
            </a:pPr>
            <a:r>
              <a:rPr lang="en-US" sz="2000" dirty="0"/>
              <a:t>6.6 Black-Box Testing</a:t>
            </a:r>
          </a:p>
          <a:p>
            <a:pPr marL="0" indent="0">
              <a:spcBef>
                <a:spcPts val="0"/>
              </a:spcBef>
              <a:buNone/>
            </a:pPr>
            <a:r>
              <a:rPr lang="en-US" sz="2000" dirty="0"/>
              <a:t>6.7 White-Box Testing</a:t>
            </a:r>
          </a:p>
          <a:p>
            <a:pPr marL="0" indent="0">
              <a:spcBef>
                <a:spcPts val="0"/>
              </a:spcBef>
              <a:buNone/>
            </a:pPr>
            <a:r>
              <a:rPr lang="en-US" sz="2000" dirty="0"/>
              <a:t>6.8 Integration Testing</a:t>
            </a:r>
          </a:p>
          <a:p>
            <a:pPr marL="0" indent="0">
              <a:spcBef>
                <a:spcPts val="0"/>
              </a:spcBef>
              <a:buNone/>
            </a:pPr>
            <a:r>
              <a:rPr lang="en-US" sz="2000" dirty="0"/>
              <a:t>6.9 System Testing</a:t>
            </a:r>
          </a:p>
        </p:txBody>
      </p:sp>
    </p:spTree>
    <p:extLst>
      <p:ext uri="{BB962C8B-B14F-4D97-AF65-F5344CB8AC3E}">
        <p14:creationId xmlns:p14="http://schemas.microsoft.com/office/powerpoint/2010/main" val="562179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1">
            <a:normAutofit lnSpcReduction="10000"/>
          </a:bodyPr>
          <a:lstStyle/>
          <a:p>
            <a:pPr marL="0" indent="0">
              <a:spcBef>
                <a:spcPts val="0"/>
              </a:spcBef>
              <a:buNone/>
            </a:pPr>
            <a:r>
              <a:rPr lang="en-US" sz="2000" b="1" dirty="0" smtClean="0"/>
              <a:t>6.7 White Box Testing</a:t>
            </a:r>
          </a:p>
          <a:p>
            <a:pPr marL="0" indent="0">
              <a:spcBef>
                <a:spcPts val="0"/>
              </a:spcBef>
              <a:buNone/>
            </a:pPr>
            <a:r>
              <a:rPr lang="en-US" sz="1800" b="1" dirty="0" smtClean="0"/>
              <a:t>Statement Coverage</a:t>
            </a:r>
          </a:p>
          <a:p>
            <a:pPr marL="342900" indent="-342900" algn="just">
              <a:spcBef>
                <a:spcPts val="0"/>
              </a:spcBef>
              <a:buSzPct val="90000"/>
              <a:buFontTx/>
              <a:buChar char="-"/>
            </a:pPr>
            <a:r>
              <a:rPr lang="en-US" sz="1800" dirty="0"/>
              <a:t>The statement coverage strategy aims to design test cases so as to execute every statement in a program at least once.</a:t>
            </a:r>
          </a:p>
          <a:p>
            <a:pPr marL="342900" indent="-342900" algn="just">
              <a:spcBef>
                <a:spcPts val="0"/>
              </a:spcBef>
              <a:buSzPct val="90000"/>
              <a:buFontTx/>
              <a:buChar char="-"/>
            </a:pPr>
            <a:r>
              <a:rPr lang="en-US" sz="1800" dirty="0"/>
              <a:t>The principal idea governing the statement coverage strategy is that unless a statement is executed, there is no way to determine whether an error exists in that statement.</a:t>
            </a:r>
          </a:p>
          <a:p>
            <a:pPr marL="342900" indent="-342900" algn="just">
              <a:spcBef>
                <a:spcPts val="0"/>
              </a:spcBef>
              <a:buSzPct val="90000"/>
              <a:buFontTx/>
              <a:buChar char="-"/>
            </a:pPr>
            <a:r>
              <a:rPr lang="en-US" sz="1800" dirty="0"/>
              <a:t>It is obvious that without executing a statement, it is difficult to determine whether it causes a failure due to illegal memory access, wrong result computation due to improper arithmetic operation, etc. It can however be pointed out that a weakness of the statement- coverage strategy is that executing a statement once and observing that it behaves properly for one input value is no guarantee that it will behave correctly for all input values. Never the less, statement coverage is a very intuitive and appealing testing technique</a:t>
            </a:r>
            <a:r>
              <a:rPr lang="en-US" sz="1800" dirty="0" smtClean="0"/>
              <a:t>.</a:t>
            </a:r>
            <a:endParaRPr lang="en-US" sz="1800" dirty="0"/>
          </a:p>
        </p:txBody>
      </p:sp>
    </p:spTree>
    <p:extLst>
      <p:ext uri="{BB962C8B-B14F-4D97-AF65-F5344CB8AC3E}">
        <p14:creationId xmlns:p14="http://schemas.microsoft.com/office/powerpoint/2010/main" val="1999937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000" b="1" dirty="0" smtClean="0"/>
              <a:t>6.7 White Box Testing</a:t>
            </a:r>
          </a:p>
          <a:p>
            <a:pPr marL="0" indent="0">
              <a:spcBef>
                <a:spcPts val="0"/>
              </a:spcBef>
              <a:buNone/>
            </a:pPr>
            <a:r>
              <a:rPr lang="en-US" sz="1800" b="1" dirty="0" smtClean="0"/>
              <a:t>Statement Coverage</a:t>
            </a:r>
          </a:p>
          <a:p>
            <a:pPr marL="0" indent="0" algn="just">
              <a:spcBef>
                <a:spcPts val="0"/>
              </a:spcBef>
              <a:buNone/>
            </a:pPr>
            <a:r>
              <a:rPr lang="en-US" sz="1800" b="1" u="sng" dirty="0"/>
              <a:t>Example: </a:t>
            </a:r>
            <a:r>
              <a:rPr lang="en-US" sz="1800" dirty="0"/>
              <a:t>For a given program of Euclid’s GCD computation, what test case will be required to find out that every statement will be covered (execute at least once</a:t>
            </a:r>
            <a:r>
              <a:rPr lang="en-US" sz="1800" dirty="0" smtClean="0"/>
              <a:t>)</a:t>
            </a:r>
          </a:p>
          <a:p>
            <a:pPr marL="0" indent="0" algn="just">
              <a:spcBef>
                <a:spcPts val="0"/>
              </a:spcBef>
              <a:buNone/>
            </a:pPr>
            <a:r>
              <a:rPr lang="en-US" sz="1800" b="1" dirty="0" smtClean="0"/>
              <a:t>Code:</a:t>
            </a:r>
            <a:endParaRPr lang="en-US" sz="1800" b="1" dirty="0"/>
          </a:p>
          <a:p>
            <a:pPr marL="0" indent="0" algn="just">
              <a:spcBef>
                <a:spcPts val="0"/>
              </a:spcBef>
              <a:buNone/>
            </a:pPr>
            <a:r>
              <a:rPr lang="en-US" sz="1800" dirty="0"/>
              <a:t>int </a:t>
            </a:r>
            <a:r>
              <a:rPr lang="en-US" sz="1800" dirty="0" err="1"/>
              <a:t>computeGCD</a:t>
            </a:r>
            <a:r>
              <a:rPr lang="en-US" sz="1800" dirty="0"/>
              <a:t>(</a:t>
            </a:r>
            <a:r>
              <a:rPr lang="en-US" sz="1800" dirty="0" err="1"/>
              <a:t>x,y</a:t>
            </a:r>
            <a:r>
              <a:rPr lang="en-US" sz="1800" dirty="0"/>
              <a:t>)</a:t>
            </a:r>
          </a:p>
          <a:p>
            <a:pPr marL="0" indent="0" algn="just">
              <a:spcBef>
                <a:spcPts val="0"/>
              </a:spcBef>
              <a:buNone/>
            </a:pPr>
            <a:r>
              <a:rPr lang="en-US" sz="1800" dirty="0"/>
              <a:t>int </a:t>
            </a:r>
            <a:r>
              <a:rPr lang="en-US" sz="1800" dirty="0" err="1"/>
              <a:t>x,y</a:t>
            </a:r>
            <a:r>
              <a:rPr lang="en-US" sz="1800" dirty="0"/>
              <a:t>;</a:t>
            </a:r>
          </a:p>
          <a:p>
            <a:pPr marL="0" indent="0" algn="just">
              <a:spcBef>
                <a:spcPts val="0"/>
              </a:spcBef>
              <a:buNone/>
            </a:pPr>
            <a:r>
              <a:rPr lang="en-US" sz="1800" dirty="0"/>
              <a:t>{</a:t>
            </a:r>
          </a:p>
          <a:p>
            <a:pPr marL="0" indent="0" algn="just">
              <a:spcBef>
                <a:spcPts val="0"/>
              </a:spcBef>
              <a:buNone/>
            </a:pPr>
            <a:r>
              <a:rPr lang="en-US" sz="1800" dirty="0"/>
              <a:t>	while (x != y)</a:t>
            </a:r>
          </a:p>
          <a:p>
            <a:pPr marL="0" indent="0" algn="just">
              <a:spcBef>
                <a:spcPts val="0"/>
              </a:spcBef>
              <a:buNone/>
            </a:pPr>
            <a:r>
              <a:rPr lang="en-US" sz="1800" dirty="0"/>
              <a:t>	{</a:t>
            </a:r>
          </a:p>
          <a:p>
            <a:pPr marL="0" indent="0" algn="just">
              <a:spcBef>
                <a:spcPts val="0"/>
              </a:spcBef>
              <a:buNone/>
            </a:pPr>
            <a:r>
              <a:rPr lang="en-US" sz="1800" dirty="0"/>
              <a:t>		if (x&gt;y) then</a:t>
            </a:r>
          </a:p>
          <a:p>
            <a:pPr marL="233363" indent="0" algn="just">
              <a:spcBef>
                <a:spcPts val="0"/>
              </a:spcBef>
              <a:buNone/>
            </a:pPr>
            <a:r>
              <a:rPr lang="en-US" sz="1800" dirty="0"/>
              <a:t>			x=x-y;</a:t>
            </a:r>
          </a:p>
          <a:p>
            <a:pPr marL="233363" indent="0" algn="just">
              <a:spcBef>
                <a:spcPts val="0"/>
              </a:spcBef>
              <a:buNone/>
            </a:pPr>
            <a:r>
              <a:rPr lang="en-US" sz="1800" dirty="0"/>
              <a:t>		else </a:t>
            </a:r>
          </a:p>
          <a:p>
            <a:pPr marL="233363" indent="0" algn="just">
              <a:spcBef>
                <a:spcPts val="0"/>
              </a:spcBef>
              <a:buNone/>
            </a:pPr>
            <a:r>
              <a:rPr lang="en-US" sz="1800" dirty="0"/>
              <a:t>			y=y-x;</a:t>
            </a:r>
          </a:p>
          <a:p>
            <a:pPr marL="233363" indent="0" algn="just">
              <a:spcBef>
                <a:spcPts val="0"/>
              </a:spcBef>
              <a:buNone/>
            </a:pPr>
            <a:r>
              <a:rPr lang="en-US" sz="1800" dirty="0"/>
              <a:t>	}</a:t>
            </a:r>
          </a:p>
          <a:p>
            <a:pPr marL="233363" indent="0" algn="just">
              <a:spcBef>
                <a:spcPts val="0"/>
              </a:spcBef>
              <a:buNone/>
            </a:pPr>
            <a:r>
              <a:rPr lang="en-US" sz="1800" dirty="0"/>
              <a:t>return x;</a:t>
            </a:r>
          </a:p>
          <a:p>
            <a:pPr marL="233363" indent="0" algn="just">
              <a:spcBef>
                <a:spcPts val="0"/>
              </a:spcBef>
              <a:buNone/>
            </a:pPr>
            <a:r>
              <a:rPr lang="en-US" sz="1800" dirty="0"/>
              <a:t>}</a:t>
            </a:r>
          </a:p>
          <a:p>
            <a:pPr marL="233363" indent="0" algn="just">
              <a:spcBef>
                <a:spcPts val="0"/>
              </a:spcBef>
              <a:buNone/>
            </a:pPr>
            <a:r>
              <a:rPr lang="en-US" sz="1800" b="1" dirty="0"/>
              <a:t>By choosing the test set </a:t>
            </a:r>
            <a:r>
              <a:rPr lang="en-US" sz="1800" b="1" dirty="0">
                <a:solidFill>
                  <a:srgbClr val="00B050"/>
                </a:solidFill>
              </a:rPr>
              <a:t>{(x = 3, y = 3), (x = 4, y = 3), (x = 3, y =4)}</a:t>
            </a:r>
            <a:r>
              <a:rPr lang="en-US" sz="1800" b="1" dirty="0"/>
              <a:t>, all statements of the program would be executed at least once</a:t>
            </a:r>
            <a:r>
              <a:rPr lang="en-US" sz="1800" b="1" dirty="0" smtClean="0"/>
              <a:t>.</a:t>
            </a:r>
            <a:endParaRPr lang="en-US" sz="1800" b="1" dirty="0"/>
          </a:p>
        </p:txBody>
      </p:sp>
    </p:spTree>
    <p:extLst>
      <p:ext uri="{BB962C8B-B14F-4D97-AF65-F5344CB8AC3E}">
        <p14:creationId xmlns:p14="http://schemas.microsoft.com/office/powerpoint/2010/main" val="3505006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000" b="1" dirty="0" smtClean="0"/>
              <a:t>6.7 White Box Testing</a:t>
            </a:r>
          </a:p>
          <a:p>
            <a:pPr marL="0" indent="0" algn="just">
              <a:spcBef>
                <a:spcPts val="0"/>
              </a:spcBef>
              <a:buNone/>
            </a:pPr>
            <a:r>
              <a:rPr lang="en-US" sz="1800" b="1" u="sng" dirty="0" smtClean="0"/>
              <a:t>Branch </a:t>
            </a:r>
            <a:r>
              <a:rPr lang="en-US" sz="1800" b="1" u="sng" dirty="0"/>
              <a:t>Coverage</a:t>
            </a:r>
          </a:p>
          <a:p>
            <a:pPr marL="342900" indent="-342900" algn="just">
              <a:spcBef>
                <a:spcPts val="0"/>
              </a:spcBef>
              <a:buSzPct val="90000"/>
              <a:buFontTx/>
              <a:buChar char="-"/>
            </a:pPr>
            <a:r>
              <a:rPr lang="en-US" sz="1800" dirty="0"/>
              <a:t>A test suite satisfies branch coverage, if it makes each branch condition in the program to assume true and false values in turn.</a:t>
            </a:r>
          </a:p>
          <a:p>
            <a:pPr marL="342900" indent="-342900" algn="just">
              <a:spcBef>
                <a:spcPts val="0"/>
              </a:spcBef>
              <a:buSzPct val="90000"/>
              <a:buFontTx/>
              <a:buChar char="-"/>
            </a:pPr>
            <a:r>
              <a:rPr lang="en-US" sz="1800" dirty="0"/>
              <a:t>Branch testing is also known as edge testing, since in this testing scheme, each edge of a program’s control flow graph is traversed at least once.</a:t>
            </a:r>
          </a:p>
          <a:p>
            <a:pPr marL="169863" indent="0" algn="just">
              <a:spcBef>
                <a:spcPts val="0"/>
              </a:spcBef>
              <a:buNone/>
            </a:pPr>
            <a:r>
              <a:rPr lang="en-US" sz="1800" dirty="0"/>
              <a:t>int </a:t>
            </a:r>
            <a:r>
              <a:rPr lang="en-US" sz="1800" dirty="0" err="1"/>
              <a:t>computeGCD</a:t>
            </a:r>
            <a:r>
              <a:rPr lang="en-US" sz="1800" dirty="0"/>
              <a:t>(int </a:t>
            </a:r>
            <a:r>
              <a:rPr lang="en-US" sz="1800" dirty="0" err="1"/>
              <a:t>x,int</a:t>
            </a:r>
            <a:r>
              <a:rPr lang="en-US" sz="1800" dirty="0"/>
              <a:t> y)</a:t>
            </a:r>
          </a:p>
          <a:p>
            <a:pPr marL="169863" indent="0" algn="just">
              <a:spcBef>
                <a:spcPts val="0"/>
              </a:spcBef>
              <a:buNone/>
            </a:pPr>
            <a:r>
              <a:rPr lang="en-US" sz="1800" dirty="0"/>
              <a:t>{</a:t>
            </a:r>
          </a:p>
          <a:p>
            <a:pPr marL="169863" indent="0" algn="just">
              <a:spcBef>
                <a:spcPts val="0"/>
              </a:spcBef>
              <a:buNone/>
            </a:pPr>
            <a:r>
              <a:rPr lang="en-US" sz="1800" dirty="0"/>
              <a:t>	while (x != y)</a:t>
            </a:r>
          </a:p>
          <a:p>
            <a:pPr marL="169863" indent="0" algn="just">
              <a:spcBef>
                <a:spcPts val="0"/>
              </a:spcBef>
              <a:buNone/>
            </a:pPr>
            <a:r>
              <a:rPr lang="en-US" sz="1800" dirty="0"/>
              <a:t>	{</a:t>
            </a:r>
          </a:p>
          <a:p>
            <a:pPr marL="169863" indent="0" algn="just">
              <a:spcBef>
                <a:spcPts val="0"/>
              </a:spcBef>
              <a:buNone/>
            </a:pPr>
            <a:r>
              <a:rPr lang="en-US" sz="1800" dirty="0"/>
              <a:t>		if (x&gt;y) then</a:t>
            </a:r>
          </a:p>
          <a:p>
            <a:pPr marL="169863" indent="0" algn="just">
              <a:spcBef>
                <a:spcPts val="0"/>
              </a:spcBef>
              <a:buNone/>
            </a:pPr>
            <a:r>
              <a:rPr lang="en-US" sz="1800" dirty="0"/>
              <a:t>			x=x-y;</a:t>
            </a:r>
          </a:p>
          <a:p>
            <a:pPr marL="169863" indent="0" algn="just">
              <a:spcBef>
                <a:spcPts val="0"/>
              </a:spcBef>
              <a:buNone/>
            </a:pPr>
            <a:r>
              <a:rPr lang="en-US" sz="1800" dirty="0"/>
              <a:t>		else </a:t>
            </a:r>
          </a:p>
          <a:p>
            <a:pPr marL="169863" indent="0" algn="just">
              <a:spcBef>
                <a:spcPts val="0"/>
              </a:spcBef>
              <a:buNone/>
            </a:pPr>
            <a:r>
              <a:rPr lang="en-US" sz="1800" dirty="0"/>
              <a:t>			y=y-x;</a:t>
            </a:r>
          </a:p>
          <a:p>
            <a:pPr marL="169863" indent="0" algn="just">
              <a:spcBef>
                <a:spcPts val="0"/>
              </a:spcBef>
              <a:buNone/>
            </a:pPr>
            <a:r>
              <a:rPr lang="en-US" sz="1800" dirty="0"/>
              <a:t>	}</a:t>
            </a:r>
          </a:p>
          <a:p>
            <a:pPr marL="169863" indent="0" algn="just">
              <a:spcBef>
                <a:spcPts val="0"/>
              </a:spcBef>
              <a:buNone/>
            </a:pPr>
            <a:r>
              <a:rPr lang="en-US" sz="1800" dirty="0"/>
              <a:t>return x;</a:t>
            </a:r>
          </a:p>
          <a:p>
            <a:pPr marL="169863" indent="0" algn="just">
              <a:spcBef>
                <a:spcPts val="0"/>
              </a:spcBef>
              <a:buNone/>
            </a:pPr>
            <a:r>
              <a:rPr lang="en-US" sz="1800" dirty="0"/>
              <a:t>}</a:t>
            </a:r>
          </a:p>
          <a:p>
            <a:pPr marL="169863" indent="0" algn="just">
              <a:spcBef>
                <a:spcPts val="0"/>
              </a:spcBef>
              <a:buNone/>
            </a:pPr>
            <a:r>
              <a:rPr lang="en-US" sz="1800" b="1" dirty="0"/>
              <a:t>The test suite </a:t>
            </a:r>
            <a:r>
              <a:rPr lang="en-US" sz="1800" b="1" dirty="0">
                <a:solidFill>
                  <a:srgbClr val="00B050"/>
                </a:solidFill>
              </a:rPr>
              <a:t>{(x=3, y=3), (x=3, y=2), (x=4, y=3), (x=3, y=4)}</a:t>
            </a:r>
            <a:r>
              <a:rPr lang="en-US" sz="1800" b="1" dirty="0"/>
              <a:t> achieves branch coverage.</a:t>
            </a:r>
          </a:p>
        </p:txBody>
      </p:sp>
    </p:spTree>
    <p:extLst>
      <p:ext uri="{BB962C8B-B14F-4D97-AF65-F5344CB8AC3E}">
        <p14:creationId xmlns:p14="http://schemas.microsoft.com/office/powerpoint/2010/main" val="1686872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92500" lnSpcReduction="10000"/>
          </a:bodyPr>
          <a:lstStyle/>
          <a:p>
            <a:pPr marL="0" indent="0">
              <a:spcBef>
                <a:spcPts val="0"/>
              </a:spcBef>
              <a:buNone/>
            </a:pPr>
            <a:r>
              <a:rPr lang="en-US" sz="2000" b="1" dirty="0" smtClean="0"/>
              <a:t>6.7 White Box Testing</a:t>
            </a:r>
          </a:p>
          <a:p>
            <a:pPr marL="0" indent="0" algn="just">
              <a:spcBef>
                <a:spcPts val="0"/>
              </a:spcBef>
              <a:buNone/>
            </a:pPr>
            <a:r>
              <a:rPr lang="en-US" sz="1800" b="1" u="sng" dirty="0"/>
              <a:t>Multiple Condition Coverage:</a:t>
            </a:r>
          </a:p>
          <a:p>
            <a:pPr marL="342900" indent="-342900" algn="just">
              <a:spcBef>
                <a:spcPts val="0"/>
              </a:spcBef>
              <a:buSzPct val="90000"/>
              <a:buFontTx/>
              <a:buChar char="-"/>
            </a:pPr>
            <a:r>
              <a:rPr lang="en-US" sz="1800" dirty="0"/>
              <a:t>In the multiple condition (MC) coverage-based testing, test cases are designed to make each component of a composite conditional expression to assume both true and false values. For example, consider the composite conditional expression ((c1 .and.c2 ).or.c3).</a:t>
            </a:r>
          </a:p>
          <a:p>
            <a:pPr marL="342900" indent="-342900" algn="just">
              <a:spcBef>
                <a:spcPts val="0"/>
              </a:spcBef>
              <a:buSzPct val="90000"/>
              <a:buFontTx/>
              <a:buChar char="-"/>
            </a:pPr>
            <a:r>
              <a:rPr lang="en-US" sz="1800" dirty="0"/>
              <a:t>It is easy to prove that condition testing is a stronger testing strategy than branch testing. For a composite conditional expression of n components, 2n test cases are required for multiple condition coverage.</a:t>
            </a:r>
          </a:p>
          <a:p>
            <a:pPr marL="342900" indent="-342900" algn="just">
              <a:spcBef>
                <a:spcPts val="0"/>
              </a:spcBef>
              <a:buSzPct val="90000"/>
              <a:buFontTx/>
              <a:buChar char="-"/>
            </a:pPr>
            <a:r>
              <a:rPr lang="en-US" sz="1800" dirty="0"/>
              <a:t>Thus, for multiple condition coverage, the number of test cases increases exponentially with the number of component conditions. Therefore, multiple condition coverage-based testing technique is practical only if n (the number of conditions) is small.</a:t>
            </a:r>
          </a:p>
          <a:p>
            <a:pPr marL="233363" indent="0" algn="just">
              <a:spcBef>
                <a:spcPts val="0"/>
              </a:spcBef>
              <a:buNone/>
            </a:pPr>
            <a:endParaRPr lang="en-US" sz="1800" b="1" u="sng" dirty="0" smtClean="0"/>
          </a:p>
          <a:p>
            <a:pPr marL="233363" indent="0" algn="just">
              <a:spcBef>
                <a:spcPts val="0"/>
              </a:spcBef>
              <a:buNone/>
            </a:pPr>
            <a:r>
              <a:rPr lang="en-US" sz="1800" b="1" u="sng" dirty="0" smtClean="0"/>
              <a:t>Example</a:t>
            </a:r>
            <a:r>
              <a:rPr lang="en-US" sz="1800" b="1" u="sng" dirty="0"/>
              <a:t>: </a:t>
            </a:r>
            <a:r>
              <a:rPr lang="en-US" sz="1800" dirty="0"/>
              <a:t>Give an example of a fault that is detected by multiple condition coverage, but not by branch coverage</a:t>
            </a:r>
          </a:p>
          <a:p>
            <a:pPr marL="233363" indent="0" algn="just">
              <a:spcBef>
                <a:spcPts val="0"/>
              </a:spcBef>
              <a:buNone/>
            </a:pPr>
            <a:r>
              <a:rPr lang="en-US" sz="1800" dirty="0"/>
              <a:t>if(temperature&gt;150 || temperature&gt;50) </a:t>
            </a:r>
            <a:r>
              <a:rPr lang="en-US" sz="1800" b="1" dirty="0">
                <a:solidFill>
                  <a:srgbClr val="FF0000"/>
                </a:solidFill>
              </a:rPr>
              <a:t>// Second condition should be &lt; 50</a:t>
            </a:r>
          </a:p>
          <a:p>
            <a:pPr marL="233363" indent="0" algn="just">
              <a:spcBef>
                <a:spcPts val="0"/>
              </a:spcBef>
              <a:buNone/>
            </a:pPr>
            <a:r>
              <a:rPr lang="en-US" sz="1800" dirty="0" err="1"/>
              <a:t>setWarningLightOn</a:t>
            </a:r>
            <a:r>
              <a:rPr lang="en-US" sz="1800" dirty="0"/>
              <a:t>(); </a:t>
            </a:r>
            <a:r>
              <a:rPr lang="en-US" sz="1800" dirty="0">
                <a:solidFill>
                  <a:srgbClr val="006600"/>
                </a:solidFill>
              </a:rPr>
              <a:t>// </a:t>
            </a:r>
            <a:r>
              <a:rPr lang="en-US" sz="1800" b="1" dirty="0">
                <a:solidFill>
                  <a:srgbClr val="006600"/>
                </a:solidFill>
              </a:rPr>
              <a:t>Because, then and only test suite (temperature=160,60) will achieve branch coverage.</a:t>
            </a:r>
          </a:p>
        </p:txBody>
      </p:sp>
    </p:spTree>
    <p:extLst>
      <p:ext uri="{BB962C8B-B14F-4D97-AF65-F5344CB8AC3E}">
        <p14:creationId xmlns:p14="http://schemas.microsoft.com/office/powerpoint/2010/main" val="3969619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000" b="1" dirty="0" smtClean="0"/>
              <a:t>6.7 White Box Testing</a:t>
            </a:r>
          </a:p>
          <a:p>
            <a:pPr marL="0" indent="0" algn="just">
              <a:spcBef>
                <a:spcPts val="0"/>
              </a:spcBef>
              <a:buNone/>
            </a:pPr>
            <a:r>
              <a:rPr lang="en-US" sz="1800" b="1" u="sng" dirty="0" smtClean="0"/>
              <a:t>Path Coverage:</a:t>
            </a:r>
          </a:p>
          <a:p>
            <a:pPr marL="342900" indent="-342900" algn="just">
              <a:spcBef>
                <a:spcPts val="0"/>
              </a:spcBef>
              <a:buSzPct val="90000"/>
              <a:buFontTx/>
              <a:buChar char="-"/>
            </a:pPr>
            <a:r>
              <a:rPr lang="en-US" sz="1800" dirty="0"/>
              <a:t>A test suite achieves path coverage if it executes each linearly independent paths (or basis paths ) at least once.</a:t>
            </a:r>
          </a:p>
          <a:p>
            <a:pPr marL="342900" indent="-342900" algn="just">
              <a:spcBef>
                <a:spcPts val="0"/>
              </a:spcBef>
              <a:buSzPct val="90000"/>
              <a:buFontTx/>
              <a:buChar char="-"/>
            </a:pPr>
            <a:r>
              <a:rPr lang="en-US" sz="1800" dirty="0"/>
              <a:t>A linearly independent path can be defined in terms of the control flow graph (CFG) of a program.</a:t>
            </a:r>
          </a:p>
          <a:p>
            <a:pPr marL="0" indent="0" algn="just">
              <a:spcBef>
                <a:spcPts val="0"/>
              </a:spcBef>
              <a:buNone/>
            </a:pPr>
            <a:endParaRPr lang="en-US" sz="1800" b="1" dirty="0" smtClean="0"/>
          </a:p>
          <a:p>
            <a:pPr marL="0" indent="0" algn="just">
              <a:spcBef>
                <a:spcPts val="0"/>
              </a:spcBef>
              <a:buNone/>
            </a:pPr>
            <a:r>
              <a:rPr lang="en-US" sz="1800" b="1" dirty="0" smtClean="0"/>
              <a:t>Control </a:t>
            </a:r>
            <a:r>
              <a:rPr lang="en-US" sz="1800" b="1" dirty="0"/>
              <a:t>Flow Graph: </a:t>
            </a:r>
            <a:r>
              <a:rPr lang="en-US" sz="1800" dirty="0"/>
              <a:t>A control flow graph describes the sequence in which the different instructions of a program get executed</a:t>
            </a:r>
            <a:r>
              <a:rPr lang="en-US" sz="1800" dirty="0" smtClean="0"/>
              <a:t>.</a:t>
            </a:r>
          </a:p>
          <a:p>
            <a:pPr marL="233363" indent="0" algn="just">
              <a:spcBef>
                <a:spcPts val="0"/>
              </a:spcBef>
              <a:buNone/>
            </a:pPr>
            <a:endParaRPr lang="en-US" sz="1600" dirty="0" smtClean="0"/>
          </a:p>
          <a:p>
            <a:pPr marL="233363" indent="0" algn="just">
              <a:spcBef>
                <a:spcPts val="0"/>
              </a:spcBef>
              <a:buNone/>
            </a:pPr>
            <a:r>
              <a:rPr lang="en-US" sz="1600" dirty="0" smtClean="0"/>
              <a:t>int </a:t>
            </a:r>
            <a:r>
              <a:rPr lang="en-US" sz="1600" dirty="0" err="1"/>
              <a:t>computeGCD</a:t>
            </a:r>
            <a:r>
              <a:rPr lang="en-US" sz="1600" dirty="0"/>
              <a:t>(int </a:t>
            </a:r>
            <a:r>
              <a:rPr lang="en-US" sz="1600" dirty="0" err="1"/>
              <a:t>x,int</a:t>
            </a:r>
            <a:r>
              <a:rPr lang="en-US" sz="1600" dirty="0"/>
              <a:t> y){</a:t>
            </a:r>
          </a:p>
          <a:p>
            <a:pPr marL="233363" indent="0" algn="just">
              <a:spcBef>
                <a:spcPts val="0"/>
              </a:spcBef>
              <a:buNone/>
            </a:pPr>
            <a:r>
              <a:rPr lang="en-US" sz="1600" dirty="0"/>
              <a:t>1	while (x != y){</a:t>
            </a:r>
          </a:p>
          <a:p>
            <a:pPr marL="233363" indent="0" algn="just">
              <a:spcBef>
                <a:spcPts val="0"/>
              </a:spcBef>
              <a:buNone/>
            </a:pPr>
            <a:r>
              <a:rPr lang="en-US" sz="1600" dirty="0"/>
              <a:t>2		if (x&gt;y) then</a:t>
            </a:r>
          </a:p>
          <a:p>
            <a:pPr marL="233363" indent="0" algn="just">
              <a:spcBef>
                <a:spcPts val="0"/>
              </a:spcBef>
              <a:buNone/>
            </a:pPr>
            <a:r>
              <a:rPr lang="en-US" sz="1600" dirty="0"/>
              <a:t>3		        x=x-y;</a:t>
            </a:r>
          </a:p>
          <a:p>
            <a:pPr marL="233363" indent="0" algn="just">
              <a:spcBef>
                <a:spcPts val="0"/>
              </a:spcBef>
              <a:buNone/>
            </a:pPr>
            <a:r>
              <a:rPr lang="en-US" sz="1600" dirty="0"/>
              <a:t>4		else y=y-x;</a:t>
            </a:r>
          </a:p>
          <a:p>
            <a:pPr marL="233363" indent="0" algn="just">
              <a:spcBef>
                <a:spcPts val="0"/>
              </a:spcBef>
              <a:buNone/>
            </a:pPr>
            <a:r>
              <a:rPr lang="en-US" sz="1600" dirty="0"/>
              <a:t>5	}</a:t>
            </a:r>
          </a:p>
          <a:p>
            <a:pPr marL="233363" indent="0" algn="just">
              <a:spcBef>
                <a:spcPts val="0"/>
              </a:spcBef>
              <a:buNone/>
            </a:pPr>
            <a:r>
              <a:rPr lang="en-US" sz="1600" dirty="0"/>
              <a:t>6 return x;</a:t>
            </a:r>
          </a:p>
          <a:p>
            <a:pPr marL="233363" indent="0" algn="just">
              <a:spcBef>
                <a:spcPts val="0"/>
              </a:spcBef>
              <a:buNone/>
            </a:pPr>
            <a:r>
              <a:rPr lang="en-US" sz="1600" dirty="0" smtClean="0"/>
              <a:t>}</a:t>
            </a:r>
            <a:endParaRPr lang="en-US" sz="1600" dirty="0"/>
          </a:p>
        </p:txBody>
      </p:sp>
      <p:grpSp>
        <p:nvGrpSpPr>
          <p:cNvPr id="17" name="Group 16"/>
          <p:cNvGrpSpPr/>
          <p:nvPr/>
        </p:nvGrpSpPr>
        <p:grpSpPr>
          <a:xfrm>
            <a:off x="7239000" y="2495550"/>
            <a:ext cx="1534001" cy="2590800"/>
            <a:chOff x="6206836" y="3429000"/>
            <a:chExt cx="1794164" cy="2743200"/>
          </a:xfrm>
        </p:grpSpPr>
        <p:sp>
          <p:nvSpPr>
            <p:cNvPr id="4" name="Oval 3"/>
            <p:cNvSpPr/>
            <p:nvPr/>
          </p:nvSpPr>
          <p:spPr>
            <a:xfrm>
              <a:off x="6934200" y="34290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6934200" y="40497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6206836" y="45117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 name="Oval 6"/>
            <p:cNvSpPr/>
            <p:nvPr/>
          </p:nvSpPr>
          <p:spPr>
            <a:xfrm>
              <a:off x="7696200" y="45117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 name="Oval 7"/>
            <p:cNvSpPr/>
            <p:nvPr/>
          </p:nvSpPr>
          <p:spPr>
            <a:xfrm>
              <a:off x="6934200" y="5105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9" name="Oval 8"/>
            <p:cNvSpPr/>
            <p:nvPr/>
          </p:nvSpPr>
          <p:spPr>
            <a:xfrm>
              <a:off x="6934200" y="5867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0" name="Straight Arrow Connector 9"/>
            <p:cNvCxnSpPr>
              <a:stCxn id="4" idx="4"/>
              <a:endCxn id="5" idx="0"/>
            </p:cNvCxnSpPr>
            <p:nvPr/>
          </p:nvCxnSpPr>
          <p:spPr>
            <a:xfrm>
              <a:off x="7086600" y="37338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7"/>
            </p:cNvCxnSpPr>
            <p:nvPr/>
          </p:nvCxnSpPr>
          <p:spPr>
            <a:xfrm flipH="1">
              <a:off x="6466999" y="4309933"/>
              <a:ext cx="511838"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7" idx="1"/>
            </p:cNvCxnSpPr>
            <p:nvPr/>
          </p:nvCxnSpPr>
          <p:spPr>
            <a:xfrm>
              <a:off x="7194363" y="4309933"/>
              <a:ext cx="546474"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2"/>
            </p:cNvCxnSpPr>
            <p:nvPr/>
          </p:nvCxnSpPr>
          <p:spPr>
            <a:xfrm>
              <a:off x="6359236" y="4816576"/>
              <a:ext cx="574964"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6"/>
            </p:cNvCxnSpPr>
            <p:nvPr/>
          </p:nvCxnSpPr>
          <p:spPr>
            <a:xfrm flipH="1">
              <a:off x="7239000" y="4816576"/>
              <a:ext cx="609600"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4" idx="6"/>
              <a:endCxn id="9" idx="6"/>
            </p:cNvCxnSpPr>
            <p:nvPr/>
          </p:nvCxnSpPr>
          <p:spPr>
            <a:xfrm>
              <a:off x="7239000" y="35814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3"/>
              <a:endCxn id="4" idx="2"/>
            </p:cNvCxnSpPr>
            <p:nvPr/>
          </p:nvCxnSpPr>
          <p:spPr>
            <a:xfrm rot="5400000" flipH="1">
              <a:off x="6064437" y="44511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Down Arrow 17"/>
          <p:cNvSpPr/>
          <p:nvPr/>
        </p:nvSpPr>
        <p:spPr>
          <a:xfrm rot="16200000">
            <a:off x="5553660" y="2968511"/>
            <a:ext cx="643067" cy="1387187"/>
          </a:xfrm>
          <a:prstGeom prst="downArrow">
            <a:avLst>
              <a:gd name="adj1" fmla="val 43074"/>
              <a:gd name="adj2" fmla="val 53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dirty="0" smtClean="0">
                <a:solidFill>
                  <a:schemeClr val="tx1"/>
                </a:solidFill>
              </a:rPr>
              <a:t>Solution</a:t>
            </a:r>
            <a:endParaRPr lang="en-US" dirty="0">
              <a:solidFill>
                <a:schemeClr val="tx1"/>
              </a:solidFill>
            </a:endParaRPr>
          </a:p>
        </p:txBody>
      </p:sp>
    </p:spTree>
    <p:extLst>
      <p:ext uri="{BB962C8B-B14F-4D97-AF65-F5344CB8AC3E}">
        <p14:creationId xmlns:p14="http://schemas.microsoft.com/office/powerpoint/2010/main" val="137936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000" b="1" dirty="0" smtClean="0"/>
              <a:t>6.7 White Box Testing</a:t>
            </a:r>
          </a:p>
          <a:p>
            <a:pPr marL="0" indent="0" algn="just">
              <a:spcBef>
                <a:spcPts val="0"/>
              </a:spcBef>
              <a:buNone/>
            </a:pPr>
            <a:r>
              <a:rPr lang="en-US" sz="1800" b="1" u="sng" dirty="0" smtClean="0"/>
              <a:t>Path:</a:t>
            </a:r>
            <a:r>
              <a:rPr lang="en-US" sz="1800" b="1" dirty="0" smtClean="0"/>
              <a:t> </a:t>
            </a:r>
            <a:r>
              <a:rPr lang="en-US" sz="1800" dirty="0"/>
              <a:t>A path through a program is any node and edge sequence from the start node to a terminal node of the control flow graph of a </a:t>
            </a:r>
            <a:r>
              <a:rPr lang="en-US" sz="1800" dirty="0" smtClean="0"/>
              <a:t>program.</a:t>
            </a:r>
          </a:p>
          <a:p>
            <a:pPr marL="342900" indent="-342900" algn="just">
              <a:spcBef>
                <a:spcPts val="0"/>
              </a:spcBef>
              <a:buSzPct val="90000"/>
              <a:buFontTx/>
              <a:buChar char="-"/>
            </a:pPr>
            <a:r>
              <a:rPr lang="en-US" sz="1800" dirty="0"/>
              <a:t>A program normally has more than one terminal node because of multiple return or exit type of statements. So one cannot write test cases to cover all the paths as there can be infinite no. of paths can be exist in a program with presence of loop.</a:t>
            </a:r>
          </a:p>
          <a:p>
            <a:pPr marL="342900" indent="-342900" algn="just">
              <a:spcBef>
                <a:spcPts val="0"/>
              </a:spcBef>
              <a:buSzPct val="100000"/>
              <a:buFontTx/>
              <a:buChar char="-"/>
            </a:pPr>
            <a:r>
              <a:rPr lang="en-US" sz="1800" dirty="0"/>
              <a:t>If you try to cover all paths then your test case will be infinitely large. So path coverage doesn’t focus to cover all paths but only a subset of paths called linearly independent path (or base path</a:t>
            </a:r>
            <a:r>
              <a:rPr lang="en-US" sz="1800" dirty="0" smtClean="0"/>
              <a:t>).</a:t>
            </a:r>
          </a:p>
          <a:p>
            <a:pPr marL="285750" indent="0" algn="just">
              <a:buNone/>
            </a:pPr>
            <a:r>
              <a:rPr lang="en-US" sz="1800" b="1" dirty="0"/>
              <a:t>Linearly independent set of paths (Base path set)</a:t>
            </a:r>
          </a:p>
          <a:p>
            <a:pPr marL="285750" indent="0" algn="just">
              <a:buNone/>
            </a:pPr>
            <a:r>
              <a:rPr lang="en-US" sz="1800" dirty="0"/>
              <a:t>A set of paths for a given program is called </a:t>
            </a:r>
            <a:r>
              <a:rPr lang="en-US" sz="1800" b="1" i="1" dirty="0"/>
              <a:t>linearly independent set of paths</a:t>
            </a:r>
            <a:r>
              <a:rPr lang="en-US" sz="1800" dirty="0"/>
              <a:t>, if each path in the set introduces at least one new edge that is not included in any other path in the set</a:t>
            </a:r>
            <a:r>
              <a:rPr lang="en-US" sz="1800" dirty="0" smtClean="0"/>
              <a:t>.</a:t>
            </a:r>
            <a:endParaRPr lang="en-US" sz="1800" dirty="0"/>
          </a:p>
        </p:txBody>
      </p:sp>
    </p:spTree>
    <p:extLst>
      <p:ext uri="{BB962C8B-B14F-4D97-AF65-F5344CB8AC3E}">
        <p14:creationId xmlns:p14="http://schemas.microsoft.com/office/powerpoint/2010/main" val="3029197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1">
            <a:normAutofit/>
          </a:bodyPr>
          <a:lstStyle/>
          <a:p>
            <a:pPr marL="0" indent="0">
              <a:spcBef>
                <a:spcPts val="0"/>
              </a:spcBef>
              <a:buNone/>
            </a:pPr>
            <a:r>
              <a:rPr lang="en-US" sz="2000" b="1" dirty="0" smtClean="0"/>
              <a:t>6.7 White Box Testing</a:t>
            </a:r>
          </a:p>
          <a:p>
            <a:pPr marL="0" indent="0" algn="just">
              <a:spcBef>
                <a:spcPts val="0"/>
              </a:spcBef>
              <a:buNone/>
            </a:pPr>
            <a:r>
              <a:rPr lang="en-US" sz="1800" b="1" u="sng" dirty="0"/>
              <a:t>McCabe’s Cyclomatic Complexity Metric</a:t>
            </a:r>
          </a:p>
          <a:p>
            <a:pPr marL="342900" indent="-342900" algn="just">
              <a:spcBef>
                <a:spcPts val="0"/>
              </a:spcBef>
              <a:buSzPct val="100000"/>
              <a:buFontTx/>
              <a:buChar char="-"/>
            </a:pPr>
            <a:r>
              <a:rPr lang="en-US" sz="1800" dirty="0"/>
              <a:t>McCabe’s cyclomatic complexity defines an upper bound on the number of independent paths in a program.</a:t>
            </a:r>
          </a:p>
          <a:p>
            <a:pPr marL="342900" indent="-342900" algn="just">
              <a:spcBef>
                <a:spcPts val="0"/>
              </a:spcBef>
              <a:buSzPct val="100000"/>
              <a:buFontTx/>
              <a:buChar char="-"/>
            </a:pPr>
            <a:r>
              <a:rPr lang="en-US" sz="1800" dirty="0"/>
              <a:t>There are three different ways to compute the cyclomatic complexity.</a:t>
            </a:r>
          </a:p>
          <a:p>
            <a:pPr marL="0" indent="0" algn="just">
              <a:spcBef>
                <a:spcPts val="0"/>
              </a:spcBef>
              <a:buNone/>
            </a:pPr>
            <a:r>
              <a:rPr lang="en-US" sz="1800" b="1" u="sng" dirty="0"/>
              <a:t>Method 1:</a:t>
            </a:r>
            <a:r>
              <a:rPr lang="en-US" sz="1800" b="1" dirty="0"/>
              <a:t> </a:t>
            </a:r>
            <a:r>
              <a:rPr lang="en-US" sz="1800" dirty="0"/>
              <a:t>If G is control flow graph (CFG) of a program then cyclomatic complexity</a:t>
            </a:r>
          </a:p>
          <a:p>
            <a:pPr marL="0" indent="0" algn="just">
              <a:spcBef>
                <a:spcPts val="0"/>
              </a:spcBef>
              <a:buNone/>
            </a:pPr>
            <a:r>
              <a:rPr lang="en-US" sz="1800" dirty="0"/>
              <a:t>V(G) = E – N + 2 (where, N is no. of nodes and E is no. of edges in CFG)</a:t>
            </a:r>
          </a:p>
          <a:p>
            <a:pPr marL="0" indent="0" algn="just">
              <a:spcBef>
                <a:spcPts val="0"/>
              </a:spcBef>
              <a:buNone/>
            </a:pPr>
            <a:r>
              <a:rPr lang="en-US" sz="1800" dirty="0"/>
              <a:t>For ex. Cyclomatic complexity for previous figure V(G) = 7 – 6 + 2 = 3</a:t>
            </a:r>
          </a:p>
        </p:txBody>
      </p:sp>
      <p:grpSp>
        <p:nvGrpSpPr>
          <p:cNvPr id="15" name="Group 14"/>
          <p:cNvGrpSpPr/>
          <p:nvPr/>
        </p:nvGrpSpPr>
        <p:grpSpPr>
          <a:xfrm>
            <a:off x="4114800" y="3638550"/>
            <a:ext cx="914400" cy="1504950"/>
            <a:chOff x="4114800" y="3962400"/>
            <a:chExt cx="1794164" cy="2743200"/>
          </a:xfrm>
        </p:grpSpPr>
        <p:sp>
          <p:nvSpPr>
            <p:cNvPr id="16" name="Oval 15"/>
            <p:cNvSpPr/>
            <p:nvPr/>
          </p:nvSpPr>
          <p:spPr>
            <a:xfrm>
              <a:off x="4842164" y="3962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a:t>
              </a:r>
              <a:endParaRPr lang="en-US" dirty="0">
                <a:solidFill>
                  <a:schemeClr val="tx1"/>
                </a:solidFill>
              </a:endParaRPr>
            </a:p>
          </p:txBody>
        </p:sp>
        <p:sp>
          <p:nvSpPr>
            <p:cNvPr id="17" name="Oval 16"/>
            <p:cNvSpPr/>
            <p:nvPr/>
          </p:nvSpPr>
          <p:spPr>
            <a:xfrm>
              <a:off x="4842164" y="45831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a:t>
              </a:r>
              <a:endParaRPr lang="en-US" sz="1600" dirty="0">
                <a:solidFill>
                  <a:schemeClr val="tx1"/>
                </a:solidFill>
              </a:endParaRPr>
            </a:p>
          </p:txBody>
        </p:sp>
        <p:sp>
          <p:nvSpPr>
            <p:cNvPr id="18" name="Oval 17"/>
            <p:cNvSpPr/>
            <p:nvPr/>
          </p:nvSpPr>
          <p:spPr>
            <a:xfrm>
              <a:off x="4114800"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3</a:t>
              </a:r>
              <a:endParaRPr lang="en-US" sz="1600" dirty="0">
                <a:solidFill>
                  <a:schemeClr val="tx1"/>
                </a:solidFill>
              </a:endParaRPr>
            </a:p>
          </p:txBody>
        </p:sp>
        <p:sp>
          <p:nvSpPr>
            <p:cNvPr id="19" name="Oval 18"/>
            <p:cNvSpPr/>
            <p:nvPr/>
          </p:nvSpPr>
          <p:spPr>
            <a:xfrm>
              <a:off x="5604164"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4</a:t>
              </a:r>
              <a:endParaRPr lang="en-US" dirty="0">
                <a:solidFill>
                  <a:schemeClr val="tx1"/>
                </a:solidFill>
              </a:endParaRPr>
            </a:p>
          </p:txBody>
        </p:sp>
        <p:sp>
          <p:nvSpPr>
            <p:cNvPr id="20" name="Oval 19"/>
            <p:cNvSpPr/>
            <p:nvPr/>
          </p:nvSpPr>
          <p:spPr>
            <a:xfrm>
              <a:off x="4842164" y="5638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dirty="0">
                <a:solidFill>
                  <a:schemeClr val="tx1"/>
                </a:solidFill>
              </a:endParaRPr>
            </a:p>
          </p:txBody>
        </p:sp>
        <p:sp>
          <p:nvSpPr>
            <p:cNvPr id="21" name="Oval 20"/>
            <p:cNvSpPr/>
            <p:nvPr/>
          </p:nvSpPr>
          <p:spPr>
            <a:xfrm>
              <a:off x="4842164" y="6400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cxnSp>
          <p:nvCxnSpPr>
            <p:cNvPr id="22" name="Straight Arrow Connector 21"/>
            <p:cNvCxnSpPr>
              <a:stCxn id="16" idx="4"/>
              <a:endCxn id="17" idx="0"/>
            </p:cNvCxnSpPr>
            <p:nvPr/>
          </p:nvCxnSpPr>
          <p:spPr>
            <a:xfrm>
              <a:off x="4994564" y="42672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5"/>
              <a:endCxn id="19" idx="1"/>
            </p:cNvCxnSpPr>
            <p:nvPr/>
          </p:nvCxnSpPr>
          <p:spPr>
            <a:xfrm>
              <a:off x="5102327" y="4843333"/>
              <a:ext cx="546474"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4"/>
              <a:endCxn id="20" idx="6"/>
            </p:cNvCxnSpPr>
            <p:nvPr/>
          </p:nvCxnSpPr>
          <p:spPr>
            <a:xfrm flipH="1">
              <a:off x="5146964" y="5349976"/>
              <a:ext cx="609600"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6" idx="6"/>
              <a:endCxn id="21" idx="6"/>
            </p:cNvCxnSpPr>
            <p:nvPr/>
          </p:nvCxnSpPr>
          <p:spPr>
            <a:xfrm>
              <a:off x="5146964" y="41148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20" idx="3"/>
              <a:endCxn id="16" idx="2"/>
            </p:cNvCxnSpPr>
            <p:nvPr/>
          </p:nvCxnSpPr>
          <p:spPr>
            <a:xfrm rot="5400000" flipH="1">
              <a:off x="3972401" y="49845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219200" y="3638550"/>
            <a:ext cx="1056616" cy="1371600"/>
            <a:chOff x="1219200" y="3638550"/>
            <a:chExt cx="1056616" cy="1371600"/>
          </a:xfrm>
        </p:grpSpPr>
        <p:grpSp>
          <p:nvGrpSpPr>
            <p:cNvPr id="4" name="Group 3"/>
            <p:cNvGrpSpPr/>
            <p:nvPr/>
          </p:nvGrpSpPr>
          <p:grpSpPr>
            <a:xfrm>
              <a:off x="1219200" y="3638550"/>
              <a:ext cx="685800" cy="1371600"/>
              <a:chOff x="872836" y="3962400"/>
              <a:chExt cx="1044864" cy="2743200"/>
            </a:xfrm>
          </p:grpSpPr>
          <p:sp>
            <p:nvSpPr>
              <p:cNvPr id="5" name="Oval 4"/>
              <p:cNvSpPr/>
              <p:nvPr/>
            </p:nvSpPr>
            <p:spPr>
              <a:xfrm>
                <a:off x="1600200" y="3962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a:t>
                </a:r>
                <a:endParaRPr lang="en-US" dirty="0">
                  <a:solidFill>
                    <a:schemeClr val="tx1"/>
                  </a:solidFill>
                </a:endParaRPr>
              </a:p>
            </p:txBody>
          </p:sp>
          <p:sp>
            <p:nvSpPr>
              <p:cNvPr id="6" name="Oval 5"/>
              <p:cNvSpPr/>
              <p:nvPr/>
            </p:nvSpPr>
            <p:spPr>
              <a:xfrm>
                <a:off x="1600200" y="45831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a:t>
                </a:r>
                <a:endParaRPr lang="en-US" sz="1600" dirty="0">
                  <a:solidFill>
                    <a:schemeClr val="tx1"/>
                  </a:solidFill>
                </a:endParaRPr>
              </a:p>
            </p:txBody>
          </p:sp>
          <p:sp>
            <p:nvSpPr>
              <p:cNvPr id="7" name="Oval 6"/>
              <p:cNvSpPr/>
              <p:nvPr/>
            </p:nvSpPr>
            <p:spPr>
              <a:xfrm>
                <a:off x="872836"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3</a:t>
                </a:r>
                <a:endParaRPr lang="en-US" dirty="0">
                  <a:solidFill>
                    <a:schemeClr val="tx1"/>
                  </a:solidFill>
                </a:endParaRPr>
              </a:p>
            </p:txBody>
          </p:sp>
          <p:sp>
            <p:nvSpPr>
              <p:cNvPr id="8" name="Oval 7"/>
              <p:cNvSpPr/>
              <p:nvPr/>
            </p:nvSpPr>
            <p:spPr>
              <a:xfrm>
                <a:off x="1600200" y="5638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dirty="0">
                  <a:solidFill>
                    <a:schemeClr val="tx1"/>
                  </a:solidFill>
                </a:endParaRPr>
              </a:p>
            </p:txBody>
          </p:sp>
          <p:sp>
            <p:nvSpPr>
              <p:cNvPr id="9" name="Oval 8"/>
              <p:cNvSpPr/>
              <p:nvPr/>
            </p:nvSpPr>
            <p:spPr>
              <a:xfrm>
                <a:off x="1600200" y="6400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dirty="0">
                  <a:solidFill>
                    <a:schemeClr val="tx1"/>
                  </a:solidFill>
                </a:endParaRPr>
              </a:p>
            </p:txBody>
          </p:sp>
          <p:cxnSp>
            <p:nvCxnSpPr>
              <p:cNvPr id="10" name="Straight Arrow Connector 9"/>
              <p:cNvCxnSpPr>
                <a:stCxn id="5" idx="4"/>
                <a:endCxn id="6" idx="0"/>
              </p:cNvCxnSpPr>
              <p:nvPr/>
            </p:nvCxnSpPr>
            <p:spPr>
              <a:xfrm>
                <a:off x="1752600" y="42672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7"/>
              </p:cNvCxnSpPr>
              <p:nvPr/>
            </p:nvCxnSpPr>
            <p:spPr>
              <a:xfrm flipH="1">
                <a:off x="1132999" y="4843333"/>
                <a:ext cx="511838"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4"/>
                <a:endCxn id="8" idx="2"/>
              </p:cNvCxnSpPr>
              <p:nvPr/>
            </p:nvCxnSpPr>
            <p:spPr>
              <a:xfrm>
                <a:off x="1025236" y="5349976"/>
                <a:ext cx="574964"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6"/>
                <a:endCxn id="9" idx="6"/>
              </p:cNvCxnSpPr>
              <p:nvPr/>
            </p:nvCxnSpPr>
            <p:spPr>
              <a:xfrm>
                <a:off x="1905000" y="41148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3"/>
                <a:endCxn id="5" idx="2"/>
              </p:cNvCxnSpPr>
              <p:nvPr/>
            </p:nvCxnSpPr>
            <p:spPr>
              <a:xfrm rot="5400000" flipH="1">
                <a:off x="730437" y="49845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2060342" y="4140636"/>
              <a:ext cx="215474" cy="25915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4</a:t>
              </a:r>
              <a:endParaRPr lang="en-US" sz="1600" dirty="0">
                <a:solidFill>
                  <a:schemeClr val="tx1"/>
                </a:solidFill>
              </a:endParaRPr>
            </a:p>
          </p:txBody>
        </p:sp>
      </p:grpSp>
      <p:grpSp>
        <p:nvGrpSpPr>
          <p:cNvPr id="30" name="Group 29"/>
          <p:cNvGrpSpPr/>
          <p:nvPr/>
        </p:nvGrpSpPr>
        <p:grpSpPr>
          <a:xfrm>
            <a:off x="7543800" y="3486150"/>
            <a:ext cx="1116432" cy="1433033"/>
            <a:chOff x="6705600" y="3886200"/>
            <a:chExt cx="1794164" cy="2743200"/>
          </a:xfrm>
        </p:grpSpPr>
        <p:sp>
          <p:nvSpPr>
            <p:cNvPr id="31" name="Oval 30"/>
            <p:cNvSpPr/>
            <p:nvPr/>
          </p:nvSpPr>
          <p:spPr>
            <a:xfrm>
              <a:off x="7432964" y="38862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a:t>
              </a:r>
              <a:endParaRPr lang="en-US" dirty="0">
                <a:solidFill>
                  <a:schemeClr val="tx1"/>
                </a:solidFill>
              </a:endParaRPr>
            </a:p>
          </p:txBody>
        </p:sp>
        <p:sp>
          <p:nvSpPr>
            <p:cNvPr id="32" name="Oval 31"/>
            <p:cNvSpPr/>
            <p:nvPr/>
          </p:nvSpPr>
          <p:spPr>
            <a:xfrm>
              <a:off x="7432964" y="45069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a:t>
              </a:r>
              <a:endParaRPr lang="en-US" dirty="0">
                <a:solidFill>
                  <a:schemeClr val="tx1"/>
                </a:solidFill>
              </a:endParaRPr>
            </a:p>
          </p:txBody>
        </p:sp>
        <p:sp>
          <p:nvSpPr>
            <p:cNvPr id="33" name="Oval 32"/>
            <p:cNvSpPr/>
            <p:nvPr/>
          </p:nvSpPr>
          <p:spPr>
            <a:xfrm>
              <a:off x="6705600" y="49689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3</a:t>
              </a:r>
              <a:endParaRPr lang="en-US" dirty="0">
                <a:solidFill>
                  <a:schemeClr val="tx1"/>
                </a:solidFill>
              </a:endParaRPr>
            </a:p>
          </p:txBody>
        </p:sp>
        <p:sp>
          <p:nvSpPr>
            <p:cNvPr id="34" name="Oval 33"/>
            <p:cNvSpPr/>
            <p:nvPr/>
          </p:nvSpPr>
          <p:spPr>
            <a:xfrm>
              <a:off x="8194964" y="49689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4</a:t>
              </a:r>
              <a:endParaRPr lang="en-US" dirty="0">
                <a:solidFill>
                  <a:schemeClr val="tx1"/>
                </a:solidFill>
              </a:endParaRPr>
            </a:p>
          </p:txBody>
        </p:sp>
        <p:sp>
          <p:nvSpPr>
            <p:cNvPr id="35" name="Oval 34"/>
            <p:cNvSpPr/>
            <p:nvPr/>
          </p:nvSpPr>
          <p:spPr>
            <a:xfrm>
              <a:off x="7432964" y="55626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dirty="0">
                <a:solidFill>
                  <a:schemeClr val="tx1"/>
                </a:solidFill>
              </a:endParaRPr>
            </a:p>
          </p:txBody>
        </p:sp>
        <p:sp>
          <p:nvSpPr>
            <p:cNvPr id="36" name="Oval 35"/>
            <p:cNvSpPr/>
            <p:nvPr/>
          </p:nvSpPr>
          <p:spPr>
            <a:xfrm>
              <a:off x="7432964" y="63246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cxnSp>
          <p:nvCxnSpPr>
            <p:cNvPr id="37" name="Curved Connector 36"/>
            <p:cNvCxnSpPr>
              <a:stCxn id="31" idx="6"/>
              <a:endCxn id="36" idx="6"/>
            </p:cNvCxnSpPr>
            <p:nvPr/>
          </p:nvCxnSpPr>
          <p:spPr>
            <a:xfrm>
              <a:off x="7737764" y="40386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5428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1">
            <a:normAutofit fontScale="92500" lnSpcReduction="10000"/>
          </a:bodyPr>
          <a:lstStyle/>
          <a:p>
            <a:pPr marL="0" indent="0">
              <a:spcBef>
                <a:spcPts val="0"/>
              </a:spcBef>
              <a:buNone/>
            </a:pPr>
            <a:r>
              <a:rPr lang="en-US" sz="2600" b="1" dirty="0" smtClean="0"/>
              <a:t>6.7 White Box Testing</a:t>
            </a:r>
            <a:endParaRPr lang="en-US" sz="2000" b="1" dirty="0" smtClean="0"/>
          </a:p>
          <a:p>
            <a:pPr marL="0" indent="0" algn="just">
              <a:spcBef>
                <a:spcPts val="0"/>
              </a:spcBef>
              <a:buNone/>
            </a:pPr>
            <a:r>
              <a:rPr lang="en-US" sz="2000" b="1" u="sng" dirty="0"/>
              <a:t>McCabe’s Cyclomatic Complexity Metric</a:t>
            </a:r>
          </a:p>
          <a:p>
            <a:pPr marL="0" indent="0" algn="just">
              <a:spcBef>
                <a:spcPts val="0"/>
              </a:spcBef>
              <a:buNone/>
            </a:pPr>
            <a:r>
              <a:rPr lang="en-US" sz="2000" b="1" dirty="0"/>
              <a:t>Method 2: </a:t>
            </a:r>
            <a:r>
              <a:rPr lang="en-US" sz="2000" dirty="0"/>
              <a:t>is based upon visual inspection of CFG</a:t>
            </a:r>
          </a:p>
          <a:p>
            <a:pPr algn="just">
              <a:spcBef>
                <a:spcPts val="0"/>
              </a:spcBef>
              <a:buFontTx/>
              <a:buChar char="-"/>
            </a:pPr>
            <a:r>
              <a:rPr lang="en-US" sz="2000" dirty="0" smtClean="0"/>
              <a:t>Here</a:t>
            </a:r>
            <a:r>
              <a:rPr lang="en-US" sz="2000" dirty="0"/>
              <a:t>, cyclomatic complexity V(G)=total no. of non-overlapping bounded </a:t>
            </a:r>
            <a:r>
              <a:rPr lang="en-US" sz="2000" dirty="0" smtClean="0"/>
              <a:t>areas+1.</a:t>
            </a:r>
          </a:p>
          <a:p>
            <a:pPr algn="just">
              <a:spcBef>
                <a:spcPts val="0"/>
              </a:spcBef>
              <a:buFontTx/>
              <a:buChar char="-"/>
            </a:pPr>
            <a:r>
              <a:rPr lang="en-US" sz="2000" dirty="0"/>
              <a:t>I</a:t>
            </a:r>
            <a:r>
              <a:rPr lang="en-US" sz="2000" dirty="0" smtClean="0"/>
              <a:t>n </a:t>
            </a:r>
            <a:r>
              <a:rPr lang="en-US" sz="2000" dirty="0"/>
              <a:t>any given CFG, any region enclosed by nodes and edges can be called as a bounded area</a:t>
            </a:r>
            <a:r>
              <a:rPr lang="en-US" sz="2000" dirty="0" smtClean="0"/>
              <a:t>.</a:t>
            </a:r>
          </a:p>
          <a:p>
            <a:pPr algn="just">
              <a:spcBef>
                <a:spcPts val="0"/>
              </a:spcBef>
              <a:buFontTx/>
              <a:buChar char="-"/>
            </a:pPr>
            <a:r>
              <a:rPr lang="en-US" sz="2000" dirty="0" smtClean="0"/>
              <a:t>Bounded </a:t>
            </a:r>
            <a:r>
              <a:rPr lang="en-US" sz="2000" dirty="0"/>
              <a:t>are means closed </a:t>
            </a:r>
            <a:r>
              <a:rPr lang="en-US" sz="2000" dirty="0" smtClean="0"/>
              <a:t>area.</a:t>
            </a:r>
            <a:endParaRPr lang="en-US" sz="2000" dirty="0"/>
          </a:p>
          <a:p>
            <a:pPr marL="0" indent="0" algn="just">
              <a:spcBef>
                <a:spcPts val="0"/>
              </a:spcBef>
              <a:buNone/>
            </a:pPr>
            <a:endParaRPr lang="en-US" sz="2000" dirty="0"/>
          </a:p>
          <a:p>
            <a:pPr marL="0" indent="0" algn="just">
              <a:spcBef>
                <a:spcPts val="0"/>
              </a:spcBef>
              <a:buNone/>
            </a:pPr>
            <a:r>
              <a:rPr lang="en-US" sz="2000" dirty="0"/>
              <a:t>Here, in previous example; the total no. of bounded</a:t>
            </a:r>
          </a:p>
          <a:p>
            <a:pPr marL="0" indent="0" algn="just">
              <a:spcBef>
                <a:spcPts val="0"/>
              </a:spcBef>
              <a:buNone/>
            </a:pPr>
            <a:r>
              <a:rPr lang="en-US" sz="2000" dirty="0"/>
              <a:t>areas were 2.</a:t>
            </a:r>
          </a:p>
          <a:p>
            <a:pPr marL="0" indent="0" algn="just">
              <a:spcBef>
                <a:spcPts val="0"/>
              </a:spcBef>
              <a:buNone/>
            </a:pPr>
            <a:r>
              <a:rPr lang="en-US" sz="2000" dirty="0" smtClean="0"/>
              <a:t>So,</a:t>
            </a:r>
            <a:endParaRPr lang="en-US" sz="2000" dirty="0"/>
          </a:p>
          <a:p>
            <a:pPr marL="0" indent="0" algn="just">
              <a:spcBef>
                <a:spcPts val="0"/>
              </a:spcBef>
              <a:buNone/>
            </a:pPr>
            <a:r>
              <a:rPr lang="en-US" sz="2000" dirty="0"/>
              <a:t>V(G)=total no. of non-overlapping bounded areas</a:t>
            </a:r>
          </a:p>
          <a:p>
            <a:pPr marL="0" indent="0" algn="just">
              <a:spcBef>
                <a:spcPts val="0"/>
              </a:spcBef>
              <a:buNone/>
            </a:pPr>
            <a:r>
              <a:rPr lang="en-US" sz="2000" dirty="0"/>
              <a:t>V(G)=</a:t>
            </a:r>
            <a:r>
              <a:rPr lang="en-US" sz="2000" dirty="0" smtClean="0"/>
              <a:t>2+1=3</a:t>
            </a:r>
            <a:endParaRPr lang="en-US" sz="2000" dirty="0"/>
          </a:p>
        </p:txBody>
      </p:sp>
      <p:grpSp>
        <p:nvGrpSpPr>
          <p:cNvPr id="38" name="Group 37"/>
          <p:cNvGrpSpPr/>
          <p:nvPr/>
        </p:nvGrpSpPr>
        <p:grpSpPr>
          <a:xfrm>
            <a:off x="6990101" y="2800350"/>
            <a:ext cx="1468099" cy="2286000"/>
            <a:chOff x="872836" y="3962400"/>
            <a:chExt cx="1794164" cy="2743200"/>
          </a:xfrm>
        </p:grpSpPr>
        <p:sp>
          <p:nvSpPr>
            <p:cNvPr id="39" name="Oval 38"/>
            <p:cNvSpPr/>
            <p:nvPr/>
          </p:nvSpPr>
          <p:spPr>
            <a:xfrm>
              <a:off x="1600200" y="3962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Oval 39"/>
            <p:cNvSpPr/>
            <p:nvPr/>
          </p:nvSpPr>
          <p:spPr>
            <a:xfrm>
              <a:off x="1600200" y="45831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1" name="Oval 40"/>
            <p:cNvSpPr/>
            <p:nvPr/>
          </p:nvSpPr>
          <p:spPr>
            <a:xfrm>
              <a:off x="872836"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2" name="Oval 41"/>
            <p:cNvSpPr/>
            <p:nvPr/>
          </p:nvSpPr>
          <p:spPr>
            <a:xfrm>
              <a:off x="2362200"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3" name="Oval 42"/>
            <p:cNvSpPr/>
            <p:nvPr/>
          </p:nvSpPr>
          <p:spPr>
            <a:xfrm>
              <a:off x="1600200" y="5638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4" name="Oval 43"/>
            <p:cNvSpPr/>
            <p:nvPr/>
          </p:nvSpPr>
          <p:spPr>
            <a:xfrm>
              <a:off x="1600200" y="6400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45" name="Straight Arrow Connector 44"/>
            <p:cNvCxnSpPr>
              <a:stCxn id="39" idx="4"/>
              <a:endCxn id="40" idx="0"/>
            </p:cNvCxnSpPr>
            <p:nvPr/>
          </p:nvCxnSpPr>
          <p:spPr>
            <a:xfrm>
              <a:off x="1752600" y="42672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41" idx="7"/>
            </p:cNvCxnSpPr>
            <p:nvPr/>
          </p:nvCxnSpPr>
          <p:spPr>
            <a:xfrm flipH="1">
              <a:off x="1132999" y="4843333"/>
              <a:ext cx="511838"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4"/>
              <a:endCxn id="43" idx="2"/>
            </p:cNvCxnSpPr>
            <p:nvPr/>
          </p:nvCxnSpPr>
          <p:spPr>
            <a:xfrm>
              <a:off x="1025236" y="5349976"/>
              <a:ext cx="574964"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39" idx="6"/>
              <a:endCxn id="44" idx="6"/>
            </p:cNvCxnSpPr>
            <p:nvPr/>
          </p:nvCxnSpPr>
          <p:spPr>
            <a:xfrm>
              <a:off x="1905000" y="41148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3" idx="3"/>
              <a:endCxn id="39" idx="2"/>
            </p:cNvCxnSpPr>
            <p:nvPr/>
          </p:nvCxnSpPr>
          <p:spPr>
            <a:xfrm rot="5400000" flipH="1">
              <a:off x="730437" y="49845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6"/>
              <a:endCxn id="42" idx="1"/>
            </p:cNvCxnSpPr>
            <p:nvPr/>
          </p:nvCxnSpPr>
          <p:spPr>
            <a:xfrm>
              <a:off x="1905000" y="4735570"/>
              <a:ext cx="501837" cy="3542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4"/>
              <a:endCxn id="43" idx="6"/>
            </p:cNvCxnSpPr>
            <p:nvPr/>
          </p:nvCxnSpPr>
          <p:spPr>
            <a:xfrm flipH="1">
              <a:off x="1905000" y="5349976"/>
              <a:ext cx="609600"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7258236" y="3638550"/>
            <a:ext cx="899605" cy="584775"/>
          </a:xfrm>
          <a:prstGeom prst="rect">
            <a:avLst/>
          </a:prstGeom>
          <a:noFill/>
        </p:spPr>
        <p:txBody>
          <a:bodyPr wrap="none" rtlCol="0">
            <a:spAutoFit/>
          </a:bodyPr>
          <a:lstStyle/>
          <a:p>
            <a:pPr algn="ctr"/>
            <a:r>
              <a:rPr lang="en-US" sz="1600" dirty="0" smtClean="0"/>
              <a:t>Bounded</a:t>
            </a:r>
          </a:p>
          <a:p>
            <a:pPr algn="ctr"/>
            <a:r>
              <a:rPr lang="en-US" sz="1600" dirty="0" smtClean="0"/>
              <a:t>Area 2</a:t>
            </a:r>
            <a:endParaRPr lang="en-US" sz="1600" dirty="0"/>
          </a:p>
        </p:txBody>
      </p:sp>
      <p:sp>
        <p:nvSpPr>
          <p:cNvPr id="53" name="TextBox 52"/>
          <p:cNvSpPr txBox="1"/>
          <p:nvPr/>
        </p:nvSpPr>
        <p:spPr>
          <a:xfrm>
            <a:off x="6618483" y="3156159"/>
            <a:ext cx="899605" cy="584775"/>
          </a:xfrm>
          <a:prstGeom prst="rect">
            <a:avLst/>
          </a:prstGeom>
          <a:noFill/>
        </p:spPr>
        <p:txBody>
          <a:bodyPr wrap="none" rtlCol="0">
            <a:spAutoFit/>
          </a:bodyPr>
          <a:lstStyle/>
          <a:p>
            <a:r>
              <a:rPr lang="en-US" sz="1600" dirty="0" smtClean="0"/>
              <a:t>Bounded</a:t>
            </a:r>
          </a:p>
          <a:p>
            <a:r>
              <a:rPr lang="en-US" sz="1600" dirty="0" smtClean="0"/>
              <a:t>Area 1</a:t>
            </a:r>
            <a:endParaRPr lang="en-US" dirty="0"/>
          </a:p>
        </p:txBody>
      </p:sp>
    </p:spTree>
    <p:extLst>
      <p:ext uri="{BB962C8B-B14F-4D97-AF65-F5344CB8AC3E}">
        <p14:creationId xmlns:p14="http://schemas.microsoft.com/office/powerpoint/2010/main" val="4142992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1">
            <a:normAutofit fontScale="85000" lnSpcReduction="20000"/>
          </a:bodyPr>
          <a:lstStyle/>
          <a:p>
            <a:pPr marL="0" indent="0">
              <a:spcBef>
                <a:spcPts val="0"/>
              </a:spcBef>
              <a:buNone/>
            </a:pPr>
            <a:r>
              <a:rPr lang="en-US" sz="2400" b="1" dirty="0" smtClean="0"/>
              <a:t>6.7 White Box Testing</a:t>
            </a:r>
          </a:p>
          <a:p>
            <a:pPr marL="0" indent="0" algn="just">
              <a:spcBef>
                <a:spcPts val="0"/>
              </a:spcBef>
              <a:buNone/>
            </a:pPr>
            <a:r>
              <a:rPr lang="en-US" sz="2000" b="1" u="sng" dirty="0"/>
              <a:t>McCabe’s Cyclomatic Complexity Metric</a:t>
            </a:r>
          </a:p>
          <a:p>
            <a:pPr marL="0" indent="0" algn="just">
              <a:spcBef>
                <a:spcPts val="0"/>
              </a:spcBef>
              <a:buNone/>
            </a:pPr>
            <a:r>
              <a:rPr lang="en-US" sz="2000" b="1" dirty="0"/>
              <a:t>Method 3: </a:t>
            </a:r>
            <a:r>
              <a:rPr lang="en-US" sz="2000" dirty="0"/>
              <a:t>The cyclomatic complexity of a program can also be easily computed by computing the number of decision and loop statements of the program. </a:t>
            </a:r>
          </a:p>
          <a:p>
            <a:pPr marL="0" indent="0" algn="just">
              <a:spcBef>
                <a:spcPts val="0"/>
              </a:spcBef>
              <a:buNone/>
            </a:pPr>
            <a:r>
              <a:rPr lang="en-US" sz="2000" dirty="0"/>
              <a:t>If N is the number of decision and loop statements of a program, then the McCabe’s metric is equal to N + 1.</a:t>
            </a:r>
          </a:p>
          <a:p>
            <a:pPr marL="0" indent="0" algn="just">
              <a:spcBef>
                <a:spcPts val="0"/>
              </a:spcBef>
              <a:buNone/>
            </a:pPr>
            <a:endParaRPr lang="en-US" sz="2000" dirty="0"/>
          </a:p>
          <a:p>
            <a:pPr marL="0" indent="0" algn="just">
              <a:spcBef>
                <a:spcPts val="0"/>
              </a:spcBef>
              <a:buNone/>
            </a:pPr>
            <a:r>
              <a:rPr lang="en-US" sz="2000" dirty="0"/>
              <a:t>So here in this given program</a:t>
            </a:r>
            <a:r>
              <a:rPr lang="en-US" sz="2000" dirty="0" smtClean="0"/>
              <a:t>:</a:t>
            </a:r>
          </a:p>
          <a:p>
            <a:pPr marL="0" indent="0" algn="just">
              <a:spcBef>
                <a:spcPts val="0"/>
              </a:spcBef>
              <a:buNone/>
            </a:pPr>
            <a:endParaRPr lang="en-US" sz="2000" dirty="0"/>
          </a:p>
          <a:p>
            <a:pPr marL="0" indent="0" algn="just">
              <a:spcBef>
                <a:spcPts val="0"/>
              </a:spcBef>
              <a:buNone/>
            </a:pPr>
            <a:r>
              <a:rPr lang="en-US" sz="2000" dirty="0" smtClean="0"/>
              <a:t>	int </a:t>
            </a:r>
            <a:r>
              <a:rPr lang="en-US" sz="2000" dirty="0" err="1"/>
              <a:t>computeGCD</a:t>
            </a:r>
            <a:r>
              <a:rPr lang="en-US" sz="2000" dirty="0"/>
              <a:t>(int </a:t>
            </a:r>
            <a:r>
              <a:rPr lang="en-US" sz="2000" dirty="0" err="1"/>
              <a:t>x,int</a:t>
            </a:r>
            <a:r>
              <a:rPr lang="en-US" sz="2000" dirty="0"/>
              <a:t> y</a:t>
            </a:r>
            <a:r>
              <a:rPr lang="en-US" sz="2000" dirty="0" smtClean="0"/>
              <a:t>)</a:t>
            </a:r>
            <a:endParaRPr lang="en-US" sz="2000" dirty="0"/>
          </a:p>
          <a:p>
            <a:pPr marL="0" indent="0" algn="just">
              <a:spcBef>
                <a:spcPts val="0"/>
              </a:spcBef>
              <a:buNone/>
            </a:pPr>
            <a:r>
              <a:rPr lang="en-US" sz="2000" dirty="0" smtClean="0"/>
              <a:t>1	{  	while </a:t>
            </a:r>
            <a:r>
              <a:rPr lang="en-US" sz="2000" dirty="0"/>
              <a:t>(x != y</a:t>
            </a:r>
            <a:r>
              <a:rPr lang="en-US" sz="2000" dirty="0" smtClean="0"/>
              <a:t>)</a:t>
            </a:r>
            <a:endParaRPr lang="en-US" sz="2000" dirty="0"/>
          </a:p>
          <a:p>
            <a:pPr marL="0" indent="0" algn="just">
              <a:spcBef>
                <a:spcPts val="0"/>
              </a:spcBef>
              <a:buNone/>
            </a:pPr>
            <a:r>
              <a:rPr lang="en-US" sz="2000" dirty="0"/>
              <a:t>2	</a:t>
            </a:r>
            <a:r>
              <a:rPr lang="en-US" sz="2000" dirty="0" smtClean="0"/>
              <a:t>   	{	if </a:t>
            </a:r>
            <a:r>
              <a:rPr lang="en-US" sz="2000" dirty="0"/>
              <a:t>(x&gt;y) then</a:t>
            </a:r>
          </a:p>
          <a:p>
            <a:pPr marL="0" indent="0" algn="just">
              <a:spcBef>
                <a:spcPts val="0"/>
              </a:spcBef>
              <a:buNone/>
            </a:pPr>
            <a:r>
              <a:rPr lang="en-US" sz="2000" dirty="0"/>
              <a:t>3		</a:t>
            </a:r>
            <a:r>
              <a:rPr lang="en-US" sz="2000" dirty="0" smtClean="0"/>
              <a:t>	     	x=x-y</a:t>
            </a:r>
            <a:r>
              <a:rPr lang="en-US" sz="2000" dirty="0"/>
              <a:t>;</a:t>
            </a:r>
          </a:p>
          <a:p>
            <a:pPr marL="0" indent="0" algn="just">
              <a:spcBef>
                <a:spcPts val="0"/>
              </a:spcBef>
              <a:buNone/>
            </a:pPr>
            <a:r>
              <a:rPr lang="en-US" sz="2000" dirty="0"/>
              <a:t>4		</a:t>
            </a:r>
            <a:r>
              <a:rPr lang="en-US" sz="2000" dirty="0" smtClean="0"/>
              <a:t>	else </a:t>
            </a:r>
            <a:r>
              <a:rPr lang="en-US" sz="2000" dirty="0"/>
              <a:t>y=y-x;</a:t>
            </a:r>
          </a:p>
          <a:p>
            <a:pPr marL="0" indent="0" algn="just">
              <a:spcBef>
                <a:spcPts val="0"/>
              </a:spcBef>
              <a:buNone/>
            </a:pPr>
            <a:r>
              <a:rPr lang="en-US" sz="2000" dirty="0"/>
              <a:t>5	 </a:t>
            </a:r>
            <a:r>
              <a:rPr lang="en-US" sz="2000" dirty="0" smtClean="0"/>
              <a:t>  	}</a:t>
            </a:r>
            <a:endParaRPr lang="en-US" sz="2000" dirty="0"/>
          </a:p>
          <a:p>
            <a:pPr marL="0" indent="0" algn="just">
              <a:spcBef>
                <a:spcPts val="0"/>
              </a:spcBef>
              <a:buNone/>
            </a:pPr>
            <a:r>
              <a:rPr lang="en-US" sz="2000" dirty="0"/>
              <a:t>6 </a:t>
            </a:r>
            <a:r>
              <a:rPr lang="en-US" sz="2000" dirty="0" smtClean="0"/>
              <a:t>	   	return </a:t>
            </a:r>
            <a:r>
              <a:rPr lang="en-US" sz="2000" dirty="0"/>
              <a:t>x;</a:t>
            </a:r>
          </a:p>
          <a:p>
            <a:pPr marL="0" indent="0" algn="just">
              <a:spcBef>
                <a:spcPts val="0"/>
              </a:spcBef>
              <a:buNone/>
            </a:pPr>
            <a:r>
              <a:rPr lang="en-US" sz="2000" dirty="0" smtClean="0"/>
              <a:t>	}</a:t>
            </a:r>
            <a:endParaRPr lang="en-US" sz="2000" dirty="0"/>
          </a:p>
        </p:txBody>
      </p:sp>
      <p:sp>
        <p:nvSpPr>
          <p:cNvPr id="20" name="TextBox 19"/>
          <p:cNvSpPr txBox="1"/>
          <p:nvPr/>
        </p:nvSpPr>
        <p:spPr>
          <a:xfrm>
            <a:off x="5334000" y="2639526"/>
            <a:ext cx="3733800" cy="2446824"/>
          </a:xfrm>
          <a:prstGeom prst="rect">
            <a:avLst/>
          </a:prstGeom>
          <a:noFill/>
          <a:ln>
            <a:solidFill>
              <a:schemeClr val="tx1"/>
            </a:solidFill>
          </a:ln>
        </p:spPr>
        <p:txBody>
          <a:bodyPr wrap="square" rtlCol="0">
            <a:spAutoFit/>
          </a:bodyPr>
          <a:lstStyle/>
          <a:p>
            <a:r>
              <a:rPr lang="en-US" sz="1700" b="1" u="sng" dirty="0" smtClean="0"/>
              <a:t>Solution:</a:t>
            </a:r>
          </a:p>
          <a:p>
            <a:r>
              <a:rPr lang="en-US" sz="1700" dirty="0" smtClean="0"/>
              <a:t>No. of decision making statements are: 1</a:t>
            </a:r>
          </a:p>
          <a:p>
            <a:pPr marL="285750" indent="-285750">
              <a:buFontTx/>
              <a:buChar char="-"/>
            </a:pPr>
            <a:r>
              <a:rPr lang="en-US" sz="1700" dirty="0" smtClean="0"/>
              <a:t>If ( x &gt; y )</a:t>
            </a:r>
          </a:p>
          <a:p>
            <a:pPr marL="285750" indent="-285750">
              <a:buFontTx/>
              <a:buChar char="-"/>
            </a:pPr>
            <a:endParaRPr lang="en-US" sz="1700" dirty="0" smtClean="0"/>
          </a:p>
          <a:p>
            <a:r>
              <a:rPr lang="en-US" sz="1700" dirty="0" smtClean="0"/>
              <a:t>No. of Looping statements are: 1</a:t>
            </a:r>
          </a:p>
          <a:p>
            <a:pPr marL="285750" indent="-285750">
              <a:buFontTx/>
              <a:buChar char="-"/>
            </a:pPr>
            <a:r>
              <a:rPr lang="en-US" sz="1700" dirty="0" smtClean="0"/>
              <a:t>While (x != y)</a:t>
            </a:r>
          </a:p>
          <a:p>
            <a:pPr marL="285750" indent="-285750">
              <a:buFontTx/>
              <a:buChar char="-"/>
            </a:pPr>
            <a:endParaRPr lang="en-US" sz="1700" dirty="0" smtClean="0"/>
          </a:p>
          <a:p>
            <a:r>
              <a:rPr lang="en-US" sz="1700" dirty="0" smtClean="0"/>
              <a:t>Hence, N=1+1=2</a:t>
            </a:r>
          </a:p>
          <a:p>
            <a:r>
              <a:rPr lang="en-US" sz="1700" dirty="0" smtClean="0"/>
              <a:t>So V(G) 	=N+1</a:t>
            </a:r>
            <a:r>
              <a:rPr lang="en-US" sz="1700" dirty="0"/>
              <a:t>	</a:t>
            </a:r>
            <a:r>
              <a:rPr lang="en-US" sz="1700" dirty="0" smtClean="0"/>
              <a:t>=2+1</a:t>
            </a:r>
            <a:r>
              <a:rPr lang="en-US" sz="1700" dirty="0"/>
              <a:t>	</a:t>
            </a:r>
            <a:r>
              <a:rPr lang="en-US" sz="1700" dirty="0" smtClean="0"/>
              <a:t>=3</a:t>
            </a:r>
            <a:endParaRPr lang="en-US" sz="1700" dirty="0"/>
          </a:p>
        </p:txBody>
      </p:sp>
    </p:spTree>
    <p:extLst>
      <p:ext uri="{BB962C8B-B14F-4D97-AF65-F5344CB8AC3E}">
        <p14:creationId xmlns:p14="http://schemas.microsoft.com/office/powerpoint/2010/main" val="2464272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400" b="1" dirty="0" smtClean="0"/>
              <a:t>6.7 White Box Testing</a:t>
            </a:r>
          </a:p>
          <a:p>
            <a:pPr algn="just">
              <a:spcBef>
                <a:spcPts val="0"/>
              </a:spcBef>
            </a:pPr>
            <a:r>
              <a:rPr lang="en-US" sz="1800" b="1" dirty="0"/>
              <a:t>Steps to carry out path coverage-based testing:</a:t>
            </a:r>
          </a:p>
          <a:p>
            <a:pPr marL="233363" indent="-233363" algn="just">
              <a:spcBef>
                <a:spcPts val="0"/>
              </a:spcBef>
              <a:buSzPct val="100000"/>
              <a:buAutoNum type="arabicPeriod"/>
            </a:pPr>
            <a:r>
              <a:rPr lang="en-US" sz="1800" dirty="0"/>
              <a:t>Draw control flow graph for the program.</a:t>
            </a:r>
          </a:p>
          <a:p>
            <a:pPr marL="233363" indent="-233363" algn="just">
              <a:spcBef>
                <a:spcPts val="0"/>
              </a:spcBef>
              <a:buSzPct val="100000"/>
              <a:buAutoNum type="arabicPeriod"/>
            </a:pPr>
            <a:r>
              <a:rPr lang="en-US" sz="1800" dirty="0"/>
              <a:t>Determine the McCabe’s metric V(G).</a:t>
            </a:r>
          </a:p>
          <a:p>
            <a:pPr marL="233363" indent="-233363" algn="just">
              <a:spcBef>
                <a:spcPts val="0"/>
              </a:spcBef>
              <a:buSzPct val="100000"/>
              <a:buAutoNum type="arabicPeriod"/>
            </a:pPr>
            <a:r>
              <a:rPr lang="en-US" sz="1800" dirty="0"/>
              <a:t>Determine the cyclomatic complexity. This gives the minimum number of test cases required to achieve path coverage.</a:t>
            </a:r>
          </a:p>
          <a:p>
            <a:pPr marL="233363" indent="-233363" algn="just">
              <a:spcBef>
                <a:spcPts val="0"/>
              </a:spcBef>
              <a:buSzPct val="100000"/>
              <a:buAutoNum type="arabicPeriod"/>
            </a:pPr>
            <a:r>
              <a:rPr lang="en-US" sz="1800" dirty="0" smtClean="0"/>
              <a:t>Repeat.</a:t>
            </a:r>
          </a:p>
          <a:p>
            <a:pPr marL="0" indent="0" algn="just">
              <a:spcBef>
                <a:spcPts val="0"/>
              </a:spcBef>
              <a:buSzPct val="100000"/>
              <a:buNone/>
            </a:pPr>
            <a:r>
              <a:rPr lang="en-US" sz="1800" dirty="0" smtClean="0"/>
              <a:t>Test </a:t>
            </a:r>
            <a:r>
              <a:rPr lang="en-US" sz="1800" dirty="0"/>
              <a:t>using a randomly designed set of test cases. Perform dynamic analysis to check the path coverage achieved until at least 90 per cent path coverage is achieved.</a:t>
            </a:r>
            <a:endParaRPr lang="en-US" sz="2000" dirty="0"/>
          </a:p>
          <a:p>
            <a:pPr algn="just">
              <a:spcBef>
                <a:spcPts val="0"/>
              </a:spcBef>
            </a:pPr>
            <a:endParaRPr lang="en-US" sz="2000" dirty="0"/>
          </a:p>
          <a:p>
            <a:pPr marL="319088" indent="-266700" algn="just">
              <a:spcBef>
                <a:spcPts val="0"/>
              </a:spcBef>
            </a:pPr>
            <a:r>
              <a:rPr lang="en-US" sz="1800" b="1" dirty="0"/>
              <a:t>Uses of McCabe’s Cyclomatic complexity metric:</a:t>
            </a:r>
          </a:p>
          <a:p>
            <a:pPr marL="457200" indent="-339725" algn="just">
              <a:spcBef>
                <a:spcPts val="0"/>
              </a:spcBef>
              <a:buSzPct val="100000"/>
              <a:buAutoNum type="arabicPeriod"/>
            </a:pPr>
            <a:r>
              <a:rPr lang="en-US" sz="1800" dirty="0"/>
              <a:t>Estimation of structural complexity of code.</a:t>
            </a:r>
          </a:p>
          <a:p>
            <a:pPr marL="457200" indent="-339725" algn="just">
              <a:spcBef>
                <a:spcPts val="0"/>
              </a:spcBef>
              <a:buSzPct val="100000"/>
              <a:buAutoNum type="arabicPeriod"/>
            </a:pPr>
            <a:r>
              <a:rPr lang="en-US" sz="1800" dirty="0"/>
              <a:t>Estimation of testing effort.</a:t>
            </a:r>
          </a:p>
          <a:p>
            <a:pPr marL="457200" indent="-339725" algn="just">
              <a:spcBef>
                <a:spcPts val="0"/>
              </a:spcBef>
              <a:buSzPct val="100000"/>
              <a:buAutoNum type="arabicPeriod"/>
            </a:pPr>
            <a:r>
              <a:rPr lang="en-US" sz="1800" dirty="0"/>
              <a:t>Estimation of program reliability</a:t>
            </a:r>
          </a:p>
        </p:txBody>
      </p:sp>
    </p:spTree>
    <p:extLst>
      <p:ext uri="{BB962C8B-B14F-4D97-AF65-F5344CB8AC3E}">
        <p14:creationId xmlns:p14="http://schemas.microsoft.com/office/powerpoint/2010/main" val="357096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a:bodyPr>
          <a:lstStyle/>
          <a:p>
            <a:pPr marL="0" indent="0">
              <a:spcBef>
                <a:spcPts val="0"/>
              </a:spcBef>
              <a:buNone/>
            </a:pPr>
            <a:r>
              <a:rPr lang="en-US" sz="2400" b="1" dirty="0" smtClean="0"/>
              <a:t>6.1 Introduction</a:t>
            </a:r>
            <a:endParaRPr lang="en-US" sz="2200" b="1" dirty="0" smtClean="0"/>
          </a:p>
          <a:p>
            <a:pPr algn="just">
              <a:spcBef>
                <a:spcPts val="0"/>
              </a:spcBef>
              <a:buSzPct val="90000"/>
            </a:pPr>
            <a:r>
              <a:rPr lang="en-US" sz="2000" dirty="0"/>
              <a:t>Coding is undertaken once the design phase is complete and the design documents have been successfully reviewed</a:t>
            </a:r>
            <a:r>
              <a:rPr lang="en-US" sz="2000" dirty="0" smtClean="0"/>
              <a:t>.</a:t>
            </a:r>
            <a:endParaRPr lang="en-US" sz="2000" dirty="0"/>
          </a:p>
          <a:p>
            <a:pPr algn="just">
              <a:spcBef>
                <a:spcPts val="0"/>
              </a:spcBef>
              <a:buSzPct val="90000"/>
            </a:pPr>
            <a:r>
              <a:rPr lang="en-US" sz="2000" dirty="0"/>
              <a:t>Test each module in isolation, After all the modules of a system have been coded and unit tested, the integration and system testing phase is undertaken</a:t>
            </a:r>
            <a:r>
              <a:rPr lang="en-US" sz="2000" dirty="0" smtClean="0"/>
              <a:t>.</a:t>
            </a:r>
            <a:endParaRPr lang="en-US" sz="2000" dirty="0"/>
          </a:p>
          <a:p>
            <a:pPr algn="just">
              <a:spcBef>
                <a:spcPts val="0"/>
              </a:spcBef>
              <a:buSzPct val="90000"/>
            </a:pPr>
            <a:r>
              <a:rPr lang="en-US" sz="2000" dirty="0"/>
              <a:t>Over the years, the general perception of testing as monkeys typing in random data and trying to crash the system has changed. Now testers are looked upon as masters of specialized concepts, techniques, and tools</a:t>
            </a:r>
            <a:r>
              <a:rPr lang="en-US" sz="2000" dirty="0" smtClean="0"/>
              <a:t>.</a:t>
            </a:r>
            <a:endParaRPr lang="en-US" sz="2000" dirty="0"/>
          </a:p>
        </p:txBody>
      </p:sp>
    </p:spTree>
    <p:extLst>
      <p:ext uri="{BB962C8B-B14F-4D97-AF65-F5344CB8AC3E}">
        <p14:creationId xmlns:p14="http://schemas.microsoft.com/office/powerpoint/2010/main" val="778581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92500" lnSpcReduction="10000"/>
          </a:bodyPr>
          <a:lstStyle/>
          <a:p>
            <a:pPr marL="0" indent="0">
              <a:spcBef>
                <a:spcPts val="0"/>
              </a:spcBef>
              <a:buNone/>
            </a:pPr>
            <a:r>
              <a:rPr lang="en-US" sz="2400" b="1" dirty="0" smtClean="0"/>
              <a:t>6.7 White Box Testing</a:t>
            </a:r>
          </a:p>
          <a:p>
            <a:pPr marL="0" indent="0" algn="just">
              <a:spcBef>
                <a:spcPts val="0"/>
              </a:spcBef>
              <a:buNone/>
            </a:pPr>
            <a:r>
              <a:rPr lang="en-US" sz="1800" b="1" u="sng" dirty="0"/>
              <a:t>Mutation testing:</a:t>
            </a:r>
          </a:p>
          <a:p>
            <a:pPr marL="342900" indent="-342900" algn="just">
              <a:spcBef>
                <a:spcPts val="0"/>
              </a:spcBef>
              <a:buSzPct val="100000"/>
              <a:buFontTx/>
              <a:buChar char="-"/>
            </a:pPr>
            <a:r>
              <a:rPr lang="en-US" sz="1800" dirty="0"/>
              <a:t>All testing techniques discussed so far are coverage-based testing techniques.</a:t>
            </a:r>
          </a:p>
          <a:p>
            <a:pPr marL="342900" indent="-342900" algn="just">
              <a:spcBef>
                <a:spcPts val="0"/>
              </a:spcBef>
              <a:buSzPct val="100000"/>
              <a:buFontTx/>
              <a:buChar char="-"/>
            </a:pPr>
            <a:r>
              <a:rPr lang="en-US" sz="1800" dirty="0"/>
              <a:t>Where as, mutation testing is fault-based testing technique.</a:t>
            </a:r>
          </a:p>
          <a:p>
            <a:pPr marL="342900" indent="-342900" algn="just">
              <a:spcBef>
                <a:spcPts val="0"/>
              </a:spcBef>
              <a:buSzPct val="100000"/>
              <a:buFontTx/>
              <a:buChar char="-"/>
            </a:pPr>
            <a:r>
              <a:rPr lang="en-US" sz="1800" dirty="0"/>
              <a:t>In mutation based technique, first test the program using any white box testing strategies. The idea of mutation based technique is to make a few arbitrary changes (called mutated) to a program at a time. The change is effect is called mutant.</a:t>
            </a:r>
          </a:p>
          <a:p>
            <a:pPr marL="342900" indent="-342900" algn="just">
              <a:spcBef>
                <a:spcPts val="0"/>
              </a:spcBef>
              <a:buSzPct val="100000"/>
              <a:buFontTx/>
              <a:buChar char="-"/>
            </a:pPr>
            <a:r>
              <a:rPr lang="en-US" sz="1800" dirty="0"/>
              <a:t>For ex: one mutation operator deletes a statement and then after executes the program and if the mutated program results same as the original program then both programs are called equivalent program.</a:t>
            </a:r>
          </a:p>
          <a:p>
            <a:pPr marL="342900" indent="-225425" algn="just">
              <a:spcBef>
                <a:spcPts val="0"/>
              </a:spcBef>
              <a:buSzPct val="100000"/>
              <a:buFontTx/>
              <a:buChar char="-"/>
            </a:pPr>
            <a:r>
              <a:rPr lang="en-US" sz="1800" dirty="0"/>
              <a:t>If a mutant is failed at least one test case to pass then its called dead. Since the error introduced by the mutation operator has successfully been detected by the test suite. If a mutant remains alive even after all the test cases have been exhausted, the test suite is enhanced to kill the mutant.</a:t>
            </a:r>
          </a:p>
          <a:p>
            <a:pPr marL="342900" indent="-225425" algn="just">
              <a:spcBef>
                <a:spcPts val="0"/>
              </a:spcBef>
              <a:buSzPct val="100000"/>
              <a:buFontTx/>
              <a:buChar char="-"/>
            </a:pPr>
            <a:r>
              <a:rPr lang="en-US" sz="1800" dirty="0"/>
              <a:t>This process can be automated that is its great advantage.</a:t>
            </a:r>
          </a:p>
          <a:p>
            <a:pPr marL="342900" indent="-225425" algn="just">
              <a:spcBef>
                <a:spcPts val="0"/>
              </a:spcBef>
              <a:buSzPct val="100000"/>
              <a:buFontTx/>
              <a:buChar char="-"/>
            </a:pPr>
            <a:r>
              <a:rPr lang="en-US" sz="1800" dirty="0"/>
              <a:t>A major pitfall of the mutation-based testing approach is that it is computationally very expensive, since a large number of possible mutants can be generated.</a:t>
            </a:r>
          </a:p>
        </p:txBody>
      </p:sp>
    </p:spTree>
    <p:extLst>
      <p:ext uri="{BB962C8B-B14F-4D97-AF65-F5344CB8AC3E}">
        <p14:creationId xmlns:p14="http://schemas.microsoft.com/office/powerpoint/2010/main" val="2211060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a:bodyPr>
          <a:lstStyle/>
          <a:p>
            <a:pPr marL="0" indent="0">
              <a:spcBef>
                <a:spcPts val="0"/>
              </a:spcBef>
              <a:buNone/>
            </a:pPr>
            <a:r>
              <a:rPr lang="en-US" sz="2000" b="1" dirty="0" smtClean="0"/>
              <a:t>6.8 Integration Testing</a:t>
            </a:r>
            <a:endParaRPr lang="en-US" sz="2400" b="1" dirty="0" smtClean="0"/>
          </a:p>
          <a:p>
            <a:pPr marL="342900" indent="-342900" algn="just">
              <a:spcBef>
                <a:spcPts val="0"/>
              </a:spcBef>
              <a:buSzPct val="100000"/>
              <a:buFontTx/>
              <a:buChar char="-"/>
            </a:pPr>
            <a:r>
              <a:rPr lang="en-US" sz="1800" dirty="0"/>
              <a:t>Integration testing will be carried out once all module has been unit tested.</a:t>
            </a:r>
          </a:p>
          <a:p>
            <a:pPr marL="342900" indent="-342900" algn="just">
              <a:spcBef>
                <a:spcPts val="0"/>
              </a:spcBef>
              <a:buSzPct val="100000"/>
              <a:buFontTx/>
              <a:buChar char="-"/>
            </a:pPr>
            <a:r>
              <a:rPr lang="en-US" sz="1800" dirty="0"/>
              <a:t>A major pitfall of the mutation-based testing approach is that it is computationally very expensive, since a large number of possible mutants can be generated. i.e., there are no errors in parameter passing, when one module invokes the functionality of another module.</a:t>
            </a:r>
          </a:p>
          <a:p>
            <a:pPr marL="342900" indent="-342900" algn="just">
              <a:spcBef>
                <a:spcPts val="0"/>
              </a:spcBef>
              <a:buSzPct val="100000"/>
              <a:buFontTx/>
              <a:buChar char="-"/>
            </a:pPr>
            <a:r>
              <a:rPr lang="en-US" sz="1800" dirty="0"/>
              <a:t>During this testing, combine modules step by step and perform test.</a:t>
            </a:r>
          </a:p>
          <a:p>
            <a:pPr marL="342900" indent="-342900" algn="just">
              <a:spcBef>
                <a:spcPts val="0"/>
              </a:spcBef>
              <a:buSzPct val="100000"/>
              <a:buFontTx/>
              <a:buChar char="-"/>
            </a:pPr>
            <a:r>
              <a:rPr lang="en-US" sz="1800" dirty="0"/>
              <a:t>The structure chart will help you to know the order of different modules call each other. So by using this chart you can develop the integration test.</a:t>
            </a:r>
          </a:p>
          <a:p>
            <a:pPr marL="342900" indent="-173038" algn="just">
              <a:spcBef>
                <a:spcPts val="0"/>
              </a:spcBef>
              <a:buSzPct val="100000"/>
              <a:buFontTx/>
              <a:buChar char="-"/>
            </a:pPr>
            <a:r>
              <a:rPr lang="en-US" sz="1800" dirty="0"/>
              <a:t>Any one or mixture of following approaches can be used for integration test:</a:t>
            </a:r>
          </a:p>
          <a:p>
            <a:pPr marL="339725" indent="-222250">
              <a:spcBef>
                <a:spcPts val="0"/>
              </a:spcBef>
              <a:buFont typeface="+mj-lt"/>
              <a:buAutoNum type="arabicParenR"/>
            </a:pPr>
            <a:r>
              <a:rPr lang="en-US" sz="1800" dirty="0"/>
              <a:t>Big-bang approach to integration testing</a:t>
            </a:r>
          </a:p>
          <a:p>
            <a:pPr marL="339725" indent="-222250">
              <a:spcBef>
                <a:spcPts val="0"/>
              </a:spcBef>
              <a:buFont typeface="+mj-lt"/>
              <a:buAutoNum type="arabicParenR"/>
            </a:pPr>
            <a:r>
              <a:rPr lang="en-US" sz="1800" dirty="0"/>
              <a:t>Top-down approach to integration testing</a:t>
            </a:r>
          </a:p>
          <a:p>
            <a:pPr marL="339725" indent="-222250">
              <a:spcBef>
                <a:spcPts val="0"/>
              </a:spcBef>
              <a:buFont typeface="+mj-lt"/>
              <a:buAutoNum type="arabicParenR"/>
            </a:pPr>
            <a:r>
              <a:rPr lang="en-US" sz="1800" dirty="0"/>
              <a:t>Bottom-up approach to integration testing</a:t>
            </a:r>
          </a:p>
          <a:p>
            <a:pPr marL="339725" indent="-222250">
              <a:spcBef>
                <a:spcPts val="0"/>
              </a:spcBef>
              <a:buFont typeface="+mj-lt"/>
              <a:buAutoNum type="arabicParenR"/>
            </a:pPr>
            <a:r>
              <a:rPr lang="en-US" sz="1800" dirty="0"/>
              <a:t>Mixed (also called sandwiched ) approach to integration testing</a:t>
            </a:r>
          </a:p>
        </p:txBody>
      </p:sp>
    </p:spTree>
    <p:extLst>
      <p:ext uri="{BB962C8B-B14F-4D97-AF65-F5344CB8AC3E}">
        <p14:creationId xmlns:p14="http://schemas.microsoft.com/office/powerpoint/2010/main" val="463358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77500" lnSpcReduction="20000"/>
          </a:bodyPr>
          <a:lstStyle/>
          <a:p>
            <a:pPr marL="0" indent="0">
              <a:spcBef>
                <a:spcPts val="0"/>
              </a:spcBef>
              <a:buNone/>
            </a:pPr>
            <a:r>
              <a:rPr lang="en-US" sz="2600" b="1" dirty="0" smtClean="0"/>
              <a:t>6.8 Integration Testing</a:t>
            </a:r>
          </a:p>
          <a:p>
            <a:pPr marL="0" indent="0">
              <a:spcBef>
                <a:spcPts val="0"/>
              </a:spcBef>
              <a:buNone/>
            </a:pPr>
            <a:endParaRPr lang="en-US" sz="2400" b="1" dirty="0" smtClean="0"/>
          </a:p>
          <a:p>
            <a:pPr marL="457200" indent="-457200" algn="just">
              <a:spcBef>
                <a:spcPts val="0"/>
              </a:spcBef>
              <a:buSzPct val="90000"/>
              <a:buAutoNum type="arabicParenR"/>
            </a:pPr>
            <a:r>
              <a:rPr lang="en-US" sz="2400" b="1" dirty="0"/>
              <a:t>Big bang approach</a:t>
            </a:r>
          </a:p>
          <a:p>
            <a:pPr marL="342900" indent="-342900" algn="just">
              <a:spcBef>
                <a:spcPts val="0"/>
              </a:spcBef>
              <a:buSzPct val="90000"/>
              <a:buFontTx/>
              <a:buChar char="-"/>
            </a:pPr>
            <a:r>
              <a:rPr lang="en-US" sz="2400" dirty="0"/>
              <a:t>In this approach, all the modules making up a system are integrated in a single step.</a:t>
            </a:r>
          </a:p>
          <a:p>
            <a:pPr marL="342900" indent="-342900" algn="just">
              <a:spcBef>
                <a:spcPts val="0"/>
              </a:spcBef>
              <a:buSzPct val="90000"/>
              <a:buFontTx/>
              <a:buChar char="-"/>
            </a:pPr>
            <a:r>
              <a:rPr lang="en-US" sz="2400" dirty="0">
                <a:solidFill>
                  <a:srgbClr val="00B050"/>
                </a:solidFill>
              </a:rPr>
              <a:t>Advantage:</a:t>
            </a:r>
            <a:r>
              <a:rPr lang="en-US" sz="2400" dirty="0"/>
              <a:t> Can be used for only small system.</a:t>
            </a:r>
          </a:p>
          <a:p>
            <a:pPr marL="342900" indent="-342900" algn="just">
              <a:spcBef>
                <a:spcPts val="0"/>
              </a:spcBef>
              <a:buSzPct val="90000"/>
              <a:buFontTx/>
              <a:buChar char="-"/>
            </a:pPr>
            <a:r>
              <a:rPr lang="en-US" sz="2400" dirty="0">
                <a:solidFill>
                  <a:srgbClr val="FF0000"/>
                </a:solidFill>
              </a:rPr>
              <a:t>Problem:</a:t>
            </a:r>
            <a:r>
              <a:rPr lang="en-US" sz="2400" dirty="0"/>
              <a:t> once you find an error, its difficult to localize (locating) the error. Plus it would be very expensive to fix the errors. So its bad for big software</a:t>
            </a:r>
            <a:r>
              <a:rPr lang="en-US" sz="2400" dirty="0" smtClean="0"/>
              <a:t>.</a:t>
            </a:r>
          </a:p>
          <a:p>
            <a:pPr marL="0" indent="0" algn="just">
              <a:spcBef>
                <a:spcPts val="0"/>
              </a:spcBef>
              <a:buSzPct val="90000"/>
              <a:buNone/>
            </a:pPr>
            <a:endParaRPr lang="en-US" sz="2400" dirty="0"/>
          </a:p>
          <a:p>
            <a:pPr marL="457200" indent="-457200" algn="just">
              <a:spcBef>
                <a:spcPts val="0"/>
              </a:spcBef>
              <a:buSzPct val="90000"/>
              <a:buFont typeface="+mj-lt"/>
              <a:buAutoNum type="arabicParenR" startAt="2"/>
            </a:pPr>
            <a:r>
              <a:rPr lang="en-US" sz="2400" b="1" dirty="0"/>
              <a:t>Bottom up approach</a:t>
            </a:r>
            <a:r>
              <a:rPr lang="en-US" sz="2400" dirty="0"/>
              <a:t>:</a:t>
            </a:r>
          </a:p>
          <a:p>
            <a:pPr marL="342900" indent="-342900" algn="just">
              <a:spcBef>
                <a:spcPts val="0"/>
              </a:spcBef>
              <a:buSzPct val="90000"/>
              <a:buFontTx/>
              <a:buChar char="-"/>
            </a:pPr>
            <a:r>
              <a:rPr lang="en-US" sz="2400" dirty="0"/>
              <a:t>Large software are often broken into subsystems.</a:t>
            </a:r>
          </a:p>
          <a:p>
            <a:pPr marL="342900" indent="-342900" algn="just">
              <a:spcBef>
                <a:spcPts val="0"/>
              </a:spcBef>
              <a:buSzPct val="90000"/>
              <a:buFontTx/>
              <a:buChar char="-"/>
            </a:pPr>
            <a:r>
              <a:rPr lang="en-US" sz="2400" dirty="0"/>
              <a:t>first the modules for the each subsystem are integrated and tested.</a:t>
            </a:r>
          </a:p>
          <a:p>
            <a:pPr marL="342900" indent="-342900" algn="just">
              <a:spcBef>
                <a:spcPts val="0"/>
              </a:spcBef>
              <a:buSzPct val="90000"/>
              <a:buFontTx/>
              <a:buChar char="-"/>
            </a:pPr>
            <a:r>
              <a:rPr lang="en-US" sz="2400" dirty="0"/>
              <a:t>REPEAT the process till all subsystem will be integrated and tested independently.</a:t>
            </a:r>
          </a:p>
          <a:p>
            <a:pPr marL="342900" indent="-225425" algn="just">
              <a:spcBef>
                <a:spcPts val="0"/>
              </a:spcBef>
              <a:buSzPct val="90000"/>
              <a:buFontTx/>
              <a:buChar char="-"/>
            </a:pPr>
            <a:r>
              <a:rPr lang="en-US" sz="2400" dirty="0">
                <a:solidFill>
                  <a:srgbClr val="00B050"/>
                </a:solidFill>
              </a:rPr>
              <a:t>Advantage:</a:t>
            </a:r>
            <a:r>
              <a:rPr lang="en-US" sz="2400" dirty="0"/>
              <a:t> several disjoint subsystem can be tested simultaneously.</a:t>
            </a:r>
          </a:p>
          <a:p>
            <a:pPr marL="342900" indent="-225425" algn="just">
              <a:spcBef>
                <a:spcPts val="0"/>
              </a:spcBef>
              <a:buSzPct val="90000"/>
              <a:buFontTx/>
              <a:buChar char="-"/>
            </a:pPr>
            <a:r>
              <a:rPr lang="en-US" sz="2400" dirty="0">
                <a:solidFill>
                  <a:srgbClr val="00B050"/>
                </a:solidFill>
              </a:rPr>
              <a:t>Advantage:</a:t>
            </a:r>
            <a:r>
              <a:rPr lang="en-US" sz="2400" dirty="0"/>
              <a:t> Low level modules are exercised thoroughly in each stage.</a:t>
            </a:r>
          </a:p>
          <a:p>
            <a:pPr marL="342900" indent="-225425" algn="just">
              <a:spcBef>
                <a:spcPts val="0"/>
              </a:spcBef>
              <a:buSzPct val="90000"/>
              <a:buFontTx/>
              <a:buChar char="-"/>
            </a:pPr>
            <a:r>
              <a:rPr lang="en-US" sz="2400" dirty="0">
                <a:solidFill>
                  <a:srgbClr val="FF0000"/>
                </a:solidFill>
              </a:rPr>
              <a:t>Disadvantage:</a:t>
            </a:r>
            <a:r>
              <a:rPr lang="en-US" sz="2400" dirty="0"/>
              <a:t> Complexity may occur when a software has large number of small subsystem at the same level. So in this case it will be same as big bang</a:t>
            </a:r>
            <a:r>
              <a:rPr lang="en-US" sz="2400" dirty="0" smtClean="0"/>
              <a:t>.</a:t>
            </a:r>
            <a:endParaRPr lang="en-US" sz="2400" dirty="0"/>
          </a:p>
        </p:txBody>
      </p:sp>
    </p:spTree>
    <p:extLst>
      <p:ext uri="{BB962C8B-B14F-4D97-AF65-F5344CB8AC3E}">
        <p14:creationId xmlns:p14="http://schemas.microsoft.com/office/powerpoint/2010/main" val="3111276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62500" lnSpcReduction="20000"/>
          </a:bodyPr>
          <a:lstStyle/>
          <a:p>
            <a:pPr marL="0" indent="0">
              <a:spcBef>
                <a:spcPts val="0"/>
              </a:spcBef>
              <a:buNone/>
            </a:pPr>
            <a:r>
              <a:rPr lang="en-US" sz="3200" b="1" dirty="0" smtClean="0"/>
              <a:t>6.8 Integration Testing</a:t>
            </a:r>
          </a:p>
          <a:p>
            <a:pPr marL="0" indent="0">
              <a:spcBef>
                <a:spcPts val="0"/>
              </a:spcBef>
              <a:buNone/>
            </a:pPr>
            <a:endParaRPr lang="en-US" sz="3600" b="1" dirty="0" smtClean="0"/>
          </a:p>
          <a:p>
            <a:pPr marL="339725" indent="-339725" algn="just">
              <a:spcBef>
                <a:spcPts val="0"/>
              </a:spcBef>
              <a:buSzPct val="90000"/>
              <a:buFont typeface="+mj-lt"/>
              <a:buAutoNum type="arabicParenR" startAt="3"/>
            </a:pPr>
            <a:r>
              <a:rPr lang="en-US" sz="3200" b="1" dirty="0"/>
              <a:t>Top down approach:</a:t>
            </a:r>
          </a:p>
          <a:p>
            <a:pPr marL="342900" indent="-225425" algn="just">
              <a:spcBef>
                <a:spcPts val="0"/>
              </a:spcBef>
              <a:buSzPct val="90000"/>
              <a:buFontTx/>
              <a:buChar char="-"/>
            </a:pPr>
            <a:r>
              <a:rPr lang="en-US" sz="3200" dirty="0"/>
              <a:t>Top-down integration testing starts with the root module in the structure chart and one or two subordinate modules of the root module. After the top-level ‘skeleton’ has been tested, the modules that are at the immediately lower layer of the ‘skeleton’ are combined with it and tested.</a:t>
            </a:r>
          </a:p>
          <a:p>
            <a:pPr marL="0" indent="0" algn="just">
              <a:spcBef>
                <a:spcPts val="0"/>
              </a:spcBef>
              <a:buNone/>
            </a:pPr>
            <a:r>
              <a:rPr lang="en-US" dirty="0" smtClean="0">
                <a:solidFill>
                  <a:srgbClr val="00B050"/>
                </a:solidFill>
              </a:rPr>
              <a:t>Advantage</a:t>
            </a:r>
            <a:r>
              <a:rPr lang="en-US" dirty="0">
                <a:solidFill>
                  <a:srgbClr val="00B050"/>
                </a:solidFill>
              </a:rPr>
              <a:t>:</a:t>
            </a:r>
            <a:r>
              <a:rPr lang="en-US" dirty="0"/>
              <a:t> it requires writing only stubs and stubs are simpler to write then drivers</a:t>
            </a:r>
          </a:p>
          <a:p>
            <a:pPr marL="233363" indent="0" algn="just">
              <a:spcBef>
                <a:spcPts val="0"/>
              </a:spcBef>
              <a:buNone/>
            </a:pPr>
            <a:r>
              <a:rPr lang="en-US" dirty="0"/>
              <a:t>A </a:t>
            </a:r>
            <a:r>
              <a:rPr lang="en-US" dirty="0">
                <a:solidFill>
                  <a:srgbClr val="FF0000"/>
                </a:solidFill>
              </a:rPr>
              <a:t>disadvantage </a:t>
            </a:r>
            <a:r>
              <a:rPr lang="en-US" dirty="0"/>
              <a:t>of the top-down integration testing approach is that in the absence of lower-level routines, it becomes difficult to exercise the top-level routines in the desired manner since the lower level routines usually perform input/output (I/O) operations</a:t>
            </a:r>
            <a:r>
              <a:rPr lang="en-US" dirty="0" smtClean="0"/>
              <a:t>.</a:t>
            </a:r>
            <a:endParaRPr lang="en-US" dirty="0"/>
          </a:p>
          <a:p>
            <a:pPr marL="457200" indent="-339725" algn="just">
              <a:spcBef>
                <a:spcPts val="0"/>
              </a:spcBef>
              <a:buSzPct val="90000"/>
              <a:buFont typeface="+mj-lt"/>
              <a:buAutoNum type="arabicParenR" startAt="4"/>
            </a:pPr>
            <a:r>
              <a:rPr lang="en-US" b="1" dirty="0"/>
              <a:t>Mixed approach:</a:t>
            </a:r>
          </a:p>
          <a:p>
            <a:pPr marL="342900" indent="-225425" algn="just">
              <a:spcBef>
                <a:spcPts val="0"/>
              </a:spcBef>
              <a:buSzPct val="90000"/>
              <a:buFontTx/>
              <a:buChar char="-"/>
            </a:pPr>
            <a:r>
              <a:rPr lang="en-US" dirty="0"/>
              <a:t>The mixed or sandwiched approach combines top down and bottom up approaches. So It </a:t>
            </a:r>
            <a:r>
              <a:rPr lang="en-US" dirty="0">
                <a:solidFill>
                  <a:srgbClr val="00B050"/>
                </a:solidFill>
              </a:rPr>
              <a:t>overcomes</a:t>
            </a:r>
            <a:r>
              <a:rPr lang="en-US" dirty="0"/>
              <a:t> all shortcomings of top down and bottom up.</a:t>
            </a:r>
          </a:p>
          <a:p>
            <a:pPr marL="342900" indent="-225425" algn="just">
              <a:spcBef>
                <a:spcPts val="0"/>
              </a:spcBef>
              <a:buSzPct val="90000"/>
              <a:buFontTx/>
              <a:buChar char="-"/>
            </a:pPr>
            <a:r>
              <a:rPr lang="en-US" dirty="0"/>
              <a:t>Here, testing can start as and when modules </a:t>
            </a:r>
            <a:r>
              <a:rPr lang="en-US" dirty="0" smtClean="0"/>
              <a:t>becomes available </a:t>
            </a:r>
            <a:r>
              <a:rPr lang="en-US" dirty="0"/>
              <a:t>after unit test.</a:t>
            </a:r>
          </a:p>
          <a:p>
            <a:pPr marL="342900" indent="-225425" algn="just">
              <a:spcBef>
                <a:spcPts val="0"/>
              </a:spcBef>
              <a:buSzPct val="90000"/>
              <a:buFontTx/>
              <a:buChar char="-"/>
            </a:pPr>
            <a:r>
              <a:rPr lang="en-US" dirty="0">
                <a:solidFill>
                  <a:srgbClr val="FF0000"/>
                </a:solidFill>
              </a:rPr>
              <a:t>Disadvantage</a:t>
            </a:r>
            <a:r>
              <a:rPr lang="en-US" dirty="0"/>
              <a:t> is only that you need to design both stub and </a:t>
            </a:r>
            <a:r>
              <a:rPr lang="en-US" dirty="0" smtClean="0"/>
              <a:t>drivers</a:t>
            </a:r>
          </a:p>
        </p:txBody>
      </p:sp>
    </p:spTree>
    <p:extLst>
      <p:ext uri="{BB962C8B-B14F-4D97-AF65-F5344CB8AC3E}">
        <p14:creationId xmlns:p14="http://schemas.microsoft.com/office/powerpoint/2010/main" val="2235001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55000" lnSpcReduction="20000"/>
          </a:bodyPr>
          <a:lstStyle/>
          <a:p>
            <a:pPr marL="0" indent="0">
              <a:spcBef>
                <a:spcPts val="0"/>
              </a:spcBef>
              <a:buNone/>
            </a:pPr>
            <a:r>
              <a:rPr lang="en-US" sz="3200" b="1" dirty="0" smtClean="0"/>
              <a:t>6.9 System Testing</a:t>
            </a:r>
            <a:endParaRPr lang="en-US" sz="3600" b="1" dirty="0" smtClean="0"/>
          </a:p>
          <a:p>
            <a:pPr marL="342900" indent="-342900" algn="just">
              <a:spcBef>
                <a:spcPts val="0"/>
              </a:spcBef>
              <a:buSzPct val="90000"/>
              <a:buFontTx/>
              <a:buChar char="-"/>
            </a:pPr>
            <a:r>
              <a:rPr lang="en-US" sz="3200" dirty="0"/>
              <a:t>Will be carried out when all units has integrated together and tested.</a:t>
            </a:r>
          </a:p>
          <a:p>
            <a:pPr marL="342900" indent="-342900" algn="just">
              <a:spcBef>
                <a:spcPts val="0"/>
              </a:spcBef>
              <a:buSzPct val="90000"/>
              <a:buFontTx/>
              <a:buChar char="-"/>
            </a:pPr>
            <a:r>
              <a:rPr lang="en-US" sz="3200" dirty="0"/>
              <a:t>System tests are designed to validate a fully developed system to assure that it meets its requirements. The test cases are therefore designed solely based on the SRS document.</a:t>
            </a:r>
          </a:p>
          <a:p>
            <a:pPr marL="342900" indent="-342900" algn="just">
              <a:spcBef>
                <a:spcPts val="0"/>
              </a:spcBef>
              <a:buSzPct val="90000"/>
              <a:buFontTx/>
              <a:buChar char="-"/>
            </a:pPr>
            <a:r>
              <a:rPr lang="en-US" sz="3200" dirty="0"/>
              <a:t>There are three types of system test depending upon who carries out:</a:t>
            </a:r>
          </a:p>
          <a:p>
            <a:pPr marL="0" indent="0" algn="just">
              <a:spcBef>
                <a:spcPts val="0"/>
              </a:spcBef>
              <a:buNone/>
            </a:pPr>
            <a:r>
              <a:rPr lang="en-US" sz="3200" dirty="0"/>
              <a:t>1. </a:t>
            </a:r>
            <a:r>
              <a:rPr lang="en-US" sz="3200" b="1" dirty="0">
                <a:solidFill>
                  <a:schemeClr val="accent2">
                    <a:lumMod val="50000"/>
                  </a:schemeClr>
                </a:solidFill>
              </a:rPr>
              <a:t>Alpha Testing:</a:t>
            </a:r>
            <a:r>
              <a:rPr lang="en-US" sz="3200" dirty="0"/>
              <a:t> Alpha testing refers to the system testing carried out by the test </a:t>
            </a:r>
            <a:r>
              <a:rPr lang="en-US" sz="3200" dirty="0">
                <a:solidFill>
                  <a:schemeClr val="accent2">
                    <a:lumMod val="50000"/>
                  </a:schemeClr>
                </a:solidFill>
              </a:rPr>
              <a:t>team within the developing organisation</a:t>
            </a:r>
            <a:r>
              <a:rPr lang="en-US" sz="3200" dirty="0"/>
              <a:t>.</a:t>
            </a:r>
          </a:p>
          <a:p>
            <a:pPr marL="0" indent="0" algn="just">
              <a:spcBef>
                <a:spcPts val="0"/>
              </a:spcBef>
              <a:buNone/>
            </a:pPr>
            <a:r>
              <a:rPr lang="en-US" sz="3200" dirty="0"/>
              <a:t>2. </a:t>
            </a:r>
            <a:r>
              <a:rPr lang="en-US" sz="3200" b="1" dirty="0">
                <a:solidFill>
                  <a:schemeClr val="accent3">
                    <a:lumMod val="50000"/>
                  </a:schemeClr>
                </a:solidFill>
              </a:rPr>
              <a:t>Beta Testing:</a:t>
            </a:r>
            <a:r>
              <a:rPr lang="en-US" sz="3200" dirty="0"/>
              <a:t> Beta testing is the system testing performed by a </a:t>
            </a:r>
            <a:r>
              <a:rPr lang="en-US" sz="3200" dirty="0">
                <a:solidFill>
                  <a:schemeClr val="accent3">
                    <a:lumMod val="50000"/>
                  </a:schemeClr>
                </a:solidFill>
              </a:rPr>
              <a:t>select group of friendly customers</a:t>
            </a:r>
            <a:r>
              <a:rPr lang="en-US" sz="3200" dirty="0"/>
              <a:t>.</a:t>
            </a:r>
          </a:p>
          <a:p>
            <a:pPr marL="233363" indent="0" algn="just">
              <a:spcBef>
                <a:spcPts val="0"/>
              </a:spcBef>
              <a:buNone/>
            </a:pPr>
            <a:r>
              <a:rPr lang="en-US" sz="3200" dirty="0"/>
              <a:t>3. </a:t>
            </a:r>
            <a:r>
              <a:rPr lang="en-US" sz="3200" b="1" dirty="0">
                <a:solidFill>
                  <a:schemeClr val="accent4">
                    <a:lumMod val="50000"/>
                  </a:schemeClr>
                </a:solidFill>
              </a:rPr>
              <a:t>Acceptance Testing:</a:t>
            </a:r>
            <a:r>
              <a:rPr lang="en-US" sz="3200" dirty="0"/>
              <a:t> Acceptance testing is the system testing performed by the </a:t>
            </a:r>
            <a:r>
              <a:rPr lang="en-US" sz="3200" dirty="0">
                <a:solidFill>
                  <a:schemeClr val="accent4">
                    <a:lumMod val="50000"/>
                  </a:schemeClr>
                </a:solidFill>
              </a:rPr>
              <a:t>customer</a:t>
            </a:r>
            <a:r>
              <a:rPr lang="en-US" sz="3200" dirty="0"/>
              <a:t> to determine whether to accept the delivery of the system.</a:t>
            </a:r>
          </a:p>
          <a:p>
            <a:pPr marL="0" indent="0" algn="just">
              <a:spcBef>
                <a:spcPts val="0"/>
              </a:spcBef>
              <a:buNone/>
            </a:pPr>
            <a:endParaRPr lang="en-US" sz="3200" dirty="0" smtClean="0"/>
          </a:p>
          <a:p>
            <a:pPr marL="233363" indent="0" algn="just">
              <a:spcBef>
                <a:spcPts val="0"/>
              </a:spcBef>
              <a:buNone/>
            </a:pPr>
            <a:r>
              <a:rPr lang="en-US" sz="3200" dirty="0" smtClean="0"/>
              <a:t>In </a:t>
            </a:r>
            <a:r>
              <a:rPr lang="en-US" sz="3200" dirty="0"/>
              <a:t>above all methods, test cases may be the same, but the difference is who design them.</a:t>
            </a:r>
          </a:p>
          <a:p>
            <a:pPr marL="342900" indent="-225425" algn="just">
              <a:spcBef>
                <a:spcPts val="0"/>
              </a:spcBef>
              <a:buSzPct val="90000"/>
              <a:buFontTx/>
              <a:buChar char="-"/>
            </a:pPr>
            <a:r>
              <a:rPr lang="en-US" sz="3200" dirty="0"/>
              <a:t>Before a fully integrated system is accepted for system testing, smoke testing is performed. Smoke testing is done to check whether at least the main functionalities of the software are working properly</a:t>
            </a:r>
          </a:p>
        </p:txBody>
      </p:sp>
    </p:spTree>
    <p:extLst>
      <p:ext uri="{BB962C8B-B14F-4D97-AF65-F5344CB8AC3E}">
        <p14:creationId xmlns:p14="http://schemas.microsoft.com/office/powerpoint/2010/main" val="842533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85000" lnSpcReduction="10000"/>
          </a:bodyPr>
          <a:lstStyle/>
          <a:p>
            <a:pPr marL="0" indent="0">
              <a:spcBef>
                <a:spcPts val="0"/>
              </a:spcBef>
              <a:buNone/>
            </a:pPr>
            <a:r>
              <a:rPr lang="en-US" sz="2200" b="1" dirty="0" smtClean="0"/>
              <a:t>6.9 System Testing</a:t>
            </a:r>
            <a:endParaRPr lang="en-US" sz="3600" b="1" dirty="0" smtClean="0"/>
          </a:p>
          <a:p>
            <a:pPr marL="0" indent="0" algn="just">
              <a:spcBef>
                <a:spcPts val="0"/>
              </a:spcBef>
              <a:buNone/>
            </a:pPr>
            <a:r>
              <a:rPr lang="en-US" sz="1900" b="1" dirty="0"/>
              <a:t>6.8.1 </a:t>
            </a:r>
            <a:r>
              <a:rPr lang="en-US" sz="1900" b="1" u="sng" dirty="0"/>
              <a:t>Smoke Testing:</a:t>
            </a:r>
          </a:p>
          <a:p>
            <a:pPr marL="342900" indent="-342900" algn="just">
              <a:spcBef>
                <a:spcPts val="0"/>
              </a:spcBef>
              <a:buSzPct val="90000"/>
              <a:buFontTx/>
              <a:buChar char="-"/>
            </a:pPr>
            <a:r>
              <a:rPr lang="en-US" sz="1900" dirty="0"/>
              <a:t>Smoke test will be carried out before system testing.</a:t>
            </a:r>
          </a:p>
          <a:p>
            <a:pPr marL="342900" indent="-342900" algn="just">
              <a:spcBef>
                <a:spcPts val="0"/>
              </a:spcBef>
              <a:buSzPct val="90000"/>
              <a:buFontTx/>
              <a:buChar char="-"/>
            </a:pPr>
            <a:r>
              <a:rPr lang="en-US" sz="1900" dirty="0"/>
              <a:t>The idea behind smoke testing is that if the integrated program cannot pass even the basic tests, it is not ready for a vigorous testing.</a:t>
            </a:r>
          </a:p>
          <a:p>
            <a:pPr marL="342900" indent="-342900" algn="just">
              <a:spcBef>
                <a:spcPts val="0"/>
              </a:spcBef>
              <a:buSzPct val="90000"/>
              <a:buFontTx/>
              <a:buChar char="-"/>
            </a:pPr>
            <a:r>
              <a:rPr lang="en-US" sz="1900" dirty="0"/>
              <a:t>How to identify basic functionalities are working or not?</a:t>
            </a:r>
          </a:p>
          <a:p>
            <a:pPr marL="339725" lvl="1" indent="-222250" algn="just">
              <a:spcBef>
                <a:spcPts val="0"/>
              </a:spcBef>
              <a:buSzPct val="90000"/>
              <a:buFont typeface="Arial" pitchFamily="34" charset="0"/>
              <a:buChar char="•"/>
            </a:pPr>
            <a:r>
              <a:rPr lang="en-US" sz="1900" dirty="0"/>
              <a:t>for a library automation system, the smoke tests may check whether books can be created and deleted,</a:t>
            </a:r>
          </a:p>
          <a:p>
            <a:pPr marL="339725" lvl="1" indent="-222250" algn="just">
              <a:spcBef>
                <a:spcPts val="0"/>
              </a:spcBef>
              <a:buSzPct val="90000"/>
              <a:buFont typeface="Arial" pitchFamily="34" charset="0"/>
              <a:buChar char="•"/>
            </a:pPr>
            <a:r>
              <a:rPr lang="en-US" sz="1900" dirty="0"/>
              <a:t>whether member records can be created and deleted,</a:t>
            </a:r>
          </a:p>
          <a:p>
            <a:pPr marL="339725" lvl="1" indent="-222250" algn="just">
              <a:spcBef>
                <a:spcPts val="0"/>
              </a:spcBef>
              <a:buSzPct val="90000"/>
              <a:buFont typeface="Arial" pitchFamily="34" charset="0"/>
              <a:buChar char="•"/>
            </a:pPr>
            <a:r>
              <a:rPr lang="en-US" sz="1900" dirty="0"/>
              <a:t>and whether books can be loaned and returned.</a:t>
            </a:r>
          </a:p>
          <a:p>
            <a:pPr marL="117475" lvl="1" indent="0" algn="just">
              <a:spcBef>
                <a:spcPts val="0"/>
              </a:spcBef>
              <a:buNone/>
            </a:pPr>
            <a:r>
              <a:rPr lang="en-US" sz="1900" b="1" dirty="0"/>
              <a:t>6.8.2 </a:t>
            </a:r>
            <a:r>
              <a:rPr lang="en-US" sz="1900" b="1" u="sng" dirty="0"/>
              <a:t>Performance Testing:</a:t>
            </a:r>
          </a:p>
          <a:p>
            <a:pPr marL="117475" lvl="1" indent="0" algn="just">
              <a:spcBef>
                <a:spcPts val="0"/>
              </a:spcBef>
              <a:buNone/>
            </a:pPr>
            <a:r>
              <a:rPr lang="en-US" sz="1900" dirty="0"/>
              <a:t>Performance testing is carried out to check whether the system meets the nonfunctional requirements identified in the SRS document.</a:t>
            </a:r>
          </a:p>
          <a:p>
            <a:pPr marL="339725" lvl="1" indent="-222250" algn="just">
              <a:spcBef>
                <a:spcPts val="0"/>
              </a:spcBef>
              <a:buSzPct val="90000"/>
              <a:buAutoNum type="arabicParenR"/>
            </a:pPr>
            <a:r>
              <a:rPr lang="en-US" sz="1900" b="1" dirty="0"/>
              <a:t>Stress Testing (a.k.a endurance testing):</a:t>
            </a:r>
            <a:endParaRPr lang="en-US" sz="1900" dirty="0"/>
          </a:p>
          <a:p>
            <a:pPr marL="342900" lvl="1" indent="-225425" algn="just">
              <a:spcBef>
                <a:spcPts val="0"/>
              </a:spcBef>
              <a:buSzPct val="90000"/>
              <a:buFontTx/>
              <a:buChar char="-"/>
            </a:pPr>
            <a:r>
              <a:rPr lang="en-US" sz="1900" dirty="0"/>
              <a:t>Stress testing evaluates system performance when it is stressed for short periods of time</a:t>
            </a:r>
          </a:p>
          <a:p>
            <a:pPr marL="342900" lvl="1" indent="-225425" algn="just">
              <a:spcBef>
                <a:spcPts val="0"/>
              </a:spcBef>
              <a:buSzPct val="90000"/>
              <a:buFontTx/>
              <a:buChar char="-"/>
            </a:pPr>
            <a:r>
              <a:rPr lang="en-US" sz="1900" dirty="0"/>
              <a:t>Stress the capability of software by supplying abnormal and illegal inputs</a:t>
            </a:r>
            <a:r>
              <a:rPr lang="en-US" sz="1900" dirty="0" smtClean="0"/>
              <a:t>.</a:t>
            </a:r>
          </a:p>
          <a:p>
            <a:pPr marL="342900" lvl="1" indent="-225425" algn="just">
              <a:spcBef>
                <a:spcPts val="0"/>
              </a:spcBef>
              <a:buSzPct val="90000"/>
              <a:buFontTx/>
              <a:buChar char="-"/>
            </a:pPr>
            <a:r>
              <a:rPr lang="en-US" sz="1900" dirty="0"/>
              <a:t>What is to be testing in this? Input data volume, input data rate, processing time, utilization of memory etc</a:t>
            </a:r>
            <a:r>
              <a:rPr lang="en-US" sz="1900" dirty="0" smtClean="0"/>
              <a:t>.</a:t>
            </a:r>
          </a:p>
          <a:p>
            <a:pPr marL="339725" lvl="1" indent="-222250" algn="just">
              <a:spcBef>
                <a:spcPts val="0"/>
              </a:spcBef>
              <a:buSzPct val="90000"/>
              <a:buFont typeface="+mj-lt"/>
              <a:buAutoNum type="arabicParenR" startAt="2"/>
            </a:pPr>
            <a:r>
              <a:rPr lang="en-US" sz="1900" b="1" dirty="0" smtClean="0"/>
              <a:t>Compatibility </a:t>
            </a:r>
            <a:r>
              <a:rPr lang="en-US" sz="1900" b="1" dirty="0"/>
              <a:t>Testing</a:t>
            </a:r>
          </a:p>
          <a:p>
            <a:pPr marL="342900" lvl="1" indent="-342900" algn="just">
              <a:spcBef>
                <a:spcPts val="0"/>
              </a:spcBef>
              <a:buFontTx/>
              <a:buChar char="-"/>
            </a:pPr>
            <a:r>
              <a:rPr lang="en-US" sz="1900" dirty="0"/>
              <a:t>requires for those software using external interface (For ex. Database, servers</a:t>
            </a:r>
            <a:r>
              <a:rPr lang="en-US" sz="1900" dirty="0" smtClean="0"/>
              <a:t>)</a:t>
            </a:r>
            <a:endParaRPr lang="en-US" sz="1900" dirty="0"/>
          </a:p>
        </p:txBody>
      </p:sp>
    </p:spTree>
    <p:extLst>
      <p:ext uri="{BB962C8B-B14F-4D97-AF65-F5344CB8AC3E}">
        <p14:creationId xmlns:p14="http://schemas.microsoft.com/office/powerpoint/2010/main" val="2063784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40000" lnSpcReduction="20000"/>
          </a:bodyPr>
          <a:lstStyle/>
          <a:p>
            <a:pPr marL="0" indent="0">
              <a:spcBef>
                <a:spcPts val="0"/>
              </a:spcBef>
              <a:buNone/>
            </a:pPr>
            <a:r>
              <a:rPr lang="en-US" sz="5000" b="1" dirty="0" smtClean="0"/>
              <a:t>6.9 System Testing</a:t>
            </a:r>
            <a:endParaRPr lang="en-US" sz="2200" b="1" dirty="0" smtClean="0"/>
          </a:p>
          <a:p>
            <a:pPr marL="233363" lvl="1" indent="-233363" algn="just">
              <a:spcBef>
                <a:spcPts val="0"/>
              </a:spcBef>
              <a:buSzPct val="90000"/>
              <a:buFont typeface="+mj-lt"/>
              <a:buAutoNum type="arabicParenR" startAt="3"/>
            </a:pPr>
            <a:r>
              <a:rPr lang="en-US" sz="3400" b="1" dirty="0" smtClean="0"/>
              <a:t>Volume Testing</a:t>
            </a:r>
          </a:p>
          <a:p>
            <a:pPr marL="233363" lvl="1" indent="0" algn="just">
              <a:spcBef>
                <a:spcPts val="0"/>
              </a:spcBef>
              <a:buNone/>
            </a:pPr>
            <a:r>
              <a:rPr lang="en-US" sz="3400" dirty="0"/>
              <a:t>Volume testing checks whether the data structures (buffers, arrays, queues, stacks, etc.) have been designed to successfully handle extraordinary situations.</a:t>
            </a:r>
          </a:p>
          <a:p>
            <a:pPr marL="233363" lvl="1" indent="0" algn="just">
              <a:spcBef>
                <a:spcPts val="0"/>
              </a:spcBef>
              <a:buNone/>
            </a:pPr>
            <a:r>
              <a:rPr lang="en-US" sz="3400" dirty="0"/>
              <a:t>For Ex. For compiler; symbol table overflows when large program is compiled.</a:t>
            </a:r>
            <a:endParaRPr lang="en-US" sz="3400" b="1" dirty="0" smtClean="0"/>
          </a:p>
          <a:p>
            <a:pPr marL="233363" lvl="1" indent="-233363" algn="just">
              <a:spcBef>
                <a:spcPts val="0"/>
              </a:spcBef>
              <a:buSzPct val="90000"/>
              <a:buFont typeface="+mj-lt"/>
              <a:buAutoNum type="arabicParenR" startAt="4"/>
            </a:pPr>
            <a:r>
              <a:rPr lang="en-US" sz="3400" b="1" dirty="0" smtClean="0"/>
              <a:t>Configuration Testing</a:t>
            </a:r>
          </a:p>
          <a:p>
            <a:pPr marL="233363" lvl="1" indent="0" algn="just">
              <a:spcBef>
                <a:spcPts val="0"/>
              </a:spcBef>
              <a:buNone/>
            </a:pPr>
            <a:r>
              <a:rPr lang="en-US" sz="3400" dirty="0"/>
              <a:t>To test the system behavior in various hardware and software configuration</a:t>
            </a:r>
          </a:p>
          <a:p>
            <a:pPr marL="233363" lvl="1" indent="0" algn="just">
              <a:spcBef>
                <a:spcPts val="0"/>
              </a:spcBef>
              <a:buNone/>
            </a:pPr>
            <a:r>
              <a:rPr lang="en-US" sz="3400" dirty="0"/>
              <a:t>The system is configured in each of the required configurations (single user, multi user) and depending on the specific customer requirements, it is checked if the system behaves correctly in all required configurations.</a:t>
            </a:r>
            <a:endParaRPr lang="en-US" sz="3400" b="1" dirty="0" smtClean="0"/>
          </a:p>
          <a:p>
            <a:pPr marL="233363" lvl="1" indent="-233363" algn="just">
              <a:spcBef>
                <a:spcPts val="0"/>
              </a:spcBef>
              <a:buSzPct val="90000"/>
              <a:buFont typeface="+mj-lt"/>
              <a:buAutoNum type="arabicParenR" startAt="5"/>
            </a:pPr>
            <a:r>
              <a:rPr lang="en-US" sz="3400" b="1" dirty="0" smtClean="0"/>
              <a:t>Regression Testing</a:t>
            </a:r>
          </a:p>
          <a:p>
            <a:pPr marL="233363" lvl="1" indent="0" algn="just">
              <a:spcBef>
                <a:spcPts val="0"/>
              </a:spcBef>
              <a:buSzPct val="90000"/>
              <a:buNone/>
            </a:pPr>
            <a:r>
              <a:rPr lang="en-US" sz="3400" dirty="0"/>
              <a:t>This test will be essential when a software is maintained to fix some bugs or enhance functionality, </a:t>
            </a:r>
            <a:r>
              <a:rPr lang="en-US" sz="3400" dirty="0" smtClean="0"/>
              <a:t>performance</a:t>
            </a:r>
            <a:endParaRPr lang="en-US" sz="3400" dirty="0"/>
          </a:p>
          <a:p>
            <a:pPr marL="233363" lvl="1" indent="-233363" algn="just">
              <a:spcBef>
                <a:spcPts val="0"/>
              </a:spcBef>
              <a:buSzPct val="90000"/>
              <a:buFont typeface="+mj-lt"/>
              <a:buAutoNum type="arabicParenR" startAt="6"/>
            </a:pPr>
            <a:r>
              <a:rPr lang="en-US" sz="3400" b="1" dirty="0" smtClean="0"/>
              <a:t>Recovery </a:t>
            </a:r>
            <a:r>
              <a:rPr lang="en-US" sz="3400" b="1" dirty="0"/>
              <a:t>Testing</a:t>
            </a:r>
          </a:p>
          <a:p>
            <a:pPr marL="233363" lvl="1" indent="0" algn="just">
              <a:spcBef>
                <a:spcPts val="0"/>
              </a:spcBef>
              <a:buNone/>
            </a:pPr>
            <a:r>
              <a:rPr lang="en-US" sz="3400" dirty="0"/>
              <a:t>Recovery testing tests the response of the system to the presence of faults, or loss of power, devices, services, data, etc.</a:t>
            </a:r>
          </a:p>
          <a:p>
            <a:pPr marL="233363" lvl="1" indent="0" algn="just">
              <a:spcBef>
                <a:spcPts val="0"/>
              </a:spcBef>
              <a:buNone/>
            </a:pPr>
            <a:r>
              <a:rPr lang="en-US" sz="3400" dirty="0"/>
              <a:t>For ex. Disconnect printer cause system hangs, improper shutdown cause data loss</a:t>
            </a:r>
          </a:p>
          <a:p>
            <a:pPr marL="339725" lvl="1" indent="-222250" algn="just">
              <a:spcBef>
                <a:spcPts val="0"/>
              </a:spcBef>
              <a:buSzPct val="90000"/>
              <a:buFont typeface="+mj-lt"/>
              <a:buAutoNum type="arabicParenR" startAt="7"/>
            </a:pPr>
            <a:r>
              <a:rPr lang="en-US" sz="3400" b="1" dirty="0" smtClean="0"/>
              <a:t>Maintenance </a:t>
            </a:r>
            <a:r>
              <a:rPr lang="en-US" sz="3400" b="1" dirty="0"/>
              <a:t>Testing</a:t>
            </a:r>
          </a:p>
          <a:p>
            <a:pPr marL="339725" lvl="1" indent="0" algn="just">
              <a:spcBef>
                <a:spcPts val="0"/>
              </a:spcBef>
              <a:buNone/>
            </a:pPr>
            <a:r>
              <a:rPr lang="en-US" sz="3400" dirty="0"/>
              <a:t>Testing the diagnostic programs (</a:t>
            </a:r>
            <a:r>
              <a:rPr lang="en-US" sz="3400" dirty="0" err="1"/>
              <a:t>e.g</a:t>
            </a:r>
            <a:r>
              <a:rPr lang="en-US" sz="3400" dirty="0"/>
              <a:t> system restore, disk defragment)</a:t>
            </a:r>
          </a:p>
          <a:p>
            <a:pPr marL="339725" lvl="1" indent="-222250" algn="just">
              <a:spcBef>
                <a:spcPts val="0"/>
              </a:spcBef>
              <a:buSzPct val="90000"/>
              <a:buFont typeface="+mj-lt"/>
              <a:buAutoNum type="arabicParenR" startAt="8"/>
            </a:pPr>
            <a:r>
              <a:rPr lang="en-US" sz="3400" b="1" dirty="0" smtClean="0"/>
              <a:t>Documentation </a:t>
            </a:r>
            <a:r>
              <a:rPr lang="en-US" sz="3400" b="1" dirty="0"/>
              <a:t>Testing</a:t>
            </a:r>
          </a:p>
          <a:p>
            <a:pPr marL="339725" lvl="1" indent="0" algn="just">
              <a:spcBef>
                <a:spcPts val="0"/>
              </a:spcBef>
              <a:buSzPct val="90000"/>
              <a:buNone/>
            </a:pPr>
            <a:r>
              <a:rPr lang="en-US" sz="3400" dirty="0"/>
              <a:t>Check whether user manual, maintenance manual and technical manual exist.</a:t>
            </a:r>
          </a:p>
          <a:p>
            <a:pPr marL="339725" lvl="1" indent="-222250" algn="just">
              <a:spcBef>
                <a:spcPts val="0"/>
              </a:spcBef>
              <a:buSzPct val="90000"/>
              <a:buFont typeface="+mj-lt"/>
              <a:buAutoNum type="arabicParenR" startAt="9"/>
            </a:pPr>
            <a:r>
              <a:rPr lang="en-US" sz="3400" b="1" dirty="0" smtClean="0"/>
              <a:t>Usability </a:t>
            </a:r>
            <a:r>
              <a:rPr lang="en-US" sz="3400" b="1" dirty="0"/>
              <a:t>testing</a:t>
            </a:r>
          </a:p>
          <a:p>
            <a:pPr marL="339725" lvl="1" indent="0" algn="just">
              <a:spcBef>
                <a:spcPts val="0"/>
              </a:spcBef>
              <a:buSzPct val="90000"/>
              <a:buNone/>
            </a:pPr>
            <a:r>
              <a:rPr lang="en-US" sz="3400" dirty="0"/>
              <a:t>Usability testing concerns checking the user interface to see if it meets all user requirements concerning the user interface.</a:t>
            </a:r>
          </a:p>
          <a:p>
            <a:pPr marL="339725" lvl="1" indent="0" algn="just">
              <a:spcBef>
                <a:spcPts val="0"/>
              </a:spcBef>
              <a:buSzPct val="90000"/>
              <a:buNone/>
            </a:pPr>
            <a:r>
              <a:rPr lang="en-US" sz="3400" dirty="0"/>
              <a:t>During usability testing, the display screens, messages, report formats, and other aspects relating to the user interface requirements are tested</a:t>
            </a:r>
            <a:r>
              <a:rPr lang="en-US" sz="3400" dirty="0" smtClean="0"/>
              <a:t>.</a:t>
            </a:r>
            <a:endParaRPr lang="en-US" sz="3400" dirty="0"/>
          </a:p>
        </p:txBody>
      </p:sp>
    </p:spTree>
    <p:extLst>
      <p:ext uri="{BB962C8B-B14F-4D97-AF65-F5344CB8AC3E}">
        <p14:creationId xmlns:p14="http://schemas.microsoft.com/office/powerpoint/2010/main" val="1170052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533400" y="1352550"/>
            <a:ext cx="8534400" cy="3657600"/>
          </a:xfrm>
        </p:spPr>
        <p:txBody>
          <a:bodyPr numCol="2">
            <a:normAutofit fontScale="40000" lnSpcReduction="20000"/>
          </a:bodyPr>
          <a:lstStyle/>
          <a:p>
            <a:pPr marL="0" indent="0">
              <a:lnSpc>
                <a:spcPct val="120000"/>
              </a:lnSpc>
              <a:spcBef>
                <a:spcPts val="0"/>
              </a:spcBef>
              <a:buNone/>
            </a:pPr>
            <a:r>
              <a:rPr lang="en-US" sz="5000" b="1" dirty="0" smtClean="0"/>
              <a:t>6.9 System Testing</a:t>
            </a:r>
            <a:endParaRPr lang="en-US" sz="2200" b="1" dirty="0" smtClean="0"/>
          </a:p>
          <a:p>
            <a:pPr marL="0" lvl="1" indent="0" algn="just">
              <a:lnSpc>
                <a:spcPct val="120000"/>
              </a:lnSpc>
              <a:spcBef>
                <a:spcPts val="0"/>
              </a:spcBef>
              <a:buNone/>
            </a:pPr>
            <a:r>
              <a:rPr lang="en-US" sz="4000" b="1" dirty="0"/>
              <a:t>6.8.3 </a:t>
            </a:r>
            <a:r>
              <a:rPr lang="en-US" sz="4000" b="1" u="sng" dirty="0"/>
              <a:t>Security Testing</a:t>
            </a:r>
          </a:p>
          <a:p>
            <a:pPr marL="342900" lvl="1" indent="-342900" algn="just">
              <a:lnSpc>
                <a:spcPct val="120000"/>
              </a:lnSpc>
              <a:spcBef>
                <a:spcPts val="0"/>
              </a:spcBef>
              <a:buSzPct val="90000"/>
              <a:buFontTx/>
              <a:buChar char="-"/>
            </a:pPr>
            <a:r>
              <a:rPr lang="en-US" sz="4000" dirty="0"/>
              <a:t>Security testing is essential for software that handle or process confidential data that is to be guarded against pilfering. It needs to be tested whether the system is fool-proof from security attacks such as intrusion by hackers.</a:t>
            </a:r>
          </a:p>
          <a:p>
            <a:pPr marL="342900" lvl="1" indent="-342900" algn="just">
              <a:lnSpc>
                <a:spcPct val="120000"/>
              </a:lnSpc>
              <a:spcBef>
                <a:spcPts val="0"/>
              </a:spcBef>
              <a:buSzPct val="90000"/>
              <a:buFontTx/>
              <a:buChar char="-"/>
            </a:pPr>
            <a:r>
              <a:rPr lang="en-US" sz="4000" dirty="0"/>
              <a:t>Over the last few years, a large number of security testing techniques have been proposed, and these include password cracking, penetration testing, and attacks on specific ports etc.</a:t>
            </a:r>
          </a:p>
          <a:p>
            <a:pPr marL="0" lvl="1" indent="0" algn="just">
              <a:lnSpc>
                <a:spcPct val="120000"/>
              </a:lnSpc>
              <a:spcBef>
                <a:spcPts val="0"/>
              </a:spcBef>
              <a:buNone/>
            </a:pPr>
            <a:r>
              <a:rPr lang="en-US" sz="4000" b="1" dirty="0"/>
              <a:t>6.8.4 </a:t>
            </a:r>
            <a:r>
              <a:rPr lang="en-US" sz="4000" b="1" u="sng" dirty="0"/>
              <a:t>Error Seeding</a:t>
            </a:r>
          </a:p>
          <a:p>
            <a:pPr marL="342900" lvl="1" indent="-342900" algn="just">
              <a:lnSpc>
                <a:spcPct val="120000"/>
              </a:lnSpc>
              <a:spcBef>
                <a:spcPts val="0"/>
              </a:spcBef>
              <a:buSzPct val="90000"/>
              <a:buFontTx/>
              <a:buChar char="-"/>
            </a:pPr>
            <a:r>
              <a:rPr lang="en-US" sz="4000" dirty="0"/>
              <a:t>Sometimes customer specifies no. of allowed errors per line of source code.</a:t>
            </a:r>
          </a:p>
          <a:p>
            <a:pPr marL="342900" lvl="1" indent="-342900" algn="just">
              <a:lnSpc>
                <a:spcPct val="120000"/>
              </a:lnSpc>
              <a:spcBef>
                <a:spcPts val="0"/>
              </a:spcBef>
              <a:buSzPct val="90000"/>
              <a:buFontTx/>
              <a:buChar char="-"/>
            </a:pPr>
            <a:r>
              <a:rPr lang="en-US" sz="4000" dirty="0"/>
              <a:t>The error seeding technique can be used to estimate the number of residual errors in a software</a:t>
            </a:r>
          </a:p>
          <a:p>
            <a:pPr marL="342900" lvl="1" indent="-342900" algn="just">
              <a:lnSpc>
                <a:spcPct val="120000"/>
              </a:lnSpc>
              <a:spcBef>
                <a:spcPts val="0"/>
              </a:spcBef>
              <a:buSzPct val="90000"/>
              <a:buFontTx/>
              <a:buChar char="-"/>
            </a:pPr>
            <a:r>
              <a:rPr lang="en-US" sz="4000" dirty="0"/>
              <a:t>In this technique, some artificial errors are introduced (seeded) into the program</a:t>
            </a:r>
          </a:p>
          <a:p>
            <a:pPr marL="342900" lvl="1" indent="-342900" algn="just">
              <a:lnSpc>
                <a:spcPct val="120000"/>
              </a:lnSpc>
              <a:spcBef>
                <a:spcPts val="0"/>
              </a:spcBef>
              <a:buSzPct val="90000"/>
              <a:buFontTx/>
              <a:buChar char="-"/>
            </a:pPr>
            <a:r>
              <a:rPr lang="en-US" sz="4000" dirty="0"/>
              <a:t>The number of these seeded errors that are detected in the course of standard testing is determined These values in conjunction with the number of unseeded errors detected during testing can be used to predict the following aspects of a program</a:t>
            </a:r>
            <a:r>
              <a:rPr lang="en-US" sz="4000" dirty="0" smtClean="0"/>
              <a:t>:</a:t>
            </a:r>
          </a:p>
          <a:p>
            <a:pPr marL="342900" lvl="1" indent="-342900" algn="just">
              <a:lnSpc>
                <a:spcPct val="120000"/>
              </a:lnSpc>
              <a:spcBef>
                <a:spcPts val="0"/>
              </a:spcBef>
              <a:buSzPct val="90000"/>
              <a:buFontTx/>
              <a:buChar char="-"/>
            </a:pPr>
            <a:endParaRPr lang="en-US" sz="4000" dirty="0"/>
          </a:p>
        </p:txBody>
      </p:sp>
    </p:spTree>
    <p:extLst>
      <p:ext uri="{BB962C8B-B14F-4D97-AF65-F5344CB8AC3E}">
        <p14:creationId xmlns:p14="http://schemas.microsoft.com/office/powerpoint/2010/main" val="2731691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533400" y="1352550"/>
                <a:ext cx="8534400" cy="3657600"/>
              </a:xfrm>
            </p:spPr>
            <p:txBody>
              <a:bodyPr numCol="1">
                <a:normAutofit fontScale="77500" lnSpcReduction="20000"/>
              </a:bodyPr>
              <a:lstStyle/>
              <a:p>
                <a:pPr marL="0" indent="0">
                  <a:lnSpc>
                    <a:spcPct val="120000"/>
                  </a:lnSpc>
                  <a:spcBef>
                    <a:spcPts val="0"/>
                  </a:spcBef>
                  <a:buNone/>
                </a:pPr>
                <a:r>
                  <a:rPr lang="en-US" sz="2000" b="1" dirty="0" smtClean="0"/>
                  <a:t>6.9 System Testing</a:t>
                </a:r>
              </a:p>
              <a:p>
                <a:pPr marL="1371600" lvl="1" indent="-290513" algn="just">
                  <a:spcBef>
                    <a:spcPts val="0"/>
                  </a:spcBef>
                  <a:buSzPct val="100000"/>
                  <a:buFont typeface="Arial" pitchFamily="34" charset="0"/>
                  <a:buChar char="•"/>
                </a:pPr>
                <a:r>
                  <a:rPr lang="en-US" sz="2000" dirty="0"/>
                  <a:t>The number of errors remaining in the product.</a:t>
                </a:r>
              </a:p>
              <a:p>
                <a:pPr marL="1371600" lvl="1" indent="-290513" algn="just">
                  <a:spcBef>
                    <a:spcPts val="0"/>
                  </a:spcBef>
                  <a:buSzPct val="100000"/>
                  <a:buFont typeface="Arial" pitchFamily="34" charset="0"/>
                  <a:buChar char="•"/>
                </a:pPr>
                <a:r>
                  <a:rPr lang="en-US" sz="2000" dirty="0"/>
                  <a:t>The effectiveness of the testing strategy</a:t>
                </a:r>
              </a:p>
              <a:p>
                <a:pPr marL="0" lvl="1" indent="0" algn="just">
                  <a:spcBef>
                    <a:spcPts val="0"/>
                  </a:spcBef>
                  <a:buNone/>
                </a:pPr>
                <a:r>
                  <a:rPr lang="en-US" sz="2000" dirty="0"/>
                  <a:t>Let, 	N=number of defects in the system</a:t>
                </a:r>
              </a:p>
              <a:p>
                <a:pPr marL="0" lvl="1" indent="0" algn="just">
                  <a:spcBef>
                    <a:spcPts val="0"/>
                  </a:spcBef>
                  <a:buNone/>
                </a:pPr>
                <a:r>
                  <a:rPr lang="en-US" sz="2000" dirty="0"/>
                  <a:t>	n=these defects found by testing</a:t>
                </a:r>
              </a:p>
              <a:p>
                <a:pPr marL="0" lvl="1" indent="0" algn="just">
                  <a:spcBef>
                    <a:spcPts val="0"/>
                  </a:spcBef>
                  <a:buNone/>
                </a:pPr>
                <a:r>
                  <a:rPr lang="en-US" sz="2000" dirty="0"/>
                  <a:t>	S=total number of seeded defects</a:t>
                </a:r>
              </a:p>
              <a:p>
                <a:pPr marL="0" lvl="1" indent="0" algn="just">
                  <a:spcBef>
                    <a:spcPts val="0"/>
                  </a:spcBef>
                  <a:buNone/>
                </a:pPr>
                <a:r>
                  <a:rPr lang="en-US" sz="2000" dirty="0"/>
                  <a:t>	s=these defects found during testing. Therefore, we get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𝑁</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𝑠</m:t>
                        </m:r>
                      </m:num>
                      <m:den>
                        <m:r>
                          <a:rPr lang="en-US" sz="2000" i="1">
                            <a:latin typeface="Cambria Math" panose="02040503050406030204" pitchFamily="18" charset="0"/>
                          </a:rPr>
                          <m:t>𝑆</m:t>
                        </m:r>
                      </m:den>
                    </m:f>
                  </m:oMath>
                </a14:m>
                <a:endParaRPr lang="en-US" sz="2000" dirty="0"/>
              </a:p>
              <a:p>
                <a:pPr marL="0" lvl="1" indent="0" algn="just">
                  <a:spcBef>
                    <a:spcPts val="0"/>
                  </a:spcBef>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𝑜𝑟</m:t>
                      </m:r>
                      <m:r>
                        <a:rPr lang="en-US" sz="2000" i="1">
                          <a:latin typeface="Cambria Math" panose="02040503050406030204" pitchFamily="18" charset="0"/>
                        </a:rPr>
                        <m:t>,  </m:t>
                      </m:r>
                      <m:r>
                        <a:rPr lang="en-US" sz="2000" i="1">
                          <a:latin typeface="Cambria Math" panose="02040503050406030204" pitchFamily="18" charset="0"/>
                        </a:rPr>
                        <m:t>𝑁</m:t>
                      </m:r>
                      <m:r>
                        <a:rPr lang="en-US" sz="2000" i="1">
                          <a:latin typeface="Cambria Math" panose="02040503050406030204" pitchFamily="18" charset="0"/>
                        </a:rPr>
                        <m:t>=</m:t>
                      </m:r>
                      <m:r>
                        <a:rPr lang="en-US" sz="2000" i="1">
                          <a:latin typeface="Cambria Math" panose="02040503050406030204" pitchFamily="18" charset="0"/>
                        </a:rPr>
                        <m:t>𝑆</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𝑠</m:t>
                          </m:r>
                        </m:den>
                      </m:f>
                    </m:oMath>
                  </m:oMathPara>
                </a14:m>
                <a:endParaRPr lang="en-US" sz="2000" dirty="0"/>
              </a:p>
              <a:p>
                <a:pPr marL="0" lvl="1" indent="0" algn="just">
                  <a:spcBef>
                    <a:spcPts val="0"/>
                  </a:spcBef>
                  <a:buNone/>
                </a:pPr>
                <a:r>
                  <a:rPr lang="en-US" sz="2000" dirty="0"/>
                  <a:t>Defects still remaining in the program after testing can be given by:</a:t>
                </a:r>
              </a:p>
              <a:p>
                <a:pPr marL="0" lvl="1" indent="0" algn="just">
                  <a:spcBef>
                    <a:spcPts val="0"/>
                  </a:spcBef>
                  <a:buNone/>
                </a:pPr>
                <a:r>
                  <a:rPr lang="en-US" sz="2000" dirty="0"/>
                  <a:t> 				</a:t>
                </a:r>
                <a14:m>
                  <m:oMath xmlns:m="http://schemas.openxmlformats.org/officeDocument/2006/math">
                    <m:r>
                      <m:rPr>
                        <m:sty m:val="p"/>
                      </m:rPr>
                      <a:rPr lang="en-US" sz="2000">
                        <a:latin typeface="Cambria Math" panose="02040503050406030204" pitchFamily="18" charset="0"/>
                      </a:rPr>
                      <m:t>N</m:t>
                    </m:r>
                    <m:r>
                      <a:rPr lang="en-US" sz="2000">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ea typeface="Cambria Math"/>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𝑆</m:t>
                            </m:r>
                            <m:r>
                              <a:rPr lang="en-US" sz="2000" i="1">
                                <a:latin typeface="Cambria Math" panose="02040503050406030204" pitchFamily="18" charset="0"/>
                              </a:rPr>
                              <m:t>−1</m:t>
                            </m:r>
                          </m:e>
                        </m:d>
                      </m:num>
                      <m:den>
                        <m:r>
                          <a:rPr lang="en-US" sz="2000" i="1">
                            <a:latin typeface="Cambria Math" panose="02040503050406030204" pitchFamily="18" charset="0"/>
                          </a:rPr>
                          <m:t>𝑠</m:t>
                        </m:r>
                      </m:den>
                    </m:f>
                  </m:oMath>
                </a14:m>
                <a:endParaRPr lang="en-US" sz="2000" dirty="0"/>
              </a:p>
              <a:p>
                <a:pPr marL="342900" lvl="1" indent="-342900" algn="just">
                  <a:lnSpc>
                    <a:spcPct val="120000"/>
                  </a:lnSpc>
                  <a:spcBef>
                    <a:spcPts val="0"/>
                  </a:spcBef>
                  <a:buSzPct val="100000"/>
                  <a:buFontTx/>
                  <a:buChar char="-"/>
                </a:pPr>
                <a:r>
                  <a:rPr lang="en-US" sz="2000" dirty="0"/>
                  <a:t>This methods works well only if you seeded errors occurs actually occurs frequently. So it is difficult to predict type of errors that exist in a software. You can only estimate such errors by analyzing historical data collected from similar projects</a:t>
                </a:r>
                <a:r>
                  <a:rPr lang="en-US" sz="2000" dirty="0" smtClean="0"/>
                  <a:t>.</a:t>
                </a:r>
                <a:endParaRPr lang="en-US" sz="2000" dirty="0"/>
              </a:p>
              <a:p>
                <a:pPr marL="0" lvl="1" indent="0" algn="just">
                  <a:lnSpc>
                    <a:spcPct val="120000"/>
                  </a:lnSpc>
                  <a:spcBef>
                    <a:spcPts val="0"/>
                  </a:spcBef>
                  <a:buNone/>
                </a:pPr>
                <a:r>
                  <a:rPr lang="en-US" sz="2000" dirty="0" smtClean="0"/>
                  <a:t>============== END </a:t>
                </a:r>
                <a:r>
                  <a:rPr lang="en-US" sz="2000" dirty="0"/>
                  <a:t>OF CHAPTER </a:t>
                </a:r>
                <a:r>
                  <a:rPr lang="en-US" sz="2000" dirty="0" smtClean="0"/>
                  <a:t>=========== END OF SYLLABUS =============</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533400" y="1352550"/>
                <a:ext cx="8534400" cy="3657600"/>
              </a:xfrm>
              <a:blipFill>
                <a:blip r:embed="rId3"/>
                <a:stretch>
                  <a:fillRect l="-429" t="-500" r="-357"/>
                </a:stretch>
              </a:blipFill>
            </p:spPr>
            <p:txBody>
              <a:bodyPr/>
              <a:lstStyle/>
              <a:p>
                <a:r>
                  <a:rPr lang="en-US">
                    <a:noFill/>
                  </a:rPr>
                  <a:t> </a:t>
                </a:r>
              </a:p>
            </p:txBody>
          </p:sp>
        </mc:Fallback>
      </mc:AlternateContent>
    </p:spTree>
    <p:extLst>
      <p:ext uri="{BB962C8B-B14F-4D97-AF65-F5344CB8AC3E}">
        <p14:creationId xmlns:p14="http://schemas.microsoft.com/office/powerpoint/2010/main" val="459157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fontScale="70000" lnSpcReduction="20000"/>
          </a:bodyPr>
          <a:lstStyle/>
          <a:p>
            <a:pPr marL="0" indent="0">
              <a:spcBef>
                <a:spcPts val="0"/>
              </a:spcBef>
              <a:buNone/>
            </a:pPr>
            <a:r>
              <a:rPr lang="en-US" sz="3200" b="1" dirty="0" smtClean="0"/>
              <a:t>6.2 Coding standards and Guidelines</a:t>
            </a:r>
            <a:endParaRPr lang="en-US" sz="2200" b="1" dirty="0" smtClean="0"/>
          </a:p>
          <a:p>
            <a:pPr marL="287338" indent="-287338" algn="just">
              <a:spcBef>
                <a:spcPts val="0"/>
              </a:spcBef>
              <a:buSzPct val="90000"/>
            </a:pPr>
            <a:r>
              <a:rPr lang="en-US" sz="2400" dirty="0" smtClean="0"/>
              <a:t>The </a:t>
            </a:r>
            <a:r>
              <a:rPr lang="en-US" sz="2400" dirty="0"/>
              <a:t>objective of the coding phase is to transform the design of a system into code in a high-level language, and then to unit test this code.</a:t>
            </a:r>
          </a:p>
          <a:p>
            <a:pPr marL="287338" indent="-287338" algn="just">
              <a:spcBef>
                <a:spcPts val="0"/>
              </a:spcBef>
              <a:buSzPct val="90000"/>
            </a:pPr>
            <a:r>
              <a:rPr lang="en-US" sz="2400" dirty="0"/>
              <a:t>Normally, A good software development organisation require their programmers to follow some well-defined and standard style of coding which is called their coding </a:t>
            </a:r>
            <a:r>
              <a:rPr lang="en-US" sz="2400" dirty="0" smtClean="0"/>
              <a:t>standard</a:t>
            </a:r>
          </a:p>
          <a:p>
            <a:pPr marL="233363" indent="-233363" algn="just">
              <a:spcBef>
                <a:spcPts val="0"/>
              </a:spcBef>
              <a:buSzPct val="90000"/>
            </a:pPr>
            <a:r>
              <a:rPr lang="en-US" sz="2400" b="1" dirty="0" smtClean="0"/>
              <a:t>Advantages</a:t>
            </a:r>
            <a:r>
              <a:rPr lang="en-US" sz="2400" dirty="0" smtClean="0"/>
              <a:t> </a:t>
            </a:r>
            <a:r>
              <a:rPr lang="en-US" sz="2400" dirty="0"/>
              <a:t>of following such </a:t>
            </a:r>
            <a:r>
              <a:rPr lang="en-US" sz="2400" b="1" dirty="0"/>
              <a:t>coding standards</a:t>
            </a:r>
            <a:r>
              <a:rPr lang="en-US" sz="2400" dirty="0"/>
              <a:t>:</a:t>
            </a:r>
          </a:p>
          <a:p>
            <a:pPr marL="800100" lvl="1" indent="-342900" algn="just">
              <a:spcBef>
                <a:spcPts val="0"/>
              </a:spcBef>
              <a:buSzPct val="100000"/>
              <a:buFontTx/>
              <a:buChar char="-"/>
            </a:pPr>
            <a:r>
              <a:rPr lang="en-US" sz="2400" dirty="0"/>
              <a:t>A coding standard gives a uniform appearance to the codes written by different engineers.</a:t>
            </a:r>
          </a:p>
          <a:p>
            <a:pPr marL="800100" lvl="1" indent="-342900" algn="just">
              <a:spcBef>
                <a:spcPts val="0"/>
              </a:spcBef>
              <a:buSzPct val="100000"/>
              <a:buFontTx/>
              <a:buChar char="-"/>
            </a:pPr>
            <a:r>
              <a:rPr lang="en-US" sz="2400" dirty="0"/>
              <a:t>It facilitates code understanding and code reuse.</a:t>
            </a:r>
          </a:p>
          <a:p>
            <a:pPr marL="800100" lvl="1" indent="-342900" algn="just">
              <a:spcBef>
                <a:spcPts val="0"/>
              </a:spcBef>
              <a:buSzPct val="100000"/>
              <a:buFontTx/>
              <a:buChar char="-"/>
            </a:pPr>
            <a:r>
              <a:rPr lang="en-US" sz="2400" dirty="0"/>
              <a:t>It promotes good programming practices.</a:t>
            </a:r>
          </a:p>
          <a:p>
            <a:pPr marL="319088" indent="-266700" algn="just">
              <a:spcBef>
                <a:spcPts val="0"/>
              </a:spcBef>
              <a:buSzPct val="90000"/>
            </a:pPr>
            <a:r>
              <a:rPr lang="en-US" sz="2400" dirty="0"/>
              <a:t>Besides the </a:t>
            </a:r>
            <a:r>
              <a:rPr lang="en-US" sz="2400" b="1" dirty="0"/>
              <a:t>coding standards</a:t>
            </a:r>
            <a:r>
              <a:rPr lang="en-US" sz="2400" dirty="0"/>
              <a:t>, several </a:t>
            </a:r>
            <a:r>
              <a:rPr lang="en-US" sz="2400" b="1" dirty="0"/>
              <a:t>coding guidelines</a:t>
            </a:r>
            <a:r>
              <a:rPr lang="en-US" sz="2400" dirty="0"/>
              <a:t> are also prescribed by software companies. But, what is the </a:t>
            </a:r>
            <a:r>
              <a:rPr lang="en-US" sz="2400" b="1" dirty="0"/>
              <a:t>difference</a:t>
            </a:r>
            <a:r>
              <a:rPr lang="en-US" sz="2400" dirty="0"/>
              <a:t> between a coding guideline and a coding standard?</a:t>
            </a:r>
          </a:p>
          <a:p>
            <a:pPr marL="319088" indent="-266700" algn="just">
              <a:spcBef>
                <a:spcPts val="0"/>
              </a:spcBef>
              <a:buSzPct val="90000"/>
            </a:pPr>
            <a:r>
              <a:rPr lang="en-US" sz="2400" dirty="0"/>
              <a:t>Coding standard is compulsory to follow. During code review if standard violation is found, reject the code and recode it. Where as coding guidelines are general suggestions regarding the coding style to be followed.</a:t>
            </a:r>
            <a:endParaRPr lang="en-US" sz="2400" b="1" dirty="0"/>
          </a:p>
        </p:txBody>
      </p:sp>
    </p:spTree>
    <p:extLst>
      <p:ext uri="{BB962C8B-B14F-4D97-AF65-F5344CB8AC3E}">
        <p14:creationId xmlns:p14="http://schemas.microsoft.com/office/powerpoint/2010/main" val="245500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a:bodyPr>
          <a:lstStyle/>
          <a:p>
            <a:pPr marL="0" indent="0">
              <a:spcBef>
                <a:spcPts val="0"/>
              </a:spcBef>
              <a:buNone/>
            </a:pPr>
            <a:r>
              <a:rPr lang="en-US" sz="2200" b="1" dirty="0" smtClean="0"/>
              <a:t>6.2 Coding standards and Guidelines</a:t>
            </a:r>
          </a:p>
          <a:p>
            <a:pPr marL="0" indent="0">
              <a:spcBef>
                <a:spcPts val="0"/>
              </a:spcBef>
              <a:buNone/>
            </a:pPr>
            <a:r>
              <a:rPr lang="en-US" sz="2000" b="1" u="sng" dirty="0" smtClean="0"/>
              <a:t>Coding standards:</a:t>
            </a:r>
            <a:endParaRPr lang="en-US" sz="1800" b="1" u="sng" dirty="0" smtClean="0"/>
          </a:p>
          <a:p>
            <a:pPr marL="233363" indent="-233363" algn="just">
              <a:spcBef>
                <a:spcPts val="0"/>
              </a:spcBef>
              <a:buSzPct val="100000"/>
              <a:buFont typeface="+mj-lt"/>
              <a:buAutoNum type="arabicPeriod"/>
            </a:pPr>
            <a:r>
              <a:rPr lang="en-US" sz="1800" dirty="0"/>
              <a:t>Rules for limiting the use of global variable. </a:t>
            </a:r>
          </a:p>
          <a:p>
            <a:pPr marL="233363" indent="-233363" algn="just">
              <a:spcBef>
                <a:spcPts val="0"/>
              </a:spcBef>
              <a:buSzPct val="100000"/>
              <a:buFont typeface="+mj-lt"/>
              <a:buAutoNum type="arabicPeriod"/>
            </a:pPr>
            <a:r>
              <a:rPr lang="en-US" sz="1800" dirty="0"/>
              <a:t>Standard headers for different </a:t>
            </a:r>
            <a:r>
              <a:rPr lang="en-US" sz="1800" dirty="0" smtClean="0"/>
              <a:t>modules.</a:t>
            </a:r>
            <a:endParaRPr lang="en-US" sz="2000" dirty="0" smtClean="0"/>
          </a:p>
          <a:p>
            <a:pPr marL="320040" lvl="1" indent="0" algn="just">
              <a:spcBef>
                <a:spcPts val="0"/>
              </a:spcBef>
              <a:buSzPct val="100000"/>
              <a:buNone/>
            </a:pPr>
            <a:r>
              <a:rPr lang="en-US" sz="1600" dirty="0" smtClean="0"/>
              <a:t>Example</a:t>
            </a:r>
            <a:r>
              <a:rPr lang="en-US" sz="1600" dirty="0"/>
              <a:t>: </a:t>
            </a:r>
            <a:r>
              <a:rPr lang="en-US" sz="1600" dirty="0" smtClean="0"/>
              <a:t>/*</a:t>
            </a:r>
          </a:p>
          <a:p>
            <a:pPr marL="320040" lvl="1" indent="0" algn="just">
              <a:spcBef>
                <a:spcPts val="0"/>
              </a:spcBef>
              <a:buSzPct val="100000"/>
              <a:buNone/>
            </a:pPr>
            <a:r>
              <a:rPr lang="en-US" sz="1600" b="1" i="1" dirty="0" smtClean="0"/>
              <a:t>Module </a:t>
            </a:r>
            <a:r>
              <a:rPr lang="en-US" sz="1600" b="1" i="1" dirty="0"/>
              <a:t>Name:</a:t>
            </a:r>
            <a:r>
              <a:rPr lang="en-US" sz="1600" dirty="0"/>
              <a:t> Checkout option in </a:t>
            </a:r>
            <a:r>
              <a:rPr lang="en-US" sz="1600" dirty="0" smtClean="0"/>
              <a:t>E-Commerce</a:t>
            </a:r>
          </a:p>
          <a:p>
            <a:pPr marL="320040" lvl="1" indent="0" algn="just">
              <a:spcBef>
                <a:spcPts val="0"/>
              </a:spcBef>
              <a:buSzPct val="100000"/>
              <a:buNone/>
            </a:pPr>
            <a:r>
              <a:rPr lang="en-US" sz="1600" b="1" i="1" dirty="0" smtClean="0"/>
              <a:t>Module </a:t>
            </a:r>
            <a:r>
              <a:rPr lang="en-US" sz="1600" b="1" i="1" dirty="0"/>
              <a:t>Creation Date:</a:t>
            </a:r>
            <a:r>
              <a:rPr lang="en-US" sz="1600" dirty="0"/>
              <a:t> </a:t>
            </a:r>
            <a:r>
              <a:rPr lang="en-US" sz="1600" dirty="0" smtClean="0"/>
              <a:t>25/11/2011</a:t>
            </a:r>
          </a:p>
          <a:p>
            <a:pPr marL="320040" lvl="1" indent="0" algn="just">
              <a:spcBef>
                <a:spcPts val="0"/>
              </a:spcBef>
              <a:buSzPct val="100000"/>
              <a:buNone/>
            </a:pPr>
            <a:r>
              <a:rPr lang="en-US" sz="1600" b="1" i="1" dirty="0" smtClean="0"/>
              <a:t>Author’s </a:t>
            </a:r>
            <a:r>
              <a:rPr lang="en-US" sz="1600" b="1" i="1" dirty="0"/>
              <a:t>Name:</a:t>
            </a:r>
            <a:r>
              <a:rPr lang="en-US" sz="1600" dirty="0"/>
              <a:t> Mr. ABC DEF, Senior </a:t>
            </a:r>
            <a:r>
              <a:rPr lang="en-US" sz="1600" dirty="0" smtClean="0"/>
              <a:t>Programmer</a:t>
            </a:r>
          </a:p>
          <a:p>
            <a:pPr marL="320040" lvl="1" indent="0" algn="just">
              <a:spcBef>
                <a:spcPts val="0"/>
              </a:spcBef>
              <a:buSzPct val="100000"/>
              <a:buNone/>
            </a:pPr>
            <a:r>
              <a:rPr lang="en-US" sz="1600" b="1" i="1" dirty="0" smtClean="0"/>
              <a:t>Modification </a:t>
            </a:r>
            <a:r>
              <a:rPr lang="en-US" sz="1600" b="1" i="1" dirty="0"/>
              <a:t>history:</a:t>
            </a:r>
            <a:r>
              <a:rPr lang="en-US" sz="1600" dirty="0"/>
              <a:t> &lt;version number&gt; </a:t>
            </a:r>
            <a:r>
              <a:rPr lang="en-US" sz="1600" b="1" i="1" dirty="0" smtClean="0"/>
              <a:t>Synopsis</a:t>
            </a:r>
            <a:r>
              <a:rPr lang="en-US" sz="1600" b="1" i="1" dirty="0"/>
              <a:t>:</a:t>
            </a:r>
            <a:r>
              <a:rPr lang="en-US" sz="1600" dirty="0"/>
              <a:t> &lt;Brief details about the operation of </a:t>
            </a:r>
            <a:r>
              <a:rPr lang="en-US" sz="1600" dirty="0" smtClean="0"/>
              <a:t>module&gt;</a:t>
            </a:r>
          </a:p>
          <a:p>
            <a:pPr marL="320040" lvl="1" indent="0" algn="just">
              <a:spcBef>
                <a:spcPts val="0"/>
              </a:spcBef>
              <a:buSzPct val="100000"/>
              <a:buNone/>
            </a:pPr>
            <a:r>
              <a:rPr lang="en-US" sz="1600" b="1" i="1" dirty="0" smtClean="0"/>
              <a:t>List </a:t>
            </a:r>
            <a:r>
              <a:rPr lang="en-US" sz="1600" b="1" i="1" dirty="0"/>
              <a:t>of function supported:</a:t>
            </a:r>
            <a:r>
              <a:rPr lang="en-US" sz="1600" dirty="0"/>
              <a:t> fun1(), Fun2() with </a:t>
            </a:r>
            <a:r>
              <a:rPr lang="en-US" sz="1600" dirty="0" smtClean="0"/>
              <a:t>parameters</a:t>
            </a:r>
          </a:p>
          <a:p>
            <a:pPr marL="320040" lvl="1" indent="0" algn="just">
              <a:spcBef>
                <a:spcPts val="0"/>
              </a:spcBef>
              <a:buSzPct val="100000"/>
              <a:buNone/>
            </a:pPr>
            <a:r>
              <a:rPr lang="en-US" sz="1600" b="1" i="1" dirty="0" smtClean="0"/>
              <a:t>Global </a:t>
            </a:r>
            <a:r>
              <a:rPr lang="en-US" sz="1600" b="1" i="1" dirty="0"/>
              <a:t>variables accessed/modified:</a:t>
            </a:r>
            <a:r>
              <a:rPr lang="en-US" sz="1600" dirty="0"/>
              <a:t> list of all such variables */</a:t>
            </a:r>
          </a:p>
          <a:p>
            <a:pPr marL="339725" indent="-222250" algn="just">
              <a:spcBef>
                <a:spcPts val="0"/>
              </a:spcBef>
              <a:buSzPct val="90000"/>
              <a:buFont typeface="+mj-lt"/>
              <a:buAutoNum type="arabicPeriod" startAt="3"/>
            </a:pPr>
            <a:r>
              <a:rPr lang="en-US" sz="1800" dirty="0"/>
              <a:t>Naming conventions for global variables, local variables, and constant identifiers.</a:t>
            </a:r>
          </a:p>
          <a:p>
            <a:pPr marL="339725" indent="-222250" algn="just">
              <a:spcBef>
                <a:spcPts val="0"/>
              </a:spcBef>
              <a:buSzPct val="90000"/>
              <a:buFont typeface="+mj-lt"/>
              <a:buAutoNum type="arabicPeriod" startAt="3"/>
            </a:pPr>
            <a:r>
              <a:rPr lang="en-US" sz="1800" dirty="0"/>
              <a:t>Conventions regarding error return values and exception handling.</a:t>
            </a:r>
            <a:endParaRPr lang="en-US" sz="1800" b="1" u="sng" dirty="0" smtClean="0"/>
          </a:p>
        </p:txBody>
      </p:sp>
    </p:spTree>
    <p:extLst>
      <p:ext uri="{BB962C8B-B14F-4D97-AF65-F5344CB8AC3E}">
        <p14:creationId xmlns:p14="http://schemas.microsoft.com/office/powerpoint/2010/main" val="3195956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lnSpcReduction="10000"/>
          </a:bodyPr>
          <a:lstStyle/>
          <a:p>
            <a:pPr marL="0" indent="0">
              <a:spcBef>
                <a:spcPts val="0"/>
              </a:spcBef>
              <a:buNone/>
            </a:pPr>
            <a:r>
              <a:rPr lang="en-US" sz="2200" b="1" dirty="0" smtClean="0"/>
              <a:t>6.2 Coding standards and Guidelines</a:t>
            </a:r>
          </a:p>
          <a:p>
            <a:pPr marL="0" indent="0" algn="just">
              <a:spcBef>
                <a:spcPts val="0"/>
              </a:spcBef>
              <a:buNone/>
            </a:pPr>
            <a:r>
              <a:rPr lang="en-US" sz="2000" b="1" u="sng" dirty="0"/>
              <a:t>Coding Guidelines</a:t>
            </a:r>
            <a:endParaRPr lang="en-US" sz="1600" b="1" u="sng" dirty="0"/>
          </a:p>
          <a:p>
            <a:pPr marL="339725" indent="-339725" algn="just">
              <a:spcBef>
                <a:spcPts val="0"/>
              </a:spcBef>
              <a:buSzPct val="90000"/>
              <a:buAutoNum type="arabicPeriod"/>
            </a:pPr>
            <a:r>
              <a:rPr lang="en-US" sz="2000" dirty="0"/>
              <a:t>Do not use a coding style that is too clever or too difficult to understand</a:t>
            </a:r>
          </a:p>
          <a:p>
            <a:pPr marL="339725" indent="-339725" algn="just">
              <a:spcBef>
                <a:spcPts val="0"/>
              </a:spcBef>
              <a:buSzPct val="90000"/>
              <a:buAutoNum type="arabicPeriod"/>
            </a:pPr>
            <a:r>
              <a:rPr lang="en-US" sz="2000" dirty="0"/>
              <a:t>Avoid obscure side effects.</a:t>
            </a:r>
          </a:p>
          <a:p>
            <a:pPr algn="just">
              <a:spcBef>
                <a:spcPts val="0"/>
              </a:spcBef>
              <a:buSzPct val="90000"/>
              <a:buFontTx/>
              <a:buChar char="-"/>
            </a:pPr>
            <a:r>
              <a:rPr lang="en-US" sz="2000" dirty="0" smtClean="0"/>
              <a:t>value </a:t>
            </a:r>
            <a:r>
              <a:rPr lang="en-US" sz="2000" dirty="0"/>
              <a:t>of a global variable is changed</a:t>
            </a:r>
            <a:r>
              <a:rPr lang="en-US" sz="2000" dirty="0" smtClean="0"/>
              <a:t>.</a:t>
            </a:r>
          </a:p>
          <a:p>
            <a:pPr algn="just">
              <a:spcBef>
                <a:spcPts val="0"/>
              </a:spcBef>
              <a:buSzPct val="90000"/>
              <a:buFontTx/>
              <a:buChar char="-"/>
            </a:pPr>
            <a:r>
              <a:rPr lang="en-US" sz="2000" dirty="0" smtClean="0"/>
              <a:t>some </a:t>
            </a:r>
            <a:r>
              <a:rPr lang="en-US" sz="2000" dirty="0"/>
              <a:t>file I/O is performed obscurely</a:t>
            </a:r>
            <a:r>
              <a:rPr lang="en-US" sz="2000" dirty="0" smtClean="0"/>
              <a:t>.</a:t>
            </a:r>
          </a:p>
          <a:p>
            <a:pPr algn="just">
              <a:spcBef>
                <a:spcPts val="0"/>
              </a:spcBef>
              <a:buSzPct val="90000"/>
              <a:buFontTx/>
              <a:buChar char="-"/>
            </a:pPr>
            <a:r>
              <a:rPr lang="en-US" sz="2000" dirty="0" smtClean="0"/>
              <a:t>modification </a:t>
            </a:r>
            <a:r>
              <a:rPr lang="en-US" sz="2000" dirty="0"/>
              <a:t>to the parameters passed by reference.</a:t>
            </a:r>
          </a:p>
          <a:p>
            <a:pPr marL="339725" indent="-339725" algn="just">
              <a:spcBef>
                <a:spcPts val="0"/>
              </a:spcBef>
              <a:buSzPct val="90000"/>
              <a:buFont typeface="+mj-lt"/>
              <a:buAutoNum type="arabicPeriod" startAt="3"/>
            </a:pPr>
            <a:r>
              <a:rPr lang="en-US" sz="2000" dirty="0"/>
              <a:t>Do not use an identifier for multiple purposes.</a:t>
            </a:r>
          </a:p>
          <a:p>
            <a:pPr marL="339725" indent="0" algn="just">
              <a:spcBef>
                <a:spcPts val="0"/>
              </a:spcBef>
              <a:buNone/>
            </a:pPr>
            <a:r>
              <a:rPr lang="en-US" sz="2000" dirty="0" smtClean="0">
                <a:solidFill>
                  <a:srgbClr val="FF0000"/>
                </a:solidFill>
              </a:rPr>
              <a:t>Why? What are the consequences?</a:t>
            </a:r>
            <a:endParaRPr lang="en-US" sz="2000" dirty="0">
              <a:solidFill>
                <a:srgbClr val="FF0000"/>
              </a:solidFill>
            </a:endParaRPr>
          </a:p>
          <a:p>
            <a:pPr marL="319088" indent="-201613" algn="just">
              <a:spcBef>
                <a:spcPts val="0"/>
              </a:spcBef>
              <a:buSzPct val="90000"/>
              <a:buFontTx/>
              <a:buChar char="-"/>
            </a:pPr>
            <a:r>
              <a:rPr lang="en-US" sz="2000" dirty="0" smtClean="0"/>
              <a:t>use </a:t>
            </a:r>
            <a:r>
              <a:rPr lang="en-US" sz="2000" dirty="0"/>
              <a:t>of one identifier for multiple purpose leads to confusion</a:t>
            </a:r>
            <a:r>
              <a:rPr lang="en-US" sz="2000" dirty="0" smtClean="0"/>
              <a:t>.</a:t>
            </a:r>
          </a:p>
          <a:p>
            <a:pPr marL="319088" indent="-201613" algn="just">
              <a:spcBef>
                <a:spcPts val="0"/>
              </a:spcBef>
              <a:buSzPct val="90000"/>
              <a:buFontTx/>
              <a:buChar char="-"/>
            </a:pPr>
            <a:r>
              <a:rPr lang="en-US" sz="2000" dirty="0" smtClean="0"/>
              <a:t>Future </a:t>
            </a:r>
            <a:r>
              <a:rPr lang="en-US" sz="2000" dirty="0"/>
              <a:t>enhancement will be more difficult.</a:t>
            </a:r>
          </a:p>
          <a:p>
            <a:pPr marL="457200" indent="-339725" algn="just">
              <a:spcBef>
                <a:spcPts val="0"/>
              </a:spcBef>
              <a:buSzPct val="90000"/>
              <a:buFont typeface="+mj-lt"/>
              <a:buAutoNum type="arabicPeriod" startAt="4"/>
            </a:pPr>
            <a:r>
              <a:rPr lang="en-US" sz="2000" dirty="0"/>
              <a:t>Code Should be well documented (1 comment / 3 source code line)</a:t>
            </a:r>
          </a:p>
          <a:p>
            <a:pPr marL="457200" indent="-339725" algn="just">
              <a:spcBef>
                <a:spcPts val="0"/>
              </a:spcBef>
              <a:buSzPct val="90000"/>
              <a:buFont typeface="+mj-lt"/>
              <a:buAutoNum type="arabicPeriod" startAt="4"/>
            </a:pPr>
            <a:r>
              <a:rPr lang="en-US" sz="2000" dirty="0"/>
              <a:t>Length of any function should not exceed 10 source code line.</a:t>
            </a:r>
          </a:p>
          <a:p>
            <a:pPr marL="457200" indent="-339725" algn="just">
              <a:spcBef>
                <a:spcPts val="0"/>
              </a:spcBef>
              <a:buSzPct val="90000"/>
              <a:buFont typeface="+mj-lt"/>
              <a:buAutoNum type="arabicPeriod" startAt="4"/>
            </a:pPr>
            <a:r>
              <a:rPr lang="en-US" sz="2000" dirty="0"/>
              <a:t>Do not use GOTO Statement.</a:t>
            </a:r>
            <a:endParaRPr lang="en-US" sz="1800" b="1" u="sng" dirty="0" smtClean="0"/>
          </a:p>
        </p:txBody>
      </p:sp>
    </p:spTree>
    <p:extLst>
      <p:ext uri="{BB962C8B-B14F-4D97-AF65-F5344CB8AC3E}">
        <p14:creationId xmlns:p14="http://schemas.microsoft.com/office/powerpoint/2010/main" val="381543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fontScale="85000" lnSpcReduction="20000"/>
          </a:bodyPr>
          <a:lstStyle/>
          <a:p>
            <a:pPr marL="0" indent="0">
              <a:spcBef>
                <a:spcPts val="0"/>
              </a:spcBef>
              <a:buNone/>
            </a:pPr>
            <a:r>
              <a:rPr lang="en-US" sz="2200" b="1" dirty="0" smtClean="0"/>
              <a:t>6.3 Code review</a:t>
            </a:r>
          </a:p>
          <a:p>
            <a:pPr marL="233363" indent="-233363" algn="just">
              <a:spcBef>
                <a:spcPts val="0"/>
              </a:spcBef>
              <a:buSzPct val="90000"/>
              <a:buFontTx/>
              <a:buChar char="-"/>
            </a:pPr>
            <a:r>
              <a:rPr lang="en-US" sz="2000" dirty="0"/>
              <a:t>Code review will be carried out when the module is successfully compiled (i.e. all syntax error is removed). Code reviews are extremely cost-effective strategies for eliminating coding errors and for producing high quality code.</a:t>
            </a:r>
          </a:p>
          <a:p>
            <a:pPr marL="233363" indent="-233363" algn="just">
              <a:spcBef>
                <a:spcPts val="0"/>
              </a:spcBef>
              <a:buSzPct val="90000"/>
              <a:buFontTx/>
              <a:buChar char="-"/>
            </a:pPr>
            <a:r>
              <a:rPr lang="en-US" sz="2000" dirty="0"/>
              <a:t>Normally, there are two following types of reviews are carried out</a:t>
            </a:r>
            <a:r>
              <a:rPr lang="en-US" sz="2000" dirty="0" smtClean="0"/>
              <a:t>:</a:t>
            </a:r>
          </a:p>
          <a:p>
            <a:pPr marL="0" indent="0" algn="just">
              <a:spcBef>
                <a:spcPts val="0"/>
              </a:spcBef>
              <a:buSzPct val="90000"/>
              <a:buNone/>
            </a:pPr>
            <a:r>
              <a:rPr lang="en-US" sz="2000" dirty="0" smtClean="0"/>
              <a:t>(</a:t>
            </a:r>
            <a:r>
              <a:rPr lang="en-US" sz="2000" dirty="0"/>
              <a:t>1) Code walkthrough </a:t>
            </a:r>
            <a:r>
              <a:rPr lang="en-US" sz="2000" dirty="0" smtClean="0"/>
              <a:t>(</a:t>
            </a:r>
            <a:r>
              <a:rPr lang="en-US" sz="2000" dirty="0"/>
              <a:t>2) Code Inspection</a:t>
            </a:r>
          </a:p>
          <a:p>
            <a:pPr marL="0" indent="0" algn="just">
              <a:spcBef>
                <a:spcPts val="0"/>
              </a:spcBef>
              <a:buNone/>
            </a:pPr>
            <a:endParaRPr lang="en-US" sz="2000" b="1" dirty="0" smtClean="0"/>
          </a:p>
          <a:p>
            <a:pPr marL="0" indent="0" algn="just">
              <a:spcBef>
                <a:spcPts val="0"/>
              </a:spcBef>
              <a:buNone/>
            </a:pPr>
            <a:r>
              <a:rPr lang="en-US" sz="2000" b="1" dirty="0" smtClean="0"/>
              <a:t>(</a:t>
            </a:r>
            <a:r>
              <a:rPr lang="en-US" sz="2000" b="1" dirty="0"/>
              <a:t>1) </a:t>
            </a:r>
            <a:r>
              <a:rPr lang="en-US" sz="2000" b="1" u="sng" dirty="0"/>
              <a:t>Code Walkthrough</a:t>
            </a:r>
          </a:p>
          <a:p>
            <a:pPr marL="0" indent="0" algn="just">
              <a:spcBef>
                <a:spcPts val="0"/>
              </a:spcBef>
              <a:buNone/>
            </a:pPr>
            <a:r>
              <a:rPr lang="en-US" sz="2000" dirty="0"/>
              <a:t>The Main objective of code walkthrough is to discover the algorithmic and logical errors in the code.</a:t>
            </a:r>
          </a:p>
          <a:p>
            <a:pPr marL="342900" indent="-225425" algn="just">
              <a:spcBef>
                <a:spcPts val="0"/>
              </a:spcBef>
              <a:buSzPct val="90000"/>
              <a:buFontTx/>
              <a:buChar char="-"/>
            </a:pPr>
            <a:r>
              <a:rPr lang="en-US" sz="2000" dirty="0"/>
              <a:t>Give the compiled code to few development member before walk through meeting. Each member will select some test case, apply it on the code and note the traces of execution.</a:t>
            </a:r>
          </a:p>
          <a:p>
            <a:pPr marL="342900" indent="-225425" algn="just">
              <a:spcBef>
                <a:spcPts val="0"/>
              </a:spcBef>
              <a:buSzPct val="90000"/>
              <a:buFontTx/>
              <a:buChar char="-"/>
            </a:pPr>
            <a:r>
              <a:rPr lang="en-US" sz="2000" dirty="0"/>
              <a:t>In the meeting of code walkthrough they will discuss about their findings.</a:t>
            </a:r>
          </a:p>
          <a:p>
            <a:pPr marL="342900" indent="-225425" algn="just">
              <a:spcBef>
                <a:spcPts val="0"/>
              </a:spcBef>
              <a:buSzPct val="90000"/>
              <a:buFontTx/>
              <a:buChar char="-"/>
            </a:pPr>
            <a:r>
              <a:rPr lang="en-US" sz="2000" dirty="0"/>
              <a:t>There are some guidelines for code walkthrough however code walk through is based on personal experience, common sense and other subjective factors. Some guidelines are</a:t>
            </a:r>
            <a:r>
              <a:rPr lang="en-US" sz="2000" dirty="0" smtClean="0"/>
              <a:t>:</a:t>
            </a:r>
          </a:p>
          <a:p>
            <a:pPr marL="457200" indent="-339725" algn="just">
              <a:spcBef>
                <a:spcPts val="0"/>
              </a:spcBef>
              <a:buSzPct val="90000"/>
              <a:buFont typeface="+mj-lt"/>
              <a:buAutoNum type="alphaLcParenR"/>
            </a:pPr>
            <a:r>
              <a:rPr lang="en-US" sz="1900" dirty="0"/>
              <a:t>The team member of code walkthrough should consist of 3 to 7 members only.</a:t>
            </a:r>
          </a:p>
          <a:p>
            <a:pPr marL="457200" indent="-339725" algn="just">
              <a:spcBef>
                <a:spcPts val="0"/>
              </a:spcBef>
              <a:buSzPct val="90000"/>
              <a:buFont typeface="+mj-lt"/>
              <a:buAutoNum type="alphaLcParenR"/>
            </a:pPr>
            <a:r>
              <a:rPr lang="en-US" sz="1900" dirty="0"/>
              <a:t>Discuss about discovery of errors. Avoid discussion of how to solve it</a:t>
            </a:r>
          </a:p>
          <a:p>
            <a:pPr marL="457200" indent="-339725" algn="just">
              <a:spcBef>
                <a:spcPts val="0"/>
              </a:spcBef>
              <a:buSzPct val="90000"/>
              <a:buFont typeface="+mj-lt"/>
              <a:buAutoNum type="alphaLcParenR"/>
            </a:pPr>
            <a:r>
              <a:rPr lang="en-US" sz="1900" dirty="0"/>
              <a:t>Manager should not attend the meeting so engineers won’t feel that they are being watched or evaluated</a:t>
            </a:r>
            <a:r>
              <a:rPr lang="en-US" sz="1900" dirty="0" smtClean="0"/>
              <a:t>.</a:t>
            </a:r>
            <a:endParaRPr lang="en-US" sz="2000" dirty="0"/>
          </a:p>
        </p:txBody>
      </p:sp>
    </p:spTree>
    <p:extLst>
      <p:ext uri="{BB962C8B-B14F-4D97-AF65-F5344CB8AC3E}">
        <p14:creationId xmlns:p14="http://schemas.microsoft.com/office/powerpoint/2010/main" val="2068815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fontScale="70000" lnSpcReduction="20000"/>
          </a:bodyPr>
          <a:lstStyle/>
          <a:p>
            <a:pPr marL="0" indent="0">
              <a:spcBef>
                <a:spcPts val="0"/>
              </a:spcBef>
              <a:buNone/>
            </a:pPr>
            <a:r>
              <a:rPr lang="en-US" b="1" dirty="0" smtClean="0"/>
              <a:t>6.3 Code review</a:t>
            </a:r>
            <a:endParaRPr lang="en-US" sz="2200" b="1" dirty="0" smtClean="0"/>
          </a:p>
          <a:p>
            <a:pPr marL="0" indent="0" algn="just">
              <a:spcBef>
                <a:spcPts val="0"/>
              </a:spcBef>
              <a:buNone/>
            </a:pPr>
            <a:r>
              <a:rPr lang="en-US" sz="2600" b="1" dirty="0"/>
              <a:t>(2) </a:t>
            </a:r>
            <a:r>
              <a:rPr lang="en-US" sz="2600" b="1" u="sng" dirty="0"/>
              <a:t>Code Inspection</a:t>
            </a:r>
            <a:endParaRPr lang="en-US" sz="2000" b="1" u="sng" dirty="0"/>
          </a:p>
          <a:p>
            <a:pPr marL="342900" indent="-342900" algn="just">
              <a:spcBef>
                <a:spcPts val="0"/>
              </a:spcBef>
              <a:buSzPct val="90000"/>
              <a:buFontTx/>
              <a:buChar char="-"/>
            </a:pPr>
            <a:r>
              <a:rPr lang="en-US" sz="2200" dirty="0"/>
              <a:t>During code inspection, the code is examined for the presence of some common programming errors. This is in contrast to the hand simulation of code execution carried out during code walkthroughs.</a:t>
            </a:r>
          </a:p>
          <a:p>
            <a:pPr marL="342900" indent="-342900" algn="just">
              <a:spcBef>
                <a:spcPts val="0"/>
              </a:spcBef>
              <a:buSzPct val="90000"/>
              <a:buFontTx/>
              <a:buChar char="-"/>
            </a:pPr>
            <a:r>
              <a:rPr lang="en-US" sz="2200" dirty="0"/>
              <a:t>The principal aim of code inspection is to check for the presence of some common types of errors that usually creep into code due to programmer mistakes and oversights and to check whether coding standards have been adhered to.</a:t>
            </a:r>
          </a:p>
          <a:p>
            <a:pPr marL="342900" indent="-342900" algn="just">
              <a:spcBef>
                <a:spcPts val="0"/>
              </a:spcBef>
              <a:buSzPct val="90000"/>
              <a:buFontTx/>
              <a:buChar char="-"/>
            </a:pPr>
            <a:r>
              <a:rPr lang="en-US" sz="2200" dirty="0"/>
              <a:t>Some Examples of classical programming errors:</a:t>
            </a:r>
          </a:p>
          <a:p>
            <a:pPr marL="457200" indent="-339725" algn="just">
              <a:spcBef>
                <a:spcPts val="0"/>
              </a:spcBef>
              <a:buSzPct val="90000"/>
              <a:buFont typeface="+mj-lt"/>
              <a:buAutoNum type="arabicParenR"/>
            </a:pPr>
            <a:r>
              <a:rPr lang="en-US" sz="2200" dirty="0"/>
              <a:t>Use of uninitialized variable.</a:t>
            </a:r>
          </a:p>
          <a:p>
            <a:pPr marL="457200" indent="-339725" algn="just">
              <a:spcBef>
                <a:spcPts val="0"/>
              </a:spcBef>
              <a:buSzPct val="90000"/>
              <a:buFont typeface="+mj-lt"/>
              <a:buAutoNum type="arabicParenR"/>
            </a:pPr>
            <a:r>
              <a:rPr lang="en-US" sz="2200" dirty="0"/>
              <a:t>Jump into loops.</a:t>
            </a:r>
          </a:p>
          <a:p>
            <a:pPr marL="457200" indent="-339725" algn="just">
              <a:spcBef>
                <a:spcPts val="0"/>
              </a:spcBef>
              <a:buSzPct val="90000"/>
              <a:buFont typeface="+mj-lt"/>
              <a:buAutoNum type="arabicParenR" startAt="3"/>
            </a:pPr>
            <a:r>
              <a:rPr lang="en-US" sz="2200" dirty="0" smtClean="0"/>
              <a:t>Non-terminating loops (infinite loops)</a:t>
            </a:r>
          </a:p>
          <a:p>
            <a:pPr marL="457200" indent="-339725" algn="just">
              <a:spcBef>
                <a:spcPts val="0"/>
              </a:spcBef>
              <a:buSzPct val="90000"/>
              <a:buFont typeface="+mj-lt"/>
              <a:buAutoNum type="arabicParenR" startAt="3"/>
            </a:pPr>
            <a:r>
              <a:rPr lang="en-US" sz="2200" dirty="0" smtClean="0"/>
              <a:t>Incompatible assignments.</a:t>
            </a:r>
          </a:p>
          <a:p>
            <a:pPr marL="457200" indent="-339725" algn="just">
              <a:spcBef>
                <a:spcPts val="0"/>
              </a:spcBef>
              <a:buSzPct val="90000"/>
              <a:buFont typeface="+mj-lt"/>
              <a:buAutoNum type="arabicParenR" startAt="3"/>
            </a:pPr>
            <a:r>
              <a:rPr lang="en-US" sz="2200" dirty="0" smtClean="0"/>
              <a:t>Array indices out of bounds.</a:t>
            </a:r>
          </a:p>
          <a:p>
            <a:pPr marL="457200" indent="-339725" algn="just">
              <a:spcBef>
                <a:spcPts val="0"/>
              </a:spcBef>
              <a:buSzPct val="90000"/>
              <a:buFont typeface="+mj-lt"/>
              <a:buAutoNum type="arabicParenR" startAt="3"/>
            </a:pPr>
            <a:r>
              <a:rPr lang="en-US" sz="2200" dirty="0" smtClean="0"/>
              <a:t>Improper storage allocation and de-allocation.</a:t>
            </a:r>
          </a:p>
          <a:p>
            <a:pPr marL="457200" indent="-339725" algn="just">
              <a:spcBef>
                <a:spcPts val="0"/>
              </a:spcBef>
              <a:buSzPct val="90000"/>
              <a:buFont typeface="+mj-lt"/>
              <a:buAutoNum type="arabicParenR" startAt="3"/>
            </a:pPr>
            <a:r>
              <a:rPr lang="en-US" sz="2200" dirty="0" smtClean="0"/>
              <a:t>Mismatch between actual and formal parameter in procedure calls.</a:t>
            </a:r>
          </a:p>
          <a:p>
            <a:pPr marL="457200" indent="-339725" algn="just">
              <a:spcBef>
                <a:spcPts val="0"/>
              </a:spcBef>
              <a:buSzPct val="90000"/>
              <a:buFont typeface="+mj-lt"/>
              <a:buAutoNum type="arabicParenR" startAt="3"/>
            </a:pPr>
            <a:r>
              <a:rPr lang="en-US" sz="2200" dirty="0" smtClean="0"/>
              <a:t>Use of incorrect logical operators or incorrect precedence among operators.</a:t>
            </a:r>
          </a:p>
          <a:p>
            <a:pPr marL="457200" indent="-339725" algn="just">
              <a:spcBef>
                <a:spcPts val="0"/>
              </a:spcBef>
              <a:buSzPct val="90000"/>
              <a:buFont typeface="+mj-lt"/>
              <a:buAutoNum type="arabicParenR" startAt="3"/>
            </a:pPr>
            <a:r>
              <a:rPr lang="en-US" sz="2200" dirty="0" smtClean="0"/>
              <a:t>Improper modification of loop variables.</a:t>
            </a:r>
          </a:p>
          <a:p>
            <a:pPr marL="457200" indent="-339725" algn="just">
              <a:spcBef>
                <a:spcPts val="0"/>
              </a:spcBef>
              <a:buSzPct val="90000"/>
              <a:buFont typeface="+mj-lt"/>
              <a:buAutoNum type="arabicParenR" startAt="3"/>
            </a:pPr>
            <a:r>
              <a:rPr lang="en-US" sz="2200" dirty="0" smtClean="0"/>
              <a:t>Comparison of equality of floating point values.</a:t>
            </a:r>
          </a:p>
          <a:p>
            <a:pPr marL="457200" indent="-339725" algn="just">
              <a:spcBef>
                <a:spcPts val="0"/>
              </a:spcBef>
              <a:buSzPct val="90000"/>
              <a:buFont typeface="+mj-lt"/>
              <a:buAutoNum type="arabicParenR" startAt="3"/>
            </a:pPr>
            <a:r>
              <a:rPr lang="en-US" sz="2200" dirty="0" smtClean="0"/>
              <a:t>Dangling reference caused when the referenced memory has not been allocated.</a:t>
            </a:r>
          </a:p>
          <a:p>
            <a:pPr marL="117475" indent="0" algn="just">
              <a:spcBef>
                <a:spcPts val="0"/>
              </a:spcBef>
              <a:buSzPct val="90000"/>
              <a:buNone/>
            </a:pPr>
            <a:r>
              <a:rPr lang="en-US" sz="2600" b="1" dirty="0"/>
              <a:t>(3) </a:t>
            </a:r>
            <a:r>
              <a:rPr lang="en-US" sz="2600" b="1" u="sng" dirty="0"/>
              <a:t>Classroom Testing:</a:t>
            </a:r>
            <a:r>
              <a:rPr lang="en-US" sz="2300" b="1" dirty="0"/>
              <a:t> </a:t>
            </a:r>
            <a:r>
              <a:rPr lang="en-US" sz="2100" dirty="0"/>
              <a:t>Clean room testing was pioneered at IBM. This type of testing relies heavily on walkthroughs, inspection, and formal verification. The programmers are not allowed to test any of their code by executing the code other than doing some syntax testing using a compiler. It is interesting to note that the term cleanroom was first coined at IBM by drawing analogy to the semiconductor fabrication units where defects are avoided by manufacturing in an ultra-clean atmosphere</a:t>
            </a:r>
          </a:p>
        </p:txBody>
      </p:sp>
    </p:spTree>
    <p:extLst>
      <p:ext uri="{BB962C8B-B14F-4D97-AF65-F5344CB8AC3E}">
        <p14:creationId xmlns:p14="http://schemas.microsoft.com/office/powerpoint/2010/main" val="142390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sz="3100" dirty="0" smtClean="0"/>
              <a:t>Unit 6: Coding and Testing</a:t>
            </a:r>
            <a:endParaRPr lang="en-US" dirty="0"/>
          </a:p>
        </p:txBody>
      </p:sp>
      <p:sp>
        <p:nvSpPr>
          <p:cNvPr id="3" name="Content Placeholder 2"/>
          <p:cNvSpPr>
            <a:spLocks noGrp="1"/>
          </p:cNvSpPr>
          <p:nvPr>
            <p:ph sz="quarter" idx="13"/>
          </p:nvPr>
        </p:nvSpPr>
        <p:spPr>
          <a:xfrm>
            <a:off x="609600" y="1352550"/>
            <a:ext cx="8458200" cy="3657600"/>
          </a:xfrm>
        </p:spPr>
        <p:txBody>
          <a:bodyPr numCol="2">
            <a:normAutofit fontScale="40000" lnSpcReduction="20000"/>
          </a:bodyPr>
          <a:lstStyle/>
          <a:p>
            <a:pPr marL="0" indent="0">
              <a:spcBef>
                <a:spcPts val="0"/>
              </a:spcBef>
              <a:buNone/>
            </a:pPr>
            <a:r>
              <a:rPr lang="en-US" sz="5000" b="1" dirty="0" smtClean="0"/>
              <a:t>6.4 What is testing?</a:t>
            </a:r>
          </a:p>
          <a:p>
            <a:pPr marL="117475" indent="-117475" algn="just">
              <a:spcBef>
                <a:spcPts val="0"/>
              </a:spcBef>
              <a:buSzPct val="90000"/>
              <a:buFontTx/>
              <a:buChar char="-"/>
            </a:pPr>
            <a:r>
              <a:rPr lang="en-US" sz="4500" dirty="0"/>
              <a:t>Testing a program involves executing the program with a set of test inputs and observing if the program behaves as expected. If the program fails to behave as expected, then the input data and the conditions under which it fails are noted for later debugging and error correction.</a:t>
            </a:r>
          </a:p>
          <a:p>
            <a:pPr marL="0" indent="0" algn="just">
              <a:spcBef>
                <a:spcPts val="0"/>
              </a:spcBef>
              <a:buNone/>
            </a:pPr>
            <a:r>
              <a:rPr lang="en-US" sz="4500" b="1" u="sng" dirty="0"/>
              <a:t>Terminologies (standardized by IEEE90):</a:t>
            </a:r>
            <a:endParaRPr lang="en-US" sz="4000" b="1" u="sng" dirty="0"/>
          </a:p>
          <a:p>
            <a:pPr marL="169863" indent="-169863" algn="just">
              <a:spcBef>
                <a:spcPts val="0"/>
              </a:spcBef>
              <a:buSzPct val="90000"/>
              <a:buFontTx/>
              <a:buChar char="-"/>
            </a:pPr>
            <a:r>
              <a:rPr lang="en-US" sz="4500" dirty="0"/>
              <a:t>A </a:t>
            </a:r>
            <a:r>
              <a:rPr lang="en-US" sz="4500" b="1" dirty="0">
                <a:solidFill>
                  <a:srgbClr val="FF0000"/>
                </a:solidFill>
              </a:rPr>
              <a:t>mistake</a:t>
            </a:r>
            <a:r>
              <a:rPr lang="en-US" sz="4500" dirty="0"/>
              <a:t> is essentially any programmer action that later shows up as an incorrect result during program execution. Ex: Variable uninitialized, </a:t>
            </a:r>
            <a:r>
              <a:rPr lang="en-US" sz="4500" dirty="0" err="1"/>
              <a:t>Div</a:t>
            </a:r>
            <a:r>
              <a:rPr lang="en-US" sz="4500" dirty="0"/>
              <a:t> by 0.</a:t>
            </a:r>
          </a:p>
          <a:p>
            <a:pPr marL="169863" indent="-169863" algn="just">
              <a:spcBef>
                <a:spcPts val="0"/>
              </a:spcBef>
              <a:buSzPct val="90000"/>
              <a:buFontTx/>
              <a:buChar char="-"/>
            </a:pPr>
            <a:r>
              <a:rPr lang="en-US" sz="4500" dirty="0"/>
              <a:t>An </a:t>
            </a:r>
            <a:r>
              <a:rPr lang="en-US" sz="4500" b="1" dirty="0">
                <a:solidFill>
                  <a:srgbClr val="FF0000"/>
                </a:solidFill>
              </a:rPr>
              <a:t>error</a:t>
            </a:r>
            <a:r>
              <a:rPr lang="en-US" sz="4500" dirty="0"/>
              <a:t> is the result of a mistake committed by a developer in any of the development activities. An error is also referred as </a:t>
            </a:r>
            <a:r>
              <a:rPr lang="en-US" sz="4500" b="1" dirty="0"/>
              <a:t>fault</a:t>
            </a:r>
            <a:r>
              <a:rPr lang="en-US" sz="4500" dirty="0"/>
              <a:t>, </a:t>
            </a:r>
            <a:r>
              <a:rPr lang="en-US" sz="4500" b="1" dirty="0"/>
              <a:t>bug</a:t>
            </a:r>
            <a:r>
              <a:rPr lang="en-US" sz="4500" dirty="0"/>
              <a:t> or a </a:t>
            </a:r>
            <a:r>
              <a:rPr lang="en-US" sz="4500" b="1" dirty="0"/>
              <a:t>defect</a:t>
            </a:r>
            <a:r>
              <a:rPr lang="en-US" sz="4500" dirty="0"/>
              <a:t>. Ex: Call made to a wrong function.</a:t>
            </a:r>
          </a:p>
          <a:p>
            <a:pPr marL="169863" indent="-169863" algn="just">
              <a:spcBef>
                <a:spcPts val="0"/>
              </a:spcBef>
              <a:buSzPct val="90000"/>
              <a:buFontTx/>
              <a:buChar char="-"/>
            </a:pPr>
            <a:r>
              <a:rPr lang="en-US" sz="4500" dirty="0"/>
              <a:t>A </a:t>
            </a:r>
            <a:r>
              <a:rPr lang="en-US" sz="4500" b="1" dirty="0">
                <a:solidFill>
                  <a:srgbClr val="FF0000"/>
                </a:solidFill>
              </a:rPr>
              <a:t>failure</a:t>
            </a:r>
            <a:r>
              <a:rPr lang="en-US" sz="4500" dirty="0"/>
              <a:t> is a manifestation of an error. A failure of a program essentially denotes an incorrect behavior exhibited by the program during its execution. The reasons of failure can be in large number of ways. Some Random examples</a:t>
            </a:r>
            <a:r>
              <a:rPr lang="en-US" sz="4500" dirty="0" smtClean="0"/>
              <a:t>:</a:t>
            </a:r>
          </a:p>
          <a:p>
            <a:pPr marL="515938" indent="-176213" algn="just">
              <a:spcBef>
                <a:spcPts val="0"/>
              </a:spcBef>
              <a:buSzPct val="90000"/>
              <a:buFont typeface="Arial" pitchFamily="34" charset="0"/>
              <a:buChar char="•"/>
            </a:pPr>
            <a:r>
              <a:rPr lang="en-US" sz="4500" dirty="0"/>
              <a:t>The result of computed program is 0, where as the correct result should be 10</a:t>
            </a:r>
          </a:p>
          <a:p>
            <a:pPr marL="515938" indent="-176213" algn="just">
              <a:spcBef>
                <a:spcPts val="0"/>
              </a:spcBef>
              <a:buSzPct val="90000"/>
              <a:buFont typeface="Arial" pitchFamily="34" charset="0"/>
              <a:buChar char="•"/>
            </a:pPr>
            <a:r>
              <a:rPr lang="en-US" sz="4500" dirty="0"/>
              <a:t>A program crashed when giving some input. (</a:t>
            </a:r>
            <a:r>
              <a:rPr lang="en-US" sz="4500" dirty="0" err="1"/>
              <a:t>e.g</a:t>
            </a:r>
            <a:r>
              <a:rPr lang="en-US" sz="4500" dirty="0"/>
              <a:t>: Enter number: </a:t>
            </a:r>
            <a:r>
              <a:rPr lang="en-US" sz="4500" dirty="0">
                <a:solidFill>
                  <a:srgbClr val="FF0000"/>
                </a:solidFill>
              </a:rPr>
              <a:t>Hello</a:t>
            </a:r>
            <a:r>
              <a:rPr lang="en-US" sz="4500" dirty="0"/>
              <a:t>)</a:t>
            </a:r>
          </a:p>
          <a:p>
            <a:pPr marL="515938" indent="-176213" algn="just">
              <a:spcBef>
                <a:spcPts val="0"/>
              </a:spcBef>
              <a:buSzPct val="90000"/>
              <a:buFont typeface="Arial" pitchFamily="34" charset="0"/>
              <a:buChar char="•"/>
            </a:pPr>
            <a:r>
              <a:rPr lang="en-US" sz="4500" dirty="0"/>
              <a:t>A robot fails to avoid an obstacle and collides with </a:t>
            </a:r>
            <a:r>
              <a:rPr lang="en-US" sz="4500" dirty="0" smtClean="0"/>
              <a:t>it</a:t>
            </a:r>
          </a:p>
        </p:txBody>
      </p:sp>
    </p:spTree>
    <p:extLst>
      <p:ext uri="{BB962C8B-B14F-4D97-AF65-F5344CB8AC3E}">
        <p14:creationId xmlns:p14="http://schemas.microsoft.com/office/powerpoint/2010/main" val="570893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5139</Words>
  <Application>Microsoft Office PowerPoint</Application>
  <PresentationFormat>On-screen Show (16:9)</PresentationFormat>
  <Paragraphs>585</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Courier New</vt:lpstr>
      <vt:lpstr>Tw Cen MT</vt:lpstr>
      <vt:lpstr>Wingdings</vt:lpstr>
      <vt:lpstr>Wingdings 2</vt:lpstr>
      <vt:lpstr>Widescreen Presentation</vt:lpstr>
      <vt:lpstr>2CEIT502  Software Engineering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lpstr>Unit 6: Coding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2021-11-16T08:25:38Z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