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sldIdLst>
    <p:sldId id="256" r:id="rId2"/>
    <p:sldId id="275" r:id="rId3"/>
    <p:sldId id="276" r:id="rId4"/>
    <p:sldId id="277" r:id="rId5"/>
    <p:sldId id="279" r:id="rId6"/>
    <p:sldId id="282" r:id="rId7"/>
    <p:sldId id="278" r:id="rId8"/>
    <p:sldId id="280" r:id="rId9"/>
    <p:sldId id="284" r:id="rId10"/>
    <p:sldId id="281" r:id="rId11"/>
    <p:sldId id="283" r:id="rId12"/>
    <p:sldId id="285" r:id="rId13"/>
    <p:sldId id="286" r:id="rId14"/>
    <p:sldId id="292" r:id="rId15"/>
    <p:sldId id="287" r:id="rId16"/>
    <p:sldId id="288" r:id="rId17"/>
    <p:sldId id="289" r:id="rId18"/>
    <p:sldId id="290" r:id="rId19"/>
    <p:sldId id="291"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274" r:id="rId3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9644" autoAdjust="0"/>
  </p:normalViewPr>
  <p:slideViewPr>
    <p:cSldViewPr>
      <p:cViewPr>
        <p:scale>
          <a:sx n="89" d="100"/>
          <a:sy n="89" d="100"/>
        </p:scale>
        <p:origin x="-269" y="-5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28-Aug-22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28-Aug-22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28-Aug-22</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28-Aug-22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28-Aug-22</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28-Aug-22</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28-Aug-22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28-Aug-22</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28-Aug-22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28-Aug-22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28-Aug-22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extLst/>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62500" lnSpcReduction="20000"/>
          </a:bodyPr>
          <a:lstStyle>
            <a:extLst/>
          </a:lstStyle>
          <a:p>
            <a:r>
              <a:rPr lang="en-US" dirty="0" smtClean="0"/>
              <a:t>Prepared by: Prof. Y. J. Prajapati (Asst. Prof in IT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577439"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UNIT 7</a:t>
            </a:r>
            <a:endParaRPr lang="en-US" dirty="0"/>
          </a:p>
        </p:txBody>
      </p:sp>
      <p:sp>
        <p:nvSpPr>
          <p:cNvPr id="9" name="Rectangle 3"/>
          <p:cNvSpPr txBox="1">
            <a:spLocks/>
          </p:cNvSpPr>
          <p:nvPr/>
        </p:nvSpPr>
        <p:spPr>
          <a:xfrm>
            <a:off x="11430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800" dirty="0"/>
              <a:t>Software </a:t>
            </a:r>
            <a:r>
              <a:rPr lang="en-US" sz="2800" dirty="0" smtClean="0"/>
              <a:t>Design</a:t>
            </a: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framework</a:t>
            </a:r>
          </a:p>
        </p:txBody>
      </p:sp>
      <p:pic>
        <p:nvPicPr>
          <p:cNvPr id="4098"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28600" y="1352550"/>
            <a:ext cx="5370996"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62600" y="1809750"/>
            <a:ext cx="3191276" cy="2576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46140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Design and Technical Design</a:t>
            </a:r>
          </a:p>
        </p:txBody>
      </p:sp>
      <p:pic>
        <p:nvPicPr>
          <p:cNvPr id="5123" name="Picture 3"/>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tretch>
            <a:fillRect/>
          </a:stretch>
        </p:blipFill>
        <p:spPr bwMode="auto">
          <a:xfrm>
            <a:off x="0" y="1352550"/>
            <a:ext cx="2850178"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quarter" idx="14"/>
          </p:nvPr>
        </p:nvSpPr>
        <p:spPr>
          <a:xfrm>
            <a:off x="2819400" y="1352550"/>
            <a:ext cx="2895600" cy="3268625"/>
          </a:xfrm>
        </p:spPr>
        <p:txBody>
          <a:bodyPr>
            <a:noAutofit/>
          </a:bodyPr>
          <a:lstStyle/>
          <a:p>
            <a:pPr marL="0" indent="0">
              <a:buNone/>
            </a:pPr>
            <a:r>
              <a:rPr lang="en-US" sz="1400" b="1" dirty="0">
                <a:solidFill>
                  <a:srgbClr val="C00000"/>
                </a:solidFill>
              </a:rPr>
              <a:t>Conceptual design answers : </a:t>
            </a:r>
            <a:endParaRPr lang="en-US" sz="1400" b="1" dirty="0" smtClean="0">
              <a:solidFill>
                <a:srgbClr val="C00000"/>
              </a:solidFill>
            </a:endParaRPr>
          </a:p>
          <a:p>
            <a:r>
              <a:rPr lang="en-US" sz="1400" dirty="0" smtClean="0"/>
              <a:t>Where </a:t>
            </a:r>
            <a:r>
              <a:rPr lang="en-US" sz="1400" dirty="0"/>
              <a:t>will the data come from ? </a:t>
            </a:r>
            <a:endParaRPr lang="en-US" sz="1400" dirty="0" smtClean="0"/>
          </a:p>
          <a:p>
            <a:r>
              <a:rPr lang="en-US" sz="1400" dirty="0" smtClean="0"/>
              <a:t>What </a:t>
            </a:r>
            <a:r>
              <a:rPr lang="en-US" sz="1400" dirty="0"/>
              <a:t>will happen to data in the system? </a:t>
            </a:r>
            <a:endParaRPr lang="en-US" sz="1400" dirty="0" smtClean="0"/>
          </a:p>
          <a:p>
            <a:r>
              <a:rPr lang="en-US" sz="1400" dirty="0" smtClean="0"/>
              <a:t>How </a:t>
            </a:r>
            <a:r>
              <a:rPr lang="en-US" sz="1400" dirty="0"/>
              <a:t>will the system look to users? </a:t>
            </a:r>
            <a:endParaRPr lang="en-US" sz="1400" dirty="0" smtClean="0"/>
          </a:p>
          <a:p>
            <a:r>
              <a:rPr lang="en-US" sz="1400" dirty="0" smtClean="0"/>
              <a:t>What </a:t>
            </a:r>
            <a:r>
              <a:rPr lang="en-US" sz="1400" dirty="0"/>
              <a:t>choices will be offered to users? </a:t>
            </a:r>
            <a:endParaRPr lang="en-US" sz="1400" dirty="0" smtClean="0"/>
          </a:p>
          <a:p>
            <a:r>
              <a:rPr lang="en-US" sz="1400" dirty="0" smtClean="0"/>
              <a:t>What </a:t>
            </a:r>
            <a:r>
              <a:rPr lang="en-US" sz="1400" dirty="0"/>
              <a:t>is the timings of events</a:t>
            </a:r>
            <a:r>
              <a:rPr lang="en-US" sz="1400" dirty="0" smtClean="0"/>
              <a:t>?</a:t>
            </a:r>
          </a:p>
          <a:p>
            <a:r>
              <a:rPr lang="en-US" sz="1400" dirty="0" smtClean="0"/>
              <a:t>How </a:t>
            </a:r>
            <a:r>
              <a:rPr lang="en-US" sz="1400" dirty="0"/>
              <a:t>will the reports &amp; screens look like?</a:t>
            </a:r>
          </a:p>
        </p:txBody>
      </p:sp>
      <p:sp>
        <p:nvSpPr>
          <p:cNvPr id="11" name="Content Placeholder 5"/>
          <p:cNvSpPr txBox="1">
            <a:spLocks/>
          </p:cNvSpPr>
          <p:nvPr/>
        </p:nvSpPr>
        <p:spPr>
          <a:xfrm>
            <a:off x="5867400" y="1428750"/>
            <a:ext cx="2895600" cy="3268625"/>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1400" b="1" dirty="0">
                <a:solidFill>
                  <a:srgbClr val="C00000"/>
                </a:solidFill>
              </a:rPr>
              <a:t>Technical design describes : </a:t>
            </a:r>
          </a:p>
          <a:p>
            <a:r>
              <a:rPr lang="en-US" sz="1400" dirty="0" smtClean="0"/>
              <a:t> </a:t>
            </a:r>
            <a:r>
              <a:rPr lang="en-US" sz="1400" dirty="0"/>
              <a:t>Hardware configuration</a:t>
            </a:r>
          </a:p>
          <a:p>
            <a:r>
              <a:rPr lang="en-US" sz="1400" dirty="0" smtClean="0"/>
              <a:t> </a:t>
            </a:r>
            <a:r>
              <a:rPr lang="en-US" sz="1400" dirty="0"/>
              <a:t>Software needs </a:t>
            </a:r>
          </a:p>
          <a:p>
            <a:r>
              <a:rPr lang="en-US" sz="1400" dirty="0"/>
              <a:t> </a:t>
            </a:r>
            <a:r>
              <a:rPr lang="en-US" sz="1400" dirty="0" smtClean="0"/>
              <a:t>Communication </a:t>
            </a:r>
            <a:r>
              <a:rPr lang="en-US" sz="1400" dirty="0"/>
              <a:t>interfaces </a:t>
            </a:r>
          </a:p>
          <a:p>
            <a:r>
              <a:rPr lang="en-US" sz="1400" dirty="0" smtClean="0"/>
              <a:t> </a:t>
            </a:r>
            <a:r>
              <a:rPr lang="en-US" sz="1400" dirty="0"/>
              <a:t>I/O of the system </a:t>
            </a:r>
          </a:p>
          <a:p>
            <a:r>
              <a:rPr lang="en-US" sz="1400" dirty="0"/>
              <a:t> </a:t>
            </a:r>
            <a:r>
              <a:rPr lang="en-US" sz="1400" dirty="0" smtClean="0"/>
              <a:t>Software </a:t>
            </a:r>
            <a:r>
              <a:rPr lang="en-US" sz="1400" dirty="0"/>
              <a:t>architecture </a:t>
            </a:r>
          </a:p>
          <a:p>
            <a:r>
              <a:rPr lang="en-US" sz="1400" dirty="0" smtClean="0"/>
              <a:t> </a:t>
            </a:r>
            <a:r>
              <a:rPr lang="en-US" sz="1400" dirty="0"/>
              <a:t>Network architecture </a:t>
            </a:r>
          </a:p>
          <a:p>
            <a:r>
              <a:rPr lang="en-US" sz="1400" dirty="0"/>
              <a:t> </a:t>
            </a:r>
            <a:r>
              <a:rPr lang="en-US" sz="1400" dirty="0" smtClean="0"/>
              <a:t>Any </a:t>
            </a:r>
            <a:r>
              <a:rPr lang="en-US" sz="1400" dirty="0"/>
              <a:t>other thing that translates the requirements in to a solution to the customer’s problem.</a:t>
            </a:r>
          </a:p>
        </p:txBody>
      </p:sp>
    </p:spTree>
    <p:extLst>
      <p:ext uri="{BB962C8B-B14F-4D97-AF65-F5344CB8AC3E}">
        <p14:creationId xmlns="" xmlns:p14="http://schemas.microsoft.com/office/powerpoint/2010/main" val="333399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a:t>
            </a:r>
            <a:r>
              <a:rPr lang="en-US" b="1" dirty="0" smtClean="0"/>
              <a:t>Attributes (FURPS)</a:t>
            </a:r>
            <a:endParaRPr lang="en-US" dirty="0"/>
          </a:p>
        </p:txBody>
      </p:sp>
      <p:sp>
        <p:nvSpPr>
          <p:cNvPr id="3" name="Content Placeholder 2"/>
          <p:cNvSpPr>
            <a:spLocks noGrp="1"/>
          </p:cNvSpPr>
          <p:nvPr>
            <p:ph sz="quarter" idx="13"/>
          </p:nvPr>
        </p:nvSpPr>
        <p:spPr>
          <a:xfrm>
            <a:off x="228600" y="1352551"/>
            <a:ext cx="4267200" cy="3268624"/>
          </a:xfrm>
        </p:spPr>
        <p:txBody>
          <a:bodyPr>
            <a:normAutofit lnSpcReduction="10000"/>
          </a:bodyPr>
          <a:lstStyle/>
          <a:p>
            <a:pPr algn="just"/>
            <a:r>
              <a:rPr lang="en-US" sz="1400" dirty="0" smtClean="0"/>
              <a:t>Hewlett-Packard </a:t>
            </a:r>
            <a:r>
              <a:rPr lang="en-US" sz="1400" dirty="0"/>
              <a:t>developed a set of software </a:t>
            </a:r>
            <a:r>
              <a:rPr lang="en-US" sz="1400" dirty="0" smtClean="0"/>
              <a:t>quality attributes </a:t>
            </a:r>
            <a:r>
              <a:rPr lang="en-US" sz="1400" dirty="0"/>
              <a:t>that has been given the acronym </a:t>
            </a:r>
            <a:r>
              <a:rPr lang="en-US" sz="1400" dirty="0" smtClean="0">
                <a:solidFill>
                  <a:srgbClr val="FF0000"/>
                </a:solidFill>
              </a:rPr>
              <a:t>FURPS</a:t>
            </a:r>
            <a:r>
              <a:rPr lang="en-US" sz="1400" dirty="0" smtClean="0"/>
              <a:t>: </a:t>
            </a:r>
            <a:r>
              <a:rPr lang="en-US" sz="1400" dirty="0" smtClean="0">
                <a:solidFill>
                  <a:schemeClr val="bg2">
                    <a:lumMod val="25000"/>
                  </a:schemeClr>
                </a:solidFill>
              </a:rPr>
              <a:t>functionality</a:t>
            </a:r>
            <a:r>
              <a:rPr lang="en-US" sz="1400" dirty="0">
                <a:solidFill>
                  <a:schemeClr val="bg2">
                    <a:lumMod val="25000"/>
                  </a:schemeClr>
                </a:solidFill>
              </a:rPr>
              <a:t>, usability, </a:t>
            </a:r>
            <a:r>
              <a:rPr lang="en-US" sz="1400" dirty="0" smtClean="0">
                <a:solidFill>
                  <a:schemeClr val="bg2">
                    <a:lumMod val="25000"/>
                  </a:schemeClr>
                </a:solidFill>
              </a:rPr>
              <a:t>reliability, performance</a:t>
            </a:r>
            <a:r>
              <a:rPr lang="en-US" sz="1400" dirty="0">
                <a:solidFill>
                  <a:schemeClr val="bg2">
                    <a:lumMod val="25000"/>
                  </a:schemeClr>
                </a:solidFill>
              </a:rPr>
              <a:t>, and supportability</a:t>
            </a:r>
            <a:r>
              <a:rPr lang="en-US" sz="1400" dirty="0" smtClean="0"/>
              <a:t>.</a:t>
            </a:r>
          </a:p>
          <a:p>
            <a:pPr algn="just"/>
            <a:r>
              <a:rPr lang="en-US" sz="1400" b="1" i="1" dirty="0">
                <a:solidFill>
                  <a:schemeClr val="accent3"/>
                </a:solidFill>
              </a:rPr>
              <a:t>Functionality</a:t>
            </a:r>
            <a:r>
              <a:rPr lang="en-US" sz="1400" i="1" dirty="0"/>
              <a:t> </a:t>
            </a:r>
            <a:r>
              <a:rPr lang="en-US" sz="1400" dirty="0"/>
              <a:t>is assessed by evaluating the </a:t>
            </a:r>
            <a:r>
              <a:rPr lang="en-US" sz="1400" b="1" dirty="0"/>
              <a:t>feature</a:t>
            </a:r>
            <a:r>
              <a:rPr lang="en-US" sz="1400" dirty="0"/>
              <a:t> set and </a:t>
            </a:r>
            <a:r>
              <a:rPr lang="en-US" sz="1400" b="1" dirty="0"/>
              <a:t>capabilities</a:t>
            </a:r>
            <a:r>
              <a:rPr lang="en-US" sz="1400" dirty="0"/>
              <a:t> of </a:t>
            </a:r>
            <a:r>
              <a:rPr lang="en-US" sz="1400" dirty="0" smtClean="0"/>
              <a:t>the program</a:t>
            </a:r>
            <a:r>
              <a:rPr lang="en-US" sz="1400" dirty="0"/>
              <a:t>, the generality of the functions that are delivered, and the </a:t>
            </a:r>
            <a:r>
              <a:rPr lang="en-US" sz="1400" b="1" dirty="0"/>
              <a:t>security</a:t>
            </a:r>
            <a:r>
              <a:rPr lang="en-US" sz="1400" dirty="0"/>
              <a:t> </a:t>
            </a:r>
            <a:r>
              <a:rPr lang="en-US" sz="1400" dirty="0" smtClean="0"/>
              <a:t>of the </a:t>
            </a:r>
            <a:r>
              <a:rPr lang="en-US" sz="1400" dirty="0"/>
              <a:t>overall system</a:t>
            </a:r>
            <a:r>
              <a:rPr lang="en-US" sz="1400" dirty="0" smtClean="0"/>
              <a:t>.</a:t>
            </a:r>
          </a:p>
          <a:p>
            <a:pPr algn="just"/>
            <a:r>
              <a:rPr lang="en-US" sz="1400" b="1" i="1" dirty="0">
                <a:solidFill>
                  <a:schemeClr val="accent3"/>
                </a:solidFill>
              </a:rPr>
              <a:t>Usability</a:t>
            </a:r>
            <a:r>
              <a:rPr lang="en-US" sz="1400" i="1" dirty="0"/>
              <a:t> </a:t>
            </a:r>
            <a:r>
              <a:rPr lang="en-US" sz="1400" dirty="0"/>
              <a:t>is assessed by considering human factors </a:t>
            </a:r>
            <a:r>
              <a:rPr lang="en-US" sz="1400" dirty="0" smtClean="0"/>
              <a:t>, overall </a:t>
            </a:r>
            <a:r>
              <a:rPr lang="en-US" sz="1400" b="1" dirty="0" smtClean="0"/>
              <a:t>aesthetics</a:t>
            </a:r>
            <a:r>
              <a:rPr lang="en-US" sz="1400" dirty="0"/>
              <a:t>, </a:t>
            </a:r>
            <a:r>
              <a:rPr lang="en-US" sz="1400" b="1" dirty="0" smtClean="0"/>
              <a:t>consistency</a:t>
            </a:r>
            <a:r>
              <a:rPr lang="en-US" sz="1400" dirty="0"/>
              <a:t>, and </a:t>
            </a:r>
            <a:r>
              <a:rPr lang="en-US" sz="1400" b="1" dirty="0"/>
              <a:t>documentation</a:t>
            </a:r>
            <a:r>
              <a:rPr lang="en-US" sz="1400" dirty="0" smtClean="0"/>
              <a:t>.</a:t>
            </a:r>
          </a:p>
          <a:p>
            <a:pPr algn="just"/>
            <a:r>
              <a:rPr lang="en-US" sz="1400" b="1" i="1" dirty="0">
                <a:solidFill>
                  <a:schemeClr val="accent3"/>
                </a:solidFill>
              </a:rPr>
              <a:t>Reliability</a:t>
            </a:r>
            <a:r>
              <a:rPr lang="en-US" sz="1400" i="1" dirty="0"/>
              <a:t> </a:t>
            </a:r>
            <a:r>
              <a:rPr lang="en-US" sz="1400" dirty="0"/>
              <a:t>is evaluated by measuring the </a:t>
            </a:r>
            <a:r>
              <a:rPr lang="en-US" sz="1400" b="1" dirty="0"/>
              <a:t>frequency and severity of failure</a:t>
            </a:r>
            <a:r>
              <a:rPr lang="en-US" sz="1400" dirty="0"/>
              <a:t>, </a:t>
            </a:r>
            <a:r>
              <a:rPr lang="en-US" sz="1400" dirty="0" smtClean="0"/>
              <a:t>the accuracy </a:t>
            </a:r>
            <a:r>
              <a:rPr lang="en-US" sz="1400" dirty="0"/>
              <a:t>of output results, the mean-time-to-failure (MTTF), the ability </a:t>
            </a:r>
            <a:r>
              <a:rPr lang="en-US" sz="1400" dirty="0" smtClean="0"/>
              <a:t>to </a:t>
            </a:r>
            <a:r>
              <a:rPr lang="en-US" sz="1400" b="1" dirty="0" smtClean="0"/>
              <a:t>recover </a:t>
            </a:r>
            <a:r>
              <a:rPr lang="en-US" sz="1400" b="1" dirty="0"/>
              <a:t>from failure</a:t>
            </a:r>
            <a:r>
              <a:rPr lang="en-US" sz="1400" dirty="0"/>
              <a:t>, and the </a:t>
            </a:r>
            <a:r>
              <a:rPr lang="en-US" sz="1400" b="1" dirty="0"/>
              <a:t>predictability</a:t>
            </a:r>
            <a:r>
              <a:rPr lang="en-US" sz="1400" dirty="0"/>
              <a:t> of the program.</a:t>
            </a:r>
          </a:p>
        </p:txBody>
      </p:sp>
      <p:sp>
        <p:nvSpPr>
          <p:cNvPr id="4" name="Content Placeholder 3"/>
          <p:cNvSpPr>
            <a:spLocks noGrp="1"/>
          </p:cNvSpPr>
          <p:nvPr>
            <p:ph sz="quarter" idx="14"/>
          </p:nvPr>
        </p:nvSpPr>
        <p:spPr/>
        <p:txBody>
          <a:bodyPr>
            <a:normAutofit/>
          </a:bodyPr>
          <a:lstStyle/>
          <a:p>
            <a:pPr algn="just"/>
            <a:r>
              <a:rPr lang="en-US" sz="1400" b="1" dirty="0">
                <a:solidFill>
                  <a:schemeClr val="accent3"/>
                </a:solidFill>
              </a:rPr>
              <a:t>Performance</a:t>
            </a:r>
            <a:r>
              <a:rPr lang="en-US" sz="1400" dirty="0"/>
              <a:t> is measured by considering processing speed, </a:t>
            </a:r>
            <a:r>
              <a:rPr lang="en-US" sz="1400" b="1" dirty="0"/>
              <a:t>response time</a:t>
            </a:r>
            <a:r>
              <a:rPr lang="en-US" sz="1400" dirty="0">
                <a:solidFill>
                  <a:schemeClr val="accent3"/>
                </a:solidFill>
              </a:rPr>
              <a:t>, </a:t>
            </a:r>
            <a:r>
              <a:rPr lang="en-US" sz="1400" dirty="0"/>
              <a:t>resource </a:t>
            </a:r>
            <a:r>
              <a:rPr lang="en-US" sz="1400" dirty="0" smtClean="0"/>
              <a:t>consumption</a:t>
            </a:r>
            <a:r>
              <a:rPr lang="en-US" sz="1400" dirty="0"/>
              <a:t>, </a:t>
            </a:r>
            <a:r>
              <a:rPr lang="en-US" sz="1400" b="1" dirty="0" smtClean="0"/>
              <a:t>throughput</a:t>
            </a:r>
            <a:r>
              <a:rPr lang="en-US" sz="1400" dirty="0"/>
              <a:t>, and </a:t>
            </a:r>
            <a:r>
              <a:rPr lang="en-US" sz="1400" b="1" dirty="0"/>
              <a:t>efficiency</a:t>
            </a:r>
            <a:r>
              <a:rPr lang="en-US" sz="1400" b="1" dirty="0" smtClean="0"/>
              <a:t>.</a:t>
            </a:r>
          </a:p>
          <a:p>
            <a:pPr algn="just"/>
            <a:r>
              <a:rPr lang="en-US" sz="1400" b="1" dirty="0">
                <a:solidFill>
                  <a:schemeClr val="accent3"/>
                </a:solidFill>
              </a:rPr>
              <a:t>Supportability </a:t>
            </a:r>
            <a:r>
              <a:rPr lang="en-US" sz="1400" dirty="0"/>
              <a:t>combines the ability to extend the program (extensibility),adaptability, serviceability—these three attributes represent a more common term, maintainability—and in addition, testability, compatibility, configurability</a:t>
            </a:r>
          </a:p>
        </p:txBody>
      </p:sp>
    </p:spTree>
    <p:extLst>
      <p:ext uri="{BB962C8B-B14F-4D97-AF65-F5344CB8AC3E}">
        <p14:creationId xmlns="" xmlns:p14="http://schemas.microsoft.com/office/powerpoint/2010/main" val="1802310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Modularity</a:t>
            </a:r>
          </a:p>
        </p:txBody>
      </p:sp>
      <p:sp>
        <p:nvSpPr>
          <p:cNvPr id="3" name="Content Placeholder 2"/>
          <p:cNvSpPr>
            <a:spLocks noGrp="1"/>
          </p:cNvSpPr>
          <p:nvPr>
            <p:ph sz="quarter" idx="13"/>
          </p:nvPr>
        </p:nvSpPr>
        <p:spPr>
          <a:xfrm>
            <a:off x="609600" y="1352550"/>
            <a:ext cx="3886200" cy="3657599"/>
          </a:xfrm>
        </p:spPr>
        <p:txBody>
          <a:bodyPr>
            <a:normAutofit fontScale="92500" lnSpcReduction="10000"/>
          </a:bodyPr>
          <a:lstStyle/>
          <a:p>
            <a:pPr algn="just"/>
            <a:r>
              <a:rPr lang="en-US" sz="1400" b="1" dirty="0"/>
              <a:t>Modularity</a:t>
            </a:r>
            <a:r>
              <a:rPr lang="en-US" sz="1400" dirty="0"/>
              <a:t> specifies to the division of software into separate modules which are differently named and addressed and are integrated later on in to obtain the completely functional software. It is the only property that allows a program to be intellectually manageable</a:t>
            </a:r>
            <a:r>
              <a:rPr lang="en-US" sz="1400" dirty="0" smtClean="0"/>
              <a:t>.</a:t>
            </a:r>
          </a:p>
          <a:p>
            <a:pPr algn="just"/>
            <a:r>
              <a:rPr lang="en-US" sz="1300" dirty="0"/>
              <a:t>The process of breaking down a software into multiple independent modules where each module is developed separately is called </a:t>
            </a:r>
            <a:r>
              <a:rPr lang="en-US" sz="1300" b="1" dirty="0"/>
              <a:t>Modularization</a:t>
            </a:r>
            <a:endParaRPr lang="en-US" sz="1500" dirty="0" smtClean="0"/>
          </a:p>
          <a:p>
            <a:pPr algn="just"/>
            <a:r>
              <a:rPr lang="en-US" sz="1400" b="1" dirty="0"/>
              <a:t>The desirable properties of a modular system are</a:t>
            </a:r>
            <a:r>
              <a:rPr lang="en-US" sz="1400" b="1" dirty="0" smtClean="0"/>
              <a:t>:</a:t>
            </a:r>
          </a:p>
          <a:p>
            <a:pPr algn="just">
              <a:buFont typeface="Wingdings" pitchFamily="2" charset="2"/>
              <a:buChar char="§"/>
            </a:pPr>
            <a:r>
              <a:rPr lang="en-US" sz="1400" dirty="0"/>
              <a:t>Each module is a well-defined system that can be used with other applications.</a:t>
            </a:r>
          </a:p>
          <a:p>
            <a:pPr algn="just">
              <a:buFont typeface="Wingdings" pitchFamily="2" charset="2"/>
              <a:buChar char="§"/>
            </a:pPr>
            <a:r>
              <a:rPr lang="en-US" sz="1400" dirty="0"/>
              <a:t>Each module has single specified objectives.</a:t>
            </a:r>
          </a:p>
          <a:p>
            <a:pPr algn="just">
              <a:buFont typeface="Wingdings" pitchFamily="2" charset="2"/>
              <a:buChar char="§"/>
            </a:pPr>
            <a:r>
              <a:rPr lang="en-US" sz="1400" dirty="0"/>
              <a:t>Modules can be separately compiled and saved in the library.</a:t>
            </a:r>
          </a:p>
          <a:p>
            <a:pPr algn="just">
              <a:buFont typeface="Wingdings" pitchFamily="2" charset="2"/>
              <a:buChar char="§"/>
            </a:pPr>
            <a:r>
              <a:rPr lang="en-US" sz="1400" dirty="0"/>
              <a:t>Modules should be easier to use than to build.</a:t>
            </a:r>
          </a:p>
          <a:p>
            <a:pPr algn="just"/>
            <a:endParaRPr lang="en-US" sz="1400" dirty="0"/>
          </a:p>
        </p:txBody>
      </p:sp>
      <p:sp>
        <p:nvSpPr>
          <p:cNvPr id="4" name="Content Placeholder 3"/>
          <p:cNvSpPr>
            <a:spLocks noGrp="1"/>
          </p:cNvSpPr>
          <p:nvPr>
            <p:ph sz="quarter" idx="14"/>
          </p:nvPr>
        </p:nvSpPr>
        <p:spPr/>
        <p:txBody>
          <a:bodyPr>
            <a:normAutofit/>
          </a:bodyPr>
          <a:lstStyle/>
          <a:p>
            <a:endParaRPr lang="en-US" sz="1600"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48200" y="1352550"/>
            <a:ext cx="4295775"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38949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2770" name="AutoShape 2" descr="https://d1odm4rmyxvk93.cloudfront.net/wp-content/uploads/2019/11/Software_Modularity_IN-1030x53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2772" name="AutoShape 4" descr="https://d1odm4rmyxvk93.cloudfront.net/wp-content/uploads/2019/11/Software_Modularity_IN-1030x53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2774" name="AutoShape 6" descr="https://d1odm4rmyxvk93.cloudfront.net/wp-content/uploads/2019/11/Software_Modularity_IN-1030x53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2776" name="AutoShape 8" descr="https://d1odm4rmyxvk93.cloudfront.net/wp-content/uploads/2019/11/Software_Modularity_IN-1030x53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2777" name="Picture 9"/>
          <p:cNvPicPr>
            <a:picLocks noChangeAspect="1" noChangeArrowheads="1"/>
          </p:cNvPicPr>
          <p:nvPr/>
        </p:nvPicPr>
        <p:blipFill>
          <a:blip r:embed="rId2"/>
          <a:srcRect/>
          <a:stretch>
            <a:fillRect/>
          </a:stretch>
        </p:blipFill>
        <p:spPr bwMode="auto">
          <a:xfrm>
            <a:off x="428596" y="1571618"/>
            <a:ext cx="8403785" cy="300515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Modularity</a:t>
            </a:r>
          </a:p>
        </p:txBody>
      </p:sp>
      <p:sp>
        <p:nvSpPr>
          <p:cNvPr id="3" name="Content Placeholder 2"/>
          <p:cNvSpPr>
            <a:spLocks noGrp="1"/>
          </p:cNvSpPr>
          <p:nvPr>
            <p:ph sz="quarter" idx="13"/>
          </p:nvPr>
        </p:nvSpPr>
        <p:spPr/>
        <p:txBody>
          <a:bodyPr>
            <a:normAutofit fontScale="92500" lnSpcReduction="20000"/>
          </a:bodyPr>
          <a:lstStyle/>
          <a:p>
            <a:pPr marL="0" indent="0">
              <a:buNone/>
            </a:pPr>
            <a:r>
              <a:rPr lang="en-US" sz="2000" b="1" dirty="0"/>
              <a:t>Advantages</a:t>
            </a:r>
          </a:p>
          <a:p>
            <a:pPr algn="just"/>
            <a:r>
              <a:rPr lang="en-US" sz="1600" dirty="0"/>
              <a:t>It allows large programs to be written by several or different people</a:t>
            </a:r>
          </a:p>
          <a:p>
            <a:pPr algn="just"/>
            <a:r>
              <a:rPr lang="en-US" sz="1600" dirty="0"/>
              <a:t>It encourages the creation of commonly used routines to be placed in the library and used by other programs.</a:t>
            </a:r>
          </a:p>
          <a:p>
            <a:pPr algn="just"/>
            <a:r>
              <a:rPr lang="en-US" sz="1600" dirty="0"/>
              <a:t>It simplifies the overlay procedure of loading a large program into main storage.</a:t>
            </a:r>
          </a:p>
          <a:p>
            <a:pPr algn="just"/>
            <a:r>
              <a:rPr lang="en-US" sz="1600" dirty="0"/>
              <a:t>It provides more checkpoints to measure progress.</a:t>
            </a:r>
          </a:p>
          <a:p>
            <a:pPr algn="just"/>
            <a:r>
              <a:rPr lang="en-US" sz="1600" dirty="0"/>
              <a:t>It provides a framework for complete testing, more accessible to test</a:t>
            </a:r>
          </a:p>
          <a:p>
            <a:pPr algn="just"/>
            <a:r>
              <a:rPr lang="en-US" sz="1600" dirty="0"/>
              <a:t>It produced the well designed and more readable program.</a:t>
            </a:r>
          </a:p>
          <a:p>
            <a:endParaRPr lang="en-US" sz="1600" dirty="0"/>
          </a:p>
        </p:txBody>
      </p:sp>
      <p:sp>
        <p:nvSpPr>
          <p:cNvPr id="4" name="Content Placeholder 3"/>
          <p:cNvSpPr>
            <a:spLocks noGrp="1"/>
          </p:cNvSpPr>
          <p:nvPr>
            <p:ph sz="quarter" idx="14"/>
          </p:nvPr>
        </p:nvSpPr>
        <p:spPr/>
        <p:txBody>
          <a:bodyPr>
            <a:normAutofit fontScale="47500" lnSpcReduction="20000"/>
          </a:bodyPr>
          <a:lstStyle/>
          <a:p>
            <a:pPr marL="0" indent="0">
              <a:buNone/>
            </a:pPr>
            <a:r>
              <a:rPr lang="en-US" sz="3600" b="1" dirty="0"/>
              <a:t>Disadvantages</a:t>
            </a:r>
          </a:p>
          <a:p>
            <a:r>
              <a:rPr lang="en-US" sz="3200" dirty="0"/>
              <a:t>Execution time maybe, but not certainly, longer</a:t>
            </a:r>
          </a:p>
          <a:p>
            <a:r>
              <a:rPr lang="en-US" sz="3200" dirty="0"/>
              <a:t>Storage size perhaps, but is not certainly, increased</a:t>
            </a:r>
          </a:p>
          <a:p>
            <a:r>
              <a:rPr lang="en-US" sz="3200" dirty="0"/>
              <a:t>Compilation and loading time may be longer</a:t>
            </a:r>
          </a:p>
          <a:p>
            <a:r>
              <a:rPr lang="en-US" sz="3200" dirty="0"/>
              <a:t>Inter-module communication problems may be increased</a:t>
            </a:r>
          </a:p>
          <a:p>
            <a:r>
              <a:rPr lang="en-US" sz="3200" dirty="0"/>
              <a:t>More linkage required, run-time may be longer, more source lines must be written, and more documentation has to be done</a:t>
            </a:r>
          </a:p>
          <a:p>
            <a:endParaRPr lang="en-US" dirty="0"/>
          </a:p>
        </p:txBody>
      </p:sp>
    </p:spTree>
    <p:extLst>
      <p:ext uri="{BB962C8B-B14F-4D97-AF65-F5344CB8AC3E}">
        <p14:creationId xmlns="" xmlns:p14="http://schemas.microsoft.com/office/powerpoint/2010/main" val="2895882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Modularity and software cost</a:t>
            </a: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1504949"/>
            <a:ext cx="6629400" cy="34505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9584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Coupling and Cohesion</a:t>
            </a:r>
            <a:endParaRPr lang="en-IN" dirty="0"/>
          </a:p>
        </p:txBody>
      </p:sp>
      <p:sp>
        <p:nvSpPr>
          <p:cNvPr id="3" name="Content Placeholder 2"/>
          <p:cNvSpPr>
            <a:spLocks noGrp="1"/>
          </p:cNvSpPr>
          <p:nvPr>
            <p:ph sz="quarter" idx="13"/>
          </p:nvPr>
        </p:nvSpPr>
        <p:spPr/>
        <p:txBody>
          <a:bodyPr>
            <a:normAutofit fontScale="62500" lnSpcReduction="20000"/>
          </a:bodyPr>
          <a:lstStyle/>
          <a:p>
            <a:pPr algn="just"/>
            <a:r>
              <a:rPr lang="en-IN" dirty="0" smtClean="0"/>
              <a:t>When a software program is modularized, its tasks are divided into several modules based on some characteristics. As we know, modules are set of instructions put together in order to achieve some tasks. They are though, considered as single entity but may refer to each other to work together. There are measures by which the quality of a design of modules and their interaction among them can be measured. These measures are called coupling and cohesion.</a:t>
            </a:r>
            <a:endParaRPr lang="en-IN" dirty="0"/>
          </a:p>
        </p:txBody>
      </p:sp>
      <p:sp>
        <p:nvSpPr>
          <p:cNvPr id="4" name="Content Placeholder 3"/>
          <p:cNvSpPr>
            <a:spLocks noGrp="1"/>
          </p:cNvSpPr>
          <p:nvPr>
            <p:ph sz="quarter" idx="14"/>
          </p:nvPr>
        </p:nvSpPr>
        <p:spPr>
          <a:xfrm>
            <a:off x="4844901" y="1352549"/>
            <a:ext cx="3886200" cy="3505217"/>
          </a:xfrm>
        </p:spPr>
        <p:txBody>
          <a:bodyPr>
            <a:normAutofit fontScale="92500" lnSpcReduction="20000"/>
          </a:bodyPr>
          <a:lstStyle/>
          <a:p>
            <a:r>
              <a:rPr lang="en-IN" sz="2000" b="1" dirty="0" smtClean="0"/>
              <a:t>Module Coupling</a:t>
            </a:r>
          </a:p>
          <a:p>
            <a:pPr algn="just"/>
            <a:r>
              <a:rPr lang="en-IN" sz="1700" dirty="0" smtClean="0"/>
              <a:t>In software engineering, the coupling is the degree of interdependence between software modules. Two modules that are tightly coupled are strongly dependent on each other.</a:t>
            </a:r>
          </a:p>
          <a:p>
            <a:pPr algn="just"/>
            <a:r>
              <a:rPr lang="en-IN" sz="2000" b="1" dirty="0" smtClean="0"/>
              <a:t>Module Cohesion</a:t>
            </a:r>
          </a:p>
          <a:p>
            <a:pPr algn="just"/>
            <a:r>
              <a:rPr lang="en-IN" sz="1700" dirty="0" smtClean="0"/>
              <a:t>In computer programming, cohesion defines to the degree to which the elements of a module belong together. Thus, cohesion measures the strength of relationships between pieces of functionality within a given module. For example, in highly cohesive systems, functionality is strongly related.</a:t>
            </a:r>
            <a:endParaRPr lang="en-IN" sz="1700" b="1" dirty="0" smtClean="0"/>
          </a:p>
          <a:p>
            <a:pPr algn="just"/>
            <a:endParaRPr lang="en-IN" sz="2000" b="1" dirty="0" smtClean="0"/>
          </a:p>
          <a:p>
            <a:pPr algn="just"/>
            <a:endParaRPr lang="en-I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Coupling and Cohesion</a:t>
            </a:r>
            <a:endParaRPr lang="en-IN" dirty="0"/>
          </a:p>
        </p:txBody>
      </p:sp>
      <p:sp>
        <p:nvSpPr>
          <p:cNvPr id="3" name="Content Placeholder 2"/>
          <p:cNvSpPr>
            <a:spLocks noGrp="1"/>
          </p:cNvSpPr>
          <p:nvPr>
            <p:ph sz="quarter" idx="13"/>
          </p:nvPr>
        </p:nvSpPr>
        <p:spPr/>
        <p:txBody>
          <a:bodyPr>
            <a:normAutofit/>
          </a:bodyPr>
          <a:lstStyle/>
          <a:p>
            <a:r>
              <a:rPr lang="en-IN" dirty="0" smtClean="0"/>
              <a:t>Module Coupling</a:t>
            </a:r>
          </a:p>
          <a:p>
            <a:pPr algn="just"/>
            <a:r>
              <a:rPr lang="en-IN" sz="1600" b="1" dirty="0" smtClean="0"/>
              <a:t>Coupling:</a:t>
            </a:r>
            <a:r>
              <a:rPr lang="en-IN" sz="1600" dirty="0" smtClean="0"/>
              <a:t> Coupling is the measure of the degree of interdependence between the modules. A good software will have low coupling.</a:t>
            </a:r>
          </a:p>
          <a:p>
            <a:pPr algn="just"/>
            <a:endParaRPr lang="en-IN" sz="1600" dirty="0"/>
          </a:p>
        </p:txBody>
      </p:sp>
      <p:sp>
        <p:nvSpPr>
          <p:cNvPr id="4" name="Content Placeholder 3"/>
          <p:cNvSpPr>
            <a:spLocks noGrp="1"/>
          </p:cNvSpPr>
          <p:nvPr>
            <p:ph sz="quarter" idx="14"/>
          </p:nvPr>
        </p:nvSpPr>
        <p:spPr>
          <a:xfrm>
            <a:off x="4844901" y="1352549"/>
            <a:ext cx="3886200" cy="3576655"/>
          </a:xfrm>
        </p:spPr>
        <p:txBody>
          <a:bodyPr>
            <a:normAutofit/>
          </a:bodyPr>
          <a:lstStyle/>
          <a:p>
            <a:r>
              <a:rPr lang="en-IN" dirty="0" smtClean="0"/>
              <a:t>Module Cohesion</a:t>
            </a:r>
          </a:p>
          <a:p>
            <a:pPr algn="just"/>
            <a:r>
              <a:rPr lang="en-IN" sz="1200" dirty="0" smtClean="0"/>
              <a:t>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a:t>
            </a:r>
            <a:endParaRPr lang="en-IN" sz="1200" dirty="0"/>
          </a:p>
        </p:txBody>
      </p:sp>
      <p:pic>
        <p:nvPicPr>
          <p:cNvPr id="1026" name="Picture 2" descr="Coupling and Cohesion"/>
          <p:cNvPicPr>
            <a:picLocks noChangeAspect="1" noChangeArrowheads="1"/>
          </p:cNvPicPr>
          <p:nvPr/>
        </p:nvPicPr>
        <p:blipFill>
          <a:blip r:embed="rId2"/>
          <a:srcRect/>
          <a:stretch>
            <a:fillRect/>
          </a:stretch>
        </p:blipFill>
        <p:spPr bwMode="auto">
          <a:xfrm>
            <a:off x="357158" y="2928940"/>
            <a:ext cx="4143372" cy="2071702"/>
          </a:xfrm>
          <a:prstGeom prst="rect">
            <a:avLst/>
          </a:prstGeom>
          <a:noFill/>
        </p:spPr>
      </p:pic>
      <p:pic>
        <p:nvPicPr>
          <p:cNvPr id="1028" name="Picture 4" descr="Coupling and Cohesion"/>
          <p:cNvPicPr>
            <a:picLocks noChangeAspect="1" noChangeArrowheads="1"/>
          </p:cNvPicPr>
          <p:nvPr/>
        </p:nvPicPr>
        <p:blipFill>
          <a:blip r:embed="rId3"/>
          <a:srcRect/>
          <a:stretch>
            <a:fillRect/>
          </a:stretch>
        </p:blipFill>
        <p:spPr bwMode="auto">
          <a:xfrm>
            <a:off x="5286380" y="3357569"/>
            <a:ext cx="3500462" cy="157163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Types of Module Coupling</a:t>
            </a:r>
            <a:endParaRPr lang="en-IN" dirty="0"/>
          </a:p>
        </p:txBody>
      </p:sp>
      <p:sp>
        <p:nvSpPr>
          <p:cNvPr id="3" name="Content Placeholder 2"/>
          <p:cNvSpPr>
            <a:spLocks noGrp="1"/>
          </p:cNvSpPr>
          <p:nvPr>
            <p:ph sz="quarter" idx="13"/>
          </p:nvPr>
        </p:nvSpPr>
        <p:spPr/>
        <p:txBody>
          <a:bodyPr/>
          <a:lstStyle/>
          <a:p>
            <a:pPr>
              <a:buNone/>
            </a:pPr>
            <a:r>
              <a:rPr lang="en-IN" b="1" dirty="0" smtClean="0"/>
              <a:t>1.</a:t>
            </a:r>
            <a:r>
              <a:rPr lang="en-IN" dirty="0" smtClean="0"/>
              <a:t> Data Coupling </a:t>
            </a:r>
          </a:p>
          <a:p>
            <a:pPr>
              <a:buNone/>
            </a:pPr>
            <a:r>
              <a:rPr lang="en-IN" b="1" dirty="0" smtClean="0"/>
              <a:t>2.</a:t>
            </a:r>
            <a:r>
              <a:rPr lang="en-IN" dirty="0" smtClean="0"/>
              <a:t> Stamp Coupling </a:t>
            </a:r>
          </a:p>
          <a:p>
            <a:pPr>
              <a:buNone/>
            </a:pPr>
            <a:r>
              <a:rPr lang="en-IN" b="1" dirty="0" smtClean="0"/>
              <a:t>3.</a:t>
            </a:r>
            <a:r>
              <a:rPr lang="en-IN" dirty="0" smtClean="0"/>
              <a:t> Control Coupling</a:t>
            </a:r>
          </a:p>
          <a:p>
            <a:pPr>
              <a:buNone/>
            </a:pPr>
            <a:r>
              <a:rPr lang="en-IN" b="1" dirty="0" smtClean="0"/>
              <a:t>4.</a:t>
            </a:r>
            <a:r>
              <a:rPr lang="en-IN" dirty="0" smtClean="0"/>
              <a:t> External Coupling </a:t>
            </a:r>
          </a:p>
          <a:p>
            <a:pPr>
              <a:buNone/>
            </a:pPr>
            <a:r>
              <a:rPr lang="en-IN" b="1" dirty="0" smtClean="0"/>
              <a:t>5.</a:t>
            </a:r>
            <a:r>
              <a:rPr lang="en-IN" dirty="0" smtClean="0"/>
              <a:t> Common Coupling </a:t>
            </a:r>
          </a:p>
          <a:p>
            <a:pPr>
              <a:buNone/>
            </a:pPr>
            <a:r>
              <a:rPr lang="en-IN" b="1" dirty="0" smtClean="0"/>
              <a:t>6.</a:t>
            </a:r>
            <a:r>
              <a:rPr lang="en-IN" dirty="0" smtClean="0"/>
              <a:t> Content Coupling </a:t>
            </a:r>
            <a:endParaRPr lang="en-IN" dirty="0"/>
          </a:p>
        </p:txBody>
      </p:sp>
      <p:sp>
        <p:nvSpPr>
          <p:cNvPr id="33794" name="AutoShape 2" descr="coup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796" name="AutoShape 4" descr="coup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798" name="AutoShape 6" descr="coup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800" name="AutoShape 8" descr="coup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802" name="Picture 10"/>
          <p:cNvPicPr>
            <a:picLocks noGrp="1" noChangeAspect="1" noChangeArrowheads="1"/>
          </p:cNvPicPr>
          <p:nvPr>
            <p:ph sz="quarter" idx="14"/>
          </p:nvPr>
        </p:nvPicPr>
        <p:blipFill>
          <a:blip r:embed="rId2"/>
          <a:srcRect/>
          <a:stretch>
            <a:fillRect/>
          </a:stretch>
        </p:blipFill>
        <p:spPr bwMode="auto">
          <a:xfrm>
            <a:off x="4786314" y="1500180"/>
            <a:ext cx="3143272" cy="337928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3"/>
          </p:nvPr>
        </p:nvSpPr>
        <p:spPr>
          <a:xfrm>
            <a:off x="762000" y="1352550"/>
            <a:ext cx="3429000" cy="3276600"/>
          </a:xfrm>
        </p:spPr>
        <p:txBody>
          <a:bodyPr>
            <a:normAutofit fontScale="92500" lnSpcReduction="20000"/>
          </a:bodyPr>
          <a:lstStyle/>
          <a:p>
            <a:r>
              <a:rPr lang="en-US" dirty="0" smtClean="0"/>
              <a:t>What is Design ?</a:t>
            </a:r>
          </a:p>
          <a:p>
            <a:r>
              <a:rPr lang="en-US" dirty="0" smtClean="0"/>
              <a:t>Characteristics of good Design</a:t>
            </a:r>
          </a:p>
          <a:p>
            <a:r>
              <a:rPr lang="en-US" dirty="0" smtClean="0"/>
              <a:t>Design Model</a:t>
            </a:r>
          </a:p>
          <a:p>
            <a:r>
              <a:rPr lang="en-US" dirty="0"/>
              <a:t>Conceptual Design &amp; Technical Design</a:t>
            </a:r>
            <a:endParaRPr lang="en-US" dirty="0" smtClean="0"/>
          </a:p>
          <a:p>
            <a:r>
              <a:rPr lang="en-US" dirty="0" smtClean="0"/>
              <a:t>The FURPS quality attributes</a:t>
            </a:r>
          </a:p>
          <a:p>
            <a:endParaRPr lang="en-US" dirty="0" smtClean="0"/>
          </a:p>
          <a:p>
            <a:endParaRPr lang="en-US" dirty="0" smtClean="0"/>
          </a:p>
          <a:p>
            <a:endParaRPr lang="en-US" dirty="0"/>
          </a:p>
        </p:txBody>
      </p:sp>
      <p:sp>
        <p:nvSpPr>
          <p:cNvPr id="5" name="Content Placeholder 2"/>
          <p:cNvSpPr txBox="1">
            <a:spLocks/>
          </p:cNvSpPr>
          <p:nvPr/>
        </p:nvSpPr>
        <p:spPr>
          <a:xfrm>
            <a:off x="4343400" y="1276350"/>
            <a:ext cx="3429000" cy="3429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700" dirty="0"/>
              <a:t>Modularity</a:t>
            </a:r>
          </a:p>
          <a:p>
            <a:r>
              <a:rPr lang="en-US" sz="2700" dirty="0"/>
              <a:t>Strategy of Design</a:t>
            </a:r>
          </a:p>
          <a:p>
            <a:r>
              <a:rPr lang="en-US" sz="2700" dirty="0"/>
              <a:t>Function Oriented Design</a:t>
            </a:r>
          </a:p>
          <a:p>
            <a:r>
              <a:rPr lang="en-US" sz="2700" dirty="0"/>
              <a:t>Object </a:t>
            </a:r>
            <a:r>
              <a:rPr lang="en-US" sz="2700" dirty="0" smtClean="0"/>
              <a:t>Oriented Design Approach (</a:t>
            </a:r>
            <a:r>
              <a:rPr lang="en-US" sz="2700" dirty="0"/>
              <a:t>OOD)</a:t>
            </a:r>
          </a:p>
          <a:p>
            <a:endParaRPr lang="en-US" dirty="0" smtClean="0"/>
          </a:p>
          <a:p>
            <a:endParaRPr lang="en-US" dirty="0"/>
          </a:p>
        </p:txBody>
      </p:sp>
    </p:spTree>
    <p:extLst>
      <p:ext uri="{BB962C8B-B14F-4D97-AF65-F5344CB8AC3E}">
        <p14:creationId xmlns="" xmlns:p14="http://schemas.microsoft.com/office/powerpoint/2010/main" val="3628073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Module Coupling</a:t>
            </a:r>
            <a:endParaRPr lang="en-IN" dirty="0"/>
          </a:p>
        </p:txBody>
      </p:sp>
      <p:sp>
        <p:nvSpPr>
          <p:cNvPr id="3" name="Content Placeholder 2"/>
          <p:cNvSpPr>
            <a:spLocks noGrp="1"/>
          </p:cNvSpPr>
          <p:nvPr>
            <p:ph sz="quarter" idx="13"/>
          </p:nvPr>
        </p:nvSpPr>
        <p:spPr>
          <a:xfrm>
            <a:off x="142844" y="1352551"/>
            <a:ext cx="4143404" cy="3268624"/>
          </a:xfrm>
        </p:spPr>
        <p:txBody>
          <a:bodyPr>
            <a:normAutofit/>
          </a:bodyPr>
          <a:lstStyle/>
          <a:p>
            <a:pPr algn="just"/>
            <a:r>
              <a:rPr lang="en-IN" sz="1200" b="1" dirty="0" smtClean="0"/>
              <a:t>Data Coupling:</a:t>
            </a:r>
            <a:r>
              <a:rPr lang="en-IN" sz="1200" dirty="0" smtClean="0"/>
              <a:t> If the dependency between the modules is based on the fact that they communicate by passing only data, then the modules are said to be data coupled. In data coupling, the components are independent to each other and communicating through data. Module communications don’t contain tramp data. Example-customer billing system.</a:t>
            </a:r>
          </a:p>
          <a:p>
            <a:pPr algn="just"/>
            <a:r>
              <a:rPr lang="en-IN" sz="1200" b="1" dirty="0" smtClean="0"/>
              <a:t>Stamp Coupling</a:t>
            </a:r>
            <a:r>
              <a:rPr lang="en-IN" sz="1200" dirty="0" smtClean="0"/>
              <a:t> In stamp coupling, the complete data structure is passed from one module to another module.</a:t>
            </a:r>
          </a:p>
          <a:p>
            <a:pPr algn="just"/>
            <a:r>
              <a:rPr lang="en-IN" sz="1200" b="1" dirty="0" smtClean="0"/>
              <a:t>Control Coupling:</a:t>
            </a:r>
            <a:r>
              <a:rPr lang="en-IN" sz="1200" dirty="0" smtClean="0"/>
              <a:t> If the modules communicate by passing control information, then they are said to be control coupled. It can be bad if parameters indicate completely different behaviour and good if parameters allow factoring and reuse of functionality. Example- sort function that takes comparison function as an argument.</a:t>
            </a:r>
            <a:endParaRPr lang="en-IN" sz="1200" dirty="0"/>
          </a:p>
        </p:txBody>
      </p:sp>
      <p:sp>
        <p:nvSpPr>
          <p:cNvPr id="4" name="Content Placeholder 3"/>
          <p:cNvSpPr>
            <a:spLocks noGrp="1"/>
          </p:cNvSpPr>
          <p:nvPr>
            <p:ph sz="quarter" idx="14"/>
          </p:nvPr>
        </p:nvSpPr>
        <p:spPr>
          <a:xfrm>
            <a:off x="4714876" y="1352549"/>
            <a:ext cx="4016225" cy="3268625"/>
          </a:xfrm>
        </p:spPr>
        <p:txBody>
          <a:bodyPr>
            <a:noAutofit/>
          </a:bodyPr>
          <a:lstStyle/>
          <a:p>
            <a:pPr algn="just"/>
            <a:r>
              <a:rPr lang="en-IN" sz="1200" b="1" dirty="0" smtClean="0"/>
              <a:t>External Coupling:</a:t>
            </a:r>
            <a:r>
              <a:rPr lang="en-IN" sz="1200" dirty="0" smtClean="0"/>
              <a:t> In external coupling, the modules depend on other modules, external to the software being developed or to a particular type of hardware. Ex- protocol, external file, device format, etc.</a:t>
            </a:r>
          </a:p>
          <a:p>
            <a:pPr algn="just"/>
            <a:r>
              <a:rPr lang="en-IN" sz="1200" b="1" dirty="0" smtClean="0"/>
              <a:t>Common Coupling:</a:t>
            </a:r>
            <a:r>
              <a:rPr lang="en-IN" sz="1200" dirty="0" smtClean="0"/>
              <a:t> The modules have shared data such as global data structures. The changes in global data mean tracing back to all modules which access that data to evaluate the effect of the change. So it has got disadvantages like difficulty in reusing modules, reduced ability to control data accesses and reduced maintainability.</a:t>
            </a:r>
          </a:p>
          <a:p>
            <a:pPr algn="just"/>
            <a:r>
              <a:rPr lang="en-IN" sz="1200" b="1" dirty="0" smtClean="0"/>
              <a:t>Content Coupling:</a:t>
            </a:r>
            <a:r>
              <a:rPr lang="en-IN" sz="1200" dirty="0" smtClean="0"/>
              <a:t> In a content coupling, one module can modify the data of another module or control flow is passed from one module to the other module. This is the worst form of coupling and should be avoided.</a:t>
            </a:r>
          </a:p>
          <a:p>
            <a:pPr algn="just"/>
            <a:endParaRPr lang="en-IN"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Types of Modules Cohesion</a:t>
            </a:r>
            <a:endParaRPr lang="en-IN" dirty="0"/>
          </a:p>
        </p:txBody>
      </p:sp>
      <p:sp>
        <p:nvSpPr>
          <p:cNvPr id="3" name="Content Placeholder 2"/>
          <p:cNvSpPr>
            <a:spLocks noGrp="1"/>
          </p:cNvSpPr>
          <p:nvPr>
            <p:ph sz="quarter" idx="13"/>
          </p:nvPr>
        </p:nvSpPr>
        <p:spPr>
          <a:xfrm>
            <a:off x="285720" y="1352551"/>
            <a:ext cx="4210080" cy="3268624"/>
          </a:xfrm>
        </p:spPr>
        <p:txBody>
          <a:bodyPr>
            <a:normAutofit fontScale="92500" lnSpcReduction="10000"/>
          </a:bodyPr>
          <a:lstStyle/>
          <a:p>
            <a:pPr>
              <a:buNone/>
            </a:pPr>
            <a:r>
              <a:rPr lang="en-IN" b="1" dirty="0" smtClean="0"/>
              <a:t>1.</a:t>
            </a:r>
            <a:r>
              <a:rPr lang="en-IN" dirty="0" smtClean="0"/>
              <a:t> Functional cohesion </a:t>
            </a:r>
          </a:p>
          <a:p>
            <a:pPr>
              <a:buNone/>
            </a:pPr>
            <a:r>
              <a:rPr lang="en-IN" b="1" dirty="0" smtClean="0"/>
              <a:t>2.</a:t>
            </a:r>
            <a:r>
              <a:rPr lang="en-IN" dirty="0" smtClean="0"/>
              <a:t> Sequential cohesion </a:t>
            </a:r>
          </a:p>
          <a:p>
            <a:pPr>
              <a:buNone/>
            </a:pPr>
            <a:r>
              <a:rPr lang="en-IN" b="1" dirty="0" smtClean="0"/>
              <a:t>3.</a:t>
            </a:r>
            <a:r>
              <a:rPr lang="en-IN" dirty="0" smtClean="0"/>
              <a:t> Communicational cohesion </a:t>
            </a:r>
          </a:p>
          <a:p>
            <a:pPr>
              <a:buNone/>
            </a:pPr>
            <a:r>
              <a:rPr lang="en-IN" b="1" dirty="0" smtClean="0"/>
              <a:t>4.</a:t>
            </a:r>
            <a:r>
              <a:rPr lang="en-IN" dirty="0" smtClean="0"/>
              <a:t> Procedural cohesion </a:t>
            </a:r>
          </a:p>
          <a:p>
            <a:pPr>
              <a:buNone/>
            </a:pPr>
            <a:r>
              <a:rPr lang="en-IN" b="1" dirty="0" smtClean="0"/>
              <a:t>5.</a:t>
            </a:r>
            <a:r>
              <a:rPr lang="en-IN" dirty="0" smtClean="0"/>
              <a:t> Temporal cohesion </a:t>
            </a:r>
          </a:p>
          <a:p>
            <a:pPr>
              <a:buNone/>
            </a:pPr>
            <a:r>
              <a:rPr lang="en-IN" b="1" dirty="0" smtClean="0"/>
              <a:t>6.</a:t>
            </a:r>
            <a:r>
              <a:rPr lang="en-IN" dirty="0" smtClean="0"/>
              <a:t> Logical cohesion </a:t>
            </a:r>
          </a:p>
          <a:p>
            <a:pPr>
              <a:buNone/>
            </a:pPr>
            <a:r>
              <a:rPr lang="en-IN" b="1" dirty="0" smtClean="0"/>
              <a:t>7.</a:t>
            </a:r>
            <a:r>
              <a:rPr lang="en-IN" dirty="0" smtClean="0"/>
              <a:t> Co-incidental cohesion </a:t>
            </a:r>
            <a:endParaRPr lang="en-IN" dirty="0"/>
          </a:p>
        </p:txBody>
      </p:sp>
      <p:sp>
        <p:nvSpPr>
          <p:cNvPr id="34818" name="AutoShape 2" descr="Coupling and Cohe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0" name="AutoShape 4" descr="Coupling and Cohe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2" name="AutoShape 6" descr="Coupling and Cohe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23" name="Picture 7"/>
          <p:cNvPicPr>
            <a:picLocks noChangeAspect="1" noChangeArrowheads="1"/>
          </p:cNvPicPr>
          <p:nvPr/>
        </p:nvPicPr>
        <p:blipFill>
          <a:blip r:embed="rId2"/>
          <a:srcRect/>
          <a:stretch>
            <a:fillRect/>
          </a:stretch>
        </p:blipFill>
        <p:spPr bwMode="auto">
          <a:xfrm>
            <a:off x="4714876" y="1571617"/>
            <a:ext cx="3857652" cy="320525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Modules Cohesion</a:t>
            </a:r>
            <a:endParaRPr lang="en-IN" dirty="0"/>
          </a:p>
        </p:txBody>
      </p:sp>
      <p:sp>
        <p:nvSpPr>
          <p:cNvPr id="3" name="Content Placeholder 2"/>
          <p:cNvSpPr>
            <a:spLocks noGrp="1"/>
          </p:cNvSpPr>
          <p:nvPr>
            <p:ph sz="quarter" idx="13"/>
          </p:nvPr>
        </p:nvSpPr>
        <p:spPr/>
        <p:txBody>
          <a:bodyPr>
            <a:normAutofit fontScale="85000" lnSpcReduction="20000"/>
          </a:bodyPr>
          <a:lstStyle/>
          <a:p>
            <a:pPr algn="just"/>
            <a:r>
              <a:rPr lang="en-IN" sz="1600" b="1" dirty="0" smtClean="0"/>
              <a:t>Functional Cohesion:</a:t>
            </a:r>
            <a:r>
              <a:rPr lang="en-IN" sz="1600" dirty="0" smtClean="0"/>
              <a:t> Every essential element for a single computation is contained in the component. A functional cohesion performs the task and functions. It is an ideal situation.</a:t>
            </a:r>
            <a:endParaRPr lang="en-IN" sz="1600" b="1" dirty="0" smtClean="0"/>
          </a:p>
          <a:p>
            <a:pPr algn="just"/>
            <a:r>
              <a:rPr lang="en-IN" sz="1600" b="1" dirty="0" smtClean="0"/>
              <a:t>Sequential Cohesion:</a:t>
            </a:r>
            <a:r>
              <a:rPr lang="en-IN" sz="1600" dirty="0" smtClean="0"/>
              <a:t> An element outputs some data that becomes the input for other element</a:t>
            </a:r>
          </a:p>
          <a:p>
            <a:pPr algn="just"/>
            <a:r>
              <a:rPr lang="en-IN" sz="1600" b="1" dirty="0" smtClean="0"/>
              <a:t>Communicational Cohesion:</a:t>
            </a:r>
            <a:r>
              <a:rPr lang="en-IN" sz="1600" dirty="0" smtClean="0"/>
              <a:t> Two elements operate on the same input data or contribute towards the same output data. Example- update record into the database and send it to the printer.</a:t>
            </a:r>
          </a:p>
          <a:p>
            <a:pPr algn="just"/>
            <a:r>
              <a:rPr lang="en-IN" sz="1600" b="1" dirty="0" smtClean="0"/>
              <a:t>Procedural Cohesion:</a:t>
            </a:r>
            <a:r>
              <a:rPr lang="en-IN" sz="1600" dirty="0" smtClean="0"/>
              <a:t> Elements of procedural cohesion ensure the order of execution. Actions are still weakly connected and unlikely to be reusable. Ex- calculate student CGPA, print student record, calculate CGPA, print CGPA.</a:t>
            </a:r>
          </a:p>
          <a:p>
            <a:pPr algn="just"/>
            <a:endParaRPr lang="en-IN" sz="1600" dirty="0" smtClean="0"/>
          </a:p>
          <a:p>
            <a:pPr algn="just"/>
            <a:endParaRPr lang="en-IN" sz="1400" dirty="0"/>
          </a:p>
        </p:txBody>
      </p:sp>
      <p:sp>
        <p:nvSpPr>
          <p:cNvPr id="4" name="Content Placeholder 3"/>
          <p:cNvSpPr>
            <a:spLocks noGrp="1"/>
          </p:cNvSpPr>
          <p:nvPr>
            <p:ph sz="quarter" idx="14"/>
          </p:nvPr>
        </p:nvSpPr>
        <p:spPr/>
        <p:txBody>
          <a:bodyPr>
            <a:normAutofit fontScale="92500" lnSpcReduction="20000"/>
          </a:bodyPr>
          <a:lstStyle/>
          <a:p>
            <a:pPr algn="just"/>
            <a:r>
              <a:rPr lang="en-IN" sz="1400" b="1" dirty="0" smtClean="0"/>
              <a:t>Temporal Cohesion:</a:t>
            </a:r>
            <a:r>
              <a:rPr lang="en-IN" sz="1400" dirty="0" smtClean="0"/>
              <a:t> The elements are related by their timing involved. A module connected with temporal cohesion all the tasks must be executed in the same time-span. This cohesion contains the code for initializing all the parts of the system. Lots of different activities occur, all at initial time.</a:t>
            </a:r>
          </a:p>
          <a:p>
            <a:pPr algn="just"/>
            <a:r>
              <a:rPr lang="en-IN" sz="1400" b="1" dirty="0" smtClean="0"/>
              <a:t>Logical Cohesion:</a:t>
            </a:r>
            <a:r>
              <a:rPr lang="en-IN" sz="1400" dirty="0" smtClean="0"/>
              <a:t> The elements are logically related and not functionally. Ex- A component reads inputs from tape, disk, and network. All the code for these functions is in the same component. Operations are related, but the functions are significantly different.</a:t>
            </a:r>
          </a:p>
          <a:p>
            <a:pPr algn="just"/>
            <a:r>
              <a:rPr lang="en-IN" sz="1400" b="1" dirty="0" smtClean="0"/>
              <a:t>Coincidental Cohesion:</a:t>
            </a:r>
            <a:r>
              <a:rPr lang="en-IN" sz="1400" dirty="0" smtClean="0"/>
              <a:t> The elements are not related(unrelated). The elements have no conceptual relationship other than location in source code. It is accidental and the worst form of cohesion. </a:t>
            </a:r>
            <a:endParaRPr lang="en-I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8110"/>
            <a:ext cx="8572560" cy="1005840"/>
          </a:xfrm>
        </p:spPr>
        <p:txBody>
          <a:bodyPr>
            <a:normAutofit/>
          </a:bodyPr>
          <a:lstStyle/>
          <a:p>
            <a:r>
              <a:rPr lang="en-IN" sz="3600" dirty="0" smtClean="0"/>
              <a:t>Differentiate between Coupling and Cohesion</a:t>
            </a:r>
            <a:endParaRPr lang="en-IN" sz="3600" dirty="0"/>
          </a:p>
        </p:txBody>
      </p:sp>
      <p:graphicFrame>
        <p:nvGraphicFramePr>
          <p:cNvPr id="5" name="Table 4"/>
          <p:cNvGraphicFramePr>
            <a:graphicFrameLocks noGrp="1"/>
          </p:cNvGraphicFramePr>
          <p:nvPr/>
        </p:nvGraphicFramePr>
        <p:xfrm>
          <a:off x="0" y="1313180"/>
          <a:ext cx="9144000" cy="3830320"/>
        </p:xfrm>
        <a:graphic>
          <a:graphicData uri="http://schemas.openxmlformats.org/drawingml/2006/table">
            <a:tbl>
              <a:tblPr firstRow="1" bandRow="1">
                <a:tableStyleId>{5C22544A-7EE6-4342-B048-85BDC9FD1C3A}</a:tableStyleId>
              </a:tblPr>
              <a:tblGrid>
                <a:gridCol w="4572000"/>
                <a:gridCol w="4572000"/>
              </a:tblGrid>
              <a:tr h="370840">
                <a:tc>
                  <a:txBody>
                    <a:bodyPr/>
                    <a:lstStyle/>
                    <a:p>
                      <a:pPr algn="ctr" fontAlgn="t"/>
                      <a:r>
                        <a:rPr lang="en-IN" dirty="0">
                          <a:solidFill>
                            <a:srgbClr val="000000"/>
                          </a:solidFill>
                          <a:latin typeface="times new roman"/>
                        </a:rPr>
                        <a:t>Coupling</a:t>
                      </a:r>
                    </a:p>
                  </a:txBody>
                  <a:tcPr marL="114300" marR="114300" marT="114300" marB="114300"/>
                </a:tc>
                <a:tc>
                  <a:txBody>
                    <a:bodyPr/>
                    <a:lstStyle/>
                    <a:p>
                      <a:pPr algn="ctr" fontAlgn="t"/>
                      <a:r>
                        <a:rPr lang="en-IN" dirty="0">
                          <a:solidFill>
                            <a:srgbClr val="000000"/>
                          </a:solidFill>
                          <a:latin typeface="times new roman"/>
                        </a:rPr>
                        <a:t>Cohesion</a:t>
                      </a:r>
                    </a:p>
                  </a:txBody>
                  <a:tcPr marL="114300" marR="114300" marT="114300" marB="114300"/>
                </a:tc>
              </a:tr>
              <a:tr h="370840">
                <a:tc>
                  <a:txBody>
                    <a:bodyPr/>
                    <a:lstStyle/>
                    <a:p>
                      <a:pPr algn="l" fontAlgn="t"/>
                      <a:r>
                        <a:rPr lang="en-IN" sz="1400" dirty="0">
                          <a:solidFill>
                            <a:srgbClr val="000000"/>
                          </a:solidFill>
                          <a:latin typeface="verdana"/>
                        </a:rPr>
                        <a:t>Coupling is also called Inter-Module Binding.</a:t>
                      </a:r>
                    </a:p>
                  </a:txBody>
                  <a:tcPr marL="76200" marR="76200" marT="76200" marB="76200"/>
                </a:tc>
                <a:tc>
                  <a:txBody>
                    <a:bodyPr/>
                    <a:lstStyle/>
                    <a:p>
                      <a:pPr algn="l" fontAlgn="t"/>
                      <a:r>
                        <a:rPr lang="en-IN" sz="1400">
                          <a:solidFill>
                            <a:srgbClr val="000000"/>
                          </a:solidFill>
                          <a:latin typeface="verdana"/>
                        </a:rPr>
                        <a:t>Cohesion is also called Intra-Module Binding.</a:t>
                      </a:r>
                    </a:p>
                  </a:txBody>
                  <a:tcPr marL="76200" marR="76200" marT="76200" marB="76200"/>
                </a:tc>
              </a:tr>
              <a:tr h="370840">
                <a:tc>
                  <a:txBody>
                    <a:bodyPr/>
                    <a:lstStyle/>
                    <a:p>
                      <a:pPr algn="l" fontAlgn="t"/>
                      <a:r>
                        <a:rPr lang="en-IN" sz="1400" dirty="0">
                          <a:solidFill>
                            <a:srgbClr val="000000"/>
                          </a:solidFill>
                          <a:latin typeface="verdana"/>
                        </a:rPr>
                        <a:t>Coupling shows the relationships between modules.</a:t>
                      </a:r>
                    </a:p>
                  </a:txBody>
                  <a:tcPr marL="76200" marR="76200" marT="76200" marB="76200"/>
                </a:tc>
                <a:tc>
                  <a:txBody>
                    <a:bodyPr/>
                    <a:lstStyle/>
                    <a:p>
                      <a:pPr algn="l" fontAlgn="t"/>
                      <a:r>
                        <a:rPr lang="en-IN" sz="1400">
                          <a:solidFill>
                            <a:srgbClr val="000000"/>
                          </a:solidFill>
                          <a:latin typeface="verdana"/>
                        </a:rPr>
                        <a:t>Cohesion shows the relationship within the module.</a:t>
                      </a:r>
                    </a:p>
                  </a:txBody>
                  <a:tcPr marL="76200" marR="76200" marT="76200" marB="76200"/>
                </a:tc>
              </a:tr>
              <a:tr h="370840">
                <a:tc>
                  <a:txBody>
                    <a:bodyPr/>
                    <a:lstStyle/>
                    <a:p>
                      <a:pPr algn="l" fontAlgn="t"/>
                      <a:r>
                        <a:rPr lang="en-IN" sz="1400" dirty="0">
                          <a:solidFill>
                            <a:srgbClr val="000000"/>
                          </a:solidFill>
                          <a:latin typeface="verdana"/>
                        </a:rPr>
                        <a:t>Coupling shows the relative </a:t>
                      </a:r>
                      <a:r>
                        <a:rPr lang="en-IN" sz="1400" b="1" dirty="0">
                          <a:solidFill>
                            <a:srgbClr val="000000"/>
                          </a:solidFill>
                          <a:latin typeface="verdana"/>
                        </a:rPr>
                        <a:t>independence</a:t>
                      </a:r>
                      <a:r>
                        <a:rPr lang="en-IN" sz="1400" dirty="0">
                          <a:solidFill>
                            <a:srgbClr val="000000"/>
                          </a:solidFill>
                          <a:latin typeface="verdana"/>
                        </a:rPr>
                        <a:t> between the modules.</a:t>
                      </a:r>
                    </a:p>
                  </a:txBody>
                  <a:tcPr marL="76200" marR="76200" marT="76200" marB="76200"/>
                </a:tc>
                <a:tc>
                  <a:txBody>
                    <a:bodyPr/>
                    <a:lstStyle/>
                    <a:p>
                      <a:pPr algn="l" fontAlgn="t"/>
                      <a:r>
                        <a:rPr lang="en-IN" sz="1400">
                          <a:solidFill>
                            <a:srgbClr val="000000"/>
                          </a:solidFill>
                          <a:latin typeface="verdana"/>
                        </a:rPr>
                        <a:t>Cohesion shows the module's relative </a:t>
                      </a:r>
                      <a:r>
                        <a:rPr lang="en-IN" sz="1400" b="1">
                          <a:solidFill>
                            <a:srgbClr val="000000"/>
                          </a:solidFill>
                          <a:latin typeface="verdana"/>
                        </a:rPr>
                        <a:t>functional</a:t>
                      </a:r>
                      <a:r>
                        <a:rPr lang="en-IN" sz="1400">
                          <a:solidFill>
                            <a:srgbClr val="000000"/>
                          </a:solidFill>
                          <a:latin typeface="verdana"/>
                        </a:rPr>
                        <a:t> strength.</a:t>
                      </a:r>
                    </a:p>
                  </a:txBody>
                  <a:tcPr marL="76200" marR="76200" marT="76200" marB="76200"/>
                </a:tc>
              </a:tr>
              <a:tr h="370840">
                <a:tc>
                  <a:txBody>
                    <a:bodyPr/>
                    <a:lstStyle/>
                    <a:p>
                      <a:pPr algn="l" fontAlgn="t"/>
                      <a:r>
                        <a:rPr lang="en-IN" sz="1400" dirty="0">
                          <a:solidFill>
                            <a:srgbClr val="000000"/>
                          </a:solidFill>
                          <a:latin typeface="verdana"/>
                        </a:rPr>
                        <a:t>While creating, you should aim for low coupling, i.e., dependency among modules should be less.</a:t>
                      </a:r>
                    </a:p>
                  </a:txBody>
                  <a:tcPr marL="76200" marR="76200" marT="76200" marB="76200"/>
                </a:tc>
                <a:tc>
                  <a:txBody>
                    <a:bodyPr/>
                    <a:lstStyle/>
                    <a:p>
                      <a:pPr algn="l" fontAlgn="t"/>
                      <a:r>
                        <a:rPr lang="en-IN" sz="1400" dirty="0">
                          <a:solidFill>
                            <a:srgbClr val="000000"/>
                          </a:solidFill>
                          <a:latin typeface="verdana"/>
                        </a:rPr>
                        <a:t>While creating you should aim for high cohesion, i.e., a cohesive component/ module focuses on a single function (i.e., single-mindedness) with little interaction with other modules of the system.</a:t>
                      </a:r>
                    </a:p>
                  </a:txBody>
                  <a:tcPr marL="76200" marR="76200" marT="76200" marB="76200"/>
                </a:tc>
              </a:tr>
              <a:tr h="370840">
                <a:tc>
                  <a:txBody>
                    <a:bodyPr/>
                    <a:lstStyle/>
                    <a:p>
                      <a:pPr algn="l" fontAlgn="t"/>
                      <a:r>
                        <a:rPr lang="en-IN" sz="1400">
                          <a:solidFill>
                            <a:srgbClr val="000000"/>
                          </a:solidFill>
                          <a:latin typeface="verdana"/>
                        </a:rPr>
                        <a:t>In coupling, modules are linked to the other modules.</a:t>
                      </a:r>
                    </a:p>
                  </a:txBody>
                  <a:tcPr marL="76200" marR="76200" marT="76200" marB="76200"/>
                </a:tc>
                <a:tc>
                  <a:txBody>
                    <a:bodyPr/>
                    <a:lstStyle/>
                    <a:p>
                      <a:pPr algn="l" fontAlgn="t"/>
                      <a:r>
                        <a:rPr lang="en-IN" sz="1400" dirty="0">
                          <a:solidFill>
                            <a:srgbClr val="000000"/>
                          </a:solidFill>
                          <a:latin typeface="verdana"/>
                        </a:rPr>
                        <a:t>In cohesion, the module focuses on a single thing.</a:t>
                      </a:r>
                    </a:p>
                  </a:txBody>
                  <a:tcPr marL="76200" marR="76200" marT="76200" marB="762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Strategy of Design</a:t>
            </a:r>
            <a:endParaRPr lang="en-IN" dirty="0"/>
          </a:p>
        </p:txBody>
      </p:sp>
      <p:sp>
        <p:nvSpPr>
          <p:cNvPr id="3" name="Content Placeholder 2"/>
          <p:cNvSpPr>
            <a:spLocks noGrp="1"/>
          </p:cNvSpPr>
          <p:nvPr>
            <p:ph sz="quarter" idx="13"/>
          </p:nvPr>
        </p:nvSpPr>
        <p:spPr>
          <a:xfrm>
            <a:off x="285720" y="1352550"/>
            <a:ext cx="7929618" cy="3648091"/>
          </a:xfrm>
        </p:spPr>
        <p:txBody>
          <a:bodyPr>
            <a:noAutofit/>
          </a:bodyPr>
          <a:lstStyle/>
          <a:p>
            <a:pPr algn="just"/>
            <a:r>
              <a:rPr lang="en-IN" sz="2000" dirty="0" smtClean="0"/>
              <a:t>A good system design strategy is to organize the program modules in such a method that are easy to develop and latter too, change. Structured design methods help developers to deal with the size and complexity of programs. Analysts generate instructions for the developers about how code should be composed and how pieces of code should fit together to form a program.</a:t>
            </a:r>
          </a:p>
          <a:p>
            <a:pPr>
              <a:buNone/>
            </a:pPr>
            <a:r>
              <a:rPr lang="en-IN" sz="2000" dirty="0" smtClean="0"/>
              <a:t>There are three possible approaches:</a:t>
            </a:r>
          </a:p>
          <a:p>
            <a:r>
              <a:rPr lang="en-IN" sz="2000" dirty="0" smtClean="0"/>
              <a:t>Top-down Approach</a:t>
            </a:r>
          </a:p>
          <a:p>
            <a:r>
              <a:rPr lang="en-IN" sz="2000" dirty="0" smtClean="0"/>
              <a:t>Bottom-up Approach</a:t>
            </a:r>
          </a:p>
          <a:p>
            <a:r>
              <a:rPr lang="en-IN" sz="2000" dirty="0" smtClean="0"/>
              <a:t>Hybrid Design</a:t>
            </a:r>
          </a:p>
          <a:p>
            <a:endParaRPr lang="en-IN" sz="2000" dirty="0" smtClean="0"/>
          </a:p>
          <a:p>
            <a:pPr algn="just"/>
            <a:endParaRPr lang="en-I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of Design</a:t>
            </a:r>
            <a:endParaRPr lang="en-IN" dirty="0"/>
          </a:p>
        </p:txBody>
      </p:sp>
      <p:sp>
        <p:nvSpPr>
          <p:cNvPr id="3" name="Content Placeholder 2"/>
          <p:cNvSpPr>
            <a:spLocks noGrp="1"/>
          </p:cNvSpPr>
          <p:nvPr>
            <p:ph sz="quarter" idx="13"/>
          </p:nvPr>
        </p:nvSpPr>
        <p:spPr/>
        <p:txBody>
          <a:bodyPr>
            <a:normAutofit/>
          </a:bodyPr>
          <a:lstStyle/>
          <a:p>
            <a:r>
              <a:rPr lang="en-IN" sz="2000" b="1" dirty="0" smtClean="0"/>
              <a:t>Bottom-up approach</a:t>
            </a:r>
          </a:p>
          <a:p>
            <a:pPr algn="just">
              <a:buNone/>
            </a:pPr>
            <a:r>
              <a:rPr lang="en-IN" sz="1800" dirty="0" smtClean="0"/>
              <a:t>     The design starts with the lowest level components and subsystems. By using these components, the next immediate higher level components and subsystems are created or composed. The process is continued till all the components and subsystems are composed into a single component, which is considered as the complete system</a:t>
            </a:r>
            <a:endParaRPr lang="en-IN" sz="1800" dirty="0"/>
          </a:p>
        </p:txBody>
      </p:sp>
      <p:pic>
        <p:nvPicPr>
          <p:cNvPr id="36866" name="Picture 2" descr="https://media.geeksforgeeks.org/wp-content/uploads/20190326154349/Untitled-document10.jpeg"/>
          <p:cNvPicPr>
            <a:picLocks noChangeAspect="1" noChangeArrowheads="1"/>
          </p:cNvPicPr>
          <p:nvPr/>
        </p:nvPicPr>
        <p:blipFill>
          <a:blip r:embed="rId2"/>
          <a:srcRect/>
          <a:stretch>
            <a:fillRect/>
          </a:stretch>
        </p:blipFill>
        <p:spPr bwMode="auto">
          <a:xfrm>
            <a:off x="4857752" y="1428742"/>
            <a:ext cx="4077030" cy="242889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of Design</a:t>
            </a:r>
            <a:endParaRPr lang="en-IN" dirty="0"/>
          </a:p>
        </p:txBody>
      </p:sp>
      <p:sp>
        <p:nvSpPr>
          <p:cNvPr id="3" name="Content Placeholder 2"/>
          <p:cNvSpPr>
            <a:spLocks noGrp="1"/>
          </p:cNvSpPr>
          <p:nvPr>
            <p:ph sz="quarter" idx="13"/>
          </p:nvPr>
        </p:nvSpPr>
        <p:spPr>
          <a:xfrm>
            <a:off x="214282" y="1357304"/>
            <a:ext cx="3886200" cy="3268624"/>
          </a:xfrm>
        </p:spPr>
        <p:txBody>
          <a:bodyPr>
            <a:normAutofit fontScale="92500" lnSpcReduction="10000"/>
          </a:bodyPr>
          <a:lstStyle/>
          <a:p>
            <a:r>
              <a:rPr lang="en-IN" sz="2000" b="1" dirty="0" smtClean="0"/>
              <a:t>Top-down approach</a:t>
            </a:r>
          </a:p>
          <a:p>
            <a:pPr algn="just">
              <a:buNone/>
            </a:pPr>
            <a:r>
              <a:rPr lang="en-IN" sz="1400" dirty="0" smtClean="0"/>
              <a:t>	Each system is divided into several subsystems and components. Each of the subsystem is further divided into set of subsystems and components. This process of division facilitates in forming a system hierarchy structure. The complete software system is considered as a single entity and in relation to the characteristics, the system is split into sub-system and component. The same is done with each of the sub-system.</a:t>
            </a:r>
          </a:p>
          <a:p>
            <a:pPr algn="just">
              <a:buNone/>
            </a:pPr>
            <a:r>
              <a:rPr lang="en-IN" sz="1400" dirty="0" smtClean="0"/>
              <a:t>	This process is continued until the lowest level of the system is reached. The design is started initially by defining the system as a whole and then keeps on adding definitions of the subsystems and components. When all the definitions are combined together, it turns out to be a complete system.</a:t>
            </a:r>
            <a:endParaRPr lang="en-IN" sz="1400" dirty="0"/>
          </a:p>
        </p:txBody>
      </p:sp>
      <p:pic>
        <p:nvPicPr>
          <p:cNvPr id="40962" name="Picture 2" descr="https://media.geeksforgeeks.org/wp-content/uploads/20190326161031/Untitled-document12.jpeg"/>
          <p:cNvPicPr>
            <a:picLocks noChangeAspect="1" noChangeArrowheads="1"/>
          </p:cNvPicPr>
          <p:nvPr/>
        </p:nvPicPr>
        <p:blipFill>
          <a:blip r:embed="rId2"/>
          <a:srcRect/>
          <a:stretch>
            <a:fillRect/>
          </a:stretch>
        </p:blipFill>
        <p:spPr bwMode="auto">
          <a:xfrm>
            <a:off x="4143372" y="1571618"/>
            <a:ext cx="4627475" cy="307183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of Design</a:t>
            </a:r>
            <a:endParaRPr lang="en-IN" dirty="0"/>
          </a:p>
        </p:txBody>
      </p:sp>
      <p:sp>
        <p:nvSpPr>
          <p:cNvPr id="3" name="Content Placeholder 2"/>
          <p:cNvSpPr>
            <a:spLocks noGrp="1"/>
          </p:cNvSpPr>
          <p:nvPr>
            <p:ph sz="quarter" idx="13"/>
          </p:nvPr>
        </p:nvSpPr>
        <p:spPr>
          <a:xfrm>
            <a:off x="609600" y="1352551"/>
            <a:ext cx="6891358" cy="3268624"/>
          </a:xfrm>
        </p:spPr>
        <p:txBody>
          <a:bodyPr>
            <a:normAutofit/>
          </a:bodyPr>
          <a:lstStyle/>
          <a:p>
            <a:r>
              <a:rPr lang="en-IN" sz="2400" b="1" dirty="0" smtClean="0"/>
              <a:t>Hybrid Design</a:t>
            </a:r>
          </a:p>
          <a:p>
            <a:pPr algn="just">
              <a:buNone/>
            </a:pPr>
            <a:r>
              <a:rPr lang="en-IN" sz="2400" dirty="0" smtClean="0"/>
              <a:t>    It is a combination of both the top – down and bottom – up design strategies. In this we can reuse the modules.</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Function Oriented Design</a:t>
            </a:r>
            <a:endParaRPr lang="en-IN" dirty="0"/>
          </a:p>
        </p:txBody>
      </p:sp>
      <p:sp>
        <p:nvSpPr>
          <p:cNvPr id="3" name="Content Placeholder 2"/>
          <p:cNvSpPr>
            <a:spLocks noGrp="1"/>
          </p:cNvSpPr>
          <p:nvPr>
            <p:ph sz="quarter" idx="13"/>
          </p:nvPr>
        </p:nvSpPr>
        <p:spPr>
          <a:xfrm>
            <a:off x="285720" y="1357304"/>
            <a:ext cx="3886200" cy="3268624"/>
          </a:xfrm>
        </p:spPr>
        <p:txBody>
          <a:bodyPr>
            <a:noAutofit/>
          </a:bodyPr>
          <a:lstStyle/>
          <a:p>
            <a:pPr algn="just"/>
            <a:r>
              <a:rPr lang="en-IN" sz="1400" dirty="0" smtClean="0"/>
              <a:t>Function Oriented design is a method to software design where the model is decomposed into a set of interacting units or modules where each unit or module has a clearly defined function. Thus, the system is designed from a functional viewpoint.</a:t>
            </a:r>
            <a:endParaRPr lang="en-IN" sz="1400" dirty="0"/>
          </a:p>
        </p:txBody>
      </p:sp>
      <p:sp>
        <p:nvSpPr>
          <p:cNvPr id="4" name="Content Placeholder 3"/>
          <p:cNvSpPr>
            <a:spLocks noGrp="1"/>
          </p:cNvSpPr>
          <p:nvPr>
            <p:ph sz="quarter" idx="14"/>
          </p:nvPr>
        </p:nvSpPr>
        <p:spPr>
          <a:xfrm>
            <a:off x="4844901" y="1352549"/>
            <a:ext cx="3886200" cy="3576655"/>
          </a:xfrm>
        </p:spPr>
        <p:txBody>
          <a:bodyPr>
            <a:normAutofit/>
          </a:bodyPr>
          <a:lstStyle/>
          <a:p>
            <a:r>
              <a:rPr lang="en-IN" sz="1800" dirty="0" smtClean="0"/>
              <a:t>Data Flow Diagram</a:t>
            </a:r>
          </a:p>
          <a:p>
            <a:pPr algn="just"/>
            <a:r>
              <a:rPr lang="en-IN" sz="1400" dirty="0" smtClean="0"/>
              <a:t>Data-flow design is concerned with designing a series of functional transformations that convert system inputs into the required outputs. The design is described as data-flow diagrams. These diagrams show how data flows through a system and how the output is derived from the input through a series of functional transformations.</a:t>
            </a:r>
          </a:p>
          <a:p>
            <a:pPr algn="just"/>
            <a:r>
              <a:rPr lang="en-IN" sz="1400" dirty="0" smtClean="0"/>
              <a:t>A data flow diagram (DFD) maps out the flow of information for any process or system. It uses defined symbols like rectangles, circles and arrows, plus short text labels, to show data inputs, outputs, storage points and the routes between each destination.</a:t>
            </a:r>
          </a:p>
          <a:p>
            <a:endParaRPr lang="en-IN" dirty="0"/>
          </a:p>
        </p:txBody>
      </p:sp>
      <p:pic>
        <p:nvPicPr>
          <p:cNvPr id="1026" name="Picture 2" descr="Function Oriented Design"/>
          <p:cNvPicPr>
            <a:picLocks noChangeAspect="1" noChangeArrowheads="1"/>
          </p:cNvPicPr>
          <p:nvPr/>
        </p:nvPicPr>
        <p:blipFill>
          <a:blip r:embed="rId2"/>
          <a:srcRect/>
          <a:stretch>
            <a:fillRect/>
          </a:stretch>
        </p:blipFill>
        <p:spPr bwMode="auto">
          <a:xfrm>
            <a:off x="785786" y="2786046"/>
            <a:ext cx="3143272" cy="235745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Oriented Design</a:t>
            </a:r>
            <a:endParaRPr lang="en-IN" dirty="0"/>
          </a:p>
        </p:txBody>
      </p:sp>
      <p:sp>
        <p:nvSpPr>
          <p:cNvPr id="3" name="Content Placeholder 2"/>
          <p:cNvSpPr>
            <a:spLocks noGrp="1"/>
          </p:cNvSpPr>
          <p:nvPr>
            <p:ph sz="quarter" idx="13"/>
          </p:nvPr>
        </p:nvSpPr>
        <p:spPr>
          <a:xfrm>
            <a:off x="142844" y="1357304"/>
            <a:ext cx="3886200" cy="3268624"/>
          </a:xfrm>
        </p:spPr>
        <p:txBody>
          <a:bodyPr>
            <a:normAutofit fontScale="55000" lnSpcReduction="20000"/>
          </a:bodyPr>
          <a:lstStyle/>
          <a:p>
            <a:endParaRPr lang="en-IN" sz="1400" dirty="0" smtClean="0"/>
          </a:p>
          <a:p>
            <a:r>
              <a:rPr lang="en-IN" sz="3600" dirty="0" smtClean="0"/>
              <a:t>Data Dictionaries</a:t>
            </a:r>
          </a:p>
          <a:p>
            <a:pPr algn="just"/>
            <a:r>
              <a:rPr lang="en-IN" sz="3200" dirty="0" smtClean="0"/>
              <a:t>Data dictionaries are simply repositories to store information about all data items defined in DFDs. At the requirement stage, data dictionaries contains data items. Data dictionaries include Name of the item, Aliases (Other names for items), Description / purpose, Related data items, Range of values, Data structure definition / form.</a:t>
            </a:r>
            <a:endParaRPr lang="en-IN" dirty="0"/>
          </a:p>
        </p:txBody>
      </p:sp>
      <p:sp>
        <p:nvSpPr>
          <p:cNvPr id="4" name="Content Placeholder 3"/>
          <p:cNvSpPr>
            <a:spLocks noGrp="1"/>
          </p:cNvSpPr>
          <p:nvPr>
            <p:ph sz="quarter" idx="14"/>
          </p:nvPr>
        </p:nvSpPr>
        <p:spPr>
          <a:xfrm>
            <a:off x="4286248" y="1357304"/>
            <a:ext cx="4429156" cy="3786196"/>
          </a:xfrm>
        </p:spPr>
        <p:txBody>
          <a:bodyPr>
            <a:normAutofit/>
          </a:bodyPr>
          <a:lstStyle/>
          <a:p>
            <a:pPr algn="just"/>
            <a:r>
              <a:rPr lang="en-IN" sz="1600" dirty="0" smtClean="0"/>
              <a:t>A data dictionary plays a significant role in any software development process because of the following reasons:</a:t>
            </a:r>
          </a:p>
          <a:p>
            <a:pPr algn="just"/>
            <a:r>
              <a:rPr lang="en-IN" sz="1600" dirty="0" smtClean="0"/>
              <a:t>A Data dictionary provides a standard language for all relevant information for use by engineers working in a project. A consistent vocabulary for data items is essential since, in large projects, different engineers of the project tend to use different terms to refer to the same data, which unnecessarily causes confusion.</a:t>
            </a:r>
          </a:p>
          <a:p>
            <a:pPr algn="just"/>
            <a:r>
              <a:rPr lang="en-IN" sz="1600" dirty="0" smtClean="0"/>
              <a:t>The data dictionary provides the analyst with a means to determine the definition of various data structures in terms of their component elements.</a:t>
            </a:r>
          </a:p>
          <a:p>
            <a:pPr algn="just"/>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153400" cy="1371600"/>
          </a:xfrm>
        </p:spPr>
        <p:txBody>
          <a:bodyPr>
            <a:normAutofit/>
          </a:bodyPr>
          <a:lstStyle/>
          <a:p>
            <a:r>
              <a:rPr lang="en-US" dirty="0"/>
              <a:t>What is Design </a:t>
            </a:r>
            <a:r>
              <a:rPr lang="en-US" dirty="0" smtClean="0"/>
              <a:t>?</a:t>
            </a:r>
            <a:r>
              <a:rPr lang="en-US" dirty="0"/>
              <a:t/>
            </a:r>
            <a:br>
              <a:rPr lang="en-US" dirty="0"/>
            </a:br>
            <a:endParaRPr lang="en-US" dirty="0"/>
          </a:p>
        </p:txBody>
      </p:sp>
      <p:sp>
        <p:nvSpPr>
          <p:cNvPr id="3" name="Content Placeholder 2"/>
          <p:cNvSpPr>
            <a:spLocks noGrp="1"/>
          </p:cNvSpPr>
          <p:nvPr>
            <p:ph sz="quarter" idx="13"/>
          </p:nvPr>
        </p:nvSpPr>
        <p:spPr/>
        <p:txBody>
          <a:bodyPr>
            <a:normAutofit/>
          </a:bodyPr>
          <a:lstStyle/>
          <a:p>
            <a:r>
              <a:rPr lang="en-US" sz="2000" dirty="0" smtClean="0"/>
              <a:t>A </a:t>
            </a:r>
            <a:r>
              <a:rPr lang="en-US" sz="2000" dirty="0" smtClean="0">
                <a:solidFill>
                  <a:srgbClr val="FF0000"/>
                </a:solidFill>
              </a:rPr>
              <a:t>meaningful representation </a:t>
            </a:r>
            <a:r>
              <a:rPr lang="en-US" sz="2000" dirty="0" smtClean="0"/>
              <a:t>of something to be built</a:t>
            </a:r>
          </a:p>
          <a:p>
            <a:r>
              <a:rPr lang="en-US" sz="2000" dirty="0" smtClean="0"/>
              <a:t>It’s a </a:t>
            </a:r>
            <a:r>
              <a:rPr lang="en-US" sz="2000" dirty="0" smtClean="0">
                <a:solidFill>
                  <a:srgbClr val="FF0000"/>
                </a:solidFill>
              </a:rPr>
              <a:t>process</a:t>
            </a:r>
            <a:r>
              <a:rPr lang="en-US" sz="2000" dirty="0" smtClean="0"/>
              <a:t> by which </a:t>
            </a:r>
            <a:r>
              <a:rPr lang="en-US" sz="2000" dirty="0" smtClean="0">
                <a:solidFill>
                  <a:srgbClr val="FF0000"/>
                </a:solidFill>
              </a:rPr>
              <a:t>requirements</a:t>
            </a:r>
            <a:r>
              <a:rPr lang="en-US" sz="2000" dirty="0" smtClean="0"/>
              <a:t> are </a:t>
            </a:r>
            <a:r>
              <a:rPr lang="en-US" sz="2000" dirty="0" smtClean="0">
                <a:solidFill>
                  <a:srgbClr val="FF0000"/>
                </a:solidFill>
              </a:rPr>
              <a:t>translated</a:t>
            </a:r>
            <a:r>
              <a:rPr lang="en-US" sz="2000" dirty="0" smtClean="0"/>
              <a:t> into </a:t>
            </a:r>
            <a:r>
              <a:rPr lang="en-US" sz="2000" dirty="0" smtClean="0">
                <a:solidFill>
                  <a:srgbClr val="FF0000"/>
                </a:solidFill>
              </a:rPr>
              <a:t>blueprint</a:t>
            </a:r>
            <a:r>
              <a:rPr lang="en-US" sz="2000" dirty="0" smtClean="0"/>
              <a:t> for constructing a software blueprint gives us the </a:t>
            </a:r>
            <a:r>
              <a:rPr lang="en-US" sz="2000" dirty="0" smtClean="0">
                <a:solidFill>
                  <a:srgbClr val="FF0000"/>
                </a:solidFill>
              </a:rPr>
              <a:t>holistic view </a:t>
            </a:r>
            <a:r>
              <a:rPr lang="en-US" sz="2000" dirty="0" smtClean="0"/>
              <a:t>(entire view) of a </a:t>
            </a:r>
            <a:r>
              <a:rPr lang="en-US" sz="2000" dirty="0" smtClean="0">
                <a:solidFill>
                  <a:srgbClr val="FF0000"/>
                </a:solidFill>
              </a:rPr>
              <a:t>software</a:t>
            </a:r>
            <a:endParaRPr lang="en-US" sz="2000"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76800" y="2361640"/>
            <a:ext cx="35052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90800" y="2495550"/>
            <a:ext cx="1981200" cy="1340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943350"/>
            <a:ext cx="8534400" cy="1077218"/>
          </a:xfrm>
          <a:prstGeom prst="rect">
            <a:avLst/>
          </a:prstGeom>
        </p:spPr>
        <p:txBody>
          <a:bodyPr wrap="square">
            <a:spAutoFit/>
          </a:bodyPr>
          <a:lstStyle/>
          <a:p>
            <a:pPr algn="just"/>
            <a:r>
              <a:rPr lang="en-US" sz="1600" dirty="0"/>
              <a:t>Software design is a mechanism to transform user requirements into some suitable form, which helps the programmer in software coding and implementation. It deals with representing the client's requirement, as described in SRS (Software Requirement Specification) document, into a form, i.e., easily implementable using programming language.</a:t>
            </a:r>
          </a:p>
        </p:txBody>
      </p:sp>
    </p:spTree>
    <p:extLst>
      <p:ext uri="{BB962C8B-B14F-4D97-AF65-F5344CB8AC3E}">
        <p14:creationId xmlns="" xmlns:p14="http://schemas.microsoft.com/office/powerpoint/2010/main" val="1693215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Oriented Design</a:t>
            </a:r>
            <a:endParaRPr lang="en-IN" dirty="0"/>
          </a:p>
        </p:txBody>
      </p:sp>
      <p:sp>
        <p:nvSpPr>
          <p:cNvPr id="3" name="Content Placeholder 2"/>
          <p:cNvSpPr>
            <a:spLocks noGrp="1"/>
          </p:cNvSpPr>
          <p:nvPr>
            <p:ph sz="quarter" idx="13"/>
          </p:nvPr>
        </p:nvSpPr>
        <p:spPr>
          <a:xfrm>
            <a:off x="285720" y="1357304"/>
            <a:ext cx="3886200" cy="3643338"/>
          </a:xfrm>
        </p:spPr>
        <p:txBody>
          <a:bodyPr>
            <a:normAutofit/>
          </a:bodyPr>
          <a:lstStyle/>
          <a:p>
            <a:r>
              <a:rPr lang="en-IN" sz="1800" b="1" dirty="0" smtClean="0"/>
              <a:t>Structured Charts</a:t>
            </a:r>
          </a:p>
          <a:p>
            <a:pPr algn="just"/>
            <a:r>
              <a:rPr lang="en-IN" sz="1200" dirty="0" smtClean="0"/>
              <a:t>It is the hierarchical representation of system which partitions the system into black boxes (functionality is known to users but inner details are unknown). Components are read from top to bottom and left to right. When a module calls another, it views the called module as black box, passing required parameters and receiving results.</a:t>
            </a:r>
          </a:p>
          <a:p>
            <a:r>
              <a:rPr lang="en-IN" sz="1200" dirty="0" smtClean="0"/>
              <a:t>Structured Chart is a graphical representation which shows:</a:t>
            </a:r>
          </a:p>
          <a:p>
            <a:pPr>
              <a:buFont typeface="Wingdings" pitchFamily="2" charset="2"/>
              <a:buChar char="§"/>
            </a:pPr>
            <a:r>
              <a:rPr lang="en-IN" sz="1200" dirty="0" smtClean="0"/>
              <a:t>System partitions into modules</a:t>
            </a:r>
          </a:p>
          <a:p>
            <a:pPr>
              <a:buFont typeface="Wingdings" pitchFamily="2" charset="2"/>
              <a:buChar char="§"/>
            </a:pPr>
            <a:r>
              <a:rPr lang="en-IN" sz="1200" dirty="0" smtClean="0"/>
              <a:t>Hierarchy of component modules</a:t>
            </a:r>
          </a:p>
          <a:p>
            <a:pPr>
              <a:buFont typeface="Wingdings" pitchFamily="2" charset="2"/>
              <a:buChar char="§"/>
            </a:pPr>
            <a:r>
              <a:rPr lang="en-IN" sz="1200" dirty="0" smtClean="0"/>
              <a:t>The relation between processing modules</a:t>
            </a:r>
          </a:p>
          <a:p>
            <a:pPr>
              <a:buFont typeface="Wingdings" pitchFamily="2" charset="2"/>
              <a:buChar char="§"/>
            </a:pPr>
            <a:r>
              <a:rPr lang="en-IN" sz="1200" dirty="0" smtClean="0"/>
              <a:t>Interaction between modules</a:t>
            </a:r>
          </a:p>
          <a:p>
            <a:pPr>
              <a:buFont typeface="Wingdings" pitchFamily="2" charset="2"/>
              <a:buChar char="§"/>
            </a:pPr>
            <a:r>
              <a:rPr lang="en-IN" sz="1200" dirty="0" smtClean="0"/>
              <a:t>Information passed between modules</a:t>
            </a:r>
          </a:p>
          <a:p>
            <a:pPr algn="just"/>
            <a:endParaRPr lang="en-IN" sz="1200" dirty="0"/>
          </a:p>
        </p:txBody>
      </p:sp>
      <p:pic>
        <p:nvPicPr>
          <p:cNvPr id="44034" name="Picture 2" descr="Function Oriented Design"/>
          <p:cNvPicPr>
            <a:picLocks noChangeAspect="1" noChangeArrowheads="1"/>
          </p:cNvPicPr>
          <p:nvPr/>
        </p:nvPicPr>
        <p:blipFill>
          <a:blip r:embed="rId2"/>
          <a:srcRect/>
          <a:stretch>
            <a:fillRect/>
          </a:stretch>
        </p:blipFill>
        <p:spPr bwMode="auto">
          <a:xfrm>
            <a:off x="4857752" y="1714494"/>
            <a:ext cx="4143404" cy="3143272"/>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Oriented Design</a:t>
            </a:r>
            <a:endParaRPr lang="en-IN" dirty="0"/>
          </a:p>
        </p:txBody>
      </p:sp>
      <p:sp>
        <p:nvSpPr>
          <p:cNvPr id="3" name="Content Placeholder 2"/>
          <p:cNvSpPr>
            <a:spLocks noGrp="1"/>
          </p:cNvSpPr>
          <p:nvPr>
            <p:ph sz="quarter" idx="13"/>
          </p:nvPr>
        </p:nvSpPr>
        <p:spPr>
          <a:xfrm>
            <a:off x="609600" y="1352551"/>
            <a:ext cx="8034366" cy="3268624"/>
          </a:xfrm>
        </p:spPr>
        <p:txBody>
          <a:bodyPr/>
          <a:lstStyle/>
          <a:p>
            <a:r>
              <a:rPr lang="en-IN" sz="2400" b="1" dirty="0" smtClean="0"/>
              <a:t>Pseudo-code</a:t>
            </a:r>
          </a:p>
          <a:p>
            <a:pPr algn="just"/>
            <a:r>
              <a:rPr lang="en-IN" sz="1800" dirty="0" smtClean="0"/>
              <a:t>Pseudo-code notations can be used in both the preliminary and detailed design phases. Using pseudo-code, the designer describes system characteristics using short, concise, English Language phases that are structured by keywords such as If-Then-Else, While-Do, and End.</a:t>
            </a:r>
          </a:p>
          <a:p>
            <a:r>
              <a:rPr lang="en-IN" sz="1800" dirty="0" smtClean="0"/>
              <a:t>It use keyword and indentation. Pseudo codes are used as replacement for flow charts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Object-Oriented Design</a:t>
            </a:r>
            <a:endParaRPr lang="en-IN" dirty="0"/>
          </a:p>
        </p:txBody>
      </p:sp>
      <p:sp>
        <p:nvSpPr>
          <p:cNvPr id="3" name="Content Placeholder 2"/>
          <p:cNvSpPr>
            <a:spLocks noGrp="1"/>
          </p:cNvSpPr>
          <p:nvPr>
            <p:ph sz="quarter" idx="13"/>
          </p:nvPr>
        </p:nvSpPr>
        <p:spPr>
          <a:xfrm>
            <a:off x="609600" y="1352550"/>
            <a:ext cx="7748614" cy="3648091"/>
          </a:xfrm>
        </p:spPr>
        <p:txBody>
          <a:bodyPr>
            <a:normAutofit fontScale="77500" lnSpcReduction="20000"/>
          </a:bodyPr>
          <a:lstStyle/>
          <a:p>
            <a:pPr algn="just"/>
            <a:r>
              <a:rPr lang="en-IN" dirty="0" smtClean="0"/>
              <a:t>An analysis model created using object oriented analysis is transformed by object oriented design into a design model that works as a plan for software creation. OOD results in a design having several different levels of modularity i.e., The major system components are partitioned into subsystems (a system level “modular”), and data their manipulation operations are encapsulated into objects (a modular form that is the building block of an OO system.).</a:t>
            </a:r>
          </a:p>
          <a:p>
            <a:pPr algn="just"/>
            <a:r>
              <a:rPr lang="en-IN" dirty="0" smtClean="0"/>
              <a:t>In addition, OOD must specify some data organization of attributes and a procedural description of each operation.</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F Raval\Job Data\UVPCE Job Data\2020\SE\Sessions\thank-you-any-5c38a7.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28800" y="1352550"/>
            <a:ext cx="5715000" cy="3648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00614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Process ?</a:t>
            </a:r>
            <a:endParaRPr lang="en-US" dirty="0"/>
          </a:p>
        </p:txBody>
      </p:sp>
      <p:pic>
        <p:nvPicPr>
          <p:cNvPr id="2051" name="Picture 3"/>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946342" y="1352550"/>
            <a:ext cx="7479915"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74252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p:txBody>
          <a:bodyPr/>
          <a:lstStyle/>
          <a:p>
            <a:r>
              <a:rPr lang="en-US" sz="3600" dirty="0"/>
              <a:t>Analysis Model -&gt; Design Model</a:t>
            </a:r>
          </a:p>
        </p:txBody>
      </p:sp>
      <p:pic>
        <p:nvPicPr>
          <p:cNvPr id="6" name="Picture 4"/>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056397" y="1352550"/>
            <a:ext cx="5259805"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1104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pic>
        <p:nvPicPr>
          <p:cNvPr id="3074"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52400" y="1352549"/>
            <a:ext cx="8915400" cy="37890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6128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good Design</a:t>
            </a:r>
          </a:p>
        </p:txBody>
      </p:sp>
      <p:sp>
        <p:nvSpPr>
          <p:cNvPr id="3" name="Content Placeholder 2"/>
          <p:cNvSpPr>
            <a:spLocks noGrp="1"/>
          </p:cNvSpPr>
          <p:nvPr>
            <p:ph sz="quarter" idx="13"/>
          </p:nvPr>
        </p:nvSpPr>
        <p:spPr/>
        <p:txBody>
          <a:bodyPr>
            <a:normAutofit/>
          </a:bodyPr>
          <a:lstStyle/>
          <a:p>
            <a:pPr algn="just"/>
            <a:r>
              <a:rPr lang="en-US" sz="2400" dirty="0" smtClean="0"/>
              <a:t>The Design must be </a:t>
            </a:r>
            <a:r>
              <a:rPr lang="en-US" sz="2400" dirty="0" smtClean="0">
                <a:solidFill>
                  <a:srgbClr val="FF0000"/>
                </a:solidFill>
              </a:rPr>
              <a:t>implement all explicit requirement </a:t>
            </a:r>
            <a:r>
              <a:rPr lang="en-US" sz="2400" dirty="0" smtClean="0"/>
              <a:t>available in requirements</a:t>
            </a:r>
          </a:p>
          <a:p>
            <a:pPr algn="just"/>
            <a:r>
              <a:rPr lang="en-US" sz="2400" dirty="0" smtClean="0"/>
              <a:t>The Design must </a:t>
            </a:r>
            <a:r>
              <a:rPr lang="en-US" sz="2400" dirty="0" smtClean="0">
                <a:solidFill>
                  <a:srgbClr val="FF0000"/>
                </a:solidFill>
              </a:rPr>
              <a:t>accommodate all implicit requirements </a:t>
            </a:r>
            <a:r>
              <a:rPr lang="en-US" sz="2400" dirty="0" smtClean="0"/>
              <a:t>given by stakeholders</a:t>
            </a:r>
          </a:p>
          <a:p>
            <a:pPr algn="just"/>
            <a:r>
              <a:rPr lang="en-US" sz="2400" dirty="0" smtClean="0"/>
              <a:t>The design must be </a:t>
            </a:r>
            <a:r>
              <a:rPr lang="en-US" sz="2400" dirty="0" smtClean="0">
                <a:solidFill>
                  <a:srgbClr val="FF0000"/>
                </a:solidFill>
              </a:rPr>
              <a:t>readable</a:t>
            </a:r>
            <a:r>
              <a:rPr lang="en-US" sz="2400" dirty="0" smtClean="0"/>
              <a:t> &amp; </a:t>
            </a:r>
            <a:r>
              <a:rPr lang="en-US" sz="2400" dirty="0" smtClean="0">
                <a:solidFill>
                  <a:srgbClr val="FF0000"/>
                </a:solidFill>
              </a:rPr>
              <a:t>understandable</a:t>
            </a:r>
          </a:p>
          <a:p>
            <a:pPr algn="just"/>
            <a:r>
              <a:rPr lang="en-US" sz="2400" dirty="0" smtClean="0"/>
              <a:t>The good design should provide </a:t>
            </a:r>
            <a:r>
              <a:rPr lang="en-US" sz="2400" dirty="0" smtClean="0">
                <a:solidFill>
                  <a:srgbClr val="FF0000"/>
                </a:solidFill>
              </a:rPr>
              <a:t>complete picture of software</a:t>
            </a:r>
            <a:r>
              <a:rPr lang="en-US" sz="2400" dirty="0" smtClean="0"/>
              <a:t>, addressing the </a:t>
            </a:r>
            <a:r>
              <a:rPr lang="en-US" sz="2400" dirty="0" smtClean="0">
                <a:solidFill>
                  <a:srgbClr val="FF0000"/>
                </a:solidFill>
              </a:rPr>
              <a:t>data, functional </a:t>
            </a:r>
            <a:r>
              <a:rPr lang="en-US" sz="2400" dirty="0" smtClean="0"/>
              <a:t>and </a:t>
            </a:r>
            <a:r>
              <a:rPr lang="en-US" sz="2400" dirty="0" smtClean="0">
                <a:solidFill>
                  <a:srgbClr val="FF0000"/>
                </a:solidFill>
              </a:rPr>
              <a:t>behavioral</a:t>
            </a:r>
            <a:r>
              <a:rPr lang="en-US" sz="2400" dirty="0" smtClean="0"/>
              <a:t> domains </a:t>
            </a:r>
            <a:endParaRPr lang="en-US" sz="2400" dirty="0"/>
          </a:p>
          <a:p>
            <a:pPr algn="just"/>
            <a:endParaRPr lang="en-US" sz="2400" dirty="0" smtClean="0"/>
          </a:p>
          <a:p>
            <a:pPr algn="just"/>
            <a:endParaRPr lang="en-US" sz="2400" dirty="0"/>
          </a:p>
        </p:txBody>
      </p:sp>
    </p:spTree>
    <p:extLst>
      <p:ext uri="{BB962C8B-B14F-4D97-AF65-F5344CB8AC3E}">
        <p14:creationId xmlns="" xmlns:p14="http://schemas.microsoft.com/office/powerpoint/2010/main" val="822316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Guidelines</a:t>
            </a:r>
          </a:p>
        </p:txBody>
      </p:sp>
      <p:sp>
        <p:nvSpPr>
          <p:cNvPr id="3" name="Content Placeholder 2"/>
          <p:cNvSpPr>
            <a:spLocks noGrp="1"/>
          </p:cNvSpPr>
          <p:nvPr>
            <p:ph sz="quarter" idx="13"/>
          </p:nvPr>
        </p:nvSpPr>
        <p:spPr/>
        <p:txBody>
          <a:bodyPr>
            <a:normAutofit fontScale="92500" lnSpcReduction="10000"/>
          </a:bodyPr>
          <a:lstStyle/>
          <a:p>
            <a:pPr>
              <a:lnSpc>
                <a:spcPct val="90000"/>
              </a:lnSpc>
              <a:spcBef>
                <a:spcPts val="600"/>
              </a:spcBef>
            </a:pPr>
            <a:r>
              <a:rPr lang="en-US" sz="1600" dirty="0">
                <a:solidFill>
                  <a:srgbClr val="C00000"/>
                </a:solidFill>
              </a:rPr>
              <a:t>A design should exhibit an architecture </a:t>
            </a:r>
            <a:r>
              <a:rPr lang="en-US" sz="1600" dirty="0"/>
              <a:t>that </a:t>
            </a:r>
            <a:r>
              <a:rPr lang="en-US" sz="1600" dirty="0" smtClean="0"/>
              <a:t>(</a:t>
            </a:r>
            <a:r>
              <a:rPr lang="en-US" sz="1600" dirty="0"/>
              <a:t>1) has been created using recognizable architectural styles or patterns, (2) is composed of components that exhibit good design characteristics and (3) can be implemented in an evolutionary fashion</a:t>
            </a:r>
          </a:p>
          <a:p>
            <a:pPr>
              <a:lnSpc>
                <a:spcPct val="90000"/>
              </a:lnSpc>
              <a:spcBef>
                <a:spcPts val="300"/>
              </a:spcBef>
            </a:pPr>
            <a:r>
              <a:rPr lang="en-US" sz="1600" dirty="0" smtClean="0">
                <a:solidFill>
                  <a:srgbClr val="C00000"/>
                </a:solidFill>
              </a:rPr>
              <a:t>A </a:t>
            </a:r>
            <a:r>
              <a:rPr lang="en-US" sz="1600" dirty="0">
                <a:solidFill>
                  <a:srgbClr val="C00000"/>
                </a:solidFill>
              </a:rPr>
              <a:t>design should be modular</a:t>
            </a:r>
            <a:r>
              <a:rPr lang="en-US" sz="1600" dirty="0"/>
              <a:t>; that is, the software should be logically partitioned into elements or subsystems</a:t>
            </a:r>
          </a:p>
          <a:p>
            <a:pPr>
              <a:lnSpc>
                <a:spcPct val="90000"/>
              </a:lnSpc>
            </a:pPr>
            <a:r>
              <a:rPr lang="en-US" sz="1600" dirty="0">
                <a:solidFill>
                  <a:srgbClr val="C00000"/>
                </a:solidFill>
              </a:rPr>
              <a:t>A design should contain distinct representations </a:t>
            </a:r>
            <a:r>
              <a:rPr lang="en-US" sz="1600" dirty="0"/>
              <a:t>of data, architecture, interfaces, and components.</a:t>
            </a:r>
          </a:p>
          <a:p>
            <a:pPr>
              <a:lnSpc>
                <a:spcPct val="90000"/>
              </a:lnSpc>
            </a:pPr>
            <a:r>
              <a:rPr lang="en-US" sz="1600" dirty="0">
                <a:solidFill>
                  <a:srgbClr val="C00000"/>
                </a:solidFill>
              </a:rPr>
              <a:t>A design should lead to data structures that are appropriate </a:t>
            </a:r>
            <a:r>
              <a:rPr lang="en-US" sz="1600" dirty="0"/>
              <a:t>for the classes to be implemented and are drawn from recognizable data patterns.</a:t>
            </a:r>
          </a:p>
          <a:p>
            <a:pPr>
              <a:lnSpc>
                <a:spcPct val="90000"/>
              </a:lnSpc>
            </a:pPr>
            <a:r>
              <a:rPr lang="en-US" sz="1600" dirty="0">
                <a:solidFill>
                  <a:srgbClr val="C00000"/>
                </a:solidFill>
              </a:rPr>
              <a:t>A design should lead to components that exhibit independent functional characteristics</a:t>
            </a:r>
            <a:r>
              <a:rPr lang="en-US" sz="1600" dirty="0">
                <a:solidFill>
                  <a:schemeClr val="folHlink"/>
                </a:solidFill>
              </a:rPr>
              <a:t>.</a:t>
            </a:r>
            <a:endParaRPr lang="en-US" sz="1600" dirty="0"/>
          </a:p>
          <a:p>
            <a:pPr>
              <a:lnSpc>
                <a:spcPct val="90000"/>
              </a:lnSpc>
            </a:pPr>
            <a:r>
              <a:rPr lang="en-US" sz="1600" dirty="0">
                <a:solidFill>
                  <a:srgbClr val="C00000"/>
                </a:solidFill>
              </a:rPr>
              <a:t>A design should lead to interfaces that reduce the complexity </a:t>
            </a:r>
            <a:r>
              <a:rPr lang="en-US" sz="1600" dirty="0"/>
              <a:t>of connections between components and with the external environment.</a:t>
            </a:r>
          </a:p>
          <a:p>
            <a:pPr>
              <a:lnSpc>
                <a:spcPct val="90000"/>
              </a:lnSpc>
            </a:pPr>
            <a:r>
              <a:rPr lang="en-US" sz="1600" dirty="0">
                <a:solidFill>
                  <a:srgbClr val="C00000"/>
                </a:solidFill>
              </a:rPr>
              <a:t>A design should be derived using a repeatable method </a:t>
            </a:r>
            <a:r>
              <a:rPr lang="en-US" sz="1600" dirty="0"/>
              <a:t>that is driven by information obtained during software requirements analysis.</a:t>
            </a:r>
          </a:p>
          <a:p>
            <a:pPr>
              <a:lnSpc>
                <a:spcPct val="90000"/>
              </a:lnSpc>
            </a:pPr>
            <a:r>
              <a:rPr lang="en-US" sz="1600" dirty="0">
                <a:solidFill>
                  <a:srgbClr val="C00000"/>
                </a:solidFill>
              </a:rPr>
              <a:t>A design should be represented using a notation that effectively communicates its meaning</a:t>
            </a:r>
            <a:r>
              <a:rPr lang="en-US" sz="1600" dirty="0">
                <a:solidFill>
                  <a:schemeClr val="folHlink"/>
                </a:solidFill>
              </a:rPr>
              <a:t>.</a:t>
            </a:r>
            <a:endParaRPr lang="en-US" sz="2000" b="1" dirty="0">
              <a:latin typeface="Times" pitchFamily="-128" charset="0"/>
            </a:endParaRPr>
          </a:p>
          <a:p>
            <a:endParaRPr lang="en-US" dirty="0"/>
          </a:p>
        </p:txBody>
      </p:sp>
    </p:spTree>
    <p:extLst>
      <p:ext uri="{BB962C8B-B14F-4D97-AF65-F5344CB8AC3E}">
        <p14:creationId xmlns="" xmlns:p14="http://schemas.microsoft.com/office/powerpoint/2010/main" val="2402267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a:t>
            </a:r>
            <a:r>
              <a:rPr lang="en-US" smtClean="0"/>
              <a:t>Software design</a:t>
            </a:r>
            <a:endParaRPr lang="en-US"/>
          </a:p>
        </p:txBody>
      </p:sp>
      <p:pic>
        <p:nvPicPr>
          <p:cNvPr id="1026"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52400" y="1428749"/>
            <a:ext cx="4724400" cy="3429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53000" y="1276350"/>
            <a:ext cx="4038600" cy="3970318"/>
          </a:xfrm>
          <a:prstGeom prst="rect">
            <a:avLst/>
          </a:prstGeom>
        </p:spPr>
        <p:txBody>
          <a:bodyPr wrap="square">
            <a:spAutoFit/>
          </a:bodyPr>
          <a:lstStyle/>
          <a:p>
            <a:pPr algn="just"/>
            <a:r>
              <a:rPr lang="en-US" b="1" dirty="0">
                <a:solidFill>
                  <a:schemeClr val="accent3"/>
                </a:solidFill>
              </a:rPr>
              <a:t>Correctness</a:t>
            </a:r>
            <a:r>
              <a:rPr lang="en-US" b="1" dirty="0" smtClean="0">
                <a:solidFill>
                  <a:schemeClr val="accent3"/>
                </a:solidFill>
              </a:rPr>
              <a:t>: </a:t>
            </a:r>
            <a:r>
              <a:rPr lang="en-US" dirty="0" smtClean="0"/>
              <a:t>Software </a:t>
            </a:r>
            <a:r>
              <a:rPr lang="en-US" dirty="0"/>
              <a:t>design should be correct as per requirement.</a:t>
            </a:r>
          </a:p>
          <a:p>
            <a:pPr algn="just"/>
            <a:r>
              <a:rPr lang="en-US" b="1" dirty="0">
                <a:solidFill>
                  <a:schemeClr val="accent3"/>
                </a:solidFill>
              </a:rPr>
              <a:t>Completeness</a:t>
            </a:r>
            <a:r>
              <a:rPr lang="en-US" b="1" dirty="0" smtClean="0">
                <a:solidFill>
                  <a:schemeClr val="accent3"/>
                </a:solidFill>
              </a:rPr>
              <a:t>: </a:t>
            </a:r>
            <a:r>
              <a:rPr lang="en-US" dirty="0" smtClean="0"/>
              <a:t>The </a:t>
            </a:r>
            <a:r>
              <a:rPr lang="en-US" dirty="0"/>
              <a:t>design should have all components like data structures, modules, and external interfaces, etc.</a:t>
            </a:r>
          </a:p>
          <a:p>
            <a:pPr algn="just"/>
            <a:r>
              <a:rPr lang="en-US" b="1" dirty="0">
                <a:solidFill>
                  <a:schemeClr val="accent3"/>
                </a:solidFill>
              </a:rPr>
              <a:t>Efficiency</a:t>
            </a:r>
            <a:r>
              <a:rPr lang="en-US" b="1" dirty="0" smtClean="0">
                <a:solidFill>
                  <a:schemeClr val="accent3"/>
                </a:solidFill>
              </a:rPr>
              <a:t>: </a:t>
            </a:r>
            <a:r>
              <a:rPr lang="en-US" dirty="0" smtClean="0"/>
              <a:t>Resources </a:t>
            </a:r>
            <a:r>
              <a:rPr lang="en-US" dirty="0"/>
              <a:t>should be used efficiently by the program.</a:t>
            </a:r>
          </a:p>
          <a:p>
            <a:pPr algn="just"/>
            <a:r>
              <a:rPr lang="en-US" b="1" dirty="0">
                <a:solidFill>
                  <a:schemeClr val="accent3"/>
                </a:solidFill>
              </a:rPr>
              <a:t>Flexibility</a:t>
            </a:r>
            <a:r>
              <a:rPr lang="en-US" b="1" dirty="0" smtClean="0">
                <a:solidFill>
                  <a:schemeClr val="accent3"/>
                </a:solidFill>
              </a:rPr>
              <a:t>: </a:t>
            </a:r>
            <a:r>
              <a:rPr lang="en-US" dirty="0" smtClean="0"/>
              <a:t>Able </a:t>
            </a:r>
            <a:r>
              <a:rPr lang="en-US" dirty="0"/>
              <a:t>to modify on changing needs.</a:t>
            </a:r>
          </a:p>
          <a:p>
            <a:pPr algn="just"/>
            <a:r>
              <a:rPr lang="en-US" b="1" dirty="0">
                <a:solidFill>
                  <a:schemeClr val="accent3"/>
                </a:solidFill>
              </a:rPr>
              <a:t>Consistency</a:t>
            </a:r>
            <a:r>
              <a:rPr lang="en-US" b="1" dirty="0" smtClean="0">
                <a:solidFill>
                  <a:schemeClr val="accent3"/>
                </a:solidFill>
              </a:rPr>
              <a:t>: </a:t>
            </a:r>
            <a:r>
              <a:rPr lang="en-US" dirty="0" smtClean="0"/>
              <a:t>There </a:t>
            </a:r>
            <a:r>
              <a:rPr lang="en-US" dirty="0"/>
              <a:t>should not be any inconsistency in the design.</a:t>
            </a:r>
          </a:p>
          <a:p>
            <a:pPr algn="just"/>
            <a:r>
              <a:rPr lang="en-US" b="1" dirty="0">
                <a:solidFill>
                  <a:schemeClr val="accent3"/>
                </a:solidFill>
              </a:rPr>
              <a:t>Maintainability: </a:t>
            </a:r>
            <a:r>
              <a:rPr lang="en-US" dirty="0"/>
              <a:t>The design should be so simple so that it can be easily maintainable by other designers.</a:t>
            </a:r>
          </a:p>
        </p:txBody>
      </p:sp>
    </p:spTree>
    <p:extLst>
      <p:ext uri="{BB962C8B-B14F-4D97-AF65-F5344CB8AC3E}">
        <p14:creationId xmlns="" xmlns:p14="http://schemas.microsoft.com/office/powerpoint/2010/main" val="27370439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2139</Words>
  <Application>Microsoft Office PowerPoint</Application>
  <PresentationFormat>On-screen Show (16:9)</PresentationFormat>
  <Paragraphs>193</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Widescreen Presentation</vt:lpstr>
      <vt:lpstr>2CEIT502  Software Engineering</vt:lpstr>
      <vt:lpstr>Outline</vt:lpstr>
      <vt:lpstr>What is Design ? </vt:lpstr>
      <vt:lpstr>Software Design Process ?</vt:lpstr>
      <vt:lpstr>Analysis Model -&gt; Design Model</vt:lpstr>
      <vt:lpstr>Design Model</vt:lpstr>
      <vt:lpstr>Characteristics of good Design</vt:lpstr>
      <vt:lpstr>Quality Guidelines</vt:lpstr>
      <vt:lpstr>Objective of Software design</vt:lpstr>
      <vt:lpstr>Design framework</vt:lpstr>
      <vt:lpstr>Conceptual Design and Technical Design</vt:lpstr>
      <vt:lpstr>Quality Attributes (FURPS)</vt:lpstr>
      <vt:lpstr>Modularity</vt:lpstr>
      <vt:lpstr>Example</vt:lpstr>
      <vt:lpstr>Modularity</vt:lpstr>
      <vt:lpstr>Modularity and software cost</vt:lpstr>
      <vt:lpstr>Coupling and Cohesion</vt:lpstr>
      <vt:lpstr>Coupling and Cohesion</vt:lpstr>
      <vt:lpstr>Types of Module Coupling</vt:lpstr>
      <vt:lpstr>Types of Module Coupling</vt:lpstr>
      <vt:lpstr>Types of Modules Cohesion</vt:lpstr>
      <vt:lpstr>Types of Modules Cohesion</vt:lpstr>
      <vt:lpstr>Differentiate between Coupling and Cohesion</vt:lpstr>
      <vt:lpstr>Strategy of Design</vt:lpstr>
      <vt:lpstr>Strategy of Design</vt:lpstr>
      <vt:lpstr>Strategy of Design</vt:lpstr>
      <vt:lpstr>Strategy of Design</vt:lpstr>
      <vt:lpstr>Function Oriented Design</vt:lpstr>
      <vt:lpstr>Function Oriented Design</vt:lpstr>
      <vt:lpstr>Function Oriented Design</vt:lpstr>
      <vt:lpstr>Function Oriented Design</vt:lpstr>
      <vt:lpstr>Object-Oriented Design</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2022-08-28T05:53:26Z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