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7" r:id="rId14"/>
    <p:sldId id="288" r:id="rId15"/>
    <p:sldId id="289" r:id="rId16"/>
    <p:sldId id="290" r:id="rId17"/>
    <p:sldId id="291" r:id="rId18"/>
    <p:sldId id="292" r:id="rId19"/>
    <p:sldId id="293" r:id="rId20"/>
    <p:sldId id="294" r:id="rId21"/>
    <p:sldId id="295" r:id="rId22"/>
    <p:sldId id="296" r:id="rId23"/>
    <p:sldId id="299" r:id="rId24"/>
    <p:sldId id="301" r:id="rId25"/>
    <p:sldId id="300" r:id="rId26"/>
    <p:sldId id="298" r:id="rId27"/>
    <p:sldId id="302" r:id="rId28"/>
    <p:sldId id="297"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274" r:id="rId5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9644" autoAdjust="0"/>
  </p:normalViewPr>
  <p:slideViewPr>
    <p:cSldViewPr>
      <p:cViewPr>
        <p:scale>
          <a:sx n="80" d="100"/>
          <a:sy n="80" d="100"/>
        </p:scale>
        <p:origin x="-1546" y="-653"/>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28-Aug-22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28-Aug-22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28-Aug-22</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28-Aug-22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28-Aug-22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28-Aug-22</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28-Aug-22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28-Aug-22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28-Aug-22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martdraw.com/uml-diagra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62500" lnSpcReduction="20000"/>
          </a:bodyPr>
          <a:lstStyle>
            <a:extLst/>
          </a:lstStyle>
          <a:p>
            <a:r>
              <a:rPr lang="en-US" dirty="0" smtClean="0"/>
              <a:t>Prepared by: Prof. Y. J. Prajapati (Asst. Prof in IT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577439"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8</a:t>
            </a:r>
            <a:endParaRPr lang="en-US" dirty="0"/>
          </a:p>
        </p:txBody>
      </p:sp>
      <p:sp>
        <p:nvSpPr>
          <p:cNvPr id="9" name="Rectangle 3"/>
          <p:cNvSpPr txBox="1">
            <a:spLocks/>
          </p:cNvSpPr>
          <p:nvPr/>
        </p:nvSpPr>
        <p:spPr>
          <a:xfrm>
            <a:off x="11430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800" dirty="0" smtClean="0"/>
              <a:t>Unified Modelling Language (UML)</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Use Case Diagram</a:t>
            </a:r>
            <a:endParaRPr lang="en-IN" dirty="0"/>
          </a:p>
        </p:txBody>
      </p:sp>
      <p:sp>
        <p:nvSpPr>
          <p:cNvPr id="3" name="Content Placeholder 2"/>
          <p:cNvSpPr>
            <a:spLocks noGrp="1"/>
          </p:cNvSpPr>
          <p:nvPr>
            <p:ph sz="quarter" idx="13"/>
          </p:nvPr>
        </p:nvSpPr>
        <p:spPr/>
        <p:txBody>
          <a:bodyPr>
            <a:noAutofit/>
          </a:bodyPr>
          <a:lstStyle/>
          <a:p>
            <a:pPr algn="just"/>
            <a:r>
              <a:rPr lang="en-IN" sz="1400" dirty="0" smtClean="0"/>
              <a:t>A use case diagram is a dynamic or behavior diagram in </a:t>
            </a:r>
            <a:r>
              <a:rPr lang="en-IN" sz="1400" dirty="0" smtClean="0">
                <a:hlinkClick r:id="rId2"/>
              </a:rPr>
              <a:t>UML</a:t>
            </a:r>
            <a:r>
              <a:rPr lang="en-IN" sz="1400" dirty="0" smtClean="0"/>
              <a:t>. Use case diagrams model the functionality of a system using actors and use cases. Use cases are a set of actions, services, and functions that the system needs to perform</a:t>
            </a:r>
          </a:p>
          <a:p>
            <a:pPr algn="just"/>
            <a:r>
              <a:rPr lang="en-IN" sz="1400" dirty="0" smtClean="0">
                <a:solidFill>
                  <a:srgbClr val="FF0000"/>
                </a:solidFill>
              </a:rPr>
              <a:t>Purposes of use case diagrams</a:t>
            </a:r>
          </a:p>
          <a:p>
            <a:pPr>
              <a:buFont typeface="Wingdings" pitchFamily="2" charset="2"/>
              <a:buChar char="§"/>
            </a:pPr>
            <a:r>
              <a:rPr lang="en-IN" sz="1400" dirty="0" smtClean="0"/>
              <a:t>Used to gather the requirements of a system.</a:t>
            </a:r>
          </a:p>
          <a:p>
            <a:pPr>
              <a:buFont typeface="Wingdings" pitchFamily="2" charset="2"/>
              <a:buChar char="§"/>
            </a:pPr>
            <a:r>
              <a:rPr lang="en-IN" sz="1400" dirty="0" smtClean="0"/>
              <a:t>Used to get an outside view of a system.</a:t>
            </a:r>
          </a:p>
          <a:p>
            <a:pPr>
              <a:buFont typeface="Wingdings" pitchFamily="2" charset="2"/>
              <a:buChar char="§"/>
            </a:pPr>
            <a:r>
              <a:rPr lang="en-IN" sz="1400" dirty="0" smtClean="0"/>
              <a:t>Identify the external and internal factors influencing the system.</a:t>
            </a:r>
          </a:p>
          <a:p>
            <a:pPr>
              <a:buFont typeface="Wingdings" pitchFamily="2" charset="2"/>
              <a:buChar char="§"/>
            </a:pPr>
            <a:r>
              <a:rPr lang="en-IN" sz="1400" dirty="0" smtClean="0"/>
              <a:t>Show the interaction among the requirements are actors.</a:t>
            </a:r>
          </a:p>
          <a:p>
            <a:pPr algn="just"/>
            <a:endParaRPr lang="en-IN" sz="1800" dirty="0"/>
          </a:p>
        </p:txBody>
      </p:sp>
      <p:sp>
        <p:nvSpPr>
          <p:cNvPr id="4" name="Content Placeholder 3"/>
          <p:cNvSpPr>
            <a:spLocks noGrp="1"/>
          </p:cNvSpPr>
          <p:nvPr>
            <p:ph sz="quarter" idx="14"/>
          </p:nvPr>
        </p:nvSpPr>
        <p:spPr/>
        <p:txBody>
          <a:bodyPr>
            <a:normAutofit fontScale="47500" lnSpcReduction="20000"/>
          </a:bodyPr>
          <a:lstStyle/>
          <a:p>
            <a:pPr algn="just">
              <a:lnSpc>
                <a:spcPct val="90000"/>
              </a:lnSpc>
            </a:pPr>
            <a:r>
              <a:rPr lang="en-US" sz="3200" dirty="0" smtClean="0">
                <a:latin typeface="Times New Roman" pitchFamily="18" charset="0"/>
                <a:cs typeface="Times New Roman" pitchFamily="18" charset="0"/>
              </a:rPr>
              <a:t>Use case diagrams are used to visualize, specify, construct, and document the (intended) behavior of the system, during requirements capture and analysis.</a:t>
            </a:r>
          </a:p>
          <a:p>
            <a:pPr algn="just">
              <a:lnSpc>
                <a:spcPct val="90000"/>
              </a:lnSpc>
            </a:pPr>
            <a:endParaRPr lang="en-US" sz="3200" dirty="0" smtClean="0">
              <a:latin typeface="Times New Roman" pitchFamily="18" charset="0"/>
              <a:cs typeface="Times New Roman" pitchFamily="18" charset="0"/>
            </a:endParaRPr>
          </a:p>
          <a:p>
            <a:pPr algn="just">
              <a:lnSpc>
                <a:spcPct val="90000"/>
              </a:lnSpc>
            </a:pPr>
            <a:r>
              <a:rPr lang="en-US" sz="3200" dirty="0" smtClean="0">
                <a:latin typeface="Times New Roman" pitchFamily="18" charset="0"/>
                <a:cs typeface="Times New Roman" pitchFamily="18" charset="0"/>
              </a:rPr>
              <a:t>Provide a way for developers, domain experts and end-users to Communicate.</a:t>
            </a:r>
          </a:p>
          <a:p>
            <a:pPr algn="just">
              <a:lnSpc>
                <a:spcPct val="90000"/>
              </a:lnSpc>
            </a:pPr>
            <a:endParaRPr lang="en-US" sz="3200" dirty="0" smtClean="0">
              <a:latin typeface="Times New Roman" pitchFamily="18" charset="0"/>
              <a:cs typeface="Times New Roman" pitchFamily="18" charset="0"/>
            </a:endParaRPr>
          </a:p>
          <a:p>
            <a:pPr algn="just">
              <a:lnSpc>
                <a:spcPct val="90000"/>
              </a:lnSpc>
            </a:pPr>
            <a:r>
              <a:rPr lang="en-US" sz="3200" dirty="0" smtClean="0">
                <a:latin typeface="Times New Roman" pitchFamily="18" charset="0"/>
                <a:cs typeface="Times New Roman" pitchFamily="18" charset="0"/>
              </a:rPr>
              <a:t>Serve as basis for testing.</a:t>
            </a:r>
          </a:p>
          <a:p>
            <a:pPr algn="just">
              <a:lnSpc>
                <a:spcPct val="90000"/>
              </a:lnSpc>
            </a:pPr>
            <a:endParaRPr lang="en-US" sz="3200" dirty="0" smtClean="0">
              <a:latin typeface="Times New Roman" pitchFamily="18" charset="0"/>
              <a:cs typeface="Times New Roman" pitchFamily="18" charset="0"/>
            </a:endParaRPr>
          </a:p>
          <a:p>
            <a:pPr algn="just">
              <a:lnSpc>
                <a:spcPct val="90000"/>
              </a:lnSpc>
            </a:pPr>
            <a:r>
              <a:rPr lang="en-US" sz="3200" dirty="0" smtClean="0">
                <a:latin typeface="Times New Roman" pitchFamily="18" charset="0"/>
                <a:cs typeface="Times New Roman" pitchFamily="18" charset="0"/>
              </a:rPr>
              <a:t>Use case diagrams contain use cases, actors, and their relationships.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Use Case Diagram</a:t>
            </a:r>
            <a:endParaRPr lang="en-IN" dirty="0"/>
          </a:p>
        </p:txBody>
      </p:sp>
      <p:sp>
        <p:nvSpPr>
          <p:cNvPr id="3" name="Content Placeholder 2"/>
          <p:cNvSpPr>
            <a:spLocks noGrp="1"/>
          </p:cNvSpPr>
          <p:nvPr>
            <p:ph sz="quarter" idx="13"/>
          </p:nvPr>
        </p:nvSpPr>
        <p:spPr>
          <a:xfrm>
            <a:off x="500034" y="1357304"/>
            <a:ext cx="4929222" cy="3268624"/>
          </a:xfrm>
        </p:spPr>
        <p:txBody>
          <a:bodyPr>
            <a:normAutofit fontScale="40000" lnSpcReduction="20000"/>
          </a:bodyPr>
          <a:lstStyle/>
          <a:p>
            <a:pPr algn="just">
              <a:lnSpc>
                <a:spcPct val="90000"/>
              </a:lnSpc>
            </a:pPr>
            <a:r>
              <a:rPr lang="en-US" altLang="zh-CN" sz="4000" b="1" u="sng" dirty="0" smtClean="0">
                <a:latin typeface="Times New Roman" pitchFamily="18" charset="0"/>
                <a:cs typeface="Times New Roman" pitchFamily="18" charset="0"/>
              </a:rPr>
              <a:t>Actor:</a:t>
            </a:r>
            <a:r>
              <a:rPr lang="en-US" altLang="zh-CN" sz="4000" dirty="0" smtClean="0">
                <a:latin typeface="Times New Roman" pitchFamily="18" charset="0"/>
                <a:cs typeface="Times New Roman" pitchFamily="18" charset="0"/>
              </a:rPr>
              <a:t>  A role that a user plays with respect to the system, including human users and other systems. e.g., inanimate physical objects (e.g. robot); an external system that needs some information from the current system.</a:t>
            </a:r>
          </a:p>
          <a:p>
            <a:pPr algn="just">
              <a:lnSpc>
                <a:spcPct val="90000"/>
              </a:lnSpc>
            </a:pPr>
            <a:r>
              <a:rPr lang="en-US" altLang="zh-CN" sz="4000" b="1" u="sng" dirty="0" smtClean="0">
                <a:latin typeface="Times New Roman" pitchFamily="18" charset="0"/>
                <a:cs typeface="Times New Roman" pitchFamily="18" charset="0"/>
              </a:rPr>
              <a:t>Use case:</a:t>
            </a:r>
            <a:r>
              <a:rPr lang="en-US" altLang="zh-CN" sz="4000" dirty="0" smtClean="0">
                <a:latin typeface="Times New Roman" pitchFamily="18" charset="0"/>
                <a:cs typeface="Times New Roman" pitchFamily="18" charset="0"/>
              </a:rPr>
              <a:t> A set of scenarios that describing an interaction  between a user and a system, including alternatives.</a:t>
            </a:r>
          </a:p>
          <a:p>
            <a:pPr algn="just">
              <a:lnSpc>
                <a:spcPct val="90000"/>
              </a:lnSpc>
            </a:pPr>
            <a:endParaRPr lang="en-US" altLang="zh-CN" sz="4000" dirty="0" smtClean="0">
              <a:latin typeface="Times New Roman" pitchFamily="18" charset="0"/>
              <a:cs typeface="Times New Roman" pitchFamily="18" charset="0"/>
            </a:endParaRPr>
          </a:p>
          <a:p>
            <a:pPr algn="just">
              <a:lnSpc>
                <a:spcPct val="90000"/>
              </a:lnSpc>
            </a:pPr>
            <a:r>
              <a:rPr lang="en-US" altLang="zh-CN" sz="4000" b="1" u="sng" dirty="0" smtClean="0">
                <a:latin typeface="Times New Roman" pitchFamily="18" charset="0"/>
                <a:cs typeface="Times New Roman" pitchFamily="18" charset="0"/>
              </a:rPr>
              <a:t>System boundary</a:t>
            </a:r>
            <a:r>
              <a:rPr lang="en-US" altLang="zh-CN" sz="4000" dirty="0" smtClean="0">
                <a:latin typeface="Times New Roman" pitchFamily="18" charset="0"/>
                <a:cs typeface="Times New Roman" pitchFamily="18" charset="0"/>
              </a:rPr>
              <a:t>: rectangle diagram representing the boundary between the actors and the system.</a:t>
            </a:r>
          </a:p>
          <a:p>
            <a:pPr algn="just">
              <a:lnSpc>
                <a:spcPct val="90000"/>
              </a:lnSpc>
            </a:pPr>
            <a:endParaRPr lang="en-US" altLang="zh-CN" sz="4000" dirty="0" smtClean="0">
              <a:latin typeface="Times New Roman" pitchFamily="18" charset="0"/>
              <a:cs typeface="Times New Roman" pitchFamily="18" charset="0"/>
            </a:endParaRPr>
          </a:p>
          <a:p>
            <a:pPr algn="just">
              <a:lnSpc>
                <a:spcPct val="80000"/>
              </a:lnSpc>
            </a:pPr>
            <a:r>
              <a:rPr lang="en-US" altLang="zh-CN" sz="4000" b="1" u="sng" dirty="0" smtClean="0">
                <a:latin typeface="Times New Roman" pitchFamily="18" charset="0"/>
                <a:cs typeface="Times New Roman" pitchFamily="18" charset="0"/>
              </a:rPr>
              <a:t>Association: </a:t>
            </a:r>
            <a:r>
              <a:rPr lang="en-US" altLang="zh-CN" sz="4000" b="1" dirty="0" smtClean="0">
                <a:latin typeface="Times New Roman" pitchFamily="18" charset="0"/>
                <a:cs typeface="Times New Roman" pitchFamily="18" charset="0"/>
              </a:rPr>
              <a:t> C</a:t>
            </a:r>
            <a:r>
              <a:rPr lang="en-US" altLang="zh-CN" sz="4000" dirty="0" smtClean="0">
                <a:latin typeface="Times New Roman" pitchFamily="18" charset="0"/>
                <a:cs typeface="Times New Roman" pitchFamily="18" charset="0"/>
              </a:rPr>
              <a:t>ommunication between an actor and a use case; Represented by a solid line.  </a:t>
            </a:r>
          </a:p>
          <a:p>
            <a:endParaRPr lang="en-IN" dirty="0"/>
          </a:p>
        </p:txBody>
      </p:sp>
      <p:pic>
        <p:nvPicPr>
          <p:cNvPr id="23554" name="Picture 2" descr="Use Case Diagram Notation - Actor"/>
          <p:cNvPicPr>
            <a:picLocks noChangeAspect="1" noChangeArrowheads="1"/>
          </p:cNvPicPr>
          <p:nvPr/>
        </p:nvPicPr>
        <p:blipFill>
          <a:blip r:embed="rId2"/>
          <a:srcRect/>
          <a:stretch>
            <a:fillRect/>
          </a:stretch>
        </p:blipFill>
        <p:spPr bwMode="auto">
          <a:xfrm>
            <a:off x="6572264" y="1428742"/>
            <a:ext cx="295275" cy="695325"/>
          </a:xfrm>
          <a:prstGeom prst="rect">
            <a:avLst/>
          </a:prstGeom>
          <a:noFill/>
        </p:spPr>
      </p:pic>
      <p:pic>
        <p:nvPicPr>
          <p:cNvPr id="23556" name="Picture 4" descr="Use Case Diagram Notation - Use Case"/>
          <p:cNvPicPr>
            <a:picLocks noChangeAspect="1" noChangeArrowheads="1"/>
          </p:cNvPicPr>
          <p:nvPr/>
        </p:nvPicPr>
        <p:blipFill>
          <a:blip r:embed="rId3"/>
          <a:srcRect/>
          <a:stretch>
            <a:fillRect/>
          </a:stretch>
        </p:blipFill>
        <p:spPr bwMode="auto">
          <a:xfrm>
            <a:off x="6357950" y="2357436"/>
            <a:ext cx="771525" cy="390526"/>
          </a:xfrm>
          <a:prstGeom prst="rect">
            <a:avLst/>
          </a:prstGeom>
          <a:noFill/>
        </p:spPr>
      </p:pic>
      <p:pic>
        <p:nvPicPr>
          <p:cNvPr id="23558" name="Picture 6" descr="Use Case Diagram Notation - Communication Link"/>
          <p:cNvPicPr>
            <a:picLocks noChangeAspect="1" noChangeArrowheads="1"/>
          </p:cNvPicPr>
          <p:nvPr/>
        </p:nvPicPr>
        <p:blipFill>
          <a:blip r:embed="rId4"/>
          <a:srcRect/>
          <a:stretch>
            <a:fillRect/>
          </a:stretch>
        </p:blipFill>
        <p:spPr bwMode="auto">
          <a:xfrm>
            <a:off x="6143636" y="4071948"/>
            <a:ext cx="1238250" cy="9525"/>
          </a:xfrm>
          <a:prstGeom prst="rect">
            <a:avLst/>
          </a:prstGeom>
          <a:noFill/>
        </p:spPr>
      </p:pic>
      <p:pic>
        <p:nvPicPr>
          <p:cNvPr id="23560" name="Picture 8" descr="Use Case Diagram Notation - System Boundary"/>
          <p:cNvPicPr>
            <a:picLocks noChangeAspect="1" noChangeArrowheads="1"/>
          </p:cNvPicPr>
          <p:nvPr/>
        </p:nvPicPr>
        <p:blipFill>
          <a:blip r:embed="rId5"/>
          <a:srcRect/>
          <a:stretch>
            <a:fillRect/>
          </a:stretch>
        </p:blipFill>
        <p:spPr bwMode="auto">
          <a:xfrm>
            <a:off x="7358082" y="2285998"/>
            <a:ext cx="1524000" cy="2143125"/>
          </a:xfrm>
          <a:prstGeom prst="rect">
            <a:avLst/>
          </a:prstGeom>
          <a:noFill/>
        </p:spPr>
      </p:pic>
      <p:pic>
        <p:nvPicPr>
          <p:cNvPr id="23562" name="Picture 10" descr="Use Case Diagram Notation - Communication Link"/>
          <p:cNvPicPr>
            <a:picLocks noChangeAspect="1" noChangeArrowheads="1"/>
          </p:cNvPicPr>
          <p:nvPr/>
        </p:nvPicPr>
        <p:blipFill>
          <a:blip r:embed="rId4"/>
          <a:srcRect/>
          <a:stretch>
            <a:fillRect/>
          </a:stretch>
        </p:blipFill>
        <p:spPr bwMode="auto">
          <a:xfrm>
            <a:off x="5857884" y="3643320"/>
            <a:ext cx="1238250" cy="95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Use Case Diagram</a:t>
            </a:r>
            <a:endParaRPr lang="en-IN" dirty="0"/>
          </a:p>
        </p:txBody>
      </p:sp>
      <p:sp>
        <p:nvSpPr>
          <p:cNvPr id="3" name="Content Placeholder 2"/>
          <p:cNvSpPr>
            <a:spLocks noGrp="1"/>
          </p:cNvSpPr>
          <p:nvPr>
            <p:ph sz="quarter" idx="13"/>
          </p:nvPr>
        </p:nvSpPr>
        <p:spPr>
          <a:xfrm>
            <a:off x="609600" y="1352550"/>
            <a:ext cx="3886200" cy="3790949"/>
          </a:xfrm>
        </p:spPr>
        <p:txBody>
          <a:bodyPr>
            <a:normAutofit fontScale="70000" lnSpcReduction="20000"/>
          </a:bodyPr>
          <a:lstStyle/>
          <a:p>
            <a:pPr algn="just">
              <a:lnSpc>
                <a:spcPct val="80000"/>
              </a:lnSpc>
            </a:pPr>
            <a:r>
              <a:rPr lang="en-US" altLang="zh-CN" sz="2200" dirty="0" smtClean="0">
                <a:latin typeface="Times New Roman" pitchFamily="18" charset="0"/>
                <a:cs typeface="Times New Roman" pitchFamily="18" charset="0"/>
              </a:rPr>
              <a:t>A use case describes a sequence of actions a system performs to yield an </a:t>
            </a:r>
            <a:r>
              <a:rPr lang="en-US" altLang="zh-CN" sz="2200" b="1" dirty="0" smtClean="0">
                <a:latin typeface="Times New Roman" pitchFamily="18" charset="0"/>
                <a:cs typeface="Times New Roman" pitchFamily="18" charset="0"/>
              </a:rPr>
              <a:t>observable result </a:t>
            </a:r>
            <a:r>
              <a:rPr lang="en-US" altLang="zh-CN" sz="2200" dirty="0" smtClean="0">
                <a:latin typeface="Times New Roman" pitchFamily="18" charset="0"/>
                <a:cs typeface="Times New Roman" pitchFamily="18" charset="0"/>
              </a:rPr>
              <a:t>or</a:t>
            </a:r>
            <a:r>
              <a:rPr lang="en-US" altLang="zh-CN" sz="2200" b="1" dirty="0" smtClean="0">
                <a:latin typeface="Times New Roman" pitchFamily="18" charset="0"/>
                <a:cs typeface="Times New Roman" pitchFamily="18" charset="0"/>
              </a:rPr>
              <a:t> value</a:t>
            </a:r>
            <a:r>
              <a:rPr lang="en-US" altLang="zh-CN" sz="2200" dirty="0" smtClean="0">
                <a:latin typeface="Times New Roman" pitchFamily="18" charset="0"/>
                <a:cs typeface="Times New Roman" pitchFamily="18" charset="0"/>
              </a:rPr>
              <a:t> to a particular actor </a:t>
            </a:r>
          </a:p>
          <a:p>
            <a:pPr algn="just">
              <a:lnSpc>
                <a:spcPct val="80000"/>
              </a:lnSpc>
            </a:pPr>
            <a:r>
              <a:rPr lang="en-US" altLang="zh-CN" sz="2200" dirty="0" smtClean="0">
                <a:latin typeface="Times New Roman" pitchFamily="18" charset="0"/>
                <a:cs typeface="Times New Roman" pitchFamily="18" charset="0"/>
              </a:rPr>
              <a:t>Naming convention = verb + noun (or) verb + noun-phrase, </a:t>
            </a:r>
          </a:p>
          <a:p>
            <a:pPr lvl="1" algn="just">
              <a:lnSpc>
                <a:spcPct val="80000"/>
              </a:lnSpc>
            </a:pPr>
            <a:r>
              <a:rPr lang="en-US" altLang="zh-CN" sz="2200" dirty="0" smtClean="0">
                <a:latin typeface="Times New Roman" pitchFamily="18" charset="0"/>
                <a:cs typeface="Times New Roman" pitchFamily="18" charset="0"/>
              </a:rPr>
              <a:t>e.g. withdraw cash</a:t>
            </a:r>
          </a:p>
          <a:p>
            <a:pPr algn="just">
              <a:lnSpc>
                <a:spcPct val="80000"/>
              </a:lnSpc>
            </a:pPr>
            <a:r>
              <a:rPr lang="en-US" altLang="zh-CN" sz="2200" dirty="0" smtClean="0">
                <a:latin typeface="Times New Roman" pitchFamily="18" charset="0"/>
                <a:cs typeface="Times New Roman" pitchFamily="18" charset="0"/>
              </a:rPr>
              <a:t>A good use case should:</a:t>
            </a:r>
          </a:p>
          <a:p>
            <a:pPr lvl="1" algn="just">
              <a:lnSpc>
                <a:spcPct val="90000"/>
              </a:lnSpc>
            </a:pPr>
            <a:r>
              <a:rPr lang="en-US" altLang="zh-CN" sz="2200" dirty="0" smtClean="0">
                <a:latin typeface="Times New Roman" pitchFamily="18" charset="0"/>
                <a:cs typeface="Times New Roman" pitchFamily="18" charset="0"/>
              </a:rPr>
              <a:t>Describe a sequence of transactions performed by a system that produces a measurable result (goal) for a particular actor</a:t>
            </a:r>
          </a:p>
          <a:p>
            <a:pPr lvl="1" algn="just">
              <a:lnSpc>
                <a:spcPct val="90000"/>
              </a:lnSpc>
            </a:pPr>
            <a:r>
              <a:rPr lang="en-US" altLang="zh-CN" sz="2200" dirty="0" smtClean="0">
                <a:latin typeface="Times New Roman" pitchFamily="18" charset="0"/>
                <a:cs typeface="Times New Roman" pitchFamily="18" charset="0"/>
              </a:rPr>
              <a:t>Describe the behavior expected of a system from </a:t>
            </a:r>
            <a:r>
              <a:rPr lang="en-US" altLang="zh-CN" sz="2200" b="1" dirty="0" smtClean="0">
                <a:latin typeface="Times New Roman" pitchFamily="18" charset="0"/>
                <a:cs typeface="Times New Roman" pitchFamily="18" charset="0"/>
              </a:rPr>
              <a:t>a user's perspective</a:t>
            </a:r>
          </a:p>
          <a:p>
            <a:pPr lvl="1" algn="just">
              <a:lnSpc>
                <a:spcPct val="90000"/>
              </a:lnSpc>
            </a:pPr>
            <a:r>
              <a:rPr lang="en-US" altLang="zh-CN" sz="2200" dirty="0" smtClean="0">
                <a:latin typeface="Times New Roman" pitchFamily="18" charset="0"/>
                <a:cs typeface="Times New Roman" pitchFamily="18" charset="0"/>
              </a:rPr>
              <a:t>Enable the system analyst to understand and model a system from a </a:t>
            </a:r>
            <a:r>
              <a:rPr lang="en-US" altLang="zh-CN" sz="2200" b="1" dirty="0" smtClean="0">
                <a:latin typeface="Times New Roman" pitchFamily="18" charset="0"/>
                <a:cs typeface="Times New Roman" pitchFamily="18" charset="0"/>
              </a:rPr>
              <a:t>high-level business viewpoint</a:t>
            </a:r>
          </a:p>
          <a:p>
            <a:pPr lvl="1" algn="just">
              <a:lnSpc>
                <a:spcPct val="90000"/>
              </a:lnSpc>
            </a:pPr>
            <a:r>
              <a:rPr lang="en-US" altLang="zh-CN" sz="2200" dirty="0" smtClean="0">
                <a:latin typeface="Times New Roman" pitchFamily="18" charset="0"/>
                <a:cs typeface="Times New Roman" pitchFamily="18" charset="0"/>
              </a:rPr>
              <a:t>Represent the interfaces that a system makes visible to the external entities and the interrelationships between the actors and the system</a:t>
            </a:r>
          </a:p>
          <a:p>
            <a:endParaRPr lang="en-IN" dirty="0"/>
          </a:p>
        </p:txBody>
      </p:sp>
      <p:sp>
        <p:nvSpPr>
          <p:cNvPr id="4" name="Content Placeholder 3"/>
          <p:cNvSpPr>
            <a:spLocks noGrp="1"/>
          </p:cNvSpPr>
          <p:nvPr>
            <p:ph sz="quarter" idx="14"/>
          </p:nvPr>
        </p:nvSpPr>
        <p:spPr/>
        <p:txBody>
          <a:bodyPr>
            <a:normAutofit/>
          </a:bodyPr>
          <a:lstStyle/>
          <a:p>
            <a:r>
              <a:rPr lang="en-US" sz="1400" dirty="0" smtClean="0">
                <a:latin typeface="Times New Roman" pitchFamily="18" charset="0"/>
                <a:cs typeface="Times New Roman" pitchFamily="18" charset="0"/>
              </a:rPr>
              <a:t>Identifying use cases for a system</a:t>
            </a:r>
          </a:p>
          <a:p>
            <a:pPr>
              <a:buFont typeface="Wingdings" pitchFamily="2" charset="2"/>
              <a:buChar char="§"/>
              <a:defRPr/>
            </a:pPr>
            <a:r>
              <a:rPr lang="en-US" sz="1400" dirty="0" smtClean="0">
                <a:latin typeface="Times New Roman" pitchFamily="18" charset="0"/>
                <a:cs typeface="Times New Roman" pitchFamily="18" charset="0"/>
              </a:rPr>
              <a:t>What are the tasks of each actor?</a:t>
            </a:r>
          </a:p>
          <a:p>
            <a:pPr>
              <a:buFont typeface="Wingdings" pitchFamily="2" charset="2"/>
              <a:buChar char="§"/>
              <a:defRPr/>
            </a:pPr>
            <a:r>
              <a:rPr lang="en-US" sz="1400" dirty="0" smtClean="0">
                <a:latin typeface="Times New Roman" pitchFamily="18" charset="0"/>
                <a:cs typeface="Times New Roman" pitchFamily="18" charset="0"/>
              </a:rPr>
              <a:t>Will any actor create, store, change, remove, or read the information?</a:t>
            </a:r>
          </a:p>
          <a:p>
            <a:pPr>
              <a:buFont typeface="Wingdings" pitchFamily="2" charset="2"/>
              <a:buChar char="§"/>
              <a:defRPr/>
            </a:pPr>
            <a:r>
              <a:rPr lang="en-US" sz="1400" dirty="0" smtClean="0">
                <a:latin typeface="Times New Roman" pitchFamily="18" charset="0"/>
                <a:cs typeface="Times New Roman" pitchFamily="18" charset="0"/>
              </a:rPr>
              <a:t>Will any actor need to inform the system about the sudden, external changes?</a:t>
            </a:r>
          </a:p>
          <a:p>
            <a:pPr>
              <a:buFont typeface="Wingdings" pitchFamily="2" charset="2"/>
              <a:buChar char="§"/>
              <a:defRPr/>
            </a:pPr>
            <a:r>
              <a:rPr lang="en-US" sz="1400" dirty="0" smtClean="0">
                <a:latin typeface="Times New Roman" pitchFamily="18" charset="0"/>
                <a:cs typeface="Times New Roman" pitchFamily="18" charset="0"/>
              </a:rPr>
              <a:t>Does any actor need to informed about certain occurrences in the system?</a:t>
            </a:r>
          </a:p>
          <a:p>
            <a:pPr>
              <a:buFont typeface="Wingdings" pitchFamily="2" charset="2"/>
              <a:buChar char="§"/>
              <a:defRPr/>
            </a:pPr>
            <a:r>
              <a:rPr lang="en-US" sz="1400" dirty="0" smtClean="0">
                <a:latin typeface="Times New Roman" pitchFamily="18" charset="0"/>
                <a:cs typeface="Times New Roman" pitchFamily="18" charset="0"/>
              </a:rPr>
              <a:t>What use cases will support and maintain the system?</a:t>
            </a:r>
          </a:p>
          <a:p>
            <a:pPr>
              <a:buFont typeface="Wingdings" pitchFamily="2" charset="2"/>
              <a:buChar char="§"/>
              <a:defRPr/>
            </a:pPr>
            <a:r>
              <a:rPr lang="en-US" sz="1400" dirty="0" smtClean="0">
                <a:latin typeface="Times New Roman" pitchFamily="18" charset="0"/>
                <a:cs typeface="Times New Roman" pitchFamily="18" charset="0"/>
              </a:rPr>
              <a:t>Can all functional requirements be performed by the use cases?</a:t>
            </a:r>
            <a:endParaRPr lang="en-IN" sz="1400" dirty="0" smtClean="0">
              <a:latin typeface="Times New Roman" pitchFamily="18" charset="0"/>
              <a:cs typeface="Times New Roman" pitchFamily="18" charset="0"/>
            </a:endParaRPr>
          </a:p>
          <a:p>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7" name="Line 84"/>
          <p:cNvSpPr>
            <a:spLocks noChangeShapeType="1"/>
          </p:cNvSpPr>
          <p:nvPr/>
        </p:nvSpPr>
        <p:spPr bwMode="auto">
          <a:xfrm flipH="1">
            <a:off x="6000760" y="4000509"/>
            <a:ext cx="519114" cy="45719"/>
          </a:xfrm>
          <a:prstGeom prst="line">
            <a:avLst/>
          </a:prstGeom>
          <a:ln>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wrap="none"/>
          <a:lstStyle/>
          <a:p>
            <a:pPr>
              <a:defRPr/>
            </a:pPr>
            <a:endParaRPr lang="en-US"/>
          </a:p>
        </p:txBody>
      </p:sp>
      <p:sp>
        <p:nvSpPr>
          <p:cNvPr id="9" name="Text Box 86"/>
          <p:cNvSpPr txBox="1">
            <a:spLocks noChangeArrowheads="1"/>
          </p:cNvSpPr>
          <p:nvPr/>
        </p:nvSpPr>
        <p:spPr bwMode="auto">
          <a:xfrm>
            <a:off x="6429388" y="2857502"/>
            <a:ext cx="1123950" cy="400050"/>
          </a:xfrm>
          <a:prstGeom prst="rect">
            <a:avLst/>
          </a:prstGeom>
          <a:noFill/>
          <a:ln w="9525">
            <a:noFill/>
            <a:miter lim="800000"/>
            <a:headEnd/>
            <a:tailEnd/>
          </a:ln>
        </p:spPr>
        <p:txBody>
          <a:bodyPr wrap="none">
            <a:spAutoFit/>
          </a:bodyPr>
          <a:lstStyle/>
          <a:p>
            <a:r>
              <a:rPr lang="en-US" altLang="zh-TW" sz="2000" b="1" dirty="0">
                <a:solidFill>
                  <a:srgbClr val="0000FF"/>
                </a:solidFill>
                <a:latin typeface="Times New Roman" pitchFamily="18" charset="0"/>
              </a:rPr>
              <a:t>Use-case</a:t>
            </a:r>
            <a:endParaRPr lang="zh-TW" altLang="en-US" sz="2000" b="1" dirty="0">
              <a:latin typeface="Times New Roman" pitchFamily="18" charset="0"/>
            </a:endParaRPr>
          </a:p>
        </p:txBody>
      </p:sp>
      <p:pic>
        <p:nvPicPr>
          <p:cNvPr id="11" name="Picture 30" descr="UseCaseDiagram"/>
          <p:cNvPicPr>
            <a:picLocks noChangeAspect="1" noChangeArrowheads="1"/>
          </p:cNvPicPr>
          <p:nvPr/>
        </p:nvPicPr>
        <p:blipFill>
          <a:blip r:embed="rId2"/>
          <a:srcRect/>
          <a:stretch>
            <a:fillRect/>
          </a:stretch>
        </p:blipFill>
        <p:spPr bwMode="auto">
          <a:xfrm>
            <a:off x="1428728" y="1428742"/>
            <a:ext cx="4648200" cy="3357586"/>
          </a:xfrm>
          <a:prstGeom prst="rect">
            <a:avLst/>
          </a:prstGeom>
          <a:noFill/>
          <a:ln w="9525">
            <a:noFill/>
            <a:miter lim="800000"/>
            <a:headEnd/>
            <a:tailEnd/>
          </a:ln>
        </p:spPr>
      </p:pic>
      <p:sp>
        <p:nvSpPr>
          <p:cNvPr id="12" name="Text Box 80"/>
          <p:cNvSpPr txBox="1">
            <a:spLocks noChangeArrowheads="1"/>
          </p:cNvSpPr>
          <p:nvPr/>
        </p:nvSpPr>
        <p:spPr bwMode="auto">
          <a:xfrm>
            <a:off x="714348" y="2786064"/>
            <a:ext cx="811213" cy="400050"/>
          </a:xfrm>
          <a:prstGeom prst="rect">
            <a:avLst/>
          </a:prstGeom>
          <a:noFill/>
          <a:ln w="9525">
            <a:noFill/>
            <a:miter lim="800000"/>
            <a:headEnd/>
            <a:tailEnd/>
          </a:ln>
        </p:spPr>
        <p:txBody>
          <a:bodyPr wrap="none">
            <a:spAutoFit/>
          </a:bodyPr>
          <a:lstStyle/>
          <a:p>
            <a:r>
              <a:rPr lang="en-US" altLang="zh-TW" sz="2000" b="1" dirty="0">
                <a:solidFill>
                  <a:srgbClr val="0000FF"/>
                </a:solidFill>
                <a:latin typeface="Times New Roman" pitchFamily="18" charset="0"/>
              </a:rPr>
              <a:t>Actor</a:t>
            </a:r>
            <a:endParaRPr lang="zh-TW" altLang="en-US" sz="2000" b="1" dirty="0">
              <a:solidFill>
                <a:srgbClr val="0000FF"/>
              </a:solidFill>
              <a:latin typeface="Times New Roman" pitchFamily="18" charset="0"/>
            </a:endParaRPr>
          </a:p>
        </p:txBody>
      </p:sp>
      <p:sp>
        <p:nvSpPr>
          <p:cNvPr id="13" name="Text Box 81"/>
          <p:cNvSpPr txBox="1">
            <a:spLocks noChangeArrowheads="1"/>
          </p:cNvSpPr>
          <p:nvPr/>
        </p:nvSpPr>
        <p:spPr bwMode="auto">
          <a:xfrm>
            <a:off x="1142976" y="4000510"/>
            <a:ext cx="1436688" cy="400050"/>
          </a:xfrm>
          <a:prstGeom prst="rect">
            <a:avLst/>
          </a:prstGeom>
          <a:noFill/>
          <a:ln w="9525">
            <a:noFill/>
            <a:miter lim="800000"/>
            <a:headEnd/>
            <a:tailEnd/>
          </a:ln>
        </p:spPr>
        <p:txBody>
          <a:bodyPr wrap="none">
            <a:spAutoFit/>
          </a:bodyPr>
          <a:lstStyle/>
          <a:p>
            <a:r>
              <a:rPr lang="en-US" altLang="zh-TW" sz="2000" b="1" dirty="0">
                <a:solidFill>
                  <a:srgbClr val="0000FF"/>
                </a:solidFill>
                <a:latin typeface="Times New Roman" pitchFamily="18" charset="0"/>
              </a:rPr>
              <a:t>Association</a:t>
            </a:r>
            <a:endParaRPr lang="zh-TW" altLang="en-US" sz="2000" b="1" dirty="0">
              <a:solidFill>
                <a:srgbClr val="0000FF"/>
              </a:solidFill>
              <a:latin typeface="Times New Roman" pitchFamily="18" charset="0"/>
            </a:endParaRPr>
          </a:p>
        </p:txBody>
      </p:sp>
      <p:sp>
        <p:nvSpPr>
          <p:cNvPr id="14" name="Line 82"/>
          <p:cNvSpPr>
            <a:spLocks noChangeShapeType="1"/>
          </p:cNvSpPr>
          <p:nvPr/>
        </p:nvSpPr>
        <p:spPr bwMode="auto">
          <a:xfrm flipV="1">
            <a:off x="2357422" y="3286130"/>
            <a:ext cx="738188" cy="685800"/>
          </a:xfrm>
          <a:prstGeom prst="line">
            <a:avLst/>
          </a:prstGeom>
          <a:ln>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wrap="none"/>
          <a:lstStyle/>
          <a:p>
            <a:pPr>
              <a:defRPr/>
            </a:pPr>
            <a:endParaRPr lang="en-US"/>
          </a:p>
        </p:txBody>
      </p:sp>
      <p:sp>
        <p:nvSpPr>
          <p:cNvPr id="15" name="Text Box 83"/>
          <p:cNvSpPr txBox="1">
            <a:spLocks noChangeArrowheads="1"/>
          </p:cNvSpPr>
          <p:nvPr/>
        </p:nvSpPr>
        <p:spPr bwMode="auto">
          <a:xfrm>
            <a:off x="6572264" y="3786196"/>
            <a:ext cx="2100262" cy="400050"/>
          </a:xfrm>
          <a:prstGeom prst="rect">
            <a:avLst/>
          </a:prstGeom>
          <a:noFill/>
          <a:ln w="9525">
            <a:noFill/>
            <a:miter lim="800000"/>
            <a:headEnd/>
            <a:tailEnd/>
          </a:ln>
        </p:spPr>
        <p:txBody>
          <a:bodyPr wrap="none">
            <a:spAutoFit/>
          </a:bodyPr>
          <a:lstStyle/>
          <a:p>
            <a:r>
              <a:rPr lang="en-US" altLang="zh-TW" sz="2000" b="1" dirty="0">
                <a:solidFill>
                  <a:srgbClr val="0000FF"/>
                </a:solidFill>
                <a:latin typeface="Times New Roman" pitchFamily="18" charset="0"/>
              </a:rPr>
              <a:t>System boundary</a:t>
            </a:r>
            <a:endParaRPr lang="zh-TW" altLang="en-US" sz="2000" b="1" dirty="0">
              <a:latin typeface="Times New Roman" pitchFamily="18" charset="0"/>
            </a:endParaRPr>
          </a:p>
        </p:txBody>
      </p:sp>
      <p:sp>
        <p:nvSpPr>
          <p:cNvPr id="17" name="Line 85"/>
          <p:cNvSpPr>
            <a:spLocks noChangeShapeType="1"/>
          </p:cNvSpPr>
          <p:nvPr/>
        </p:nvSpPr>
        <p:spPr bwMode="auto">
          <a:xfrm flipH="1" flipV="1">
            <a:off x="5286380" y="3000378"/>
            <a:ext cx="1128708" cy="80960"/>
          </a:xfrm>
          <a:prstGeom prst="line">
            <a:avLst/>
          </a:prstGeom>
          <a:ln>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wrap="none"/>
          <a:lstStyle/>
          <a:p>
            <a:pPr>
              <a:defRPr/>
            </a:pPr>
            <a:endParaRPr lang="en-US"/>
          </a:p>
        </p:txBody>
      </p:sp>
      <p:sp>
        <p:nvSpPr>
          <p:cNvPr id="19" name="Text Box 87"/>
          <p:cNvSpPr txBox="1">
            <a:spLocks noChangeArrowheads="1"/>
          </p:cNvSpPr>
          <p:nvPr/>
        </p:nvSpPr>
        <p:spPr bwMode="auto">
          <a:xfrm>
            <a:off x="6429388" y="1428742"/>
            <a:ext cx="1628775" cy="400050"/>
          </a:xfrm>
          <a:prstGeom prst="rect">
            <a:avLst/>
          </a:prstGeom>
          <a:noFill/>
          <a:ln w="9525">
            <a:noFill/>
            <a:miter lim="800000"/>
            <a:headEnd/>
            <a:tailEnd/>
          </a:ln>
        </p:spPr>
        <p:txBody>
          <a:bodyPr wrap="none">
            <a:spAutoFit/>
          </a:bodyPr>
          <a:lstStyle/>
          <a:p>
            <a:r>
              <a:rPr lang="en-US" altLang="zh-TW" sz="2000" b="1" dirty="0">
                <a:solidFill>
                  <a:srgbClr val="0000FF"/>
                </a:solidFill>
                <a:latin typeface="Times New Roman" pitchFamily="18" charset="0"/>
              </a:rPr>
              <a:t>System name</a:t>
            </a:r>
            <a:endParaRPr lang="zh-TW" altLang="en-US" sz="2000" b="1" dirty="0">
              <a:latin typeface="Times New Roman" pitchFamily="18" charset="0"/>
            </a:endParaRPr>
          </a:p>
        </p:txBody>
      </p:sp>
      <p:sp>
        <p:nvSpPr>
          <p:cNvPr id="20" name="Line 88"/>
          <p:cNvSpPr>
            <a:spLocks noChangeShapeType="1"/>
          </p:cNvSpPr>
          <p:nvPr/>
        </p:nvSpPr>
        <p:spPr bwMode="auto">
          <a:xfrm flipH="1">
            <a:off x="5500694" y="1571618"/>
            <a:ext cx="762000" cy="0"/>
          </a:xfrm>
          <a:prstGeom prst="line">
            <a:avLst/>
          </a:prstGeom>
          <a:ln>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wrap="none"/>
          <a:lstStyle/>
          <a:p>
            <a:pP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Relationships</a:t>
            </a:r>
            <a:endParaRPr lang="en-IN" dirty="0"/>
          </a:p>
        </p:txBody>
      </p:sp>
      <p:sp>
        <p:nvSpPr>
          <p:cNvPr id="3" name="Content Placeholder 2"/>
          <p:cNvSpPr>
            <a:spLocks noGrp="1"/>
          </p:cNvSpPr>
          <p:nvPr>
            <p:ph sz="quarter" idx="13"/>
          </p:nvPr>
        </p:nvSpPr>
        <p:spPr>
          <a:xfrm>
            <a:off x="0" y="1352550"/>
            <a:ext cx="3357554" cy="3433777"/>
          </a:xfrm>
        </p:spPr>
        <p:txBody>
          <a:bodyPr>
            <a:noAutofit/>
          </a:bodyPr>
          <a:lstStyle/>
          <a:p>
            <a:pPr algn="just"/>
            <a:r>
              <a:rPr lang="en-IN" sz="1400" b="1" dirty="0" smtClean="0"/>
              <a:t>INCLUDES</a:t>
            </a:r>
            <a:r>
              <a:rPr lang="en-IN" sz="1400" dirty="0" smtClean="0"/>
              <a:t>. The includes relationship (also called uses relationship) describes the situation in which a use case contains behavior that is common to more than one use case. In other words, the common use case is included in the other use cases. A dotted arrow that points to the common use case indicates the includes relationship. An example would be a use case Pay Student Fees that is included in </a:t>
            </a:r>
            <a:r>
              <a:rPr lang="en-IN" sz="1400" dirty="0" err="1" smtClean="0"/>
              <a:t>Enroll</a:t>
            </a:r>
            <a:r>
              <a:rPr lang="en-IN" sz="1400" dirty="0" smtClean="0"/>
              <a:t> in Course and Arrange Housing, because in both cases students must pay their fees. This may be used by several use cases. The arrow points toward the common use case.</a:t>
            </a:r>
            <a:endParaRPr lang="en-IN" sz="1400" dirty="0"/>
          </a:p>
        </p:txBody>
      </p:sp>
      <p:sp>
        <p:nvSpPr>
          <p:cNvPr id="4" name="Content Placeholder 3"/>
          <p:cNvSpPr>
            <a:spLocks noGrp="1"/>
          </p:cNvSpPr>
          <p:nvPr>
            <p:ph sz="quarter" idx="14"/>
          </p:nvPr>
        </p:nvSpPr>
        <p:spPr>
          <a:xfrm>
            <a:off x="3571868" y="1428742"/>
            <a:ext cx="2441743" cy="3268625"/>
          </a:xfrm>
        </p:spPr>
        <p:txBody>
          <a:bodyPr>
            <a:normAutofit lnSpcReduction="10000"/>
          </a:bodyPr>
          <a:lstStyle/>
          <a:p>
            <a:pPr algn="just"/>
            <a:r>
              <a:rPr lang="en-IN" sz="1400" b="1" dirty="0" smtClean="0"/>
              <a:t>EXTENDS.</a:t>
            </a:r>
            <a:r>
              <a:rPr lang="en-IN" sz="1400" dirty="0" smtClean="0"/>
              <a:t> The extends relationship describes the situation in which one use case possesses the behavior that allows the new use case to handle a variation or exception from the basic use case. For  example, the extended use case Student Health Insurance extends the basic use case Pay Student Fees. The arrow goes from the extended to the basic use case.</a:t>
            </a:r>
          </a:p>
        </p:txBody>
      </p:sp>
      <p:sp>
        <p:nvSpPr>
          <p:cNvPr id="6" name="Content Placeholder 3"/>
          <p:cNvSpPr txBox="1">
            <a:spLocks/>
          </p:cNvSpPr>
          <p:nvPr/>
        </p:nvSpPr>
        <p:spPr>
          <a:xfrm>
            <a:off x="6215074" y="1428742"/>
            <a:ext cx="2441743" cy="3268625"/>
          </a:xfrm>
          <a:prstGeom prst="rect">
            <a:avLst/>
          </a:prstGeom>
        </p:spPr>
        <p:txBody>
          <a:bodyPr vert="horz">
            <a:normAutofit/>
          </a:bodyPr>
          <a:lstStyle/>
          <a:p>
            <a:pPr marL="320040" lvl="0" indent="-320040" algn="just">
              <a:spcBef>
                <a:spcPts val="700"/>
              </a:spcBef>
              <a:buClr>
                <a:schemeClr val="accent2"/>
              </a:buClr>
              <a:buSzPct val="60000"/>
              <a:buFont typeface="Wingdings"/>
              <a:buChar char=""/>
            </a:pPr>
            <a:r>
              <a:rPr lang="en-IN" sz="1400" b="1" dirty="0" smtClean="0"/>
              <a:t>GENERALIZES</a:t>
            </a:r>
            <a:r>
              <a:rPr lang="en-IN" sz="1400" dirty="0" smtClean="0"/>
              <a:t>. The generalizes relationship implies that one thing is more typical than the other thing. This relationship may exist between two actors or two use cases. For example, a Part-Time Student generalizes a Student. Similarly, some of the university employees are professors. The arrow points to the general thing.</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4" name="Content Placeholder 3"/>
          <p:cNvSpPr>
            <a:spLocks noGrp="1"/>
          </p:cNvSpPr>
          <p:nvPr>
            <p:ph sz="quarter" idx="14"/>
          </p:nvPr>
        </p:nvSpPr>
        <p:spPr/>
        <p:txBody>
          <a:bodyPr/>
          <a:lstStyle/>
          <a:p>
            <a:endParaRPr lang="en-IN"/>
          </a:p>
        </p:txBody>
      </p:sp>
      <p:pic>
        <p:nvPicPr>
          <p:cNvPr id="2050" name="Picture 2" descr="https://www.w3computing.com/systemsanalysis/wp-content/uploads/2014/08/2.14.jpg"/>
          <p:cNvPicPr>
            <a:picLocks noGrp="1" noChangeAspect="1" noChangeArrowheads="1"/>
          </p:cNvPicPr>
          <p:nvPr>
            <p:ph sz="quarter" idx="13"/>
          </p:nvPr>
        </p:nvPicPr>
        <p:blipFill>
          <a:blip r:embed="rId2"/>
          <a:srcRect/>
          <a:stretch>
            <a:fillRect/>
          </a:stretch>
        </p:blipFill>
        <p:spPr bwMode="auto">
          <a:xfrm>
            <a:off x="0" y="1285866"/>
            <a:ext cx="9144000" cy="389670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sz="quarter" idx="13"/>
          </p:nvPr>
        </p:nvSpPr>
        <p:spPr/>
        <p:txBody>
          <a:bodyPr>
            <a:normAutofit fontScale="62500" lnSpcReduction="20000"/>
          </a:bodyPr>
          <a:lstStyle/>
          <a:p>
            <a:pPr algn="just"/>
            <a:r>
              <a:rPr lang="en-IN" dirty="0" smtClean="0"/>
              <a:t>The </a:t>
            </a:r>
            <a:r>
              <a:rPr lang="en-IN" b="1" dirty="0" smtClean="0">
                <a:hlinkClick r:id="rId2"/>
              </a:rPr>
              <a:t>UML</a:t>
            </a:r>
            <a:r>
              <a:rPr lang="en-IN" dirty="0" smtClean="0"/>
              <a:t> Class diagram is a graphical notation used to construct and visualize object oriented systems. A class diagram in the Unified Modeling Language (UML) is a type of static structure diagram that describes the structure of a system by showing the system's:</a:t>
            </a:r>
          </a:p>
          <a:p>
            <a:r>
              <a:rPr lang="en-IN" dirty="0" smtClean="0"/>
              <a:t>classes,</a:t>
            </a:r>
          </a:p>
          <a:p>
            <a:r>
              <a:rPr lang="en-IN" dirty="0" smtClean="0"/>
              <a:t>their attributes,</a:t>
            </a:r>
          </a:p>
          <a:p>
            <a:r>
              <a:rPr lang="en-IN" dirty="0" smtClean="0"/>
              <a:t>operations (or methods),</a:t>
            </a:r>
          </a:p>
          <a:p>
            <a:r>
              <a:rPr lang="en-IN" dirty="0" smtClean="0"/>
              <a:t>and the relationships among objects.</a:t>
            </a:r>
          </a:p>
          <a:p>
            <a:endParaRPr lang="en-IN" dirty="0"/>
          </a:p>
        </p:txBody>
      </p:sp>
      <p:sp>
        <p:nvSpPr>
          <p:cNvPr id="4" name="Content Placeholder 3"/>
          <p:cNvSpPr>
            <a:spLocks noGrp="1"/>
          </p:cNvSpPr>
          <p:nvPr>
            <p:ph sz="quarter" idx="14"/>
          </p:nvPr>
        </p:nvSpPr>
        <p:spPr/>
        <p:txBody>
          <a:bodyPr>
            <a:normAutofit lnSpcReduction="10000"/>
          </a:bodyPr>
          <a:lstStyle/>
          <a:p>
            <a:pPr algn="just"/>
            <a:r>
              <a:rPr lang="en-IN" sz="1800" dirty="0" smtClean="0"/>
              <a:t>Class diagram is a static diagram. It represents the static view of an application.</a:t>
            </a:r>
          </a:p>
          <a:p>
            <a:pPr algn="just">
              <a:buNone/>
            </a:pPr>
            <a:r>
              <a:rPr lang="en-IN" sz="1800" b="1" dirty="0" smtClean="0"/>
              <a:t>Purpose of Class Diagrams</a:t>
            </a:r>
          </a:p>
          <a:p>
            <a:r>
              <a:rPr lang="en-IN" sz="1800" dirty="0" smtClean="0"/>
              <a:t>Analysis and design of the static view of an application.</a:t>
            </a:r>
          </a:p>
          <a:p>
            <a:r>
              <a:rPr lang="en-IN" sz="1800" dirty="0" smtClean="0"/>
              <a:t>Describe responsibilities of a system.</a:t>
            </a:r>
          </a:p>
          <a:p>
            <a:r>
              <a:rPr lang="en-IN" sz="1800" dirty="0" smtClean="0"/>
              <a:t>Base for component and deployment diagrams.</a:t>
            </a:r>
          </a:p>
          <a:p>
            <a:r>
              <a:rPr lang="en-IN" sz="1800" dirty="0" smtClean="0"/>
              <a:t>Forward and reverse engineering.</a:t>
            </a:r>
          </a:p>
          <a:p>
            <a:pPr algn="just"/>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sz="quarter" idx="13"/>
          </p:nvPr>
        </p:nvSpPr>
        <p:spPr/>
        <p:txBody>
          <a:bodyPr>
            <a:normAutofit/>
          </a:bodyPr>
          <a:lstStyle/>
          <a:p>
            <a:r>
              <a:rPr lang="en-US" sz="2000" dirty="0" smtClean="0"/>
              <a:t>UML Representation of Class</a:t>
            </a:r>
            <a:endParaRPr lang="en-IN" sz="2000" dirty="0"/>
          </a:p>
        </p:txBody>
      </p:sp>
      <p:sp>
        <p:nvSpPr>
          <p:cNvPr id="7" name="Rectangle 4"/>
          <p:cNvSpPr>
            <a:spLocks noChangeArrowheads="1"/>
          </p:cNvSpPr>
          <p:nvPr/>
        </p:nvSpPr>
        <p:spPr bwMode="auto">
          <a:xfrm>
            <a:off x="642910" y="1857370"/>
            <a:ext cx="3438532" cy="2731962"/>
          </a:xfrm>
          <a:prstGeom prst="rect">
            <a:avLst/>
          </a:prstGeom>
          <a:solidFill>
            <a:schemeClr val="accent1"/>
          </a:solidFill>
          <a:ln w="9525">
            <a:solidFill>
              <a:schemeClr val="tx1"/>
            </a:solidFill>
            <a:miter lim="800000"/>
            <a:headEnd/>
            <a:tailEnd/>
          </a:ln>
        </p:spPr>
        <p:txBody>
          <a:bodyPr wrap="none" anchor="ctr"/>
          <a:lstStyle/>
          <a:p>
            <a:endParaRPr lang="en-IN" sz="1200"/>
          </a:p>
        </p:txBody>
      </p:sp>
      <p:sp>
        <p:nvSpPr>
          <p:cNvPr id="8" name="Line 5"/>
          <p:cNvSpPr>
            <a:spLocks noChangeShapeType="1"/>
          </p:cNvSpPr>
          <p:nvPr/>
        </p:nvSpPr>
        <p:spPr bwMode="auto">
          <a:xfrm>
            <a:off x="642910" y="2643188"/>
            <a:ext cx="3500462" cy="45719"/>
          </a:xfrm>
          <a:prstGeom prst="line">
            <a:avLst/>
          </a:prstGeom>
          <a:noFill/>
          <a:ln w="9525">
            <a:solidFill>
              <a:schemeClr val="tx1"/>
            </a:solidFill>
            <a:round/>
            <a:headEnd/>
            <a:tailEnd/>
          </a:ln>
        </p:spPr>
        <p:txBody>
          <a:bodyPr/>
          <a:lstStyle/>
          <a:p>
            <a:endParaRPr lang="en-IN" sz="1200"/>
          </a:p>
        </p:txBody>
      </p:sp>
      <p:sp>
        <p:nvSpPr>
          <p:cNvPr id="9" name="Line 6"/>
          <p:cNvSpPr>
            <a:spLocks noChangeShapeType="1"/>
          </p:cNvSpPr>
          <p:nvPr/>
        </p:nvSpPr>
        <p:spPr bwMode="auto">
          <a:xfrm>
            <a:off x="714349" y="3571882"/>
            <a:ext cx="3357586" cy="45719"/>
          </a:xfrm>
          <a:prstGeom prst="line">
            <a:avLst/>
          </a:prstGeom>
          <a:noFill/>
          <a:ln w="9525">
            <a:solidFill>
              <a:schemeClr val="tx1"/>
            </a:solidFill>
            <a:round/>
            <a:headEnd/>
            <a:tailEnd/>
          </a:ln>
        </p:spPr>
        <p:txBody>
          <a:bodyPr/>
          <a:lstStyle/>
          <a:p>
            <a:endParaRPr lang="en-IN" sz="1200"/>
          </a:p>
        </p:txBody>
      </p:sp>
      <p:sp>
        <p:nvSpPr>
          <p:cNvPr id="10" name="Text Box 7"/>
          <p:cNvSpPr txBox="1">
            <a:spLocks noChangeArrowheads="1"/>
          </p:cNvSpPr>
          <p:nvPr/>
        </p:nvSpPr>
        <p:spPr bwMode="auto">
          <a:xfrm>
            <a:off x="985814" y="1921014"/>
            <a:ext cx="2423883" cy="400110"/>
          </a:xfrm>
          <a:prstGeom prst="rect">
            <a:avLst/>
          </a:prstGeom>
          <a:noFill/>
          <a:ln w="9525">
            <a:noFill/>
            <a:miter lim="800000"/>
            <a:headEnd/>
            <a:tailEnd/>
          </a:ln>
        </p:spPr>
        <p:txBody>
          <a:bodyPr wrap="square">
            <a:spAutoFit/>
          </a:bodyPr>
          <a:lstStyle/>
          <a:p>
            <a:pPr eaLnBrk="0" hangingPunct="0">
              <a:spcBef>
                <a:spcPct val="50000"/>
              </a:spcBef>
            </a:pPr>
            <a:r>
              <a:rPr lang="en-US" sz="2000">
                <a:latin typeface="Times New Roman" pitchFamily="18" charset="0"/>
              </a:rPr>
              <a:t>Class Name</a:t>
            </a:r>
          </a:p>
        </p:txBody>
      </p:sp>
      <p:sp>
        <p:nvSpPr>
          <p:cNvPr id="11" name="Text Box 8"/>
          <p:cNvSpPr txBox="1">
            <a:spLocks noChangeArrowheads="1"/>
          </p:cNvSpPr>
          <p:nvPr/>
        </p:nvSpPr>
        <p:spPr bwMode="auto">
          <a:xfrm>
            <a:off x="928662" y="2928940"/>
            <a:ext cx="2705730" cy="400110"/>
          </a:xfrm>
          <a:prstGeom prst="rect">
            <a:avLst/>
          </a:prstGeom>
          <a:noFill/>
          <a:ln w="9525">
            <a:noFill/>
            <a:miter lim="800000"/>
            <a:headEnd/>
            <a:tailEnd/>
          </a:ln>
        </p:spPr>
        <p:txBody>
          <a:bodyPr wrap="square">
            <a:spAutoFit/>
          </a:bodyPr>
          <a:lstStyle/>
          <a:p>
            <a:pPr eaLnBrk="0" hangingPunct="0">
              <a:spcBef>
                <a:spcPct val="50000"/>
              </a:spcBef>
            </a:pPr>
            <a:r>
              <a:rPr lang="en-US" sz="2000" dirty="0">
                <a:latin typeface="Times New Roman" pitchFamily="18" charset="0"/>
              </a:rPr>
              <a:t>Attributes of Class</a:t>
            </a:r>
          </a:p>
        </p:txBody>
      </p:sp>
      <p:sp>
        <p:nvSpPr>
          <p:cNvPr id="12" name="Text Box 9"/>
          <p:cNvSpPr txBox="1">
            <a:spLocks noChangeArrowheads="1"/>
          </p:cNvSpPr>
          <p:nvPr/>
        </p:nvSpPr>
        <p:spPr bwMode="auto">
          <a:xfrm>
            <a:off x="928662" y="3714758"/>
            <a:ext cx="2874838" cy="707886"/>
          </a:xfrm>
          <a:prstGeom prst="rect">
            <a:avLst/>
          </a:prstGeom>
          <a:noFill/>
          <a:ln w="9525">
            <a:noFill/>
            <a:miter lim="800000"/>
            <a:headEnd/>
            <a:tailEnd/>
          </a:ln>
        </p:spPr>
        <p:txBody>
          <a:bodyPr wrap="square">
            <a:spAutoFit/>
          </a:bodyPr>
          <a:lstStyle/>
          <a:p>
            <a:pPr eaLnBrk="0" hangingPunct="0">
              <a:spcBef>
                <a:spcPct val="50000"/>
              </a:spcBef>
            </a:pPr>
            <a:r>
              <a:rPr lang="en-US" sz="2000" dirty="0">
                <a:latin typeface="Times New Roman" pitchFamily="18" charset="0"/>
              </a:rPr>
              <a:t>Operations/methods of Class</a:t>
            </a:r>
          </a:p>
        </p:txBody>
      </p:sp>
      <p:pic>
        <p:nvPicPr>
          <p:cNvPr id="1026" name="Picture 2"/>
          <p:cNvPicPr>
            <a:picLocks noGrp="1" noChangeAspect="1" noChangeArrowheads="1"/>
          </p:cNvPicPr>
          <p:nvPr>
            <p:ph sz="quarter" idx="14"/>
          </p:nvPr>
        </p:nvPicPr>
        <p:blipFill>
          <a:blip r:embed="rId2"/>
          <a:srcRect/>
          <a:stretch>
            <a:fillRect/>
          </a:stretch>
        </p:blipFill>
        <p:spPr bwMode="auto">
          <a:xfrm>
            <a:off x="4214810" y="1714494"/>
            <a:ext cx="4929190" cy="29345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sz="quarter" idx="13"/>
          </p:nvPr>
        </p:nvSpPr>
        <p:spPr>
          <a:xfrm>
            <a:off x="357158" y="1352550"/>
            <a:ext cx="4138642" cy="3648091"/>
          </a:xfrm>
        </p:spPr>
        <p:txBody>
          <a:bodyPr>
            <a:normAutofit fontScale="85000" lnSpcReduction="20000"/>
          </a:bodyPr>
          <a:lstStyle/>
          <a:p>
            <a:pPr>
              <a:buNone/>
            </a:pPr>
            <a:r>
              <a:rPr lang="en-US" sz="2100" b="1" dirty="0" smtClean="0"/>
              <a:t>Visibility  of Attributes and Operations</a:t>
            </a:r>
          </a:p>
          <a:p>
            <a:pPr algn="just">
              <a:buNone/>
            </a:pPr>
            <a:r>
              <a:rPr lang="en-IN" sz="1900" dirty="0" smtClean="0"/>
              <a:t>	In object-oriented design, there is a notation of visibility for attributes and operations. UML identifies four types of visibility: </a:t>
            </a:r>
            <a:r>
              <a:rPr lang="en-IN" sz="1900" b="1" dirty="0" smtClean="0"/>
              <a:t>public</a:t>
            </a:r>
            <a:r>
              <a:rPr lang="en-IN" sz="1900" dirty="0" smtClean="0"/>
              <a:t>, </a:t>
            </a:r>
            <a:r>
              <a:rPr lang="en-IN" sz="1900" b="1" dirty="0" smtClean="0"/>
              <a:t>protected</a:t>
            </a:r>
            <a:r>
              <a:rPr lang="en-IN" sz="1900" dirty="0" smtClean="0"/>
              <a:t>, </a:t>
            </a:r>
            <a:r>
              <a:rPr lang="en-IN" sz="1900" b="1" dirty="0" smtClean="0"/>
              <a:t>private</a:t>
            </a:r>
            <a:r>
              <a:rPr lang="en-IN" sz="1900" dirty="0" smtClean="0"/>
              <a:t>, and </a:t>
            </a:r>
            <a:r>
              <a:rPr lang="en-IN" sz="1900" b="1" dirty="0" smtClean="0"/>
              <a:t>package</a:t>
            </a:r>
            <a:r>
              <a:rPr lang="en-IN" sz="1900" dirty="0" smtClean="0"/>
              <a:t>.</a:t>
            </a:r>
          </a:p>
          <a:p>
            <a:pPr algn="just"/>
            <a:r>
              <a:rPr lang="en-IN" sz="1900" dirty="0" smtClean="0"/>
              <a:t>The +, -, # and ~ symbols before an attribute and operation name in a class denote the visibility of the attribute and operation.</a:t>
            </a:r>
          </a:p>
          <a:p>
            <a:pPr algn="just"/>
            <a:r>
              <a:rPr lang="en-IN" sz="1900" dirty="0" smtClean="0"/>
              <a:t>+ denotes public attributes or operations</a:t>
            </a:r>
          </a:p>
          <a:p>
            <a:pPr algn="just"/>
            <a:r>
              <a:rPr lang="en-IN" sz="1900" dirty="0" smtClean="0"/>
              <a:t>- denotes private attributes or operations</a:t>
            </a:r>
          </a:p>
          <a:p>
            <a:pPr algn="just"/>
            <a:r>
              <a:rPr lang="en-IN" sz="1900" dirty="0" smtClean="0"/>
              <a:t># denotes protected attributes or operations</a:t>
            </a:r>
          </a:p>
          <a:p>
            <a:pPr algn="just"/>
            <a:r>
              <a:rPr lang="en-IN" sz="1900" dirty="0" smtClean="0"/>
              <a:t>~ denotes package attributes or operations</a:t>
            </a:r>
          </a:p>
          <a:p>
            <a:endParaRPr lang="en-IN" sz="1800" dirty="0"/>
          </a:p>
        </p:txBody>
      </p:sp>
      <p:sp>
        <p:nvSpPr>
          <p:cNvPr id="4" name="Content Placeholder 3"/>
          <p:cNvSpPr>
            <a:spLocks noGrp="1"/>
          </p:cNvSpPr>
          <p:nvPr>
            <p:ph sz="quarter" idx="14"/>
          </p:nvPr>
        </p:nvSpPr>
        <p:spPr>
          <a:xfrm>
            <a:off x="4857752" y="1285866"/>
            <a:ext cx="3886200" cy="3268625"/>
          </a:xfrm>
        </p:spPr>
        <p:txBody>
          <a:bodyPr/>
          <a:lstStyle/>
          <a:p>
            <a:r>
              <a:rPr lang="en-IN" sz="2000" dirty="0" smtClean="0"/>
              <a:t>Class Visibility Example</a:t>
            </a:r>
          </a:p>
          <a:p>
            <a:endParaRPr lang="en-IN" dirty="0"/>
          </a:p>
        </p:txBody>
      </p:sp>
      <p:pic>
        <p:nvPicPr>
          <p:cNvPr id="2050" name="Picture 2" descr="Simple Class"/>
          <p:cNvPicPr>
            <a:picLocks noChangeAspect="1" noChangeArrowheads="1"/>
          </p:cNvPicPr>
          <p:nvPr/>
        </p:nvPicPr>
        <p:blipFill>
          <a:blip r:embed="rId2"/>
          <a:srcRect/>
          <a:stretch>
            <a:fillRect/>
          </a:stretch>
        </p:blipFill>
        <p:spPr bwMode="auto">
          <a:xfrm>
            <a:off x="5715008" y="1714494"/>
            <a:ext cx="1543050" cy="1123950"/>
          </a:xfrm>
          <a:prstGeom prst="rect">
            <a:avLst/>
          </a:prstGeom>
          <a:noFill/>
        </p:spPr>
      </p:pic>
      <p:graphicFrame>
        <p:nvGraphicFramePr>
          <p:cNvPr id="6" name="Table 5"/>
          <p:cNvGraphicFramePr>
            <a:graphicFrameLocks noGrp="1"/>
          </p:cNvGraphicFramePr>
          <p:nvPr/>
        </p:nvGraphicFramePr>
        <p:xfrm>
          <a:off x="4786316" y="2944916"/>
          <a:ext cx="4071965" cy="1946500"/>
        </p:xfrm>
        <a:graphic>
          <a:graphicData uri="http://schemas.openxmlformats.org/drawingml/2006/table">
            <a:tbl>
              <a:tblPr/>
              <a:tblGrid>
                <a:gridCol w="814393"/>
                <a:gridCol w="814393"/>
                <a:gridCol w="814393"/>
                <a:gridCol w="814393"/>
                <a:gridCol w="814393"/>
              </a:tblGrid>
              <a:tr h="295849">
                <a:tc>
                  <a:txBody>
                    <a:bodyPr/>
                    <a:lstStyle/>
                    <a:p>
                      <a:pPr algn="ctr"/>
                      <a:r>
                        <a:rPr lang="en-IN" sz="900" b="0" dirty="0">
                          <a:solidFill>
                            <a:srgbClr val="333333"/>
                          </a:solidFill>
                          <a:latin typeface="Open Sans"/>
                        </a:rPr>
                        <a:t>Access Right</a:t>
                      </a:r>
                    </a:p>
                  </a:txBody>
                  <a:tcPr marL="69586" marR="69586" marT="34793" marB="34793" anchor="ctr">
                    <a:lnL>
                      <a:noFill/>
                    </a:lnL>
                    <a:lnR>
                      <a:noFill/>
                    </a:lnR>
                    <a:lnT>
                      <a:noFill/>
                    </a:lnT>
                    <a:lnB>
                      <a:noFill/>
                    </a:lnB>
                    <a:solidFill>
                      <a:srgbClr val="FFFFFF"/>
                    </a:solidFill>
                  </a:tcPr>
                </a:tc>
                <a:tc>
                  <a:txBody>
                    <a:bodyPr/>
                    <a:lstStyle/>
                    <a:p>
                      <a:pPr algn="ctr"/>
                      <a:r>
                        <a:rPr lang="en-IN" sz="900" b="0">
                          <a:solidFill>
                            <a:srgbClr val="333333"/>
                          </a:solidFill>
                          <a:latin typeface="Open Sans"/>
                        </a:rPr>
                        <a:t>public (+)</a:t>
                      </a:r>
                    </a:p>
                  </a:txBody>
                  <a:tcPr marL="69586" marR="69586" marT="34793" marB="34793" anchor="ctr">
                    <a:lnL>
                      <a:noFill/>
                    </a:lnL>
                    <a:lnR>
                      <a:noFill/>
                    </a:lnR>
                    <a:lnT>
                      <a:noFill/>
                    </a:lnT>
                    <a:lnB>
                      <a:noFill/>
                    </a:lnB>
                    <a:solidFill>
                      <a:srgbClr val="FFFFFF"/>
                    </a:solidFill>
                  </a:tcPr>
                </a:tc>
                <a:tc>
                  <a:txBody>
                    <a:bodyPr/>
                    <a:lstStyle/>
                    <a:p>
                      <a:pPr algn="ctr"/>
                      <a:r>
                        <a:rPr lang="en-IN" sz="900" b="0">
                          <a:solidFill>
                            <a:srgbClr val="333333"/>
                          </a:solidFill>
                          <a:latin typeface="Open Sans"/>
                        </a:rPr>
                        <a:t>private (-)</a:t>
                      </a:r>
                    </a:p>
                  </a:txBody>
                  <a:tcPr marL="69586" marR="69586" marT="34793" marB="34793" anchor="ctr">
                    <a:lnL>
                      <a:noFill/>
                    </a:lnL>
                    <a:lnR>
                      <a:noFill/>
                    </a:lnR>
                    <a:lnT>
                      <a:noFill/>
                    </a:lnT>
                    <a:lnB>
                      <a:noFill/>
                    </a:lnB>
                    <a:solidFill>
                      <a:srgbClr val="FFFFFF"/>
                    </a:solidFill>
                  </a:tcPr>
                </a:tc>
                <a:tc>
                  <a:txBody>
                    <a:bodyPr/>
                    <a:lstStyle/>
                    <a:p>
                      <a:pPr algn="ctr"/>
                      <a:r>
                        <a:rPr lang="en-IN" sz="900" b="0">
                          <a:solidFill>
                            <a:srgbClr val="333333"/>
                          </a:solidFill>
                          <a:latin typeface="Open Sans"/>
                        </a:rPr>
                        <a:t>protected (#)</a:t>
                      </a:r>
                    </a:p>
                  </a:txBody>
                  <a:tcPr marL="69586" marR="69586" marT="34793" marB="34793" anchor="ctr">
                    <a:lnL>
                      <a:noFill/>
                    </a:lnL>
                    <a:lnR>
                      <a:noFill/>
                    </a:lnR>
                    <a:lnT>
                      <a:noFill/>
                    </a:lnT>
                    <a:lnB>
                      <a:noFill/>
                    </a:lnB>
                    <a:solidFill>
                      <a:srgbClr val="FFFFFF"/>
                    </a:solidFill>
                  </a:tcPr>
                </a:tc>
                <a:tc>
                  <a:txBody>
                    <a:bodyPr/>
                    <a:lstStyle/>
                    <a:p>
                      <a:pPr algn="ctr"/>
                      <a:r>
                        <a:rPr lang="en-IN" sz="900" b="0">
                          <a:solidFill>
                            <a:srgbClr val="333333"/>
                          </a:solidFill>
                          <a:latin typeface="Open Sans"/>
                        </a:rPr>
                        <a:t>Package (~)</a:t>
                      </a:r>
                    </a:p>
                  </a:txBody>
                  <a:tcPr marL="69586" marR="69586" marT="34793" marB="34793" anchor="ctr">
                    <a:lnL>
                      <a:noFill/>
                    </a:lnL>
                    <a:lnR>
                      <a:noFill/>
                    </a:lnR>
                    <a:lnT>
                      <a:noFill/>
                    </a:lnT>
                    <a:lnB>
                      <a:noFill/>
                    </a:lnB>
                    <a:solidFill>
                      <a:srgbClr val="FFFFFF"/>
                    </a:solidFill>
                  </a:tcPr>
                </a:tc>
              </a:tr>
              <a:tr h="550217">
                <a:tc>
                  <a:txBody>
                    <a:bodyPr/>
                    <a:lstStyle/>
                    <a:p>
                      <a:r>
                        <a:rPr lang="en-IN" sz="900" b="0" dirty="0">
                          <a:solidFill>
                            <a:srgbClr val="333333"/>
                          </a:solidFill>
                          <a:latin typeface="Open Sans"/>
                        </a:rPr>
                        <a:t>Members of the same class</a:t>
                      </a:r>
                    </a:p>
                  </a:txBody>
                  <a:tcPr marL="69586" marR="69586" marT="34793" marB="34793" anchor="ctr">
                    <a:lnL>
                      <a:noFill/>
                    </a:lnL>
                    <a:lnR>
                      <a:noFill/>
                    </a:lnR>
                    <a:lnT>
                      <a:noFill/>
                    </a:lnT>
                    <a:lnB>
                      <a:noFill/>
                    </a:lnB>
                    <a:solidFill>
                      <a:srgbClr val="F1F1F1"/>
                    </a:solidFill>
                  </a:tcPr>
                </a:tc>
                <a:tc>
                  <a:txBody>
                    <a:bodyPr/>
                    <a:lstStyle/>
                    <a:p>
                      <a:r>
                        <a:rPr lang="en-IN" sz="900" b="0" dirty="0">
                          <a:solidFill>
                            <a:srgbClr val="333333"/>
                          </a:solidFill>
                          <a:latin typeface="Open Sans"/>
                        </a:rPr>
                        <a:t>yes</a:t>
                      </a:r>
                    </a:p>
                  </a:txBody>
                  <a:tcPr marL="69586" marR="69586" marT="34793" marB="34793" anchor="ctr">
                    <a:lnL>
                      <a:noFill/>
                    </a:lnL>
                    <a:lnR>
                      <a:noFill/>
                    </a:lnR>
                    <a:lnT>
                      <a:noFill/>
                    </a:lnT>
                    <a:lnB>
                      <a:noFill/>
                    </a:lnB>
                    <a:solidFill>
                      <a:srgbClr val="F1F1F1"/>
                    </a:solidFill>
                  </a:tcPr>
                </a:tc>
                <a:tc>
                  <a:txBody>
                    <a:bodyPr/>
                    <a:lstStyle/>
                    <a:p>
                      <a:r>
                        <a:rPr lang="en-IN" sz="900" b="0">
                          <a:solidFill>
                            <a:srgbClr val="333333"/>
                          </a:solidFill>
                          <a:latin typeface="Open Sans"/>
                        </a:rPr>
                        <a:t>yes</a:t>
                      </a:r>
                    </a:p>
                  </a:txBody>
                  <a:tcPr marL="69586" marR="69586" marT="34793" marB="34793" anchor="ctr">
                    <a:lnL>
                      <a:noFill/>
                    </a:lnL>
                    <a:lnR>
                      <a:noFill/>
                    </a:lnR>
                    <a:lnT>
                      <a:noFill/>
                    </a:lnT>
                    <a:lnB>
                      <a:noFill/>
                    </a:lnB>
                    <a:solidFill>
                      <a:srgbClr val="F1F1F1"/>
                    </a:solidFill>
                  </a:tcPr>
                </a:tc>
                <a:tc>
                  <a:txBody>
                    <a:bodyPr/>
                    <a:lstStyle/>
                    <a:p>
                      <a:r>
                        <a:rPr lang="en-IN" sz="900" b="0">
                          <a:solidFill>
                            <a:srgbClr val="333333"/>
                          </a:solidFill>
                          <a:latin typeface="Open Sans"/>
                        </a:rPr>
                        <a:t>yes</a:t>
                      </a:r>
                    </a:p>
                  </a:txBody>
                  <a:tcPr marL="69586" marR="69586" marT="34793" marB="34793" anchor="ctr">
                    <a:lnL>
                      <a:noFill/>
                    </a:lnL>
                    <a:lnR>
                      <a:noFill/>
                    </a:lnR>
                    <a:lnT>
                      <a:noFill/>
                    </a:lnT>
                    <a:lnB>
                      <a:noFill/>
                    </a:lnB>
                    <a:solidFill>
                      <a:srgbClr val="F1F1F1"/>
                    </a:solidFill>
                  </a:tcPr>
                </a:tc>
                <a:tc>
                  <a:txBody>
                    <a:bodyPr/>
                    <a:lstStyle/>
                    <a:p>
                      <a:r>
                        <a:rPr lang="en-IN" sz="900" b="0">
                          <a:solidFill>
                            <a:srgbClr val="333333"/>
                          </a:solidFill>
                          <a:latin typeface="Open Sans"/>
                        </a:rPr>
                        <a:t>yes</a:t>
                      </a:r>
                    </a:p>
                  </a:txBody>
                  <a:tcPr marL="69586" marR="69586" marT="34793" marB="34793" anchor="ctr">
                    <a:lnL>
                      <a:noFill/>
                    </a:lnL>
                    <a:lnR>
                      <a:noFill/>
                    </a:lnR>
                    <a:lnT>
                      <a:noFill/>
                    </a:lnT>
                    <a:lnB>
                      <a:noFill/>
                    </a:lnB>
                    <a:solidFill>
                      <a:srgbClr val="F1F1F1"/>
                    </a:solidFill>
                  </a:tcPr>
                </a:tc>
              </a:tr>
              <a:tr h="550217">
                <a:tc>
                  <a:txBody>
                    <a:bodyPr/>
                    <a:lstStyle/>
                    <a:p>
                      <a:r>
                        <a:rPr lang="en-IN" sz="900" b="0">
                          <a:solidFill>
                            <a:srgbClr val="333333"/>
                          </a:solidFill>
                          <a:latin typeface="Open Sans"/>
                        </a:rPr>
                        <a:t>Members of derived classes</a:t>
                      </a:r>
                    </a:p>
                  </a:txBody>
                  <a:tcPr marL="69586" marR="69586" marT="34793" marB="34793" anchor="ctr">
                    <a:lnL>
                      <a:noFill/>
                    </a:lnL>
                    <a:lnR>
                      <a:noFill/>
                    </a:lnR>
                    <a:lnT>
                      <a:noFill/>
                    </a:lnT>
                    <a:lnB>
                      <a:noFill/>
                    </a:lnB>
                    <a:solidFill>
                      <a:srgbClr val="FFFFFF"/>
                    </a:solidFill>
                  </a:tcPr>
                </a:tc>
                <a:tc>
                  <a:txBody>
                    <a:bodyPr/>
                    <a:lstStyle/>
                    <a:p>
                      <a:r>
                        <a:rPr lang="en-IN" sz="900" b="0" dirty="0">
                          <a:solidFill>
                            <a:srgbClr val="333333"/>
                          </a:solidFill>
                          <a:latin typeface="Open Sans"/>
                        </a:rPr>
                        <a:t>yes</a:t>
                      </a:r>
                    </a:p>
                  </a:txBody>
                  <a:tcPr marL="69586" marR="69586" marT="34793" marB="34793" anchor="ctr">
                    <a:lnL>
                      <a:noFill/>
                    </a:lnL>
                    <a:lnR>
                      <a:noFill/>
                    </a:lnR>
                    <a:lnT>
                      <a:noFill/>
                    </a:lnT>
                    <a:lnB>
                      <a:noFill/>
                    </a:lnB>
                    <a:solidFill>
                      <a:srgbClr val="FFFFFF"/>
                    </a:solidFill>
                  </a:tcPr>
                </a:tc>
                <a:tc>
                  <a:txBody>
                    <a:bodyPr/>
                    <a:lstStyle/>
                    <a:p>
                      <a:r>
                        <a:rPr lang="en-IN" sz="900" b="0" dirty="0">
                          <a:solidFill>
                            <a:srgbClr val="333333"/>
                          </a:solidFill>
                          <a:latin typeface="Open Sans"/>
                        </a:rPr>
                        <a:t>no</a:t>
                      </a:r>
                    </a:p>
                  </a:txBody>
                  <a:tcPr marL="69586" marR="69586" marT="34793" marB="34793" anchor="ctr">
                    <a:lnL>
                      <a:noFill/>
                    </a:lnL>
                    <a:lnR>
                      <a:noFill/>
                    </a:lnR>
                    <a:lnT>
                      <a:noFill/>
                    </a:lnT>
                    <a:lnB>
                      <a:noFill/>
                    </a:lnB>
                    <a:solidFill>
                      <a:srgbClr val="FFFFFF"/>
                    </a:solidFill>
                  </a:tcPr>
                </a:tc>
                <a:tc>
                  <a:txBody>
                    <a:bodyPr/>
                    <a:lstStyle/>
                    <a:p>
                      <a:r>
                        <a:rPr lang="en-IN" sz="900" b="0" dirty="0">
                          <a:solidFill>
                            <a:srgbClr val="333333"/>
                          </a:solidFill>
                          <a:latin typeface="Open Sans"/>
                        </a:rPr>
                        <a:t>yes</a:t>
                      </a:r>
                    </a:p>
                  </a:txBody>
                  <a:tcPr marL="69586" marR="69586" marT="34793" marB="34793" anchor="ctr">
                    <a:lnL>
                      <a:noFill/>
                    </a:lnL>
                    <a:lnR>
                      <a:noFill/>
                    </a:lnR>
                    <a:lnT>
                      <a:noFill/>
                    </a:lnT>
                    <a:lnB>
                      <a:noFill/>
                    </a:lnB>
                    <a:solidFill>
                      <a:srgbClr val="FFFFFF"/>
                    </a:solidFill>
                  </a:tcPr>
                </a:tc>
                <a:tc>
                  <a:txBody>
                    <a:bodyPr/>
                    <a:lstStyle/>
                    <a:p>
                      <a:r>
                        <a:rPr lang="en-IN" sz="900" b="0">
                          <a:solidFill>
                            <a:srgbClr val="333333"/>
                          </a:solidFill>
                          <a:latin typeface="Open Sans"/>
                        </a:rPr>
                        <a:t>yes</a:t>
                      </a:r>
                    </a:p>
                  </a:txBody>
                  <a:tcPr marL="69586" marR="69586" marT="34793" marB="34793" anchor="ctr">
                    <a:lnL>
                      <a:noFill/>
                    </a:lnL>
                    <a:lnR>
                      <a:noFill/>
                    </a:lnR>
                    <a:lnT>
                      <a:noFill/>
                    </a:lnT>
                    <a:lnB>
                      <a:noFill/>
                    </a:lnB>
                    <a:solidFill>
                      <a:srgbClr val="FFFFFF"/>
                    </a:solidFill>
                  </a:tcPr>
                </a:tc>
              </a:tr>
              <a:tr h="550217">
                <a:tc>
                  <a:txBody>
                    <a:bodyPr/>
                    <a:lstStyle/>
                    <a:p>
                      <a:r>
                        <a:rPr lang="en-IN" sz="900" b="0">
                          <a:solidFill>
                            <a:srgbClr val="333333"/>
                          </a:solidFill>
                          <a:latin typeface="Open Sans"/>
                        </a:rPr>
                        <a:t>Members of any other class</a:t>
                      </a:r>
                    </a:p>
                  </a:txBody>
                  <a:tcPr marL="69586" marR="69586" marT="34793" marB="34793" anchor="ctr">
                    <a:lnL>
                      <a:noFill/>
                    </a:lnL>
                    <a:lnR>
                      <a:noFill/>
                    </a:lnR>
                    <a:lnT>
                      <a:noFill/>
                    </a:lnT>
                    <a:lnB>
                      <a:noFill/>
                    </a:lnB>
                    <a:solidFill>
                      <a:srgbClr val="F1F1F1"/>
                    </a:solidFill>
                  </a:tcPr>
                </a:tc>
                <a:tc>
                  <a:txBody>
                    <a:bodyPr/>
                    <a:lstStyle/>
                    <a:p>
                      <a:r>
                        <a:rPr lang="en-IN" sz="900" b="0">
                          <a:solidFill>
                            <a:srgbClr val="333333"/>
                          </a:solidFill>
                          <a:latin typeface="Open Sans"/>
                        </a:rPr>
                        <a:t>yes</a:t>
                      </a:r>
                    </a:p>
                  </a:txBody>
                  <a:tcPr marL="69586" marR="69586" marT="34793" marB="34793" anchor="ctr">
                    <a:lnL>
                      <a:noFill/>
                    </a:lnL>
                    <a:lnR>
                      <a:noFill/>
                    </a:lnR>
                    <a:lnT>
                      <a:noFill/>
                    </a:lnT>
                    <a:lnB>
                      <a:noFill/>
                    </a:lnB>
                    <a:solidFill>
                      <a:srgbClr val="F1F1F1"/>
                    </a:solidFill>
                  </a:tcPr>
                </a:tc>
                <a:tc>
                  <a:txBody>
                    <a:bodyPr/>
                    <a:lstStyle/>
                    <a:p>
                      <a:r>
                        <a:rPr lang="en-IN" sz="900" b="0" dirty="0">
                          <a:solidFill>
                            <a:srgbClr val="333333"/>
                          </a:solidFill>
                          <a:latin typeface="Open Sans"/>
                        </a:rPr>
                        <a:t>no</a:t>
                      </a:r>
                    </a:p>
                  </a:txBody>
                  <a:tcPr marL="69586" marR="69586" marT="34793" marB="34793" anchor="ctr">
                    <a:lnL>
                      <a:noFill/>
                    </a:lnL>
                    <a:lnR>
                      <a:noFill/>
                    </a:lnR>
                    <a:lnT>
                      <a:noFill/>
                    </a:lnT>
                    <a:lnB>
                      <a:noFill/>
                    </a:lnB>
                    <a:solidFill>
                      <a:srgbClr val="F1F1F1"/>
                    </a:solidFill>
                  </a:tcPr>
                </a:tc>
                <a:tc>
                  <a:txBody>
                    <a:bodyPr/>
                    <a:lstStyle/>
                    <a:p>
                      <a:r>
                        <a:rPr lang="en-IN" sz="900" b="0" dirty="0">
                          <a:solidFill>
                            <a:srgbClr val="333333"/>
                          </a:solidFill>
                          <a:latin typeface="Open Sans"/>
                        </a:rPr>
                        <a:t>no</a:t>
                      </a:r>
                    </a:p>
                  </a:txBody>
                  <a:tcPr marL="69586" marR="69586" marT="34793" marB="34793" anchor="ctr">
                    <a:lnL>
                      <a:noFill/>
                    </a:lnL>
                    <a:lnR>
                      <a:noFill/>
                    </a:lnR>
                    <a:lnT>
                      <a:noFill/>
                    </a:lnT>
                    <a:lnB>
                      <a:noFill/>
                    </a:lnB>
                    <a:solidFill>
                      <a:srgbClr val="F1F1F1"/>
                    </a:solidFill>
                  </a:tcPr>
                </a:tc>
                <a:tc>
                  <a:txBody>
                    <a:bodyPr/>
                    <a:lstStyle/>
                    <a:p>
                      <a:r>
                        <a:rPr lang="en-IN" sz="900" b="0" dirty="0">
                          <a:solidFill>
                            <a:srgbClr val="333333"/>
                          </a:solidFill>
                          <a:latin typeface="Open Sans"/>
                        </a:rPr>
                        <a:t>in same package</a:t>
                      </a:r>
                    </a:p>
                  </a:txBody>
                  <a:tcPr marL="69586" marR="69586" marT="34793" marB="34793" anchor="ctr">
                    <a:lnL>
                      <a:noFill/>
                    </a:lnL>
                    <a:lnR>
                      <a:noFill/>
                    </a:lnR>
                    <a:lnT>
                      <a:noFill/>
                    </a:lnT>
                    <a:lnB>
                      <a:noFill/>
                    </a:lnB>
                    <a:solidFill>
                      <a:srgbClr val="F1F1F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sz="quarter" idx="13"/>
          </p:nvPr>
        </p:nvSpPr>
        <p:spPr>
          <a:xfrm>
            <a:off x="214282" y="1357304"/>
            <a:ext cx="3886200" cy="3268624"/>
          </a:xfrm>
        </p:spPr>
        <p:txBody>
          <a:bodyPr>
            <a:noAutofit/>
          </a:bodyPr>
          <a:lstStyle/>
          <a:p>
            <a:pPr>
              <a:buNone/>
            </a:pPr>
            <a:r>
              <a:rPr lang="en-US" sz="2000" b="1" dirty="0" smtClean="0"/>
              <a:t>Relationships among Classes</a:t>
            </a:r>
          </a:p>
          <a:p>
            <a:pPr algn="just"/>
            <a:r>
              <a:rPr lang="en-US" sz="1800" dirty="0" smtClean="0"/>
              <a:t>Represents a connection between multiple classes or a class and itself</a:t>
            </a:r>
          </a:p>
          <a:p>
            <a:pPr algn="just"/>
            <a:r>
              <a:rPr lang="en-US" sz="1800" dirty="0" smtClean="0"/>
              <a:t> basic categories:</a:t>
            </a:r>
          </a:p>
          <a:p>
            <a:pPr lvl="1" algn="just"/>
            <a:r>
              <a:rPr lang="en-US" sz="1600" dirty="0" smtClean="0"/>
              <a:t>association relationships</a:t>
            </a:r>
          </a:p>
          <a:p>
            <a:pPr lvl="1" algn="just"/>
            <a:r>
              <a:rPr lang="en-US" sz="1600" dirty="0" smtClean="0"/>
              <a:t>generalization relationships</a:t>
            </a:r>
          </a:p>
          <a:p>
            <a:pPr lvl="1" algn="just"/>
            <a:r>
              <a:rPr lang="en-US" sz="1600" dirty="0" smtClean="0"/>
              <a:t>aggregation relationships</a:t>
            </a:r>
          </a:p>
          <a:p>
            <a:pPr lvl="1" algn="just"/>
            <a:r>
              <a:rPr lang="en-IN" sz="1600" dirty="0" smtClean="0"/>
              <a:t>Composition </a:t>
            </a:r>
            <a:r>
              <a:rPr lang="en-US" sz="1600" dirty="0" smtClean="0"/>
              <a:t>relationships</a:t>
            </a:r>
            <a:endParaRPr lang="en-IN" sz="1600" dirty="0" smtClean="0"/>
          </a:p>
          <a:p>
            <a:pPr lvl="1" algn="just"/>
            <a:endParaRPr lang="en-IN" sz="1050" dirty="0"/>
          </a:p>
        </p:txBody>
      </p:sp>
      <p:sp>
        <p:nvSpPr>
          <p:cNvPr id="4" name="Content Placeholder 3"/>
          <p:cNvSpPr>
            <a:spLocks noGrp="1"/>
          </p:cNvSpPr>
          <p:nvPr>
            <p:ph sz="quarter" idx="14"/>
          </p:nvPr>
        </p:nvSpPr>
        <p:spPr/>
        <p:txBody>
          <a:bodyPr/>
          <a:lstStyle/>
          <a:p>
            <a:endParaRPr lang="en-IN"/>
          </a:p>
        </p:txBody>
      </p:sp>
      <p:pic>
        <p:nvPicPr>
          <p:cNvPr id="33794" name="Picture 2" descr="Relationships between classes"/>
          <p:cNvPicPr>
            <a:picLocks noChangeAspect="1" noChangeArrowheads="1"/>
          </p:cNvPicPr>
          <p:nvPr/>
        </p:nvPicPr>
        <p:blipFill>
          <a:blip r:embed="rId2"/>
          <a:srcRect/>
          <a:stretch>
            <a:fillRect/>
          </a:stretch>
        </p:blipFill>
        <p:spPr bwMode="auto">
          <a:xfrm>
            <a:off x="4572000" y="1357304"/>
            <a:ext cx="4214842" cy="35719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3"/>
          </p:nvPr>
        </p:nvSpPr>
        <p:spPr/>
        <p:txBody>
          <a:bodyPr>
            <a:normAutofit/>
          </a:bodyPr>
          <a:lstStyle/>
          <a:p>
            <a:r>
              <a:rPr lang="en-IN" dirty="0" smtClean="0"/>
              <a:t>Overview of object oriented concepts</a:t>
            </a:r>
          </a:p>
          <a:p>
            <a:r>
              <a:rPr lang="en-US" dirty="0" smtClean="0"/>
              <a:t>Advantage of OOD</a:t>
            </a:r>
          </a:p>
          <a:p>
            <a:r>
              <a:rPr lang="en-US" dirty="0" smtClean="0"/>
              <a:t>UML diagrams</a:t>
            </a:r>
          </a:p>
          <a:p>
            <a:endParaRPr lang="en-US" dirty="0" smtClean="0"/>
          </a:p>
          <a:p>
            <a:endParaRPr lang="en-US" dirty="0"/>
          </a:p>
        </p:txBody>
      </p:sp>
      <p:sp>
        <p:nvSpPr>
          <p:cNvPr id="6" name="Content Placeholder 5"/>
          <p:cNvSpPr>
            <a:spLocks noGrp="1"/>
          </p:cNvSpPr>
          <p:nvPr>
            <p:ph sz="quarter" idx="14"/>
          </p:nvPr>
        </p:nvSpPr>
        <p:spPr>
          <a:xfrm>
            <a:off x="4429124" y="1352549"/>
            <a:ext cx="4301977" cy="3268625"/>
          </a:xfrm>
        </p:spPr>
        <p:txBody>
          <a:bodyPr/>
          <a:lstStyle/>
          <a:p>
            <a:r>
              <a:rPr lang="en-IN" dirty="0" smtClean="0"/>
              <a:t>Use Case Diagram</a:t>
            </a:r>
          </a:p>
          <a:p>
            <a:r>
              <a:rPr lang="en-IN" dirty="0" smtClean="0"/>
              <a:t>Class Diagram</a:t>
            </a:r>
          </a:p>
          <a:p>
            <a:r>
              <a:rPr lang="en-IN" dirty="0" smtClean="0"/>
              <a:t>Sequence Diagram</a:t>
            </a:r>
          </a:p>
          <a:p>
            <a:r>
              <a:rPr lang="en-IN" dirty="0" smtClean="0"/>
              <a:t>collaboration Diagram</a:t>
            </a:r>
          </a:p>
          <a:p>
            <a:r>
              <a:rPr lang="en-IN" dirty="0" smtClean="0"/>
              <a:t>Activity Diagram</a:t>
            </a:r>
          </a:p>
          <a:p>
            <a:r>
              <a:rPr lang="en-IN" dirty="0" smtClean="0"/>
              <a:t>State chart Diagram</a:t>
            </a:r>
            <a:endParaRPr lang="en-IN" dirty="0"/>
          </a:p>
        </p:txBody>
      </p:sp>
      <p:sp>
        <p:nvSpPr>
          <p:cNvPr id="5" name="Content Placeholder 2"/>
          <p:cNvSpPr txBox="1">
            <a:spLocks/>
          </p:cNvSpPr>
          <p:nvPr/>
        </p:nvSpPr>
        <p:spPr>
          <a:xfrm>
            <a:off x="4343400" y="1276350"/>
            <a:ext cx="3429000" cy="3429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endParaRPr lang="en-US" dirty="0" smtClean="0"/>
          </a:p>
          <a:p>
            <a:endParaRPr lang="en-US" dirty="0"/>
          </a:p>
        </p:txBody>
      </p:sp>
    </p:spTree>
    <p:extLst>
      <p:ext uri="{BB962C8B-B14F-4D97-AF65-F5344CB8AC3E}">
        <p14:creationId xmlns="" xmlns:p14="http://schemas.microsoft.com/office/powerpoint/2010/main" val="3628073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sz="quarter" idx="13"/>
          </p:nvPr>
        </p:nvSpPr>
        <p:spPr/>
        <p:txBody>
          <a:bodyPr>
            <a:normAutofit fontScale="85000" lnSpcReduction="20000"/>
          </a:bodyPr>
          <a:lstStyle/>
          <a:p>
            <a:pPr>
              <a:buNone/>
            </a:pPr>
            <a:r>
              <a:rPr lang="en-IN" sz="2400" b="1" dirty="0" smtClean="0"/>
              <a:t>Multiplicity</a:t>
            </a:r>
          </a:p>
          <a:p>
            <a:pPr algn="just">
              <a:buNone/>
            </a:pPr>
            <a:r>
              <a:rPr lang="en-IN" sz="2000" dirty="0" smtClean="0"/>
              <a:t>	How many objects of each class take part in the relationships and multiplicity can be expressed as:</a:t>
            </a:r>
          </a:p>
          <a:p>
            <a:pPr algn="just">
              <a:buFont typeface="Wingdings" pitchFamily="2" charset="2"/>
              <a:buChar char="§"/>
            </a:pPr>
            <a:r>
              <a:rPr lang="en-IN" sz="2000" dirty="0" smtClean="0"/>
              <a:t>Exactly one - 1</a:t>
            </a:r>
          </a:p>
          <a:p>
            <a:pPr algn="just">
              <a:buFont typeface="Wingdings" pitchFamily="2" charset="2"/>
              <a:buChar char="§"/>
            </a:pPr>
            <a:r>
              <a:rPr lang="en-IN" sz="2000" dirty="0" smtClean="0"/>
              <a:t>Zero or one - 0..1</a:t>
            </a:r>
          </a:p>
          <a:p>
            <a:pPr algn="just">
              <a:buFont typeface="Wingdings" pitchFamily="2" charset="2"/>
              <a:buChar char="§"/>
            </a:pPr>
            <a:r>
              <a:rPr lang="en-IN" sz="2000" dirty="0" smtClean="0"/>
              <a:t>Many - 0..* or *</a:t>
            </a:r>
          </a:p>
          <a:p>
            <a:pPr algn="just">
              <a:buFont typeface="Wingdings" pitchFamily="2" charset="2"/>
              <a:buChar char="§"/>
            </a:pPr>
            <a:r>
              <a:rPr lang="en-IN" sz="2000" dirty="0" smtClean="0"/>
              <a:t>One or more - 1..*</a:t>
            </a:r>
          </a:p>
          <a:p>
            <a:pPr algn="just">
              <a:buFont typeface="Wingdings" pitchFamily="2" charset="2"/>
              <a:buChar char="§"/>
            </a:pPr>
            <a:r>
              <a:rPr lang="en-IN" sz="2000" dirty="0" smtClean="0"/>
              <a:t>Exact Number - e.g. 3..4 or 6</a:t>
            </a:r>
          </a:p>
          <a:p>
            <a:pPr algn="just">
              <a:buFont typeface="Wingdings" pitchFamily="2" charset="2"/>
              <a:buChar char="§"/>
            </a:pPr>
            <a:r>
              <a:rPr lang="en-IN" sz="2000" dirty="0" smtClean="0"/>
              <a:t>Or a complex relationship - e.g. 0..1, 3..4, 6.* would mean any number of objects other than 2 or 5</a:t>
            </a:r>
          </a:p>
          <a:p>
            <a:endParaRPr lang="en-IN" sz="2000"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34818" name="Picture 2" descr="Class Diagram Example: Order System"/>
          <p:cNvPicPr>
            <a:picLocks noChangeAspect="1" noChangeArrowheads="1"/>
          </p:cNvPicPr>
          <p:nvPr/>
        </p:nvPicPr>
        <p:blipFill>
          <a:blip r:embed="rId2"/>
          <a:srcRect/>
          <a:stretch>
            <a:fillRect/>
          </a:stretch>
        </p:blipFill>
        <p:spPr bwMode="auto">
          <a:xfrm>
            <a:off x="0" y="1285866"/>
            <a:ext cx="9144000" cy="385763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Sequence Diagrams</a:t>
            </a:r>
            <a:endParaRPr lang="en-IN" dirty="0"/>
          </a:p>
        </p:txBody>
      </p:sp>
      <p:sp>
        <p:nvSpPr>
          <p:cNvPr id="3" name="Content Placeholder 2"/>
          <p:cNvSpPr>
            <a:spLocks noGrp="1"/>
          </p:cNvSpPr>
          <p:nvPr>
            <p:ph sz="quarter" idx="13"/>
          </p:nvPr>
        </p:nvSpPr>
        <p:spPr>
          <a:xfrm>
            <a:off x="609600" y="1352550"/>
            <a:ext cx="3886200" cy="3648091"/>
          </a:xfrm>
        </p:spPr>
        <p:txBody>
          <a:bodyPr>
            <a:normAutofit fontScale="62500" lnSpcReduction="20000"/>
          </a:bodyPr>
          <a:lstStyle/>
          <a:p>
            <a:pPr algn="just"/>
            <a:r>
              <a:rPr lang="en-IN" dirty="0" smtClean="0"/>
              <a:t>A sequence diagram simply depicts interaction between objects in a sequential order i.e. the order in which these interactions take place.</a:t>
            </a:r>
          </a:p>
          <a:p>
            <a:pPr algn="just"/>
            <a:r>
              <a:rPr lang="en-IN" dirty="0" smtClean="0"/>
              <a:t>We can also use the terms event diagrams or event scenarios to refer to a sequence diagram. Sequence diagrams describe how and in what order the objects in a system function. </a:t>
            </a:r>
          </a:p>
          <a:p>
            <a:pPr algn="just"/>
            <a:r>
              <a:rPr lang="en-IN" dirty="0" smtClean="0"/>
              <a:t>These diagrams are widely used by businessmen and software developers to document and understand requirements for new and existing systems.</a:t>
            </a:r>
            <a:endParaRPr lang="en-IN" dirty="0"/>
          </a:p>
        </p:txBody>
      </p:sp>
      <p:sp>
        <p:nvSpPr>
          <p:cNvPr id="4" name="Content Placeholder 3"/>
          <p:cNvSpPr>
            <a:spLocks noGrp="1"/>
          </p:cNvSpPr>
          <p:nvPr>
            <p:ph sz="quarter" idx="14"/>
          </p:nvPr>
        </p:nvSpPr>
        <p:spPr>
          <a:xfrm>
            <a:off x="4844900" y="1352549"/>
            <a:ext cx="4299099" cy="3790951"/>
          </a:xfrm>
        </p:spPr>
        <p:txBody>
          <a:bodyPr>
            <a:normAutofit lnSpcReduction="10000"/>
          </a:bodyPr>
          <a:lstStyle/>
          <a:p>
            <a:pPr algn="just"/>
            <a:r>
              <a:rPr lang="en-IN" sz="1800" dirty="0" smtClean="0"/>
              <a:t>Sequence diagrams are used to capture the order of messages flowing from one object to another.</a:t>
            </a:r>
          </a:p>
          <a:p>
            <a:pPr algn="just">
              <a:buNone/>
            </a:pPr>
            <a:r>
              <a:rPr lang="en-IN" sz="1800" dirty="0" smtClean="0"/>
              <a:t>The purpose of interaction diagram is −</a:t>
            </a:r>
          </a:p>
          <a:p>
            <a:pPr marL="319088" indent="-136525" algn="just">
              <a:buFont typeface="Wingdings" pitchFamily="2" charset="2"/>
              <a:buChar char="§"/>
            </a:pPr>
            <a:r>
              <a:rPr lang="en-IN" sz="1800" dirty="0" smtClean="0"/>
              <a:t>To capture the dynamic behaviour of a system.</a:t>
            </a:r>
          </a:p>
          <a:p>
            <a:pPr marL="319088" indent="-136525" algn="just">
              <a:buFont typeface="Wingdings" pitchFamily="2" charset="2"/>
              <a:buChar char="§"/>
            </a:pPr>
            <a:r>
              <a:rPr lang="en-IN" sz="1800" dirty="0" smtClean="0"/>
              <a:t>To describe the message flow in the system.</a:t>
            </a:r>
          </a:p>
          <a:p>
            <a:pPr marL="319088" indent="-136525" algn="just">
              <a:buFont typeface="Wingdings" pitchFamily="2" charset="2"/>
              <a:buChar char="§"/>
            </a:pPr>
            <a:r>
              <a:rPr lang="en-IN" sz="1800" dirty="0" smtClean="0"/>
              <a:t>To describe the structural organization of the objects.</a:t>
            </a:r>
          </a:p>
          <a:p>
            <a:pPr marL="319088" indent="-136525" algn="just">
              <a:buFont typeface="Wingdings" pitchFamily="2" charset="2"/>
              <a:buChar char="§"/>
            </a:pPr>
            <a:r>
              <a:rPr lang="en-IN" sz="1800" dirty="0" smtClean="0"/>
              <a:t>To describe the interaction among objects.</a:t>
            </a:r>
          </a:p>
          <a:p>
            <a:pPr marL="319088" indent="-136525" algn="just">
              <a:buFont typeface="Wingdings" pitchFamily="2" charset="2"/>
              <a:buChar char="§"/>
            </a:pPr>
            <a:endParaRPr lang="en-IN"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Sequence Diagram Notations</a:t>
            </a:r>
            <a:endParaRPr lang="en-IN" dirty="0"/>
          </a:p>
        </p:txBody>
      </p:sp>
      <p:sp>
        <p:nvSpPr>
          <p:cNvPr id="3" name="Content Placeholder 2"/>
          <p:cNvSpPr>
            <a:spLocks noGrp="1"/>
          </p:cNvSpPr>
          <p:nvPr>
            <p:ph sz="quarter" idx="13"/>
          </p:nvPr>
        </p:nvSpPr>
        <p:spPr>
          <a:xfrm>
            <a:off x="142844" y="1352551"/>
            <a:ext cx="4352956" cy="3268624"/>
          </a:xfrm>
        </p:spPr>
        <p:txBody>
          <a:bodyPr>
            <a:normAutofit fontScale="85000" lnSpcReduction="20000"/>
          </a:bodyPr>
          <a:lstStyle/>
          <a:p>
            <a:pPr algn="just"/>
            <a:r>
              <a:rPr lang="en-IN" b="1" dirty="0" smtClean="0"/>
              <a:t>Lifelines –</a:t>
            </a:r>
            <a:r>
              <a:rPr lang="en-IN" dirty="0" smtClean="0"/>
              <a:t> A lifeline is a named element which depicts an individual participant in a sequence diagram. So basically each instance in a sequence diagram is represented by a lifeline. Lifeline elements are located at the top in a sequence diagram.</a:t>
            </a:r>
            <a:endParaRPr lang="en-IN" dirty="0"/>
          </a:p>
        </p:txBody>
      </p:sp>
      <p:pic>
        <p:nvPicPr>
          <p:cNvPr id="1026" name="Picture 2"/>
          <p:cNvPicPr>
            <a:picLocks noGrp="1" noChangeAspect="1" noChangeArrowheads="1"/>
          </p:cNvPicPr>
          <p:nvPr>
            <p:ph sz="quarter" idx="14"/>
          </p:nvPr>
        </p:nvPicPr>
        <p:blipFill>
          <a:blip r:embed="rId2" cstate="print"/>
          <a:srcRect/>
          <a:stretch>
            <a:fillRect/>
          </a:stretch>
        </p:blipFill>
        <p:spPr bwMode="auto">
          <a:xfrm>
            <a:off x="4786313" y="1714494"/>
            <a:ext cx="4166663" cy="135732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Notations</a:t>
            </a:r>
            <a:endParaRPr lang="en-IN" dirty="0"/>
          </a:p>
        </p:txBody>
      </p:sp>
      <p:sp>
        <p:nvSpPr>
          <p:cNvPr id="3" name="Content Placeholder 2"/>
          <p:cNvSpPr>
            <a:spLocks noGrp="1"/>
          </p:cNvSpPr>
          <p:nvPr>
            <p:ph sz="quarter" idx="13"/>
          </p:nvPr>
        </p:nvSpPr>
        <p:spPr>
          <a:xfrm>
            <a:off x="0" y="1357304"/>
            <a:ext cx="3929090" cy="3268624"/>
          </a:xfrm>
        </p:spPr>
        <p:txBody>
          <a:bodyPr>
            <a:normAutofit fontScale="85000" lnSpcReduction="20000"/>
          </a:bodyPr>
          <a:lstStyle/>
          <a:p>
            <a:pPr algn="just"/>
            <a:r>
              <a:rPr lang="en-IN" b="1" dirty="0" smtClean="0"/>
              <a:t>Messages–</a:t>
            </a:r>
            <a:r>
              <a:rPr lang="en-IN" dirty="0" smtClean="0"/>
              <a:t> Communication between objects is depicted using messages. The messages appear in a sequential order on the lifeline. We represent messages using arrows. Lifelines and messages form the core of a sequence diagram.</a:t>
            </a:r>
            <a:endParaRPr lang="en-IN" dirty="0"/>
          </a:p>
        </p:txBody>
      </p:sp>
      <p:sp>
        <p:nvSpPr>
          <p:cNvPr id="4" name="Content Placeholder 3"/>
          <p:cNvSpPr>
            <a:spLocks noGrp="1"/>
          </p:cNvSpPr>
          <p:nvPr>
            <p:ph sz="quarter" idx="14"/>
          </p:nvPr>
        </p:nvSpPr>
        <p:spPr/>
        <p:txBody>
          <a:bodyPr/>
          <a:lstStyle/>
          <a:p>
            <a:endParaRPr lang="en-IN" dirty="0"/>
          </a:p>
        </p:txBody>
      </p:sp>
      <p:pic>
        <p:nvPicPr>
          <p:cNvPr id="2050" name="Picture 2" descr="https://media.geeksforgeeks.org/wp-content/cdn-uploads/seq5.png"/>
          <p:cNvPicPr>
            <a:picLocks noChangeAspect="1" noChangeArrowheads="1"/>
          </p:cNvPicPr>
          <p:nvPr/>
        </p:nvPicPr>
        <p:blipFill>
          <a:blip r:embed="rId2"/>
          <a:srcRect/>
          <a:stretch>
            <a:fillRect/>
          </a:stretch>
        </p:blipFill>
        <p:spPr bwMode="auto">
          <a:xfrm>
            <a:off x="4000143" y="1357304"/>
            <a:ext cx="5143857" cy="350046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Notations</a:t>
            </a:r>
            <a:endParaRPr lang="en-IN" dirty="0"/>
          </a:p>
        </p:txBody>
      </p:sp>
      <p:sp>
        <p:nvSpPr>
          <p:cNvPr id="3" name="Content Placeholder 2"/>
          <p:cNvSpPr>
            <a:spLocks noGrp="1"/>
          </p:cNvSpPr>
          <p:nvPr>
            <p:ph sz="quarter" idx="13"/>
          </p:nvPr>
        </p:nvSpPr>
        <p:spPr>
          <a:xfrm>
            <a:off x="357158" y="1428742"/>
            <a:ext cx="3886200" cy="3268624"/>
          </a:xfrm>
        </p:spPr>
        <p:txBody>
          <a:bodyPr>
            <a:normAutofit fontScale="77500" lnSpcReduction="20000"/>
          </a:bodyPr>
          <a:lstStyle/>
          <a:p>
            <a:pPr algn="just"/>
            <a:r>
              <a:rPr lang="en-IN" b="1" dirty="0" smtClean="0"/>
              <a:t>Activations</a:t>
            </a:r>
            <a:endParaRPr lang="en-IN" dirty="0" smtClean="0"/>
          </a:p>
          <a:p>
            <a:pPr algn="just">
              <a:buFont typeface="Wingdings" pitchFamily="2" charset="2"/>
              <a:buChar char="§"/>
            </a:pPr>
            <a:r>
              <a:rPr lang="en-IN" dirty="0" smtClean="0"/>
              <a:t>A thin rectangle on a lifeline) represents the period during which an element is performing an operation.</a:t>
            </a:r>
          </a:p>
          <a:p>
            <a:pPr algn="just">
              <a:buFont typeface="Wingdings" pitchFamily="2" charset="2"/>
              <a:buChar char="§"/>
            </a:pPr>
            <a:r>
              <a:rPr lang="en-IN" dirty="0" smtClean="0"/>
              <a:t>The top and the bottom of the of the rectangle are aligned with the initiation and the completion time respectively</a:t>
            </a:r>
          </a:p>
          <a:p>
            <a:endParaRPr lang="en-IN" dirty="0"/>
          </a:p>
        </p:txBody>
      </p:sp>
      <p:pic>
        <p:nvPicPr>
          <p:cNvPr id="3077" name="Picture 5" descr="Activation"/>
          <p:cNvPicPr>
            <a:picLocks noChangeAspect="1" noChangeArrowheads="1"/>
          </p:cNvPicPr>
          <p:nvPr/>
        </p:nvPicPr>
        <p:blipFill>
          <a:blip r:embed="rId2"/>
          <a:srcRect/>
          <a:stretch>
            <a:fillRect/>
          </a:stretch>
        </p:blipFill>
        <p:spPr bwMode="auto">
          <a:xfrm>
            <a:off x="6286512" y="1500180"/>
            <a:ext cx="1363816" cy="300039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Notations</a:t>
            </a:r>
            <a:endParaRPr lang="en-IN" dirty="0"/>
          </a:p>
        </p:txBody>
      </p:sp>
      <p:sp>
        <p:nvSpPr>
          <p:cNvPr id="3" name="Content Placeholder 2"/>
          <p:cNvSpPr>
            <a:spLocks noGrp="1"/>
          </p:cNvSpPr>
          <p:nvPr>
            <p:ph sz="quarter" idx="13"/>
          </p:nvPr>
        </p:nvSpPr>
        <p:spPr>
          <a:xfrm>
            <a:off x="142844" y="1428742"/>
            <a:ext cx="3886200" cy="3268624"/>
          </a:xfrm>
        </p:spPr>
        <p:txBody>
          <a:bodyPr>
            <a:normAutofit fontScale="77500" lnSpcReduction="20000"/>
          </a:bodyPr>
          <a:lstStyle/>
          <a:p>
            <a:pPr algn="just"/>
            <a:r>
              <a:rPr lang="en-IN" b="1" dirty="0" smtClean="0"/>
              <a:t>Guards –</a:t>
            </a:r>
            <a:r>
              <a:rPr lang="en-IN" dirty="0" smtClean="0"/>
              <a:t> To model conditions we use guards in UML. They are used when we need to restrict the flow of messages on the pretext of a condition being met. Guards play an important role in letting software developers know the constraints attached to a system or a particular process.</a:t>
            </a:r>
            <a:endParaRPr lang="en-IN" dirty="0"/>
          </a:p>
        </p:txBody>
      </p:sp>
      <p:pic>
        <p:nvPicPr>
          <p:cNvPr id="4098" name="Picture 2" descr="https://media.geeksforgeeks.org/wp-content/cdn-uploads/seq18.png"/>
          <p:cNvPicPr>
            <a:picLocks noChangeAspect="1" noChangeArrowheads="1"/>
          </p:cNvPicPr>
          <p:nvPr/>
        </p:nvPicPr>
        <p:blipFill>
          <a:blip r:embed="rId2"/>
          <a:srcRect/>
          <a:stretch>
            <a:fillRect/>
          </a:stretch>
        </p:blipFill>
        <p:spPr bwMode="auto">
          <a:xfrm>
            <a:off x="4286216" y="1428742"/>
            <a:ext cx="4857784" cy="33813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Notations</a:t>
            </a:r>
            <a:endParaRPr lang="en-IN" dirty="0"/>
          </a:p>
        </p:txBody>
      </p:sp>
      <p:sp>
        <p:nvSpPr>
          <p:cNvPr id="3" name="Content Placeholder 2"/>
          <p:cNvSpPr>
            <a:spLocks noGrp="1"/>
          </p:cNvSpPr>
          <p:nvPr>
            <p:ph sz="quarter" idx="13"/>
          </p:nvPr>
        </p:nvSpPr>
        <p:spPr/>
        <p:txBody>
          <a:bodyPr/>
          <a:lstStyle/>
          <a:p>
            <a:pPr>
              <a:buNone/>
            </a:pPr>
            <a:r>
              <a:rPr lang="en-IN" sz="2000" b="1" dirty="0" smtClean="0"/>
              <a:t>Combined Fragment</a:t>
            </a:r>
          </a:p>
          <a:p>
            <a:r>
              <a:rPr lang="en-IN" sz="1600" b="1" dirty="0" smtClean="0"/>
              <a:t>Alternatives</a:t>
            </a:r>
          </a:p>
          <a:p>
            <a:pPr algn="just">
              <a:buNone/>
            </a:pPr>
            <a:r>
              <a:rPr lang="en-IN" sz="1600" dirty="0" smtClean="0"/>
              <a:t>	The interaction operator </a:t>
            </a:r>
            <a:r>
              <a:rPr lang="en-IN" sz="1600" b="1" dirty="0" smtClean="0"/>
              <a:t>alt</a:t>
            </a:r>
            <a:r>
              <a:rPr lang="en-IN" sz="1600" dirty="0" smtClean="0"/>
              <a:t> means that the combined fragment represents a </a:t>
            </a:r>
            <a:r>
              <a:rPr lang="en-IN" sz="1600" b="1" dirty="0" smtClean="0"/>
              <a:t>choice</a:t>
            </a:r>
            <a:r>
              <a:rPr lang="en-IN" sz="1600" dirty="0" smtClean="0"/>
              <a:t> or alternatives of behavior.</a:t>
            </a:r>
            <a:endParaRPr lang="en-IN" sz="1600" b="1" i="1" dirty="0" smtClean="0"/>
          </a:p>
          <a:p>
            <a:endParaRPr lang="en-IN" dirty="0"/>
          </a:p>
        </p:txBody>
      </p:sp>
      <p:sp>
        <p:nvSpPr>
          <p:cNvPr id="4" name="Content Placeholder 3"/>
          <p:cNvSpPr>
            <a:spLocks noGrp="1"/>
          </p:cNvSpPr>
          <p:nvPr>
            <p:ph sz="quarter" idx="14"/>
          </p:nvPr>
        </p:nvSpPr>
        <p:spPr/>
        <p:txBody>
          <a:bodyPr>
            <a:normAutofit/>
          </a:bodyPr>
          <a:lstStyle/>
          <a:p>
            <a:r>
              <a:rPr lang="en-IN" sz="1600" b="1" dirty="0" smtClean="0"/>
              <a:t>Option</a:t>
            </a:r>
          </a:p>
          <a:p>
            <a:pPr algn="just">
              <a:buNone/>
            </a:pPr>
            <a:r>
              <a:rPr lang="en-IN" sz="1400" dirty="0" smtClean="0"/>
              <a:t>	The interaction operator </a:t>
            </a:r>
            <a:r>
              <a:rPr lang="en-IN" sz="1400" b="1" dirty="0" smtClean="0"/>
              <a:t>opt</a:t>
            </a:r>
            <a:r>
              <a:rPr lang="en-IN" sz="1400" dirty="0" smtClean="0"/>
              <a:t> means that the combined fragment represents a </a:t>
            </a:r>
            <a:r>
              <a:rPr lang="en-IN" sz="1400" b="1" dirty="0" smtClean="0"/>
              <a:t>choice</a:t>
            </a:r>
            <a:r>
              <a:rPr lang="en-IN" sz="1400" dirty="0" smtClean="0"/>
              <a:t> of behavior where either the (sole) operand happens or nothing happens.</a:t>
            </a:r>
            <a:endParaRPr lang="en-IN" sz="1400" dirty="0"/>
          </a:p>
        </p:txBody>
      </p:sp>
      <p:pic>
        <p:nvPicPr>
          <p:cNvPr id="43010" name="Picture 2" descr="Interaction operator alt example."/>
          <p:cNvPicPr>
            <a:picLocks noChangeAspect="1" noChangeArrowheads="1"/>
          </p:cNvPicPr>
          <p:nvPr/>
        </p:nvPicPr>
        <p:blipFill>
          <a:blip r:embed="rId2"/>
          <a:srcRect/>
          <a:stretch>
            <a:fillRect/>
          </a:stretch>
        </p:blipFill>
        <p:spPr bwMode="auto">
          <a:xfrm>
            <a:off x="1428728" y="3143254"/>
            <a:ext cx="1905000" cy="1476375"/>
          </a:xfrm>
          <a:prstGeom prst="rect">
            <a:avLst/>
          </a:prstGeom>
          <a:noFill/>
        </p:spPr>
      </p:pic>
      <p:pic>
        <p:nvPicPr>
          <p:cNvPr id="43012" name="Picture 4" descr="Interaction operator opt example."/>
          <p:cNvPicPr>
            <a:picLocks noChangeAspect="1" noChangeArrowheads="1"/>
          </p:cNvPicPr>
          <p:nvPr/>
        </p:nvPicPr>
        <p:blipFill>
          <a:blip r:embed="rId3"/>
          <a:srcRect/>
          <a:stretch>
            <a:fillRect/>
          </a:stretch>
        </p:blipFill>
        <p:spPr bwMode="auto">
          <a:xfrm>
            <a:off x="5643570" y="2928940"/>
            <a:ext cx="2738454" cy="164307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Notations</a:t>
            </a:r>
            <a:endParaRPr lang="en-IN" dirty="0"/>
          </a:p>
        </p:txBody>
      </p:sp>
      <p:sp>
        <p:nvSpPr>
          <p:cNvPr id="3" name="Content Placeholder 2"/>
          <p:cNvSpPr>
            <a:spLocks noGrp="1"/>
          </p:cNvSpPr>
          <p:nvPr>
            <p:ph sz="quarter" idx="13"/>
          </p:nvPr>
        </p:nvSpPr>
        <p:spPr/>
        <p:txBody>
          <a:bodyPr/>
          <a:lstStyle/>
          <a:p>
            <a:r>
              <a:rPr lang="en-IN" sz="2000" b="1" dirty="0" smtClean="0"/>
              <a:t>Loop</a:t>
            </a:r>
          </a:p>
          <a:p>
            <a:pPr algn="just">
              <a:buNone/>
            </a:pPr>
            <a:r>
              <a:rPr lang="en-IN" sz="1600" dirty="0" smtClean="0"/>
              <a:t>	The interaction operator </a:t>
            </a:r>
            <a:r>
              <a:rPr lang="en-IN" sz="1600" b="1" dirty="0" smtClean="0"/>
              <a:t>loop</a:t>
            </a:r>
            <a:r>
              <a:rPr lang="en-IN" sz="1600" dirty="0" smtClean="0"/>
              <a:t> means that the combined fragment represents a loop. The loop operand will be repeated a number of times.</a:t>
            </a:r>
            <a:endParaRPr lang="en-IN" sz="1600" b="1" dirty="0" smtClean="0"/>
          </a:p>
          <a:p>
            <a:endParaRPr lang="en-IN" dirty="0"/>
          </a:p>
        </p:txBody>
      </p:sp>
      <p:pic>
        <p:nvPicPr>
          <p:cNvPr id="3074" name="Picture 2" descr="Potentially infinite loop."/>
          <p:cNvPicPr>
            <a:picLocks noChangeAspect="1" noChangeArrowheads="1"/>
          </p:cNvPicPr>
          <p:nvPr/>
        </p:nvPicPr>
        <p:blipFill>
          <a:blip r:embed="rId2"/>
          <a:srcRect/>
          <a:stretch>
            <a:fillRect/>
          </a:stretch>
        </p:blipFill>
        <p:spPr bwMode="auto">
          <a:xfrm>
            <a:off x="214282" y="3000378"/>
            <a:ext cx="1905000" cy="1466851"/>
          </a:xfrm>
          <a:prstGeom prst="rect">
            <a:avLst/>
          </a:prstGeom>
          <a:noFill/>
        </p:spPr>
      </p:pic>
      <p:pic>
        <p:nvPicPr>
          <p:cNvPr id="3076" name="Picture 4" descr="Loop to execute exactly 10 times."/>
          <p:cNvPicPr>
            <a:picLocks noChangeAspect="1" noChangeArrowheads="1"/>
          </p:cNvPicPr>
          <p:nvPr/>
        </p:nvPicPr>
        <p:blipFill>
          <a:blip r:embed="rId3"/>
          <a:srcRect/>
          <a:stretch>
            <a:fillRect/>
          </a:stretch>
        </p:blipFill>
        <p:spPr bwMode="auto">
          <a:xfrm>
            <a:off x="2428860" y="3000378"/>
            <a:ext cx="1905000" cy="1495426"/>
          </a:xfrm>
          <a:prstGeom prst="rect">
            <a:avLst/>
          </a:prstGeom>
          <a:noFill/>
        </p:spPr>
      </p:pic>
      <p:pic>
        <p:nvPicPr>
          <p:cNvPr id="3078" name="Picture 6" descr="Alternative fragment example - sequence diagram tutorial "/>
          <p:cNvPicPr>
            <a:picLocks noChangeAspect="1" noChangeArrowheads="1"/>
          </p:cNvPicPr>
          <p:nvPr/>
        </p:nvPicPr>
        <p:blipFill>
          <a:blip r:embed="rId4"/>
          <a:srcRect/>
          <a:stretch>
            <a:fillRect/>
          </a:stretch>
        </p:blipFill>
        <p:spPr bwMode="auto">
          <a:xfrm>
            <a:off x="5143504" y="1500180"/>
            <a:ext cx="3786214" cy="3345538"/>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Example :</a:t>
            </a:r>
            <a:r>
              <a:rPr lang="en-IN" sz="2000" b="1" u="sng" dirty="0" smtClean="0"/>
              <a:t>Sequence Diagram for Patient Admit / Registration</a:t>
            </a:r>
            <a:endParaRPr lang="en-IN" sz="4000" dirty="0"/>
          </a:p>
        </p:txBody>
      </p:sp>
      <p:pic>
        <p:nvPicPr>
          <p:cNvPr id="44035" name="Picture 3"/>
          <p:cNvPicPr>
            <a:picLocks noChangeAspect="1" noChangeArrowheads="1"/>
          </p:cNvPicPr>
          <p:nvPr/>
        </p:nvPicPr>
        <p:blipFill>
          <a:blip r:embed="rId2"/>
          <a:srcRect/>
          <a:stretch>
            <a:fillRect/>
          </a:stretch>
        </p:blipFill>
        <p:spPr bwMode="auto">
          <a:xfrm>
            <a:off x="357158" y="1285866"/>
            <a:ext cx="8639175" cy="36957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Overview of object oriented concepts</a:t>
            </a:r>
            <a:endParaRPr lang="en-IN" dirty="0"/>
          </a:p>
        </p:txBody>
      </p:sp>
      <p:sp>
        <p:nvSpPr>
          <p:cNvPr id="3" name="Content Placeholder 2"/>
          <p:cNvSpPr>
            <a:spLocks noGrp="1"/>
          </p:cNvSpPr>
          <p:nvPr>
            <p:ph sz="quarter" idx="13"/>
          </p:nvPr>
        </p:nvSpPr>
        <p:spPr>
          <a:xfrm>
            <a:off x="142844" y="1352550"/>
            <a:ext cx="4357718" cy="3648091"/>
          </a:xfrm>
        </p:spPr>
        <p:txBody>
          <a:bodyPr>
            <a:normAutofit/>
          </a:bodyPr>
          <a:lstStyle/>
          <a:p>
            <a:r>
              <a:rPr lang="en-IN" sz="2000" dirty="0" smtClean="0"/>
              <a:t>What is Object-Orientation?</a:t>
            </a:r>
          </a:p>
          <a:p>
            <a:pPr algn="just"/>
            <a:r>
              <a:rPr lang="en-US" altLang="en-US" sz="1400" dirty="0" smtClean="0">
                <a:latin typeface="Calibri" charset="0"/>
                <a:cs typeface="Times New Roman" pitchFamily="18" charset="0"/>
              </a:rPr>
              <a:t>It means that we organize software as a collection of discrete objects that       incorporate both data structure and behavior</a:t>
            </a:r>
          </a:p>
          <a:p>
            <a:pPr algn="just"/>
            <a:r>
              <a:rPr lang="en-US" sz="1400" b="1" dirty="0" smtClean="0"/>
              <a:t>Object = </a:t>
            </a:r>
            <a:r>
              <a:rPr lang="en-US" sz="1400" b="1" dirty="0" smtClean="0">
                <a:solidFill>
                  <a:schemeClr val="hlink"/>
                </a:solidFill>
              </a:rPr>
              <a:t>Data structure </a:t>
            </a:r>
            <a:r>
              <a:rPr lang="en-US" sz="1400" b="1" dirty="0" smtClean="0"/>
              <a:t>+ </a:t>
            </a:r>
            <a:r>
              <a:rPr lang="en-US" sz="1400" b="1" dirty="0" smtClean="0">
                <a:solidFill>
                  <a:srgbClr val="00FF00"/>
                </a:solidFill>
              </a:rPr>
              <a:t>Behavior</a:t>
            </a:r>
            <a:r>
              <a:rPr lang="en-US" sz="1400" dirty="0" smtClean="0">
                <a:solidFill>
                  <a:schemeClr val="accent2"/>
                </a:solidFill>
              </a:rPr>
              <a:t> </a:t>
            </a:r>
            <a:r>
              <a:rPr lang="en-US" sz="1400" b="1" dirty="0" smtClean="0"/>
              <a:t> </a:t>
            </a:r>
          </a:p>
          <a:p>
            <a:pPr algn="just">
              <a:buFont typeface="Monotype Sorts" pitchFamily="2" charset="2"/>
              <a:buNone/>
            </a:pPr>
            <a:r>
              <a:rPr lang="en-US" sz="1400" b="1" dirty="0" smtClean="0"/>
              <a:t>                   (</a:t>
            </a:r>
            <a:r>
              <a:rPr lang="en-US" sz="1400" b="1" i="1" dirty="0" smtClean="0">
                <a:solidFill>
                  <a:schemeClr val="tx2"/>
                </a:solidFill>
              </a:rPr>
              <a:t>attributes</a:t>
            </a:r>
            <a:r>
              <a:rPr lang="en-US" sz="1400" b="1" dirty="0" smtClean="0"/>
              <a:t>)	   (</a:t>
            </a:r>
            <a:r>
              <a:rPr lang="en-US" sz="1400" b="1" i="1" dirty="0" smtClean="0">
                <a:solidFill>
                  <a:schemeClr val="accent2"/>
                </a:solidFill>
              </a:rPr>
              <a:t>operations</a:t>
            </a:r>
            <a:r>
              <a:rPr lang="en-US" sz="1400" b="1" dirty="0" smtClean="0"/>
              <a:t>)</a:t>
            </a:r>
          </a:p>
          <a:p>
            <a:pPr algn="just">
              <a:buNone/>
            </a:pPr>
            <a:endParaRPr lang="en-US" altLang="en-US" sz="1400" dirty="0" smtClean="0">
              <a:latin typeface="Calibri" charset="0"/>
              <a:cs typeface="Times New Roman" pitchFamily="18" charset="0"/>
            </a:endParaRPr>
          </a:p>
          <a:p>
            <a:r>
              <a:rPr lang="en-US" sz="1600" dirty="0" smtClean="0"/>
              <a:t>Four aspects of OO approach (characteristics) :</a:t>
            </a:r>
          </a:p>
          <a:p>
            <a:pPr lvl="1"/>
            <a:r>
              <a:rPr lang="en-US" sz="1400" dirty="0" smtClean="0"/>
              <a:t>Identity</a:t>
            </a:r>
          </a:p>
          <a:p>
            <a:pPr lvl="1"/>
            <a:r>
              <a:rPr lang="en-US" sz="1400" dirty="0" smtClean="0"/>
              <a:t>Classification</a:t>
            </a:r>
          </a:p>
          <a:p>
            <a:pPr lvl="1"/>
            <a:r>
              <a:rPr lang="en-US" sz="1400" dirty="0" smtClean="0"/>
              <a:t>Inheritance</a:t>
            </a:r>
          </a:p>
          <a:p>
            <a:pPr lvl="1"/>
            <a:r>
              <a:rPr lang="en-US" sz="1400" dirty="0" smtClean="0"/>
              <a:t>polymorphism</a:t>
            </a:r>
          </a:p>
          <a:p>
            <a:pPr algn="just"/>
            <a:endParaRPr lang="en-IN" sz="1200" dirty="0"/>
          </a:p>
        </p:txBody>
      </p:sp>
      <p:sp>
        <p:nvSpPr>
          <p:cNvPr id="4" name="Content Placeholder 3"/>
          <p:cNvSpPr>
            <a:spLocks noGrp="1"/>
          </p:cNvSpPr>
          <p:nvPr>
            <p:ph sz="quarter" idx="14"/>
          </p:nvPr>
        </p:nvSpPr>
        <p:spPr>
          <a:xfrm>
            <a:off x="4844900" y="1352549"/>
            <a:ext cx="4156255" cy="3268625"/>
          </a:xfrm>
        </p:spPr>
        <p:txBody>
          <a:bodyPr>
            <a:normAutofit fontScale="62500" lnSpcReduction="20000"/>
          </a:bodyPr>
          <a:lstStyle/>
          <a:p>
            <a:r>
              <a:rPr lang="en-US" dirty="0" smtClean="0"/>
              <a:t>Identity</a:t>
            </a:r>
          </a:p>
          <a:p>
            <a:pPr lvl="1" algn="just"/>
            <a:r>
              <a:rPr lang="en-US" dirty="0" smtClean="0"/>
              <a:t>It means that data is quantized into discrete, distinguishable entities called objects</a:t>
            </a:r>
          </a:p>
          <a:p>
            <a:pPr lvl="1" algn="just"/>
            <a:r>
              <a:rPr lang="en-US" dirty="0" smtClean="0"/>
              <a:t>Ex. White queen in chess</a:t>
            </a:r>
          </a:p>
          <a:p>
            <a:pPr lvl="1" algn="just"/>
            <a:r>
              <a:rPr lang="en-US" dirty="0" smtClean="0"/>
              <a:t>Object can be concrete, such as a file in a file system, or conceptual, such as a scheduling policy in a multiprogramming operating system</a:t>
            </a:r>
          </a:p>
          <a:p>
            <a:pPr lvl="1" algn="just"/>
            <a:r>
              <a:rPr lang="en-US" dirty="0" smtClean="0"/>
              <a:t>Each object has its own inherent identity</a:t>
            </a:r>
          </a:p>
          <a:p>
            <a:pPr lvl="1" algn="just"/>
            <a:r>
              <a:rPr lang="en-US" dirty="0" smtClean="0"/>
              <a:t>Two objects are different even if the attribute values are same</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Collaboration Diagram</a:t>
            </a:r>
            <a:endParaRPr lang="en-IN" dirty="0"/>
          </a:p>
        </p:txBody>
      </p:sp>
      <p:sp>
        <p:nvSpPr>
          <p:cNvPr id="3" name="Content Placeholder 2"/>
          <p:cNvSpPr>
            <a:spLocks noGrp="1"/>
          </p:cNvSpPr>
          <p:nvPr>
            <p:ph sz="quarter" idx="13"/>
          </p:nvPr>
        </p:nvSpPr>
        <p:spPr/>
        <p:txBody>
          <a:bodyPr>
            <a:normAutofit fontScale="92500" lnSpcReduction="10000"/>
          </a:bodyPr>
          <a:lstStyle/>
          <a:p>
            <a:pPr algn="just"/>
            <a:r>
              <a:rPr lang="en-IN" sz="1800" dirty="0" smtClean="0"/>
              <a:t>The collaboration diagram is used to show the relationship between the objects in a system. Both the sequence and the collaboration diagrams represent the same information but differently. </a:t>
            </a:r>
          </a:p>
          <a:p>
            <a:pPr algn="just"/>
            <a:r>
              <a:rPr lang="en-IN" sz="1800" dirty="0" smtClean="0"/>
              <a:t>An object consists of several features. Multiple objects present in the system are connected to each other. The collaboration diagram, which is also known as a communication diagram, is used to portray the object's architecture in the system.</a:t>
            </a:r>
            <a:endParaRPr lang="en-IN" sz="1800" dirty="0"/>
          </a:p>
        </p:txBody>
      </p:sp>
      <p:sp>
        <p:nvSpPr>
          <p:cNvPr id="4" name="Content Placeholder 3"/>
          <p:cNvSpPr>
            <a:spLocks noGrp="1"/>
          </p:cNvSpPr>
          <p:nvPr>
            <p:ph sz="quarter" idx="14"/>
          </p:nvPr>
        </p:nvSpPr>
        <p:spPr/>
        <p:txBody>
          <a:bodyPr>
            <a:normAutofit fontScale="92500" lnSpcReduction="10000"/>
          </a:bodyPr>
          <a:lstStyle/>
          <a:p>
            <a:pPr algn="just">
              <a:buNone/>
            </a:pPr>
            <a:r>
              <a:rPr lang="en-IN" sz="1600" b="1" dirty="0" smtClean="0"/>
              <a:t>Notations of a Collaboration Diagram</a:t>
            </a:r>
          </a:p>
          <a:p>
            <a:pPr algn="just"/>
            <a:r>
              <a:rPr lang="en-IN" sz="1400" b="1" dirty="0" smtClean="0"/>
              <a:t>Objects:</a:t>
            </a:r>
            <a:r>
              <a:rPr lang="en-IN" sz="1400" dirty="0" smtClean="0"/>
              <a:t> The representation of an object is done by an </a:t>
            </a:r>
            <a:r>
              <a:rPr lang="en-IN" sz="1400" dirty="0" smtClean="0">
                <a:solidFill>
                  <a:srgbClr val="FF0000"/>
                </a:solidFill>
              </a:rPr>
              <a:t>object symbol with its name and class underlined, separated by a colon.</a:t>
            </a:r>
          </a:p>
          <a:p>
            <a:pPr marL="319088" indent="-138113" algn="just">
              <a:buNone/>
            </a:pPr>
            <a:r>
              <a:rPr lang="en-IN" sz="1500" b="1" dirty="0" smtClean="0"/>
              <a:t>   In the collaboration diagram, objects are utilized in the following ways:</a:t>
            </a:r>
          </a:p>
          <a:p>
            <a:pPr marL="319088" indent="-138113" algn="just">
              <a:buFont typeface="Wingdings" pitchFamily="2" charset="2"/>
              <a:buChar char="§"/>
            </a:pPr>
            <a:r>
              <a:rPr lang="en-IN" sz="1400" dirty="0" smtClean="0"/>
              <a:t>The object is represented by specifying their name and class.</a:t>
            </a:r>
          </a:p>
          <a:p>
            <a:pPr marL="319088" indent="-138113" algn="just">
              <a:buFont typeface="Wingdings" pitchFamily="2" charset="2"/>
              <a:buChar char="§"/>
            </a:pPr>
            <a:r>
              <a:rPr lang="en-IN" sz="1400" dirty="0" smtClean="0"/>
              <a:t>It is not mandatory for every class to appear.</a:t>
            </a:r>
          </a:p>
          <a:p>
            <a:pPr marL="319088" indent="-138113" algn="just">
              <a:buFont typeface="Wingdings" pitchFamily="2" charset="2"/>
              <a:buChar char="§"/>
            </a:pPr>
            <a:r>
              <a:rPr lang="en-IN" sz="1400" dirty="0" smtClean="0"/>
              <a:t>A class may constitute more than one object.</a:t>
            </a:r>
          </a:p>
          <a:p>
            <a:pPr marL="319088" indent="-138113" algn="just">
              <a:buFont typeface="Wingdings" pitchFamily="2" charset="2"/>
              <a:buChar char="§"/>
            </a:pPr>
            <a:r>
              <a:rPr lang="en-IN" sz="1400" dirty="0" smtClean="0"/>
              <a:t>In the collaboration diagram, firstly, the object is created, and then its class is specified.</a:t>
            </a:r>
          </a:p>
          <a:p>
            <a:pPr marL="319088" indent="-138113" algn="just">
              <a:buFont typeface="Wingdings" pitchFamily="2" charset="2"/>
              <a:buChar char="§"/>
            </a:pPr>
            <a:r>
              <a:rPr lang="en-IN" sz="1400" dirty="0" smtClean="0"/>
              <a:t>To differentiate one object from another object, it is necessary to name them.</a:t>
            </a:r>
          </a:p>
          <a:p>
            <a:pPr algn="just"/>
            <a:endParaRPr lang="en-IN"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Collaboration Diagram</a:t>
            </a:r>
            <a:endParaRPr lang="en-IN" dirty="0"/>
          </a:p>
        </p:txBody>
      </p:sp>
      <p:sp>
        <p:nvSpPr>
          <p:cNvPr id="3" name="Content Placeholder 2"/>
          <p:cNvSpPr>
            <a:spLocks noGrp="1"/>
          </p:cNvSpPr>
          <p:nvPr>
            <p:ph sz="quarter" idx="13"/>
          </p:nvPr>
        </p:nvSpPr>
        <p:spPr>
          <a:xfrm>
            <a:off x="609600" y="1352550"/>
            <a:ext cx="4176714" cy="3648091"/>
          </a:xfrm>
        </p:spPr>
        <p:txBody>
          <a:bodyPr>
            <a:normAutofit lnSpcReduction="10000"/>
          </a:bodyPr>
          <a:lstStyle/>
          <a:p>
            <a:pPr algn="just"/>
            <a:r>
              <a:rPr lang="en-IN" sz="1800" b="1" dirty="0" smtClean="0"/>
              <a:t>Actors:</a:t>
            </a:r>
            <a:r>
              <a:rPr lang="en-IN" sz="1800" dirty="0" smtClean="0"/>
              <a:t> In the collaboration diagram, the actor plays the main role as it invokes the interaction. Each actor has its respective role and name. In this, one actor initiates the use case.</a:t>
            </a:r>
          </a:p>
          <a:p>
            <a:pPr algn="just"/>
            <a:r>
              <a:rPr lang="en-IN" sz="1800" b="1" dirty="0" smtClean="0"/>
              <a:t>Links:</a:t>
            </a:r>
            <a:r>
              <a:rPr lang="en-IN" sz="1800" dirty="0" smtClean="0"/>
              <a:t> The link is an instance of association, which associates the objects and actors. It portrays a relationship between the objects through which the messages are sent. </a:t>
            </a:r>
            <a:r>
              <a:rPr lang="en-IN" sz="1800" dirty="0" smtClean="0">
                <a:solidFill>
                  <a:srgbClr val="FF0000"/>
                </a:solidFill>
              </a:rPr>
              <a:t>It is represented by a solid line. </a:t>
            </a:r>
            <a:r>
              <a:rPr lang="en-IN" sz="1800" dirty="0" smtClean="0"/>
              <a:t>The link helps an object to connect with or navigate to another object, such that the message flows are attached to links.</a:t>
            </a:r>
          </a:p>
          <a:p>
            <a:pPr algn="just"/>
            <a:endParaRPr lang="en-IN" sz="1600" dirty="0" smtClean="0"/>
          </a:p>
          <a:p>
            <a:endParaRPr lang="en-IN" dirty="0"/>
          </a:p>
        </p:txBody>
      </p:sp>
      <p:sp>
        <p:nvSpPr>
          <p:cNvPr id="4" name="Content Placeholder 3"/>
          <p:cNvSpPr>
            <a:spLocks noGrp="1"/>
          </p:cNvSpPr>
          <p:nvPr>
            <p:ph sz="quarter" idx="14"/>
          </p:nvPr>
        </p:nvSpPr>
        <p:spPr/>
        <p:txBody>
          <a:bodyPr>
            <a:normAutofit fontScale="62500" lnSpcReduction="20000"/>
          </a:bodyPr>
          <a:lstStyle/>
          <a:p>
            <a:pPr algn="just"/>
            <a:r>
              <a:rPr lang="en-IN" b="1" dirty="0" smtClean="0"/>
              <a:t>Messages:</a:t>
            </a:r>
            <a:r>
              <a:rPr lang="en-IN" dirty="0" smtClean="0"/>
              <a:t> It is a communication between objects which carries information and includes a sequence number, so that the activity may take place. </a:t>
            </a:r>
            <a:r>
              <a:rPr lang="en-IN" dirty="0" smtClean="0">
                <a:solidFill>
                  <a:srgbClr val="FF0000"/>
                </a:solidFill>
              </a:rPr>
              <a:t>It is represented by a labeled arrow, which is placed near a link. </a:t>
            </a:r>
            <a:r>
              <a:rPr lang="en-IN" dirty="0" smtClean="0"/>
              <a:t>The messages are sent from the sender to the receiver, and the direction must be navigable in that particular direction. The receiver must understand the message.</a:t>
            </a:r>
          </a:p>
          <a:p>
            <a:pPr>
              <a:buNone/>
            </a:pPr>
            <a:r>
              <a:rPr lang="en-IN" dirty="0" smtClean="0"/>
              <a:t/>
            </a:r>
            <a:br>
              <a:rPr lang="en-IN" dirty="0" smtClean="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Collaboration Diagram</a:t>
            </a:r>
            <a:endParaRPr lang="en-IN" dirty="0"/>
          </a:p>
        </p:txBody>
      </p:sp>
      <p:sp>
        <p:nvSpPr>
          <p:cNvPr id="3" name="Content Placeholder 2"/>
          <p:cNvSpPr>
            <a:spLocks noGrp="1"/>
          </p:cNvSpPr>
          <p:nvPr>
            <p:ph sz="quarter" idx="13"/>
          </p:nvPr>
        </p:nvSpPr>
        <p:spPr/>
        <p:txBody>
          <a:bodyPr/>
          <a:lstStyle/>
          <a:p>
            <a:endParaRPr lang="en-IN" dirty="0"/>
          </a:p>
        </p:txBody>
      </p:sp>
      <p:sp>
        <p:nvSpPr>
          <p:cNvPr id="4" name="Content Placeholder 3"/>
          <p:cNvSpPr>
            <a:spLocks noGrp="1"/>
          </p:cNvSpPr>
          <p:nvPr>
            <p:ph sz="quarter" idx="14"/>
          </p:nvPr>
        </p:nvSpPr>
        <p:spPr>
          <a:xfrm>
            <a:off x="4844901" y="1352549"/>
            <a:ext cx="4084818" cy="3268625"/>
          </a:xfrm>
        </p:spPr>
        <p:txBody>
          <a:bodyPr>
            <a:normAutofit fontScale="85000" lnSpcReduction="20000"/>
          </a:bodyPr>
          <a:lstStyle/>
          <a:p>
            <a:r>
              <a:rPr lang="en-IN" sz="2300" b="1" dirty="0" smtClean="0"/>
              <a:t>Purpose of Interaction Diagrams</a:t>
            </a:r>
          </a:p>
          <a:p>
            <a:pPr algn="just">
              <a:buFont typeface="Wingdings" pitchFamily="2" charset="2"/>
              <a:buChar char="§"/>
            </a:pPr>
            <a:r>
              <a:rPr lang="en-IN" dirty="0" smtClean="0"/>
              <a:t>To capture the dynamic behaviour of a system.</a:t>
            </a:r>
          </a:p>
          <a:p>
            <a:pPr algn="just">
              <a:buFont typeface="Wingdings" pitchFamily="2" charset="2"/>
              <a:buChar char="§"/>
            </a:pPr>
            <a:r>
              <a:rPr lang="en-IN" dirty="0" smtClean="0"/>
              <a:t>To describe the message flow in the system.</a:t>
            </a:r>
          </a:p>
          <a:p>
            <a:pPr algn="just">
              <a:buFont typeface="Wingdings" pitchFamily="2" charset="2"/>
              <a:buChar char="§"/>
            </a:pPr>
            <a:r>
              <a:rPr lang="en-IN" dirty="0" smtClean="0"/>
              <a:t>To describe the structural organization of the objects.</a:t>
            </a:r>
          </a:p>
          <a:p>
            <a:pPr algn="just">
              <a:buFont typeface="Wingdings" pitchFamily="2" charset="2"/>
              <a:buChar char="§"/>
            </a:pPr>
            <a:r>
              <a:rPr lang="en-IN" dirty="0" smtClean="0"/>
              <a:t>To describe the interaction among objects.</a:t>
            </a:r>
          </a:p>
          <a:p>
            <a:endParaRPr lang="en-IN" dirty="0"/>
          </a:p>
        </p:txBody>
      </p:sp>
      <p:pic>
        <p:nvPicPr>
          <p:cNvPr id="1026" name="Picture 2" descr="UML Collaboration Diagram"/>
          <p:cNvPicPr>
            <a:picLocks noChangeAspect="1" noChangeArrowheads="1"/>
          </p:cNvPicPr>
          <p:nvPr/>
        </p:nvPicPr>
        <p:blipFill>
          <a:blip r:embed="rId2"/>
          <a:srcRect/>
          <a:stretch>
            <a:fillRect/>
          </a:stretch>
        </p:blipFill>
        <p:spPr bwMode="auto">
          <a:xfrm>
            <a:off x="357158" y="1345874"/>
            <a:ext cx="4286280" cy="358333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 ATM </a:t>
            </a:r>
            <a:endParaRPr lang="en-IN" dirty="0"/>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48130" name="Picture 2" descr="Collaboration Diagram ATM - UML Tutorial for Beginners"/>
          <p:cNvPicPr>
            <a:picLocks noChangeAspect="1" noChangeArrowheads="1"/>
          </p:cNvPicPr>
          <p:nvPr/>
        </p:nvPicPr>
        <p:blipFill>
          <a:blip r:embed="rId2"/>
          <a:srcRect/>
          <a:stretch>
            <a:fillRect/>
          </a:stretch>
        </p:blipFill>
        <p:spPr bwMode="auto">
          <a:xfrm>
            <a:off x="285720" y="1285866"/>
            <a:ext cx="8858280" cy="364333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Activity Diagram</a:t>
            </a:r>
            <a:endParaRPr lang="en-IN" dirty="0"/>
          </a:p>
        </p:txBody>
      </p:sp>
      <p:sp>
        <p:nvSpPr>
          <p:cNvPr id="3" name="Content Placeholder 2"/>
          <p:cNvSpPr>
            <a:spLocks noGrp="1"/>
          </p:cNvSpPr>
          <p:nvPr>
            <p:ph sz="quarter" idx="13"/>
          </p:nvPr>
        </p:nvSpPr>
        <p:spPr>
          <a:xfrm>
            <a:off x="609600" y="1352550"/>
            <a:ext cx="3886200" cy="3790950"/>
          </a:xfrm>
        </p:spPr>
        <p:txBody>
          <a:bodyPr>
            <a:normAutofit fontScale="70000" lnSpcReduction="20000"/>
          </a:bodyPr>
          <a:lstStyle/>
          <a:p>
            <a:pPr algn="just">
              <a:buFont typeface="Wingdings" pitchFamily="2" charset="2"/>
              <a:buChar char="q"/>
              <a:defRPr/>
            </a:pPr>
            <a:r>
              <a:rPr lang="en-US" sz="3200" dirty="0" smtClean="0">
                <a:latin typeface="Times New Roman" pitchFamily="18" charset="0"/>
                <a:cs typeface="Times New Roman" pitchFamily="18" charset="0"/>
              </a:rPr>
              <a:t>Activity diagrams and use cases are logical model which describe  the business domain’s activities without suggesting how they are conduct.</a:t>
            </a:r>
          </a:p>
          <a:p>
            <a:pPr algn="just">
              <a:buFont typeface="Wingdings" pitchFamily="2" charset="2"/>
              <a:buChar char="q"/>
              <a:defRPr/>
            </a:pPr>
            <a:r>
              <a:rPr lang="en-US" sz="3200" dirty="0" smtClean="0">
                <a:latin typeface="Times New Roman" pitchFamily="18" charset="0"/>
                <a:cs typeface="Times New Roman" pitchFamily="18" charset="0"/>
              </a:rPr>
              <a:t>Shows the sequence of steps that make up a complex process. </a:t>
            </a:r>
          </a:p>
          <a:p>
            <a:pPr algn="just">
              <a:buFont typeface="Wingdings" pitchFamily="2" charset="2"/>
              <a:buChar char="q"/>
              <a:defRPr/>
            </a:pPr>
            <a:r>
              <a:rPr lang="en-US" sz="3200" dirty="0" smtClean="0">
                <a:latin typeface="Times New Roman" pitchFamily="18" charset="0"/>
                <a:cs typeface="Times New Roman" pitchFamily="18" charset="0"/>
              </a:rPr>
              <a:t>Shows flow of control, similarly sequence diagram but focus on operations.</a:t>
            </a:r>
          </a:p>
          <a:p>
            <a:pPr algn="just">
              <a:buFont typeface="Arial" pitchFamily="34" charset="0"/>
              <a:buChar char="•"/>
              <a:defRPr/>
            </a:pPr>
            <a:endParaRPr lang="en-US" sz="3200" dirty="0" smtClean="0">
              <a:latin typeface="Times New Roman" pitchFamily="18" charset="0"/>
              <a:cs typeface="Times New Roman" pitchFamily="18" charset="0"/>
            </a:endParaRPr>
          </a:p>
          <a:p>
            <a:pPr algn="just"/>
            <a:endParaRPr lang="en-IN" dirty="0"/>
          </a:p>
        </p:txBody>
      </p:sp>
      <p:sp>
        <p:nvSpPr>
          <p:cNvPr id="4" name="Content Placeholder 3"/>
          <p:cNvSpPr>
            <a:spLocks noGrp="1"/>
          </p:cNvSpPr>
          <p:nvPr>
            <p:ph sz="quarter" idx="14"/>
          </p:nvPr>
        </p:nvSpPr>
        <p:spPr>
          <a:xfrm>
            <a:off x="4844900" y="1352549"/>
            <a:ext cx="4156255" cy="3268625"/>
          </a:xfrm>
        </p:spPr>
        <p:txBody>
          <a:bodyPr>
            <a:normAutofit fontScale="25000" lnSpcReduction="20000"/>
          </a:bodyPr>
          <a:lstStyle/>
          <a:p>
            <a:pPr algn="just">
              <a:defRPr/>
            </a:pPr>
            <a:r>
              <a:rPr lang="en-US" sz="8000" dirty="0" smtClean="0">
                <a:latin typeface="Times New Roman" pitchFamily="18" charset="0"/>
                <a:cs typeface="Times New Roman" pitchFamily="18" charset="0"/>
              </a:rPr>
              <a:t>A diagram that emphasizes the flow of control from activity to activity in an object.</a:t>
            </a:r>
          </a:p>
          <a:p>
            <a:pPr algn="just">
              <a:defRPr/>
            </a:pPr>
            <a:r>
              <a:rPr lang="en-US" sz="8000" dirty="0" smtClean="0">
                <a:latin typeface="Times New Roman" pitchFamily="18" charset="0"/>
                <a:cs typeface="Times New Roman" pitchFamily="18" charset="0"/>
              </a:rPr>
              <a:t>Similar to the traditional program </a:t>
            </a:r>
            <a:r>
              <a:rPr lang="en-US" sz="8000" dirty="0" smtClean="0">
                <a:solidFill>
                  <a:srgbClr val="FF0066"/>
                </a:solidFill>
                <a:latin typeface="Times New Roman" pitchFamily="18" charset="0"/>
                <a:cs typeface="Times New Roman" pitchFamily="18" charset="0"/>
              </a:rPr>
              <a:t>flowchart</a:t>
            </a:r>
            <a:r>
              <a:rPr lang="en-US" sz="8000" dirty="0" smtClean="0">
                <a:latin typeface="Times New Roman" pitchFamily="18" charset="0"/>
                <a:cs typeface="Times New Roman" pitchFamily="18" charset="0"/>
              </a:rPr>
              <a:t>.</a:t>
            </a:r>
          </a:p>
          <a:p>
            <a:pPr algn="just">
              <a:defRPr/>
            </a:pPr>
            <a:r>
              <a:rPr lang="en-US" sz="8000" dirty="0" smtClean="0">
                <a:latin typeface="Times New Roman" pitchFamily="18" charset="0"/>
                <a:cs typeface="Times New Roman" pitchFamily="18" charset="0"/>
              </a:rPr>
              <a:t>Used to provide detail for complex algorithms.</a:t>
            </a:r>
          </a:p>
          <a:p>
            <a:pPr algn="just">
              <a:defRPr/>
            </a:pPr>
            <a:r>
              <a:rPr lang="en-US" sz="8000" dirty="0" smtClean="0">
                <a:latin typeface="Times New Roman" pitchFamily="18" charset="0"/>
                <a:cs typeface="Times New Roman" pitchFamily="18" charset="0"/>
              </a:rPr>
              <a:t>Primary activities and the relationships among the activities in a process. </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a:t>
            </a:r>
            <a:endParaRPr lang="en-IN" dirty="0"/>
          </a:p>
        </p:txBody>
      </p:sp>
      <p:sp>
        <p:nvSpPr>
          <p:cNvPr id="3" name="Content Placeholder 2"/>
          <p:cNvSpPr>
            <a:spLocks noGrp="1"/>
          </p:cNvSpPr>
          <p:nvPr>
            <p:ph sz="quarter" idx="13"/>
          </p:nvPr>
        </p:nvSpPr>
        <p:spPr>
          <a:xfrm>
            <a:off x="0" y="1357304"/>
            <a:ext cx="4357686" cy="3786196"/>
          </a:xfrm>
        </p:spPr>
        <p:txBody>
          <a:bodyPr>
            <a:normAutofit fontScale="40000" lnSpcReduction="20000"/>
          </a:bodyPr>
          <a:lstStyle/>
          <a:p>
            <a:pPr>
              <a:buNone/>
            </a:pPr>
            <a:r>
              <a:rPr lang="en-GB" sz="4000" b="1" dirty="0" smtClean="0">
                <a:latin typeface="Times New Roman" pitchFamily="18" charset="0"/>
                <a:cs typeface="Times New Roman" pitchFamily="18" charset="0"/>
              </a:rPr>
              <a:t>Purpose</a:t>
            </a:r>
          </a:p>
          <a:p>
            <a:pPr>
              <a:buNone/>
            </a:pPr>
            <a:endParaRPr lang="en-GB" sz="2200" dirty="0" smtClean="0">
              <a:latin typeface="Times New Roman" pitchFamily="18" charset="0"/>
              <a:cs typeface="Times New Roman" pitchFamily="18" charset="0"/>
            </a:endParaRPr>
          </a:p>
          <a:p>
            <a:pPr marL="450850" lvl="1" indent="-269875" algn="just"/>
            <a:r>
              <a:rPr lang="en-GB" sz="2500" dirty="0" smtClean="0">
                <a:latin typeface="Times New Roman" pitchFamily="18" charset="0"/>
                <a:cs typeface="Times New Roman" pitchFamily="18" charset="0"/>
              </a:rPr>
              <a:t>To model a task (for example in business modelling)</a:t>
            </a:r>
          </a:p>
          <a:p>
            <a:pPr marL="450850" lvl="1" indent="-269875" algn="just"/>
            <a:endParaRPr lang="en-GB" sz="2500" dirty="0" smtClean="0">
              <a:latin typeface="Times New Roman" pitchFamily="18" charset="0"/>
              <a:cs typeface="Times New Roman" pitchFamily="18" charset="0"/>
            </a:endParaRPr>
          </a:p>
          <a:p>
            <a:pPr marL="450850" lvl="1" indent="-269875" algn="just"/>
            <a:r>
              <a:rPr lang="en-GB" sz="2500" dirty="0" smtClean="0">
                <a:latin typeface="Times New Roman" pitchFamily="18" charset="0"/>
                <a:cs typeface="Times New Roman" pitchFamily="18" charset="0"/>
              </a:rPr>
              <a:t>To describe a function of a system represented by a use case</a:t>
            </a:r>
          </a:p>
          <a:p>
            <a:pPr marL="450850" lvl="1" indent="-269875" algn="just"/>
            <a:endParaRPr lang="en-GB" sz="2500" dirty="0" smtClean="0">
              <a:latin typeface="Times New Roman" pitchFamily="18" charset="0"/>
              <a:cs typeface="Times New Roman" pitchFamily="18" charset="0"/>
            </a:endParaRPr>
          </a:p>
          <a:p>
            <a:pPr marL="450850" lvl="1" indent="-269875" algn="just"/>
            <a:r>
              <a:rPr lang="en-GB" sz="2500" dirty="0" smtClean="0">
                <a:latin typeface="Times New Roman" pitchFamily="18" charset="0"/>
                <a:cs typeface="Times New Roman" pitchFamily="18" charset="0"/>
              </a:rPr>
              <a:t>To describe the logic of an operation</a:t>
            </a:r>
          </a:p>
          <a:p>
            <a:pPr marL="450850" lvl="1" indent="-269875" algn="just"/>
            <a:endParaRPr lang="en-GB" sz="2500" dirty="0" smtClean="0">
              <a:latin typeface="Times New Roman" pitchFamily="18" charset="0"/>
              <a:cs typeface="Times New Roman" pitchFamily="18" charset="0"/>
            </a:endParaRPr>
          </a:p>
          <a:p>
            <a:pPr marL="450850" lvl="1" indent="-269875" algn="just"/>
            <a:r>
              <a:rPr lang="en-GB" sz="2500" dirty="0" smtClean="0">
                <a:latin typeface="Times New Roman" pitchFamily="18" charset="0"/>
                <a:cs typeface="Times New Roman" pitchFamily="18" charset="0"/>
              </a:rPr>
              <a:t>To model the activities that make up the life cycle in the  </a:t>
            </a:r>
          </a:p>
          <a:p>
            <a:pPr marL="450850" lvl="1" indent="-269875" algn="just">
              <a:buNone/>
            </a:pPr>
            <a:r>
              <a:rPr lang="en-GB" sz="2500" dirty="0" smtClean="0">
                <a:latin typeface="Times New Roman" pitchFamily="18" charset="0"/>
                <a:cs typeface="Times New Roman" pitchFamily="18" charset="0"/>
              </a:rPr>
              <a:t>         Unified Process</a:t>
            </a:r>
          </a:p>
          <a:p>
            <a:pPr marL="450850" lvl="1" indent="-269875" algn="just"/>
            <a:endParaRPr lang="en-GB" sz="2500" dirty="0" smtClean="0">
              <a:latin typeface="Times New Roman" pitchFamily="18" charset="0"/>
              <a:cs typeface="Times New Roman" pitchFamily="18" charset="0"/>
            </a:endParaRPr>
          </a:p>
          <a:p>
            <a:pPr marL="450850" lvl="1" indent="-269875" algn="just"/>
            <a:r>
              <a:rPr lang="en-IN" sz="2500" dirty="0" smtClean="0">
                <a:latin typeface="Times New Roman" pitchFamily="18" charset="0"/>
                <a:cs typeface="Times New Roman" pitchFamily="18" charset="0"/>
              </a:rPr>
              <a:t>Draw the activity flow of a system.</a:t>
            </a:r>
          </a:p>
          <a:p>
            <a:pPr marL="450850" lvl="1" indent="-269875" algn="just"/>
            <a:endParaRPr lang="en-IN" sz="2500" dirty="0" smtClean="0">
              <a:latin typeface="Times New Roman" pitchFamily="18" charset="0"/>
              <a:cs typeface="Times New Roman" pitchFamily="18" charset="0"/>
            </a:endParaRPr>
          </a:p>
          <a:p>
            <a:pPr marL="450850" lvl="1" indent="-269875" algn="just"/>
            <a:r>
              <a:rPr lang="en-IN" sz="2500" dirty="0" smtClean="0">
                <a:latin typeface="Times New Roman" pitchFamily="18" charset="0"/>
                <a:cs typeface="Times New Roman" pitchFamily="18" charset="0"/>
              </a:rPr>
              <a:t>Describe the sequence from one activity to another.</a:t>
            </a:r>
          </a:p>
          <a:p>
            <a:pPr marL="450850" lvl="1" indent="-269875" algn="just"/>
            <a:endParaRPr lang="en-IN" sz="2500" dirty="0" smtClean="0">
              <a:latin typeface="Times New Roman" pitchFamily="18" charset="0"/>
              <a:cs typeface="Times New Roman" pitchFamily="18" charset="0"/>
            </a:endParaRPr>
          </a:p>
          <a:p>
            <a:pPr marL="450850" lvl="1" indent="-269875" algn="just"/>
            <a:r>
              <a:rPr lang="en-IN" sz="2500" dirty="0" smtClean="0">
                <a:latin typeface="Times New Roman" pitchFamily="18" charset="0"/>
                <a:cs typeface="Times New Roman" pitchFamily="18" charset="0"/>
              </a:rPr>
              <a:t>Describe the parallel, branched and concurrent flow of the  </a:t>
            </a:r>
          </a:p>
          <a:p>
            <a:pPr marL="450850" lvl="1" indent="-269875" algn="just">
              <a:buNone/>
            </a:pPr>
            <a:r>
              <a:rPr lang="en-IN" sz="2500" dirty="0" smtClean="0">
                <a:latin typeface="Times New Roman" pitchFamily="18" charset="0"/>
                <a:cs typeface="Times New Roman" pitchFamily="18" charset="0"/>
              </a:rPr>
              <a:t>         system.</a:t>
            </a:r>
          </a:p>
          <a:p>
            <a:pPr lvl="1" algn="just"/>
            <a:endParaRPr lang="en-GB" sz="2200" dirty="0" smtClean="0">
              <a:latin typeface="Times New Roman" pitchFamily="18" charset="0"/>
              <a:cs typeface="Times New Roman" pitchFamily="18" charset="0"/>
            </a:endParaRPr>
          </a:p>
          <a:p>
            <a:pPr lvl="1" algn="just"/>
            <a:endParaRPr lang="en-GB" sz="2200" dirty="0" smtClean="0">
              <a:latin typeface="Times New Roman" pitchFamily="18" charset="0"/>
              <a:cs typeface="Times New Roman" pitchFamily="18" charset="0"/>
            </a:endParaRPr>
          </a:p>
          <a:p>
            <a:endParaRPr lang="en-IN" dirty="0"/>
          </a:p>
        </p:txBody>
      </p:sp>
      <p:sp>
        <p:nvSpPr>
          <p:cNvPr id="4" name="Content Placeholder 3"/>
          <p:cNvSpPr>
            <a:spLocks noGrp="1"/>
          </p:cNvSpPr>
          <p:nvPr>
            <p:ph sz="quarter" idx="14"/>
          </p:nvPr>
        </p:nvSpPr>
        <p:spPr/>
        <p:txBody>
          <a:bodyPr>
            <a:normAutofit fontScale="92500" lnSpcReduction="10000"/>
          </a:bodyPr>
          <a:lstStyle/>
          <a:p>
            <a:pPr algn="just"/>
            <a:r>
              <a:rPr lang="en-IN" sz="2000" b="1" dirty="0" smtClean="0"/>
              <a:t>Activity Diagram Notations</a:t>
            </a:r>
          </a:p>
          <a:p>
            <a:pPr>
              <a:buNone/>
            </a:pPr>
            <a:r>
              <a:rPr lang="en-US" sz="2400" dirty="0" smtClean="0">
                <a:solidFill>
                  <a:srgbClr val="FF0000"/>
                </a:solidFill>
                <a:latin typeface="Times New Roman" pitchFamily="18" charset="0"/>
                <a:cs typeface="Times New Roman" pitchFamily="18" charset="0"/>
              </a:rPr>
              <a:t>	Initial Node</a:t>
            </a:r>
          </a:p>
          <a:p>
            <a:pPr>
              <a:buNone/>
            </a:pPr>
            <a:endParaRPr lang="en-US" sz="2400" dirty="0" smtClean="0">
              <a:solidFill>
                <a:srgbClr val="FF0000"/>
              </a:solidFill>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This represents the start of the flow of an activity diagram.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An activity diagram contains a single start node.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name of the initial node is entered on the node. It takes the form of an adjective.</a:t>
            </a:r>
          </a:p>
          <a:p>
            <a:pPr>
              <a:buNone/>
            </a:pPr>
            <a:endParaRPr lang="en-US" sz="1600" dirty="0" smtClean="0">
              <a:solidFill>
                <a:srgbClr val="FF0000"/>
              </a:solidFill>
              <a:latin typeface="Times New Roman" pitchFamily="18" charset="0"/>
              <a:cs typeface="Times New Roman" pitchFamily="18" charset="0"/>
            </a:endParaRPr>
          </a:p>
          <a:p>
            <a:pPr>
              <a:buNone/>
            </a:pPr>
            <a:endParaRPr lang="en-IN" sz="1600" b="1" dirty="0" smtClean="0"/>
          </a:p>
          <a:p>
            <a:endParaRPr lang="en-IN" dirty="0"/>
          </a:p>
        </p:txBody>
      </p:sp>
      <p:pic>
        <p:nvPicPr>
          <p:cNvPr id="5" name="Picture 7"/>
          <p:cNvPicPr>
            <a:picLocks noChangeAspect="1" noChangeArrowheads="1"/>
          </p:cNvPicPr>
          <p:nvPr/>
        </p:nvPicPr>
        <p:blipFill>
          <a:blip r:embed="rId2"/>
          <a:srcRect/>
          <a:stretch>
            <a:fillRect/>
          </a:stretch>
        </p:blipFill>
        <p:spPr bwMode="auto">
          <a:xfrm>
            <a:off x="7000892" y="1643056"/>
            <a:ext cx="890132" cy="863595"/>
          </a:xfrm>
          <a:prstGeom prst="rect">
            <a:avLst/>
          </a:prstGeom>
          <a:noFill/>
          <a:ln w="9525" algn="ctr">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Activity Diagram Notations</a:t>
            </a:r>
            <a:endParaRPr lang="en-IN" dirty="0"/>
          </a:p>
        </p:txBody>
      </p:sp>
      <p:sp>
        <p:nvSpPr>
          <p:cNvPr id="3" name="Content Placeholder 2"/>
          <p:cNvSpPr>
            <a:spLocks noGrp="1"/>
          </p:cNvSpPr>
          <p:nvPr>
            <p:ph sz="quarter" idx="13"/>
          </p:nvPr>
        </p:nvSpPr>
        <p:spPr>
          <a:xfrm>
            <a:off x="142844" y="1357304"/>
            <a:ext cx="3886200" cy="3268624"/>
          </a:xfrm>
        </p:spPr>
        <p:txBody>
          <a:bodyPr>
            <a:normAutofit/>
          </a:bodyPr>
          <a:lstStyle/>
          <a:p>
            <a:pPr>
              <a:buNone/>
            </a:pPr>
            <a:r>
              <a:rPr lang="en-US" sz="2000" b="1" dirty="0" smtClean="0">
                <a:solidFill>
                  <a:srgbClr val="FF0000"/>
                </a:solidFill>
                <a:latin typeface="Times New Roman" pitchFamily="18" charset="0"/>
                <a:cs typeface="Times New Roman" pitchFamily="18" charset="0"/>
              </a:rPr>
              <a:t>Control Flow</a:t>
            </a:r>
          </a:p>
          <a:p>
            <a:pPr>
              <a:lnSpc>
                <a:spcPct val="90000"/>
              </a:lnSpc>
              <a:buFont typeface="Arial" pitchFamily="34" charset="0"/>
              <a:buChar char="•"/>
              <a:defRPr/>
            </a:pPr>
            <a:r>
              <a:rPr lang="en-US" sz="2200" dirty="0" smtClean="0">
                <a:latin typeface="Times New Roman" pitchFamily="18" charset="0"/>
                <a:cs typeface="Times New Roman" pitchFamily="18" charset="0"/>
              </a:rPr>
              <a:t>A control flow connects any combination of: </a:t>
            </a:r>
          </a:p>
          <a:p>
            <a:pPr lvl="1">
              <a:lnSpc>
                <a:spcPct val="90000"/>
              </a:lnSpc>
              <a:buFont typeface="Arial" pitchFamily="34" charset="0"/>
              <a:buChar char="–"/>
              <a:defRPr/>
            </a:pPr>
            <a:r>
              <a:rPr lang="en-US" sz="2200" dirty="0" smtClean="0">
                <a:latin typeface="Times New Roman" pitchFamily="18" charset="0"/>
                <a:cs typeface="Times New Roman" pitchFamily="18" charset="0"/>
              </a:rPr>
              <a:t>activities </a:t>
            </a:r>
          </a:p>
          <a:p>
            <a:pPr lvl="1">
              <a:lnSpc>
                <a:spcPct val="90000"/>
              </a:lnSpc>
              <a:buFont typeface="Arial" pitchFamily="34" charset="0"/>
              <a:buChar char="–"/>
              <a:defRPr/>
            </a:pPr>
            <a:r>
              <a:rPr lang="en-US" sz="2200" dirty="0" smtClean="0">
                <a:latin typeface="Times New Roman" pitchFamily="18" charset="0"/>
                <a:cs typeface="Times New Roman" pitchFamily="18" charset="0"/>
              </a:rPr>
              <a:t>branches</a:t>
            </a:r>
          </a:p>
          <a:p>
            <a:pPr lvl="1">
              <a:lnSpc>
                <a:spcPct val="90000"/>
              </a:lnSpc>
              <a:buFont typeface="Arial" pitchFamily="34" charset="0"/>
              <a:buChar char="–"/>
              <a:defRPr/>
            </a:pPr>
            <a:r>
              <a:rPr lang="en-US" sz="2200" dirty="0" smtClean="0">
                <a:latin typeface="Times New Roman" pitchFamily="18" charset="0"/>
                <a:cs typeface="Times New Roman" pitchFamily="18" charset="0"/>
              </a:rPr>
              <a:t>merges</a:t>
            </a:r>
          </a:p>
          <a:p>
            <a:pPr lvl="1">
              <a:lnSpc>
                <a:spcPct val="90000"/>
              </a:lnSpc>
              <a:buFont typeface="Arial" pitchFamily="34" charset="0"/>
              <a:buChar char="–"/>
              <a:defRPr/>
            </a:pPr>
            <a:r>
              <a:rPr lang="en-US" sz="2200" dirty="0" smtClean="0">
                <a:latin typeface="Times New Roman" pitchFamily="18" charset="0"/>
                <a:cs typeface="Times New Roman" pitchFamily="18" charset="0"/>
              </a:rPr>
              <a:t>forks</a:t>
            </a:r>
          </a:p>
          <a:p>
            <a:pPr lvl="1">
              <a:lnSpc>
                <a:spcPct val="90000"/>
              </a:lnSpc>
              <a:buFont typeface="Arial" pitchFamily="34" charset="0"/>
              <a:buChar char="–"/>
              <a:defRPr/>
            </a:pPr>
            <a:r>
              <a:rPr lang="en-US" sz="2200" dirty="0" smtClean="0">
                <a:latin typeface="Times New Roman" pitchFamily="18" charset="0"/>
                <a:cs typeface="Times New Roman" pitchFamily="18" charset="0"/>
              </a:rPr>
              <a:t>joins</a:t>
            </a:r>
            <a:endParaRPr lang="en-IN" sz="2000" b="1" dirty="0"/>
          </a:p>
        </p:txBody>
      </p:sp>
      <p:sp>
        <p:nvSpPr>
          <p:cNvPr id="4" name="Content Placeholder 3"/>
          <p:cNvSpPr>
            <a:spLocks noGrp="1"/>
          </p:cNvSpPr>
          <p:nvPr>
            <p:ph sz="quarter" idx="14"/>
          </p:nvPr>
        </p:nvSpPr>
        <p:spPr/>
        <p:txBody>
          <a:bodyPr>
            <a:normAutofit fontScale="70000" lnSpcReduction="20000"/>
          </a:bodyPr>
          <a:lstStyle/>
          <a:p>
            <a:pPr algn="just">
              <a:lnSpc>
                <a:spcPct val="90000"/>
              </a:lnSpc>
              <a:buFont typeface="Arial" pitchFamily="34" charset="0"/>
              <a:buChar char="•"/>
              <a:defRPr/>
            </a:pPr>
            <a:r>
              <a:rPr lang="en-US" sz="3200" dirty="0" smtClean="0">
                <a:latin typeface="Times New Roman" pitchFamily="18" charset="0"/>
                <a:cs typeface="Times New Roman" pitchFamily="18" charset="0"/>
              </a:rPr>
              <a:t>A control flow has direction, which is </a:t>
            </a:r>
            <a:r>
              <a:rPr lang="en-US" sz="3200" dirty="0" smtClean="0">
                <a:solidFill>
                  <a:srgbClr val="FF0000"/>
                </a:solidFill>
                <a:latin typeface="Times New Roman" pitchFamily="18" charset="0"/>
                <a:cs typeface="Times New Roman" pitchFamily="18" charset="0"/>
              </a:rPr>
              <a:t>indicated by the arrow head</a:t>
            </a:r>
            <a:r>
              <a:rPr lang="en-US" sz="3200" dirty="0" smtClean="0">
                <a:latin typeface="Times New Roman" pitchFamily="18" charset="0"/>
                <a:cs typeface="Times New Roman" pitchFamily="18" charset="0"/>
              </a:rPr>
              <a:t> – you may only traverse the control flow in the direction of the arrow.</a:t>
            </a:r>
          </a:p>
          <a:p>
            <a:pPr algn="just">
              <a:lnSpc>
                <a:spcPct val="90000"/>
              </a:lnSpc>
              <a:buFont typeface="Arial" pitchFamily="34" charset="0"/>
              <a:buChar char="•"/>
              <a:defRPr/>
            </a:pPr>
            <a:r>
              <a:rPr lang="en-US" sz="3200" dirty="0" smtClean="0">
                <a:latin typeface="Times New Roman" pitchFamily="18" charset="0"/>
                <a:cs typeface="Times New Roman" pitchFamily="18" charset="0"/>
              </a:rPr>
              <a:t>A control flow may not enter an initial state.</a:t>
            </a:r>
          </a:p>
          <a:p>
            <a:pPr algn="just">
              <a:lnSpc>
                <a:spcPct val="90000"/>
              </a:lnSpc>
              <a:buFont typeface="Arial" pitchFamily="34" charset="0"/>
              <a:buChar char="•"/>
              <a:defRPr/>
            </a:pPr>
            <a:r>
              <a:rPr lang="en-US" sz="3200" dirty="0" smtClean="0">
                <a:latin typeface="Times New Roman" pitchFamily="18" charset="0"/>
                <a:cs typeface="Times New Roman" pitchFamily="18" charset="0"/>
              </a:rPr>
              <a:t>A control flow may not exit a final node.</a:t>
            </a:r>
          </a:p>
          <a:p>
            <a:pPr algn="just">
              <a:lnSpc>
                <a:spcPct val="90000"/>
              </a:lnSpc>
              <a:buFont typeface="Arial" pitchFamily="34" charset="0"/>
              <a:buChar char="•"/>
              <a:defRPr/>
            </a:pPr>
            <a:r>
              <a:rPr lang="en-US" sz="3200" dirty="0" smtClean="0">
                <a:latin typeface="Times New Roman" pitchFamily="18" charset="0"/>
                <a:cs typeface="Times New Roman" pitchFamily="18" charset="0"/>
              </a:rPr>
              <a:t>A control flow is the representation of an occurrence of an event. </a:t>
            </a:r>
          </a:p>
          <a:p>
            <a:endParaRPr lang="en-IN" dirty="0"/>
          </a:p>
        </p:txBody>
      </p:sp>
      <p:pic>
        <p:nvPicPr>
          <p:cNvPr id="5" name="Picture 10"/>
          <p:cNvPicPr>
            <a:picLocks noChangeAspect="1" noChangeArrowheads="1"/>
          </p:cNvPicPr>
          <p:nvPr/>
        </p:nvPicPr>
        <p:blipFill>
          <a:blip r:embed="rId2"/>
          <a:srcRect/>
          <a:stretch>
            <a:fillRect/>
          </a:stretch>
        </p:blipFill>
        <p:spPr bwMode="auto">
          <a:xfrm>
            <a:off x="2428860" y="2500312"/>
            <a:ext cx="2232025" cy="2135187"/>
          </a:xfrm>
          <a:prstGeom prst="rect">
            <a:avLst/>
          </a:prstGeom>
          <a:noFill/>
          <a:ln w="9525" algn="ctr">
            <a:noFill/>
            <a:miter lim="800000"/>
            <a:headEnd/>
            <a:tailEnd/>
          </a:ln>
        </p:spPr>
      </p:pic>
      <p:pic>
        <p:nvPicPr>
          <p:cNvPr id="2050" name="Picture 2" descr="https://media.geeksforgeeks.org/wp-content/uploads/UML-Object-Diagram-33.png"/>
          <p:cNvPicPr>
            <a:picLocks noChangeAspect="1" noChangeArrowheads="1"/>
          </p:cNvPicPr>
          <p:nvPr/>
        </p:nvPicPr>
        <p:blipFill>
          <a:blip r:embed="rId3"/>
          <a:srcRect/>
          <a:stretch>
            <a:fillRect/>
          </a:stretch>
        </p:blipFill>
        <p:spPr bwMode="auto">
          <a:xfrm>
            <a:off x="2428860" y="4786328"/>
            <a:ext cx="2066925" cy="1619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t>Activity Diagram Notations</a:t>
            </a:r>
            <a:endParaRPr lang="en-IN" dirty="0"/>
          </a:p>
        </p:txBody>
      </p:sp>
      <p:sp>
        <p:nvSpPr>
          <p:cNvPr id="3" name="Content Placeholder 2"/>
          <p:cNvSpPr>
            <a:spLocks noGrp="1"/>
          </p:cNvSpPr>
          <p:nvPr>
            <p:ph sz="quarter" idx="13"/>
          </p:nvPr>
        </p:nvSpPr>
        <p:spPr/>
        <p:txBody>
          <a:bodyPr>
            <a:normAutofit/>
          </a:bodyPr>
          <a:lstStyle/>
          <a:p>
            <a:pPr>
              <a:buNone/>
            </a:pPr>
            <a:r>
              <a:rPr lang="en-US" sz="1800" b="1" dirty="0" smtClean="0">
                <a:solidFill>
                  <a:srgbClr val="FF0000"/>
                </a:solidFill>
                <a:latin typeface="Times New Roman" pitchFamily="18" charset="0"/>
                <a:cs typeface="Times New Roman" pitchFamily="18" charset="0"/>
              </a:rPr>
              <a:t>Activity or Action</a:t>
            </a:r>
          </a:p>
          <a:p>
            <a:pPr algn="just">
              <a:buNone/>
            </a:pPr>
            <a:r>
              <a:rPr lang="en-IN" sz="1800" dirty="0" smtClean="0"/>
              <a:t>	An activity represents execution of an action on objects or by objects. We </a:t>
            </a:r>
            <a:r>
              <a:rPr lang="en-IN" sz="1800" dirty="0" smtClean="0">
                <a:solidFill>
                  <a:srgbClr val="FF0000"/>
                </a:solidFill>
              </a:rPr>
              <a:t>represent an activity using a rectangle with rounded corners</a:t>
            </a:r>
            <a:r>
              <a:rPr lang="en-IN" sz="1800" dirty="0" smtClean="0"/>
              <a:t>. Basically any action or event that takes place is represented using an activity.</a:t>
            </a:r>
            <a:endParaRPr lang="en-US" sz="1800" b="1" dirty="0" smtClean="0">
              <a:solidFill>
                <a:srgbClr val="FF0000"/>
              </a:solidFill>
              <a:latin typeface="Times New Roman" pitchFamily="18" charset="0"/>
              <a:cs typeface="Times New Roman" pitchFamily="18" charset="0"/>
            </a:endParaRPr>
          </a:p>
          <a:p>
            <a:pPr>
              <a:buNone/>
            </a:pPr>
            <a:endParaRPr lang="en-IN" sz="1800" b="1" dirty="0"/>
          </a:p>
        </p:txBody>
      </p:sp>
      <p:sp>
        <p:nvSpPr>
          <p:cNvPr id="4" name="Content Placeholder 3"/>
          <p:cNvSpPr>
            <a:spLocks noGrp="1"/>
          </p:cNvSpPr>
          <p:nvPr>
            <p:ph sz="quarter" idx="14"/>
          </p:nvPr>
        </p:nvSpPr>
        <p:spPr/>
        <p:txBody>
          <a:bodyPr>
            <a:normAutofit/>
          </a:bodyPr>
          <a:lstStyle/>
          <a:p>
            <a:pPr>
              <a:buNone/>
            </a:pPr>
            <a:r>
              <a:rPr lang="en-IN" sz="1800" b="1" dirty="0" smtClean="0">
                <a:solidFill>
                  <a:srgbClr val="FF0000"/>
                </a:solidFill>
                <a:latin typeface="Times New Roman" pitchFamily="18" charset="0"/>
                <a:cs typeface="Times New Roman" pitchFamily="18" charset="0"/>
              </a:rPr>
              <a:t>Decision node and Branching</a:t>
            </a:r>
          </a:p>
          <a:p>
            <a:pPr algn="just">
              <a:buNone/>
            </a:pPr>
            <a:r>
              <a:rPr lang="en-IN" sz="1800" dirty="0" smtClean="0"/>
              <a:t>	When we need to make a decision before deciding the flow of control, we use the decision node.</a:t>
            </a:r>
            <a:endParaRPr lang="en-IN" sz="1800" b="1" dirty="0" smtClean="0">
              <a:solidFill>
                <a:srgbClr val="FF0000"/>
              </a:solidFill>
              <a:latin typeface="Times New Roman" pitchFamily="18" charset="0"/>
              <a:cs typeface="Times New Roman" pitchFamily="18" charset="0"/>
            </a:endParaRPr>
          </a:p>
        </p:txBody>
      </p:sp>
      <p:pic>
        <p:nvPicPr>
          <p:cNvPr id="1026" name="Picture 2" descr="UML-Activity-Diagram"/>
          <p:cNvPicPr>
            <a:picLocks noChangeAspect="1" noChangeArrowheads="1"/>
          </p:cNvPicPr>
          <p:nvPr/>
        </p:nvPicPr>
        <p:blipFill>
          <a:blip r:embed="rId2"/>
          <a:srcRect/>
          <a:stretch>
            <a:fillRect/>
          </a:stretch>
        </p:blipFill>
        <p:spPr bwMode="auto">
          <a:xfrm>
            <a:off x="1714480" y="4071948"/>
            <a:ext cx="1152525" cy="581026"/>
          </a:xfrm>
          <a:prstGeom prst="rect">
            <a:avLst/>
          </a:prstGeom>
          <a:noFill/>
        </p:spPr>
      </p:pic>
      <p:pic>
        <p:nvPicPr>
          <p:cNvPr id="1028" name="Picture 4" descr="UML-Activity-Diagram"/>
          <p:cNvPicPr>
            <a:picLocks noChangeAspect="1" noChangeArrowheads="1"/>
          </p:cNvPicPr>
          <p:nvPr/>
        </p:nvPicPr>
        <p:blipFill>
          <a:blip r:embed="rId3"/>
          <a:srcRect/>
          <a:stretch>
            <a:fillRect/>
          </a:stretch>
        </p:blipFill>
        <p:spPr bwMode="auto">
          <a:xfrm>
            <a:off x="5000628" y="2714626"/>
            <a:ext cx="1808457" cy="1714512"/>
          </a:xfrm>
          <a:prstGeom prst="rect">
            <a:avLst/>
          </a:prstGeom>
          <a:noFill/>
        </p:spPr>
      </p:pic>
      <p:pic>
        <p:nvPicPr>
          <p:cNvPr id="1030" name="Picture 6" descr="UML-Activity-Diagram"/>
          <p:cNvPicPr>
            <a:picLocks noChangeAspect="1" noChangeArrowheads="1"/>
          </p:cNvPicPr>
          <p:nvPr/>
        </p:nvPicPr>
        <p:blipFill>
          <a:blip r:embed="rId4"/>
          <a:srcRect/>
          <a:stretch>
            <a:fillRect/>
          </a:stretch>
        </p:blipFill>
        <p:spPr bwMode="auto">
          <a:xfrm>
            <a:off x="6786578" y="2857502"/>
            <a:ext cx="2158834" cy="203359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Activity Diagram Notations</a:t>
            </a:r>
            <a:endParaRPr lang="en-IN" dirty="0"/>
          </a:p>
        </p:txBody>
      </p:sp>
      <p:sp>
        <p:nvSpPr>
          <p:cNvPr id="3" name="Content Placeholder 2"/>
          <p:cNvSpPr>
            <a:spLocks noGrp="1"/>
          </p:cNvSpPr>
          <p:nvPr>
            <p:ph sz="quarter" idx="13"/>
          </p:nvPr>
        </p:nvSpPr>
        <p:spPr>
          <a:xfrm>
            <a:off x="214282" y="1352551"/>
            <a:ext cx="4429156" cy="3268624"/>
          </a:xfrm>
        </p:spPr>
        <p:txBody>
          <a:bodyPr>
            <a:normAutofit/>
          </a:bodyPr>
          <a:lstStyle/>
          <a:p>
            <a:pPr>
              <a:buNone/>
            </a:pPr>
            <a:r>
              <a:rPr lang="en-IN" sz="2000" b="1" dirty="0" smtClean="0">
                <a:solidFill>
                  <a:srgbClr val="FF0000"/>
                </a:solidFill>
              </a:rPr>
              <a:t>Guards</a:t>
            </a:r>
          </a:p>
          <a:p>
            <a:pPr algn="just">
              <a:buNone/>
            </a:pPr>
            <a:r>
              <a:rPr lang="en-IN" sz="2000" dirty="0" smtClean="0"/>
              <a:t>	</a:t>
            </a:r>
            <a:r>
              <a:rPr lang="en-IN" sz="1800" dirty="0" smtClean="0">
                <a:latin typeface="Times New Roman" pitchFamily="18" charset="0"/>
                <a:cs typeface="Times New Roman" pitchFamily="18" charset="0"/>
              </a:rPr>
              <a:t>A Guard refers to a statement written next to a decision node on an arrow sometimes within square brackets</a:t>
            </a:r>
          </a:p>
          <a:p>
            <a:pPr algn="just">
              <a:buNone/>
            </a:pPr>
            <a:r>
              <a:rPr lang="en-IN" sz="1800" dirty="0" smtClean="0">
                <a:latin typeface="Times New Roman" pitchFamily="18" charset="0"/>
                <a:cs typeface="Times New Roman" pitchFamily="18" charset="0"/>
              </a:rPr>
              <a:t>	The statement must be true for the control to shift along a particular direction. Guards help us know the constraints and conditions which determine the flow of a process.</a:t>
            </a:r>
          </a:p>
        </p:txBody>
      </p:sp>
      <p:sp>
        <p:nvSpPr>
          <p:cNvPr id="4" name="Content Placeholder 3"/>
          <p:cNvSpPr>
            <a:spLocks noGrp="1"/>
          </p:cNvSpPr>
          <p:nvPr>
            <p:ph sz="quarter" idx="14"/>
          </p:nvPr>
        </p:nvSpPr>
        <p:spPr/>
        <p:txBody>
          <a:bodyPr>
            <a:normAutofit/>
          </a:bodyPr>
          <a:lstStyle/>
          <a:p>
            <a:pPr>
              <a:buNone/>
            </a:pPr>
            <a:r>
              <a:rPr lang="en-US" sz="2000" b="1" dirty="0" smtClean="0">
                <a:solidFill>
                  <a:srgbClr val="FF0000"/>
                </a:solidFill>
              </a:rPr>
              <a:t>Fork</a:t>
            </a:r>
          </a:p>
          <a:p>
            <a:pPr algn="just">
              <a:lnSpc>
                <a:spcPct val="90000"/>
              </a:lnSpc>
              <a:buFont typeface="Arial" pitchFamily="34" charset="0"/>
              <a:buChar char="•"/>
              <a:defRPr/>
            </a:pPr>
            <a:r>
              <a:rPr lang="en-US" sz="1800" dirty="0" smtClean="0">
                <a:latin typeface="Times New Roman" pitchFamily="18" charset="0"/>
                <a:cs typeface="Times New Roman" pitchFamily="18" charset="0"/>
              </a:rPr>
              <a:t>The fork may be represented by vertical or horizontal bars.</a:t>
            </a:r>
          </a:p>
          <a:p>
            <a:pPr algn="just">
              <a:lnSpc>
                <a:spcPct val="90000"/>
              </a:lnSpc>
              <a:buFont typeface="Arial" pitchFamily="34" charset="0"/>
              <a:buChar char="•"/>
              <a:defRPr/>
            </a:pPr>
            <a:r>
              <a:rPr lang="en-US" sz="1800" dirty="0" smtClean="0">
                <a:latin typeface="Times New Roman" pitchFamily="18" charset="0"/>
                <a:cs typeface="Times New Roman" pitchFamily="18" charset="0"/>
              </a:rPr>
              <a:t>The fork represents that the flow through the diagram has split into 2 paths that are running in parallel (multitasking).</a:t>
            </a:r>
          </a:p>
          <a:p>
            <a:pPr algn="just">
              <a:lnSpc>
                <a:spcPct val="90000"/>
              </a:lnSpc>
              <a:buFont typeface="Arial" pitchFamily="34" charset="0"/>
              <a:buChar char="•"/>
              <a:defRPr/>
            </a:pPr>
            <a:r>
              <a:rPr lang="en-US" sz="1800" dirty="0" smtClean="0">
                <a:latin typeface="Times New Roman" pitchFamily="18" charset="0"/>
                <a:cs typeface="Times New Roman" pitchFamily="18" charset="0"/>
              </a:rPr>
              <a:t>The fork has a single control flow on entry and several control flows exiting.</a:t>
            </a:r>
          </a:p>
          <a:p>
            <a:pPr>
              <a:buNone/>
            </a:pPr>
            <a:endParaRPr lang="en-IN" sz="2000" b="1" dirty="0" smtClean="0">
              <a:solidFill>
                <a:srgbClr val="FF0000"/>
              </a:solidFill>
            </a:endParaRPr>
          </a:p>
        </p:txBody>
      </p:sp>
      <p:pic>
        <p:nvPicPr>
          <p:cNvPr id="53250" name="Picture 2" descr="UML-Activity-Diagram"/>
          <p:cNvPicPr>
            <a:picLocks noChangeAspect="1" noChangeArrowheads="1"/>
          </p:cNvPicPr>
          <p:nvPr/>
        </p:nvPicPr>
        <p:blipFill>
          <a:blip r:embed="rId3"/>
          <a:srcRect/>
          <a:stretch>
            <a:fillRect/>
          </a:stretch>
        </p:blipFill>
        <p:spPr bwMode="auto">
          <a:xfrm>
            <a:off x="1643042" y="4071948"/>
            <a:ext cx="1785950" cy="1070733"/>
          </a:xfrm>
          <a:prstGeom prst="rect">
            <a:avLst/>
          </a:prstGeom>
          <a:noFill/>
        </p:spPr>
      </p:pic>
      <p:graphicFrame>
        <p:nvGraphicFramePr>
          <p:cNvPr id="53251" name="Object 4"/>
          <p:cNvGraphicFramePr>
            <a:graphicFrameLocks noChangeAspect="1"/>
          </p:cNvGraphicFramePr>
          <p:nvPr/>
        </p:nvGraphicFramePr>
        <p:xfrm>
          <a:off x="7286644" y="3967160"/>
          <a:ext cx="1213416" cy="1176340"/>
        </p:xfrm>
        <a:graphic>
          <a:graphicData uri="http://schemas.openxmlformats.org/presentationml/2006/ole">
            <p:oleObj spid="_x0000_s53251" name="Visio" r:id="rId4" imgW="1104519" imgH="1070991" progId="">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t>Activity Diagram Notations</a:t>
            </a:r>
            <a:endParaRPr lang="en-IN" dirty="0"/>
          </a:p>
        </p:txBody>
      </p:sp>
      <p:sp>
        <p:nvSpPr>
          <p:cNvPr id="3" name="Content Placeholder 2"/>
          <p:cNvSpPr>
            <a:spLocks noGrp="1"/>
          </p:cNvSpPr>
          <p:nvPr>
            <p:ph sz="quarter" idx="13"/>
          </p:nvPr>
        </p:nvSpPr>
        <p:spPr>
          <a:xfrm>
            <a:off x="609600" y="1352550"/>
            <a:ext cx="3886200" cy="3790949"/>
          </a:xfrm>
        </p:spPr>
        <p:txBody>
          <a:bodyPr>
            <a:normAutofit fontScale="62500" lnSpcReduction="20000"/>
          </a:bodyPr>
          <a:lstStyle/>
          <a:p>
            <a:pPr>
              <a:buNone/>
            </a:pPr>
            <a:r>
              <a:rPr lang="en-US" b="1" dirty="0" smtClean="0">
                <a:solidFill>
                  <a:srgbClr val="FF0000"/>
                </a:solidFill>
                <a:latin typeface="Times New Roman" pitchFamily="18" charset="0"/>
                <a:cs typeface="Times New Roman" pitchFamily="18" charset="0"/>
              </a:rPr>
              <a:t>Join</a:t>
            </a:r>
            <a:endParaRPr lang="en-US" sz="2600" b="1" dirty="0" smtClean="0">
              <a:solidFill>
                <a:srgbClr val="FF0000"/>
              </a:solidFill>
              <a:latin typeface="Times New Roman" pitchFamily="18" charset="0"/>
              <a:cs typeface="Times New Roman" pitchFamily="18" charset="0"/>
            </a:endParaRPr>
          </a:p>
          <a:p>
            <a:pPr algn="just">
              <a:lnSpc>
                <a:spcPct val="90000"/>
              </a:lnSpc>
            </a:pPr>
            <a:r>
              <a:rPr lang="en-US" sz="2400" dirty="0" smtClean="0">
                <a:latin typeface="Times New Roman" pitchFamily="18" charset="0"/>
                <a:cs typeface="Times New Roman" pitchFamily="18" charset="0"/>
              </a:rPr>
              <a:t>For every fork there should be a join (if not your activity diagram is broken).</a:t>
            </a:r>
          </a:p>
          <a:p>
            <a:pPr algn="just">
              <a:lnSpc>
                <a:spcPct val="90000"/>
              </a:lnSpc>
            </a:pPr>
            <a:r>
              <a:rPr lang="en-US" sz="2400" dirty="0" smtClean="0">
                <a:latin typeface="Times New Roman" pitchFamily="18" charset="0"/>
                <a:cs typeface="Times New Roman" pitchFamily="18" charset="0"/>
              </a:rPr>
              <a:t>The join may be represented by vertical or horizontal bars.</a:t>
            </a:r>
          </a:p>
          <a:p>
            <a:pPr algn="just">
              <a:lnSpc>
                <a:spcPct val="90000"/>
              </a:lnSpc>
            </a:pPr>
            <a:r>
              <a:rPr lang="en-US" sz="2400" dirty="0" smtClean="0">
                <a:latin typeface="Times New Roman" pitchFamily="18" charset="0"/>
                <a:cs typeface="Times New Roman" pitchFamily="18" charset="0"/>
              </a:rPr>
              <a:t>A join simply shows that when the parallel activities have finished that they then come back to join a single flow again.</a:t>
            </a:r>
          </a:p>
          <a:p>
            <a:pPr algn="just">
              <a:lnSpc>
                <a:spcPct val="90000"/>
              </a:lnSpc>
            </a:pPr>
            <a:r>
              <a:rPr lang="en-US" sz="2400" dirty="0" smtClean="0">
                <a:latin typeface="Times New Roman" pitchFamily="18" charset="0"/>
                <a:cs typeface="Times New Roman" pitchFamily="18" charset="0"/>
              </a:rPr>
              <a:t>The join has several control flows entering and a single control flow on exit.</a:t>
            </a:r>
          </a:p>
          <a:p>
            <a:pPr algn="just">
              <a:lnSpc>
                <a:spcPct val="90000"/>
              </a:lnSpc>
            </a:pPr>
            <a:r>
              <a:rPr lang="en-US" sz="2400" dirty="0" smtClean="0">
                <a:latin typeface="Times New Roman" pitchFamily="18" charset="0"/>
                <a:cs typeface="Times New Roman" pitchFamily="18" charset="0"/>
              </a:rPr>
              <a:t>The exiting control flow cannot be executed until every incoming control flow has completed.</a:t>
            </a:r>
          </a:p>
          <a:p>
            <a:pPr algn="just">
              <a:lnSpc>
                <a:spcPct val="90000"/>
              </a:lnSpc>
            </a:pPr>
            <a:r>
              <a:rPr lang="en-US" sz="2400" dirty="0" smtClean="0">
                <a:latin typeface="Times New Roman" pitchFamily="18" charset="0"/>
                <a:cs typeface="Times New Roman" pitchFamily="18" charset="0"/>
              </a:rPr>
              <a:t>There is no need to label the fork or join.</a:t>
            </a:r>
          </a:p>
          <a:p>
            <a:pPr>
              <a:buNone/>
            </a:pPr>
            <a:endParaRPr lang="en-IN" sz="2400" b="1" dirty="0"/>
          </a:p>
        </p:txBody>
      </p:sp>
      <p:sp>
        <p:nvSpPr>
          <p:cNvPr id="4" name="Content Placeholder 3"/>
          <p:cNvSpPr>
            <a:spLocks noGrp="1"/>
          </p:cNvSpPr>
          <p:nvPr>
            <p:ph sz="quarter" idx="14"/>
          </p:nvPr>
        </p:nvSpPr>
        <p:spPr/>
        <p:txBody>
          <a:bodyPr>
            <a:normAutofit/>
          </a:bodyPr>
          <a:lstStyle/>
          <a:p>
            <a:pPr>
              <a:buNone/>
            </a:pPr>
            <a:r>
              <a:rPr lang="en-US" sz="1800" b="1" dirty="0" smtClean="0">
                <a:solidFill>
                  <a:srgbClr val="FF0000"/>
                </a:solidFill>
                <a:latin typeface="Times New Roman" pitchFamily="18" charset="0"/>
                <a:cs typeface="Times New Roman" pitchFamily="18" charset="0"/>
              </a:rPr>
              <a:t>Final State</a:t>
            </a:r>
          </a:p>
          <a:p>
            <a:pPr algn="just">
              <a:buNone/>
            </a:pPr>
            <a:r>
              <a:rPr lang="en-IN" sz="1800" dirty="0" smtClean="0"/>
              <a:t>	The state which the system reaches when a particular process or activity ends is known as a Final State or End State. We use a </a:t>
            </a:r>
            <a:r>
              <a:rPr lang="en-IN" sz="1800" dirty="0" smtClean="0">
                <a:solidFill>
                  <a:srgbClr val="FF0000"/>
                </a:solidFill>
              </a:rPr>
              <a:t>filled circle within a circle notation</a:t>
            </a:r>
            <a:r>
              <a:rPr lang="en-IN" sz="1800" dirty="0" smtClean="0"/>
              <a:t> to represent the final state in a state machine diagram</a:t>
            </a:r>
            <a:endParaRPr lang="en-IN" sz="1800" b="1" dirty="0" smtClean="0">
              <a:solidFill>
                <a:srgbClr val="FF0000"/>
              </a:solidFill>
              <a:latin typeface="Times New Roman" pitchFamily="18" charset="0"/>
              <a:cs typeface="Times New Roman" pitchFamily="18" charset="0"/>
            </a:endParaRPr>
          </a:p>
        </p:txBody>
      </p:sp>
      <p:graphicFrame>
        <p:nvGraphicFramePr>
          <p:cNvPr id="54274" name="Object 4"/>
          <p:cNvGraphicFramePr>
            <a:graphicFrameLocks noChangeAspect="1"/>
          </p:cNvGraphicFramePr>
          <p:nvPr/>
        </p:nvGraphicFramePr>
        <p:xfrm>
          <a:off x="4429124" y="3695698"/>
          <a:ext cx="1399747" cy="1447802"/>
        </p:xfrm>
        <a:graphic>
          <a:graphicData uri="http://schemas.openxmlformats.org/presentationml/2006/ole">
            <p:oleObj spid="_x0000_s54274" name="Visio" r:id="rId3" imgW="1104519" imgH="1143381" progId="">
              <p:embed/>
            </p:oleObj>
          </a:graphicData>
        </a:graphic>
      </p:graphicFrame>
      <p:pic>
        <p:nvPicPr>
          <p:cNvPr id="54276" name="Picture 4" descr="UML-State-Diagram"/>
          <p:cNvPicPr>
            <a:picLocks noChangeAspect="1" noChangeArrowheads="1"/>
          </p:cNvPicPr>
          <p:nvPr/>
        </p:nvPicPr>
        <p:blipFill>
          <a:blip r:embed="rId4"/>
          <a:srcRect/>
          <a:stretch>
            <a:fillRect/>
          </a:stretch>
        </p:blipFill>
        <p:spPr bwMode="auto">
          <a:xfrm>
            <a:off x="7215206" y="3643320"/>
            <a:ext cx="581025" cy="58102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object oriented concepts</a:t>
            </a:r>
            <a:endParaRPr lang="en-IN" dirty="0"/>
          </a:p>
        </p:txBody>
      </p:sp>
      <p:sp>
        <p:nvSpPr>
          <p:cNvPr id="3" name="Content Placeholder 2"/>
          <p:cNvSpPr>
            <a:spLocks noGrp="1"/>
          </p:cNvSpPr>
          <p:nvPr>
            <p:ph sz="quarter" idx="13"/>
          </p:nvPr>
        </p:nvSpPr>
        <p:spPr/>
        <p:txBody>
          <a:bodyPr>
            <a:normAutofit fontScale="62500" lnSpcReduction="20000"/>
          </a:bodyPr>
          <a:lstStyle/>
          <a:p>
            <a:pPr algn="just"/>
            <a:r>
              <a:rPr lang="en-US" dirty="0" smtClean="0"/>
              <a:t>Classification</a:t>
            </a:r>
          </a:p>
          <a:p>
            <a:pPr lvl="1" algn="just"/>
            <a:r>
              <a:rPr lang="en-US" dirty="0" smtClean="0"/>
              <a:t>Objects with same data structure and behavior are grouped together into a class</a:t>
            </a:r>
          </a:p>
          <a:p>
            <a:pPr lvl="1" algn="just"/>
            <a:r>
              <a:rPr lang="en-US" dirty="0" smtClean="0"/>
              <a:t>A class is an abstraction that describes a properties important to an application and ignores the rest</a:t>
            </a:r>
          </a:p>
          <a:p>
            <a:pPr lvl="1" algn="just"/>
            <a:r>
              <a:rPr lang="en-US" dirty="0" smtClean="0"/>
              <a:t>Any choice of classes is arbitrary and depends on the application</a:t>
            </a:r>
          </a:p>
          <a:p>
            <a:pPr lvl="1" algn="just"/>
            <a:r>
              <a:rPr lang="en-US" dirty="0" smtClean="0"/>
              <a:t>Each class describes infinite set of individual objects</a:t>
            </a:r>
          </a:p>
          <a:p>
            <a:pPr lvl="1" algn="just"/>
            <a:r>
              <a:rPr lang="en-US" b="1" dirty="0" smtClean="0"/>
              <a:t>Object is said to be instance of its class</a:t>
            </a:r>
          </a:p>
          <a:p>
            <a:endParaRPr lang="en-IN" dirty="0"/>
          </a:p>
        </p:txBody>
      </p:sp>
      <p:sp>
        <p:nvSpPr>
          <p:cNvPr id="4" name="Content Placeholder 3"/>
          <p:cNvSpPr>
            <a:spLocks noGrp="1"/>
          </p:cNvSpPr>
          <p:nvPr>
            <p:ph sz="quarter" idx="14"/>
          </p:nvPr>
        </p:nvSpPr>
        <p:spPr/>
        <p:txBody>
          <a:bodyPr>
            <a:normAutofit fontScale="62500" lnSpcReduction="20000"/>
          </a:bodyPr>
          <a:lstStyle/>
          <a:p>
            <a:pPr algn="just"/>
            <a:r>
              <a:rPr lang="en-US" dirty="0" smtClean="0"/>
              <a:t>Inheritance</a:t>
            </a:r>
          </a:p>
          <a:p>
            <a:pPr lvl="1" algn="just"/>
            <a:r>
              <a:rPr lang="en-US" dirty="0" smtClean="0"/>
              <a:t>It is the sharing of attributes and operations among classes based on a hierarchical relationship</a:t>
            </a:r>
          </a:p>
          <a:p>
            <a:pPr lvl="1" algn="just"/>
            <a:r>
              <a:rPr lang="en-US" dirty="0" smtClean="0"/>
              <a:t>A super class has general information that subclass refine and elaborate</a:t>
            </a:r>
          </a:p>
          <a:p>
            <a:pPr lvl="1" algn="just"/>
            <a:r>
              <a:rPr lang="en-US" dirty="0" smtClean="0"/>
              <a:t>Each subclass inherits all features of its super class and adds its own unique features</a:t>
            </a:r>
          </a:p>
          <a:p>
            <a:pPr lvl="1" algn="just"/>
            <a:r>
              <a:rPr lang="en-US" dirty="0" smtClean="0"/>
              <a:t>Subclasses need not to repeat the features of the super class</a:t>
            </a:r>
          </a:p>
          <a:p>
            <a:pPr lvl="1" algn="just"/>
            <a:r>
              <a:rPr lang="en-US" dirty="0" smtClean="0"/>
              <a:t>Ex. Scrolling window and Fixed window are subclasses of Window class</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t>Activity Diagram Notations</a:t>
            </a:r>
            <a:endParaRPr lang="en-IN" dirty="0"/>
          </a:p>
        </p:txBody>
      </p:sp>
      <p:sp>
        <p:nvSpPr>
          <p:cNvPr id="5" name="Oval 4"/>
          <p:cNvSpPr/>
          <p:nvPr/>
        </p:nvSpPr>
        <p:spPr>
          <a:xfrm>
            <a:off x="1000100" y="1571618"/>
            <a:ext cx="142875"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9"/>
          <p:cNvGrpSpPr>
            <a:grpSpLocks/>
          </p:cNvGrpSpPr>
          <p:nvPr/>
        </p:nvGrpSpPr>
        <p:grpSpPr bwMode="auto">
          <a:xfrm>
            <a:off x="928662" y="2428874"/>
            <a:ext cx="252412" cy="250825"/>
            <a:chOff x="4500562" y="5214950"/>
            <a:chExt cx="252000" cy="252000"/>
          </a:xfrm>
        </p:grpSpPr>
        <p:sp>
          <p:nvSpPr>
            <p:cNvPr id="7" name="Oval 6"/>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4554449" y="5269178"/>
              <a:ext cx="144226" cy="143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9" name="Rounded Rectangle 8"/>
          <p:cNvSpPr/>
          <p:nvPr/>
        </p:nvSpPr>
        <p:spPr>
          <a:xfrm>
            <a:off x="607989" y="3142456"/>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Arrow Connector 9"/>
          <p:cNvCxnSpPr/>
          <p:nvPr/>
        </p:nvCxnSpPr>
        <p:spPr>
          <a:xfrm rot="5400000">
            <a:off x="893738" y="4464062"/>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5286380" y="1428742"/>
            <a:ext cx="642938" cy="4318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4"/>
          <p:cNvSpPr txBox="1">
            <a:spLocks noChangeArrowheads="1"/>
          </p:cNvSpPr>
          <p:nvPr/>
        </p:nvSpPr>
        <p:spPr bwMode="auto">
          <a:xfrm>
            <a:off x="5000628" y="2214560"/>
            <a:ext cx="1143000" cy="307777"/>
          </a:xfrm>
          <a:prstGeom prst="rect">
            <a:avLst/>
          </a:prstGeom>
          <a:noFill/>
          <a:ln w="9525">
            <a:noFill/>
            <a:miter lim="800000"/>
            <a:headEnd/>
            <a:tailEnd/>
          </a:ln>
        </p:spPr>
        <p:txBody>
          <a:bodyPr>
            <a:spAutoFit/>
          </a:bodyPr>
          <a:lstStyle/>
          <a:p>
            <a:pPr algn="ctr"/>
            <a:r>
              <a:rPr lang="es-ES" sz="1400" dirty="0">
                <a:latin typeface="Calibri" pitchFamily="34" charset="0"/>
              </a:rPr>
              <a:t>[</a:t>
            </a:r>
            <a:r>
              <a:rPr lang="es-ES" sz="1400" dirty="0" err="1">
                <a:latin typeface="Calibri" pitchFamily="34" charset="0"/>
              </a:rPr>
              <a:t>Condition</a:t>
            </a:r>
            <a:r>
              <a:rPr lang="es-ES" sz="1400" dirty="0">
                <a:latin typeface="Calibri" pitchFamily="34" charset="0"/>
              </a:rPr>
              <a:t>]</a:t>
            </a:r>
            <a:endParaRPr lang="en-US" sz="1400" dirty="0">
              <a:latin typeface="Calibri" pitchFamily="34" charset="0"/>
            </a:endParaRPr>
          </a:p>
        </p:txBody>
      </p:sp>
      <p:grpSp>
        <p:nvGrpSpPr>
          <p:cNvPr id="13" name="Group 17"/>
          <p:cNvGrpSpPr>
            <a:grpSpLocks/>
          </p:cNvGrpSpPr>
          <p:nvPr/>
        </p:nvGrpSpPr>
        <p:grpSpPr bwMode="auto">
          <a:xfrm>
            <a:off x="4679926" y="3178969"/>
            <a:ext cx="1714500" cy="500062"/>
            <a:chOff x="3357554" y="4500570"/>
            <a:chExt cx="2500330" cy="500066"/>
          </a:xfrm>
        </p:grpSpPr>
        <p:cxnSp>
          <p:nvCxnSpPr>
            <p:cNvPr id="14" name="Straight Connector 13"/>
            <p:cNvCxnSpPr/>
            <p:nvPr/>
          </p:nvCxnSpPr>
          <p:spPr>
            <a:xfrm>
              <a:off x="3357554" y="4500570"/>
              <a:ext cx="25003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57554" y="5000636"/>
              <a:ext cx="25003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9"/>
          <p:cNvSpPr txBox="1">
            <a:spLocks noChangeArrowheads="1"/>
          </p:cNvSpPr>
          <p:nvPr/>
        </p:nvSpPr>
        <p:spPr bwMode="auto">
          <a:xfrm>
            <a:off x="1714480" y="1428742"/>
            <a:ext cx="1143000" cy="307777"/>
          </a:xfrm>
          <a:prstGeom prst="rect">
            <a:avLst/>
          </a:prstGeom>
          <a:noFill/>
          <a:ln w="9525">
            <a:noFill/>
            <a:miter lim="800000"/>
            <a:headEnd/>
            <a:tailEnd/>
          </a:ln>
        </p:spPr>
        <p:txBody>
          <a:bodyPr>
            <a:spAutoFit/>
          </a:bodyPr>
          <a:lstStyle/>
          <a:p>
            <a:r>
              <a:rPr lang="es-ES" sz="1400" dirty="0">
                <a:latin typeface="Calibri" pitchFamily="34" charset="0"/>
              </a:rPr>
              <a:t>START POINT</a:t>
            </a:r>
            <a:endParaRPr lang="en-US" sz="1400" dirty="0">
              <a:latin typeface="Calibri" pitchFamily="34" charset="0"/>
            </a:endParaRPr>
          </a:p>
        </p:txBody>
      </p:sp>
      <p:sp>
        <p:nvSpPr>
          <p:cNvPr id="17" name="TextBox 20"/>
          <p:cNvSpPr txBox="1">
            <a:spLocks noChangeArrowheads="1"/>
          </p:cNvSpPr>
          <p:nvPr/>
        </p:nvSpPr>
        <p:spPr bwMode="auto">
          <a:xfrm>
            <a:off x="1571604" y="2357436"/>
            <a:ext cx="1143000" cy="307777"/>
          </a:xfrm>
          <a:prstGeom prst="rect">
            <a:avLst/>
          </a:prstGeom>
          <a:noFill/>
          <a:ln w="9525">
            <a:noFill/>
            <a:miter lim="800000"/>
            <a:headEnd/>
            <a:tailEnd/>
          </a:ln>
        </p:spPr>
        <p:txBody>
          <a:bodyPr>
            <a:spAutoFit/>
          </a:bodyPr>
          <a:lstStyle/>
          <a:p>
            <a:r>
              <a:rPr lang="es-ES" sz="1400" dirty="0">
                <a:latin typeface="Calibri" pitchFamily="34" charset="0"/>
              </a:rPr>
              <a:t>END POINT</a:t>
            </a:r>
            <a:endParaRPr lang="en-US" sz="1400" dirty="0">
              <a:latin typeface="Calibri" pitchFamily="34" charset="0"/>
            </a:endParaRPr>
          </a:p>
        </p:txBody>
      </p:sp>
      <p:sp>
        <p:nvSpPr>
          <p:cNvPr id="18" name="TextBox 21"/>
          <p:cNvSpPr txBox="1">
            <a:spLocks noChangeArrowheads="1"/>
          </p:cNvSpPr>
          <p:nvPr/>
        </p:nvSpPr>
        <p:spPr bwMode="auto">
          <a:xfrm>
            <a:off x="1893864" y="3274219"/>
            <a:ext cx="1143000" cy="307777"/>
          </a:xfrm>
          <a:prstGeom prst="rect">
            <a:avLst/>
          </a:prstGeom>
          <a:noFill/>
          <a:ln w="9525">
            <a:noFill/>
            <a:miter lim="800000"/>
            <a:headEnd/>
            <a:tailEnd/>
          </a:ln>
        </p:spPr>
        <p:txBody>
          <a:bodyPr>
            <a:spAutoFit/>
          </a:bodyPr>
          <a:lstStyle/>
          <a:p>
            <a:r>
              <a:rPr lang="es-ES" sz="1400">
                <a:latin typeface="Calibri" pitchFamily="34" charset="0"/>
              </a:rPr>
              <a:t>STEP</a:t>
            </a:r>
            <a:endParaRPr lang="en-US" sz="1400">
              <a:latin typeface="Calibri" pitchFamily="34" charset="0"/>
            </a:endParaRPr>
          </a:p>
        </p:txBody>
      </p:sp>
      <p:sp>
        <p:nvSpPr>
          <p:cNvPr id="19" name="TextBox 22"/>
          <p:cNvSpPr txBox="1">
            <a:spLocks noChangeArrowheads="1"/>
          </p:cNvSpPr>
          <p:nvPr/>
        </p:nvSpPr>
        <p:spPr bwMode="auto">
          <a:xfrm>
            <a:off x="1785918" y="4286262"/>
            <a:ext cx="1143000" cy="307777"/>
          </a:xfrm>
          <a:prstGeom prst="rect">
            <a:avLst/>
          </a:prstGeom>
          <a:noFill/>
          <a:ln w="9525">
            <a:noFill/>
            <a:miter lim="800000"/>
            <a:headEnd/>
            <a:tailEnd/>
          </a:ln>
        </p:spPr>
        <p:txBody>
          <a:bodyPr>
            <a:spAutoFit/>
          </a:bodyPr>
          <a:lstStyle/>
          <a:p>
            <a:r>
              <a:rPr lang="es-ES" sz="1400" dirty="0">
                <a:latin typeface="Calibri" pitchFamily="34" charset="0"/>
              </a:rPr>
              <a:t>TRANSITION</a:t>
            </a:r>
            <a:endParaRPr lang="en-US" sz="1400" dirty="0">
              <a:latin typeface="Calibri" pitchFamily="34" charset="0"/>
            </a:endParaRPr>
          </a:p>
        </p:txBody>
      </p:sp>
      <p:sp>
        <p:nvSpPr>
          <p:cNvPr id="20" name="TextBox 23"/>
          <p:cNvSpPr txBox="1">
            <a:spLocks noChangeArrowheads="1"/>
          </p:cNvSpPr>
          <p:nvPr/>
        </p:nvSpPr>
        <p:spPr bwMode="auto">
          <a:xfrm>
            <a:off x="6715140" y="1428742"/>
            <a:ext cx="1571625" cy="307777"/>
          </a:xfrm>
          <a:prstGeom prst="rect">
            <a:avLst/>
          </a:prstGeom>
          <a:noFill/>
          <a:ln w="9525">
            <a:noFill/>
            <a:miter lim="800000"/>
            <a:headEnd/>
            <a:tailEnd/>
          </a:ln>
        </p:spPr>
        <p:txBody>
          <a:bodyPr>
            <a:spAutoFit/>
          </a:bodyPr>
          <a:lstStyle/>
          <a:p>
            <a:r>
              <a:rPr lang="es-ES" sz="1400" dirty="0">
                <a:latin typeface="Calibri" pitchFamily="34" charset="0"/>
              </a:rPr>
              <a:t>DECISION POINT</a:t>
            </a:r>
            <a:endParaRPr lang="en-US" sz="1400" dirty="0">
              <a:latin typeface="Calibri" pitchFamily="34" charset="0"/>
            </a:endParaRPr>
          </a:p>
        </p:txBody>
      </p:sp>
      <p:sp>
        <p:nvSpPr>
          <p:cNvPr id="21" name="TextBox 24"/>
          <p:cNvSpPr txBox="1">
            <a:spLocks noChangeArrowheads="1"/>
          </p:cNvSpPr>
          <p:nvPr/>
        </p:nvSpPr>
        <p:spPr bwMode="auto">
          <a:xfrm>
            <a:off x="6858016" y="2143122"/>
            <a:ext cx="1285875" cy="307777"/>
          </a:xfrm>
          <a:prstGeom prst="rect">
            <a:avLst/>
          </a:prstGeom>
          <a:noFill/>
          <a:ln w="9525">
            <a:noFill/>
            <a:miter lim="800000"/>
            <a:headEnd/>
            <a:tailEnd/>
          </a:ln>
        </p:spPr>
        <p:txBody>
          <a:bodyPr>
            <a:spAutoFit/>
          </a:bodyPr>
          <a:lstStyle/>
          <a:p>
            <a:r>
              <a:rPr lang="es-ES" sz="1400" dirty="0">
                <a:latin typeface="Calibri" pitchFamily="34" charset="0"/>
              </a:rPr>
              <a:t>GUARD</a:t>
            </a:r>
            <a:endParaRPr lang="en-US" sz="1400" dirty="0">
              <a:latin typeface="Calibri" pitchFamily="34" charset="0"/>
            </a:endParaRPr>
          </a:p>
        </p:txBody>
      </p:sp>
      <p:sp>
        <p:nvSpPr>
          <p:cNvPr id="22" name="TextBox 26"/>
          <p:cNvSpPr txBox="1">
            <a:spLocks noChangeArrowheads="1"/>
          </p:cNvSpPr>
          <p:nvPr/>
        </p:nvSpPr>
        <p:spPr bwMode="auto">
          <a:xfrm>
            <a:off x="6894489" y="3285331"/>
            <a:ext cx="1571625" cy="307777"/>
          </a:xfrm>
          <a:prstGeom prst="rect">
            <a:avLst/>
          </a:prstGeom>
          <a:noFill/>
          <a:ln w="9525">
            <a:noFill/>
            <a:miter lim="800000"/>
            <a:headEnd/>
            <a:tailEnd/>
          </a:ln>
        </p:spPr>
        <p:txBody>
          <a:bodyPr>
            <a:spAutoFit/>
          </a:bodyPr>
          <a:lstStyle/>
          <a:p>
            <a:r>
              <a:rPr lang="es-ES" sz="1400" dirty="0">
                <a:latin typeface="Calibri" pitchFamily="34" charset="0"/>
              </a:rPr>
              <a:t>PARALLEL STEPS</a:t>
            </a:r>
            <a:endParaRPr lang="en-US" sz="1400" dirty="0">
              <a:latin typeface="Calibri" pitchFamily="34" charset="0"/>
            </a:endParaRPr>
          </a:p>
        </p:txBody>
      </p:sp>
      <p:graphicFrame>
        <p:nvGraphicFramePr>
          <p:cNvPr id="55298" name="Object 4"/>
          <p:cNvGraphicFramePr>
            <a:graphicFrameLocks noChangeAspect="1"/>
          </p:cNvGraphicFramePr>
          <p:nvPr/>
        </p:nvGraphicFramePr>
        <p:xfrm>
          <a:off x="4643438" y="3929072"/>
          <a:ext cx="1031157" cy="1000114"/>
        </p:xfrm>
        <a:graphic>
          <a:graphicData uri="http://schemas.openxmlformats.org/presentationml/2006/ole">
            <p:oleObj spid="_x0000_s55298" name="Visio" r:id="rId3" imgW="1104519" imgH="1070991" progId="">
              <p:embed/>
            </p:oleObj>
          </a:graphicData>
        </a:graphic>
      </p:graphicFrame>
      <p:graphicFrame>
        <p:nvGraphicFramePr>
          <p:cNvPr id="55299" name="Object 4"/>
          <p:cNvGraphicFramePr>
            <a:graphicFrameLocks noChangeAspect="1"/>
          </p:cNvGraphicFramePr>
          <p:nvPr/>
        </p:nvGraphicFramePr>
        <p:xfrm>
          <a:off x="6215074" y="3857634"/>
          <a:ext cx="1252805" cy="1071570"/>
        </p:xfrm>
        <a:graphic>
          <a:graphicData uri="http://schemas.openxmlformats.org/presentationml/2006/ole">
            <p:oleObj spid="_x0000_s55299" name="Visio" r:id="rId4" imgW="1104519" imgH="1143381" progId="">
              <p:embed/>
            </p:oleObj>
          </a:graphicData>
        </a:graphic>
      </p:graphicFrame>
      <p:sp>
        <p:nvSpPr>
          <p:cNvPr id="25" name="TextBox 26"/>
          <p:cNvSpPr txBox="1">
            <a:spLocks noChangeArrowheads="1"/>
          </p:cNvSpPr>
          <p:nvPr/>
        </p:nvSpPr>
        <p:spPr bwMode="auto">
          <a:xfrm>
            <a:off x="7572375" y="4214824"/>
            <a:ext cx="1571625" cy="307777"/>
          </a:xfrm>
          <a:prstGeom prst="rect">
            <a:avLst/>
          </a:prstGeom>
          <a:noFill/>
          <a:ln w="9525">
            <a:noFill/>
            <a:miter lim="800000"/>
            <a:headEnd/>
            <a:tailEnd/>
          </a:ln>
        </p:spPr>
        <p:txBody>
          <a:bodyPr>
            <a:spAutoFit/>
          </a:bodyPr>
          <a:lstStyle/>
          <a:p>
            <a:r>
              <a:rPr lang="es-ES" sz="1400" dirty="0" smtClean="0">
                <a:latin typeface="Calibri" pitchFamily="34" charset="0"/>
              </a:rPr>
              <a:t>FORK AND JOIN</a:t>
            </a:r>
            <a:endParaRPr lang="en-US" sz="1400" dirty="0">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Example of Activity Diagram</a:t>
            </a:r>
            <a:endParaRPr lang="en-IN" dirty="0"/>
          </a:p>
        </p:txBody>
      </p:sp>
      <p:pic>
        <p:nvPicPr>
          <p:cNvPr id="56322" name="Picture 2" descr="https://www.guru99.com/images/1/052919_1151_UMLActivity2.png"/>
          <p:cNvPicPr>
            <a:picLocks noChangeAspect="1" noChangeArrowheads="1"/>
          </p:cNvPicPr>
          <p:nvPr/>
        </p:nvPicPr>
        <p:blipFill>
          <a:blip r:embed="rId2"/>
          <a:srcRect/>
          <a:stretch>
            <a:fillRect/>
          </a:stretch>
        </p:blipFill>
        <p:spPr bwMode="auto">
          <a:xfrm>
            <a:off x="785786" y="1284532"/>
            <a:ext cx="3067041" cy="3858968"/>
          </a:xfrm>
          <a:prstGeom prst="rect">
            <a:avLst/>
          </a:prstGeom>
          <a:noFill/>
        </p:spPr>
      </p:pic>
      <p:pic>
        <p:nvPicPr>
          <p:cNvPr id="56324" name="Picture 4" descr="uml activity diagram for hospital management system | Activity diagram,  Hospitality management, Hospital"/>
          <p:cNvPicPr>
            <a:picLocks noChangeAspect="1" noChangeArrowheads="1"/>
          </p:cNvPicPr>
          <p:nvPr/>
        </p:nvPicPr>
        <p:blipFill>
          <a:blip r:embed="rId3"/>
          <a:srcRect/>
          <a:stretch>
            <a:fillRect/>
          </a:stretch>
        </p:blipFill>
        <p:spPr bwMode="auto">
          <a:xfrm>
            <a:off x="4286248" y="1357304"/>
            <a:ext cx="3714776" cy="377984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6"/>
            <a:ext cx="8572528" cy="1005840"/>
          </a:xfrm>
        </p:spPr>
        <p:txBody>
          <a:bodyPr>
            <a:normAutofit fontScale="90000"/>
          </a:bodyPr>
          <a:lstStyle/>
          <a:p>
            <a:r>
              <a:rPr lang="en-IN" dirty="0" smtClean="0"/>
              <a:t>State Diagram/State Machine/State chart</a:t>
            </a:r>
            <a:endParaRPr lang="en-IN" dirty="0"/>
          </a:p>
        </p:txBody>
      </p:sp>
      <p:sp>
        <p:nvSpPr>
          <p:cNvPr id="3" name="Content Placeholder 2"/>
          <p:cNvSpPr>
            <a:spLocks noGrp="1"/>
          </p:cNvSpPr>
          <p:nvPr>
            <p:ph sz="quarter" idx="13"/>
          </p:nvPr>
        </p:nvSpPr>
        <p:spPr/>
        <p:txBody>
          <a:bodyPr>
            <a:normAutofit fontScale="47500" lnSpcReduction="20000"/>
          </a:bodyPr>
          <a:lstStyle/>
          <a:p>
            <a:pPr algn="just"/>
            <a:r>
              <a:rPr lang="en-US" sz="3200" dirty="0" smtClean="0">
                <a:latin typeface="Times New Roman" pitchFamily="18" charset="0"/>
                <a:cs typeface="Times New Roman" pitchFamily="18" charset="0"/>
              </a:rPr>
              <a:t>State model describes the sequences of operations that occur in response to external stimuli.</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 state model consists of multiple state diagrams, one for each class with temporal behavior that is important to an application.</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The state diagram is a standard computer science concept that relates events and states.</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Events represent external stimuli and states represent values objects.</a:t>
            </a:r>
          </a:p>
          <a:p>
            <a:endParaRPr lang="en-IN" dirty="0"/>
          </a:p>
        </p:txBody>
      </p:sp>
      <p:sp>
        <p:nvSpPr>
          <p:cNvPr id="4" name="Content Placeholder 3"/>
          <p:cNvSpPr>
            <a:spLocks noGrp="1"/>
          </p:cNvSpPr>
          <p:nvPr>
            <p:ph sz="quarter" idx="14"/>
          </p:nvPr>
        </p:nvSpPr>
        <p:spPr>
          <a:xfrm>
            <a:off x="4844901" y="1352549"/>
            <a:ext cx="3886200" cy="3648093"/>
          </a:xfrm>
        </p:spPr>
        <p:txBody>
          <a:bodyPr>
            <a:normAutofit fontScale="55000" lnSpcReduction="20000"/>
          </a:bodyPr>
          <a:lstStyle/>
          <a:p>
            <a:pPr>
              <a:lnSpc>
                <a:spcPct val="90000"/>
              </a:lnSpc>
            </a:pPr>
            <a:r>
              <a:rPr lang="en-AU" sz="2200" dirty="0" smtClean="0">
                <a:latin typeface="Times New Roman" pitchFamily="18" charset="0"/>
                <a:cs typeface="Times New Roman" pitchFamily="18" charset="0"/>
                <a:sym typeface="Symbol" pitchFamily="18" charset="2"/>
              </a:rPr>
              <a:t>The basic elements of state diagrams are</a:t>
            </a:r>
          </a:p>
          <a:p>
            <a:pPr>
              <a:lnSpc>
                <a:spcPct val="90000"/>
              </a:lnSpc>
            </a:pPr>
            <a:endParaRPr lang="en-AU" sz="2200" dirty="0" smtClean="0">
              <a:latin typeface="Times New Roman" pitchFamily="18" charset="0"/>
              <a:cs typeface="Times New Roman" pitchFamily="18" charset="0"/>
              <a:sym typeface="Symbol" pitchFamily="18" charset="2"/>
            </a:endParaRPr>
          </a:p>
          <a:p>
            <a:pPr lvl="1" algn="just">
              <a:lnSpc>
                <a:spcPct val="90000"/>
              </a:lnSpc>
            </a:pPr>
            <a:r>
              <a:rPr lang="en-IN" sz="2100" u="sng" dirty="0" smtClean="0">
                <a:solidFill>
                  <a:srgbClr val="FF0000"/>
                </a:solidFill>
                <a:latin typeface="Times New Roman" pitchFamily="18" charset="0"/>
                <a:cs typeface="Times New Roman" pitchFamily="18" charset="0"/>
                <a:sym typeface="Symbol" pitchFamily="18" charset="2"/>
              </a:rPr>
              <a:t>Initial state</a:t>
            </a:r>
            <a:r>
              <a:rPr lang="en-IN" sz="2100" dirty="0" smtClean="0">
                <a:latin typeface="Times New Roman" pitchFamily="18" charset="0"/>
                <a:cs typeface="Times New Roman" pitchFamily="18" charset="0"/>
                <a:sym typeface="Symbol" pitchFamily="18" charset="2"/>
              </a:rPr>
              <a:t> – </a:t>
            </a:r>
            <a:r>
              <a:rPr lang="en-IN" sz="2200" dirty="0" smtClean="0">
                <a:latin typeface="Times New Roman" pitchFamily="18" charset="0"/>
                <a:cs typeface="Times New Roman" pitchFamily="18" charset="0"/>
                <a:sym typeface="Symbol" pitchFamily="18" charset="2"/>
              </a:rPr>
              <a:t>We use a black filled circle represent the initial state of a System or a class.</a:t>
            </a:r>
            <a:endParaRPr lang="en-AU" sz="2200" dirty="0" smtClean="0">
              <a:latin typeface="Times New Roman" pitchFamily="18" charset="0"/>
              <a:cs typeface="Times New Roman" pitchFamily="18" charset="0"/>
              <a:sym typeface="Symbol" pitchFamily="18" charset="2"/>
            </a:endParaRPr>
          </a:p>
          <a:p>
            <a:pPr lvl="1" algn="just">
              <a:lnSpc>
                <a:spcPct val="90000"/>
              </a:lnSpc>
            </a:pPr>
            <a:r>
              <a:rPr lang="en-AU" sz="2200" u="sng" dirty="0" smtClean="0">
                <a:solidFill>
                  <a:srgbClr val="FF0000"/>
                </a:solidFill>
                <a:latin typeface="Times New Roman" pitchFamily="18" charset="0"/>
                <a:cs typeface="Times New Roman" pitchFamily="18" charset="0"/>
                <a:sym typeface="Symbol" pitchFamily="18" charset="2"/>
              </a:rPr>
              <a:t>Events</a:t>
            </a:r>
            <a:r>
              <a:rPr lang="en-AU" sz="2200" dirty="0" smtClean="0">
                <a:latin typeface="Times New Roman" pitchFamily="18" charset="0"/>
                <a:cs typeface="Times New Roman" pitchFamily="18" charset="0"/>
                <a:sym typeface="Symbol" pitchFamily="18" charset="2"/>
              </a:rPr>
              <a:t> – </a:t>
            </a:r>
            <a:r>
              <a:rPr lang="en-IN" sz="2200" dirty="0" smtClean="0">
                <a:latin typeface="Times New Roman" pitchFamily="18" charset="0"/>
                <a:cs typeface="Times New Roman" pitchFamily="18" charset="0"/>
              </a:rPr>
              <a:t>An event is an occurrence at a point in time</a:t>
            </a:r>
            <a:endParaRPr lang="en-AU" sz="2200" dirty="0" smtClean="0">
              <a:latin typeface="Times New Roman" pitchFamily="18" charset="0"/>
              <a:cs typeface="Times New Roman" pitchFamily="18" charset="0"/>
              <a:sym typeface="Symbol" pitchFamily="18" charset="2"/>
            </a:endParaRPr>
          </a:p>
          <a:p>
            <a:pPr lvl="1" algn="just">
              <a:lnSpc>
                <a:spcPct val="90000"/>
              </a:lnSpc>
            </a:pPr>
            <a:endParaRPr lang="en-AU" sz="2200" u="sng" dirty="0" smtClean="0">
              <a:solidFill>
                <a:srgbClr val="FF0000"/>
              </a:solidFill>
              <a:latin typeface="Times New Roman" pitchFamily="18" charset="0"/>
              <a:cs typeface="Times New Roman" pitchFamily="18" charset="0"/>
              <a:sym typeface="Symbol" pitchFamily="18" charset="2"/>
            </a:endParaRPr>
          </a:p>
          <a:p>
            <a:pPr lvl="1" algn="just">
              <a:lnSpc>
                <a:spcPct val="90000"/>
              </a:lnSpc>
            </a:pPr>
            <a:r>
              <a:rPr lang="en-AU" sz="2200" u="sng" dirty="0" smtClean="0">
                <a:solidFill>
                  <a:srgbClr val="FF0000"/>
                </a:solidFill>
                <a:latin typeface="Times New Roman" pitchFamily="18" charset="0"/>
                <a:cs typeface="Times New Roman" pitchFamily="18" charset="0"/>
                <a:sym typeface="Symbol" pitchFamily="18" charset="2"/>
              </a:rPr>
              <a:t>states</a:t>
            </a:r>
            <a:r>
              <a:rPr lang="en-AU" sz="2200" dirty="0" smtClean="0">
                <a:solidFill>
                  <a:srgbClr val="FF0000"/>
                </a:solidFill>
                <a:latin typeface="Times New Roman" pitchFamily="18" charset="0"/>
                <a:cs typeface="Times New Roman" pitchFamily="18" charset="0"/>
                <a:sym typeface="Symbol" pitchFamily="18" charset="2"/>
              </a:rPr>
              <a:t> </a:t>
            </a:r>
            <a:r>
              <a:rPr lang="en-AU" sz="2200" dirty="0" smtClean="0">
                <a:latin typeface="Times New Roman" pitchFamily="18" charset="0"/>
                <a:cs typeface="Times New Roman" pitchFamily="18" charset="0"/>
                <a:sym typeface="Symbol" pitchFamily="18" charset="2"/>
              </a:rPr>
              <a:t>– the state in which the object finds itself at any moment</a:t>
            </a:r>
          </a:p>
          <a:p>
            <a:pPr lvl="1" algn="just">
              <a:lnSpc>
                <a:spcPct val="90000"/>
              </a:lnSpc>
            </a:pPr>
            <a:endParaRPr lang="en-AU" sz="2200" dirty="0" smtClean="0">
              <a:latin typeface="Times New Roman" pitchFamily="18" charset="0"/>
              <a:cs typeface="Times New Roman" pitchFamily="18" charset="0"/>
              <a:sym typeface="Symbol" pitchFamily="18" charset="2"/>
            </a:endParaRPr>
          </a:p>
          <a:p>
            <a:pPr lvl="1" algn="just">
              <a:lnSpc>
                <a:spcPct val="90000"/>
              </a:lnSpc>
            </a:pPr>
            <a:r>
              <a:rPr lang="en-AU" sz="2200" u="sng" dirty="0" smtClean="0">
                <a:solidFill>
                  <a:srgbClr val="FF0000"/>
                </a:solidFill>
                <a:latin typeface="Times New Roman" pitchFamily="18" charset="0"/>
                <a:cs typeface="Times New Roman" pitchFamily="18" charset="0"/>
                <a:sym typeface="Symbol" pitchFamily="18" charset="2"/>
              </a:rPr>
              <a:t>transitions</a:t>
            </a:r>
            <a:r>
              <a:rPr lang="en-AU" sz="2200" dirty="0" smtClean="0">
                <a:latin typeface="Times New Roman" pitchFamily="18" charset="0"/>
                <a:cs typeface="Times New Roman" pitchFamily="18" charset="0"/>
                <a:sym typeface="Symbol" pitchFamily="18" charset="2"/>
              </a:rPr>
              <a:t> – take the object from one state to another</a:t>
            </a:r>
          </a:p>
          <a:p>
            <a:pPr lvl="1" algn="just">
              <a:lnSpc>
                <a:spcPct val="90000"/>
              </a:lnSpc>
            </a:pPr>
            <a:endParaRPr lang="en-AU" sz="2200" dirty="0" smtClean="0">
              <a:latin typeface="Times New Roman" pitchFamily="18" charset="0"/>
              <a:cs typeface="Times New Roman" pitchFamily="18" charset="0"/>
              <a:sym typeface="Symbol" pitchFamily="18" charset="2"/>
            </a:endParaRPr>
          </a:p>
          <a:p>
            <a:pPr lvl="1" algn="just">
              <a:lnSpc>
                <a:spcPct val="90000"/>
              </a:lnSpc>
            </a:pPr>
            <a:r>
              <a:rPr lang="en-AU" sz="2200" u="sng" dirty="0" smtClean="0">
                <a:solidFill>
                  <a:srgbClr val="FF0000"/>
                </a:solidFill>
                <a:latin typeface="Times New Roman" pitchFamily="18" charset="0"/>
                <a:cs typeface="Times New Roman" pitchFamily="18" charset="0"/>
                <a:sym typeface="Symbol" pitchFamily="18" charset="2"/>
              </a:rPr>
              <a:t>actions</a:t>
            </a:r>
            <a:r>
              <a:rPr lang="en-AU" sz="2200" dirty="0" smtClean="0">
                <a:latin typeface="Times New Roman" pitchFamily="18" charset="0"/>
                <a:cs typeface="Times New Roman" pitchFamily="18" charset="0"/>
                <a:sym typeface="Symbol" pitchFamily="18" charset="2"/>
              </a:rPr>
              <a:t> – take place as a result of a transition</a:t>
            </a:r>
          </a:p>
          <a:p>
            <a:pPr lvl="1" algn="just">
              <a:lnSpc>
                <a:spcPct val="90000"/>
              </a:lnSpc>
            </a:pPr>
            <a:endParaRPr lang="en-AU" sz="2200" dirty="0" smtClean="0">
              <a:latin typeface="Times New Roman" pitchFamily="18" charset="0"/>
              <a:cs typeface="Times New Roman" pitchFamily="18" charset="0"/>
              <a:sym typeface="Symbol" pitchFamily="18" charset="2"/>
            </a:endParaRPr>
          </a:p>
          <a:p>
            <a:pPr lvl="1" algn="just">
              <a:lnSpc>
                <a:spcPct val="90000"/>
              </a:lnSpc>
            </a:pPr>
            <a:r>
              <a:rPr lang="en-IN" sz="2100" u="sng" dirty="0" smtClean="0">
                <a:solidFill>
                  <a:srgbClr val="FF0000"/>
                </a:solidFill>
                <a:latin typeface="Times New Roman" pitchFamily="18" charset="0"/>
                <a:cs typeface="Times New Roman" pitchFamily="18" charset="0"/>
                <a:sym typeface="Symbol" pitchFamily="18" charset="2"/>
              </a:rPr>
              <a:t>Final state</a:t>
            </a:r>
            <a:r>
              <a:rPr lang="en-IN" b="1" dirty="0" smtClean="0"/>
              <a:t> –</a:t>
            </a:r>
            <a:r>
              <a:rPr lang="en-IN" dirty="0" smtClean="0"/>
              <a:t> </a:t>
            </a:r>
            <a:r>
              <a:rPr lang="en-IN" sz="2100" dirty="0" smtClean="0">
                <a:latin typeface="Times New Roman" pitchFamily="18" charset="0"/>
                <a:cs typeface="Times New Roman" pitchFamily="18" charset="0"/>
                <a:sym typeface="Symbol" pitchFamily="18" charset="2"/>
              </a:rPr>
              <a:t>We use a filled circle within a circle notation to represent the final state in a state machine diagram.</a:t>
            </a:r>
            <a:endParaRPr lang="en-IN" sz="2100" dirty="0">
              <a:latin typeface="Times New Roman" pitchFamily="18" charset="0"/>
              <a:cs typeface="Times New Roman" pitchFamily="18" charset="0"/>
              <a:sym typeface="Symbol"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chart Diagram</a:t>
            </a:r>
            <a:endParaRPr lang="en-IN" dirty="0"/>
          </a:p>
        </p:txBody>
      </p:sp>
      <p:sp>
        <p:nvSpPr>
          <p:cNvPr id="3" name="Content Placeholder 2"/>
          <p:cNvSpPr>
            <a:spLocks noGrp="1"/>
          </p:cNvSpPr>
          <p:nvPr>
            <p:ph sz="quarter" idx="13"/>
          </p:nvPr>
        </p:nvSpPr>
        <p:spPr>
          <a:xfrm>
            <a:off x="0" y="1352551"/>
            <a:ext cx="4495800" cy="3268624"/>
          </a:xfrm>
        </p:spPr>
        <p:txBody>
          <a:bodyPr>
            <a:normAutofit fontScale="62500" lnSpcReduction="20000"/>
          </a:bodyPr>
          <a:lstStyle/>
          <a:p>
            <a:r>
              <a:rPr lang="en-GB" sz="3200" b="1" dirty="0" smtClean="0">
                <a:solidFill>
                  <a:srgbClr val="FF0000"/>
                </a:solidFill>
                <a:latin typeface="Times New Roman" pitchFamily="18" charset="0"/>
                <a:cs typeface="Times New Roman" pitchFamily="18" charset="0"/>
              </a:rPr>
              <a:t>Events</a:t>
            </a:r>
          </a:p>
          <a:p>
            <a:r>
              <a:rPr lang="en-IN" sz="3200" dirty="0" smtClean="0">
                <a:latin typeface="Times New Roman" pitchFamily="18" charset="0"/>
                <a:cs typeface="Times New Roman" pitchFamily="18" charset="0"/>
              </a:rPr>
              <a:t>An event is an occurrence at a point in time such as –</a:t>
            </a:r>
          </a:p>
          <a:p>
            <a:endParaRPr lang="en-IN" sz="3200" dirty="0" smtClean="0">
              <a:latin typeface="Times New Roman" pitchFamily="18" charset="0"/>
              <a:cs typeface="Times New Roman" pitchFamily="18" charset="0"/>
            </a:endParaRPr>
          </a:p>
          <a:p>
            <a:pPr>
              <a:buFont typeface="Wingdings 2" pitchFamily="18" charset="2"/>
              <a:buNone/>
            </a:pPr>
            <a:r>
              <a:rPr lang="en-IN" sz="3200" dirty="0" smtClean="0">
                <a:latin typeface="Times New Roman" pitchFamily="18" charset="0"/>
                <a:cs typeface="Times New Roman" pitchFamily="18" charset="0"/>
              </a:rPr>
              <a:t>           User presses left button </a:t>
            </a:r>
          </a:p>
          <a:p>
            <a:pPr>
              <a:buFont typeface="Wingdings 2" pitchFamily="18" charset="2"/>
              <a:buNone/>
            </a:pPr>
            <a:r>
              <a:rPr lang="en-IN" sz="3200" dirty="0" smtClean="0">
                <a:latin typeface="Times New Roman" pitchFamily="18" charset="0"/>
                <a:cs typeface="Times New Roman" pitchFamily="18" charset="0"/>
              </a:rPr>
              <a:t>           Indigo flight departs from Mumbai</a:t>
            </a:r>
          </a:p>
          <a:p>
            <a:endParaRPr lang="en-IN" sz="3200" dirty="0" smtClean="0">
              <a:latin typeface="Times New Roman" pitchFamily="18" charset="0"/>
              <a:cs typeface="Times New Roman" pitchFamily="18" charset="0"/>
            </a:endParaRPr>
          </a:p>
          <a:p>
            <a:r>
              <a:rPr lang="en-IN" sz="3200" dirty="0" smtClean="0">
                <a:latin typeface="Times New Roman" pitchFamily="18" charset="0"/>
                <a:cs typeface="Times New Roman" pitchFamily="18" charset="0"/>
              </a:rPr>
              <a:t>An event happens instantaneously with regard to time scale of an application.</a:t>
            </a:r>
          </a:p>
          <a:p>
            <a:endParaRPr lang="en-IN" dirty="0"/>
          </a:p>
        </p:txBody>
      </p:sp>
      <p:sp>
        <p:nvSpPr>
          <p:cNvPr id="4" name="Content Placeholder 3"/>
          <p:cNvSpPr>
            <a:spLocks noGrp="1"/>
          </p:cNvSpPr>
          <p:nvPr>
            <p:ph sz="quarter" idx="14"/>
          </p:nvPr>
        </p:nvSpPr>
        <p:spPr/>
        <p:txBody>
          <a:bodyPr>
            <a:normAutofit/>
          </a:bodyPr>
          <a:lstStyle/>
          <a:p>
            <a:r>
              <a:rPr lang="en-US" sz="2000" b="1" dirty="0" smtClean="0">
                <a:solidFill>
                  <a:srgbClr val="FF0000"/>
                </a:solidFill>
                <a:latin typeface="Times New Roman" pitchFamily="18" charset="0"/>
                <a:cs typeface="Times New Roman" pitchFamily="18" charset="0"/>
              </a:rPr>
              <a:t>Types of Events</a:t>
            </a:r>
          </a:p>
          <a:p>
            <a:pPr lvl="1"/>
            <a:r>
              <a:rPr lang="en-GB" sz="2200" dirty="0" smtClean="0">
                <a:latin typeface="Times New Roman" pitchFamily="18" charset="0"/>
                <a:cs typeface="Times New Roman" pitchFamily="18" charset="0"/>
              </a:rPr>
              <a:t>Signal event</a:t>
            </a:r>
          </a:p>
          <a:p>
            <a:pPr lvl="1"/>
            <a:endParaRPr lang="en-GB" sz="2200" dirty="0" smtClean="0">
              <a:latin typeface="Times New Roman" pitchFamily="18" charset="0"/>
              <a:cs typeface="Times New Roman" pitchFamily="18" charset="0"/>
            </a:endParaRPr>
          </a:p>
          <a:p>
            <a:pPr lvl="1"/>
            <a:r>
              <a:rPr lang="en-GB" sz="2200" dirty="0" smtClean="0">
                <a:latin typeface="Times New Roman" pitchFamily="18" charset="0"/>
                <a:cs typeface="Times New Roman" pitchFamily="18" charset="0"/>
              </a:rPr>
              <a:t>Time event </a:t>
            </a:r>
          </a:p>
          <a:p>
            <a:pPr lvl="1"/>
            <a:endParaRPr lang="en-GB" sz="2200" dirty="0" smtClean="0">
              <a:latin typeface="Times New Roman" pitchFamily="18" charset="0"/>
              <a:cs typeface="Times New Roman" pitchFamily="18" charset="0"/>
            </a:endParaRPr>
          </a:p>
          <a:p>
            <a:pPr lvl="1"/>
            <a:r>
              <a:rPr lang="en-GB" sz="2200" dirty="0" smtClean="0">
                <a:latin typeface="Times New Roman" pitchFamily="18" charset="0"/>
                <a:cs typeface="Times New Roman" pitchFamily="18" charset="0"/>
              </a:rPr>
              <a:t>Change event</a:t>
            </a:r>
          </a:p>
          <a:p>
            <a:endParaRPr lang="en-I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chart Diagram</a:t>
            </a:r>
            <a:endParaRPr lang="en-IN" dirty="0"/>
          </a:p>
        </p:txBody>
      </p:sp>
      <p:sp>
        <p:nvSpPr>
          <p:cNvPr id="3" name="Content Placeholder 2"/>
          <p:cNvSpPr>
            <a:spLocks noGrp="1"/>
          </p:cNvSpPr>
          <p:nvPr>
            <p:ph sz="quarter" idx="13"/>
          </p:nvPr>
        </p:nvSpPr>
        <p:spPr>
          <a:xfrm>
            <a:off x="142844" y="1357304"/>
            <a:ext cx="3000396" cy="3268624"/>
          </a:xfrm>
        </p:spPr>
        <p:txBody>
          <a:bodyPr>
            <a:normAutofit fontScale="92500" lnSpcReduction="20000"/>
          </a:bodyPr>
          <a:lstStyle/>
          <a:p>
            <a:pPr>
              <a:buNone/>
            </a:pPr>
            <a:r>
              <a:rPr lang="en-GB" sz="1800" b="1" dirty="0" smtClean="0">
                <a:solidFill>
                  <a:srgbClr val="FF0000"/>
                </a:solidFill>
                <a:latin typeface="Times New Roman" pitchFamily="18" charset="0"/>
                <a:cs typeface="Times New Roman" pitchFamily="18" charset="0"/>
              </a:rPr>
              <a:t>Signal Event</a:t>
            </a:r>
          </a:p>
          <a:p>
            <a:pPr algn="just"/>
            <a:r>
              <a:rPr lang="en-IN" sz="1800" dirty="0" smtClean="0">
                <a:latin typeface="Times New Roman" pitchFamily="18" charset="0"/>
                <a:cs typeface="Times New Roman" pitchFamily="18" charset="0"/>
              </a:rPr>
              <a:t>A signal is an explicit one-way transmission of information from one object to another. </a:t>
            </a: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An object sending a signal to another object may expect a reply, but the reply is a separate signal under the control of the second object, which may or may not choose to send it.</a:t>
            </a:r>
          </a:p>
          <a:p>
            <a:endParaRPr lang="en-IN" sz="1800" dirty="0"/>
          </a:p>
        </p:txBody>
      </p:sp>
      <p:sp>
        <p:nvSpPr>
          <p:cNvPr id="4" name="Content Placeholder 3"/>
          <p:cNvSpPr>
            <a:spLocks noGrp="1"/>
          </p:cNvSpPr>
          <p:nvPr>
            <p:ph sz="quarter" idx="14"/>
          </p:nvPr>
        </p:nvSpPr>
        <p:spPr>
          <a:xfrm>
            <a:off x="3214678" y="1285866"/>
            <a:ext cx="3071834" cy="3268625"/>
          </a:xfrm>
        </p:spPr>
        <p:txBody>
          <a:bodyPr>
            <a:normAutofit fontScale="92500"/>
          </a:bodyPr>
          <a:lstStyle/>
          <a:p>
            <a:pPr>
              <a:buNone/>
            </a:pPr>
            <a:r>
              <a:rPr lang="en-IN" sz="1700" b="1" dirty="0" smtClean="0">
                <a:solidFill>
                  <a:srgbClr val="FF0000"/>
                </a:solidFill>
                <a:latin typeface="Times New Roman" pitchFamily="18" charset="0"/>
                <a:cs typeface="Times New Roman" pitchFamily="18" charset="0"/>
              </a:rPr>
              <a:t>Time Event</a:t>
            </a:r>
          </a:p>
          <a:p>
            <a:pPr algn="just"/>
            <a:r>
              <a:rPr lang="en-IN" sz="1800" dirty="0" smtClean="0">
                <a:latin typeface="Times New Roman" pitchFamily="18" charset="0"/>
                <a:cs typeface="Times New Roman" pitchFamily="18" charset="0"/>
              </a:rPr>
              <a:t>Time event is an event caused by the occurrence of an absolute time or the elapse of a time interval.</a:t>
            </a:r>
          </a:p>
          <a:p>
            <a:pPr algn="just"/>
            <a:r>
              <a:rPr lang="en-IN" sz="1800" dirty="0" smtClean="0">
                <a:latin typeface="Times New Roman" pitchFamily="18" charset="0"/>
                <a:cs typeface="Times New Roman" pitchFamily="18" charset="0"/>
              </a:rPr>
              <a:t>UML notation for an absolute time is the keyword </a:t>
            </a:r>
            <a:r>
              <a:rPr lang="en-IN" sz="1800" u="sng" dirty="0" smtClean="0">
                <a:solidFill>
                  <a:srgbClr val="FF0000"/>
                </a:solidFill>
                <a:latin typeface="Times New Roman" pitchFamily="18" charset="0"/>
                <a:cs typeface="Times New Roman" pitchFamily="18" charset="0"/>
              </a:rPr>
              <a:t>when</a:t>
            </a:r>
            <a:r>
              <a:rPr lang="en-IN" sz="1800" dirty="0" smtClean="0">
                <a:latin typeface="Times New Roman" pitchFamily="18" charset="0"/>
                <a:cs typeface="Times New Roman" pitchFamily="18" charset="0"/>
              </a:rPr>
              <a:t> followed by a parenthesized expression involving time.</a:t>
            </a:r>
          </a:p>
          <a:p>
            <a:pPr algn="just"/>
            <a:r>
              <a:rPr lang="en-IN" sz="1600" dirty="0" smtClean="0"/>
              <a:t> </a:t>
            </a:r>
            <a:r>
              <a:rPr lang="en-IN" sz="1800" dirty="0" smtClean="0">
                <a:latin typeface="Times New Roman" pitchFamily="18" charset="0"/>
                <a:cs typeface="Times New Roman" pitchFamily="18" charset="0"/>
              </a:rPr>
              <a:t>when (date = Aug 1 , 2015 )</a:t>
            </a:r>
          </a:p>
          <a:p>
            <a:pPr algn="just"/>
            <a:endParaRPr lang="en-IN" sz="1800" dirty="0" smtClean="0">
              <a:latin typeface="Times New Roman" pitchFamily="18" charset="0"/>
              <a:cs typeface="Times New Roman" pitchFamily="18" charset="0"/>
            </a:endParaRPr>
          </a:p>
        </p:txBody>
      </p:sp>
      <p:sp>
        <p:nvSpPr>
          <p:cNvPr id="5" name="Content Placeholder 3"/>
          <p:cNvSpPr txBox="1">
            <a:spLocks/>
          </p:cNvSpPr>
          <p:nvPr/>
        </p:nvSpPr>
        <p:spPr>
          <a:xfrm>
            <a:off x="6500794" y="1285866"/>
            <a:ext cx="2643206" cy="3268625"/>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IN" sz="17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Change Event</a:t>
            </a:r>
          </a:p>
          <a:p>
            <a:pPr algn="just">
              <a:lnSpc>
                <a:spcPct val="97000"/>
              </a:lnSpc>
              <a:buFont typeface="Wingdings 2" pitchFamily="18" charset="2"/>
              <a:buNone/>
            </a:pPr>
            <a:r>
              <a:rPr lang="en-GB" sz="1400" dirty="0" smtClean="0">
                <a:latin typeface="Times New Roman" pitchFamily="18" charset="0"/>
                <a:cs typeface="Times New Roman" pitchFamily="18" charset="0"/>
              </a:rPr>
              <a:t>A change event occurs whenever a specified condition is met</a:t>
            </a:r>
          </a:p>
          <a:p>
            <a:pPr marL="180975" lvl="1" indent="276225" algn="just">
              <a:lnSpc>
                <a:spcPct val="97000"/>
              </a:lnSpc>
              <a:buFont typeface="Wingdings" pitchFamily="2" charset="2"/>
              <a:buChar char="§"/>
            </a:pPr>
            <a:r>
              <a:rPr lang="en-GB" sz="1400" dirty="0" smtClean="0">
                <a:latin typeface="Times New Roman" pitchFamily="18" charset="0"/>
                <a:cs typeface="Times New Roman" pitchFamily="18" charset="0"/>
              </a:rPr>
              <a:t>Event name is specified as keyword </a:t>
            </a:r>
            <a:r>
              <a:rPr lang="en-GB" sz="1400" i="1" u="sng" dirty="0" smtClean="0">
                <a:solidFill>
                  <a:srgbClr val="FF0000"/>
                </a:solidFill>
                <a:latin typeface="Times New Roman" pitchFamily="18" charset="0"/>
                <a:cs typeface="Times New Roman" pitchFamily="18" charset="0"/>
              </a:rPr>
              <a:t>when</a:t>
            </a:r>
          </a:p>
          <a:p>
            <a:pPr marL="180975" lvl="1" indent="276225" algn="just">
              <a:lnSpc>
                <a:spcPct val="97000"/>
              </a:lnSpc>
              <a:buFont typeface="Wingdings" pitchFamily="2" charset="2"/>
              <a:buChar char="§"/>
            </a:pPr>
            <a:r>
              <a:rPr lang="en-GB" sz="1400" dirty="0" smtClean="0">
                <a:latin typeface="Times New Roman" pitchFamily="18" charset="0"/>
                <a:cs typeface="Times New Roman" pitchFamily="18" charset="0"/>
              </a:rPr>
              <a:t>Parameter list is a </a:t>
            </a:r>
            <a:r>
              <a:rPr lang="en-GB" sz="1400" i="1" u="sng" dirty="0" smtClean="0">
                <a:solidFill>
                  <a:srgbClr val="FF0000"/>
                </a:solidFill>
                <a:latin typeface="Times New Roman" pitchFamily="18" charset="0"/>
                <a:cs typeface="Times New Roman" pitchFamily="18" charset="0"/>
              </a:rPr>
              <a:t>Boolean expression</a:t>
            </a:r>
          </a:p>
          <a:p>
            <a:pPr marL="180975" lvl="1" indent="276225" algn="just">
              <a:lnSpc>
                <a:spcPct val="97000"/>
              </a:lnSpc>
              <a:buFont typeface="Wingdings" pitchFamily="2" charset="2"/>
              <a:buChar char="§"/>
            </a:pPr>
            <a:endParaRPr lang="en-GB" sz="1400" i="1" u="sng" dirty="0" smtClean="0">
              <a:solidFill>
                <a:srgbClr val="FF0000"/>
              </a:solidFill>
              <a:latin typeface="Times New Roman" pitchFamily="18" charset="0"/>
              <a:cs typeface="Times New Roman" pitchFamily="18" charset="0"/>
            </a:endParaRPr>
          </a:p>
          <a:p>
            <a:pPr marL="180975" lvl="1" indent="276225" algn="just">
              <a:lnSpc>
                <a:spcPct val="97000"/>
              </a:lnSpc>
            </a:pPr>
            <a:endParaRPr lang="en-GB" sz="1400" i="1" u="sng" dirty="0" smtClean="0">
              <a:solidFill>
                <a:srgbClr val="FF0000"/>
              </a:solidFill>
              <a:latin typeface="Times New Roman" pitchFamily="18" charset="0"/>
              <a:cs typeface="Times New Roman" pitchFamily="18" charset="0"/>
            </a:endParaRPr>
          </a:p>
          <a:p>
            <a:pPr marL="180975" lvl="1" indent="-90488" algn="just">
              <a:lnSpc>
                <a:spcPct val="97000"/>
              </a:lnSpc>
            </a:pPr>
            <a:r>
              <a:rPr lang="en-IN" sz="1100" dirty="0" smtClean="0">
                <a:latin typeface="Times New Roman" pitchFamily="18" charset="0"/>
                <a:cs typeface="Times New Roman" pitchFamily="18" charset="0"/>
              </a:rPr>
              <a:t>when (battery power &lt; lower limit )</a:t>
            </a:r>
          </a:p>
          <a:p>
            <a:pPr marL="180975" lvl="1" indent="-90488" algn="just">
              <a:lnSpc>
                <a:spcPct val="97000"/>
              </a:lnSpc>
            </a:pPr>
            <a:endParaRPr lang="en-IN" sz="1100" dirty="0" smtClean="0">
              <a:latin typeface="Times New Roman" pitchFamily="18" charset="0"/>
              <a:cs typeface="Times New Roman" pitchFamily="18" charset="0"/>
            </a:endParaRPr>
          </a:p>
          <a:p>
            <a:pPr marL="180975" lvl="1" indent="-90488" algn="just">
              <a:lnSpc>
                <a:spcPct val="97000"/>
              </a:lnSpc>
            </a:pPr>
            <a:r>
              <a:rPr lang="en-IN" sz="1100" dirty="0" smtClean="0">
                <a:latin typeface="Times New Roman" pitchFamily="18" charset="0"/>
                <a:cs typeface="Times New Roman" pitchFamily="18" charset="0"/>
              </a:rPr>
              <a:t>when (tire pressure &lt; minimum pressure )</a:t>
            </a:r>
          </a:p>
          <a:p>
            <a:pPr marL="180975" lvl="1" indent="276225" algn="just">
              <a:lnSpc>
                <a:spcPct val="97000"/>
              </a:lnSpc>
              <a:buFont typeface="Wingdings" pitchFamily="2" charset="2"/>
              <a:buChar char="§"/>
            </a:pPr>
            <a:endParaRPr kumimoji="0" lang="en-IN" sz="1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chart Diagram</a:t>
            </a:r>
            <a:endParaRPr lang="en-IN" dirty="0"/>
          </a:p>
        </p:txBody>
      </p:sp>
      <p:sp>
        <p:nvSpPr>
          <p:cNvPr id="3" name="Content Placeholder 2"/>
          <p:cNvSpPr>
            <a:spLocks noGrp="1"/>
          </p:cNvSpPr>
          <p:nvPr>
            <p:ph sz="quarter" idx="13"/>
          </p:nvPr>
        </p:nvSpPr>
        <p:spPr/>
        <p:txBody>
          <a:bodyPr>
            <a:normAutofit fontScale="62500" lnSpcReduction="20000"/>
          </a:bodyPr>
          <a:lstStyle/>
          <a:p>
            <a:pPr>
              <a:buNone/>
            </a:pPr>
            <a:r>
              <a:rPr lang="en-US" sz="2400" b="1" dirty="0" smtClean="0">
                <a:solidFill>
                  <a:srgbClr val="FF0000"/>
                </a:solidFill>
                <a:latin typeface="Times New Roman" pitchFamily="18" charset="0"/>
                <a:cs typeface="Times New Roman" pitchFamily="18" charset="0"/>
              </a:rPr>
              <a:t>States</a:t>
            </a:r>
          </a:p>
          <a:p>
            <a:pPr algn="just"/>
            <a:r>
              <a:rPr lang="en-US" sz="2400" dirty="0" smtClean="0">
                <a:latin typeface="Times New Roman" pitchFamily="18" charset="0"/>
                <a:cs typeface="Times New Roman" pitchFamily="18" charset="0"/>
              </a:rPr>
              <a:t>State is a condition or situation during the life of an object within which it performs some activity, or waits for some events</a:t>
            </a:r>
          </a:p>
          <a:p>
            <a:pPr algn="just"/>
            <a:r>
              <a:rPr lang="en-IN" sz="2400" dirty="0" smtClean="0">
                <a:latin typeface="Times New Roman" pitchFamily="18" charset="0"/>
                <a:cs typeface="Times New Roman" pitchFamily="18" charset="0"/>
              </a:rPr>
              <a:t>The objects in a class have a finite number of possible states.</a:t>
            </a:r>
          </a:p>
          <a:p>
            <a:pPr algn="just"/>
            <a:r>
              <a:rPr lang="en-IN" sz="2400" dirty="0" smtClean="0">
                <a:latin typeface="Times New Roman" pitchFamily="18" charset="0"/>
                <a:cs typeface="Times New Roman" pitchFamily="18" charset="0"/>
              </a:rPr>
              <a:t>Each object can be in one state at a time.</a:t>
            </a:r>
          </a:p>
          <a:p>
            <a:pPr algn="just"/>
            <a:r>
              <a:rPr lang="en-IN" sz="2400" dirty="0" smtClean="0">
                <a:latin typeface="Times New Roman" pitchFamily="18" charset="0"/>
                <a:cs typeface="Times New Roman" pitchFamily="18" charset="0"/>
              </a:rPr>
              <a:t>A state specifies the response of an object to input events.</a:t>
            </a:r>
          </a:p>
          <a:p>
            <a:pPr algn="just"/>
            <a:r>
              <a:rPr lang="en-IN"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At any given point in time, the system is in one state.</a:t>
            </a:r>
          </a:p>
          <a:p>
            <a:pPr algn="just"/>
            <a:r>
              <a:rPr lang="en-GB" sz="2400" dirty="0" smtClean="0">
                <a:latin typeface="Times New Roman" pitchFamily="18" charset="0"/>
                <a:cs typeface="Times New Roman" pitchFamily="18" charset="0"/>
              </a:rPr>
              <a:t>It will remain in this state until an event occurs that causes it to change state. </a:t>
            </a:r>
          </a:p>
          <a:p>
            <a:endParaRPr lang="en-IN" sz="2400" dirty="0"/>
          </a:p>
        </p:txBody>
      </p:sp>
      <p:sp>
        <p:nvSpPr>
          <p:cNvPr id="4" name="Content Placeholder 3"/>
          <p:cNvSpPr>
            <a:spLocks noGrp="1"/>
          </p:cNvSpPr>
          <p:nvPr>
            <p:ph sz="quarter" idx="14"/>
          </p:nvPr>
        </p:nvSpPr>
        <p:spPr>
          <a:xfrm>
            <a:off x="4844901" y="1352549"/>
            <a:ext cx="3886200" cy="3790951"/>
          </a:xfrm>
        </p:spPr>
        <p:txBody>
          <a:bodyPr>
            <a:normAutofit/>
          </a:bodyPr>
          <a:lstStyle/>
          <a:p>
            <a:pPr marL="342900" indent="-342900" algn="just">
              <a:spcBef>
                <a:spcPct val="50000"/>
              </a:spcBef>
              <a:defRPr/>
            </a:pPr>
            <a:r>
              <a:rPr lang="en-US" sz="1400" dirty="0" smtClean="0">
                <a:latin typeface="Times New Roman" pitchFamily="18" charset="0"/>
                <a:cs typeface="Times New Roman" pitchFamily="18" charset="0"/>
              </a:rPr>
              <a:t>A </a:t>
            </a:r>
            <a:r>
              <a:rPr lang="en-US" sz="1400" dirty="0" smtClean="0">
                <a:solidFill>
                  <a:srgbClr val="FF0000"/>
                </a:solidFill>
                <a:latin typeface="Times New Roman" pitchFamily="18" charset="0"/>
                <a:cs typeface="Times New Roman" pitchFamily="18" charset="0"/>
              </a:rPr>
              <a:t>state</a:t>
            </a:r>
            <a:r>
              <a:rPr lang="en-US" sz="1400" dirty="0" smtClean="0">
                <a:latin typeface="Times New Roman" pitchFamily="18" charset="0"/>
                <a:cs typeface="Times New Roman" pitchFamily="18" charset="0"/>
              </a:rPr>
              <a:t> is when a system is:</a:t>
            </a:r>
          </a:p>
          <a:p>
            <a:pPr marL="342900" indent="-342900" algn="just">
              <a:spcBef>
                <a:spcPct val="50000"/>
              </a:spcBef>
              <a:buFont typeface="Wingdings 2" pitchFamily="18" charset="2"/>
              <a:buNone/>
              <a:defRPr/>
            </a:pPr>
            <a:r>
              <a:rPr lang="en-US" sz="1400" dirty="0" smtClean="0">
                <a:solidFill>
                  <a:srgbClr val="FF0000"/>
                </a:solidFill>
                <a:latin typeface="Times New Roman" pitchFamily="18" charset="0"/>
                <a:cs typeface="Times New Roman" pitchFamily="18" charset="0"/>
              </a:rPr>
              <a:t>     Doing</a:t>
            </a:r>
            <a:r>
              <a:rPr lang="en-US" sz="1400" dirty="0" smtClean="0">
                <a:latin typeface="Times New Roman" pitchFamily="18" charset="0"/>
                <a:cs typeface="Times New Roman" pitchFamily="18" charset="0"/>
              </a:rPr>
              <a:t> something – e.g., heat</a:t>
            </a:r>
            <a:r>
              <a:rPr lang="en-US" sz="1400" dirty="0" smtClean="0">
                <a:solidFill>
                  <a:srgbClr val="FF0000"/>
                </a:solidFill>
                <a:latin typeface="Times New Roman" pitchFamily="18" charset="0"/>
                <a:cs typeface="Times New Roman" pitchFamily="18" charset="0"/>
              </a:rPr>
              <a:t>ing</a:t>
            </a:r>
            <a:r>
              <a:rPr lang="en-US" sz="1400" dirty="0" smtClean="0">
                <a:latin typeface="Times New Roman" pitchFamily="18" charset="0"/>
                <a:cs typeface="Times New Roman" pitchFamily="18" charset="0"/>
              </a:rPr>
              <a:t> oven, mix</a:t>
            </a:r>
            <a:r>
              <a:rPr lang="en-US" sz="1400" dirty="0" smtClean="0">
                <a:solidFill>
                  <a:srgbClr val="FF0000"/>
                </a:solidFill>
                <a:latin typeface="Times New Roman" pitchFamily="18" charset="0"/>
                <a:cs typeface="Times New Roman" pitchFamily="18" charset="0"/>
              </a:rPr>
              <a:t>ing</a:t>
            </a:r>
            <a:r>
              <a:rPr lang="en-US" sz="1400" dirty="0" smtClean="0">
                <a:latin typeface="Times New Roman" pitchFamily="18" charset="0"/>
                <a:cs typeface="Times New Roman" pitchFamily="18" charset="0"/>
              </a:rPr>
              <a:t> ingredients, accelerat</a:t>
            </a:r>
            <a:r>
              <a:rPr lang="en-US" sz="1400" dirty="0" smtClean="0">
                <a:solidFill>
                  <a:srgbClr val="FF0000"/>
                </a:solidFill>
                <a:latin typeface="Times New Roman" pitchFamily="18" charset="0"/>
                <a:cs typeface="Times New Roman" pitchFamily="18" charset="0"/>
              </a:rPr>
              <a:t>ing</a:t>
            </a:r>
            <a:r>
              <a:rPr lang="en-US" sz="1400" dirty="0" smtClean="0">
                <a:latin typeface="Times New Roman" pitchFamily="18" charset="0"/>
                <a:cs typeface="Times New Roman" pitchFamily="18" charset="0"/>
              </a:rPr>
              <a:t> engine,</a:t>
            </a:r>
          </a:p>
          <a:p>
            <a:pPr marL="342900" indent="-342900" algn="just">
              <a:spcBef>
                <a:spcPct val="50000"/>
              </a:spcBef>
              <a:buFont typeface="Wingdings 2" pitchFamily="18" charset="2"/>
              <a:buNone/>
              <a:defRPr/>
            </a:pPr>
            <a:r>
              <a:rPr lang="en-US" sz="1400" dirty="0" smtClean="0">
                <a:solidFill>
                  <a:srgbClr val="FF0000"/>
                </a:solidFill>
                <a:latin typeface="Times New Roman" pitchFamily="18" charset="0"/>
                <a:cs typeface="Times New Roman" pitchFamily="18" charset="0"/>
              </a:rPr>
              <a:t>    Waiting</a:t>
            </a:r>
            <a:r>
              <a:rPr lang="en-US" sz="1400" dirty="0" smtClean="0">
                <a:latin typeface="Times New Roman" pitchFamily="18" charset="0"/>
                <a:cs typeface="Times New Roman" pitchFamily="18" charset="0"/>
              </a:rPr>
              <a:t> for something to happen – Wait</a:t>
            </a:r>
            <a:r>
              <a:rPr lang="en-US" sz="1400" dirty="0" smtClean="0">
                <a:solidFill>
                  <a:srgbClr val="FF0000"/>
                </a:solidFill>
                <a:latin typeface="Times New Roman" pitchFamily="18" charset="0"/>
                <a:cs typeface="Times New Roman" pitchFamily="18" charset="0"/>
              </a:rPr>
              <a:t>ing</a:t>
            </a:r>
            <a:r>
              <a:rPr lang="en-US" sz="1400" dirty="0" smtClean="0">
                <a:latin typeface="Times New Roman" pitchFamily="18" charset="0"/>
                <a:cs typeface="Times New Roman" pitchFamily="18" charset="0"/>
              </a:rPr>
              <a:t> for user to enter password, wait</a:t>
            </a:r>
            <a:r>
              <a:rPr lang="en-US" sz="1400" dirty="0" smtClean="0">
                <a:solidFill>
                  <a:srgbClr val="FF0000"/>
                </a:solidFill>
                <a:latin typeface="Times New Roman" pitchFamily="18" charset="0"/>
                <a:cs typeface="Times New Roman" pitchFamily="18" charset="0"/>
              </a:rPr>
              <a:t>ing</a:t>
            </a:r>
            <a:r>
              <a:rPr lang="en-US" sz="1400" dirty="0" smtClean="0">
                <a:latin typeface="Times New Roman" pitchFamily="18" charset="0"/>
                <a:cs typeface="Times New Roman" pitchFamily="18" charset="0"/>
              </a:rPr>
              <a:t> for sensor reading</a:t>
            </a:r>
          </a:p>
          <a:p>
            <a:pPr marL="342900" indent="-342900" algn="just">
              <a:spcBef>
                <a:spcPct val="50000"/>
              </a:spcBef>
              <a:buNone/>
              <a:defRPr/>
            </a:pPr>
            <a:r>
              <a:rPr lang="en-IN" sz="1400" b="1" dirty="0" smtClean="0"/>
              <a:t>	Event vs. state</a:t>
            </a:r>
          </a:p>
          <a:p>
            <a:pPr marL="342900" indent="-342900" algn="just">
              <a:spcBef>
                <a:spcPct val="50000"/>
              </a:spcBef>
              <a:buFont typeface="Wingdings 2" pitchFamily="18" charset="2"/>
              <a:buNone/>
              <a:defRPr/>
            </a:pPr>
            <a:endParaRPr lang="en-US" sz="1400" dirty="0" smtClean="0">
              <a:latin typeface="Times New Roman" pitchFamily="18" charset="0"/>
              <a:cs typeface="Times New Roman" pitchFamily="18" charset="0"/>
            </a:endParaRPr>
          </a:p>
          <a:p>
            <a:pPr marL="342900" indent="-342900" algn="just">
              <a:spcBef>
                <a:spcPct val="50000"/>
              </a:spcBef>
              <a:buFont typeface="Wingdings 2" pitchFamily="18" charset="2"/>
              <a:buNone/>
              <a:defRPr/>
            </a:pPr>
            <a:endParaRPr lang="en-US" sz="1400" dirty="0" smtClean="0">
              <a:latin typeface="Times New Roman" pitchFamily="18" charset="0"/>
              <a:cs typeface="Times New Roman" pitchFamily="18" charset="0"/>
            </a:endParaRPr>
          </a:p>
          <a:p>
            <a:pPr marL="342900" indent="-342900" algn="just">
              <a:spcBef>
                <a:spcPct val="50000"/>
              </a:spcBef>
              <a:buFont typeface="Wingdings 2" pitchFamily="18" charset="2"/>
              <a:buNone/>
              <a:defRPr/>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IN" sz="1400" dirty="0" smtClean="0"/>
              <a:t> Events represent points in time; states represent intervals of time.</a:t>
            </a:r>
            <a:endParaRPr lang="en-IN" sz="1400" dirty="0"/>
          </a:p>
        </p:txBody>
      </p:sp>
      <p:pic>
        <p:nvPicPr>
          <p:cNvPr id="106498" name="Picture 2" descr="UML-State-Diagram"/>
          <p:cNvPicPr>
            <a:picLocks noChangeAspect="1" noChangeArrowheads="1"/>
          </p:cNvPicPr>
          <p:nvPr/>
        </p:nvPicPr>
        <p:blipFill>
          <a:blip r:embed="rId3"/>
          <a:srcRect/>
          <a:stretch>
            <a:fillRect/>
          </a:stretch>
        </p:blipFill>
        <p:spPr bwMode="auto">
          <a:xfrm>
            <a:off x="714348" y="4429138"/>
            <a:ext cx="1152525" cy="581026"/>
          </a:xfrm>
          <a:prstGeom prst="rect">
            <a:avLst/>
          </a:prstGeom>
          <a:noFill/>
        </p:spPr>
      </p:pic>
      <p:pic>
        <p:nvPicPr>
          <p:cNvPr id="106499" name="Picture 3"/>
          <p:cNvPicPr>
            <a:picLocks noChangeAspect="1" noChangeArrowheads="1"/>
          </p:cNvPicPr>
          <p:nvPr/>
        </p:nvPicPr>
        <p:blipFill>
          <a:blip r:embed="rId4"/>
          <a:srcRect/>
          <a:stretch>
            <a:fillRect/>
          </a:stretch>
        </p:blipFill>
        <p:spPr bwMode="auto">
          <a:xfrm>
            <a:off x="4929190" y="3286130"/>
            <a:ext cx="3958049" cy="714380"/>
          </a:xfrm>
          <a:prstGeom prst="rect">
            <a:avLst/>
          </a:prstGeom>
          <a:noFill/>
          <a:ln w="9525">
            <a:noFill/>
            <a:miter lim="800000"/>
            <a:headEnd/>
            <a:tailEnd/>
          </a:ln>
          <a:effectLst/>
        </p:spPr>
      </p:pic>
      <p:graphicFrame>
        <p:nvGraphicFramePr>
          <p:cNvPr id="117761" name="Object 2"/>
          <p:cNvGraphicFramePr>
            <a:graphicFrameLocks noChangeAspect="1"/>
          </p:cNvGraphicFramePr>
          <p:nvPr/>
        </p:nvGraphicFramePr>
        <p:xfrm>
          <a:off x="2500298" y="4357700"/>
          <a:ext cx="2069156" cy="642942"/>
        </p:xfrm>
        <a:graphic>
          <a:graphicData uri="http://schemas.openxmlformats.org/presentationml/2006/ole">
            <p:oleObj spid="_x0000_s117761" name="VISIO" r:id="rId5" imgW="2205720" imgH="640080" progId="">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smtClean="0">
                <a:latin typeface="Times-Bold--Identity-H"/>
              </a:rPr>
              <a:t>Various characterizations of a state</a:t>
            </a:r>
            <a:r>
              <a:rPr lang="en-IN" sz="2000" b="1" dirty="0" smtClean="0">
                <a:latin typeface="Times-Roman--Identity-H"/>
              </a:rPr>
              <a:t>. A state specifies the</a:t>
            </a:r>
            <a:br>
              <a:rPr lang="en-IN" sz="2000" b="1" dirty="0" smtClean="0">
                <a:latin typeface="Times-Roman--Identity-H"/>
              </a:rPr>
            </a:br>
            <a:r>
              <a:rPr lang="en-IN" sz="2000" dirty="0" smtClean="0">
                <a:latin typeface="Times-Roman--Identity-H"/>
              </a:rPr>
              <a:t>response of an object to input events.</a:t>
            </a:r>
            <a:endParaRPr lang="en-IN" sz="2000" dirty="0"/>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113666" name="Picture 2"/>
          <p:cNvPicPr>
            <a:picLocks noChangeAspect="1" noChangeArrowheads="1"/>
          </p:cNvPicPr>
          <p:nvPr/>
        </p:nvPicPr>
        <p:blipFill>
          <a:blip r:embed="rId2"/>
          <a:srcRect/>
          <a:stretch>
            <a:fillRect/>
          </a:stretch>
        </p:blipFill>
        <p:spPr bwMode="auto">
          <a:xfrm>
            <a:off x="214282" y="1285865"/>
            <a:ext cx="8786874" cy="385763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609600" y="1352550"/>
            <a:ext cx="3886200" cy="3790949"/>
          </a:xfrm>
        </p:spPr>
        <p:txBody>
          <a:bodyPr>
            <a:normAutofit fontScale="70000" lnSpcReduction="20000"/>
          </a:bodyPr>
          <a:lstStyle/>
          <a:p>
            <a:pPr>
              <a:buNone/>
            </a:pPr>
            <a:r>
              <a:rPr lang="en-GB" sz="4000" b="1" dirty="0" smtClean="0">
                <a:solidFill>
                  <a:srgbClr val="FF0000"/>
                </a:solidFill>
                <a:latin typeface="Times New Roman" pitchFamily="18" charset="0"/>
                <a:cs typeface="Times New Roman" pitchFamily="18" charset="0"/>
              </a:rPr>
              <a:t>Transitions</a:t>
            </a:r>
          </a:p>
          <a:p>
            <a:pPr algn="just"/>
            <a:r>
              <a:rPr lang="en-US" altLang="zh-TW" sz="2300" dirty="0" smtClean="0">
                <a:latin typeface="Times New Roman" pitchFamily="18" charset="0"/>
                <a:cs typeface="Times New Roman" pitchFamily="18" charset="0"/>
              </a:rPr>
              <a:t>A transition is a relationship between two states indicating that an object in the first state will enter the second state.</a:t>
            </a:r>
            <a:endParaRPr lang="en-IN" sz="2300" dirty="0" smtClean="0">
              <a:latin typeface="Times New Roman" pitchFamily="18" charset="0"/>
              <a:ea typeface="PMingLiU" pitchFamily="18" charset="-120"/>
              <a:cs typeface="Times New Roman" pitchFamily="18" charset="0"/>
            </a:endParaRPr>
          </a:p>
          <a:p>
            <a:pPr algn="just"/>
            <a:r>
              <a:rPr lang="en-IN" sz="2300" dirty="0" smtClean="0">
                <a:latin typeface="Times New Roman" pitchFamily="18" charset="0"/>
                <a:ea typeface="PMingLiU" pitchFamily="18" charset="-120"/>
                <a:cs typeface="Times New Roman" pitchFamily="18" charset="0"/>
              </a:rPr>
              <a:t>A transition is an instantaneous change from one state to another.</a:t>
            </a:r>
          </a:p>
          <a:p>
            <a:pPr algn="just"/>
            <a:r>
              <a:rPr lang="en-IN" sz="2300" dirty="0" smtClean="0">
                <a:latin typeface="Times New Roman" pitchFamily="18" charset="0"/>
                <a:ea typeface="PMingLiU" pitchFamily="18" charset="-120"/>
                <a:cs typeface="Times New Roman" pitchFamily="18" charset="0"/>
              </a:rPr>
              <a:t>The transition is said to fire upon the change from the source state to target state.</a:t>
            </a:r>
          </a:p>
          <a:p>
            <a:pPr algn="just"/>
            <a:r>
              <a:rPr lang="en-IN" sz="2300" dirty="0" smtClean="0">
                <a:latin typeface="Times New Roman" pitchFamily="18" charset="0"/>
                <a:ea typeface="PMingLiU" pitchFamily="18" charset="-120"/>
                <a:cs typeface="Times New Roman" pitchFamily="18" charset="0"/>
              </a:rPr>
              <a:t>A guard condition  must be true in order for a transition to occur.</a:t>
            </a:r>
          </a:p>
          <a:p>
            <a:pPr algn="just"/>
            <a:r>
              <a:rPr lang="en-IN" sz="2300" dirty="0" smtClean="0">
                <a:latin typeface="Times New Roman" pitchFamily="18" charset="0"/>
                <a:ea typeface="PMingLiU" pitchFamily="18" charset="-120"/>
                <a:cs typeface="Times New Roman" pitchFamily="18" charset="0"/>
              </a:rPr>
              <a:t>A guard condition is checked only once, at the time the event occurs, and the  transition fires if the condition is true.</a:t>
            </a:r>
            <a:endParaRPr lang="en-GB" sz="2300" dirty="0" smtClean="0">
              <a:latin typeface="Times New Roman" pitchFamily="18" charset="0"/>
              <a:ea typeface="PMingLiU" pitchFamily="18" charset="-120"/>
              <a:cs typeface="Times New Roman" pitchFamily="18" charset="0"/>
            </a:endParaRPr>
          </a:p>
          <a:p>
            <a:endParaRPr lang="en-IN" sz="2000" dirty="0"/>
          </a:p>
        </p:txBody>
      </p:sp>
      <p:sp>
        <p:nvSpPr>
          <p:cNvPr id="4" name="Content Placeholder 3"/>
          <p:cNvSpPr>
            <a:spLocks noGrp="1"/>
          </p:cNvSpPr>
          <p:nvPr>
            <p:ph sz="quarter" idx="14"/>
          </p:nvPr>
        </p:nvSpPr>
        <p:spPr/>
        <p:txBody>
          <a:bodyPr>
            <a:normAutofit/>
          </a:bodyPr>
          <a:lstStyle/>
          <a:p>
            <a:pPr marL="320040" lvl="1" indent="-320040">
              <a:spcBef>
                <a:spcPts val="700"/>
              </a:spcBef>
              <a:buClr>
                <a:schemeClr val="accent2"/>
              </a:buClr>
              <a:buSzPct val="60000"/>
              <a:buFont typeface="Wingdings"/>
              <a:buChar char=""/>
            </a:pPr>
            <a:r>
              <a:rPr lang="en-US" sz="1400" dirty="0" smtClean="0">
                <a:latin typeface="Times New Roman" pitchFamily="18" charset="0"/>
                <a:cs typeface="Times New Roman" pitchFamily="18" charset="0"/>
              </a:rPr>
              <a:t>A directed relationship between two states.</a:t>
            </a:r>
          </a:p>
          <a:p>
            <a:pPr marL="450850" lvl="2" indent="-269875" algn="just"/>
            <a:r>
              <a:rPr lang="en-US" sz="1700" dirty="0" smtClean="0">
                <a:latin typeface="Times New Roman" pitchFamily="18" charset="0"/>
                <a:cs typeface="Times New Roman" pitchFamily="18" charset="0"/>
              </a:rPr>
              <a:t>Source state - current state before transition fires.</a:t>
            </a:r>
          </a:p>
          <a:p>
            <a:pPr marL="450850" lvl="2" indent="-269875" algn="just"/>
            <a:r>
              <a:rPr lang="en-US" sz="1700" dirty="0" smtClean="0">
                <a:latin typeface="Times New Roman" pitchFamily="18" charset="0"/>
                <a:cs typeface="Times New Roman" pitchFamily="18" charset="0"/>
              </a:rPr>
              <a:t>Event trigger - external stimulus that has the potential to cause a transition to fire. </a:t>
            </a:r>
          </a:p>
          <a:p>
            <a:pPr marL="450850" lvl="2" indent="-269875" algn="just"/>
            <a:r>
              <a:rPr lang="en-US" sz="1700" dirty="0" smtClean="0">
                <a:latin typeface="Times New Roman" pitchFamily="18" charset="0"/>
                <a:cs typeface="Times New Roman" pitchFamily="18" charset="0"/>
              </a:rPr>
              <a:t>Guard condition - a condition that must be satisfied before a transition can fire.</a:t>
            </a:r>
          </a:p>
          <a:p>
            <a:pPr marL="450850" lvl="2" indent="-269875" algn="just"/>
            <a:r>
              <a:rPr lang="en-US" sz="1700" dirty="0" smtClean="0">
                <a:latin typeface="Times New Roman" pitchFamily="18" charset="0"/>
                <a:cs typeface="Times New Roman" pitchFamily="18" charset="0"/>
              </a:rPr>
              <a:t>Target state - new state after transition fires.</a:t>
            </a:r>
          </a:p>
          <a:p>
            <a:pPr marL="319088" indent="-319088"/>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sz="quarter" idx="14"/>
          </p:nvPr>
        </p:nvSpPr>
        <p:spPr>
          <a:xfrm>
            <a:off x="5143503" y="1352549"/>
            <a:ext cx="3857653" cy="3268625"/>
          </a:xfrm>
        </p:spPr>
        <p:txBody>
          <a:bodyPr/>
          <a:lstStyle/>
          <a:p>
            <a:pPr algn="just"/>
            <a:r>
              <a:rPr lang="en-US" sz="2400" dirty="0" smtClean="0">
                <a:latin typeface="Times New Roman" pitchFamily="18" charset="0"/>
                <a:cs typeface="Times New Roman" pitchFamily="18" charset="0"/>
              </a:rPr>
              <a:t>A transition is drawn with an arrow, possibly labeled with</a:t>
            </a:r>
          </a:p>
          <a:p>
            <a:pPr lvl="1" algn="just"/>
            <a:r>
              <a:rPr lang="en-US" sz="2000" dirty="0" smtClean="0">
                <a:latin typeface="Times New Roman" pitchFamily="18" charset="0"/>
                <a:cs typeface="Times New Roman" pitchFamily="18" charset="0"/>
              </a:rPr>
              <a:t>event causing the transaction</a:t>
            </a:r>
          </a:p>
          <a:p>
            <a:pPr lvl="1" algn="just"/>
            <a:r>
              <a:rPr lang="en-US" sz="2000" dirty="0" smtClean="0">
                <a:latin typeface="Times New Roman" pitchFamily="18" charset="0"/>
                <a:cs typeface="Times New Roman" pitchFamily="18" charset="0"/>
              </a:rPr>
              <a:t>guard condition</a:t>
            </a:r>
          </a:p>
          <a:p>
            <a:pPr lvl="1" algn="just"/>
            <a:r>
              <a:rPr lang="en-US" sz="2000" dirty="0" smtClean="0">
                <a:latin typeface="Times New Roman" pitchFamily="18" charset="0"/>
                <a:cs typeface="Times New Roman" pitchFamily="18" charset="0"/>
              </a:rPr>
              <a:t>Action to perform</a:t>
            </a:r>
          </a:p>
          <a:p>
            <a:endParaRPr lang="en-IN" dirty="0"/>
          </a:p>
        </p:txBody>
      </p:sp>
      <p:grpSp>
        <p:nvGrpSpPr>
          <p:cNvPr id="5" name="Group 5"/>
          <p:cNvGrpSpPr>
            <a:grpSpLocks noChangeAspect="1"/>
          </p:cNvGrpSpPr>
          <p:nvPr/>
        </p:nvGrpSpPr>
        <p:grpSpPr bwMode="auto">
          <a:xfrm>
            <a:off x="357158" y="1643057"/>
            <a:ext cx="4572032" cy="2357454"/>
            <a:chOff x="2527" y="9210"/>
            <a:chExt cx="7000" cy="4023"/>
          </a:xfrm>
        </p:grpSpPr>
        <p:sp>
          <p:nvSpPr>
            <p:cNvPr id="6" name="AutoShape 25"/>
            <p:cNvSpPr>
              <a:spLocks noChangeAspect="1" noChangeArrowheads="1" noTextEdit="1"/>
            </p:cNvSpPr>
            <p:nvPr/>
          </p:nvSpPr>
          <p:spPr bwMode="auto">
            <a:xfrm>
              <a:off x="2527" y="9210"/>
              <a:ext cx="7000" cy="402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AutoShape 24"/>
            <p:cNvSpPr>
              <a:spLocks noChangeArrowheads="1"/>
            </p:cNvSpPr>
            <p:nvPr/>
          </p:nvSpPr>
          <p:spPr bwMode="auto">
            <a:xfrm>
              <a:off x="2527" y="10547"/>
              <a:ext cx="1500" cy="720"/>
            </a:xfrm>
            <a:prstGeom prst="roundRect">
              <a:avLst>
                <a:gd name="adj" fmla="val 16667"/>
              </a:avLst>
            </a:prstGeom>
            <a:solidFill>
              <a:srgbClr val="00CC99"/>
            </a:solidFill>
            <a:ln w="9525">
              <a:solidFill>
                <a:srgbClr val="000000"/>
              </a:solidFill>
              <a:round/>
              <a:headEnd/>
              <a:tailEnd/>
            </a:ln>
          </p:spPr>
          <p:txBody>
            <a:bodyPr vert="horz" wrap="none" lIns="91440" tIns="45720" rIns="91440" bIns="45720" numCol="1" anchor="ctr" anchorCtr="0" compatLnSpc="1">
              <a:prstTxWarp prst="textNoShape">
                <a:avLst/>
              </a:prstTxWarp>
            </a:bodyPr>
            <a:lstStyle/>
            <a:p>
              <a:endParaRPr lang="en-IN"/>
            </a:p>
          </p:txBody>
        </p:sp>
        <p:sp>
          <p:nvSpPr>
            <p:cNvPr id="8" name="Text Box 23"/>
            <p:cNvSpPr txBox="1">
              <a:spLocks noChangeArrowheads="1"/>
            </p:cNvSpPr>
            <p:nvPr/>
          </p:nvSpPr>
          <p:spPr bwMode="auto">
            <a:xfrm>
              <a:off x="2927" y="10650"/>
              <a:ext cx="778" cy="52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rgbClr val="000000"/>
                  </a:solidFill>
                  <a:effectLst/>
                  <a:latin typeface="Times New Roman" pitchFamily="18" charset="0"/>
                  <a:ea typeface="Batang" pitchFamily="18" charset="-127"/>
                  <a:cs typeface="Times New Roman" pitchFamily="18" charset="0"/>
                </a:rPr>
                <a:t>Idle</a:t>
              </a:r>
              <a:endParaRPr kumimoji="0" lang="en-US" altLang="ko-KR"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Line 22"/>
            <p:cNvSpPr>
              <a:spLocks noChangeShapeType="1"/>
            </p:cNvSpPr>
            <p:nvPr/>
          </p:nvSpPr>
          <p:spPr bwMode="auto">
            <a:xfrm>
              <a:off x="3227" y="9621"/>
              <a:ext cx="0" cy="926"/>
            </a:xfrm>
            <a:prstGeom prst="line">
              <a:avLst/>
            </a:prstGeom>
            <a:noFill/>
            <a:ln w="9525">
              <a:solidFill>
                <a:srgbClr val="000000"/>
              </a:solidFill>
              <a:round/>
              <a:headEnd/>
              <a:tailEnd type="arrow" w="med" len="med"/>
            </a:ln>
          </p:spPr>
          <p:txBody>
            <a:bodyPr vert="horz" wrap="none" lIns="91440" tIns="45720" rIns="91440" bIns="45720" numCol="1" anchor="ctr" anchorCtr="0" compatLnSpc="1">
              <a:prstTxWarp prst="textNoShape">
                <a:avLst/>
              </a:prstTxWarp>
            </a:bodyPr>
            <a:lstStyle/>
            <a:p>
              <a:endParaRPr lang="en-IN"/>
            </a:p>
          </p:txBody>
        </p:sp>
        <p:sp>
          <p:nvSpPr>
            <p:cNvPr id="10" name="Oval 21"/>
            <p:cNvSpPr>
              <a:spLocks noChangeArrowheads="1"/>
            </p:cNvSpPr>
            <p:nvPr/>
          </p:nvSpPr>
          <p:spPr bwMode="auto">
            <a:xfrm>
              <a:off x="3127" y="9519"/>
              <a:ext cx="200" cy="205"/>
            </a:xfrm>
            <a:prstGeom prst="ellipse">
              <a:avLst/>
            </a:prstGeom>
            <a:solidFill>
              <a:srgbClr val="000000"/>
            </a:solidFill>
            <a:ln w="9525">
              <a:solidFill>
                <a:srgbClr val="000000"/>
              </a:solidFill>
              <a:round/>
              <a:headEnd/>
              <a:tailEnd/>
            </a:ln>
          </p:spPr>
          <p:txBody>
            <a:bodyPr vert="horz" wrap="none" lIns="91440" tIns="45720" rIns="91440" bIns="45720" numCol="1" anchor="ctr" anchorCtr="0" compatLnSpc="1">
              <a:prstTxWarp prst="textNoShape">
                <a:avLst/>
              </a:prstTxWarp>
            </a:bodyPr>
            <a:lstStyle/>
            <a:p>
              <a:endParaRPr lang="en-IN"/>
            </a:p>
          </p:txBody>
        </p:sp>
        <p:sp>
          <p:nvSpPr>
            <p:cNvPr id="11" name="AutoShape 20"/>
            <p:cNvSpPr>
              <a:spLocks noChangeArrowheads="1"/>
            </p:cNvSpPr>
            <p:nvPr/>
          </p:nvSpPr>
          <p:spPr bwMode="auto">
            <a:xfrm>
              <a:off x="8027" y="10547"/>
              <a:ext cx="1500" cy="720"/>
            </a:xfrm>
            <a:prstGeom prst="roundRect">
              <a:avLst>
                <a:gd name="adj" fmla="val 16667"/>
              </a:avLst>
            </a:prstGeom>
            <a:solidFill>
              <a:srgbClr val="00CC99"/>
            </a:solidFill>
            <a:ln w="9525">
              <a:solidFill>
                <a:srgbClr val="000000"/>
              </a:solidFill>
              <a:round/>
              <a:headEnd/>
              <a:tailEnd/>
            </a:ln>
          </p:spPr>
          <p:txBody>
            <a:bodyPr vert="horz" wrap="none" lIns="91440" tIns="45720" rIns="91440" bIns="45720" numCol="1" anchor="ctr" anchorCtr="0" compatLnSpc="1">
              <a:prstTxWarp prst="textNoShape">
                <a:avLst/>
              </a:prstTxWarp>
            </a:bodyPr>
            <a:lstStyle/>
            <a:p>
              <a:endParaRPr lang="en-IN"/>
            </a:p>
          </p:txBody>
        </p:sp>
        <p:sp>
          <p:nvSpPr>
            <p:cNvPr id="12" name="Text Box 19"/>
            <p:cNvSpPr txBox="1">
              <a:spLocks noChangeArrowheads="1"/>
            </p:cNvSpPr>
            <p:nvPr/>
          </p:nvSpPr>
          <p:spPr bwMode="auto">
            <a:xfrm>
              <a:off x="8227" y="10650"/>
              <a:ext cx="1165" cy="52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rgbClr val="000000"/>
                  </a:solidFill>
                  <a:effectLst/>
                  <a:latin typeface="Times New Roman" pitchFamily="18" charset="0"/>
                  <a:ea typeface="Batang" pitchFamily="18" charset="-127"/>
                  <a:cs typeface="Times New Roman" pitchFamily="18" charset="0"/>
                </a:rPr>
                <a:t>Active</a:t>
              </a:r>
              <a:endParaRPr kumimoji="0" lang="en-US" altLang="ko-K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Line 18"/>
            <p:cNvSpPr>
              <a:spLocks noChangeShapeType="1"/>
            </p:cNvSpPr>
            <p:nvPr/>
          </p:nvSpPr>
          <p:spPr bwMode="auto">
            <a:xfrm>
              <a:off x="4027" y="10753"/>
              <a:ext cx="4000" cy="0"/>
            </a:xfrm>
            <a:prstGeom prst="line">
              <a:avLst/>
            </a:prstGeom>
            <a:noFill/>
            <a:ln w="9525">
              <a:solidFill>
                <a:srgbClr val="000000"/>
              </a:solidFill>
              <a:round/>
              <a:headEnd/>
              <a:tailEnd type="arrow" w="med" len="med"/>
            </a:ln>
          </p:spPr>
          <p:txBody>
            <a:bodyPr vert="horz" wrap="none" lIns="91440" tIns="45720" rIns="91440" bIns="45720" numCol="1" anchor="ctr" anchorCtr="0" compatLnSpc="1">
              <a:prstTxWarp prst="textNoShape">
                <a:avLst/>
              </a:prstTxWarp>
            </a:bodyPr>
            <a:lstStyle/>
            <a:p>
              <a:endParaRPr lang="en-IN"/>
            </a:p>
          </p:txBody>
        </p:sp>
        <p:sp>
          <p:nvSpPr>
            <p:cNvPr id="14" name="Text Box 17"/>
            <p:cNvSpPr txBox="1">
              <a:spLocks noChangeArrowheads="1"/>
            </p:cNvSpPr>
            <p:nvPr/>
          </p:nvSpPr>
          <p:spPr bwMode="auto">
            <a:xfrm>
              <a:off x="4527" y="10239"/>
              <a:ext cx="3165" cy="471"/>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rgbClr val="000000"/>
                  </a:solidFill>
                  <a:effectLst/>
                  <a:latin typeface="Times New Roman" pitchFamily="18" charset="0"/>
                  <a:ea typeface="Batang" pitchFamily="18" charset="-127"/>
                  <a:cs typeface="Times New Roman" pitchFamily="18" charset="0"/>
                </a:rPr>
                <a:t>off hook / play dial tone</a:t>
              </a:r>
              <a:endParaRPr kumimoji="0" lang="en-US" altLang="ko-K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 Box 16"/>
            <p:cNvSpPr txBox="1">
              <a:spLocks noChangeArrowheads="1"/>
            </p:cNvSpPr>
            <p:nvPr/>
          </p:nvSpPr>
          <p:spPr bwMode="auto">
            <a:xfrm>
              <a:off x="5127" y="11884"/>
              <a:ext cx="1215" cy="471"/>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imes New Roman" pitchFamily="18" charset="0"/>
                  <a:ea typeface="Batang" pitchFamily="18" charset="-127"/>
                  <a:cs typeface="Times New Roman" pitchFamily="18" charset="0"/>
                </a:rPr>
                <a:t>on hook</a:t>
              </a:r>
              <a:endParaRPr kumimoji="0" lang="en-US" altLang="ko-KR"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Line 15"/>
            <p:cNvSpPr>
              <a:spLocks noChangeShapeType="1"/>
            </p:cNvSpPr>
            <p:nvPr/>
          </p:nvSpPr>
          <p:spPr bwMode="auto">
            <a:xfrm flipH="1">
              <a:off x="5227" y="9724"/>
              <a:ext cx="0" cy="617"/>
            </a:xfrm>
            <a:prstGeom prst="line">
              <a:avLst/>
            </a:prstGeom>
            <a:noFill/>
            <a:ln w="9525">
              <a:solidFill>
                <a:srgbClr val="FF3300"/>
              </a:solidFill>
              <a:prstDash val="dash"/>
              <a:round/>
              <a:headEnd/>
              <a:tailEnd type="triangle" w="med" len="med"/>
            </a:ln>
          </p:spPr>
          <p:txBody>
            <a:bodyPr vert="horz" wrap="none" lIns="91440" tIns="45720" rIns="91440" bIns="45720" numCol="1" anchor="ctr" anchorCtr="0" compatLnSpc="1">
              <a:prstTxWarp prst="textNoShape">
                <a:avLst/>
              </a:prstTxWarp>
            </a:bodyPr>
            <a:lstStyle/>
            <a:p>
              <a:endParaRPr lang="en-IN"/>
            </a:p>
          </p:txBody>
        </p:sp>
        <p:sp>
          <p:nvSpPr>
            <p:cNvPr id="17" name="Text Box 14"/>
            <p:cNvSpPr txBox="1">
              <a:spLocks noChangeArrowheads="1"/>
            </p:cNvSpPr>
            <p:nvPr/>
          </p:nvSpPr>
          <p:spPr bwMode="auto">
            <a:xfrm>
              <a:off x="4727" y="9210"/>
              <a:ext cx="903" cy="471"/>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3333CC"/>
                  </a:solidFill>
                  <a:effectLst/>
                  <a:latin typeface="Times New Roman" pitchFamily="18" charset="0"/>
                  <a:ea typeface="Batang" pitchFamily="18" charset="-127"/>
                  <a:cs typeface="Times New Roman" pitchFamily="18" charset="0"/>
                </a:rPr>
                <a:t>event</a:t>
              </a:r>
              <a:endParaRPr kumimoji="0" lang="en-US" altLang="ko-KR"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3"/>
            <p:cNvSpPr txBox="1">
              <a:spLocks noChangeArrowheads="1"/>
            </p:cNvSpPr>
            <p:nvPr/>
          </p:nvSpPr>
          <p:spPr bwMode="auto">
            <a:xfrm>
              <a:off x="4827" y="10650"/>
              <a:ext cx="2515" cy="470"/>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rgbClr val="000000"/>
                  </a:solidFill>
                  <a:effectLst/>
                  <a:latin typeface="Times New Roman" pitchFamily="18" charset="0"/>
                  <a:ea typeface="Batang" pitchFamily="18" charset="-127"/>
                  <a:cs typeface="Times New Roman" pitchFamily="18" charset="0"/>
                </a:rPr>
                <a:t>[ valid subscriber ]</a:t>
              </a:r>
              <a:endParaRPr kumimoji="0" lang="en-US" altLang="ko-K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Line 12"/>
            <p:cNvSpPr>
              <a:spLocks noChangeShapeType="1"/>
            </p:cNvSpPr>
            <p:nvPr/>
          </p:nvSpPr>
          <p:spPr bwMode="auto">
            <a:xfrm>
              <a:off x="8627" y="11267"/>
              <a:ext cx="0" cy="617"/>
            </a:xfrm>
            <a:prstGeom prst="line">
              <a:avLst/>
            </a:prstGeom>
            <a:noFill/>
            <a:ln w="9525">
              <a:solidFill>
                <a:srgbClr val="000000"/>
              </a:solidFill>
              <a:round/>
              <a:headEnd/>
              <a:tailEnd/>
            </a:ln>
          </p:spPr>
          <p:txBody>
            <a:bodyPr vert="horz" wrap="none" lIns="91440" tIns="45720" rIns="91440" bIns="45720" numCol="1" anchor="ctr" anchorCtr="0" compatLnSpc="1">
              <a:prstTxWarp prst="textNoShape">
                <a:avLst/>
              </a:prstTxWarp>
            </a:bodyPr>
            <a:lstStyle/>
            <a:p>
              <a:endParaRPr lang="en-IN"/>
            </a:p>
          </p:txBody>
        </p:sp>
        <p:sp>
          <p:nvSpPr>
            <p:cNvPr id="20" name="Line 11"/>
            <p:cNvSpPr>
              <a:spLocks noChangeShapeType="1"/>
            </p:cNvSpPr>
            <p:nvPr/>
          </p:nvSpPr>
          <p:spPr bwMode="auto">
            <a:xfrm flipH="1">
              <a:off x="3227" y="11884"/>
              <a:ext cx="5400" cy="0"/>
            </a:xfrm>
            <a:prstGeom prst="line">
              <a:avLst/>
            </a:prstGeom>
            <a:noFill/>
            <a:ln w="9525">
              <a:solidFill>
                <a:srgbClr val="000000"/>
              </a:solidFill>
              <a:round/>
              <a:headEnd/>
              <a:tailEnd/>
            </a:ln>
          </p:spPr>
          <p:txBody>
            <a:bodyPr vert="horz" wrap="none" lIns="91440" tIns="45720" rIns="91440" bIns="45720" numCol="1" anchor="ctr" anchorCtr="0" compatLnSpc="1">
              <a:prstTxWarp prst="textNoShape">
                <a:avLst/>
              </a:prstTxWarp>
            </a:bodyPr>
            <a:lstStyle/>
            <a:p>
              <a:endParaRPr lang="en-IN"/>
            </a:p>
          </p:txBody>
        </p:sp>
        <p:sp>
          <p:nvSpPr>
            <p:cNvPr id="21" name="Line 10"/>
            <p:cNvSpPr>
              <a:spLocks noChangeShapeType="1"/>
            </p:cNvSpPr>
            <p:nvPr/>
          </p:nvSpPr>
          <p:spPr bwMode="auto">
            <a:xfrm flipV="1">
              <a:off x="3227" y="11267"/>
              <a:ext cx="0" cy="617"/>
            </a:xfrm>
            <a:prstGeom prst="line">
              <a:avLst/>
            </a:prstGeom>
            <a:noFill/>
            <a:ln w="9525">
              <a:solidFill>
                <a:srgbClr val="000000"/>
              </a:solidFill>
              <a:round/>
              <a:headEnd/>
              <a:tailEnd type="triangle" w="med" len="med"/>
            </a:ln>
          </p:spPr>
          <p:txBody>
            <a:bodyPr vert="horz" wrap="none" lIns="91440" tIns="45720" rIns="91440" bIns="45720" numCol="1" anchor="ctr" anchorCtr="0" compatLnSpc="1">
              <a:prstTxWarp prst="textNoShape">
                <a:avLst/>
              </a:prstTxWarp>
            </a:bodyPr>
            <a:lstStyle/>
            <a:p>
              <a:endParaRPr lang="en-IN"/>
            </a:p>
          </p:txBody>
        </p:sp>
        <p:sp>
          <p:nvSpPr>
            <p:cNvPr id="22" name="Line 9"/>
            <p:cNvSpPr>
              <a:spLocks noChangeShapeType="1"/>
            </p:cNvSpPr>
            <p:nvPr/>
          </p:nvSpPr>
          <p:spPr bwMode="auto">
            <a:xfrm flipH="1">
              <a:off x="6227" y="9621"/>
              <a:ext cx="500" cy="720"/>
            </a:xfrm>
            <a:prstGeom prst="line">
              <a:avLst/>
            </a:prstGeom>
            <a:noFill/>
            <a:ln w="9525">
              <a:solidFill>
                <a:srgbClr val="FF3300"/>
              </a:solidFill>
              <a:prstDash val="dash"/>
              <a:round/>
              <a:headEnd/>
              <a:tailEnd type="triangle" w="med" len="med"/>
            </a:ln>
          </p:spPr>
          <p:txBody>
            <a:bodyPr vert="horz" wrap="none" lIns="91440" tIns="45720" rIns="91440" bIns="45720" numCol="1" anchor="ctr" anchorCtr="0" compatLnSpc="1">
              <a:prstTxWarp prst="textNoShape">
                <a:avLst/>
              </a:prstTxWarp>
            </a:bodyPr>
            <a:lstStyle/>
            <a:p>
              <a:endParaRPr lang="en-IN"/>
            </a:p>
          </p:txBody>
        </p:sp>
        <p:sp>
          <p:nvSpPr>
            <p:cNvPr id="23" name="Text Box 8"/>
            <p:cNvSpPr txBox="1">
              <a:spLocks noChangeArrowheads="1"/>
            </p:cNvSpPr>
            <p:nvPr/>
          </p:nvSpPr>
          <p:spPr bwMode="auto">
            <a:xfrm>
              <a:off x="6427" y="9210"/>
              <a:ext cx="990" cy="471"/>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3333CC"/>
                  </a:solidFill>
                  <a:effectLst/>
                  <a:latin typeface="Times New Roman" pitchFamily="18" charset="0"/>
                  <a:ea typeface="Batang" pitchFamily="18" charset="-127"/>
                  <a:cs typeface="Times New Roman" pitchFamily="18" charset="0"/>
                </a:rPr>
                <a:t>action</a:t>
              </a:r>
              <a:endParaRPr kumimoji="0" lang="en-US" altLang="ko-K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Line 7"/>
            <p:cNvSpPr>
              <a:spLocks noChangeShapeType="1"/>
            </p:cNvSpPr>
            <p:nvPr/>
          </p:nvSpPr>
          <p:spPr bwMode="auto">
            <a:xfrm>
              <a:off x="6227" y="11061"/>
              <a:ext cx="1400" cy="1440"/>
            </a:xfrm>
            <a:prstGeom prst="line">
              <a:avLst/>
            </a:prstGeom>
            <a:noFill/>
            <a:ln w="9525">
              <a:solidFill>
                <a:srgbClr val="FF3300"/>
              </a:solidFill>
              <a:prstDash val="dash"/>
              <a:round/>
              <a:headEnd type="triangle" w="med" len="med"/>
              <a:tailEnd/>
            </a:ln>
          </p:spPr>
          <p:txBody>
            <a:bodyPr vert="horz" wrap="none" lIns="91440" tIns="45720" rIns="91440" bIns="45720" numCol="1" anchor="ctr" anchorCtr="0" compatLnSpc="1">
              <a:prstTxWarp prst="textNoShape">
                <a:avLst/>
              </a:prstTxWarp>
            </a:bodyPr>
            <a:lstStyle/>
            <a:p>
              <a:endParaRPr lang="en-IN"/>
            </a:p>
          </p:txBody>
        </p:sp>
        <p:sp>
          <p:nvSpPr>
            <p:cNvPr id="25" name="Text Box 6"/>
            <p:cNvSpPr txBox="1">
              <a:spLocks noChangeArrowheads="1"/>
            </p:cNvSpPr>
            <p:nvPr/>
          </p:nvSpPr>
          <p:spPr bwMode="auto">
            <a:xfrm>
              <a:off x="6927" y="12399"/>
              <a:ext cx="2153" cy="471"/>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3333CC"/>
                  </a:solidFill>
                  <a:effectLst/>
                  <a:latin typeface="Times New Roman" pitchFamily="18" charset="0"/>
                  <a:ea typeface="Batang" pitchFamily="18" charset="-127"/>
                  <a:cs typeface="Times New Roman" pitchFamily="18" charset="0"/>
                </a:rPr>
                <a:t>guard condition</a:t>
              </a:r>
              <a:endParaRPr kumimoji="0" lang="en-US" altLang="ko-KR" sz="1800" b="0" i="0" u="none" strike="noStrike" cap="none" normalizeH="0" baseline="0" smtClean="0">
                <a:ln>
                  <a:noFill/>
                </a:ln>
                <a:solidFill>
                  <a:schemeClr val="tx1"/>
                </a:solidFill>
                <a:effectLst/>
                <a:latin typeface="Arial" pitchFamily="34" charset="0"/>
                <a:cs typeface="Arial" pitchFamily="34" charset="0"/>
              </a:endParaRPr>
            </a:p>
          </p:txBody>
        </p:sp>
      </p:grpSp>
      <p:graphicFrame>
        <p:nvGraphicFramePr>
          <p:cNvPr id="114690" name="Object 3"/>
          <p:cNvGraphicFramePr>
            <a:graphicFrameLocks noChangeAspect="1"/>
          </p:cNvGraphicFramePr>
          <p:nvPr/>
        </p:nvGraphicFramePr>
        <p:xfrm>
          <a:off x="5072066" y="4000510"/>
          <a:ext cx="3886200" cy="720725"/>
        </p:xfrm>
        <a:graphic>
          <a:graphicData uri="http://schemas.openxmlformats.org/presentationml/2006/ole">
            <p:oleObj spid="_x0000_s114690" name="VISIO" r:id="rId3" imgW="2366640" imgH="401040" progId="">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3"/>
          <p:cNvSpPr>
            <a:spLocks noGrp="1"/>
          </p:cNvSpPr>
          <p:nvPr>
            <p:ph sz="quarter" idx="14"/>
          </p:nvPr>
        </p:nvSpPr>
        <p:spPr>
          <a:xfrm>
            <a:off x="5857884" y="1357304"/>
            <a:ext cx="2928958" cy="3268625"/>
          </a:xfrm>
        </p:spPr>
        <p:txBody>
          <a:bodyPr>
            <a:normAutofit fontScale="85000" lnSpcReduction="20000"/>
          </a:bodyPr>
          <a:lstStyle/>
          <a:p>
            <a:r>
              <a:rPr lang="en-GB" sz="2000" b="1" dirty="0" smtClean="0">
                <a:latin typeface="Times New Roman" pitchFamily="18" charset="0"/>
                <a:cs typeface="Times New Roman" pitchFamily="18" charset="0"/>
              </a:rPr>
              <a:t>Actions</a:t>
            </a:r>
          </a:p>
          <a:p>
            <a:pPr lvl="1" algn="just">
              <a:lnSpc>
                <a:spcPct val="97000"/>
              </a:lnSpc>
            </a:pPr>
            <a:r>
              <a:rPr lang="en-GB" dirty="0" smtClean="0">
                <a:latin typeface="Times New Roman" pitchFamily="18" charset="0"/>
                <a:cs typeface="Times New Roman" pitchFamily="18" charset="0"/>
              </a:rPr>
              <a:t>is an executable atomic computation</a:t>
            </a:r>
          </a:p>
          <a:p>
            <a:pPr lvl="1" algn="just">
              <a:lnSpc>
                <a:spcPct val="97000"/>
              </a:lnSpc>
            </a:pPr>
            <a:endParaRPr lang="en-GB" dirty="0" smtClean="0">
              <a:latin typeface="Times New Roman" pitchFamily="18" charset="0"/>
              <a:cs typeface="Times New Roman" pitchFamily="18" charset="0"/>
            </a:endParaRPr>
          </a:p>
          <a:p>
            <a:pPr lvl="1" algn="just">
              <a:lnSpc>
                <a:spcPct val="97000"/>
              </a:lnSpc>
            </a:pPr>
            <a:r>
              <a:rPr lang="en-GB" dirty="0" smtClean="0">
                <a:latin typeface="Times New Roman" pitchFamily="18" charset="0"/>
                <a:cs typeface="Times New Roman" pitchFamily="18" charset="0"/>
              </a:rPr>
              <a:t>includes operation calls, the creation or destruction of another object, or the sending of a signal to an object</a:t>
            </a:r>
          </a:p>
        </p:txBody>
      </p:sp>
      <p:sp>
        <p:nvSpPr>
          <p:cNvPr id="22" name="AutoShape 3"/>
          <p:cNvSpPr>
            <a:spLocks noChangeArrowheads="1"/>
          </p:cNvSpPr>
          <p:nvPr/>
        </p:nvSpPr>
        <p:spPr bwMode="auto">
          <a:xfrm>
            <a:off x="142844" y="2500312"/>
            <a:ext cx="1477962" cy="850900"/>
          </a:xfrm>
          <a:prstGeom prst="roundRect">
            <a:avLst>
              <a:gd name="adj" fmla="val 16667"/>
            </a:avLst>
          </a:prstGeom>
          <a:noFill/>
          <a:ln w="9525">
            <a:solidFill>
              <a:schemeClr val="tx1"/>
            </a:solidFill>
            <a:round/>
            <a:headEnd/>
            <a:tailEnd/>
          </a:ln>
        </p:spPr>
        <p:txBody>
          <a:bodyPr wrap="none" anchor="ctr"/>
          <a:lstStyle/>
          <a:p>
            <a:pPr algn="ctr"/>
            <a:r>
              <a:rPr lang="en-US" altLang="ko-KR" sz="2000">
                <a:ea typeface="Gulim" pitchFamily="34" charset="-127"/>
              </a:rPr>
              <a:t>Idle</a:t>
            </a:r>
          </a:p>
        </p:txBody>
      </p:sp>
      <p:sp>
        <p:nvSpPr>
          <p:cNvPr id="23" name="Line 4"/>
          <p:cNvSpPr>
            <a:spLocks noChangeShapeType="1"/>
          </p:cNvSpPr>
          <p:nvPr/>
        </p:nvSpPr>
        <p:spPr bwMode="auto">
          <a:xfrm flipV="1">
            <a:off x="1770046" y="2813045"/>
            <a:ext cx="2236787" cy="0"/>
          </a:xfrm>
          <a:prstGeom prst="line">
            <a:avLst/>
          </a:prstGeom>
          <a:noFill/>
          <a:ln w="9525">
            <a:solidFill>
              <a:schemeClr val="tx1"/>
            </a:solidFill>
            <a:round/>
            <a:headEnd/>
            <a:tailEnd type="arrow" w="lg" len="lg"/>
          </a:ln>
        </p:spPr>
        <p:txBody>
          <a:bodyPr/>
          <a:lstStyle/>
          <a:p>
            <a:endParaRPr lang="en-US"/>
          </a:p>
        </p:txBody>
      </p:sp>
      <p:sp>
        <p:nvSpPr>
          <p:cNvPr id="24" name="Oval 5"/>
          <p:cNvSpPr>
            <a:spLocks noChangeArrowheads="1"/>
          </p:cNvSpPr>
          <p:nvPr/>
        </p:nvSpPr>
        <p:spPr bwMode="auto">
          <a:xfrm>
            <a:off x="1000100" y="2000246"/>
            <a:ext cx="242887" cy="231775"/>
          </a:xfrm>
          <a:prstGeom prst="ellipse">
            <a:avLst/>
          </a:prstGeom>
          <a:solidFill>
            <a:schemeClr val="tx1"/>
          </a:solidFill>
          <a:ln w="9525">
            <a:solidFill>
              <a:schemeClr val="tx1"/>
            </a:solidFill>
            <a:round/>
            <a:headEnd/>
            <a:tailEnd/>
          </a:ln>
        </p:spPr>
        <p:txBody>
          <a:bodyPr wrap="none" anchor="ctr"/>
          <a:lstStyle/>
          <a:p>
            <a:endParaRPr lang="en-US" sz="2000"/>
          </a:p>
        </p:txBody>
      </p:sp>
      <p:sp>
        <p:nvSpPr>
          <p:cNvPr id="25" name="Line 6"/>
          <p:cNvSpPr>
            <a:spLocks noChangeShapeType="1"/>
          </p:cNvSpPr>
          <p:nvPr/>
        </p:nvSpPr>
        <p:spPr bwMode="auto">
          <a:xfrm flipH="1">
            <a:off x="1044558" y="2143122"/>
            <a:ext cx="45719" cy="373061"/>
          </a:xfrm>
          <a:prstGeom prst="line">
            <a:avLst/>
          </a:prstGeom>
          <a:noFill/>
          <a:ln w="9525">
            <a:solidFill>
              <a:schemeClr val="tx1"/>
            </a:solidFill>
            <a:round/>
            <a:headEnd/>
            <a:tailEnd type="arrow" w="lg" len="lg"/>
          </a:ln>
        </p:spPr>
        <p:txBody>
          <a:bodyPr/>
          <a:lstStyle/>
          <a:p>
            <a:endParaRPr lang="en-US"/>
          </a:p>
        </p:txBody>
      </p:sp>
      <p:sp>
        <p:nvSpPr>
          <p:cNvPr id="26" name="Text Box 7"/>
          <p:cNvSpPr txBox="1">
            <a:spLocks noChangeArrowheads="1"/>
          </p:cNvSpPr>
          <p:nvPr/>
        </p:nvSpPr>
        <p:spPr bwMode="auto">
          <a:xfrm>
            <a:off x="0" y="1571618"/>
            <a:ext cx="1439862" cy="396875"/>
          </a:xfrm>
          <a:prstGeom prst="rect">
            <a:avLst/>
          </a:prstGeom>
          <a:noFill/>
          <a:ln w="9525">
            <a:noFill/>
            <a:miter lim="800000"/>
            <a:headEnd/>
            <a:tailEnd/>
          </a:ln>
        </p:spPr>
        <p:txBody>
          <a:bodyPr wrap="none">
            <a:spAutoFit/>
          </a:bodyPr>
          <a:lstStyle/>
          <a:p>
            <a:r>
              <a:rPr lang="en-US" altLang="ko-KR" sz="2000" dirty="0">
                <a:solidFill>
                  <a:srgbClr val="0000FF"/>
                </a:solidFill>
                <a:ea typeface="Gulim" pitchFamily="34" charset="-127"/>
              </a:rPr>
              <a:t>Initial State</a:t>
            </a:r>
          </a:p>
        </p:txBody>
      </p:sp>
      <p:sp>
        <p:nvSpPr>
          <p:cNvPr id="27" name="Line 8"/>
          <p:cNvSpPr>
            <a:spLocks noChangeShapeType="1"/>
          </p:cNvSpPr>
          <p:nvPr/>
        </p:nvSpPr>
        <p:spPr bwMode="auto">
          <a:xfrm>
            <a:off x="2965433" y="2295520"/>
            <a:ext cx="247650" cy="501650"/>
          </a:xfrm>
          <a:prstGeom prst="line">
            <a:avLst/>
          </a:prstGeom>
          <a:noFill/>
          <a:ln w="9525" cap="rnd">
            <a:solidFill>
              <a:srgbClr val="0000FF"/>
            </a:solidFill>
            <a:prstDash val="sysDot"/>
            <a:round/>
            <a:headEnd/>
            <a:tailEnd type="triangle" w="med" len="med"/>
          </a:ln>
        </p:spPr>
        <p:txBody>
          <a:bodyPr/>
          <a:lstStyle/>
          <a:p>
            <a:endParaRPr lang="en-US"/>
          </a:p>
        </p:txBody>
      </p:sp>
      <p:sp>
        <p:nvSpPr>
          <p:cNvPr id="28" name="Line 9"/>
          <p:cNvSpPr>
            <a:spLocks noChangeShapeType="1"/>
          </p:cNvSpPr>
          <p:nvPr/>
        </p:nvSpPr>
        <p:spPr bwMode="auto">
          <a:xfrm flipH="1">
            <a:off x="2371708" y="2284408"/>
            <a:ext cx="584200" cy="822325"/>
          </a:xfrm>
          <a:prstGeom prst="line">
            <a:avLst/>
          </a:prstGeom>
          <a:noFill/>
          <a:ln w="9525" cap="rnd">
            <a:solidFill>
              <a:srgbClr val="0000FF"/>
            </a:solidFill>
            <a:prstDash val="sysDot"/>
            <a:round/>
            <a:headEnd/>
            <a:tailEnd type="triangle" w="med" len="med"/>
          </a:ln>
        </p:spPr>
        <p:txBody>
          <a:bodyPr/>
          <a:lstStyle/>
          <a:p>
            <a:endParaRPr lang="en-US"/>
          </a:p>
        </p:txBody>
      </p:sp>
      <p:sp>
        <p:nvSpPr>
          <p:cNvPr id="29" name="AutoShape 10"/>
          <p:cNvSpPr>
            <a:spLocks noChangeArrowheads="1"/>
          </p:cNvSpPr>
          <p:nvPr/>
        </p:nvSpPr>
        <p:spPr bwMode="auto">
          <a:xfrm>
            <a:off x="4017946" y="2509833"/>
            <a:ext cx="1477962" cy="850900"/>
          </a:xfrm>
          <a:prstGeom prst="roundRect">
            <a:avLst>
              <a:gd name="adj" fmla="val 16667"/>
            </a:avLst>
          </a:prstGeom>
          <a:noFill/>
          <a:ln w="9525">
            <a:solidFill>
              <a:schemeClr val="tx1"/>
            </a:solidFill>
            <a:round/>
            <a:headEnd/>
            <a:tailEnd/>
          </a:ln>
        </p:spPr>
        <p:txBody>
          <a:bodyPr wrap="none" anchor="ctr"/>
          <a:lstStyle/>
          <a:p>
            <a:pPr algn="ctr"/>
            <a:r>
              <a:rPr lang="en-US" altLang="ko-KR" sz="2000">
                <a:ea typeface="Gulim" pitchFamily="34" charset="-127"/>
              </a:rPr>
              <a:t>Running</a:t>
            </a:r>
          </a:p>
        </p:txBody>
      </p:sp>
      <p:grpSp>
        <p:nvGrpSpPr>
          <p:cNvPr id="30" name="Group 11"/>
          <p:cNvGrpSpPr>
            <a:grpSpLocks/>
          </p:cNvGrpSpPr>
          <p:nvPr/>
        </p:nvGrpSpPr>
        <p:grpSpPr bwMode="auto">
          <a:xfrm>
            <a:off x="4560871" y="1660520"/>
            <a:ext cx="363537" cy="360363"/>
            <a:chOff x="3028" y="2085"/>
            <a:chExt cx="229" cy="227"/>
          </a:xfrm>
        </p:grpSpPr>
        <p:sp>
          <p:nvSpPr>
            <p:cNvPr id="31" name="Oval 12"/>
            <p:cNvSpPr>
              <a:spLocks noChangeArrowheads="1"/>
            </p:cNvSpPr>
            <p:nvPr/>
          </p:nvSpPr>
          <p:spPr bwMode="auto">
            <a:xfrm>
              <a:off x="3065" y="2126"/>
              <a:ext cx="153" cy="146"/>
            </a:xfrm>
            <a:prstGeom prst="ellipse">
              <a:avLst/>
            </a:prstGeom>
            <a:solidFill>
              <a:schemeClr val="tx1"/>
            </a:solidFill>
            <a:ln w="9525">
              <a:solidFill>
                <a:schemeClr val="tx1"/>
              </a:solidFill>
              <a:round/>
              <a:headEnd/>
              <a:tailEnd/>
            </a:ln>
          </p:spPr>
          <p:txBody>
            <a:bodyPr wrap="none" anchor="ctr"/>
            <a:lstStyle/>
            <a:p>
              <a:endParaRPr lang="en-US" sz="2000"/>
            </a:p>
          </p:txBody>
        </p:sp>
        <p:sp>
          <p:nvSpPr>
            <p:cNvPr id="32" name="Oval 13"/>
            <p:cNvSpPr>
              <a:spLocks noChangeArrowheads="1"/>
            </p:cNvSpPr>
            <p:nvPr/>
          </p:nvSpPr>
          <p:spPr bwMode="auto">
            <a:xfrm>
              <a:off x="3028" y="2085"/>
              <a:ext cx="229" cy="227"/>
            </a:xfrm>
            <a:prstGeom prst="ellipse">
              <a:avLst/>
            </a:prstGeom>
            <a:noFill/>
            <a:ln w="9525">
              <a:solidFill>
                <a:schemeClr val="tx1"/>
              </a:solidFill>
              <a:round/>
              <a:headEnd/>
              <a:tailEnd/>
            </a:ln>
          </p:spPr>
          <p:txBody>
            <a:bodyPr wrap="none" anchor="ctr"/>
            <a:lstStyle/>
            <a:p>
              <a:endParaRPr lang="en-US" sz="2000"/>
            </a:p>
          </p:txBody>
        </p:sp>
      </p:grpSp>
      <p:sp>
        <p:nvSpPr>
          <p:cNvPr id="33" name="Line 14"/>
          <p:cNvSpPr>
            <a:spLocks noChangeShapeType="1"/>
          </p:cNvSpPr>
          <p:nvPr/>
        </p:nvSpPr>
        <p:spPr bwMode="auto">
          <a:xfrm flipV="1">
            <a:off x="4752958" y="2019295"/>
            <a:ext cx="1588" cy="487363"/>
          </a:xfrm>
          <a:prstGeom prst="line">
            <a:avLst/>
          </a:prstGeom>
          <a:noFill/>
          <a:ln w="9525">
            <a:solidFill>
              <a:schemeClr val="tx1"/>
            </a:solidFill>
            <a:round/>
            <a:headEnd/>
            <a:tailEnd type="arrow" w="lg" len="lg"/>
          </a:ln>
        </p:spPr>
        <p:txBody>
          <a:bodyPr/>
          <a:lstStyle/>
          <a:p>
            <a:endParaRPr lang="en-US"/>
          </a:p>
        </p:txBody>
      </p:sp>
      <p:sp>
        <p:nvSpPr>
          <p:cNvPr id="34" name="Line 15"/>
          <p:cNvSpPr>
            <a:spLocks noChangeShapeType="1"/>
          </p:cNvSpPr>
          <p:nvPr/>
        </p:nvSpPr>
        <p:spPr bwMode="auto">
          <a:xfrm flipH="1">
            <a:off x="1766871" y="3098795"/>
            <a:ext cx="2247900" cy="1588"/>
          </a:xfrm>
          <a:prstGeom prst="line">
            <a:avLst/>
          </a:prstGeom>
          <a:noFill/>
          <a:ln w="9525">
            <a:solidFill>
              <a:schemeClr val="tx1"/>
            </a:solidFill>
            <a:round/>
            <a:headEnd/>
            <a:tailEnd type="arrow" w="lg" len="lg"/>
          </a:ln>
        </p:spPr>
        <p:txBody>
          <a:bodyPr/>
          <a:lstStyle/>
          <a:p>
            <a:endParaRPr lang="en-US"/>
          </a:p>
        </p:txBody>
      </p:sp>
      <p:sp>
        <p:nvSpPr>
          <p:cNvPr id="35" name="Text Box 17"/>
          <p:cNvSpPr txBox="1">
            <a:spLocks noChangeArrowheads="1"/>
          </p:cNvSpPr>
          <p:nvPr/>
        </p:nvSpPr>
        <p:spPr bwMode="auto">
          <a:xfrm>
            <a:off x="2471721" y="3832220"/>
            <a:ext cx="776287" cy="396875"/>
          </a:xfrm>
          <a:prstGeom prst="rect">
            <a:avLst/>
          </a:prstGeom>
          <a:noFill/>
          <a:ln w="9525">
            <a:noFill/>
            <a:miter lim="800000"/>
            <a:headEnd/>
            <a:tailEnd/>
          </a:ln>
        </p:spPr>
        <p:txBody>
          <a:bodyPr wrap="none">
            <a:spAutoFit/>
          </a:bodyPr>
          <a:lstStyle/>
          <a:p>
            <a:r>
              <a:rPr lang="en-US" altLang="ko-KR" sz="2000">
                <a:solidFill>
                  <a:srgbClr val="0000FF"/>
                </a:solidFill>
                <a:ea typeface="Gulim" pitchFamily="34" charset="-127"/>
              </a:rPr>
              <a:t>State</a:t>
            </a:r>
          </a:p>
        </p:txBody>
      </p:sp>
      <p:sp>
        <p:nvSpPr>
          <p:cNvPr id="36" name="Text Box 18"/>
          <p:cNvSpPr txBox="1">
            <a:spLocks noChangeArrowheads="1"/>
          </p:cNvSpPr>
          <p:nvPr/>
        </p:nvSpPr>
        <p:spPr bwMode="auto">
          <a:xfrm>
            <a:off x="2214546" y="1857370"/>
            <a:ext cx="1300162" cy="396875"/>
          </a:xfrm>
          <a:prstGeom prst="rect">
            <a:avLst/>
          </a:prstGeom>
          <a:noFill/>
          <a:ln w="9525">
            <a:noFill/>
            <a:miter lim="800000"/>
            <a:headEnd/>
            <a:tailEnd/>
          </a:ln>
        </p:spPr>
        <p:txBody>
          <a:bodyPr wrap="none">
            <a:spAutoFit/>
          </a:bodyPr>
          <a:lstStyle/>
          <a:p>
            <a:r>
              <a:rPr lang="en-US" altLang="ko-KR" sz="2000">
                <a:solidFill>
                  <a:srgbClr val="0000FF"/>
                </a:solidFill>
                <a:ea typeface="Gulim" pitchFamily="34" charset="-127"/>
              </a:rPr>
              <a:t>Transition</a:t>
            </a:r>
          </a:p>
        </p:txBody>
      </p:sp>
      <p:sp>
        <p:nvSpPr>
          <p:cNvPr id="37" name="Line 19"/>
          <p:cNvSpPr>
            <a:spLocks noChangeShapeType="1"/>
          </p:cNvSpPr>
          <p:nvPr/>
        </p:nvSpPr>
        <p:spPr bwMode="auto">
          <a:xfrm flipV="1">
            <a:off x="2943208" y="3371845"/>
            <a:ext cx="1282700" cy="511175"/>
          </a:xfrm>
          <a:prstGeom prst="line">
            <a:avLst/>
          </a:prstGeom>
          <a:noFill/>
          <a:ln w="9525" cap="rnd">
            <a:solidFill>
              <a:srgbClr val="0000FF"/>
            </a:solidFill>
            <a:prstDash val="sysDot"/>
            <a:round/>
            <a:headEnd/>
            <a:tailEnd type="triangle" w="med" len="med"/>
          </a:ln>
        </p:spPr>
        <p:txBody>
          <a:bodyPr/>
          <a:lstStyle/>
          <a:p>
            <a:endParaRPr lang="en-US"/>
          </a:p>
        </p:txBody>
      </p:sp>
      <p:sp>
        <p:nvSpPr>
          <p:cNvPr id="38" name="Line 20"/>
          <p:cNvSpPr>
            <a:spLocks noChangeShapeType="1"/>
          </p:cNvSpPr>
          <p:nvPr/>
        </p:nvSpPr>
        <p:spPr bwMode="auto">
          <a:xfrm flipH="1" flipV="1">
            <a:off x="1444608" y="3371845"/>
            <a:ext cx="1450975" cy="511175"/>
          </a:xfrm>
          <a:prstGeom prst="line">
            <a:avLst/>
          </a:prstGeom>
          <a:noFill/>
          <a:ln w="9525" cap="rnd">
            <a:solidFill>
              <a:srgbClr val="0000FF"/>
            </a:solidFill>
            <a:prstDash val="sysDot"/>
            <a:round/>
            <a:headEnd/>
            <a:tailEnd type="triangle" w="med" len="med"/>
          </a:ln>
        </p:spPr>
        <p:txBody>
          <a:bodyPr/>
          <a:lstStyle/>
          <a:p>
            <a:endParaRPr lang="en-US"/>
          </a:p>
        </p:txBody>
      </p:sp>
      <p:sp>
        <p:nvSpPr>
          <p:cNvPr id="39" name="AutoShape 4"/>
          <p:cNvSpPr>
            <a:spLocks noChangeArrowheads="1"/>
          </p:cNvSpPr>
          <p:nvPr/>
        </p:nvSpPr>
        <p:spPr bwMode="auto">
          <a:xfrm>
            <a:off x="1539888" y="4365624"/>
            <a:ext cx="977900" cy="381000"/>
          </a:xfrm>
          <a:prstGeom prst="flowChartAlternateProcess">
            <a:avLst/>
          </a:prstGeom>
          <a:noFill/>
          <a:ln w="12700" cap="sq">
            <a:solidFill>
              <a:schemeClr val="tx1"/>
            </a:solidFill>
            <a:miter lim="800000"/>
            <a:headEnd type="none" w="sm" len="sm"/>
            <a:tailEnd type="none" w="sm" len="sm"/>
          </a:ln>
        </p:spPr>
        <p:txBody>
          <a:bodyPr wrap="none" anchor="ctr"/>
          <a:lstStyle/>
          <a:p>
            <a:pPr algn="ctr"/>
            <a:r>
              <a:rPr lang="en-US" altLang="zh-CN" dirty="0">
                <a:latin typeface="Times New Roman" pitchFamily="18" charset="0"/>
              </a:rPr>
              <a:t>Unpaid</a:t>
            </a:r>
          </a:p>
        </p:txBody>
      </p:sp>
      <p:sp>
        <p:nvSpPr>
          <p:cNvPr id="40" name="Oval 5"/>
          <p:cNvSpPr>
            <a:spLocks noChangeArrowheads="1"/>
          </p:cNvSpPr>
          <p:nvPr/>
        </p:nvSpPr>
        <p:spPr bwMode="auto">
          <a:xfrm>
            <a:off x="0" y="4429138"/>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IN"/>
          </a:p>
        </p:txBody>
      </p:sp>
      <p:sp>
        <p:nvSpPr>
          <p:cNvPr id="41" name="Oval 6"/>
          <p:cNvSpPr>
            <a:spLocks noChangeArrowheads="1"/>
          </p:cNvSpPr>
          <p:nvPr/>
        </p:nvSpPr>
        <p:spPr bwMode="auto">
          <a:xfrm>
            <a:off x="6048388" y="4416424"/>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IN"/>
          </a:p>
        </p:txBody>
      </p:sp>
      <p:sp>
        <p:nvSpPr>
          <p:cNvPr id="42" name="Oval 7"/>
          <p:cNvSpPr>
            <a:spLocks noChangeArrowheads="1"/>
          </p:cNvSpPr>
          <p:nvPr/>
        </p:nvSpPr>
        <p:spPr bwMode="auto">
          <a:xfrm>
            <a:off x="5972188" y="4340224"/>
            <a:ext cx="457200" cy="457200"/>
          </a:xfrm>
          <a:prstGeom prst="ellipse">
            <a:avLst/>
          </a:prstGeom>
          <a:noFill/>
          <a:ln w="12700" cap="sq">
            <a:solidFill>
              <a:schemeClr val="tx1"/>
            </a:solidFill>
            <a:round/>
            <a:headEnd type="none" w="sm" len="sm"/>
            <a:tailEnd type="none" w="sm" len="sm"/>
          </a:ln>
        </p:spPr>
        <p:txBody>
          <a:bodyPr wrap="none" anchor="ctr"/>
          <a:lstStyle/>
          <a:p>
            <a:endParaRPr lang="en-IN"/>
          </a:p>
        </p:txBody>
      </p:sp>
      <p:sp>
        <p:nvSpPr>
          <p:cNvPr id="43" name="AutoShape 10"/>
          <p:cNvSpPr>
            <a:spLocks noChangeArrowheads="1"/>
          </p:cNvSpPr>
          <p:nvPr/>
        </p:nvSpPr>
        <p:spPr bwMode="auto">
          <a:xfrm>
            <a:off x="3533788" y="4391024"/>
            <a:ext cx="990600" cy="381000"/>
          </a:xfrm>
          <a:prstGeom prst="flowChartAlternateProcess">
            <a:avLst/>
          </a:prstGeom>
          <a:noFill/>
          <a:ln w="12700" cap="sq">
            <a:solidFill>
              <a:schemeClr val="tx1"/>
            </a:solidFill>
            <a:miter lim="800000"/>
            <a:headEnd type="none" w="sm" len="sm"/>
            <a:tailEnd type="none" w="sm" len="sm"/>
          </a:ln>
        </p:spPr>
        <p:txBody>
          <a:bodyPr wrap="none" anchor="ctr"/>
          <a:lstStyle/>
          <a:p>
            <a:pPr algn="ctr"/>
            <a:r>
              <a:rPr lang="en-US" altLang="zh-CN">
                <a:latin typeface="Times New Roman" pitchFamily="18" charset="0"/>
              </a:rPr>
              <a:t>Paid</a:t>
            </a:r>
          </a:p>
        </p:txBody>
      </p:sp>
      <p:sp>
        <p:nvSpPr>
          <p:cNvPr id="44" name="Line 11"/>
          <p:cNvSpPr>
            <a:spLocks noChangeShapeType="1"/>
          </p:cNvSpPr>
          <p:nvPr/>
        </p:nvSpPr>
        <p:spPr bwMode="auto">
          <a:xfrm>
            <a:off x="357190" y="4572014"/>
            <a:ext cx="1143000" cy="0"/>
          </a:xfrm>
          <a:prstGeom prst="line">
            <a:avLst/>
          </a:prstGeom>
          <a:noFill/>
          <a:ln w="9525">
            <a:solidFill>
              <a:schemeClr val="tx1"/>
            </a:solidFill>
            <a:miter lim="800000"/>
            <a:headEnd/>
            <a:tailEnd type="triangle" w="med" len="med"/>
          </a:ln>
        </p:spPr>
        <p:txBody>
          <a:bodyPr wrap="none"/>
          <a:lstStyle/>
          <a:p>
            <a:endParaRPr lang="en-US"/>
          </a:p>
        </p:txBody>
      </p:sp>
      <p:sp>
        <p:nvSpPr>
          <p:cNvPr id="45" name="Text Box 12"/>
          <p:cNvSpPr txBox="1">
            <a:spLocks noChangeArrowheads="1"/>
          </p:cNvSpPr>
          <p:nvPr/>
        </p:nvSpPr>
        <p:spPr bwMode="auto">
          <a:xfrm>
            <a:off x="320688" y="4695824"/>
            <a:ext cx="1320800" cy="304800"/>
          </a:xfrm>
          <a:prstGeom prst="rect">
            <a:avLst/>
          </a:prstGeom>
          <a:noFill/>
          <a:ln w="9525">
            <a:noFill/>
            <a:miter lim="800000"/>
            <a:headEnd/>
            <a:tailEnd/>
          </a:ln>
        </p:spPr>
        <p:txBody>
          <a:bodyPr wrap="none">
            <a:spAutoFit/>
          </a:bodyPr>
          <a:lstStyle/>
          <a:p>
            <a:r>
              <a:rPr lang="en-US" altLang="zh-CN" sz="1400">
                <a:latin typeface="Times New Roman" pitchFamily="18" charset="0"/>
              </a:rPr>
              <a:t>Invoice  created</a:t>
            </a:r>
          </a:p>
        </p:txBody>
      </p:sp>
      <p:sp>
        <p:nvSpPr>
          <p:cNvPr id="46" name="Line 13"/>
          <p:cNvSpPr>
            <a:spLocks noChangeShapeType="1"/>
          </p:cNvSpPr>
          <p:nvPr/>
        </p:nvSpPr>
        <p:spPr bwMode="auto">
          <a:xfrm>
            <a:off x="2530488" y="4543424"/>
            <a:ext cx="990600" cy="0"/>
          </a:xfrm>
          <a:prstGeom prst="line">
            <a:avLst/>
          </a:prstGeom>
          <a:noFill/>
          <a:ln w="9525">
            <a:solidFill>
              <a:schemeClr val="tx1"/>
            </a:solidFill>
            <a:miter lim="800000"/>
            <a:headEnd/>
            <a:tailEnd type="triangle" w="med" len="med"/>
          </a:ln>
        </p:spPr>
        <p:txBody>
          <a:bodyPr wrap="none"/>
          <a:lstStyle/>
          <a:p>
            <a:endParaRPr lang="en-US"/>
          </a:p>
        </p:txBody>
      </p:sp>
      <p:sp>
        <p:nvSpPr>
          <p:cNvPr id="47" name="Text Box 14"/>
          <p:cNvSpPr txBox="1">
            <a:spLocks noChangeArrowheads="1"/>
          </p:cNvSpPr>
          <p:nvPr/>
        </p:nvSpPr>
        <p:spPr bwMode="auto">
          <a:xfrm>
            <a:off x="2682888" y="4695824"/>
            <a:ext cx="668338" cy="304800"/>
          </a:xfrm>
          <a:prstGeom prst="rect">
            <a:avLst/>
          </a:prstGeom>
          <a:noFill/>
          <a:ln w="9525">
            <a:noFill/>
            <a:miter lim="800000"/>
            <a:headEnd/>
            <a:tailEnd/>
          </a:ln>
        </p:spPr>
        <p:txBody>
          <a:bodyPr>
            <a:spAutoFit/>
          </a:bodyPr>
          <a:lstStyle/>
          <a:p>
            <a:r>
              <a:rPr lang="en-US" altLang="zh-CN" sz="1400">
                <a:latin typeface="Times New Roman" pitchFamily="18" charset="0"/>
              </a:rPr>
              <a:t>paying</a:t>
            </a:r>
          </a:p>
        </p:txBody>
      </p:sp>
      <p:sp>
        <p:nvSpPr>
          <p:cNvPr id="48" name="Line 15"/>
          <p:cNvSpPr>
            <a:spLocks noChangeShapeType="1"/>
          </p:cNvSpPr>
          <p:nvPr/>
        </p:nvSpPr>
        <p:spPr bwMode="auto">
          <a:xfrm>
            <a:off x="4511688" y="4543424"/>
            <a:ext cx="1447800" cy="0"/>
          </a:xfrm>
          <a:prstGeom prst="line">
            <a:avLst/>
          </a:prstGeom>
          <a:noFill/>
          <a:ln w="9525">
            <a:solidFill>
              <a:schemeClr val="tx1"/>
            </a:solidFill>
            <a:miter lim="800000"/>
            <a:headEnd/>
            <a:tailEnd type="triangle" w="med" len="med"/>
          </a:ln>
        </p:spPr>
        <p:txBody>
          <a:bodyPr wrap="none"/>
          <a:lstStyle/>
          <a:p>
            <a:endParaRPr lang="en-US"/>
          </a:p>
        </p:txBody>
      </p:sp>
      <p:sp>
        <p:nvSpPr>
          <p:cNvPr id="49" name="Text Box 16"/>
          <p:cNvSpPr txBox="1">
            <a:spLocks noChangeArrowheads="1"/>
          </p:cNvSpPr>
          <p:nvPr/>
        </p:nvSpPr>
        <p:spPr bwMode="auto">
          <a:xfrm>
            <a:off x="4511688" y="4695824"/>
            <a:ext cx="1512888" cy="304800"/>
          </a:xfrm>
          <a:prstGeom prst="rect">
            <a:avLst/>
          </a:prstGeom>
          <a:noFill/>
          <a:ln w="9525">
            <a:noFill/>
            <a:miter lim="800000"/>
            <a:headEnd/>
            <a:tailEnd/>
          </a:ln>
        </p:spPr>
        <p:txBody>
          <a:bodyPr wrap="none">
            <a:spAutoFit/>
          </a:bodyPr>
          <a:lstStyle/>
          <a:p>
            <a:r>
              <a:rPr lang="en-US" altLang="zh-CN" sz="1400">
                <a:latin typeface="Times New Roman" pitchFamily="18" charset="0"/>
              </a:rPr>
              <a:t>Invoice destroying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object oriented concepts</a:t>
            </a:r>
            <a:endParaRPr lang="en-IN" dirty="0"/>
          </a:p>
        </p:txBody>
      </p:sp>
      <p:sp>
        <p:nvSpPr>
          <p:cNvPr id="3" name="Content Placeholder 2"/>
          <p:cNvSpPr>
            <a:spLocks noGrp="1"/>
          </p:cNvSpPr>
          <p:nvPr>
            <p:ph sz="quarter" idx="13"/>
          </p:nvPr>
        </p:nvSpPr>
        <p:spPr/>
        <p:txBody>
          <a:bodyPr>
            <a:normAutofit fontScale="70000" lnSpcReduction="20000"/>
          </a:bodyPr>
          <a:lstStyle/>
          <a:p>
            <a:pPr algn="just"/>
            <a:r>
              <a:rPr lang="en-US" dirty="0" smtClean="0"/>
              <a:t>Polymorphism</a:t>
            </a:r>
          </a:p>
          <a:p>
            <a:pPr lvl="1" algn="just"/>
            <a:r>
              <a:rPr lang="en-US" dirty="0" smtClean="0"/>
              <a:t>The same operation behave differently for different classes</a:t>
            </a:r>
          </a:p>
          <a:p>
            <a:pPr lvl="1" algn="just"/>
            <a:r>
              <a:rPr lang="en-US" dirty="0" smtClean="0"/>
              <a:t>Ex. Move operation for a pawn and the queen in a chess game</a:t>
            </a:r>
          </a:p>
          <a:p>
            <a:pPr lvl="1" algn="just"/>
            <a:r>
              <a:rPr lang="en-US" dirty="0" smtClean="0"/>
              <a:t>An operation is a procedure or transformation that an object performs</a:t>
            </a:r>
          </a:p>
          <a:p>
            <a:pPr lvl="1" algn="just"/>
            <a:r>
              <a:rPr lang="en-US" dirty="0" smtClean="0"/>
              <a:t>An implementation of the operation by a specific class is called a method</a:t>
            </a:r>
          </a:p>
          <a:p>
            <a:endParaRPr lang="en-IN" dirty="0"/>
          </a:p>
        </p:txBody>
      </p:sp>
      <p:pic>
        <p:nvPicPr>
          <p:cNvPr id="5" name="Picture 2" descr="D:\Ani\Study\Lect\4thSEM\2016 EVEN SEM_OOAD\I. PPT\MyPPT\pics\Polymorphism-example.jpg"/>
          <p:cNvPicPr>
            <a:picLocks noGrp="1" noChangeAspect="1" noChangeArrowheads="1"/>
          </p:cNvPicPr>
          <p:nvPr>
            <p:ph sz="quarter" idx="14"/>
          </p:nvPr>
        </p:nvPicPr>
        <p:blipFill>
          <a:blip r:embed="rId2" cstate="print"/>
          <a:srcRect/>
          <a:stretch>
            <a:fillRect/>
          </a:stretch>
        </p:blipFill>
        <p:spPr bwMode="auto">
          <a:xfrm>
            <a:off x="4845050" y="1564357"/>
            <a:ext cx="3886200" cy="2845049"/>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State Diagrams notation</a:t>
            </a:r>
            <a:endParaRPr lang="en-IN" dirty="0"/>
          </a:p>
        </p:txBody>
      </p:sp>
      <p:sp>
        <p:nvSpPr>
          <p:cNvPr id="3" name="Content Placeholder 2"/>
          <p:cNvSpPr>
            <a:spLocks noGrp="1"/>
          </p:cNvSpPr>
          <p:nvPr>
            <p:ph sz="quarter" idx="13"/>
          </p:nvPr>
        </p:nvSpPr>
        <p:spPr>
          <a:xfrm>
            <a:off x="0" y="1285866"/>
            <a:ext cx="3886200" cy="3268624"/>
          </a:xfrm>
        </p:spPr>
        <p:txBody>
          <a:bodyPr>
            <a:normAutofit/>
          </a:bodyPr>
          <a:lstStyle/>
          <a:p>
            <a:endParaRPr lang="en-GB" sz="2000" b="1" dirty="0" smtClean="0">
              <a:latin typeface="Times New Roman" pitchFamily="18" charset="0"/>
              <a:cs typeface="Times New Roman" pitchFamily="18" charset="0"/>
            </a:endParaRPr>
          </a:p>
          <a:p>
            <a:endParaRPr lang="en-IN" sz="2000" dirty="0"/>
          </a:p>
        </p:txBody>
      </p:sp>
      <p:grpSp>
        <p:nvGrpSpPr>
          <p:cNvPr id="5" name="Group 3"/>
          <p:cNvGrpSpPr>
            <a:grpSpLocks/>
          </p:cNvGrpSpPr>
          <p:nvPr/>
        </p:nvGrpSpPr>
        <p:grpSpPr bwMode="auto">
          <a:xfrm>
            <a:off x="990600" y="3190875"/>
            <a:ext cx="7265988" cy="881063"/>
            <a:chOff x="624" y="2688"/>
            <a:chExt cx="4577" cy="555"/>
          </a:xfrm>
        </p:grpSpPr>
        <p:sp>
          <p:nvSpPr>
            <p:cNvPr id="6" name="AutoShape 4"/>
            <p:cNvSpPr>
              <a:spLocks noChangeArrowheads="1"/>
            </p:cNvSpPr>
            <p:nvPr/>
          </p:nvSpPr>
          <p:spPr bwMode="auto">
            <a:xfrm>
              <a:off x="3155" y="2819"/>
              <a:ext cx="1026" cy="424"/>
            </a:xfrm>
            <a:prstGeom prst="roundRect">
              <a:avLst>
                <a:gd name="adj" fmla="val 24324"/>
              </a:avLst>
            </a:prstGeom>
            <a:solidFill>
              <a:srgbClr val="FFFFFF"/>
            </a:solidFill>
            <a:ln w="9525">
              <a:solidFill>
                <a:srgbClr val="000000"/>
              </a:solidFill>
              <a:round/>
              <a:headEnd/>
              <a:tailEnd/>
            </a:ln>
          </p:spPr>
          <p:txBody>
            <a:bodyPr/>
            <a:lstStyle/>
            <a:p>
              <a:endParaRPr lang="en-IN"/>
            </a:p>
          </p:txBody>
        </p:sp>
        <p:sp>
          <p:nvSpPr>
            <p:cNvPr id="7" name="Rectangle 5"/>
            <p:cNvSpPr>
              <a:spLocks noChangeArrowheads="1"/>
            </p:cNvSpPr>
            <p:nvPr/>
          </p:nvSpPr>
          <p:spPr bwMode="auto">
            <a:xfrm>
              <a:off x="3539" y="2960"/>
              <a:ext cx="270" cy="154"/>
            </a:xfrm>
            <a:prstGeom prst="rect">
              <a:avLst/>
            </a:prstGeom>
            <a:noFill/>
            <a:ln w="9525">
              <a:noFill/>
              <a:miter lim="800000"/>
              <a:headEnd/>
              <a:tailEnd/>
            </a:ln>
          </p:spPr>
          <p:txBody>
            <a:bodyPr wrap="none" lIns="0" tIns="0" rIns="0" bIns="0">
              <a:spAutoFit/>
            </a:bodyPr>
            <a:lstStyle/>
            <a:p>
              <a:r>
                <a:rPr lang="en-US" sz="1600" b="1">
                  <a:solidFill>
                    <a:srgbClr val="000000"/>
                  </a:solidFill>
                </a:rPr>
                <a:t>Paid</a:t>
              </a:r>
              <a:endParaRPr lang="en-US" sz="1600" b="1">
                <a:solidFill>
                  <a:srgbClr val="990033"/>
                </a:solidFill>
              </a:endParaRPr>
            </a:p>
          </p:txBody>
        </p:sp>
        <p:sp>
          <p:nvSpPr>
            <p:cNvPr id="8" name="Oval 6"/>
            <p:cNvSpPr>
              <a:spLocks noChangeArrowheads="1"/>
            </p:cNvSpPr>
            <p:nvPr/>
          </p:nvSpPr>
          <p:spPr bwMode="auto">
            <a:xfrm>
              <a:off x="624" y="2940"/>
              <a:ext cx="210" cy="194"/>
            </a:xfrm>
            <a:prstGeom prst="ellipse">
              <a:avLst/>
            </a:prstGeom>
            <a:solidFill>
              <a:srgbClr val="000000"/>
            </a:solidFill>
            <a:ln w="9525">
              <a:solidFill>
                <a:srgbClr val="000000"/>
              </a:solidFill>
              <a:round/>
              <a:headEnd/>
              <a:tailEnd/>
            </a:ln>
          </p:spPr>
          <p:txBody>
            <a:bodyPr/>
            <a:lstStyle/>
            <a:p>
              <a:endParaRPr lang="en-IN"/>
            </a:p>
          </p:txBody>
        </p:sp>
        <p:sp>
          <p:nvSpPr>
            <p:cNvPr id="9" name="AutoShape 7"/>
            <p:cNvSpPr>
              <a:spLocks noChangeArrowheads="1"/>
            </p:cNvSpPr>
            <p:nvPr/>
          </p:nvSpPr>
          <p:spPr bwMode="auto">
            <a:xfrm>
              <a:off x="1572" y="2819"/>
              <a:ext cx="1026" cy="424"/>
            </a:xfrm>
            <a:prstGeom prst="roundRect">
              <a:avLst>
                <a:gd name="adj" fmla="val 24324"/>
              </a:avLst>
            </a:prstGeom>
            <a:solidFill>
              <a:srgbClr val="FFFFFF"/>
            </a:solidFill>
            <a:ln w="9525">
              <a:solidFill>
                <a:srgbClr val="000000"/>
              </a:solidFill>
              <a:round/>
              <a:headEnd/>
              <a:tailEnd/>
            </a:ln>
          </p:spPr>
          <p:txBody>
            <a:bodyPr/>
            <a:lstStyle/>
            <a:p>
              <a:endParaRPr lang="en-IN"/>
            </a:p>
          </p:txBody>
        </p:sp>
        <p:sp>
          <p:nvSpPr>
            <p:cNvPr id="10" name="Rectangle 8"/>
            <p:cNvSpPr>
              <a:spLocks noChangeArrowheads="1"/>
            </p:cNvSpPr>
            <p:nvPr/>
          </p:nvSpPr>
          <p:spPr bwMode="auto">
            <a:xfrm>
              <a:off x="1878" y="2960"/>
              <a:ext cx="433" cy="154"/>
            </a:xfrm>
            <a:prstGeom prst="rect">
              <a:avLst/>
            </a:prstGeom>
            <a:noFill/>
            <a:ln w="9525">
              <a:noFill/>
              <a:miter lim="800000"/>
              <a:headEnd/>
              <a:tailEnd/>
            </a:ln>
          </p:spPr>
          <p:txBody>
            <a:bodyPr wrap="none" lIns="0" tIns="0" rIns="0" bIns="0">
              <a:spAutoFit/>
            </a:bodyPr>
            <a:lstStyle/>
            <a:p>
              <a:r>
                <a:rPr lang="en-US" sz="1600" b="1">
                  <a:solidFill>
                    <a:srgbClr val="000000"/>
                  </a:solidFill>
                </a:rPr>
                <a:t>Unpaid</a:t>
              </a:r>
              <a:endParaRPr lang="en-US" sz="1600" b="1">
                <a:solidFill>
                  <a:srgbClr val="990033"/>
                </a:solidFill>
              </a:endParaRPr>
            </a:p>
          </p:txBody>
        </p:sp>
        <p:sp>
          <p:nvSpPr>
            <p:cNvPr id="11" name="Oval 9"/>
            <p:cNvSpPr>
              <a:spLocks noChangeArrowheads="1"/>
            </p:cNvSpPr>
            <p:nvPr/>
          </p:nvSpPr>
          <p:spPr bwMode="auto">
            <a:xfrm>
              <a:off x="4913" y="2907"/>
              <a:ext cx="288" cy="269"/>
            </a:xfrm>
            <a:prstGeom prst="ellipse">
              <a:avLst/>
            </a:prstGeom>
            <a:noFill/>
            <a:ln w="9525">
              <a:solidFill>
                <a:srgbClr val="000000"/>
              </a:solidFill>
              <a:round/>
              <a:headEnd/>
              <a:tailEnd/>
            </a:ln>
          </p:spPr>
          <p:txBody>
            <a:bodyPr/>
            <a:lstStyle/>
            <a:p>
              <a:endParaRPr lang="en-IN"/>
            </a:p>
          </p:txBody>
        </p:sp>
        <p:sp>
          <p:nvSpPr>
            <p:cNvPr id="12" name="Oval 10"/>
            <p:cNvSpPr>
              <a:spLocks noChangeArrowheads="1"/>
            </p:cNvSpPr>
            <p:nvPr/>
          </p:nvSpPr>
          <p:spPr bwMode="auto">
            <a:xfrm>
              <a:off x="4955" y="2934"/>
              <a:ext cx="204" cy="189"/>
            </a:xfrm>
            <a:prstGeom prst="ellipse">
              <a:avLst/>
            </a:prstGeom>
            <a:solidFill>
              <a:srgbClr val="000000"/>
            </a:solidFill>
            <a:ln w="9525">
              <a:solidFill>
                <a:srgbClr val="000000"/>
              </a:solidFill>
              <a:round/>
              <a:headEnd/>
              <a:tailEnd/>
            </a:ln>
          </p:spPr>
          <p:txBody>
            <a:bodyPr/>
            <a:lstStyle/>
            <a:p>
              <a:endParaRPr lang="en-IN"/>
            </a:p>
          </p:txBody>
        </p:sp>
        <p:sp>
          <p:nvSpPr>
            <p:cNvPr id="13" name="Rectangle 11"/>
            <p:cNvSpPr>
              <a:spLocks noChangeArrowheads="1"/>
            </p:cNvSpPr>
            <p:nvPr/>
          </p:nvSpPr>
          <p:spPr bwMode="auto">
            <a:xfrm>
              <a:off x="2640" y="2825"/>
              <a:ext cx="376" cy="154"/>
            </a:xfrm>
            <a:prstGeom prst="rect">
              <a:avLst/>
            </a:prstGeom>
            <a:noFill/>
            <a:ln w="9525">
              <a:noFill/>
              <a:miter lim="800000"/>
              <a:headEnd/>
              <a:tailEnd/>
            </a:ln>
          </p:spPr>
          <p:txBody>
            <a:bodyPr wrap="none" lIns="0" tIns="0" rIns="0" bIns="0">
              <a:spAutoFit/>
            </a:bodyPr>
            <a:lstStyle/>
            <a:p>
              <a:r>
                <a:rPr lang="en-US" sz="1600">
                  <a:solidFill>
                    <a:srgbClr val="000000"/>
                  </a:solidFill>
                </a:rPr>
                <a:t>paying</a:t>
              </a:r>
              <a:endParaRPr lang="en-US" sz="1600">
                <a:solidFill>
                  <a:srgbClr val="990033"/>
                </a:solidFill>
              </a:endParaRPr>
            </a:p>
          </p:txBody>
        </p:sp>
        <p:sp>
          <p:nvSpPr>
            <p:cNvPr id="14" name="Rectangle 12"/>
            <p:cNvSpPr>
              <a:spLocks noChangeArrowheads="1"/>
            </p:cNvSpPr>
            <p:nvPr/>
          </p:nvSpPr>
          <p:spPr bwMode="auto">
            <a:xfrm>
              <a:off x="960" y="2688"/>
              <a:ext cx="528" cy="308"/>
            </a:xfrm>
            <a:prstGeom prst="rect">
              <a:avLst/>
            </a:prstGeom>
            <a:noFill/>
            <a:ln w="9525">
              <a:noFill/>
              <a:miter lim="800000"/>
              <a:headEnd/>
              <a:tailEnd/>
            </a:ln>
          </p:spPr>
          <p:txBody>
            <a:bodyPr lIns="0" tIns="0" rIns="0" bIns="0">
              <a:spAutoFit/>
            </a:bodyPr>
            <a:lstStyle/>
            <a:p>
              <a:pPr algn="ctr"/>
              <a:r>
                <a:rPr lang="en-US" sz="1600">
                  <a:solidFill>
                    <a:srgbClr val="000000"/>
                  </a:solidFill>
                </a:rPr>
                <a:t>Invoice created</a:t>
              </a:r>
              <a:endParaRPr lang="en-US" sz="1600">
                <a:solidFill>
                  <a:srgbClr val="990033"/>
                </a:solidFill>
              </a:endParaRPr>
            </a:p>
          </p:txBody>
        </p:sp>
        <p:sp>
          <p:nvSpPr>
            <p:cNvPr id="15" name="Rectangle 13"/>
            <p:cNvSpPr>
              <a:spLocks noChangeArrowheads="1"/>
            </p:cNvSpPr>
            <p:nvPr/>
          </p:nvSpPr>
          <p:spPr bwMode="auto">
            <a:xfrm>
              <a:off x="4272" y="2688"/>
              <a:ext cx="624" cy="308"/>
            </a:xfrm>
            <a:prstGeom prst="rect">
              <a:avLst/>
            </a:prstGeom>
            <a:noFill/>
            <a:ln w="9525">
              <a:noFill/>
              <a:miter lim="800000"/>
              <a:headEnd/>
              <a:tailEnd/>
            </a:ln>
          </p:spPr>
          <p:txBody>
            <a:bodyPr lIns="0" tIns="0" rIns="0" bIns="0">
              <a:spAutoFit/>
            </a:bodyPr>
            <a:lstStyle/>
            <a:p>
              <a:pPr algn="ctr"/>
              <a:r>
                <a:rPr lang="en-US" sz="1600">
                  <a:solidFill>
                    <a:srgbClr val="000000"/>
                  </a:solidFill>
                </a:rPr>
                <a:t>Invoice destroyed</a:t>
              </a:r>
              <a:endParaRPr lang="en-US" sz="1600">
                <a:solidFill>
                  <a:srgbClr val="990033"/>
                </a:solidFill>
              </a:endParaRPr>
            </a:p>
          </p:txBody>
        </p:sp>
        <p:sp>
          <p:nvSpPr>
            <p:cNvPr id="16" name="Line 14"/>
            <p:cNvSpPr>
              <a:spLocks noChangeShapeType="1"/>
            </p:cNvSpPr>
            <p:nvPr/>
          </p:nvSpPr>
          <p:spPr bwMode="auto">
            <a:xfrm>
              <a:off x="859" y="3018"/>
              <a:ext cx="672" cy="0"/>
            </a:xfrm>
            <a:prstGeom prst="line">
              <a:avLst/>
            </a:prstGeom>
            <a:noFill/>
            <a:ln w="9525">
              <a:solidFill>
                <a:srgbClr val="000000"/>
              </a:solidFill>
              <a:round/>
              <a:headEnd/>
              <a:tailEnd type="arrow" w="med" len="med"/>
            </a:ln>
          </p:spPr>
          <p:txBody>
            <a:bodyPr wrap="none" anchor="ctr"/>
            <a:lstStyle/>
            <a:p>
              <a:endParaRPr lang="en-US"/>
            </a:p>
          </p:txBody>
        </p:sp>
        <p:sp>
          <p:nvSpPr>
            <p:cNvPr id="17" name="Line 15"/>
            <p:cNvSpPr>
              <a:spLocks noChangeShapeType="1"/>
            </p:cNvSpPr>
            <p:nvPr/>
          </p:nvSpPr>
          <p:spPr bwMode="auto">
            <a:xfrm>
              <a:off x="4219" y="3018"/>
              <a:ext cx="672" cy="0"/>
            </a:xfrm>
            <a:prstGeom prst="line">
              <a:avLst/>
            </a:prstGeom>
            <a:noFill/>
            <a:ln w="9525">
              <a:solidFill>
                <a:srgbClr val="000000"/>
              </a:solidFill>
              <a:round/>
              <a:headEnd/>
              <a:tailEnd type="arrow" w="med" len="med"/>
            </a:ln>
          </p:spPr>
          <p:txBody>
            <a:bodyPr wrap="none" anchor="ctr"/>
            <a:lstStyle/>
            <a:p>
              <a:endParaRPr lang="en-US"/>
            </a:p>
          </p:txBody>
        </p:sp>
        <p:sp>
          <p:nvSpPr>
            <p:cNvPr id="18" name="Line 16"/>
            <p:cNvSpPr>
              <a:spLocks noChangeShapeType="1"/>
            </p:cNvSpPr>
            <p:nvPr/>
          </p:nvSpPr>
          <p:spPr bwMode="auto">
            <a:xfrm>
              <a:off x="2635" y="3018"/>
              <a:ext cx="480" cy="0"/>
            </a:xfrm>
            <a:prstGeom prst="line">
              <a:avLst/>
            </a:prstGeom>
            <a:noFill/>
            <a:ln w="9525">
              <a:solidFill>
                <a:srgbClr val="000000"/>
              </a:solidFill>
              <a:round/>
              <a:headEnd/>
              <a:tailEnd type="arrow" w="med" len="med"/>
            </a:ln>
          </p:spPr>
          <p:txBody>
            <a:bodyPr wrap="none" anchor="ctr"/>
            <a:lstStyle/>
            <a:p>
              <a:endParaRPr lang="en-US"/>
            </a:p>
          </p:txBody>
        </p:sp>
      </p:grpSp>
      <p:grpSp>
        <p:nvGrpSpPr>
          <p:cNvPr id="19" name="Group 17"/>
          <p:cNvGrpSpPr>
            <a:grpSpLocks/>
          </p:cNvGrpSpPr>
          <p:nvPr/>
        </p:nvGrpSpPr>
        <p:grpSpPr bwMode="auto">
          <a:xfrm>
            <a:off x="3276600" y="2276475"/>
            <a:ext cx="1905000" cy="1371600"/>
            <a:chOff x="2064" y="2304"/>
            <a:chExt cx="1200" cy="864"/>
          </a:xfrm>
        </p:grpSpPr>
        <p:sp>
          <p:nvSpPr>
            <p:cNvPr id="20" name="Text Box 18"/>
            <p:cNvSpPr txBox="1">
              <a:spLocks noChangeArrowheads="1"/>
            </p:cNvSpPr>
            <p:nvPr/>
          </p:nvSpPr>
          <p:spPr bwMode="auto">
            <a:xfrm>
              <a:off x="2352" y="2304"/>
              <a:ext cx="912" cy="231"/>
            </a:xfrm>
            <a:prstGeom prst="rect">
              <a:avLst/>
            </a:prstGeom>
            <a:noFill/>
            <a:ln w="9525">
              <a:noFill/>
              <a:miter lim="800000"/>
              <a:headEnd/>
              <a:tailEnd/>
            </a:ln>
          </p:spPr>
          <p:txBody>
            <a:bodyPr>
              <a:spAutoFit/>
            </a:bodyPr>
            <a:lstStyle/>
            <a:p>
              <a:pPr>
                <a:spcBef>
                  <a:spcPct val="50000"/>
                </a:spcBef>
              </a:pPr>
              <a:r>
                <a:rPr lang="en-US" b="1">
                  <a:solidFill>
                    <a:srgbClr val="990033"/>
                  </a:solidFill>
                </a:rPr>
                <a:t>name</a:t>
              </a:r>
              <a:endParaRPr lang="en-US" b="1"/>
            </a:p>
          </p:txBody>
        </p:sp>
        <p:sp>
          <p:nvSpPr>
            <p:cNvPr id="21" name="Line 19"/>
            <p:cNvSpPr>
              <a:spLocks noChangeShapeType="1"/>
            </p:cNvSpPr>
            <p:nvPr/>
          </p:nvSpPr>
          <p:spPr bwMode="auto">
            <a:xfrm flipH="1">
              <a:off x="2064" y="2544"/>
              <a:ext cx="432" cy="624"/>
            </a:xfrm>
            <a:prstGeom prst="line">
              <a:avLst/>
            </a:prstGeom>
            <a:noFill/>
            <a:ln w="9525">
              <a:solidFill>
                <a:srgbClr val="990033"/>
              </a:solidFill>
              <a:round/>
              <a:headEnd/>
              <a:tailEnd type="triangle" w="med" len="med"/>
            </a:ln>
          </p:spPr>
          <p:txBody>
            <a:bodyPr wrap="none" anchor="ctr"/>
            <a:lstStyle/>
            <a:p>
              <a:endParaRPr lang="en-US"/>
            </a:p>
          </p:txBody>
        </p:sp>
      </p:grpSp>
      <p:grpSp>
        <p:nvGrpSpPr>
          <p:cNvPr id="22" name="Group 20"/>
          <p:cNvGrpSpPr>
            <a:grpSpLocks/>
          </p:cNvGrpSpPr>
          <p:nvPr/>
        </p:nvGrpSpPr>
        <p:grpSpPr bwMode="auto">
          <a:xfrm>
            <a:off x="3276600" y="4043363"/>
            <a:ext cx="1524000" cy="976312"/>
            <a:chOff x="2064" y="3417"/>
            <a:chExt cx="960" cy="615"/>
          </a:xfrm>
        </p:grpSpPr>
        <p:sp>
          <p:nvSpPr>
            <p:cNvPr id="23" name="Text Box 21"/>
            <p:cNvSpPr txBox="1">
              <a:spLocks noChangeArrowheads="1"/>
            </p:cNvSpPr>
            <p:nvPr/>
          </p:nvSpPr>
          <p:spPr bwMode="auto">
            <a:xfrm>
              <a:off x="2112" y="3801"/>
              <a:ext cx="912" cy="231"/>
            </a:xfrm>
            <a:prstGeom prst="rect">
              <a:avLst/>
            </a:prstGeom>
            <a:noFill/>
            <a:ln w="9525">
              <a:noFill/>
              <a:miter lim="800000"/>
              <a:headEnd/>
              <a:tailEnd/>
            </a:ln>
          </p:spPr>
          <p:txBody>
            <a:bodyPr>
              <a:spAutoFit/>
            </a:bodyPr>
            <a:lstStyle/>
            <a:p>
              <a:pPr>
                <a:spcBef>
                  <a:spcPct val="50000"/>
                </a:spcBef>
              </a:pPr>
              <a:r>
                <a:rPr lang="en-US" b="1">
                  <a:solidFill>
                    <a:srgbClr val="0231A6"/>
                  </a:solidFill>
                </a:rPr>
                <a:t>state</a:t>
              </a:r>
            </a:p>
          </p:txBody>
        </p:sp>
        <p:sp>
          <p:nvSpPr>
            <p:cNvPr id="24" name="Line 22"/>
            <p:cNvSpPr>
              <a:spLocks noChangeShapeType="1"/>
            </p:cNvSpPr>
            <p:nvPr/>
          </p:nvSpPr>
          <p:spPr bwMode="auto">
            <a:xfrm flipH="1" flipV="1">
              <a:off x="2064" y="3417"/>
              <a:ext cx="288" cy="375"/>
            </a:xfrm>
            <a:prstGeom prst="line">
              <a:avLst/>
            </a:prstGeom>
            <a:noFill/>
            <a:ln w="9525">
              <a:solidFill>
                <a:srgbClr val="0231A6"/>
              </a:solidFill>
              <a:round/>
              <a:headEnd/>
              <a:tailEnd type="triangle" w="med" len="med"/>
            </a:ln>
          </p:spPr>
          <p:txBody>
            <a:bodyPr wrap="none" anchor="ctr"/>
            <a:lstStyle/>
            <a:p>
              <a:endParaRPr lang="en-US"/>
            </a:p>
          </p:txBody>
        </p:sp>
      </p:grpSp>
      <p:grpSp>
        <p:nvGrpSpPr>
          <p:cNvPr id="25" name="Group 23"/>
          <p:cNvGrpSpPr>
            <a:grpSpLocks/>
          </p:cNvGrpSpPr>
          <p:nvPr/>
        </p:nvGrpSpPr>
        <p:grpSpPr bwMode="auto">
          <a:xfrm>
            <a:off x="7696200" y="2076450"/>
            <a:ext cx="1447800" cy="1295400"/>
            <a:chOff x="4848" y="1248"/>
            <a:chExt cx="912" cy="816"/>
          </a:xfrm>
        </p:grpSpPr>
        <p:sp>
          <p:nvSpPr>
            <p:cNvPr id="26" name="Text Box 24"/>
            <p:cNvSpPr txBox="1">
              <a:spLocks noChangeArrowheads="1"/>
            </p:cNvSpPr>
            <p:nvPr/>
          </p:nvSpPr>
          <p:spPr bwMode="auto">
            <a:xfrm>
              <a:off x="4848" y="1248"/>
              <a:ext cx="912" cy="231"/>
            </a:xfrm>
            <a:prstGeom prst="rect">
              <a:avLst/>
            </a:prstGeom>
            <a:noFill/>
            <a:ln w="9525">
              <a:noFill/>
              <a:miter lim="800000"/>
              <a:headEnd/>
              <a:tailEnd/>
            </a:ln>
          </p:spPr>
          <p:txBody>
            <a:bodyPr>
              <a:spAutoFit/>
            </a:bodyPr>
            <a:lstStyle/>
            <a:p>
              <a:pPr>
                <a:spcBef>
                  <a:spcPct val="50000"/>
                </a:spcBef>
              </a:pPr>
              <a:r>
                <a:rPr lang="en-US" b="1">
                  <a:solidFill>
                    <a:schemeClr val="accent2"/>
                  </a:solidFill>
                </a:rPr>
                <a:t>final state</a:t>
              </a:r>
            </a:p>
          </p:txBody>
        </p:sp>
        <p:sp>
          <p:nvSpPr>
            <p:cNvPr id="27" name="Line 25"/>
            <p:cNvSpPr>
              <a:spLocks noChangeShapeType="1"/>
            </p:cNvSpPr>
            <p:nvPr/>
          </p:nvSpPr>
          <p:spPr bwMode="auto">
            <a:xfrm flipH="1">
              <a:off x="5088" y="1536"/>
              <a:ext cx="192" cy="528"/>
            </a:xfrm>
            <a:prstGeom prst="line">
              <a:avLst/>
            </a:prstGeom>
            <a:noFill/>
            <a:ln w="9525">
              <a:solidFill>
                <a:schemeClr val="accent2"/>
              </a:solidFill>
              <a:round/>
              <a:headEnd/>
              <a:tailEnd type="triangle" w="med" len="med"/>
            </a:ln>
          </p:spPr>
          <p:txBody>
            <a:bodyPr wrap="none" anchor="ctr"/>
            <a:lstStyle/>
            <a:p>
              <a:endParaRPr lang="en-US"/>
            </a:p>
          </p:txBody>
        </p:sp>
      </p:grpSp>
      <p:grpSp>
        <p:nvGrpSpPr>
          <p:cNvPr id="28" name="Group 26"/>
          <p:cNvGrpSpPr>
            <a:grpSpLocks/>
          </p:cNvGrpSpPr>
          <p:nvPr/>
        </p:nvGrpSpPr>
        <p:grpSpPr bwMode="auto">
          <a:xfrm>
            <a:off x="152400" y="2076450"/>
            <a:ext cx="1447800" cy="1447800"/>
            <a:chOff x="0" y="1248"/>
            <a:chExt cx="912" cy="912"/>
          </a:xfrm>
        </p:grpSpPr>
        <p:sp>
          <p:nvSpPr>
            <p:cNvPr id="29" name="Text Box 27"/>
            <p:cNvSpPr txBox="1">
              <a:spLocks noChangeArrowheads="1"/>
            </p:cNvSpPr>
            <p:nvPr/>
          </p:nvSpPr>
          <p:spPr bwMode="auto">
            <a:xfrm>
              <a:off x="0" y="1248"/>
              <a:ext cx="912" cy="231"/>
            </a:xfrm>
            <a:prstGeom prst="rect">
              <a:avLst/>
            </a:prstGeom>
            <a:noFill/>
            <a:ln w="9525">
              <a:noFill/>
              <a:miter lim="800000"/>
              <a:headEnd/>
              <a:tailEnd/>
            </a:ln>
          </p:spPr>
          <p:txBody>
            <a:bodyPr>
              <a:spAutoFit/>
            </a:bodyPr>
            <a:lstStyle/>
            <a:p>
              <a:pPr>
                <a:spcBef>
                  <a:spcPct val="50000"/>
                </a:spcBef>
              </a:pPr>
              <a:r>
                <a:rPr lang="en-US" b="1" dirty="0">
                  <a:solidFill>
                    <a:schemeClr val="accent2"/>
                  </a:solidFill>
                </a:rPr>
                <a:t>Initial state</a:t>
              </a:r>
            </a:p>
          </p:txBody>
        </p:sp>
        <p:sp>
          <p:nvSpPr>
            <p:cNvPr id="30" name="Line 28"/>
            <p:cNvSpPr>
              <a:spLocks noChangeShapeType="1"/>
            </p:cNvSpPr>
            <p:nvPr/>
          </p:nvSpPr>
          <p:spPr bwMode="auto">
            <a:xfrm>
              <a:off x="432" y="1536"/>
              <a:ext cx="192" cy="624"/>
            </a:xfrm>
            <a:prstGeom prst="line">
              <a:avLst/>
            </a:prstGeom>
            <a:noFill/>
            <a:ln w="9525">
              <a:solidFill>
                <a:schemeClr val="accent2"/>
              </a:solidFill>
              <a:round/>
              <a:headEnd/>
              <a:tailEnd type="triangle" w="med" len="med"/>
            </a:ln>
          </p:spPr>
          <p:txBody>
            <a:bodyPr wrap="none" anchor="ctr"/>
            <a:lstStyle/>
            <a:p>
              <a:endParaRPr lang="en-US"/>
            </a:p>
          </p:txBody>
        </p:sp>
      </p:grpSp>
      <p:grpSp>
        <p:nvGrpSpPr>
          <p:cNvPr id="31" name="Group 29"/>
          <p:cNvGrpSpPr>
            <a:grpSpLocks/>
          </p:cNvGrpSpPr>
          <p:nvPr/>
        </p:nvGrpSpPr>
        <p:grpSpPr bwMode="auto">
          <a:xfrm>
            <a:off x="838200" y="3676650"/>
            <a:ext cx="1447800" cy="1190625"/>
            <a:chOff x="528" y="2994"/>
            <a:chExt cx="912" cy="750"/>
          </a:xfrm>
        </p:grpSpPr>
        <p:sp>
          <p:nvSpPr>
            <p:cNvPr id="32" name="Text Box 30"/>
            <p:cNvSpPr txBox="1">
              <a:spLocks noChangeArrowheads="1"/>
            </p:cNvSpPr>
            <p:nvPr/>
          </p:nvSpPr>
          <p:spPr bwMode="auto">
            <a:xfrm>
              <a:off x="528" y="3513"/>
              <a:ext cx="912" cy="231"/>
            </a:xfrm>
            <a:prstGeom prst="rect">
              <a:avLst/>
            </a:prstGeom>
            <a:noFill/>
            <a:ln w="9525">
              <a:noFill/>
              <a:miter lim="800000"/>
              <a:headEnd/>
              <a:tailEnd/>
            </a:ln>
          </p:spPr>
          <p:txBody>
            <a:bodyPr>
              <a:spAutoFit/>
            </a:bodyPr>
            <a:lstStyle/>
            <a:p>
              <a:pPr>
                <a:spcBef>
                  <a:spcPct val="50000"/>
                </a:spcBef>
              </a:pPr>
              <a:r>
                <a:rPr lang="en-US" b="1">
                  <a:solidFill>
                    <a:srgbClr val="B44AB4"/>
                  </a:solidFill>
                </a:rPr>
                <a:t>transition</a:t>
              </a:r>
            </a:p>
          </p:txBody>
        </p:sp>
        <p:sp>
          <p:nvSpPr>
            <p:cNvPr id="33" name="Line 31"/>
            <p:cNvSpPr>
              <a:spLocks noChangeShapeType="1"/>
            </p:cNvSpPr>
            <p:nvPr/>
          </p:nvSpPr>
          <p:spPr bwMode="auto">
            <a:xfrm flipV="1">
              <a:off x="1008" y="2994"/>
              <a:ext cx="192" cy="519"/>
            </a:xfrm>
            <a:prstGeom prst="line">
              <a:avLst/>
            </a:prstGeom>
            <a:noFill/>
            <a:ln w="9525">
              <a:solidFill>
                <a:srgbClr val="B44AB4"/>
              </a:solidFill>
              <a:round/>
              <a:headEnd/>
              <a:tailEnd type="triangle" w="med" len="med"/>
            </a:ln>
          </p:spPr>
          <p:txBody>
            <a:bodyPr wrap="none" anchor="ctr"/>
            <a:lstStyle/>
            <a:p>
              <a:endParaRPr lang="en-US"/>
            </a:p>
          </p:txBody>
        </p:sp>
      </p:grpSp>
      <p:grpSp>
        <p:nvGrpSpPr>
          <p:cNvPr id="34" name="Group 32"/>
          <p:cNvGrpSpPr>
            <a:grpSpLocks/>
          </p:cNvGrpSpPr>
          <p:nvPr/>
        </p:nvGrpSpPr>
        <p:grpSpPr bwMode="auto">
          <a:xfrm>
            <a:off x="1905000" y="2124075"/>
            <a:ext cx="1009650" cy="1066800"/>
            <a:chOff x="1200" y="2016"/>
            <a:chExt cx="636" cy="672"/>
          </a:xfrm>
        </p:grpSpPr>
        <p:sp>
          <p:nvSpPr>
            <p:cNvPr id="35" name="Text Box 33"/>
            <p:cNvSpPr txBox="1">
              <a:spLocks noChangeArrowheads="1"/>
            </p:cNvSpPr>
            <p:nvPr/>
          </p:nvSpPr>
          <p:spPr bwMode="auto">
            <a:xfrm>
              <a:off x="1344" y="2016"/>
              <a:ext cx="492" cy="231"/>
            </a:xfrm>
            <a:prstGeom prst="rect">
              <a:avLst/>
            </a:prstGeom>
            <a:noFill/>
            <a:ln w="9525">
              <a:noFill/>
              <a:miter lim="800000"/>
              <a:headEnd/>
              <a:tailEnd/>
            </a:ln>
          </p:spPr>
          <p:txBody>
            <a:bodyPr wrap="none">
              <a:spAutoFit/>
            </a:bodyPr>
            <a:lstStyle/>
            <a:p>
              <a:r>
                <a:rPr lang="en-US" b="1">
                  <a:solidFill>
                    <a:schemeClr val="accent1"/>
                  </a:solidFill>
                </a:rPr>
                <a:t>event</a:t>
              </a:r>
            </a:p>
          </p:txBody>
        </p:sp>
        <p:sp>
          <p:nvSpPr>
            <p:cNvPr id="36" name="Line 34"/>
            <p:cNvSpPr>
              <a:spLocks noChangeShapeType="1"/>
            </p:cNvSpPr>
            <p:nvPr/>
          </p:nvSpPr>
          <p:spPr bwMode="auto">
            <a:xfrm flipH="1">
              <a:off x="1200" y="2208"/>
              <a:ext cx="384" cy="480"/>
            </a:xfrm>
            <a:prstGeom prst="line">
              <a:avLst/>
            </a:prstGeom>
            <a:noFill/>
            <a:ln w="9525">
              <a:solidFill>
                <a:srgbClr val="A2C1FE"/>
              </a:solidFill>
              <a:round/>
              <a:headEnd/>
              <a:tailEnd type="triangle" w="med" len="med"/>
            </a:ln>
          </p:spPr>
          <p:txBody>
            <a:bodyPr wrap="none" anchor="ct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Example:</a:t>
            </a:r>
            <a:r>
              <a:rPr lang="en-US" sz="2400" dirty="0" smtClean="0">
                <a:latin typeface="Calibri" pitchFamily="34" charset="0"/>
              </a:rPr>
              <a:t> Here’s a </a:t>
            </a:r>
            <a:r>
              <a:rPr lang="en-US" sz="2400" b="1" dirty="0" smtClean="0">
                <a:solidFill>
                  <a:srgbClr val="FF9900"/>
                </a:solidFill>
                <a:latin typeface="Calibri" pitchFamily="34" charset="0"/>
              </a:rPr>
              <a:t>simple</a:t>
            </a:r>
            <a:r>
              <a:rPr lang="en-US" sz="2400" b="1" dirty="0" smtClean="0">
                <a:solidFill>
                  <a:srgbClr val="FF0000"/>
                </a:solidFill>
                <a:latin typeface="Calibri" pitchFamily="34" charset="0"/>
              </a:rPr>
              <a:t> </a:t>
            </a:r>
            <a:r>
              <a:rPr lang="en-US" sz="2400" dirty="0" smtClean="0">
                <a:latin typeface="Calibri" pitchFamily="34" charset="0"/>
              </a:rPr>
              <a:t>example SD for a washing machine</a:t>
            </a:r>
            <a:endParaRPr lang="en-IN" sz="2400" dirty="0"/>
          </a:p>
        </p:txBody>
      </p:sp>
      <p:sp>
        <p:nvSpPr>
          <p:cNvPr id="28" name="AutoShape 8"/>
          <p:cNvSpPr>
            <a:spLocks noChangeArrowheads="1"/>
          </p:cNvSpPr>
          <p:nvPr/>
        </p:nvSpPr>
        <p:spPr bwMode="auto">
          <a:xfrm>
            <a:off x="3733800" y="1600200"/>
            <a:ext cx="914400" cy="457200"/>
          </a:xfrm>
          <a:prstGeom prst="wedgeRoundRectCallout">
            <a:avLst>
              <a:gd name="adj1" fmla="val 103125"/>
              <a:gd name="adj2" fmla="val 99306"/>
              <a:gd name="adj3" fmla="val 16667"/>
            </a:avLst>
          </a:prstGeom>
          <a:solidFill>
            <a:schemeClr val="accent1"/>
          </a:solidFill>
          <a:ln w="9525">
            <a:solidFill>
              <a:schemeClr val="tx1"/>
            </a:solidFill>
            <a:miter lim="800000"/>
            <a:headEnd/>
            <a:tailEnd/>
          </a:ln>
        </p:spPr>
        <p:txBody>
          <a:bodyPr/>
          <a:lstStyle/>
          <a:p>
            <a:pPr algn="ctr"/>
            <a:r>
              <a:rPr lang="en-US">
                <a:latin typeface="Calibri" pitchFamily="34" charset="0"/>
              </a:rPr>
              <a:t>State</a:t>
            </a:r>
          </a:p>
        </p:txBody>
      </p:sp>
      <p:sp>
        <p:nvSpPr>
          <p:cNvPr id="29" name="AutoShape 9"/>
          <p:cNvSpPr>
            <a:spLocks noChangeArrowheads="1"/>
          </p:cNvSpPr>
          <p:nvPr/>
        </p:nvSpPr>
        <p:spPr bwMode="auto">
          <a:xfrm>
            <a:off x="3143240" y="2357436"/>
            <a:ext cx="1447800" cy="457200"/>
          </a:xfrm>
          <a:prstGeom prst="wedgeRoundRectCallout">
            <a:avLst>
              <a:gd name="adj1" fmla="val 87079"/>
              <a:gd name="adj2" fmla="val 67741"/>
              <a:gd name="adj3" fmla="val 16667"/>
            </a:avLst>
          </a:prstGeom>
          <a:solidFill>
            <a:schemeClr val="accent1"/>
          </a:solidFill>
          <a:ln w="9525">
            <a:solidFill>
              <a:schemeClr val="tx1"/>
            </a:solidFill>
            <a:miter lim="800000"/>
            <a:headEnd/>
            <a:tailEnd/>
          </a:ln>
        </p:spPr>
        <p:txBody>
          <a:bodyPr/>
          <a:lstStyle/>
          <a:p>
            <a:pPr algn="ctr"/>
            <a:r>
              <a:rPr lang="en-US" dirty="0">
                <a:latin typeface="Calibri" pitchFamily="34" charset="0"/>
              </a:rPr>
              <a:t>Transition</a:t>
            </a:r>
          </a:p>
        </p:txBody>
      </p:sp>
      <p:sp>
        <p:nvSpPr>
          <p:cNvPr id="30" name="AutoShape 8"/>
          <p:cNvSpPr>
            <a:spLocks noChangeArrowheads="1"/>
          </p:cNvSpPr>
          <p:nvPr/>
        </p:nvSpPr>
        <p:spPr bwMode="auto">
          <a:xfrm>
            <a:off x="2714612" y="2857502"/>
            <a:ext cx="1447800" cy="457200"/>
          </a:xfrm>
          <a:prstGeom prst="wedgeRoundRectCallout">
            <a:avLst>
              <a:gd name="adj1" fmla="val 116111"/>
              <a:gd name="adj2" fmla="val 178162"/>
              <a:gd name="adj3" fmla="val 16667"/>
            </a:avLst>
          </a:prstGeom>
          <a:solidFill>
            <a:srgbClr val="FFCCFF"/>
          </a:solidFill>
          <a:ln w="9525">
            <a:solidFill>
              <a:schemeClr val="tx1"/>
            </a:solidFill>
            <a:miter lim="800000"/>
            <a:headEnd/>
            <a:tailEnd/>
          </a:ln>
        </p:spPr>
        <p:txBody>
          <a:bodyPr/>
          <a:lstStyle/>
          <a:p>
            <a:pPr algn="ctr"/>
            <a:r>
              <a:rPr lang="en-US">
                <a:latin typeface="Calibri" pitchFamily="34" charset="0"/>
              </a:rPr>
              <a:t>Condition</a:t>
            </a:r>
          </a:p>
        </p:txBody>
      </p:sp>
      <p:sp>
        <p:nvSpPr>
          <p:cNvPr id="31" name="AutoShape 8"/>
          <p:cNvSpPr>
            <a:spLocks noChangeArrowheads="1"/>
          </p:cNvSpPr>
          <p:nvPr/>
        </p:nvSpPr>
        <p:spPr bwMode="auto">
          <a:xfrm>
            <a:off x="2714612" y="3929072"/>
            <a:ext cx="1066800" cy="457200"/>
          </a:xfrm>
          <a:prstGeom prst="wedgeRoundRectCallout">
            <a:avLst>
              <a:gd name="adj1" fmla="val 174065"/>
              <a:gd name="adj2" fmla="val 44829"/>
              <a:gd name="adj3" fmla="val 16667"/>
            </a:avLst>
          </a:prstGeom>
          <a:solidFill>
            <a:srgbClr val="FFCCFF"/>
          </a:solidFill>
          <a:ln w="9525">
            <a:solidFill>
              <a:schemeClr val="tx1"/>
            </a:solidFill>
            <a:miter lim="800000"/>
            <a:headEnd/>
            <a:tailEnd/>
          </a:ln>
        </p:spPr>
        <p:txBody>
          <a:bodyPr/>
          <a:lstStyle/>
          <a:p>
            <a:pPr algn="ctr"/>
            <a:r>
              <a:rPr lang="en-US">
                <a:latin typeface="Calibri" pitchFamily="34" charset="0"/>
              </a:rPr>
              <a:t>Action</a:t>
            </a:r>
          </a:p>
        </p:txBody>
      </p:sp>
      <p:sp>
        <p:nvSpPr>
          <p:cNvPr id="32" name="Left Brace 31"/>
          <p:cNvSpPr/>
          <p:nvPr/>
        </p:nvSpPr>
        <p:spPr>
          <a:xfrm>
            <a:off x="2362200" y="3200400"/>
            <a:ext cx="352412" cy="101442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3" name="Elbow Connector 32"/>
          <p:cNvCxnSpPr>
            <a:stCxn id="29" idx="1"/>
            <a:endCxn id="32" idx="1"/>
          </p:cNvCxnSpPr>
          <p:nvPr/>
        </p:nvCxnSpPr>
        <p:spPr>
          <a:xfrm rot="10800000" flipV="1">
            <a:off x="2362200" y="2586036"/>
            <a:ext cx="781040" cy="1121576"/>
          </a:xfrm>
          <a:prstGeom prst="bentConnector3">
            <a:avLst>
              <a:gd name="adj1" fmla="val 12926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4" name="Picture 10"/>
          <p:cNvPicPr>
            <a:picLocks noChangeAspect="1" noChangeArrowheads="1"/>
          </p:cNvPicPr>
          <p:nvPr/>
        </p:nvPicPr>
        <p:blipFill>
          <a:blip r:embed="rId2"/>
          <a:srcRect/>
          <a:stretch>
            <a:fillRect/>
          </a:stretch>
        </p:blipFill>
        <p:spPr bwMode="auto">
          <a:xfrm>
            <a:off x="5072066" y="1142990"/>
            <a:ext cx="2143140" cy="3571900"/>
          </a:xfrm>
          <a:prstGeom prst="rect">
            <a:avLst/>
          </a:prstGeom>
          <a:noFill/>
          <a:ln w="9525">
            <a:noFill/>
            <a:miter lim="800000"/>
            <a:headEnd/>
            <a:tailEnd/>
          </a:ln>
        </p:spPr>
      </p:pic>
      <p:pic>
        <p:nvPicPr>
          <p:cNvPr id="35" name="Picture 15"/>
          <p:cNvPicPr>
            <a:picLocks noChangeAspect="1" noChangeArrowheads="1"/>
          </p:cNvPicPr>
          <p:nvPr/>
        </p:nvPicPr>
        <p:blipFill>
          <a:blip r:embed="rId3"/>
          <a:srcRect/>
          <a:stretch>
            <a:fillRect/>
          </a:stretch>
        </p:blipFill>
        <p:spPr bwMode="auto">
          <a:xfrm>
            <a:off x="142844" y="2714626"/>
            <a:ext cx="1676400" cy="1905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Seminar Registration</a:t>
            </a:r>
            <a:endParaRPr lang="en-IN" dirty="0"/>
          </a:p>
        </p:txBody>
      </p:sp>
      <p:graphicFrame>
        <p:nvGraphicFramePr>
          <p:cNvPr id="122882" name="Object 2"/>
          <p:cNvGraphicFramePr>
            <a:graphicFrameLocks noChangeAspect="1"/>
          </p:cNvGraphicFramePr>
          <p:nvPr/>
        </p:nvGraphicFramePr>
        <p:xfrm>
          <a:off x="571472" y="1399163"/>
          <a:ext cx="7429552" cy="3744337"/>
        </p:xfrm>
        <a:graphic>
          <a:graphicData uri="http://schemas.openxmlformats.org/presentationml/2006/ole">
            <p:oleObj spid="_x0000_s122882" name="VISIO" r:id="rId3" imgW="5647680" imgH="3279240" progId="">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State diagram for a telephone line</a:t>
            </a:r>
            <a:endParaRPr lang="en-IN" dirty="0"/>
          </a:p>
        </p:txBody>
      </p:sp>
      <p:pic>
        <p:nvPicPr>
          <p:cNvPr id="123906" name="Picture 2"/>
          <p:cNvPicPr>
            <a:picLocks noChangeAspect="1" noChangeArrowheads="1"/>
          </p:cNvPicPr>
          <p:nvPr/>
        </p:nvPicPr>
        <p:blipFill>
          <a:blip r:embed="rId2"/>
          <a:srcRect/>
          <a:stretch>
            <a:fillRect/>
          </a:stretch>
        </p:blipFill>
        <p:spPr bwMode="auto">
          <a:xfrm>
            <a:off x="1142976" y="1285866"/>
            <a:ext cx="6572296" cy="385763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State diagram for chess game</a:t>
            </a:r>
            <a:endParaRPr lang="en-IN" dirty="0"/>
          </a:p>
        </p:txBody>
      </p:sp>
      <p:pic>
        <p:nvPicPr>
          <p:cNvPr id="124930" name="Picture 2"/>
          <p:cNvPicPr>
            <a:picLocks noChangeAspect="1" noChangeArrowheads="1"/>
          </p:cNvPicPr>
          <p:nvPr/>
        </p:nvPicPr>
        <p:blipFill>
          <a:blip r:embed="rId2"/>
          <a:srcRect/>
          <a:stretch>
            <a:fillRect/>
          </a:stretch>
        </p:blipFill>
        <p:spPr bwMode="auto">
          <a:xfrm>
            <a:off x="0" y="1643056"/>
            <a:ext cx="4509224" cy="2357454"/>
          </a:xfrm>
          <a:prstGeom prst="rect">
            <a:avLst/>
          </a:prstGeom>
          <a:noFill/>
          <a:ln w="9525">
            <a:noFill/>
            <a:miter lim="800000"/>
            <a:headEnd/>
            <a:tailEnd/>
          </a:ln>
          <a:effectLst/>
        </p:spPr>
      </p:pic>
      <p:pic>
        <p:nvPicPr>
          <p:cNvPr id="124931" name="Picture 3"/>
          <p:cNvPicPr>
            <a:picLocks noChangeAspect="1" noChangeArrowheads="1"/>
          </p:cNvPicPr>
          <p:nvPr/>
        </p:nvPicPr>
        <p:blipFill>
          <a:blip r:embed="rId3"/>
          <a:srcRect/>
          <a:stretch>
            <a:fillRect/>
          </a:stretch>
        </p:blipFill>
        <p:spPr bwMode="auto">
          <a:xfrm>
            <a:off x="4500562" y="1857370"/>
            <a:ext cx="4453128" cy="207170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latin typeface="Times-Bold--Identity-H"/>
              </a:rPr>
              <a:t>State diagram for phone line with activities</a:t>
            </a:r>
            <a:endParaRPr lang="en-IN" sz="2800" dirty="0"/>
          </a:p>
        </p:txBody>
      </p:sp>
      <p:pic>
        <p:nvPicPr>
          <p:cNvPr id="125954" name="Picture 2"/>
          <p:cNvPicPr>
            <a:picLocks noChangeAspect="1" noChangeArrowheads="1"/>
          </p:cNvPicPr>
          <p:nvPr/>
        </p:nvPicPr>
        <p:blipFill>
          <a:blip r:embed="rId2"/>
          <a:srcRect/>
          <a:stretch>
            <a:fillRect/>
          </a:stretch>
        </p:blipFill>
        <p:spPr bwMode="auto">
          <a:xfrm>
            <a:off x="1071539" y="1285866"/>
            <a:ext cx="6786610" cy="3857634"/>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State Diagrams</a:t>
            </a:r>
            <a:endParaRPr lang="en-IN" dirty="0"/>
          </a:p>
        </p:txBody>
      </p:sp>
      <p:sp>
        <p:nvSpPr>
          <p:cNvPr id="3" name="Content Placeholder 2"/>
          <p:cNvSpPr>
            <a:spLocks noGrp="1"/>
          </p:cNvSpPr>
          <p:nvPr>
            <p:ph sz="quarter" idx="13"/>
          </p:nvPr>
        </p:nvSpPr>
        <p:spPr/>
        <p:txBody>
          <a:bodyPr>
            <a:normAutofit/>
          </a:bodyPr>
          <a:lstStyle/>
          <a:p>
            <a:pPr algn="just"/>
            <a:r>
              <a:rPr lang="en-IN" sz="2000" dirty="0" smtClean="0"/>
              <a:t>You can structure states more deeply than just replacing a state with a submachine.</a:t>
            </a:r>
            <a:endParaRPr lang="en-IN" sz="2000" dirty="0"/>
          </a:p>
        </p:txBody>
      </p:sp>
      <p:pic>
        <p:nvPicPr>
          <p:cNvPr id="126978" name="Picture 2"/>
          <p:cNvPicPr>
            <a:picLocks noChangeAspect="1" noChangeArrowheads="1"/>
          </p:cNvPicPr>
          <p:nvPr/>
        </p:nvPicPr>
        <p:blipFill>
          <a:blip r:embed="rId2"/>
          <a:srcRect/>
          <a:stretch>
            <a:fillRect/>
          </a:stretch>
        </p:blipFill>
        <p:spPr bwMode="auto">
          <a:xfrm>
            <a:off x="1500166" y="2428873"/>
            <a:ext cx="6643734" cy="262534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F Raval\Job Data\UVPCE Job Data\2020\SE\Sessions\thank-you-any-5c38a7.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28800" y="1352550"/>
            <a:ext cx="5715000" cy="3648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061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of OOD,</a:t>
            </a:r>
            <a:endParaRPr lang="en-IN" dirty="0"/>
          </a:p>
        </p:txBody>
      </p:sp>
      <p:sp>
        <p:nvSpPr>
          <p:cNvPr id="3" name="Content Placeholder 2"/>
          <p:cNvSpPr>
            <a:spLocks noGrp="1"/>
          </p:cNvSpPr>
          <p:nvPr>
            <p:ph sz="quarter" idx="13"/>
          </p:nvPr>
        </p:nvSpPr>
        <p:spPr>
          <a:xfrm>
            <a:off x="609600" y="1352551"/>
            <a:ext cx="6319854" cy="3268624"/>
          </a:xfrm>
        </p:spPr>
        <p:txBody>
          <a:bodyPr>
            <a:normAutofit/>
          </a:bodyPr>
          <a:lstStyle/>
          <a:p>
            <a:r>
              <a:rPr lang="en-IN" b="1" i="1" dirty="0" smtClean="0"/>
              <a:t>Faster Development</a:t>
            </a:r>
          </a:p>
          <a:p>
            <a:r>
              <a:rPr lang="en-IN" b="1" i="1" dirty="0" smtClean="0"/>
              <a:t>Reuse of Previous work</a:t>
            </a:r>
          </a:p>
          <a:p>
            <a:r>
              <a:rPr lang="en-IN" b="1" i="1" dirty="0" smtClean="0"/>
              <a:t>Increased Quality</a:t>
            </a:r>
          </a:p>
          <a:p>
            <a:r>
              <a:rPr lang="en-IN" b="1" i="1" dirty="0" smtClean="0"/>
              <a:t>Modular Architecture</a:t>
            </a:r>
          </a:p>
          <a:p>
            <a:r>
              <a:rPr lang="en-IN" b="1" i="1" dirty="0" smtClean="0"/>
              <a:t>Client/Server Applications</a:t>
            </a:r>
          </a:p>
          <a:p>
            <a:r>
              <a:rPr lang="en-IN" b="1" i="1" dirty="0" smtClean="0"/>
              <a:t>Better Mapping to the Problem Domain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Unified modelling language(UML)</a:t>
            </a:r>
            <a:endParaRPr lang="en-IN" dirty="0"/>
          </a:p>
        </p:txBody>
      </p:sp>
      <p:sp>
        <p:nvSpPr>
          <p:cNvPr id="3" name="Content Placeholder 2"/>
          <p:cNvSpPr>
            <a:spLocks noGrp="1"/>
          </p:cNvSpPr>
          <p:nvPr>
            <p:ph sz="quarter" idx="13"/>
          </p:nvPr>
        </p:nvSpPr>
        <p:spPr/>
        <p:txBody>
          <a:bodyPr>
            <a:normAutofit fontScale="40000" lnSpcReduction="20000"/>
          </a:bodyPr>
          <a:lstStyle/>
          <a:p>
            <a:pPr algn="just">
              <a:lnSpc>
                <a:spcPct val="90000"/>
              </a:lnSpc>
              <a:buNone/>
            </a:pPr>
            <a:r>
              <a:rPr lang="en-US" sz="4400" dirty="0" smtClean="0">
                <a:solidFill>
                  <a:prstClr val="black"/>
                </a:solidFill>
                <a:latin typeface="Calibri"/>
                <a:ea typeface="+mj-ea"/>
                <a:cs typeface="+mj-cs"/>
              </a:rPr>
              <a:t>What is UML?</a:t>
            </a:r>
          </a:p>
          <a:p>
            <a:pPr algn="just">
              <a:lnSpc>
                <a:spcPct val="90000"/>
              </a:lnSpc>
              <a:buNone/>
            </a:pPr>
            <a:endParaRPr lang="en-US" sz="3200" dirty="0" smtClean="0">
              <a:latin typeface="Arial" charset="0"/>
            </a:endParaRPr>
          </a:p>
          <a:p>
            <a:pPr algn="just">
              <a:lnSpc>
                <a:spcPct val="90000"/>
              </a:lnSpc>
            </a:pPr>
            <a:r>
              <a:rPr lang="en-US" sz="3200" dirty="0" smtClean="0">
                <a:latin typeface="Arial" charset="0"/>
              </a:rPr>
              <a:t>UML stands for “Unified Modeling Language”</a:t>
            </a:r>
          </a:p>
          <a:p>
            <a:pPr algn="just">
              <a:lnSpc>
                <a:spcPct val="90000"/>
              </a:lnSpc>
            </a:pPr>
            <a:endParaRPr lang="en-US" sz="3200" dirty="0" smtClean="0">
              <a:latin typeface="Arial" charset="0"/>
            </a:endParaRPr>
          </a:p>
          <a:p>
            <a:pPr algn="just">
              <a:lnSpc>
                <a:spcPct val="90000"/>
              </a:lnSpc>
            </a:pPr>
            <a:r>
              <a:rPr lang="en-US" sz="3200" dirty="0" smtClean="0">
                <a:latin typeface="Arial" charset="0"/>
              </a:rPr>
              <a:t>It is a industry-standard graphical language for specifying, visualizing, constructing, and documenting the artifacts of software systems</a:t>
            </a:r>
          </a:p>
          <a:p>
            <a:pPr algn="just">
              <a:lnSpc>
                <a:spcPct val="90000"/>
              </a:lnSpc>
            </a:pPr>
            <a:endParaRPr lang="en-US" sz="3200" dirty="0" smtClean="0">
              <a:latin typeface="Arial" charset="0"/>
            </a:endParaRPr>
          </a:p>
          <a:p>
            <a:pPr algn="just">
              <a:lnSpc>
                <a:spcPct val="90000"/>
              </a:lnSpc>
            </a:pPr>
            <a:r>
              <a:rPr lang="en-US" sz="3200" dirty="0" smtClean="0">
                <a:latin typeface="Arial" charset="0"/>
              </a:rPr>
              <a:t>The UML uses mostly graphical notations to express the OO analysis and design of software projects.  </a:t>
            </a:r>
          </a:p>
          <a:p>
            <a:pPr algn="just">
              <a:lnSpc>
                <a:spcPct val="90000"/>
              </a:lnSpc>
              <a:buFont typeface="Wingdings" pitchFamily="2" charset="2"/>
              <a:buNone/>
            </a:pPr>
            <a:endParaRPr lang="en-US" sz="3200" dirty="0" smtClean="0">
              <a:latin typeface="Arial" charset="0"/>
            </a:endParaRPr>
          </a:p>
          <a:p>
            <a:pPr algn="just">
              <a:lnSpc>
                <a:spcPct val="90000"/>
              </a:lnSpc>
            </a:pPr>
            <a:r>
              <a:rPr lang="en-US" sz="3200" dirty="0" smtClean="0">
                <a:latin typeface="Arial" charset="0"/>
              </a:rPr>
              <a:t>Simplifies the complex process of software design</a:t>
            </a:r>
          </a:p>
          <a:p>
            <a:endParaRPr lang="en-IN" dirty="0"/>
          </a:p>
        </p:txBody>
      </p:sp>
      <p:sp>
        <p:nvSpPr>
          <p:cNvPr id="4" name="Content Placeholder 3"/>
          <p:cNvSpPr>
            <a:spLocks noGrp="1"/>
          </p:cNvSpPr>
          <p:nvPr>
            <p:ph sz="quarter" idx="14"/>
          </p:nvPr>
        </p:nvSpPr>
        <p:spPr/>
        <p:txBody>
          <a:bodyPr>
            <a:normAutofit/>
          </a:bodyPr>
          <a:lstStyle/>
          <a:p>
            <a:r>
              <a:rPr lang="en-US" sz="1800" dirty="0" smtClean="0">
                <a:solidFill>
                  <a:prstClr val="black"/>
                </a:solidFill>
                <a:latin typeface="Calibri"/>
                <a:ea typeface="+mj-ea"/>
                <a:cs typeface="+mj-cs"/>
              </a:rPr>
              <a:t>Why UML for Modeling</a:t>
            </a:r>
            <a:endParaRPr lang="en-IN" sz="1800" dirty="0" smtClean="0">
              <a:solidFill>
                <a:prstClr val="black"/>
              </a:solidFill>
              <a:latin typeface="Calibri"/>
              <a:ea typeface="+mj-ea"/>
              <a:cs typeface="+mj-cs"/>
            </a:endParaRPr>
          </a:p>
          <a:p>
            <a:pPr algn="just"/>
            <a:r>
              <a:rPr lang="en-US" sz="1300" dirty="0" smtClean="0">
                <a:latin typeface="Arial" charset="0"/>
              </a:rPr>
              <a:t>Use graphical notation  to communicate more clearly than natural language (imprecise) and code(too detailed).</a:t>
            </a:r>
          </a:p>
          <a:p>
            <a:pPr algn="just"/>
            <a:r>
              <a:rPr lang="en-US" sz="1300" dirty="0" smtClean="0">
                <a:latin typeface="Arial" charset="0"/>
              </a:rPr>
              <a:t>Help acquire an overall view of a system.</a:t>
            </a:r>
          </a:p>
          <a:p>
            <a:pPr algn="just"/>
            <a:r>
              <a:rPr lang="en-US" sz="1300" dirty="0" smtClean="0">
                <a:latin typeface="Arial" charset="0"/>
              </a:rPr>
              <a:t>UML is not dependent on any one language or technology.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diagrams</a:t>
            </a:r>
            <a:endParaRPr lang="en-IN" dirty="0"/>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1026" name="Picture 2" descr="UML Diagram Types"/>
          <p:cNvPicPr>
            <a:picLocks noChangeAspect="1" noChangeArrowheads="1"/>
          </p:cNvPicPr>
          <p:nvPr/>
        </p:nvPicPr>
        <p:blipFill>
          <a:blip r:embed="rId2"/>
          <a:srcRect/>
          <a:stretch>
            <a:fillRect/>
          </a:stretch>
        </p:blipFill>
        <p:spPr bwMode="auto">
          <a:xfrm>
            <a:off x="214282" y="1314466"/>
            <a:ext cx="8715436" cy="36861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diagrams</a:t>
            </a:r>
            <a:endParaRPr lang="en-IN" dirty="0"/>
          </a:p>
        </p:txBody>
      </p:sp>
      <p:sp>
        <p:nvSpPr>
          <p:cNvPr id="3" name="Content Placeholder 2"/>
          <p:cNvSpPr>
            <a:spLocks noGrp="1"/>
          </p:cNvSpPr>
          <p:nvPr>
            <p:ph sz="quarter" idx="13"/>
          </p:nvPr>
        </p:nvSpPr>
        <p:spPr>
          <a:xfrm>
            <a:off x="571472" y="1357304"/>
            <a:ext cx="3886200" cy="3571900"/>
          </a:xfrm>
        </p:spPr>
        <p:txBody>
          <a:bodyPr>
            <a:normAutofit/>
          </a:bodyPr>
          <a:lstStyle/>
          <a:p>
            <a:pPr algn="just"/>
            <a:r>
              <a:rPr lang="en-IN" sz="1200" dirty="0" smtClean="0">
                <a:solidFill>
                  <a:srgbClr val="FF0000"/>
                </a:solidFill>
              </a:rPr>
              <a:t>Structure diagrams </a:t>
            </a:r>
            <a:r>
              <a:rPr lang="en-IN" sz="1200" dirty="0" smtClean="0"/>
              <a:t>show the static structure of the system and its parts on different abstraction and implementation levels and how they are related to each other. The elements in a structure diagram represent the meaningful concepts of a system, and may include abstract, real world and implementation concepts, there are seven types of structure diagram as follows:</a:t>
            </a:r>
          </a:p>
          <a:p>
            <a:pPr algn="just">
              <a:buFont typeface="Wingdings" pitchFamily="2" charset="2"/>
              <a:buChar char="§"/>
            </a:pPr>
            <a:r>
              <a:rPr lang="pt-BR" sz="1200" dirty="0" smtClean="0"/>
              <a:t>Class Diagram</a:t>
            </a:r>
          </a:p>
          <a:p>
            <a:pPr algn="just">
              <a:buFont typeface="Wingdings" pitchFamily="2" charset="2"/>
              <a:buChar char="§"/>
            </a:pPr>
            <a:r>
              <a:rPr lang="pt-BR" sz="1200" dirty="0" smtClean="0"/>
              <a:t>Component Diagram</a:t>
            </a:r>
          </a:p>
          <a:p>
            <a:pPr algn="just">
              <a:buFont typeface="Wingdings" pitchFamily="2" charset="2"/>
              <a:buChar char="§"/>
            </a:pPr>
            <a:r>
              <a:rPr lang="pt-BR" sz="1200" dirty="0" smtClean="0"/>
              <a:t>Deployment Diagram</a:t>
            </a:r>
          </a:p>
          <a:p>
            <a:pPr algn="just">
              <a:buFont typeface="Wingdings" pitchFamily="2" charset="2"/>
              <a:buChar char="§"/>
            </a:pPr>
            <a:r>
              <a:rPr lang="pt-BR" sz="1200" dirty="0" smtClean="0"/>
              <a:t>Object Diagram</a:t>
            </a:r>
          </a:p>
          <a:p>
            <a:pPr algn="just">
              <a:buFont typeface="Wingdings" pitchFamily="2" charset="2"/>
              <a:buChar char="§"/>
            </a:pPr>
            <a:r>
              <a:rPr lang="pt-BR" sz="1200" dirty="0" smtClean="0"/>
              <a:t>Package Diagram</a:t>
            </a:r>
          </a:p>
          <a:p>
            <a:pPr algn="just">
              <a:buFont typeface="Wingdings" pitchFamily="2" charset="2"/>
              <a:buChar char="§"/>
            </a:pPr>
            <a:r>
              <a:rPr lang="pt-BR" sz="1200" dirty="0" smtClean="0"/>
              <a:t>Composite Structure Diagram</a:t>
            </a:r>
          </a:p>
          <a:p>
            <a:pPr algn="just">
              <a:buFont typeface="Wingdings" pitchFamily="2" charset="2"/>
              <a:buChar char="§"/>
            </a:pPr>
            <a:r>
              <a:rPr lang="pt-BR" sz="1200" dirty="0" smtClean="0"/>
              <a:t>Profile Diagram</a:t>
            </a:r>
          </a:p>
          <a:p>
            <a:pPr algn="just"/>
            <a:endParaRPr lang="en-IN" sz="1200" dirty="0"/>
          </a:p>
        </p:txBody>
      </p:sp>
      <p:sp>
        <p:nvSpPr>
          <p:cNvPr id="4" name="Content Placeholder 3"/>
          <p:cNvSpPr>
            <a:spLocks noGrp="1"/>
          </p:cNvSpPr>
          <p:nvPr>
            <p:ph sz="quarter" idx="14"/>
          </p:nvPr>
        </p:nvSpPr>
        <p:spPr/>
        <p:txBody>
          <a:bodyPr>
            <a:normAutofit/>
          </a:bodyPr>
          <a:lstStyle/>
          <a:p>
            <a:r>
              <a:rPr lang="en-IN" sz="1200" dirty="0" smtClean="0">
                <a:solidFill>
                  <a:srgbClr val="FF0000"/>
                </a:solidFill>
              </a:rPr>
              <a:t>Behavior diagrams </a:t>
            </a:r>
            <a:r>
              <a:rPr lang="en-IN" sz="1200" dirty="0" smtClean="0"/>
              <a:t>show the dynamic behavior of the objects in a system, which can be described as a series of changes to the system over time, there are seven types of behavior diagrams as follows:</a:t>
            </a:r>
          </a:p>
          <a:p>
            <a:endParaRPr lang="en-IN" sz="1200" dirty="0" smtClean="0"/>
          </a:p>
          <a:p>
            <a:pPr>
              <a:buFont typeface="Wingdings" pitchFamily="2" charset="2"/>
              <a:buChar char="§"/>
            </a:pPr>
            <a:r>
              <a:rPr lang="en-IN" sz="1200" dirty="0" smtClean="0"/>
              <a:t>Use Case Diagram</a:t>
            </a:r>
          </a:p>
          <a:p>
            <a:pPr>
              <a:buFont typeface="Wingdings" pitchFamily="2" charset="2"/>
              <a:buChar char="§"/>
            </a:pPr>
            <a:r>
              <a:rPr lang="en-IN" sz="1200" dirty="0" smtClean="0"/>
              <a:t>Activity Diagram</a:t>
            </a:r>
          </a:p>
          <a:p>
            <a:pPr>
              <a:buFont typeface="Wingdings" pitchFamily="2" charset="2"/>
              <a:buChar char="§"/>
            </a:pPr>
            <a:r>
              <a:rPr lang="en-IN" sz="1200" dirty="0" smtClean="0"/>
              <a:t>State Machine Diagram</a:t>
            </a:r>
          </a:p>
          <a:p>
            <a:pPr>
              <a:buFont typeface="Wingdings" pitchFamily="2" charset="2"/>
              <a:buChar char="§"/>
            </a:pPr>
            <a:r>
              <a:rPr lang="en-IN" sz="1200" dirty="0" smtClean="0"/>
              <a:t>Sequence Diagram</a:t>
            </a:r>
          </a:p>
          <a:p>
            <a:pPr>
              <a:buFont typeface="Wingdings" pitchFamily="2" charset="2"/>
              <a:buChar char="§"/>
            </a:pPr>
            <a:r>
              <a:rPr lang="en-IN" sz="1200" dirty="0" smtClean="0"/>
              <a:t>Communication Diagram</a:t>
            </a:r>
          </a:p>
          <a:p>
            <a:pPr>
              <a:buFont typeface="Wingdings" pitchFamily="2" charset="2"/>
              <a:buChar char="§"/>
            </a:pPr>
            <a:r>
              <a:rPr lang="en-IN" sz="1200" dirty="0" smtClean="0"/>
              <a:t>Interaction Overview Diagram</a:t>
            </a:r>
          </a:p>
          <a:p>
            <a:pPr>
              <a:buFont typeface="Wingdings" pitchFamily="2" charset="2"/>
              <a:buChar char="§"/>
            </a:pPr>
            <a:r>
              <a:rPr lang="en-IN" sz="1200" dirty="0" smtClean="0"/>
              <a:t>Timing Diagram</a:t>
            </a:r>
          </a:p>
          <a:p>
            <a:endParaRPr lang="en-IN" sz="12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2708</Words>
  <Application>Microsoft Office PowerPoint</Application>
  <PresentationFormat>On-screen Show (16:9)</PresentationFormat>
  <Paragraphs>470</Paragraphs>
  <Slides>57</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Widescreen Presentation</vt:lpstr>
      <vt:lpstr>Visio</vt:lpstr>
      <vt:lpstr>VISIO</vt:lpstr>
      <vt:lpstr>2CEIT502  Software Engineering</vt:lpstr>
      <vt:lpstr>Outline</vt:lpstr>
      <vt:lpstr>Overview of object oriented concepts</vt:lpstr>
      <vt:lpstr>Overview of object oriented concepts</vt:lpstr>
      <vt:lpstr>Overview of object oriented concepts</vt:lpstr>
      <vt:lpstr>Advantage of OOD,</vt:lpstr>
      <vt:lpstr>Unified modelling language(UML)</vt:lpstr>
      <vt:lpstr>UML diagrams</vt:lpstr>
      <vt:lpstr>UML diagrams</vt:lpstr>
      <vt:lpstr>Use Case Diagram</vt:lpstr>
      <vt:lpstr>Use Case Diagram</vt:lpstr>
      <vt:lpstr>Use Case Diagram</vt:lpstr>
      <vt:lpstr>Example</vt:lpstr>
      <vt:lpstr>Use Case Relationships</vt:lpstr>
      <vt:lpstr>Example</vt:lpstr>
      <vt:lpstr>Class Diagram</vt:lpstr>
      <vt:lpstr>Class Diagram</vt:lpstr>
      <vt:lpstr>Class Diagram</vt:lpstr>
      <vt:lpstr>Class Diagram</vt:lpstr>
      <vt:lpstr>Class Diagram</vt:lpstr>
      <vt:lpstr>Example</vt:lpstr>
      <vt:lpstr>Sequence Diagrams</vt:lpstr>
      <vt:lpstr>Sequence Diagram Notations</vt:lpstr>
      <vt:lpstr>Sequence Diagram Notations</vt:lpstr>
      <vt:lpstr>Sequence Diagram Notations</vt:lpstr>
      <vt:lpstr>Sequence Diagram Notations</vt:lpstr>
      <vt:lpstr>Sequence Diagram Notations</vt:lpstr>
      <vt:lpstr>Sequence Diagram Notations</vt:lpstr>
      <vt:lpstr>Example :Sequence Diagram for Patient Admit / Registration</vt:lpstr>
      <vt:lpstr>Collaboration Diagram</vt:lpstr>
      <vt:lpstr>Collaboration Diagram</vt:lpstr>
      <vt:lpstr>Collaboration Diagram</vt:lpstr>
      <vt:lpstr>Example : ATM </vt:lpstr>
      <vt:lpstr>Activity Diagram</vt:lpstr>
      <vt:lpstr>Activity Diagram</vt:lpstr>
      <vt:lpstr>Activity Diagram Notations</vt:lpstr>
      <vt:lpstr>Activity Diagram Notations</vt:lpstr>
      <vt:lpstr>Activity Diagram Notations</vt:lpstr>
      <vt:lpstr>Activity Diagram Notations</vt:lpstr>
      <vt:lpstr>Activity Diagram Notations</vt:lpstr>
      <vt:lpstr>Example of Activity Diagram</vt:lpstr>
      <vt:lpstr>State Diagram/State Machine/State chart</vt:lpstr>
      <vt:lpstr>State chart Diagram</vt:lpstr>
      <vt:lpstr>State chart Diagram</vt:lpstr>
      <vt:lpstr>State chart Diagram</vt:lpstr>
      <vt:lpstr>Various characterizations of a state. A state specifies the response of an object to input events.</vt:lpstr>
      <vt:lpstr>Slide 47</vt:lpstr>
      <vt:lpstr>Slide 48</vt:lpstr>
      <vt:lpstr>Slide 49</vt:lpstr>
      <vt:lpstr>State Diagrams notation</vt:lpstr>
      <vt:lpstr>Example: Here’s a simple example SD for a washing machine</vt:lpstr>
      <vt:lpstr>Seminar Registration</vt:lpstr>
      <vt:lpstr>State diagram for a telephone line</vt:lpstr>
      <vt:lpstr>State diagram for chess game</vt:lpstr>
      <vt:lpstr>State diagram for phone line with activities</vt:lpstr>
      <vt:lpstr>Nested State Diagrams</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2022-08-28T05:54:14Z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