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7"/>
  </p:notesMasterIdLst>
  <p:sldIdLst>
    <p:sldId id="256" r:id="rId2"/>
    <p:sldId id="714" r:id="rId3"/>
    <p:sldId id="749" r:id="rId4"/>
    <p:sldId id="752" r:id="rId5"/>
    <p:sldId id="762" r:id="rId6"/>
    <p:sldId id="674" r:id="rId7"/>
    <p:sldId id="715" r:id="rId8"/>
    <p:sldId id="716" r:id="rId9"/>
    <p:sldId id="718" r:id="rId10"/>
    <p:sldId id="719" r:id="rId11"/>
    <p:sldId id="720" r:id="rId12"/>
    <p:sldId id="723" r:id="rId13"/>
    <p:sldId id="713" r:id="rId14"/>
    <p:sldId id="724" r:id="rId15"/>
    <p:sldId id="725" r:id="rId16"/>
    <p:sldId id="727" r:id="rId17"/>
    <p:sldId id="721" r:id="rId18"/>
    <p:sldId id="726" r:id="rId19"/>
    <p:sldId id="731" r:id="rId20"/>
    <p:sldId id="761" r:id="rId21"/>
    <p:sldId id="733" r:id="rId22"/>
    <p:sldId id="735" r:id="rId23"/>
    <p:sldId id="736" r:id="rId24"/>
    <p:sldId id="737" r:id="rId25"/>
    <p:sldId id="760" r:id="rId26"/>
    <p:sldId id="758" r:id="rId27"/>
    <p:sldId id="743" r:id="rId28"/>
    <p:sldId id="745" r:id="rId29"/>
    <p:sldId id="747" r:id="rId30"/>
    <p:sldId id="746" r:id="rId31"/>
    <p:sldId id="748" r:id="rId32"/>
    <p:sldId id="751" r:id="rId33"/>
    <p:sldId id="753" r:id="rId34"/>
    <p:sldId id="763"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71565" autoAdjust="0"/>
  </p:normalViewPr>
  <p:slideViewPr>
    <p:cSldViewPr snapToGrid="0">
      <p:cViewPr varScale="1">
        <p:scale>
          <a:sx n="47" d="100"/>
          <a:sy n="47" d="100"/>
        </p:scale>
        <p:origin x="1328" y="48"/>
      </p:cViewPr>
      <p:guideLst/>
    </p:cSldViewPr>
  </p:slideViewPr>
  <p:outlineViewPr>
    <p:cViewPr>
      <p:scale>
        <a:sx n="33" d="100"/>
        <a:sy n="33" d="100"/>
      </p:scale>
      <p:origin x="0" y="-3716"/>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0" d="100"/>
          <a:sy n="50" d="100"/>
        </p:scale>
        <p:origin x="270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6300A-5C9D-472F-A15B-CA5CC953921A}"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IN"/>
        </a:p>
      </dgm:t>
    </dgm:pt>
    <dgm:pt modelId="{9A94375D-8ECB-4712-8CBD-E6B6A4C54961}">
      <dgm:prSet phldrT="[Text]"/>
      <dgm:spPr/>
      <dgm:t>
        <a:bodyPr/>
        <a:lstStyle/>
        <a:p>
          <a:r>
            <a:rPr lang="en-US" dirty="0"/>
            <a:t>Frequency</a:t>
          </a:r>
          <a:endParaRPr lang="en-IN" dirty="0"/>
        </a:p>
      </dgm:t>
    </dgm:pt>
    <dgm:pt modelId="{CD2BF68D-0812-410D-AD16-FD399127E08D}" type="parTrans" cxnId="{B087E471-AEF0-4849-946F-87D68D310F75}">
      <dgm:prSet/>
      <dgm:spPr/>
      <dgm:t>
        <a:bodyPr/>
        <a:lstStyle/>
        <a:p>
          <a:endParaRPr lang="en-IN"/>
        </a:p>
      </dgm:t>
    </dgm:pt>
    <dgm:pt modelId="{4E5E7747-E544-42E1-886C-0082214BB187}" type="sibTrans" cxnId="{B087E471-AEF0-4849-946F-87D68D310F75}">
      <dgm:prSet/>
      <dgm:spPr/>
      <dgm:t>
        <a:bodyPr/>
        <a:lstStyle/>
        <a:p>
          <a:endParaRPr lang="en-IN"/>
        </a:p>
      </dgm:t>
    </dgm:pt>
    <dgm:pt modelId="{BA08E53D-3F7A-4EF9-96A8-57A29AD2836A}">
      <dgm:prSet phldrT="[Text]"/>
      <dgm:spPr/>
      <dgm:t>
        <a:bodyPr/>
        <a:lstStyle/>
        <a:p>
          <a:r>
            <a:rPr lang="en-US" dirty="0"/>
            <a:t>Monetary</a:t>
          </a:r>
          <a:endParaRPr lang="en-IN" dirty="0"/>
        </a:p>
      </dgm:t>
    </dgm:pt>
    <dgm:pt modelId="{03E9634E-718E-4252-BB3B-DF54914B3565}" type="parTrans" cxnId="{862CD971-A6FF-46D2-8F8A-129750DFE780}">
      <dgm:prSet/>
      <dgm:spPr/>
      <dgm:t>
        <a:bodyPr/>
        <a:lstStyle/>
        <a:p>
          <a:endParaRPr lang="en-IN"/>
        </a:p>
      </dgm:t>
    </dgm:pt>
    <dgm:pt modelId="{5A5F7F99-5983-46F2-A022-A410A03FFB90}" type="sibTrans" cxnId="{862CD971-A6FF-46D2-8F8A-129750DFE780}">
      <dgm:prSet/>
      <dgm:spPr/>
      <dgm:t>
        <a:bodyPr/>
        <a:lstStyle/>
        <a:p>
          <a:endParaRPr lang="en-IN"/>
        </a:p>
      </dgm:t>
    </dgm:pt>
    <dgm:pt modelId="{38DA8B4F-16E6-4828-AAFA-2F6906E89328}">
      <dgm:prSet phldrT="[Text]"/>
      <dgm:spPr/>
      <dgm:t>
        <a:bodyPr/>
        <a:lstStyle/>
        <a:p>
          <a:r>
            <a:rPr lang="en-US" dirty="0"/>
            <a:t>Recency</a:t>
          </a:r>
          <a:endParaRPr lang="en-IN" dirty="0"/>
        </a:p>
      </dgm:t>
    </dgm:pt>
    <dgm:pt modelId="{12B4B5A9-60E8-4518-A1E4-539EECF68ED1}" type="parTrans" cxnId="{5EE92F44-9061-42CB-B73B-3BD7C1E9C585}">
      <dgm:prSet/>
      <dgm:spPr/>
      <dgm:t>
        <a:bodyPr/>
        <a:lstStyle/>
        <a:p>
          <a:endParaRPr lang="en-IN"/>
        </a:p>
      </dgm:t>
    </dgm:pt>
    <dgm:pt modelId="{7A6E8E4F-AC4F-4AE4-94DA-E39EEBDF2488}" type="sibTrans" cxnId="{5EE92F44-9061-42CB-B73B-3BD7C1E9C585}">
      <dgm:prSet/>
      <dgm:spPr/>
      <dgm:t>
        <a:bodyPr/>
        <a:lstStyle/>
        <a:p>
          <a:endParaRPr lang="en-IN"/>
        </a:p>
      </dgm:t>
    </dgm:pt>
    <dgm:pt modelId="{C272203A-2911-4B17-9171-36D53DFA5F41}" type="pres">
      <dgm:prSet presAssocID="{5956300A-5C9D-472F-A15B-CA5CC953921A}" presName="compositeShape" presStyleCnt="0">
        <dgm:presLayoutVars>
          <dgm:chMax val="7"/>
          <dgm:dir/>
          <dgm:resizeHandles val="exact"/>
        </dgm:presLayoutVars>
      </dgm:prSet>
      <dgm:spPr/>
    </dgm:pt>
    <dgm:pt modelId="{DE62E68A-30B1-402B-81C2-96A0749E4515}" type="pres">
      <dgm:prSet presAssocID="{5956300A-5C9D-472F-A15B-CA5CC953921A}" presName="wedge1" presStyleLbl="node1" presStyleIdx="0" presStyleCnt="3"/>
      <dgm:spPr/>
    </dgm:pt>
    <dgm:pt modelId="{9AE9C78E-2CA2-4272-8458-DC8B4EF79306}" type="pres">
      <dgm:prSet presAssocID="{5956300A-5C9D-472F-A15B-CA5CC953921A}" presName="dummy1a" presStyleCnt="0"/>
      <dgm:spPr/>
    </dgm:pt>
    <dgm:pt modelId="{1AA244ED-01F0-447B-B3AD-C21AC1F2BFF9}" type="pres">
      <dgm:prSet presAssocID="{5956300A-5C9D-472F-A15B-CA5CC953921A}" presName="dummy1b" presStyleCnt="0"/>
      <dgm:spPr/>
    </dgm:pt>
    <dgm:pt modelId="{32BC7942-42BF-49A2-90E4-9649CF8BD9DE}" type="pres">
      <dgm:prSet presAssocID="{5956300A-5C9D-472F-A15B-CA5CC953921A}" presName="wedge1Tx" presStyleLbl="node1" presStyleIdx="0" presStyleCnt="3">
        <dgm:presLayoutVars>
          <dgm:chMax val="0"/>
          <dgm:chPref val="0"/>
          <dgm:bulletEnabled val="1"/>
        </dgm:presLayoutVars>
      </dgm:prSet>
      <dgm:spPr/>
    </dgm:pt>
    <dgm:pt modelId="{60EE1E95-E4C3-4939-86CB-56303EADA4CC}" type="pres">
      <dgm:prSet presAssocID="{5956300A-5C9D-472F-A15B-CA5CC953921A}" presName="wedge2" presStyleLbl="node1" presStyleIdx="1" presStyleCnt="3"/>
      <dgm:spPr/>
    </dgm:pt>
    <dgm:pt modelId="{C915FD98-6861-4BC5-AEF4-8E8FCA678652}" type="pres">
      <dgm:prSet presAssocID="{5956300A-5C9D-472F-A15B-CA5CC953921A}" presName="dummy2a" presStyleCnt="0"/>
      <dgm:spPr/>
    </dgm:pt>
    <dgm:pt modelId="{1CA0C4EF-09A3-47D2-9D67-27DD01EE0131}" type="pres">
      <dgm:prSet presAssocID="{5956300A-5C9D-472F-A15B-CA5CC953921A}" presName="dummy2b" presStyleCnt="0"/>
      <dgm:spPr/>
    </dgm:pt>
    <dgm:pt modelId="{A9CF4416-9585-4F36-B99F-4835FD05E762}" type="pres">
      <dgm:prSet presAssocID="{5956300A-5C9D-472F-A15B-CA5CC953921A}" presName="wedge2Tx" presStyleLbl="node1" presStyleIdx="1" presStyleCnt="3">
        <dgm:presLayoutVars>
          <dgm:chMax val="0"/>
          <dgm:chPref val="0"/>
          <dgm:bulletEnabled val="1"/>
        </dgm:presLayoutVars>
      </dgm:prSet>
      <dgm:spPr/>
    </dgm:pt>
    <dgm:pt modelId="{463697B8-4BC3-41E9-88F8-11AEA71B2C7C}" type="pres">
      <dgm:prSet presAssocID="{5956300A-5C9D-472F-A15B-CA5CC953921A}" presName="wedge3" presStyleLbl="node1" presStyleIdx="2" presStyleCnt="3"/>
      <dgm:spPr/>
    </dgm:pt>
    <dgm:pt modelId="{98C61B9A-1B1B-459D-9DA5-C8C9CFE5D01C}" type="pres">
      <dgm:prSet presAssocID="{5956300A-5C9D-472F-A15B-CA5CC953921A}" presName="dummy3a" presStyleCnt="0"/>
      <dgm:spPr/>
    </dgm:pt>
    <dgm:pt modelId="{55D6D557-2B94-4F53-8B88-09FFD6B8FBAF}" type="pres">
      <dgm:prSet presAssocID="{5956300A-5C9D-472F-A15B-CA5CC953921A}" presName="dummy3b" presStyleCnt="0"/>
      <dgm:spPr/>
    </dgm:pt>
    <dgm:pt modelId="{801AF357-B462-4A9A-89C3-C7C78F291292}" type="pres">
      <dgm:prSet presAssocID="{5956300A-5C9D-472F-A15B-CA5CC953921A}" presName="wedge3Tx" presStyleLbl="node1" presStyleIdx="2" presStyleCnt="3">
        <dgm:presLayoutVars>
          <dgm:chMax val="0"/>
          <dgm:chPref val="0"/>
          <dgm:bulletEnabled val="1"/>
        </dgm:presLayoutVars>
      </dgm:prSet>
      <dgm:spPr/>
    </dgm:pt>
    <dgm:pt modelId="{79427B2B-6944-44CA-B3B1-1D7CBA3C203C}" type="pres">
      <dgm:prSet presAssocID="{4E5E7747-E544-42E1-886C-0082214BB187}" presName="arrowWedge1" presStyleLbl="fgSibTrans2D1" presStyleIdx="0" presStyleCnt="3">
        <dgm:style>
          <a:lnRef idx="2">
            <a:schemeClr val="dk1">
              <a:shade val="15000"/>
            </a:schemeClr>
          </a:lnRef>
          <a:fillRef idx="1">
            <a:schemeClr val="dk1"/>
          </a:fillRef>
          <a:effectRef idx="0">
            <a:schemeClr val="dk1"/>
          </a:effectRef>
          <a:fontRef idx="minor">
            <a:schemeClr val="lt1"/>
          </a:fontRef>
        </dgm:style>
      </dgm:prSet>
      <dgm:spPr/>
    </dgm:pt>
    <dgm:pt modelId="{BCAF26B6-1388-44B2-BDEE-019529BC8FC3}" type="pres">
      <dgm:prSet presAssocID="{5A5F7F99-5983-46F2-A022-A410A03FFB90}" presName="arrowWedge2" presStyleLbl="fgSibTrans2D1" presStyleIdx="1" presStyleCnt="3">
        <dgm:style>
          <a:lnRef idx="2">
            <a:schemeClr val="dk1">
              <a:shade val="15000"/>
            </a:schemeClr>
          </a:lnRef>
          <a:fillRef idx="1">
            <a:schemeClr val="dk1"/>
          </a:fillRef>
          <a:effectRef idx="0">
            <a:schemeClr val="dk1"/>
          </a:effectRef>
          <a:fontRef idx="minor">
            <a:schemeClr val="lt1"/>
          </a:fontRef>
        </dgm:style>
      </dgm:prSet>
      <dgm:spPr/>
    </dgm:pt>
    <dgm:pt modelId="{B35B4944-1189-4DAB-BE55-C12631B9CE9A}" type="pres">
      <dgm:prSet presAssocID="{7A6E8E4F-AC4F-4AE4-94DA-E39EEBDF2488}" presName="arrowWedge3" presStyleLbl="fgSibTrans2D1" presStyleIdx="2" presStyleCnt="3">
        <dgm:style>
          <a:lnRef idx="2">
            <a:schemeClr val="dk1">
              <a:shade val="15000"/>
            </a:schemeClr>
          </a:lnRef>
          <a:fillRef idx="1">
            <a:schemeClr val="dk1"/>
          </a:fillRef>
          <a:effectRef idx="0">
            <a:schemeClr val="dk1"/>
          </a:effectRef>
          <a:fontRef idx="minor">
            <a:schemeClr val="lt1"/>
          </a:fontRef>
        </dgm:style>
      </dgm:prSet>
      <dgm:spPr/>
    </dgm:pt>
  </dgm:ptLst>
  <dgm:cxnLst>
    <dgm:cxn modelId="{4B98B80F-3A53-4D3D-BBEB-474566A5382C}" type="presOf" srcId="{BA08E53D-3F7A-4EF9-96A8-57A29AD2836A}" destId="{A9CF4416-9585-4F36-B99F-4835FD05E762}" srcOrd="1" destOrd="0" presId="urn:microsoft.com/office/officeart/2005/8/layout/cycle8"/>
    <dgm:cxn modelId="{95D1D024-4BE3-45E5-BDA8-7EEC2ACAA964}" type="presOf" srcId="{9A94375D-8ECB-4712-8CBD-E6B6A4C54961}" destId="{32BC7942-42BF-49A2-90E4-9649CF8BD9DE}" srcOrd="1" destOrd="0" presId="urn:microsoft.com/office/officeart/2005/8/layout/cycle8"/>
    <dgm:cxn modelId="{5EE92F44-9061-42CB-B73B-3BD7C1E9C585}" srcId="{5956300A-5C9D-472F-A15B-CA5CC953921A}" destId="{38DA8B4F-16E6-4828-AAFA-2F6906E89328}" srcOrd="2" destOrd="0" parTransId="{12B4B5A9-60E8-4518-A1E4-539EECF68ED1}" sibTransId="{7A6E8E4F-AC4F-4AE4-94DA-E39EEBDF2488}"/>
    <dgm:cxn modelId="{862CD971-A6FF-46D2-8F8A-129750DFE780}" srcId="{5956300A-5C9D-472F-A15B-CA5CC953921A}" destId="{BA08E53D-3F7A-4EF9-96A8-57A29AD2836A}" srcOrd="1" destOrd="0" parTransId="{03E9634E-718E-4252-BB3B-DF54914B3565}" sibTransId="{5A5F7F99-5983-46F2-A022-A410A03FFB90}"/>
    <dgm:cxn modelId="{B087E471-AEF0-4849-946F-87D68D310F75}" srcId="{5956300A-5C9D-472F-A15B-CA5CC953921A}" destId="{9A94375D-8ECB-4712-8CBD-E6B6A4C54961}" srcOrd="0" destOrd="0" parTransId="{CD2BF68D-0812-410D-AD16-FD399127E08D}" sibTransId="{4E5E7747-E544-42E1-886C-0082214BB187}"/>
    <dgm:cxn modelId="{0F011780-5956-4B21-A594-76050BAF8512}" type="presOf" srcId="{BA08E53D-3F7A-4EF9-96A8-57A29AD2836A}" destId="{60EE1E95-E4C3-4939-86CB-56303EADA4CC}" srcOrd="0" destOrd="0" presId="urn:microsoft.com/office/officeart/2005/8/layout/cycle8"/>
    <dgm:cxn modelId="{42538C96-5A1E-43AE-BC88-50A4685C0E0A}" type="presOf" srcId="{38DA8B4F-16E6-4828-AAFA-2F6906E89328}" destId="{801AF357-B462-4A9A-89C3-C7C78F291292}" srcOrd="1" destOrd="0" presId="urn:microsoft.com/office/officeart/2005/8/layout/cycle8"/>
    <dgm:cxn modelId="{972C87AD-35B4-4955-BCC0-C32054D6BCD5}" type="presOf" srcId="{38DA8B4F-16E6-4828-AAFA-2F6906E89328}" destId="{463697B8-4BC3-41E9-88F8-11AEA71B2C7C}" srcOrd="0" destOrd="0" presId="urn:microsoft.com/office/officeart/2005/8/layout/cycle8"/>
    <dgm:cxn modelId="{00FC72BA-DC30-478D-A52F-ED7BD8457D7B}" type="presOf" srcId="{9A94375D-8ECB-4712-8CBD-E6B6A4C54961}" destId="{DE62E68A-30B1-402B-81C2-96A0749E4515}" srcOrd="0" destOrd="0" presId="urn:microsoft.com/office/officeart/2005/8/layout/cycle8"/>
    <dgm:cxn modelId="{4DDCDFF9-8D6B-4728-9C27-59D06FE02DF4}" type="presOf" srcId="{5956300A-5C9D-472F-A15B-CA5CC953921A}" destId="{C272203A-2911-4B17-9171-36D53DFA5F41}" srcOrd="0" destOrd="0" presId="urn:microsoft.com/office/officeart/2005/8/layout/cycle8"/>
    <dgm:cxn modelId="{08C8F328-B99F-4CDB-A5A8-99CB8FB0F4DF}" type="presParOf" srcId="{C272203A-2911-4B17-9171-36D53DFA5F41}" destId="{DE62E68A-30B1-402B-81C2-96A0749E4515}" srcOrd="0" destOrd="0" presId="urn:microsoft.com/office/officeart/2005/8/layout/cycle8"/>
    <dgm:cxn modelId="{FA76FD0B-9D7B-425F-9666-497E35E4BFF7}" type="presParOf" srcId="{C272203A-2911-4B17-9171-36D53DFA5F41}" destId="{9AE9C78E-2CA2-4272-8458-DC8B4EF79306}" srcOrd="1" destOrd="0" presId="urn:microsoft.com/office/officeart/2005/8/layout/cycle8"/>
    <dgm:cxn modelId="{2A1BB039-0B60-4334-93E9-602FBDE7065D}" type="presParOf" srcId="{C272203A-2911-4B17-9171-36D53DFA5F41}" destId="{1AA244ED-01F0-447B-B3AD-C21AC1F2BFF9}" srcOrd="2" destOrd="0" presId="urn:microsoft.com/office/officeart/2005/8/layout/cycle8"/>
    <dgm:cxn modelId="{1338DB14-9ADF-4811-936D-136488707D95}" type="presParOf" srcId="{C272203A-2911-4B17-9171-36D53DFA5F41}" destId="{32BC7942-42BF-49A2-90E4-9649CF8BD9DE}" srcOrd="3" destOrd="0" presId="urn:microsoft.com/office/officeart/2005/8/layout/cycle8"/>
    <dgm:cxn modelId="{29100B9C-DDCD-4B44-8D80-F4D891EC1C73}" type="presParOf" srcId="{C272203A-2911-4B17-9171-36D53DFA5F41}" destId="{60EE1E95-E4C3-4939-86CB-56303EADA4CC}" srcOrd="4" destOrd="0" presId="urn:microsoft.com/office/officeart/2005/8/layout/cycle8"/>
    <dgm:cxn modelId="{6078075C-3EF9-40D8-B977-D012647EF921}" type="presParOf" srcId="{C272203A-2911-4B17-9171-36D53DFA5F41}" destId="{C915FD98-6861-4BC5-AEF4-8E8FCA678652}" srcOrd="5" destOrd="0" presId="urn:microsoft.com/office/officeart/2005/8/layout/cycle8"/>
    <dgm:cxn modelId="{64E2CCE6-6045-4FFC-96CC-C18DD9008AD9}" type="presParOf" srcId="{C272203A-2911-4B17-9171-36D53DFA5F41}" destId="{1CA0C4EF-09A3-47D2-9D67-27DD01EE0131}" srcOrd="6" destOrd="0" presId="urn:microsoft.com/office/officeart/2005/8/layout/cycle8"/>
    <dgm:cxn modelId="{24071453-3CB7-45E3-90E7-431BFB632BD2}" type="presParOf" srcId="{C272203A-2911-4B17-9171-36D53DFA5F41}" destId="{A9CF4416-9585-4F36-B99F-4835FD05E762}" srcOrd="7" destOrd="0" presId="urn:microsoft.com/office/officeart/2005/8/layout/cycle8"/>
    <dgm:cxn modelId="{5910A65B-1AA1-4BF8-BB67-F7ECCBDB3FA3}" type="presParOf" srcId="{C272203A-2911-4B17-9171-36D53DFA5F41}" destId="{463697B8-4BC3-41E9-88F8-11AEA71B2C7C}" srcOrd="8" destOrd="0" presId="urn:microsoft.com/office/officeart/2005/8/layout/cycle8"/>
    <dgm:cxn modelId="{0CC8C785-7FA7-4F9E-AC21-4212993C20BE}" type="presParOf" srcId="{C272203A-2911-4B17-9171-36D53DFA5F41}" destId="{98C61B9A-1B1B-459D-9DA5-C8C9CFE5D01C}" srcOrd="9" destOrd="0" presId="urn:microsoft.com/office/officeart/2005/8/layout/cycle8"/>
    <dgm:cxn modelId="{827DC665-0591-4C0B-8079-87D603E33F27}" type="presParOf" srcId="{C272203A-2911-4B17-9171-36D53DFA5F41}" destId="{55D6D557-2B94-4F53-8B88-09FFD6B8FBAF}" srcOrd="10" destOrd="0" presId="urn:microsoft.com/office/officeart/2005/8/layout/cycle8"/>
    <dgm:cxn modelId="{F9C0FA2C-D082-4A48-BACB-5BF1D1CA6DD4}" type="presParOf" srcId="{C272203A-2911-4B17-9171-36D53DFA5F41}" destId="{801AF357-B462-4A9A-89C3-C7C78F291292}" srcOrd="11" destOrd="0" presId="urn:microsoft.com/office/officeart/2005/8/layout/cycle8"/>
    <dgm:cxn modelId="{58928121-206B-4138-B344-38718B1EB1B0}" type="presParOf" srcId="{C272203A-2911-4B17-9171-36D53DFA5F41}" destId="{79427B2B-6944-44CA-B3B1-1D7CBA3C203C}" srcOrd="12" destOrd="0" presId="urn:microsoft.com/office/officeart/2005/8/layout/cycle8"/>
    <dgm:cxn modelId="{C798B1A6-E98F-4328-9EF4-EE8007E1C302}" type="presParOf" srcId="{C272203A-2911-4B17-9171-36D53DFA5F41}" destId="{BCAF26B6-1388-44B2-BDEE-019529BC8FC3}" srcOrd="13" destOrd="0" presId="urn:microsoft.com/office/officeart/2005/8/layout/cycle8"/>
    <dgm:cxn modelId="{177172EF-C390-4F0F-BF60-86213C20BCD4}" type="presParOf" srcId="{C272203A-2911-4B17-9171-36D53DFA5F41}" destId="{B35B4944-1189-4DAB-BE55-C12631B9CE9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0FBC3F-C70E-4F19-9EFA-CD1FFCE54567}" type="doc">
      <dgm:prSet loTypeId="urn:microsoft.com/office/officeart/2005/8/layout/hProcess7" loCatId="list" qsTypeId="urn:microsoft.com/office/officeart/2005/8/quickstyle/simple4" qsCatId="simple" csTypeId="urn:microsoft.com/office/officeart/2005/8/colors/accent1_2" csCatId="accent1" phldr="1"/>
      <dgm:spPr/>
      <dgm:t>
        <a:bodyPr/>
        <a:lstStyle/>
        <a:p>
          <a:endParaRPr lang="en-IN"/>
        </a:p>
      </dgm:t>
    </dgm:pt>
    <dgm:pt modelId="{41C9603F-3A27-47C4-89E3-E35790220BEE}">
      <dgm:prSet phldrT="[Text]"/>
      <dgm:spPr/>
      <dgm:t>
        <a:bodyPr/>
        <a:lstStyle/>
        <a:p>
          <a:r>
            <a:rPr lang="en-US" b="1" dirty="0"/>
            <a:t>At Risk Customers</a:t>
          </a:r>
          <a:endParaRPr lang="en-IN" dirty="0"/>
        </a:p>
      </dgm:t>
    </dgm:pt>
    <dgm:pt modelId="{2EA01932-D793-4202-99C1-16DAA5E37DE6}" type="parTrans" cxnId="{704F5706-F08E-4FA4-A1C9-16F393412969}">
      <dgm:prSet/>
      <dgm:spPr/>
      <dgm:t>
        <a:bodyPr/>
        <a:lstStyle/>
        <a:p>
          <a:endParaRPr lang="en-IN"/>
        </a:p>
      </dgm:t>
    </dgm:pt>
    <dgm:pt modelId="{44E515A1-78CB-49F6-9A01-0A9EFD0C3E52}" type="sibTrans" cxnId="{704F5706-F08E-4FA4-A1C9-16F393412969}">
      <dgm:prSet/>
      <dgm:spPr/>
      <dgm:t>
        <a:bodyPr/>
        <a:lstStyle/>
        <a:p>
          <a:endParaRPr lang="en-IN"/>
        </a:p>
      </dgm:t>
    </dgm:pt>
    <dgm:pt modelId="{6BC65633-E533-4301-84DF-8A35484B079C}">
      <dgm:prSet phldrT="[Text]" custT="1"/>
      <dgm:spPr/>
      <dgm:t>
        <a:bodyPr/>
        <a:lstStyle/>
        <a:p>
          <a:r>
            <a:rPr lang="en-US" sz="1600" dirty="0"/>
            <a:t>Customers with a declining purchase frequency who may potentially churn if not re-engaged. They show lower recent activity and could benefit from re-engagement campaigns or reminders.</a:t>
          </a:r>
          <a:endParaRPr lang="en-IN" sz="1600" dirty="0"/>
        </a:p>
      </dgm:t>
    </dgm:pt>
    <dgm:pt modelId="{5F9D76D8-FD3D-440A-9469-6BDB0EE93332}" type="parTrans" cxnId="{B0CD1955-CF62-4614-80A8-464E19617C23}">
      <dgm:prSet/>
      <dgm:spPr/>
      <dgm:t>
        <a:bodyPr/>
        <a:lstStyle/>
        <a:p>
          <a:endParaRPr lang="en-IN"/>
        </a:p>
      </dgm:t>
    </dgm:pt>
    <dgm:pt modelId="{B0AEB030-66CD-47D1-9868-F2662A9A1E01}" type="sibTrans" cxnId="{B0CD1955-CF62-4614-80A8-464E19617C23}">
      <dgm:prSet/>
      <dgm:spPr/>
      <dgm:t>
        <a:bodyPr/>
        <a:lstStyle/>
        <a:p>
          <a:endParaRPr lang="en-IN"/>
        </a:p>
      </dgm:t>
    </dgm:pt>
    <dgm:pt modelId="{5B774C11-31F3-4C3A-8D94-623A7DBA8389}">
      <dgm:prSet phldrT="[Text]"/>
      <dgm:spPr/>
      <dgm:t>
        <a:bodyPr/>
        <a:lstStyle/>
        <a:p>
          <a:r>
            <a:rPr lang="en-US" b="1" dirty="0"/>
            <a:t>Can’t Lose Them:</a:t>
          </a:r>
          <a:endParaRPr lang="en-IN" dirty="0"/>
        </a:p>
      </dgm:t>
    </dgm:pt>
    <dgm:pt modelId="{E3F8782C-5F7C-4BCA-BF31-5305B29610EB}" type="parTrans" cxnId="{B8686293-1172-431D-9B42-8154974CC885}">
      <dgm:prSet/>
      <dgm:spPr/>
      <dgm:t>
        <a:bodyPr/>
        <a:lstStyle/>
        <a:p>
          <a:endParaRPr lang="en-IN"/>
        </a:p>
      </dgm:t>
    </dgm:pt>
    <dgm:pt modelId="{2B3B5813-45CF-47FA-8521-1B456A05F26E}" type="sibTrans" cxnId="{B8686293-1172-431D-9B42-8154974CC885}">
      <dgm:prSet/>
      <dgm:spPr/>
      <dgm:t>
        <a:bodyPr/>
        <a:lstStyle/>
        <a:p>
          <a:endParaRPr lang="en-IN"/>
        </a:p>
      </dgm:t>
    </dgm:pt>
    <dgm:pt modelId="{F015E32D-7D10-48BD-AA68-F100AD277FC0}">
      <dgm:prSet phldrT="[Text]"/>
      <dgm:spPr>
        <a:solidFill>
          <a:schemeClr val="tx1"/>
        </a:solidFill>
      </dgm:spPr>
      <dgm:t>
        <a:bodyPr/>
        <a:lstStyle/>
        <a:p>
          <a:r>
            <a:rPr lang="en-US" dirty="0"/>
            <a:t>High-value, highly engaged customers critical to revenue, but with signs of reduced engagement. Strategic retention efforts, such as personalized outreach or exclusive perks, are crucial for this group.</a:t>
          </a:r>
          <a:endParaRPr lang="en-IN" dirty="0"/>
        </a:p>
      </dgm:t>
    </dgm:pt>
    <dgm:pt modelId="{61ECFE6C-7D5B-4C07-A003-09DADEF234F7}" type="parTrans" cxnId="{8CED1640-026B-47DC-AFC1-3B7C3EE16BCD}">
      <dgm:prSet/>
      <dgm:spPr/>
      <dgm:t>
        <a:bodyPr/>
        <a:lstStyle/>
        <a:p>
          <a:endParaRPr lang="en-IN"/>
        </a:p>
      </dgm:t>
    </dgm:pt>
    <dgm:pt modelId="{B762E80F-8E8A-4C65-8D0C-7E9C768C8CFE}" type="sibTrans" cxnId="{8CED1640-026B-47DC-AFC1-3B7C3EE16BCD}">
      <dgm:prSet/>
      <dgm:spPr/>
      <dgm:t>
        <a:bodyPr/>
        <a:lstStyle/>
        <a:p>
          <a:endParaRPr lang="en-IN"/>
        </a:p>
      </dgm:t>
    </dgm:pt>
    <dgm:pt modelId="{0D432980-47E2-48E2-9D58-20FAB6CBF70F}">
      <dgm:prSet phldrT="[Text]"/>
      <dgm:spPr/>
      <dgm:t>
        <a:bodyPr/>
        <a:lstStyle/>
        <a:p>
          <a:r>
            <a:rPr lang="en-US" b="1" dirty="0"/>
            <a:t>Lost Customers:</a:t>
          </a:r>
          <a:endParaRPr lang="en-IN" dirty="0"/>
        </a:p>
      </dgm:t>
    </dgm:pt>
    <dgm:pt modelId="{6C977FD7-6048-4C1B-9279-483E3D650BC8}" type="parTrans" cxnId="{8E946867-58C2-40D1-84B9-A8380FAF621A}">
      <dgm:prSet/>
      <dgm:spPr/>
      <dgm:t>
        <a:bodyPr/>
        <a:lstStyle/>
        <a:p>
          <a:endParaRPr lang="en-IN"/>
        </a:p>
      </dgm:t>
    </dgm:pt>
    <dgm:pt modelId="{34173314-2F44-41C7-8EFF-DE0D690E2A5F}" type="sibTrans" cxnId="{8E946867-58C2-40D1-84B9-A8380FAF621A}">
      <dgm:prSet/>
      <dgm:spPr/>
      <dgm:t>
        <a:bodyPr/>
        <a:lstStyle/>
        <a:p>
          <a:endParaRPr lang="en-IN"/>
        </a:p>
      </dgm:t>
    </dgm:pt>
    <dgm:pt modelId="{6DA60694-A704-4D53-A87A-06CA601D98A2}">
      <dgm:prSet phldrT="[Text]"/>
      <dgm:spPr/>
      <dgm:t>
        <a:bodyPr/>
        <a:lstStyle/>
        <a:p>
          <a:r>
            <a:rPr lang="en-US" dirty="0"/>
            <a:t>Customers who haven’t made a purchase in a long time and show low engagement likelihood. Win-back campaigns or reactivation offers could help in rekindling their interest.</a:t>
          </a:r>
          <a:endParaRPr lang="en-IN" dirty="0"/>
        </a:p>
      </dgm:t>
    </dgm:pt>
    <dgm:pt modelId="{DB6D828B-67A1-4F02-80E5-F7DE4F5444C1}" type="parTrans" cxnId="{4135927D-2DBA-4925-82A0-DE7197695575}">
      <dgm:prSet/>
      <dgm:spPr/>
      <dgm:t>
        <a:bodyPr/>
        <a:lstStyle/>
        <a:p>
          <a:endParaRPr lang="en-IN"/>
        </a:p>
      </dgm:t>
    </dgm:pt>
    <dgm:pt modelId="{EA0E6949-69A7-494A-8D42-0B4B9EDC8338}" type="sibTrans" cxnId="{4135927D-2DBA-4925-82A0-DE7197695575}">
      <dgm:prSet/>
      <dgm:spPr/>
      <dgm:t>
        <a:bodyPr/>
        <a:lstStyle/>
        <a:p>
          <a:endParaRPr lang="en-IN"/>
        </a:p>
      </dgm:t>
    </dgm:pt>
    <dgm:pt modelId="{68A04CE9-5755-44D9-933A-432065E2D19E}">
      <dgm:prSet/>
      <dgm:spPr/>
      <dgm:t>
        <a:bodyPr/>
        <a:lstStyle/>
        <a:p>
          <a:r>
            <a:rPr lang="en-US" dirty="0"/>
            <a:t>Regular purchasers with high engagement and brand loyalty. They respond well to loyalty rewards, exclusive offers, and brand communication, making them key to retention efforts.</a:t>
          </a:r>
          <a:endParaRPr lang="en-IN" dirty="0"/>
        </a:p>
      </dgm:t>
    </dgm:pt>
    <dgm:pt modelId="{377AED56-7132-4844-B693-67678576F60C}" type="parTrans" cxnId="{206302A2-B503-4BDD-89EF-2E852261AFFA}">
      <dgm:prSet/>
      <dgm:spPr/>
      <dgm:t>
        <a:bodyPr/>
        <a:lstStyle/>
        <a:p>
          <a:endParaRPr lang="en-IN"/>
        </a:p>
      </dgm:t>
    </dgm:pt>
    <dgm:pt modelId="{F3266A42-E292-4E2F-B1C0-6622D3845E0C}" type="sibTrans" cxnId="{206302A2-B503-4BDD-89EF-2E852261AFFA}">
      <dgm:prSet/>
      <dgm:spPr/>
      <dgm:t>
        <a:bodyPr/>
        <a:lstStyle/>
        <a:p>
          <a:endParaRPr lang="en-IN"/>
        </a:p>
      </dgm:t>
    </dgm:pt>
    <dgm:pt modelId="{4063E179-4546-46AB-9C9C-9F0A81AEEA6B}">
      <dgm:prSet/>
      <dgm:spPr/>
      <dgm:t>
        <a:bodyPr/>
        <a:lstStyle/>
        <a:p>
          <a:r>
            <a:rPr lang="en-US" dirty="0"/>
            <a:t>Loyal Customers:</a:t>
          </a:r>
          <a:endParaRPr lang="en-IN" dirty="0"/>
        </a:p>
      </dgm:t>
    </dgm:pt>
    <dgm:pt modelId="{F651CE72-CE56-4D71-897C-4ECF1DE4D195}" type="parTrans" cxnId="{8E99E52A-44D0-45C5-863A-17BF7FD6CDD6}">
      <dgm:prSet/>
      <dgm:spPr/>
      <dgm:t>
        <a:bodyPr/>
        <a:lstStyle/>
        <a:p>
          <a:endParaRPr lang="en-IN"/>
        </a:p>
      </dgm:t>
    </dgm:pt>
    <dgm:pt modelId="{291EE47F-A4C5-4977-B668-7C85DF82A96E}" type="sibTrans" cxnId="{8E99E52A-44D0-45C5-863A-17BF7FD6CDD6}">
      <dgm:prSet/>
      <dgm:spPr/>
      <dgm:t>
        <a:bodyPr/>
        <a:lstStyle/>
        <a:p>
          <a:endParaRPr lang="en-IN"/>
        </a:p>
      </dgm:t>
    </dgm:pt>
    <dgm:pt modelId="{24412C42-E7FA-4683-937F-C549C1C0BA5D}">
      <dgm:prSet/>
      <dgm:spPr/>
      <dgm:t>
        <a:bodyPr/>
        <a:lstStyle/>
        <a:p>
          <a:r>
            <a:rPr lang="en-US" dirty="0"/>
            <a:t>Potential Loyalist</a:t>
          </a:r>
          <a:endParaRPr lang="en-IN" dirty="0"/>
        </a:p>
      </dgm:t>
    </dgm:pt>
    <dgm:pt modelId="{63BEC33F-1E41-4FFA-9FF7-3C7CFD5A0E25}" type="parTrans" cxnId="{F4E061A7-3103-420D-A2BB-C73A82634514}">
      <dgm:prSet/>
      <dgm:spPr/>
      <dgm:t>
        <a:bodyPr/>
        <a:lstStyle/>
        <a:p>
          <a:endParaRPr lang="en-IN"/>
        </a:p>
      </dgm:t>
    </dgm:pt>
    <dgm:pt modelId="{A98D5393-F9EE-4D16-B462-B5627DEBCB2D}" type="sibTrans" cxnId="{F4E061A7-3103-420D-A2BB-C73A82634514}">
      <dgm:prSet/>
      <dgm:spPr/>
      <dgm:t>
        <a:bodyPr/>
        <a:lstStyle/>
        <a:p>
          <a:endParaRPr lang="en-IN"/>
        </a:p>
      </dgm:t>
    </dgm:pt>
    <dgm:pt modelId="{73116DAC-7EAF-4BEA-B5B0-1E98F7B07F3E}">
      <dgm:prSet/>
      <dgm:spPr/>
      <dgm:t>
        <a:bodyPr/>
        <a:lstStyle/>
        <a:p>
          <a:r>
            <a:rPr lang="en-US" dirty="0"/>
            <a:t>New or occasional customers showing increasing engagement and potential for higher loyalty. Conversion efforts, such as onboarding programs or incentives, can help nurture these customers into becoming loyal patrons.</a:t>
          </a:r>
          <a:endParaRPr lang="en-IN" dirty="0"/>
        </a:p>
      </dgm:t>
    </dgm:pt>
    <dgm:pt modelId="{EA3A0FBC-8D9C-4075-A7ED-ABBB4D3994B6}" type="parTrans" cxnId="{92F38C72-7EB2-448F-B7A1-93979932C44D}">
      <dgm:prSet/>
      <dgm:spPr/>
      <dgm:t>
        <a:bodyPr/>
        <a:lstStyle/>
        <a:p>
          <a:endParaRPr lang="en-IN"/>
        </a:p>
      </dgm:t>
    </dgm:pt>
    <dgm:pt modelId="{CA4C861B-31EB-4E5E-A8B1-1E0E12B67785}" type="sibTrans" cxnId="{92F38C72-7EB2-448F-B7A1-93979932C44D}">
      <dgm:prSet/>
      <dgm:spPr/>
      <dgm:t>
        <a:bodyPr/>
        <a:lstStyle/>
        <a:p>
          <a:endParaRPr lang="en-IN"/>
        </a:p>
      </dgm:t>
    </dgm:pt>
    <dgm:pt modelId="{723074E1-C773-4672-A347-8C6840E42A03}" type="pres">
      <dgm:prSet presAssocID="{FD0FBC3F-C70E-4F19-9EFA-CD1FFCE54567}" presName="Name0" presStyleCnt="0">
        <dgm:presLayoutVars>
          <dgm:dir/>
          <dgm:animLvl val="lvl"/>
          <dgm:resizeHandles val="exact"/>
        </dgm:presLayoutVars>
      </dgm:prSet>
      <dgm:spPr/>
    </dgm:pt>
    <dgm:pt modelId="{645E6DEB-ECDB-4736-A605-534204FC8BD5}" type="pres">
      <dgm:prSet presAssocID="{41C9603F-3A27-47C4-89E3-E35790220BEE}" presName="compositeNode" presStyleCnt="0">
        <dgm:presLayoutVars>
          <dgm:bulletEnabled val="1"/>
        </dgm:presLayoutVars>
      </dgm:prSet>
      <dgm:spPr/>
    </dgm:pt>
    <dgm:pt modelId="{082543E5-B5EB-4D27-934D-3ED6F1DAEA5D}" type="pres">
      <dgm:prSet presAssocID="{41C9603F-3A27-47C4-89E3-E35790220BEE}" presName="bgRect" presStyleLbl="node1" presStyleIdx="0" presStyleCnt="5"/>
      <dgm:spPr/>
    </dgm:pt>
    <dgm:pt modelId="{DE2DFB2F-2514-4A55-A08B-39EB408AA8E0}" type="pres">
      <dgm:prSet presAssocID="{41C9603F-3A27-47C4-89E3-E35790220BEE}" presName="parentNode" presStyleLbl="node1" presStyleIdx="0" presStyleCnt="5">
        <dgm:presLayoutVars>
          <dgm:chMax val="0"/>
          <dgm:bulletEnabled val="1"/>
        </dgm:presLayoutVars>
      </dgm:prSet>
      <dgm:spPr/>
    </dgm:pt>
    <dgm:pt modelId="{8471E350-56FB-4922-A477-15887470AEBD}" type="pres">
      <dgm:prSet presAssocID="{41C9603F-3A27-47C4-89E3-E35790220BEE}" presName="childNode" presStyleLbl="node1" presStyleIdx="0" presStyleCnt="5">
        <dgm:presLayoutVars>
          <dgm:bulletEnabled val="1"/>
        </dgm:presLayoutVars>
      </dgm:prSet>
      <dgm:spPr/>
    </dgm:pt>
    <dgm:pt modelId="{F9F72013-CDFF-4D09-B844-B2585AB204DA}" type="pres">
      <dgm:prSet presAssocID="{44E515A1-78CB-49F6-9A01-0A9EFD0C3E52}" presName="hSp" presStyleCnt="0"/>
      <dgm:spPr/>
    </dgm:pt>
    <dgm:pt modelId="{B50B0236-2D9A-4B7C-8958-12F847C0A080}" type="pres">
      <dgm:prSet presAssocID="{44E515A1-78CB-49F6-9A01-0A9EFD0C3E52}" presName="vProcSp" presStyleCnt="0"/>
      <dgm:spPr/>
    </dgm:pt>
    <dgm:pt modelId="{5A9B05AA-FD08-4044-982C-538811D09AFE}" type="pres">
      <dgm:prSet presAssocID="{44E515A1-78CB-49F6-9A01-0A9EFD0C3E52}" presName="vSp1" presStyleCnt="0"/>
      <dgm:spPr/>
    </dgm:pt>
    <dgm:pt modelId="{065CDD51-66EF-46CA-8568-D4E49DC42160}" type="pres">
      <dgm:prSet presAssocID="{44E515A1-78CB-49F6-9A01-0A9EFD0C3E52}" presName="simulatedConn" presStyleLbl="solidFgAcc1" presStyleIdx="0" presStyleCnt="4"/>
      <dgm:spPr/>
    </dgm:pt>
    <dgm:pt modelId="{4EFC32B4-9EC4-4A31-9A15-7A06E93D0AA8}" type="pres">
      <dgm:prSet presAssocID="{44E515A1-78CB-49F6-9A01-0A9EFD0C3E52}" presName="vSp2" presStyleCnt="0"/>
      <dgm:spPr/>
    </dgm:pt>
    <dgm:pt modelId="{EA877E2A-E571-42D3-B96D-465C26A6F260}" type="pres">
      <dgm:prSet presAssocID="{44E515A1-78CB-49F6-9A01-0A9EFD0C3E52}" presName="sibTrans" presStyleCnt="0"/>
      <dgm:spPr/>
    </dgm:pt>
    <dgm:pt modelId="{4FA49B37-7895-40D7-A7F1-305836BE7F5B}" type="pres">
      <dgm:prSet presAssocID="{5B774C11-31F3-4C3A-8D94-623A7DBA8389}" presName="compositeNode" presStyleCnt="0">
        <dgm:presLayoutVars>
          <dgm:bulletEnabled val="1"/>
        </dgm:presLayoutVars>
      </dgm:prSet>
      <dgm:spPr/>
    </dgm:pt>
    <dgm:pt modelId="{152B017B-3258-4089-ADDC-65514CEC4BDE}" type="pres">
      <dgm:prSet presAssocID="{5B774C11-31F3-4C3A-8D94-623A7DBA8389}" presName="bgRect" presStyleLbl="node1" presStyleIdx="1" presStyleCnt="5"/>
      <dgm:spPr/>
    </dgm:pt>
    <dgm:pt modelId="{38007D65-B20F-47BC-ACA5-876AE590467E}" type="pres">
      <dgm:prSet presAssocID="{5B774C11-31F3-4C3A-8D94-623A7DBA8389}" presName="parentNode" presStyleLbl="node1" presStyleIdx="1" presStyleCnt="5">
        <dgm:presLayoutVars>
          <dgm:chMax val="0"/>
          <dgm:bulletEnabled val="1"/>
        </dgm:presLayoutVars>
      </dgm:prSet>
      <dgm:spPr/>
    </dgm:pt>
    <dgm:pt modelId="{EBB4FC70-183C-4C75-B3A0-761285978969}" type="pres">
      <dgm:prSet presAssocID="{5B774C11-31F3-4C3A-8D94-623A7DBA8389}" presName="childNode" presStyleLbl="node1" presStyleIdx="1" presStyleCnt="5">
        <dgm:presLayoutVars>
          <dgm:bulletEnabled val="1"/>
        </dgm:presLayoutVars>
      </dgm:prSet>
      <dgm:spPr/>
    </dgm:pt>
    <dgm:pt modelId="{6878483B-6661-4BE0-87D7-57D9F96AA750}" type="pres">
      <dgm:prSet presAssocID="{2B3B5813-45CF-47FA-8521-1B456A05F26E}" presName="hSp" presStyleCnt="0"/>
      <dgm:spPr/>
    </dgm:pt>
    <dgm:pt modelId="{DF399D5C-1EE9-4AB6-8DF1-12D48DE86C51}" type="pres">
      <dgm:prSet presAssocID="{2B3B5813-45CF-47FA-8521-1B456A05F26E}" presName="vProcSp" presStyleCnt="0"/>
      <dgm:spPr/>
    </dgm:pt>
    <dgm:pt modelId="{4C2701D1-8A07-4EC8-947E-7BF7586183A3}" type="pres">
      <dgm:prSet presAssocID="{2B3B5813-45CF-47FA-8521-1B456A05F26E}" presName="vSp1" presStyleCnt="0"/>
      <dgm:spPr/>
    </dgm:pt>
    <dgm:pt modelId="{62928B55-1536-40A1-9239-3D137A632546}" type="pres">
      <dgm:prSet presAssocID="{2B3B5813-45CF-47FA-8521-1B456A05F26E}" presName="simulatedConn" presStyleLbl="solidFgAcc1" presStyleIdx="1" presStyleCnt="4"/>
      <dgm:spPr/>
    </dgm:pt>
    <dgm:pt modelId="{630EBA1E-3FE0-4027-86B2-EE3A80BB5BAF}" type="pres">
      <dgm:prSet presAssocID="{2B3B5813-45CF-47FA-8521-1B456A05F26E}" presName="vSp2" presStyleCnt="0"/>
      <dgm:spPr/>
    </dgm:pt>
    <dgm:pt modelId="{E16FFA81-4BAF-4550-9196-30A154CBE10A}" type="pres">
      <dgm:prSet presAssocID="{2B3B5813-45CF-47FA-8521-1B456A05F26E}" presName="sibTrans" presStyleCnt="0"/>
      <dgm:spPr/>
    </dgm:pt>
    <dgm:pt modelId="{D1D54E39-B55D-448A-9D5B-41F6B91BBC8E}" type="pres">
      <dgm:prSet presAssocID="{0D432980-47E2-48E2-9D58-20FAB6CBF70F}" presName="compositeNode" presStyleCnt="0">
        <dgm:presLayoutVars>
          <dgm:bulletEnabled val="1"/>
        </dgm:presLayoutVars>
      </dgm:prSet>
      <dgm:spPr/>
    </dgm:pt>
    <dgm:pt modelId="{3255F52C-41F0-43FB-9641-CC6FAD9C87E1}" type="pres">
      <dgm:prSet presAssocID="{0D432980-47E2-48E2-9D58-20FAB6CBF70F}" presName="bgRect" presStyleLbl="node1" presStyleIdx="2" presStyleCnt="5"/>
      <dgm:spPr/>
    </dgm:pt>
    <dgm:pt modelId="{7E8C8843-ECDF-4766-AF62-1CCDF2FDC0CE}" type="pres">
      <dgm:prSet presAssocID="{0D432980-47E2-48E2-9D58-20FAB6CBF70F}" presName="parentNode" presStyleLbl="node1" presStyleIdx="2" presStyleCnt="5">
        <dgm:presLayoutVars>
          <dgm:chMax val="0"/>
          <dgm:bulletEnabled val="1"/>
        </dgm:presLayoutVars>
      </dgm:prSet>
      <dgm:spPr/>
    </dgm:pt>
    <dgm:pt modelId="{0E9D3A41-3590-4C43-9ECE-69B506DDA627}" type="pres">
      <dgm:prSet presAssocID="{0D432980-47E2-48E2-9D58-20FAB6CBF70F}" presName="childNode" presStyleLbl="node1" presStyleIdx="2" presStyleCnt="5">
        <dgm:presLayoutVars>
          <dgm:bulletEnabled val="1"/>
        </dgm:presLayoutVars>
      </dgm:prSet>
      <dgm:spPr/>
    </dgm:pt>
    <dgm:pt modelId="{CA711569-13A4-44A2-BFBF-37066FAEBE51}" type="pres">
      <dgm:prSet presAssocID="{34173314-2F44-41C7-8EFF-DE0D690E2A5F}" presName="hSp" presStyleCnt="0"/>
      <dgm:spPr/>
    </dgm:pt>
    <dgm:pt modelId="{D4DC80CC-91FA-4647-A6A9-FAE869985811}" type="pres">
      <dgm:prSet presAssocID="{34173314-2F44-41C7-8EFF-DE0D690E2A5F}" presName="vProcSp" presStyleCnt="0"/>
      <dgm:spPr/>
    </dgm:pt>
    <dgm:pt modelId="{BE89BAAC-D288-4A0C-BFED-8BE92B8865E7}" type="pres">
      <dgm:prSet presAssocID="{34173314-2F44-41C7-8EFF-DE0D690E2A5F}" presName="vSp1" presStyleCnt="0"/>
      <dgm:spPr/>
    </dgm:pt>
    <dgm:pt modelId="{F3D60CCD-66C1-4832-AC50-C2A2137755B4}" type="pres">
      <dgm:prSet presAssocID="{34173314-2F44-41C7-8EFF-DE0D690E2A5F}" presName="simulatedConn" presStyleLbl="solidFgAcc1" presStyleIdx="2" presStyleCnt="4"/>
      <dgm:spPr/>
    </dgm:pt>
    <dgm:pt modelId="{6B0B7550-64A0-4E27-857D-D9ECDDB0DC19}" type="pres">
      <dgm:prSet presAssocID="{34173314-2F44-41C7-8EFF-DE0D690E2A5F}" presName="vSp2" presStyleCnt="0"/>
      <dgm:spPr/>
    </dgm:pt>
    <dgm:pt modelId="{3F7A3979-2DAE-4783-BE05-3D1F827FD2E2}" type="pres">
      <dgm:prSet presAssocID="{34173314-2F44-41C7-8EFF-DE0D690E2A5F}" presName="sibTrans" presStyleCnt="0"/>
      <dgm:spPr/>
    </dgm:pt>
    <dgm:pt modelId="{98EACC49-0904-4BC9-906E-9C047FA1A352}" type="pres">
      <dgm:prSet presAssocID="{4063E179-4546-46AB-9C9C-9F0A81AEEA6B}" presName="compositeNode" presStyleCnt="0">
        <dgm:presLayoutVars>
          <dgm:bulletEnabled val="1"/>
        </dgm:presLayoutVars>
      </dgm:prSet>
      <dgm:spPr/>
    </dgm:pt>
    <dgm:pt modelId="{0C35B179-63C2-439E-91C2-5C4CD8459110}" type="pres">
      <dgm:prSet presAssocID="{4063E179-4546-46AB-9C9C-9F0A81AEEA6B}" presName="bgRect" presStyleLbl="node1" presStyleIdx="3" presStyleCnt="5"/>
      <dgm:spPr/>
    </dgm:pt>
    <dgm:pt modelId="{FDDCB51A-0FC9-44B9-9E59-CC8D1759A0AB}" type="pres">
      <dgm:prSet presAssocID="{4063E179-4546-46AB-9C9C-9F0A81AEEA6B}" presName="parentNode" presStyleLbl="node1" presStyleIdx="3" presStyleCnt="5">
        <dgm:presLayoutVars>
          <dgm:chMax val="0"/>
          <dgm:bulletEnabled val="1"/>
        </dgm:presLayoutVars>
      </dgm:prSet>
      <dgm:spPr/>
    </dgm:pt>
    <dgm:pt modelId="{3DDCCBBA-DF17-478B-8AA8-2F59BE64B05E}" type="pres">
      <dgm:prSet presAssocID="{4063E179-4546-46AB-9C9C-9F0A81AEEA6B}" presName="childNode" presStyleLbl="node1" presStyleIdx="3" presStyleCnt="5">
        <dgm:presLayoutVars>
          <dgm:bulletEnabled val="1"/>
        </dgm:presLayoutVars>
      </dgm:prSet>
      <dgm:spPr/>
    </dgm:pt>
    <dgm:pt modelId="{F2B38972-9247-440C-9A84-6CAC05AFA497}" type="pres">
      <dgm:prSet presAssocID="{291EE47F-A4C5-4977-B668-7C85DF82A96E}" presName="hSp" presStyleCnt="0"/>
      <dgm:spPr/>
    </dgm:pt>
    <dgm:pt modelId="{CD9BA758-4C2C-4C71-8A86-66FB6E29D533}" type="pres">
      <dgm:prSet presAssocID="{291EE47F-A4C5-4977-B668-7C85DF82A96E}" presName="vProcSp" presStyleCnt="0"/>
      <dgm:spPr/>
    </dgm:pt>
    <dgm:pt modelId="{1B9D442B-2A54-47D6-A374-30DFC7F81205}" type="pres">
      <dgm:prSet presAssocID="{291EE47F-A4C5-4977-B668-7C85DF82A96E}" presName="vSp1" presStyleCnt="0"/>
      <dgm:spPr/>
    </dgm:pt>
    <dgm:pt modelId="{C9AC14B6-735A-4D1F-B187-6D741D9F6D10}" type="pres">
      <dgm:prSet presAssocID="{291EE47F-A4C5-4977-B668-7C85DF82A96E}" presName="simulatedConn" presStyleLbl="solidFgAcc1" presStyleIdx="3" presStyleCnt="4"/>
      <dgm:spPr/>
    </dgm:pt>
    <dgm:pt modelId="{078E75B1-C5F3-4FCA-8D9F-DDE674E860D6}" type="pres">
      <dgm:prSet presAssocID="{291EE47F-A4C5-4977-B668-7C85DF82A96E}" presName="vSp2" presStyleCnt="0"/>
      <dgm:spPr/>
    </dgm:pt>
    <dgm:pt modelId="{6B597196-C81C-45D0-9112-703736AEE70F}" type="pres">
      <dgm:prSet presAssocID="{291EE47F-A4C5-4977-B668-7C85DF82A96E}" presName="sibTrans" presStyleCnt="0"/>
      <dgm:spPr/>
    </dgm:pt>
    <dgm:pt modelId="{6E266DFF-10D5-48AB-AC70-C16481122C86}" type="pres">
      <dgm:prSet presAssocID="{24412C42-E7FA-4683-937F-C549C1C0BA5D}" presName="compositeNode" presStyleCnt="0">
        <dgm:presLayoutVars>
          <dgm:bulletEnabled val="1"/>
        </dgm:presLayoutVars>
      </dgm:prSet>
      <dgm:spPr/>
    </dgm:pt>
    <dgm:pt modelId="{BFB58FAB-8B9E-4954-ABB4-D12C980645B3}" type="pres">
      <dgm:prSet presAssocID="{24412C42-E7FA-4683-937F-C549C1C0BA5D}" presName="bgRect" presStyleLbl="node1" presStyleIdx="4" presStyleCnt="5"/>
      <dgm:spPr/>
    </dgm:pt>
    <dgm:pt modelId="{14FCF40C-283A-40AB-8131-45DEE02ED1F5}" type="pres">
      <dgm:prSet presAssocID="{24412C42-E7FA-4683-937F-C549C1C0BA5D}" presName="parentNode" presStyleLbl="node1" presStyleIdx="4" presStyleCnt="5">
        <dgm:presLayoutVars>
          <dgm:chMax val="0"/>
          <dgm:bulletEnabled val="1"/>
        </dgm:presLayoutVars>
      </dgm:prSet>
      <dgm:spPr/>
    </dgm:pt>
    <dgm:pt modelId="{8419B21D-14A8-4F94-91A0-4EEA02F05D82}" type="pres">
      <dgm:prSet presAssocID="{24412C42-E7FA-4683-937F-C549C1C0BA5D}" presName="childNode" presStyleLbl="node1" presStyleIdx="4" presStyleCnt="5">
        <dgm:presLayoutVars>
          <dgm:bulletEnabled val="1"/>
        </dgm:presLayoutVars>
      </dgm:prSet>
      <dgm:spPr/>
    </dgm:pt>
  </dgm:ptLst>
  <dgm:cxnLst>
    <dgm:cxn modelId="{704F5706-F08E-4FA4-A1C9-16F393412969}" srcId="{FD0FBC3F-C70E-4F19-9EFA-CD1FFCE54567}" destId="{41C9603F-3A27-47C4-89E3-E35790220BEE}" srcOrd="0" destOrd="0" parTransId="{2EA01932-D793-4202-99C1-16DAA5E37DE6}" sibTransId="{44E515A1-78CB-49F6-9A01-0A9EFD0C3E52}"/>
    <dgm:cxn modelId="{0E1AC108-A968-4A5E-BAE8-1153ACB87794}" type="presOf" srcId="{5B774C11-31F3-4C3A-8D94-623A7DBA8389}" destId="{38007D65-B20F-47BC-ACA5-876AE590467E}" srcOrd="1" destOrd="0" presId="urn:microsoft.com/office/officeart/2005/8/layout/hProcess7"/>
    <dgm:cxn modelId="{CD95A114-F2D5-4559-AA7B-13ED4D1FBC68}" type="presOf" srcId="{73116DAC-7EAF-4BEA-B5B0-1E98F7B07F3E}" destId="{8419B21D-14A8-4F94-91A0-4EEA02F05D82}" srcOrd="0" destOrd="0" presId="urn:microsoft.com/office/officeart/2005/8/layout/hProcess7"/>
    <dgm:cxn modelId="{29C5C324-3C9A-4614-BB92-9986B3B03DAE}" type="presOf" srcId="{24412C42-E7FA-4683-937F-C549C1C0BA5D}" destId="{14FCF40C-283A-40AB-8131-45DEE02ED1F5}" srcOrd="1" destOrd="0" presId="urn:microsoft.com/office/officeart/2005/8/layout/hProcess7"/>
    <dgm:cxn modelId="{D4373C26-B4DC-4E22-B90B-3952AC358BA7}" type="presOf" srcId="{41C9603F-3A27-47C4-89E3-E35790220BEE}" destId="{082543E5-B5EB-4D27-934D-3ED6F1DAEA5D}" srcOrd="0" destOrd="0" presId="urn:microsoft.com/office/officeart/2005/8/layout/hProcess7"/>
    <dgm:cxn modelId="{8E99E52A-44D0-45C5-863A-17BF7FD6CDD6}" srcId="{FD0FBC3F-C70E-4F19-9EFA-CD1FFCE54567}" destId="{4063E179-4546-46AB-9C9C-9F0A81AEEA6B}" srcOrd="3" destOrd="0" parTransId="{F651CE72-CE56-4D71-897C-4ECF1DE4D195}" sibTransId="{291EE47F-A4C5-4977-B668-7C85DF82A96E}"/>
    <dgm:cxn modelId="{CBDE7934-ABBA-4476-8E5E-73422C95920F}" type="presOf" srcId="{4063E179-4546-46AB-9C9C-9F0A81AEEA6B}" destId="{0C35B179-63C2-439E-91C2-5C4CD8459110}" srcOrd="0" destOrd="0" presId="urn:microsoft.com/office/officeart/2005/8/layout/hProcess7"/>
    <dgm:cxn modelId="{A214443C-46BE-4616-9404-2369186C3519}" type="presOf" srcId="{6DA60694-A704-4D53-A87A-06CA601D98A2}" destId="{0E9D3A41-3590-4C43-9ECE-69B506DDA627}" srcOrd="0" destOrd="0" presId="urn:microsoft.com/office/officeart/2005/8/layout/hProcess7"/>
    <dgm:cxn modelId="{8CED1640-026B-47DC-AFC1-3B7C3EE16BCD}" srcId="{5B774C11-31F3-4C3A-8D94-623A7DBA8389}" destId="{F015E32D-7D10-48BD-AA68-F100AD277FC0}" srcOrd="0" destOrd="0" parTransId="{61ECFE6C-7D5B-4C07-A003-09DADEF234F7}" sibTransId="{B762E80F-8E8A-4C65-8D0C-7E9C768C8CFE}"/>
    <dgm:cxn modelId="{8E946867-58C2-40D1-84B9-A8380FAF621A}" srcId="{FD0FBC3F-C70E-4F19-9EFA-CD1FFCE54567}" destId="{0D432980-47E2-48E2-9D58-20FAB6CBF70F}" srcOrd="2" destOrd="0" parTransId="{6C977FD7-6048-4C1B-9279-483E3D650BC8}" sibTransId="{34173314-2F44-41C7-8EFF-DE0D690E2A5F}"/>
    <dgm:cxn modelId="{92F38C72-7EB2-448F-B7A1-93979932C44D}" srcId="{24412C42-E7FA-4683-937F-C549C1C0BA5D}" destId="{73116DAC-7EAF-4BEA-B5B0-1E98F7B07F3E}" srcOrd="0" destOrd="0" parTransId="{EA3A0FBC-8D9C-4075-A7ED-ABBB4D3994B6}" sibTransId="{CA4C861B-31EB-4E5E-A8B1-1E0E12B67785}"/>
    <dgm:cxn modelId="{B0CD1955-CF62-4614-80A8-464E19617C23}" srcId="{41C9603F-3A27-47C4-89E3-E35790220BEE}" destId="{6BC65633-E533-4301-84DF-8A35484B079C}" srcOrd="0" destOrd="0" parTransId="{5F9D76D8-FD3D-440A-9469-6BDB0EE93332}" sibTransId="{B0AEB030-66CD-47D1-9868-F2662A9A1E01}"/>
    <dgm:cxn modelId="{7E219358-8AC0-42A8-B489-AC5A4F9A8799}" type="presOf" srcId="{F015E32D-7D10-48BD-AA68-F100AD277FC0}" destId="{EBB4FC70-183C-4C75-B3A0-761285978969}" srcOrd="0" destOrd="0" presId="urn:microsoft.com/office/officeart/2005/8/layout/hProcess7"/>
    <dgm:cxn modelId="{9741D37C-5FEA-447B-8187-C84B8BFDEB1B}" type="presOf" srcId="{4063E179-4546-46AB-9C9C-9F0A81AEEA6B}" destId="{FDDCB51A-0FC9-44B9-9E59-CC8D1759A0AB}" srcOrd="1" destOrd="0" presId="urn:microsoft.com/office/officeart/2005/8/layout/hProcess7"/>
    <dgm:cxn modelId="{4135927D-2DBA-4925-82A0-DE7197695575}" srcId="{0D432980-47E2-48E2-9D58-20FAB6CBF70F}" destId="{6DA60694-A704-4D53-A87A-06CA601D98A2}" srcOrd="0" destOrd="0" parTransId="{DB6D828B-67A1-4F02-80E5-F7DE4F5444C1}" sibTransId="{EA0E6949-69A7-494A-8D42-0B4B9EDC8338}"/>
    <dgm:cxn modelId="{B6AB4782-CAFD-4694-B38E-F3A6B11B851D}" type="presOf" srcId="{6BC65633-E533-4301-84DF-8A35484B079C}" destId="{8471E350-56FB-4922-A477-15887470AEBD}" srcOrd="0" destOrd="0" presId="urn:microsoft.com/office/officeart/2005/8/layout/hProcess7"/>
    <dgm:cxn modelId="{B5F10086-AC47-4AA4-A652-5CF589BDA24C}" type="presOf" srcId="{41C9603F-3A27-47C4-89E3-E35790220BEE}" destId="{DE2DFB2F-2514-4A55-A08B-39EB408AA8E0}" srcOrd="1" destOrd="0" presId="urn:microsoft.com/office/officeart/2005/8/layout/hProcess7"/>
    <dgm:cxn modelId="{B8686293-1172-431D-9B42-8154974CC885}" srcId="{FD0FBC3F-C70E-4F19-9EFA-CD1FFCE54567}" destId="{5B774C11-31F3-4C3A-8D94-623A7DBA8389}" srcOrd="1" destOrd="0" parTransId="{E3F8782C-5F7C-4BCA-BF31-5305B29610EB}" sibTransId="{2B3B5813-45CF-47FA-8521-1B456A05F26E}"/>
    <dgm:cxn modelId="{206302A2-B503-4BDD-89EF-2E852261AFFA}" srcId="{4063E179-4546-46AB-9C9C-9F0A81AEEA6B}" destId="{68A04CE9-5755-44D9-933A-432065E2D19E}" srcOrd="0" destOrd="0" parTransId="{377AED56-7132-4844-B693-67678576F60C}" sibTransId="{F3266A42-E292-4E2F-B1C0-6622D3845E0C}"/>
    <dgm:cxn modelId="{399EC2A2-76DD-40DF-A3BE-BA9426370576}" type="presOf" srcId="{0D432980-47E2-48E2-9D58-20FAB6CBF70F}" destId="{7E8C8843-ECDF-4766-AF62-1CCDF2FDC0CE}" srcOrd="1" destOrd="0" presId="urn:microsoft.com/office/officeart/2005/8/layout/hProcess7"/>
    <dgm:cxn modelId="{F4E061A7-3103-420D-A2BB-C73A82634514}" srcId="{FD0FBC3F-C70E-4F19-9EFA-CD1FFCE54567}" destId="{24412C42-E7FA-4683-937F-C549C1C0BA5D}" srcOrd="4" destOrd="0" parTransId="{63BEC33F-1E41-4FFA-9FF7-3C7CFD5A0E25}" sibTransId="{A98D5393-F9EE-4D16-B462-B5627DEBCB2D}"/>
    <dgm:cxn modelId="{B9119AA9-FB68-4337-9626-088BC0E706DE}" type="presOf" srcId="{5B774C11-31F3-4C3A-8D94-623A7DBA8389}" destId="{152B017B-3258-4089-ADDC-65514CEC4BDE}" srcOrd="0" destOrd="0" presId="urn:microsoft.com/office/officeart/2005/8/layout/hProcess7"/>
    <dgm:cxn modelId="{9C04EACB-480B-4996-A8C4-C786339EFC2A}" type="presOf" srcId="{FD0FBC3F-C70E-4F19-9EFA-CD1FFCE54567}" destId="{723074E1-C773-4672-A347-8C6840E42A03}" srcOrd="0" destOrd="0" presId="urn:microsoft.com/office/officeart/2005/8/layout/hProcess7"/>
    <dgm:cxn modelId="{7DCF9FDA-BCDC-4BD5-93C8-B0C924499C17}" type="presOf" srcId="{68A04CE9-5755-44D9-933A-432065E2D19E}" destId="{3DDCCBBA-DF17-478B-8AA8-2F59BE64B05E}" srcOrd="0" destOrd="0" presId="urn:microsoft.com/office/officeart/2005/8/layout/hProcess7"/>
    <dgm:cxn modelId="{5A8C0EE9-617E-447E-B5BA-E194B8E4813E}" type="presOf" srcId="{24412C42-E7FA-4683-937F-C549C1C0BA5D}" destId="{BFB58FAB-8B9E-4954-ABB4-D12C980645B3}" srcOrd="0" destOrd="0" presId="urn:microsoft.com/office/officeart/2005/8/layout/hProcess7"/>
    <dgm:cxn modelId="{E7D419EB-77F5-41D2-8AD1-AC75AC5638F2}" type="presOf" srcId="{0D432980-47E2-48E2-9D58-20FAB6CBF70F}" destId="{3255F52C-41F0-43FB-9641-CC6FAD9C87E1}" srcOrd="0" destOrd="0" presId="urn:microsoft.com/office/officeart/2005/8/layout/hProcess7"/>
    <dgm:cxn modelId="{AC5DF80E-5799-4A9C-B48D-C1F6446E9D6B}" type="presParOf" srcId="{723074E1-C773-4672-A347-8C6840E42A03}" destId="{645E6DEB-ECDB-4736-A605-534204FC8BD5}" srcOrd="0" destOrd="0" presId="urn:microsoft.com/office/officeart/2005/8/layout/hProcess7"/>
    <dgm:cxn modelId="{96A54F1A-EBF9-4293-9AC8-B21DF59E3690}" type="presParOf" srcId="{645E6DEB-ECDB-4736-A605-534204FC8BD5}" destId="{082543E5-B5EB-4D27-934D-3ED6F1DAEA5D}" srcOrd="0" destOrd="0" presId="urn:microsoft.com/office/officeart/2005/8/layout/hProcess7"/>
    <dgm:cxn modelId="{E3DF4C61-10CC-441F-9580-F32FA0181282}" type="presParOf" srcId="{645E6DEB-ECDB-4736-A605-534204FC8BD5}" destId="{DE2DFB2F-2514-4A55-A08B-39EB408AA8E0}" srcOrd="1" destOrd="0" presId="urn:microsoft.com/office/officeart/2005/8/layout/hProcess7"/>
    <dgm:cxn modelId="{39384196-A3E9-4F54-8E3B-664260B76632}" type="presParOf" srcId="{645E6DEB-ECDB-4736-A605-534204FC8BD5}" destId="{8471E350-56FB-4922-A477-15887470AEBD}" srcOrd="2" destOrd="0" presId="urn:microsoft.com/office/officeart/2005/8/layout/hProcess7"/>
    <dgm:cxn modelId="{BD2204F1-12BF-4F3D-86FA-DF24D2DAA1F3}" type="presParOf" srcId="{723074E1-C773-4672-A347-8C6840E42A03}" destId="{F9F72013-CDFF-4D09-B844-B2585AB204DA}" srcOrd="1" destOrd="0" presId="urn:microsoft.com/office/officeart/2005/8/layout/hProcess7"/>
    <dgm:cxn modelId="{52589A54-B591-4057-9736-05D3B09CD222}" type="presParOf" srcId="{723074E1-C773-4672-A347-8C6840E42A03}" destId="{B50B0236-2D9A-4B7C-8958-12F847C0A080}" srcOrd="2" destOrd="0" presId="urn:microsoft.com/office/officeart/2005/8/layout/hProcess7"/>
    <dgm:cxn modelId="{6AEB9554-69AC-4158-844A-219ACA9C89F5}" type="presParOf" srcId="{B50B0236-2D9A-4B7C-8958-12F847C0A080}" destId="{5A9B05AA-FD08-4044-982C-538811D09AFE}" srcOrd="0" destOrd="0" presId="urn:microsoft.com/office/officeart/2005/8/layout/hProcess7"/>
    <dgm:cxn modelId="{F4AC19C6-6275-400F-9CBE-B4A9BFB6442D}" type="presParOf" srcId="{B50B0236-2D9A-4B7C-8958-12F847C0A080}" destId="{065CDD51-66EF-46CA-8568-D4E49DC42160}" srcOrd="1" destOrd="0" presId="urn:microsoft.com/office/officeart/2005/8/layout/hProcess7"/>
    <dgm:cxn modelId="{A150031C-19CB-413B-AFE7-2B85308C41D9}" type="presParOf" srcId="{B50B0236-2D9A-4B7C-8958-12F847C0A080}" destId="{4EFC32B4-9EC4-4A31-9A15-7A06E93D0AA8}" srcOrd="2" destOrd="0" presId="urn:microsoft.com/office/officeart/2005/8/layout/hProcess7"/>
    <dgm:cxn modelId="{2C9DC4E2-772A-464F-93E1-CF343CD6D99E}" type="presParOf" srcId="{723074E1-C773-4672-A347-8C6840E42A03}" destId="{EA877E2A-E571-42D3-B96D-465C26A6F260}" srcOrd="3" destOrd="0" presId="urn:microsoft.com/office/officeart/2005/8/layout/hProcess7"/>
    <dgm:cxn modelId="{8115420B-422A-418D-B69C-7ACF9BCF4463}" type="presParOf" srcId="{723074E1-C773-4672-A347-8C6840E42A03}" destId="{4FA49B37-7895-40D7-A7F1-305836BE7F5B}" srcOrd="4" destOrd="0" presId="urn:microsoft.com/office/officeart/2005/8/layout/hProcess7"/>
    <dgm:cxn modelId="{8B1DBD94-29C9-4CAA-B1ED-4F2C34B68CC7}" type="presParOf" srcId="{4FA49B37-7895-40D7-A7F1-305836BE7F5B}" destId="{152B017B-3258-4089-ADDC-65514CEC4BDE}" srcOrd="0" destOrd="0" presId="urn:microsoft.com/office/officeart/2005/8/layout/hProcess7"/>
    <dgm:cxn modelId="{A393EFCB-FDAE-469C-8AC5-FF356B11D249}" type="presParOf" srcId="{4FA49B37-7895-40D7-A7F1-305836BE7F5B}" destId="{38007D65-B20F-47BC-ACA5-876AE590467E}" srcOrd="1" destOrd="0" presId="urn:microsoft.com/office/officeart/2005/8/layout/hProcess7"/>
    <dgm:cxn modelId="{E7F7F42C-A464-4911-947B-CD5B7A112645}" type="presParOf" srcId="{4FA49B37-7895-40D7-A7F1-305836BE7F5B}" destId="{EBB4FC70-183C-4C75-B3A0-761285978969}" srcOrd="2" destOrd="0" presId="urn:microsoft.com/office/officeart/2005/8/layout/hProcess7"/>
    <dgm:cxn modelId="{4651BC3C-174E-41A3-BC8A-610BD9A8B24C}" type="presParOf" srcId="{723074E1-C773-4672-A347-8C6840E42A03}" destId="{6878483B-6661-4BE0-87D7-57D9F96AA750}" srcOrd="5" destOrd="0" presId="urn:microsoft.com/office/officeart/2005/8/layout/hProcess7"/>
    <dgm:cxn modelId="{A59086D0-D037-46DC-80B0-DC83D6737180}" type="presParOf" srcId="{723074E1-C773-4672-A347-8C6840E42A03}" destId="{DF399D5C-1EE9-4AB6-8DF1-12D48DE86C51}" srcOrd="6" destOrd="0" presId="urn:microsoft.com/office/officeart/2005/8/layout/hProcess7"/>
    <dgm:cxn modelId="{FF20498F-4129-4D88-B844-54E30437532F}" type="presParOf" srcId="{DF399D5C-1EE9-4AB6-8DF1-12D48DE86C51}" destId="{4C2701D1-8A07-4EC8-947E-7BF7586183A3}" srcOrd="0" destOrd="0" presId="urn:microsoft.com/office/officeart/2005/8/layout/hProcess7"/>
    <dgm:cxn modelId="{CC3BDD3B-DD7E-491F-ABC3-C33C13425F65}" type="presParOf" srcId="{DF399D5C-1EE9-4AB6-8DF1-12D48DE86C51}" destId="{62928B55-1536-40A1-9239-3D137A632546}" srcOrd="1" destOrd="0" presId="urn:microsoft.com/office/officeart/2005/8/layout/hProcess7"/>
    <dgm:cxn modelId="{ACD8D0C3-4BE4-4A2C-880B-0D9ADA9D43C7}" type="presParOf" srcId="{DF399D5C-1EE9-4AB6-8DF1-12D48DE86C51}" destId="{630EBA1E-3FE0-4027-86B2-EE3A80BB5BAF}" srcOrd="2" destOrd="0" presId="urn:microsoft.com/office/officeart/2005/8/layout/hProcess7"/>
    <dgm:cxn modelId="{D7B034DD-6774-4BDB-B903-B4982B309C04}" type="presParOf" srcId="{723074E1-C773-4672-A347-8C6840E42A03}" destId="{E16FFA81-4BAF-4550-9196-30A154CBE10A}" srcOrd="7" destOrd="0" presId="urn:microsoft.com/office/officeart/2005/8/layout/hProcess7"/>
    <dgm:cxn modelId="{B5BD4DF6-8256-45CB-BFB9-E2139C612D84}" type="presParOf" srcId="{723074E1-C773-4672-A347-8C6840E42A03}" destId="{D1D54E39-B55D-448A-9D5B-41F6B91BBC8E}" srcOrd="8" destOrd="0" presId="urn:microsoft.com/office/officeart/2005/8/layout/hProcess7"/>
    <dgm:cxn modelId="{5A12D1BA-6DA8-47C1-A082-633F48B9BBE4}" type="presParOf" srcId="{D1D54E39-B55D-448A-9D5B-41F6B91BBC8E}" destId="{3255F52C-41F0-43FB-9641-CC6FAD9C87E1}" srcOrd="0" destOrd="0" presId="urn:microsoft.com/office/officeart/2005/8/layout/hProcess7"/>
    <dgm:cxn modelId="{40141E58-B5AC-45F1-801D-17A65C1204F6}" type="presParOf" srcId="{D1D54E39-B55D-448A-9D5B-41F6B91BBC8E}" destId="{7E8C8843-ECDF-4766-AF62-1CCDF2FDC0CE}" srcOrd="1" destOrd="0" presId="urn:microsoft.com/office/officeart/2005/8/layout/hProcess7"/>
    <dgm:cxn modelId="{39E782DB-2D13-4814-BFD5-216C09DFD415}" type="presParOf" srcId="{D1D54E39-B55D-448A-9D5B-41F6B91BBC8E}" destId="{0E9D3A41-3590-4C43-9ECE-69B506DDA627}" srcOrd="2" destOrd="0" presId="urn:microsoft.com/office/officeart/2005/8/layout/hProcess7"/>
    <dgm:cxn modelId="{7442EC3B-F6B8-4453-A8B2-8E0DA09F584B}" type="presParOf" srcId="{723074E1-C773-4672-A347-8C6840E42A03}" destId="{CA711569-13A4-44A2-BFBF-37066FAEBE51}" srcOrd="9" destOrd="0" presId="urn:microsoft.com/office/officeart/2005/8/layout/hProcess7"/>
    <dgm:cxn modelId="{123D45E4-E052-43C2-BD77-F0F7E56E39EB}" type="presParOf" srcId="{723074E1-C773-4672-A347-8C6840E42A03}" destId="{D4DC80CC-91FA-4647-A6A9-FAE869985811}" srcOrd="10" destOrd="0" presId="urn:microsoft.com/office/officeart/2005/8/layout/hProcess7"/>
    <dgm:cxn modelId="{35A96D6D-3B77-4C44-97B0-29965B29FC44}" type="presParOf" srcId="{D4DC80CC-91FA-4647-A6A9-FAE869985811}" destId="{BE89BAAC-D288-4A0C-BFED-8BE92B8865E7}" srcOrd="0" destOrd="0" presId="urn:microsoft.com/office/officeart/2005/8/layout/hProcess7"/>
    <dgm:cxn modelId="{FA01B4C7-FA0C-426C-A545-43B92EC28FA8}" type="presParOf" srcId="{D4DC80CC-91FA-4647-A6A9-FAE869985811}" destId="{F3D60CCD-66C1-4832-AC50-C2A2137755B4}" srcOrd="1" destOrd="0" presId="urn:microsoft.com/office/officeart/2005/8/layout/hProcess7"/>
    <dgm:cxn modelId="{1F76C9FC-0775-4E51-87A4-CF800B49ACAF}" type="presParOf" srcId="{D4DC80CC-91FA-4647-A6A9-FAE869985811}" destId="{6B0B7550-64A0-4E27-857D-D9ECDDB0DC19}" srcOrd="2" destOrd="0" presId="urn:microsoft.com/office/officeart/2005/8/layout/hProcess7"/>
    <dgm:cxn modelId="{D803A2D7-A2C6-4722-9CA1-80A96F5FFA73}" type="presParOf" srcId="{723074E1-C773-4672-A347-8C6840E42A03}" destId="{3F7A3979-2DAE-4783-BE05-3D1F827FD2E2}" srcOrd="11" destOrd="0" presId="urn:microsoft.com/office/officeart/2005/8/layout/hProcess7"/>
    <dgm:cxn modelId="{97797F53-1D02-45EF-BB96-AEDD6B935984}" type="presParOf" srcId="{723074E1-C773-4672-A347-8C6840E42A03}" destId="{98EACC49-0904-4BC9-906E-9C047FA1A352}" srcOrd="12" destOrd="0" presId="urn:microsoft.com/office/officeart/2005/8/layout/hProcess7"/>
    <dgm:cxn modelId="{DCC46397-62C7-4984-ADC4-851DF9DD7B77}" type="presParOf" srcId="{98EACC49-0904-4BC9-906E-9C047FA1A352}" destId="{0C35B179-63C2-439E-91C2-5C4CD8459110}" srcOrd="0" destOrd="0" presId="urn:microsoft.com/office/officeart/2005/8/layout/hProcess7"/>
    <dgm:cxn modelId="{2223B08A-8588-4567-826E-05199C7942F9}" type="presParOf" srcId="{98EACC49-0904-4BC9-906E-9C047FA1A352}" destId="{FDDCB51A-0FC9-44B9-9E59-CC8D1759A0AB}" srcOrd="1" destOrd="0" presId="urn:microsoft.com/office/officeart/2005/8/layout/hProcess7"/>
    <dgm:cxn modelId="{A0B9445B-8FE1-4486-BA43-5A3D71680A19}" type="presParOf" srcId="{98EACC49-0904-4BC9-906E-9C047FA1A352}" destId="{3DDCCBBA-DF17-478B-8AA8-2F59BE64B05E}" srcOrd="2" destOrd="0" presId="urn:microsoft.com/office/officeart/2005/8/layout/hProcess7"/>
    <dgm:cxn modelId="{E65235A1-AE79-4C26-966F-E24C2A356CC0}" type="presParOf" srcId="{723074E1-C773-4672-A347-8C6840E42A03}" destId="{F2B38972-9247-440C-9A84-6CAC05AFA497}" srcOrd="13" destOrd="0" presId="urn:microsoft.com/office/officeart/2005/8/layout/hProcess7"/>
    <dgm:cxn modelId="{C0677A37-C010-4631-9AA8-607B7368F33F}" type="presParOf" srcId="{723074E1-C773-4672-A347-8C6840E42A03}" destId="{CD9BA758-4C2C-4C71-8A86-66FB6E29D533}" srcOrd="14" destOrd="0" presId="urn:microsoft.com/office/officeart/2005/8/layout/hProcess7"/>
    <dgm:cxn modelId="{345F93BC-49C6-4FC8-BD72-285A5D4A3891}" type="presParOf" srcId="{CD9BA758-4C2C-4C71-8A86-66FB6E29D533}" destId="{1B9D442B-2A54-47D6-A374-30DFC7F81205}" srcOrd="0" destOrd="0" presId="urn:microsoft.com/office/officeart/2005/8/layout/hProcess7"/>
    <dgm:cxn modelId="{8BF654B9-DC45-4F95-923B-46379F66308E}" type="presParOf" srcId="{CD9BA758-4C2C-4C71-8A86-66FB6E29D533}" destId="{C9AC14B6-735A-4D1F-B187-6D741D9F6D10}" srcOrd="1" destOrd="0" presId="urn:microsoft.com/office/officeart/2005/8/layout/hProcess7"/>
    <dgm:cxn modelId="{5F82F547-1FFC-497B-B21E-990BAD0C3439}" type="presParOf" srcId="{CD9BA758-4C2C-4C71-8A86-66FB6E29D533}" destId="{078E75B1-C5F3-4FCA-8D9F-DDE674E860D6}" srcOrd="2" destOrd="0" presId="urn:microsoft.com/office/officeart/2005/8/layout/hProcess7"/>
    <dgm:cxn modelId="{0CB90BDB-1314-4007-AF21-533EFF9B255B}" type="presParOf" srcId="{723074E1-C773-4672-A347-8C6840E42A03}" destId="{6B597196-C81C-45D0-9112-703736AEE70F}" srcOrd="15" destOrd="0" presId="urn:microsoft.com/office/officeart/2005/8/layout/hProcess7"/>
    <dgm:cxn modelId="{F6BA84E8-624E-4C79-B3CA-513E99F332EC}" type="presParOf" srcId="{723074E1-C773-4672-A347-8C6840E42A03}" destId="{6E266DFF-10D5-48AB-AC70-C16481122C86}" srcOrd="16" destOrd="0" presId="urn:microsoft.com/office/officeart/2005/8/layout/hProcess7"/>
    <dgm:cxn modelId="{90CF1B28-D062-423D-9227-8AA8FE02E7B2}" type="presParOf" srcId="{6E266DFF-10D5-48AB-AC70-C16481122C86}" destId="{BFB58FAB-8B9E-4954-ABB4-D12C980645B3}" srcOrd="0" destOrd="0" presId="urn:microsoft.com/office/officeart/2005/8/layout/hProcess7"/>
    <dgm:cxn modelId="{EAA79860-EA7A-414E-B2A7-5D2A985866F8}" type="presParOf" srcId="{6E266DFF-10D5-48AB-AC70-C16481122C86}" destId="{14FCF40C-283A-40AB-8131-45DEE02ED1F5}" srcOrd="1" destOrd="0" presId="urn:microsoft.com/office/officeart/2005/8/layout/hProcess7"/>
    <dgm:cxn modelId="{64DC2C37-A2D1-4F79-A528-1B2713A6F395}" type="presParOf" srcId="{6E266DFF-10D5-48AB-AC70-C16481122C86}" destId="{8419B21D-14A8-4F94-91A0-4EEA02F05D82}" srcOrd="2" destOrd="0" presId="urn:microsoft.com/office/officeart/2005/8/layout/hProcess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56300A-5C9D-472F-A15B-CA5CC953921A}"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IN"/>
        </a:p>
      </dgm:t>
    </dgm:pt>
    <dgm:pt modelId="{9A94375D-8ECB-4712-8CBD-E6B6A4C54961}">
      <dgm:prSet phldrT="[Text]"/>
      <dgm:spPr/>
      <dgm:t>
        <a:bodyPr/>
        <a:lstStyle/>
        <a:p>
          <a:r>
            <a:rPr lang="en-US" dirty="0"/>
            <a:t>Frequency</a:t>
          </a:r>
          <a:endParaRPr lang="en-IN" dirty="0"/>
        </a:p>
      </dgm:t>
    </dgm:pt>
    <dgm:pt modelId="{CD2BF68D-0812-410D-AD16-FD399127E08D}" type="parTrans" cxnId="{B087E471-AEF0-4849-946F-87D68D310F75}">
      <dgm:prSet/>
      <dgm:spPr/>
      <dgm:t>
        <a:bodyPr/>
        <a:lstStyle/>
        <a:p>
          <a:endParaRPr lang="en-IN"/>
        </a:p>
      </dgm:t>
    </dgm:pt>
    <dgm:pt modelId="{4E5E7747-E544-42E1-886C-0082214BB187}" type="sibTrans" cxnId="{B087E471-AEF0-4849-946F-87D68D310F75}">
      <dgm:prSet/>
      <dgm:spPr/>
      <dgm:t>
        <a:bodyPr/>
        <a:lstStyle/>
        <a:p>
          <a:endParaRPr lang="en-IN"/>
        </a:p>
      </dgm:t>
    </dgm:pt>
    <dgm:pt modelId="{BA08E53D-3F7A-4EF9-96A8-57A29AD2836A}">
      <dgm:prSet phldrT="[Text]"/>
      <dgm:spPr/>
      <dgm:t>
        <a:bodyPr/>
        <a:lstStyle/>
        <a:p>
          <a:r>
            <a:rPr lang="en-US" dirty="0"/>
            <a:t>Monetary</a:t>
          </a:r>
          <a:endParaRPr lang="en-IN" dirty="0"/>
        </a:p>
      </dgm:t>
    </dgm:pt>
    <dgm:pt modelId="{03E9634E-718E-4252-BB3B-DF54914B3565}" type="parTrans" cxnId="{862CD971-A6FF-46D2-8F8A-129750DFE780}">
      <dgm:prSet/>
      <dgm:spPr/>
      <dgm:t>
        <a:bodyPr/>
        <a:lstStyle/>
        <a:p>
          <a:endParaRPr lang="en-IN"/>
        </a:p>
      </dgm:t>
    </dgm:pt>
    <dgm:pt modelId="{5A5F7F99-5983-46F2-A022-A410A03FFB90}" type="sibTrans" cxnId="{862CD971-A6FF-46D2-8F8A-129750DFE780}">
      <dgm:prSet/>
      <dgm:spPr/>
      <dgm:t>
        <a:bodyPr/>
        <a:lstStyle/>
        <a:p>
          <a:endParaRPr lang="en-IN"/>
        </a:p>
      </dgm:t>
    </dgm:pt>
    <dgm:pt modelId="{38DA8B4F-16E6-4828-AAFA-2F6906E89328}">
      <dgm:prSet phldrT="[Text]"/>
      <dgm:spPr/>
      <dgm:t>
        <a:bodyPr/>
        <a:lstStyle/>
        <a:p>
          <a:r>
            <a:rPr lang="en-US" dirty="0"/>
            <a:t>Recency</a:t>
          </a:r>
          <a:endParaRPr lang="en-IN" dirty="0"/>
        </a:p>
      </dgm:t>
    </dgm:pt>
    <dgm:pt modelId="{12B4B5A9-60E8-4518-A1E4-539EECF68ED1}" type="parTrans" cxnId="{5EE92F44-9061-42CB-B73B-3BD7C1E9C585}">
      <dgm:prSet/>
      <dgm:spPr/>
      <dgm:t>
        <a:bodyPr/>
        <a:lstStyle/>
        <a:p>
          <a:endParaRPr lang="en-IN"/>
        </a:p>
      </dgm:t>
    </dgm:pt>
    <dgm:pt modelId="{7A6E8E4F-AC4F-4AE4-94DA-E39EEBDF2488}" type="sibTrans" cxnId="{5EE92F44-9061-42CB-B73B-3BD7C1E9C585}">
      <dgm:prSet/>
      <dgm:spPr/>
      <dgm:t>
        <a:bodyPr/>
        <a:lstStyle/>
        <a:p>
          <a:endParaRPr lang="en-IN"/>
        </a:p>
      </dgm:t>
    </dgm:pt>
    <dgm:pt modelId="{C272203A-2911-4B17-9171-36D53DFA5F41}" type="pres">
      <dgm:prSet presAssocID="{5956300A-5C9D-472F-A15B-CA5CC953921A}" presName="compositeShape" presStyleCnt="0">
        <dgm:presLayoutVars>
          <dgm:chMax val="7"/>
          <dgm:dir/>
          <dgm:resizeHandles val="exact"/>
        </dgm:presLayoutVars>
      </dgm:prSet>
      <dgm:spPr/>
    </dgm:pt>
    <dgm:pt modelId="{DE62E68A-30B1-402B-81C2-96A0749E4515}" type="pres">
      <dgm:prSet presAssocID="{5956300A-5C9D-472F-A15B-CA5CC953921A}" presName="wedge1" presStyleLbl="node1" presStyleIdx="0" presStyleCnt="3"/>
      <dgm:spPr/>
    </dgm:pt>
    <dgm:pt modelId="{9AE9C78E-2CA2-4272-8458-DC8B4EF79306}" type="pres">
      <dgm:prSet presAssocID="{5956300A-5C9D-472F-A15B-CA5CC953921A}" presName="dummy1a" presStyleCnt="0"/>
      <dgm:spPr/>
    </dgm:pt>
    <dgm:pt modelId="{1AA244ED-01F0-447B-B3AD-C21AC1F2BFF9}" type="pres">
      <dgm:prSet presAssocID="{5956300A-5C9D-472F-A15B-CA5CC953921A}" presName="dummy1b" presStyleCnt="0"/>
      <dgm:spPr/>
    </dgm:pt>
    <dgm:pt modelId="{32BC7942-42BF-49A2-90E4-9649CF8BD9DE}" type="pres">
      <dgm:prSet presAssocID="{5956300A-5C9D-472F-A15B-CA5CC953921A}" presName="wedge1Tx" presStyleLbl="node1" presStyleIdx="0" presStyleCnt="3">
        <dgm:presLayoutVars>
          <dgm:chMax val="0"/>
          <dgm:chPref val="0"/>
          <dgm:bulletEnabled val="1"/>
        </dgm:presLayoutVars>
      </dgm:prSet>
      <dgm:spPr/>
    </dgm:pt>
    <dgm:pt modelId="{60EE1E95-E4C3-4939-86CB-56303EADA4CC}" type="pres">
      <dgm:prSet presAssocID="{5956300A-5C9D-472F-A15B-CA5CC953921A}" presName="wedge2" presStyleLbl="node1" presStyleIdx="1" presStyleCnt="3"/>
      <dgm:spPr/>
    </dgm:pt>
    <dgm:pt modelId="{C915FD98-6861-4BC5-AEF4-8E8FCA678652}" type="pres">
      <dgm:prSet presAssocID="{5956300A-5C9D-472F-A15B-CA5CC953921A}" presName="dummy2a" presStyleCnt="0"/>
      <dgm:spPr/>
    </dgm:pt>
    <dgm:pt modelId="{1CA0C4EF-09A3-47D2-9D67-27DD01EE0131}" type="pres">
      <dgm:prSet presAssocID="{5956300A-5C9D-472F-A15B-CA5CC953921A}" presName="dummy2b" presStyleCnt="0"/>
      <dgm:spPr/>
    </dgm:pt>
    <dgm:pt modelId="{A9CF4416-9585-4F36-B99F-4835FD05E762}" type="pres">
      <dgm:prSet presAssocID="{5956300A-5C9D-472F-A15B-CA5CC953921A}" presName="wedge2Tx" presStyleLbl="node1" presStyleIdx="1" presStyleCnt="3">
        <dgm:presLayoutVars>
          <dgm:chMax val="0"/>
          <dgm:chPref val="0"/>
          <dgm:bulletEnabled val="1"/>
        </dgm:presLayoutVars>
      </dgm:prSet>
      <dgm:spPr/>
    </dgm:pt>
    <dgm:pt modelId="{463697B8-4BC3-41E9-88F8-11AEA71B2C7C}" type="pres">
      <dgm:prSet presAssocID="{5956300A-5C9D-472F-A15B-CA5CC953921A}" presName="wedge3" presStyleLbl="node1" presStyleIdx="2" presStyleCnt="3"/>
      <dgm:spPr/>
    </dgm:pt>
    <dgm:pt modelId="{98C61B9A-1B1B-459D-9DA5-C8C9CFE5D01C}" type="pres">
      <dgm:prSet presAssocID="{5956300A-5C9D-472F-A15B-CA5CC953921A}" presName="dummy3a" presStyleCnt="0"/>
      <dgm:spPr/>
    </dgm:pt>
    <dgm:pt modelId="{55D6D557-2B94-4F53-8B88-09FFD6B8FBAF}" type="pres">
      <dgm:prSet presAssocID="{5956300A-5C9D-472F-A15B-CA5CC953921A}" presName="dummy3b" presStyleCnt="0"/>
      <dgm:spPr/>
    </dgm:pt>
    <dgm:pt modelId="{801AF357-B462-4A9A-89C3-C7C78F291292}" type="pres">
      <dgm:prSet presAssocID="{5956300A-5C9D-472F-A15B-CA5CC953921A}" presName="wedge3Tx" presStyleLbl="node1" presStyleIdx="2" presStyleCnt="3">
        <dgm:presLayoutVars>
          <dgm:chMax val="0"/>
          <dgm:chPref val="0"/>
          <dgm:bulletEnabled val="1"/>
        </dgm:presLayoutVars>
      </dgm:prSet>
      <dgm:spPr/>
    </dgm:pt>
    <dgm:pt modelId="{79427B2B-6944-44CA-B3B1-1D7CBA3C203C}" type="pres">
      <dgm:prSet presAssocID="{4E5E7747-E544-42E1-886C-0082214BB187}" presName="arrowWedge1" presStyleLbl="fgSibTrans2D1" presStyleIdx="0" presStyleCnt="3">
        <dgm:style>
          <a:lnRef idx="2">
            <a:schemeClr val="dk1">
              <a:shade val="15000"/>
            </a:schemeClr>
          </a:lnRef>
          <a:fillRef idx="1">
            <a:schemeClr val="dk1"/>
          </a:fillRef>
          <a:effectRef idx="0">
            <a:schemeClr val="dk1"/>
          </a:effectRef>
          <a:fontRef idx="minor">
            <a:schemeClr val="lt1"/>
          </a:fontRef>
        </dgm:style>
      </dgm:prSet>
      <dgm:spPr/>
    </dgm:pt>
    <dgm:pt modelId="{BCAF26B6-1388-44B2-BDEE-019529BC8FC3}" type="pres">
      <dgm:prSet presAssocID="{5A5F7F99-5983-46F2-A022-A410A03FFB90}" presName="arrowWedge2" presStyleLbl="fgSibTrans2D1" presStyleIdx="1" presStyleCnt="3">
        <dgm:style>
          <a:lnRef idx="2">
            <a:schemeClr val="dk1">
              <a:shade val="15000"/>
            </a:schemeClr>
          </a:lnRef>
          <a:fillRef idx="1">
            <a:schemeClr val="dk1"/>
          </a:fillRef>
          <a:effectRef idx="0">
            <a:schemeClr val="dk1"/>
          </a:effectRef>
          <a:fontRef idx="minor">
            <a:schemeClr val="lt1"/>
          </a:fontRef>
        </dgm:style>
      </dgm:prSet>
      <dgm:spPr/>
    </dgm:pt>
    <dgm:pt modelId="{B35B4944-1189-4DAB-BE55-C12631B9CE9A}" type="pres">
      <dgm:prSet presAssocID="{7A6E8E4F-AC4F-4AE4-94DA-E39EEBDF2488}" presName="arrowWedge3" presStyleLbl="fgSibTrans2D1" presStyleIdx="2" presStyleCnt="3">
        <dgm:style>
          <a:lnRef idx="2">
            <a:schemeClr val="dk1">
              <a:shade val="15000"/>
            </a:schemeClr>
          </a:lnRef>
          <a:fillRef idx="1">
            <a:schemeClr val="dk1"/>
          </a:fillRef>
          <a:effectRef idx="0">
            <a:schemeClr val="dk1"/>
          </a:effectRef>
          <a:fontRef idx="minor">
            <a:schemeClr val="lt1"/>
          </a:fontRef>
        </dgm:style>
      </dgm:prSet>
      <dgm:spPr/>
    </dgm:pt>
  </dgm:ptLst>
  <dgm:cxnLst>
    <dgm:cxn modelId="{4B98B80F-3A53-4D3D-BBEB-474566A5382C}" type="presOf" srcId="{BA08E53D-3F7A-4EF9-96A8-57A29AD2836A}" destId="{A9CF4416-9585-4F36-B99F-4835FD05E762}" srcOrd="1" destOrd="0" presId="urn:microsoft.com/office/officeart/2005/8/layout/cycle8"/>
    <dgm:cxn modelId="{95D1D024-4BE3-45E5-BDA8-7EEC2ACAA964}" type="presOf" srcId="{9A94375D-8ECB-4712-8CBD-E6B6A4C54961}" destId="{32BC7942-42BF-49A2-90E4-9649CF8BD9DE}" srcOrd="1" destOrd="0" presId="urn:microsoft.com/office/officeart/2005/8/layout/cycle8"/>
    <dgm:cxn modelId="{5EE92F44-9061-42CB-B73B-3BD7C1E9C585}" srcId="{5956300A-5C9D-472F-A15B-CA5CC953921A}" destId="{38DA8B4F-16E6-4828-AAFA-2F6906E89328}" srcOrd="2" destOrd="0" parTransId="{12B4B5A9-60E8-4518-A1E4-539EECF68ED1}" sibTransId="{7A6E8E4F-AC4F-4AE4-94DA-E39EEBDF2488}"/>
    <dgm:cxn modelId="{862CD971-A6FF-46D2-8F8A-129750DFE780}" srcId="{5956300A-5C9D-472F-A15B-CA5CC953921A}" destId="{BA08E53D-3F7A-4EF9-96A8-57A29AD2836A}" srcOrd="1" destOrd="0" parTransId="{03E9634E-718E-4252-BB3B-DF54914B3565}" sibTransId="{5A5F7F99-5983-46F2-A022-A410A03FFB90}"/>
    <dgm:cxn modelId="{B087E471-AEF0-4849-946F-87D68D310F75}" srcId="{5956300A-5C9D-472F-A15B-CA5CC953921A}" destId="{9A94375D-8ECB-4712-8CBD-E6B6A4C54961}" srcOrd="0" destOrd="0" parTransId="{CD2BF68D-0812-410D-AD16-FD399127E08D}" sibTransId="{4E5E7747-E544-42E1-886C-0082214BB187}"/>
    <dgm:cxn modelId="{0F011780-5956-4B21-A594-76050BAF8512}" type="presOf" srcId="{BA08E53D-3F7A-4EF9-96A8-57A29AD2836A}" destId="{60EE1E95-E4C3-4939-86CB-56303EADA4CC}" srcOrd="0" destOrd="0" presId="urn:microsoft.com/office/officeart/2005/8/layout/cycle8"/>
    <dgm:cxn modelId="{42538C96-5A1E-43AE-BC88-50A4685C0E0A}" type="presOf" srcId="{38DA8B4F-16E6-4828-AAFA-2F6906E89328}" destId="{801AF357-B462-4A9A-89C3-C7C78F291292}" srcOrd="1" destOrd="0" presId="urn:microsoft.com/office/officeart/2005/8/layout/cycle8"/>
    <dgm:cxn modelId="{972C87AD-35B4-4955-BCC0-C32054D6BCD5}" type="presOf" srcId="{38DA8B4F-16E6-4828-AAFA-2F6906E89328}" destId="{463697B8-4BC3-41E9-88F8-11AEA71B2C7C}" srcOrd="0" destOrd="0" presId="urn:microsoft.com/office/officeart/2005/8/layout/cycle8"/>
    <dgm:cxn modelId="{00FC72BA-DC30-478D-A52F-ED7BD8457D7B}" type="presOf" srcId="{9A94375D-8ECB-4712-8CBD-E6B6A4C54961}" destId="{DE62E68A-30B1-402B-81C2-96A0749E4515}" srcOrd="0" destOrd="0" presId="urn:microsoft.com/office/officeart/2005/8/layout/cycle8"/>
    <dgm:cxn modelId="{4DDCDFF9-8D6B-4728-9C27-59D06FE02DF4}" type="presOf" srcId="{5956300A-5C9D-472F-A15B-CA5CC953921A}" destId="{C272203A-2911-4B17-9171-36D53DFA5F41}" srcOrd="0" destOrd="0" presId="urn:microsoft.com/office/officeart/2005/8/layout/cycle8"/>
    <dgm:cxn modelId="{08C8F328-B99F-4CDB-A5A8-99CB8FB0F4DF}" type="presParOf" srcId="{C272203A-2911-4B17-9171-36D53DFA5F41}" destId="{DE62E68A-30B1-402B-81C2-96A0749E4515}" srcOrd="0" destOrd="0" presId="urn:microsoft.com/office/officeart/2005/8/layout/cycle8"/>
    <dgm:cxn modelId="{FA76FD0B-9D7B-425F-9666-497E35E4BFF7}" type="presParOf" srcId="{C272203A-2911-4B17-9171-36D53DFA5F41}" destId="{9AE9C78E-2CA2-4272-8458-DC8B4EF79306}" srcOrd="1" destOrd="0" presId="urn:microsoft.com/office/officeart/2005/8/layout/cycle8"/>
    <dgm:cxn modelId="{2A1BB039-0B60-4334-93E9-602FBDE7065D}" type="presParOf" srcId="{C272203A-2911-4B17-9171-36D53DFA5F41}" destId="{1AA244ED-01F0-447B-B3AD-C21AC1F2BFF9}" srcOrd="2" destOrd="0" presId="urn:microsoft.com/office/officeart/2005/8/layout/cycle8"/>
    <dgm:cxn modelId="{1338DB14-9ADF-4811-936D-136488707D95}" type="presParOf" srcId="{C272203A-2911-4B17-9171-36D53DFA5F41}" destId="{32BC7942-42BF-49A2-90E4-9649CF8BD9DE}" srcOrd="3" destOrd="0" presId="urn:microsoft.com/office/officeart/2005/8/layout/cycle8"/>
    <dgm:cxn modelId="{29100B9C-DDCD-4B44-8D80-F4D891EC1C73}" type="presParOf" srcId="{C272203A-2911-4B17-9171-36D53DFA5F41}" destId="{60EE1E95-E4C3-4939-86CB-56303EADA4CC}" srcOrd="4" destOrd="0" presId="urn:microsoft.com/office/officeart/2005/8/layout/cycle8"/>
    <dgm:cxn modelId="{6078075C-3EF9-40D8-B977-D012647EF921}" type="presParOf" srcId="{C272203A-2911-4B17-9171-36D53DFA5F41}" destId="{C915FD98-6861-4BC5-AEF4-8E8FCA678652}" srcOrd="5" destOrd="0" presId="urn:microsoft.com/office/officeart/2005/8/layout/cycle8"/>
    <dgm:cxn modelId="{64E2CCE6-6045-4FFC-96CC-C18DD9008AD9}" type="presParOf" srcId="{C272203A-2911-4B17-9171-36D53DFA5F41}" destId="{1CA0C4EF-09A3-47D2-9D67-27DD01EE0131}" srcOrd="6" destOrd="0" presId="urn:microsoft.com/office/officeart/2005/8/layout/cycle8"/>
    <dgm:cxn modelId="{24071453-3CB7-45E3-90E7-431BFB632BD2}" type="presParOf" srcId="{C272203A-2911-4B17-9171-36D53DFA5F41}" destId="{A9CF4416-9585-4F36-B99F-4835FD05E762}" srcOrd="7" destOrd="0" presId="urn:microsoft.com/office/officeart/2005/8/layout/cycle8"/>
    <dgm:cxn modelId="{5910A65B-1AA1-4BF8-BB67-F7ECCBDB3FA3}" type="presParOf" srcId="{C272203A-2911-4B17-9171-36D53DFA5F41}" destId="{463697B8-4BC3-41E9-88F8-11AEA71B2C7C}" srcOrd="8" destOrd="0" presId="urn:microsoft.com/office/officeart/2005/8/layout/cycle8"/>
    <dgm:cxn modelId="{0CC8C785-7FA7-4F9E-AC21-4212993C20BE}" type="presParOf" srcId="{C272203A-2911-4B17-9171-36D53DFA5F41}" destId="{98C61B9A-1B1B-459D-9DA5-C8C9CFE5D01C}" srcOrd="9" destOrd="0" presId="urn:microsoft.com/office/officeart/2005/8/layout/cycle8"/>
    <dgm:cxn modelId="{827DC665-0591-4C0B-8079-87D603E33F27}" type="presParOf" srcId="{C272203A-2911-4B17-9171-36D53DFA5F41}" destId="{55D6D557-2B94-4F53-8B88-09FFD6B8FBAF}" srcOrd="10" destOrd="0" presId="urn:microsoft.com/office/officeart/2005/8/layout/cycle8"/>
    <dgm:cxn modelId="{F9C0FA2C-D082-4A48-BACB-5BF1D1CA6DD4}" type="presParOf" srcId="{C272203A-2911-4B17-9171-36D53DFA5F41}" destId="{801AF357-B462-4A9A-89C3-C7C78F291292}" srcOrd="11" destOrd="0" presId="urn:microsoft.com/office/officeart/2005/8/layout/cycle8"/>
    <dgm:cxn modelId="{58928121-206B-4138-B344-38718B1EB1B0}" type="presParOf" srcId="{C272203A-2911-4B17-9171-36D53DFA5F41}" destId="{79427B2B-6944-44CA-B3B1-1D7CBA3C203C}" srcOrd="12" destOrd="0" presId="urn:microsoft.com/office/officeart/2005/8/layout/cycle8"/>
    <dgm:cxn modelId="{C798B1A6-E98F-4328-9EF4-EE8007E1C302}" type="presParOf" srcId="{C272203A-2911-4B17-9171-36D53DFA5F41}" destId="{BCAF26B6-1388-44B2-BDEE-019529BC8FC3}" srcOrd="13" destOrd="0" presId="urn:microsoft.com/office/officeart/2005/8/layout/cycle8"/>
    <dgm:cxn modelId="{177172EF-C390-4F0F-BF60-86213C20BCD4}" type="presParOf" srcId="{C272203A-2911-4B17-9171-36D53DFA5F41}" destId="{B35B4944-1189-4DAB-BE55-C12631B9CE9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67682C-3B8E-4F03-851F-4A7E420BFF3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ACF8D265-6768-4F83-BF5E-81454A7AAD1F}">
      <dgm:prSet phldrT="[Text]"/>
      <dgm:spPr/>
      <dgm:t>
        <a:bodyPr/>
        <a:lstStyle/>
        <a:p>
          <a:pPr>
            <a:buNone/>
          </a:pPr>
          <a:r>
            <a:rPr lang="en-US" b="1" dirty="0"/>
            <a:t>Cluster 1:        Diverse High-Value and At-Risk Customers</a:t>
          </a:r>
          <a:endParaRPr lang="en-IN" dirty="0"/>
        </a:p>
      </dgm:t>
    </dgm:pt>
    <dgm:pt modelId="{E5CEE058-0E2F-4DEE-A4B0-EFE119C4914F}" type="parTrans" cxnId="{9A8D67EF-856D-43EA-A87F-28FFCB922C3B}">
      <dgm:prSet/>
      <dgm:spPr/>
      <dgm:t>
        <a:bodyPr/>
        <a:lstStyle/>
        <a:p>
          <a:endParaRPr lang="en-IN"/>
        </a:p>
      </dgm:t>
    </dgm:pt>
    <dgm:pt modelId="{473844B9-8D3D-49E7-9940-B2D9A83A9CAC}" type="sibTrans" cxnId="{9A8D67EF-856D-43EA-A87F-28FFCB922C3B}">
      <dgm:prSet/>
      <dgm:spPr/>
      <dgm:t>
        <a:bodyPr/>
        <a:lstStyle/>
        <a:p>
          <a:endParaRPr lang="en-IN"/>
        </a:p>
      </dgm:t>
    </dgm:pt>
    <dgm:pt modelId="{111A0C73-6004-4F11-93C6-432E743BA78C}">
      <dgm:prSet phldrT="[Text]"/>
      <dgm:spPr/>
      <dgm:t>
        <a:bodyPr/>
        <a:lstStyle/>
        <a:p>
          <a:pPr>
            <a:buNone/>
          </a:pPr>
          <a:r>
            <a:rPr lang="en-US" b="1" dirty="0"/>
            <a:t>Cluster 2:         Varied Engagement Levels with Churn Risks</a:t>
          </a:r>
          <a:endParaRPr lang="en-IN" dirty="0"/>
        </a:p>
      </dgm:t>
    </dgm:pt>
    <dgm:pt modelId="{D70D22E6-36AC-41D9-BA82-30123049A0A7}" type="parTrans" cxnId="{525629AF-D43E-4E07-9554-88BF19CCA1EB}">
      <dgm:prSet/>
      <dgm:spPr/>
      <dgm:t>
        <a:bodyPr/>
        <a:lstStyle/>
        <a:p>
          <a:endParaRPr lang="en-IN"/>
        </a:p>
      </dgm:t>
    </dgm:pt>
    <dgm:pt modelId="{4639BA52-14A1-4163-BBB0-84F058219D7A}" type="sibTrans" cxnId="{525629AF-D43E-4E07-9554-88BF19CCA1EB}">
      <dgm:prSet/>
      <dgm:spPr/>
      <dgm:t>
        <a:bodyPr/>
        <a:lstStyle/>
        <a:p>
          <a:endParaRPr lang="en-IN"/>
        </a:p>
      </dgm:t>
    </dgm:pt>
    <dgm:pt modelId="{57C0395F-3663-4D70-BAC5-70300972C37C}">
      <dgm:prSet phldrT="[Text]"/>
      <dgm:spPr/>
      <dgm:t>
        <a:bodyPr/>
        <a:lstStyle/>
        <a:p>
          <a:pPr>
            <a:buNone/>
          </a:pPr>
          <a:r>
            <a:rPr lang="en-US" b="1" dirty="0"/>
            <a:t>Cluster 3:            High-Value, Deeply Engaged Customers</a:t>
          </a:r>
          <a:endParaRPr lang="en-IN" dirty="0"/>
        </a:p>
      </dgm:t>
    </dgm:pt>
    <dgm:pt modelId="{2758AD42-FCAE-4327-B980-81E599D20DF6}" type="parTrans" cxnId="{17191E94-94F4-429E-9D71-D9049C0A33A4}">
      <dgm:prSet/>
      <dgm:spPr/>
      <dgm:t>
        <a:bodyPr/>
        <a:lstStyle/>
        <a:p>
          <a:endParaRPr lang="en-IN"/>
        </a:p>
      </dgm:t>
    </dgm:pt>
    <dgm:pt modelId="{88AB1C84-0299-4D59-8D2D-5155F42EB485}" type="sibTrans" cxnId="{17191E94-94F4-429E-9D71-D9049C0A33A4}">
      <dgm:prSet/>
      <dgm:spPr/>
      <dgm:t>
        <a:bodyPr/>
        <a:lstStyle/>
        <a:p>
          <a:endParaRPr lang="en-IN"/>
        </a:p>
      </dgm:t>
    </dgm:pt>
    <dgm:pt modelId="{8BE3DE57-6109-4219-BB98-8A16A7023666}">
      <dgm:prSet/>
      <dgm:spPr/>
      <dgm:t>
        <a:bodyPr/>
        <a:lstStyle/>
        <a:p>
          <a:pPr>
            <a:buNone/>
          </a:pPr>
          <a:r>
            <a:rPr lang="en-US" b="1" dirty="0"/>
            <a:t>Cluster 4:             High-Frequency Past Buyers with Decreased Recent Activity</a:t>
          </a:r>
          <a:endParaRPr lang="en-IN" dirty="0"/>
        </a:p>
      </dgm:t>
    </dgm:pt>
    <dgm:pt modelId="{E3837735-3FB5-4ED4-B14B-1BA6D5715B7A}" type="parTrans" cxnId="{088B5133-105D-4DAE-8CA0-F7987902DF6C}">
      <dgm:prSet/>
      <dgm:spPr/>
      <dgm:t>
        <a:bodyPr/>
        <a:lstStyle/>
        <a:p>
          <a:endParaRPr lang="en-IN"/>
        </a:p>
      </dgm:t>
    </dgm:pt>
    <dgm:pt modelId="{7FE99FB9-A64C-4EBE-A2A5-13D84159A8D4}" type="sibTrans" cxnId="{088B5133-105D-4DAE-8CA0-F7987902DF6C}">
      <dgm:prSet/>
      <dgm:spPr/>
      <dgm:t>
        <a:bodyPr/>
        <a:lstStyle/>
        <a:p>
          <a:endParaRPr lang="en-IN"/>
        </a:p>
      </dgm:t>
    </dgm:pt>
    <dgm:pt modelId="{7FD6F593-04CD-41EE-ACA7-8714E419CB93}">
      <dgm:prSet custT="1"/>
      <dgm:spPr/>
      <dgm:t>
        <a:bodyPr/>
        <a:lstStyle/>
        <a:p>
          <a:r>
            <a:rPr lang="en-US" sz="1450" b="1" dirty="0"/>
            <a:t>Characteristics</a:t>
          </a:r>
          <a:r>
            <a:rPr lang="en-US" sz="1450" dirty="0"/>
            <a:t>: Previously highly engaged customers with high spending but decreased recent activity.</a:t>
          </a:r>
        </a:p>
      </dgm:t>
    </dgm:pt>
    <dgm:pt modelId="{D746678A-D074-45CE-93AC-9BD7FCD02154}" type="parTrans" cxnId="{8E5CA194-F6CF-4D5F-A1AF-5A03632E2000}">
      <dgm:prSet/>
      <dgm:spPr/>
      <dgm:t>
        <a:bodyPr/>
        <a:lstStyle/>
        <a:p>
          <a:endParaRPr lang="en-IN"/>
        </a:p>
      </dgm:t>
    </dgm:pt>
    <dgm:pt modelId="{53A19E38-E55A-4F13-A0F5-DF7EBE9C4231}" type="sibTrans" cxnId="{8E5CA194-F6CF-4D5F-A1AF-5A03632E2000}">
      <dgm:prSet/>
      <dgm:spPr/>
      <dgm:t>
        <a:bodyPr/>
        <a:lstStyle/>
        <a:p>
          <a:endParaRPr lang="en-IN"/>
        </a:p>
      </dgm:t>
    </dgm:pt>
    <dgm:pt modelId="{320467BF-B177-4EEA-A6F6-38D01844E477}">
      <dgm:prSet custT="1"/>
      <dgm:spPr/>
      <dgm:t>
        <a:bodyPr/>
        <a:lstStyle/>
        <a:p>
          <a:r>
            <a:rPr lang="en-US" sz="1450" b="1" dirty="0"/>
            <a:t>Recommendations</a:t>
          </a:r>
          <a:r>
            <a:rPr lang="en-US" sz="1450" dirty="0"/>
            <a:t>: Reactivate with personalized offers, loyalty incentives, and promotional strategies to encourage re-engagement.</a:t>
          </a:r>
        </a:p>
      </dgm:t>
    </dgm:pt>
    <dgm:pt modelId="{68F7809C-CC6F-4306-B7A4-B25F903CE7B6}" type="parTrans" cxnId="{37142097-1EB9-4A25-AE84-797C2A883644}">
      <dgm:prSet/>
      <dgm:spPr/>
      <dgm:t>
        <a:bodyPr/>
        <a:lstStyle/>
        <a:p>
          <a:endParaRPr lang="en-IN"/>
        </a:p>
      </dgm:t>
    </dgm:pt>
    <dgm:pt modelId="{30F31138-8D20-4767-B895-40A671F40885}" type="sibTrans" cxnId="{37142097-1EB9-4A25-AE84-797C2A883644}">
      <dgm:prSet/>
      <dgm:spPr/>
      <dgm:t>
        <a:bodyPr/>
        <a:lstStyle/>
        <a:p>
          <a:endParaRPr lang="en-IN"/>
        </a:p>
      </dgm:t>
    </dgm:pt>
    <dgm:pt modelId="{F25B8508-91A4-4814-9363-529CDA498813}">
      <dgm:prSet custT="1"/>
      <dgm:spPr/>
      <dgm:t>
        <a:bodyPr/>
        <a:lstStyle/>
        <a:p>
          <a:r>
            <a:rPr lang="en-US" sz="1450" b="1" dirty="0"/>
            <a:t>Characteristics</a:t>
          </a:r>
          <a:r>
            <a:rPr lang="en-US" sz="1450" dirty="0"/>
            <a:t>: Highly loyal, deeply engaged customers who frequently make recent, high-value purchases.</a:t>
          </a:r>
        </a:p>
      </dgm:t>
    </dgm:pt>
    <dgm:pt modelId="{78F37CFA-F733-4BA2-8AE6-550C588EA195}" type="parTrans" cxnId="{BDC9AEB5-EE26-4B26-A1DA-7A7DC380A33B}">
      <dgm:prSet/>
      <dgm:spPr/>
      <dgm:t>
        <a:bodyPr/>
        <a:lstStyle/>
        <a:p>
          <a:endParaRPr lang="en-IN"/>
        </a:p>
      </dgm:t>
    </dgm:pt>
    <dgm:pt modelId="{009BD9B4-E55D-42B3-8C52-1BB9B0D1F843}" type="sibTrans" cxnId="{BDC9AEB5-EE26-4B26-A1DA-7A7DC380A33B}">
      <dgm:prSet/>
      <dgm:spPr/>
      <dgm:t>
        <a:bodyPr/>
        <a:lstStyle/>
        <a:p>
          <a:endParaRPr lang="en-IN"/>
        </a:p>
      </dgm:t>
    </dgm:pt>
    <dgm:pt modelId="{8F7E10FE-DB5A-48FC-9FE9-3D0B68B206EC}">
      <dgm:prSet custT="1"/>
      <dgm:spPr/>
      <dgm:t>
        <a:bodyPr/>
        <a:lstStyle/>
        <a:p>
          <a:r>
            <a:rPr lang="en-US" sz="1450" b="1" dirty="0"/>
            <a:t>Recommendations</a:t>
          </a:r>
          <a:r>
            <a:rPr lang="en-US" sz="1450" dirty="0"/>
            <a:t>: Build relationships with VIP programs, exclusive offers, and early access to maintain loyalty and maximize their lifetime value.</a:t>
          </a:r>
        </a:p>
      </dgm:t>
    </dgm:pt>
    <dgm:pt modelId="{4ED0CC8B-5387-47EC-9F83-D39D034E8897}" type="parTrans" cxnId="{201FA659-8A55-4ECF-8FA2-6FA4FC0D5973}">
      <dgm:prSet/>
      <dgm:spPr/>
      <dgm:t>
        <a:bodyPr/>
        <a:lstStyle/>
        <a:p>
          <a:endParaRPr lang="en-IN"/>
        </a:p>
      </dgm:t>
    </dgm:pt>
    <dgm:pt modelId="{752A49F6-892F-48CB-B43D-C50ACDAED7DE}" type="sibTrans" cxnId="{201FA659-8A55-4ECF-8FA2-6FA4FC0D5973}">
      <dgm:prSet/>
      <dgm:spPr/>
      <dgm:t>
        <a:bodyPr/>
        <a:lstStyle/>
        <a:p>
          <a:endParaRPr lang="en-IN"/>
        </a:p>
      </dgm:t>
    </dgm:pt>
    <dgm:pt modelId="{AEDF0C6C-15C8-4257-87F4-7E76D8563D3D}">
      <dgm:prSet custT="1"/>
      <dgm:spPr/>
      <dgm:t>
        <a:bodyPr/>
        <a:lstStyle/>
        <a:p>
          <a:r>
            <a:rPr lang="en-US" sz="1450" b="1" dirty="0"/>
            <a:t>Characteristics</a:t>
          </a:r>
          <a:r>
            <a:rPr lang="en-US" sz="1450" dirty="0"/>
            <a:t>: Customers with moderate-to-high spending histories but recent disengagement, including potential churners and those with upselling opportunities.</a:t>
          </a:r>
        </a:p>
      </dgm:t>
    </dgm:pt>
    <dgm:pt modelId="{AE1E1EA1-A4DB-4A07-96D4-93503C4AAACD}" type="parTrans" cxnId="{B16590D4-0D4A-469A-9DA8-513442A6A64A}">
      <dgm:prSet/>
      <dgm:spPr/>
      <dgm:t>
        <a:bodyPr/>
        <a:lstStyle/>
        <a:p>
          <a:endParaRPr lang="en-IN"/>
        </a:p>
      </dgm:t>
    </dgm:pt>
    <dgm:pt modelId="{2E0A1DEF-3000-4838-B40F-8A62D1B869C6}" type="sibTrans" cxnId="{B16590D4-0D4A-469A-9DA8-513442A6A64A}">
      <dgm:prSet/>
      <dgm:spPr/>
      <dgm:t>
        <a:bodyPr/>
        <a:lstStyle/>
        <a:p>
          <a:endParaRPr lang="en-IN"/>
        </a:p>
      </dgm:t>
    </dgm:pt>
    <dgm:pt modelId="{7BDF4145-50D1-498B-ADE4-CB48BF780E3C}">
      <dgm:prSet custT="1"/>
      <dgm:spPr/>
      <dgm:t>
        <a:bodyPr/>
        <a:lstStyle/>
        <a:p>
          <a:r>
            <a:rPr lang="en-US" sz="1450" b="1" dirty="0"/>
            <a:t>Recommendations</a:t>
          </a:r>
          <a:r>
            <a:rPr lang="en-US" sz="1450" dirty="0"/>
            <a:t>:   Use re-engagement strategies with personalized offers and loyalty incentives to regain interest, focusing on preventing churn and enhancing spending behavior.</a:t>
          </a:r>
        </a:p>
      </dgm:t>
    </dgm:pt>
    <dgm:pt modelId="{21EF3C67-AF97-467E-B171-AD5F5A360FD6}" type="parTrans" cxnId="{F2C5727D-34A5-4A85-8C57-41B69F586192}">
      <dgm:prSet/>
      <dgm:spPr/>
      <dgm:t>
        <a:bodyPr/>
        <a:lstStyle/>
        <a:p>
          <a:endParaRPr lang="en-IN"/>
        </a:p>
      </dgm:t>
    </dgm:pt>
    <dgm:pt modelId="{0601A7D8-272D-4CE4-9967-049CD11546A7}" type="sibTrans" cxnId="{F2C5727D-34A5-4A85-8C57-41B69F586192}">
      <dgm:prSet/>
      <dgm:spPr/>
      <dgm:t>
        <a:bodyPr/>
        <a:lstStyle/>
        <a:p>
          <a:endParaRPr lang="en-IN"/>
        </a:p>
      </dgm:t>
    </dgm:pt>
    <dgm:pt modelId="{84379F7B-D6D1-4350-BDA5-D033CCFBA08F}">
      <dgm:prSet custT="1"/>
      <dgm:spPr/>
      <dgm:t>
        <a:bodyPr/>
        <a:lstStyle/>
        <a:p>
          <a:r>
            <a:rPr lang="en-US" sz="1450" b="1" dirty="0"/>
            <a:t>Characteristics</a:t>
          </a:r>
          <a:r>
            <a:rPr lang="en-US" sz="1450" dirty="0"/>
            <a:t>: A mix of high-value, loyal customers and high-spenders at risk of disengagement, along with moderately engaged and occasional buyers.</a:t>
          </a:r>
        </a:p>
      </dgm:t>
    </dgm:pt>
    <dgm:pt modelId="{1133BCB0-49B9-485E-830D-BDE7C5128C4F}" type="parTrans" cxnId="{08588560-09D3-447E-91E1-5487801DD8B9}">
      <dgm:prSet/>
      <dgm:spPr/>
      <dgm:t>
        <a:bodyPr/>
        <a:lstStyle/>
        <a:p>
          <a:endParaRPr lang="en-IN"/>
        </a:p>
      </dgm:t>
    </dgm:pt>
    <dgm:pt modelId="{7BA7231B-2053-4161-82BC-9501D4BFC59C}" type="sibTrans" cxnId="{08588560-09D3-447E-91E1-5487801DD8B9}">
      <dgm:prSet/>
      <dgm:spPr/>
      <dgm:t>
        <a:bodyPr/>
        <a:lstStyle/>
        <a:p>
          <a:endParaRPr lang="en-IN"/>
        </a:p>
      </dgm:t>
    </dgm:pt>
    <dgm:pt modelId="{A6B6405D-E739-44CC-AD1C-C0ED765E2E89}">
      <dgm:prSet custT="1"/>
      <dgm:spPr/>
      <dgm:t>
        <a:bodyPr/>
        <a:lstStyle/>
        <a:p>
          <a:pPr algn="l">
            <a:buFont typeface="Arial" panose="020B0604020202020204" pitchFamily="34" charset="0"/>
            <a:buNone/>
          </a:pPr>
          <a:r>
            <a:rPr lang="en-US" sz="1450" b="1" dirty="0"/>
            <a:t>Recommendations</a:t>
          </a:r>
          <a:r>
            <a:rPr lang="en-US" sz="1450" dirty="0"/>
            <a:t>: Prioritize loyalty rewards for high-value customers, reactivation campaigns for at-risk individuals, and targeted promotions to increase engagement from moderate and low-value segments.</a:t>
          </a:r>
        </a:p>
      </dgm:t>
    </dgm:pt>
    <dgm:pt modelId="{BA9F3EF9-B7F5-4DF8-BCE1-FA50D36281E0}" type="parTrans" cxnId="{08A0141F-D692-4007-9BD0-B7C1BEBE1F21}">
      <dgm:prSet/>
      <dgm:spPr/>
      <dgm:t>
        <a:bodyPr/>
        <a:lstStyle/>
        <a:p>
          <a:endParaRPr lang="en-IN"/>
        </a:p>
      </dgm:t>
    </dgm:pt>
    <dgm:pt modelId="{8A1E5026-1B69-4B50-B59B-38D477AA86C8}" type="sibTrans" cxnId="{08A0141F-D692-4007-9BD0-B7C1BEBE1F21}">
      <dgm:prSet/>
      <dgm:spPr/>
      <dgm:t>
        <a:bodyPr/>
        <a:lstStyle/>
        <a:p>
          <a:endParaRPr lang="en-IN"/>
        </a:p>
      </dgm:t>
    </dgm:pt>
    <dgm:pt modelId="{3110EAED-7860-45ED-BD67-1F2CDBB3E4FF}" type="pres">
      <dgm:prSet presAssocID="{5D67682C-3B8E-4F03-851F-4A7E420BFF36}" presName="theList" presStyleCnt="0">
        <dgm:presLayoutVars>
          <dgm:dir/>
          <dgm:animLvl val="lvl"/>
          <dgm:resizeHandles val="exact"/>
        </dgm:presLayoutVars>
      </dgm:prSet>
      <dgm:spPr/>
    </dgm:pt>
    <dgm:pt modelId="{7B8B0B96-BACD-440A-92A2-717A3C94A009}" type="pres">
      <dgm:prSet presAssocID="{ACF8D265-6768-4F83-BF5E-81454A7AAD1F}" presName="compNode" presStyleCnt="0"/>
      <dgm:spPr/>
    </dgm:pt>
    <dgm:pt modelId="{AF37808F-3CA7-4A8A-B99F-C6E81C7AA0B9}" type="pres">
      <dgm:prSet presAssocID="{ACF8D265-6768-4F83-BF5E-81454A7AAD1F}" presName="aNode" presStyleLbl="bgShp" presStyleIdx="0" presStyleCnt="4"/>
      <dgm:spPr/>
    </dgm:pt>
    <dgm:pt modelId="{8620635B-1C1A-487B-9772-0CCB81781FA6}" type="pres">
      <dgm:prSet presAssocID="{ACF8D265-6768-4F83-BF5E-81454A7AAD1F}" presName="textNode" presStyleLbl="bgShp" presStyleIdx="0" presStyleCnt="4"/>
      <dgm:spPr/>
    </dgm:pt>
    <dgm:pt modelId="{FD890429-B08A-4756-8CE2-D00CEE687152}" type="pres">
      <dgm:prSet presAssocID="{ACF8D265-6768-4F83-BF5E-81454A7AAD1F}" presName="compChildNode" presStyleCnt="0"/>
      <dgm:spPr/>
    </dgm:pt>
    <dgm:pt modelId="{D2CADE7D-143F-445A-BA7A-7E02EBD26480}" type="pres">
      <dgm:prSet presAssocID="{ACF8D265-6768-4F83-BF5E-81454A7AAD1F}" presName="theInnerList" presStyleCnt="0"/>
      <dgm:spPr/>
    </dgm:pt>
    <dgm:pt modelId="{1FBB642A-EB45-4C91-AF59-C27CE302DE14}" type="pres">
      <dgm:prSet presAssocID="{84379F7B-D6D1-4350-BDA5-D033CCFBA08F}" presName="childNode" presStyleLbl="node1" presStyleIdx="0" presStyleCnt="8" custScaleX="110082" custScaleY="191453">
        <dgm:presLayoutVars>
          <dgm:bulletEnabled val="1"/>
        </dgm:presLayoutVars>
      </dgm:prSet>
      <dgm:spPr/>
    </dgm:pt>
    <dgm:pt modelId="{D13F6AE3-8FEF-4591-BBC0-B90E13C123B2}" type="pres">
      <dgm:prSet presAssocID="{84379F7B-D6D1-4350-BDA5-D033CCFBA08F}" presName="aSpace2" presStyleCnt="0"/>
      <dgm:spPr/>
    </dgm:pt>
    <dgm:pt modelId="{C76B05DD-6BDD-4EB1-83F5-0BAF5AE51C5F}" type="pres">
      <dgm:prSet presAssocID="{A6B6405D-E739-44CC-AD1C-C0ED765E2E89}" presName="childNode" presStyleLbl="node1" presStyleIdx="1" presStyleCnt="8" custScaleX="111102" custScaleY="210200">
        <dgm:presLayoutVars>
          <dgm:bulletEnabled val="1"/>
        </dgm:presLayoutVars>
      </dgm:prSet>
      <dgm:spPr/>
    </dgm:pt>
    <dgm:pt modelId="{CF298BAA-8262-429E-8523-ED0D131DAD74}" type="pres">
      <dgm:prSet presAssocID="{ACF8D265-6768-4F83-BF5E-81454A7AAD1F}" presName="aSpace" presStyleCnt="0"/>
      <dgm:spPr/>
    </dgm:pt>
    <dgm:pt modelId="{B80417BD-848E-438C-BBD9-5B182BC3811E}" type="pres">
      <dgm:prSet presAssocID="{111A0C73-6004-4F11-93C6-432E743BA78C}" presName="compNode" presStyleCnt="0"/>
      <dgm:spPr/>
    </dgm:pt>
    <dgm:pt modelId="{98A5AC57-C47E-4BE8-9C42-81C9F735830B}" type="pres">
      <dgm:prSet presAssocID="{111A0C73-6004-4F11-93C6-432E743BA78C}" presName="aNode" presStyleLbl="bgShp" presStyleIdx="1" presStyleCnt="4" custLinFactNeighborY="177"/>
      <dgm:spPr/>
    </dgm:pt>
    <dgm:pt modelId="{49D9BC90-2511-4015-9F04-66BE74B12BC2}" type="pres">
      <dgm:prSet presAssocID="{111A0C73-6004-4F11-93C6-432E743BA78C}" presName="textNode" presStyleLbl="bgShp" presStyleIdx="1" presStyleCnt="4"/>
      <dgm:spPr/>
    </dgm:pt>
    <dgm:pt modelId="{5042A891-3E23-4358-955A-310632A64FFE}" type="pres">
      <dgm:prSet presAssocID="{111A0C73-6004-4F11-93C6-432E743BA78C}" presName="compChildNode" presStyleCnt="0"/>
      <dgm:spPr/>
    </dgm:pt>
    <dgm:pt modelId="{A9382347-2011-4D5C-B22B-142D1C29C449}" type="pres">
      <dgm:prSet presAssocID="{111A0C73-6004-4F11-93C6-432E743BA78C}" presName="theInnerList" presStyleCnt="0"/>
      <dgm:spPr/>
    </dgm:pt>
    <dgm:pt modelId="{00310161-6322-41FE-9BE0-6CF433830AFC}" type="pres">
      <dgm:prSet presAssocID="{AEDF0C6C-15C8-4257-87F4-7E76D8563D3D}" presName="childNode" presStyleLbl="node1" presStyleIdx="2" presStyleCnt="8">
        <dgm:presLayoutVars>
          <dgm:bulletEnabled val="1"/>
        </dgm:presLayoutVars>
      </dgm:prSet>
      <dgm:spPr/>
    </dgm:pt>
    <dgm:pt modelId="{AA9B856C-DDF0-4658-A361-5821CB512FD5}" type="pres">
      <dgm:prSet presAssocID="{AEDF0C6C-15C8-4257-87F4-7E76D8563D3D}" presName="aSpace2" presStyleCnt="0"/>
      <dgm:spPr/>
    </dgm:pt>
    <dgm:pt modelId="{6DC9888C-5D9D-4BDD-89CE-CDAF971AC6C2}" type="pres">
      <dgm:prSet presAssocID="{7BDF4145-50D1-498B-ADE4-CB48BF780E3C}" presName="childNode" presStyleLbl="node1" presStyleIdx="3" presStyleCnt="8">
        <dgm:presLayoutVars>
          <dgm:bulletEnabled val="1"/>
        </dgm:presLayoutVars>
      </dgm:prSet>
      <dgm:spPr/>
    </dgm:pt>
    <dgm:pt modelId="{61FE7443-9318-43EA-879A-5A290DECA322}" type="pres">
      <dgm:prSet presAssocID="{111A0C73-6004-4F11-93C6-432E743BA78C}" presName="aSpace" presStyleCnt="0"/>
      <dgm:spPr/>
    </dgm:pt>
    <dgm:pt modelId="{E310E78B-5C64-4F05-82E8-F2A88BF23A0C}" type="pres">
      <dgm:prSet presAssocID="{57C0395F-3663-4D70-BAC5-70300972C37C}" presName="compNode" presStyleCnt="0"/>
      <dgm:spPr/>
    </dgm:pt>
    <dgm:pt modelId="{A0A8C6A3-398E-4E6C-96D0-DA40EA30D36A}" type="pres">
      <dgm:prSet presAssocID="{57C0395F-3663-4D70-BAC5-70300972C37C}" presName="aNode" presStyleLbl="bgShp" presStyleIdx="2" presStyleCnt="4" custLinFactNeighborY="190"/>
      <dgm:spPr/>
    </dgm:pt>
    <dgm:pt modelId="{4261C60E-3DC3-4769-B19A-3FB4A9BF8F5C}" type="pres">
      <dgm:prSet presAssocID="{57C0395F-3663-4D70-BAC5-70300972C37C}" presName="textNode" presStyleLbl="bgShp" presStyleIdx="2" presStyleCnt="4"/>
      <dgm:spPr/>
    </dgm:pt>
    <dgm:pt modelId="{60AA7276-E5B4-426F-B614-0983BF096C54}" type="pres">
      <dgm:prSet presAssocID="{57C0395F-3663-4D70-BAC5-70300972C37C}" presName="compChildNode" presStyleCnt="0"/>
      <dgm:spPr/>
    </dgm:pt>
    <dgm:pt modelId="{B51EFD37-B03C-46B7-9702-92EED7543EBC}" type="pres">
      <dgm:prSet presAssocID="{57C0395F-3663-4D70-BAC5-70300972C37C}" presName="theInnerList" presStyleCnt="0"/>
      <dgm:spPr/>
    </dgm:pt>
    <dgm:pt modelId="{F97FFF17-81AC-4C58-A7F1-48E9A8D7CA5B}" type="pres">
      <dgm:prSet presAssocID="{F25B8508-91A4-4814-9363-529CDA498813}" presName="childNode" presStyleLbl="node1" presStyleIdx="4" presStyleCnt="8">
        <dgm:presLayoutVars>
          <dgm:bulletEnabled val="1"/>
        </dgm:presLayoutVars>
      </dgm:prSet>
      <dgm:spPr/>
    </dgm:pt>
    <dgm:pt modelId="{8FBC56FD-8C35-45BA-BAFA-127561D4E287}" type="pres">
      <dgm:prSet presAssocID="{F25B8508-91A4-4814-9363-529CDA498813}" presName="aSpace2" presStyleCnt="0"/>
      <dgm:spPr/>
    </dgm:pt>
    <dgm:pt modelId="{E9F91565-A4DA-40F3-855C-24DD48030450}" type="pres">
      <dgm:prSet presAssocID="{8F7E10FE-DB5A-48FC-9FE9-3D0B68B206EC}" presName="childNode" presStyleLbl="node1" presStyleIdx="5" presStyleCnt="8">
        <dgm:presLayoutVars>
          <dgm:bulletEnabled val="1"/>
        </dgm:presLayoutVars>
      </dgm:prSet>
      <dgm:spPr/>
    </dgm:pt>
    <dgm:pt modelId="{013A910B-333E-498B-B7CD-818A0154FC3A}" type="pres">
      <dgm:prSet presAssocID="{57C0395F-3663-4D70-BAC5-70300972C37C}" presName="aSpace" presStyleCnt="0"/>
      <dgm:spPr/>
    </dgm:pt>
    <dgm:pt modelId="{EFF7946E-FFAA-4C36-9C78-1F01058272E3}" type="pres">
      <dgm:prSet presAssocID="{8BE3DE57-6109-4219-BB98-8A16A7023666}" presName="compNode" presStyleCnt="0"/>
      <dgm:spPr/>
    </dgm:pt>
    <dgm:pt modelId="{BA147141-2445-4A65-9999-E8F491F2284B}" type="pres">
      <dgm:prSet presAssocID="{8BE3DE57-6109-4219-BB98-8A16A7023666}" presName="aNode" presStyleLbl="bgShp" presStyleIdx="3" presStyleCnt="4"/>
      <dgm:spPr/>
    </dgm:pt>
    <dgm:pt modelId="{C32F5C3A-368B-4A98-9B04-61076239511F}" type="pres">
      <dgm:prSet presAssocID="{8BE3DE57-6109-4219-BB98-8A16A7023666}" presName="textNode" presStyleLbl="bgShp" presStyleIdx="3" presStyleCnt="4"/>
      <dgm:spPr/>
    </dgm:pt>
    <dgm:pt modelId="{C3405F85-12D7-4338-96DF-2A929A654576}" type="pres">
      <dgm:prSet presAssocID="{8BE3DE57-6109-4219-BB98-8A16A7023666}" presName="compChildNode" presStyleCnt="0"/>
      <dgm:spPr/>
    </dgm:pt>
    <dgm:pt modelId="{E0B3C87A-7C9A-4EE9-A4A0-A7A22AC01C40}" type="pres">
      <dgm:prSet presAssocID="{8BE3DE57-6109-4219-BB98-8A16A7023666}" presName="theInnerList" presStyleCnt="0"/>
      <dgm:spPr/>
    </dgm:pt>
    <dgm:pt modelId="{10BC82AD-9BB7-4F1B-A669-3789C49002E6}" type="pres">
      <dgm:prSet presAssocID="{7FD6F593-04CD-41EE-ACA7-8714E419CB93}" presName="childNode" presStyleLbl="node1" presStyleIdx="6" presStyleCnt="8">
        <dgm:presLayoutVars>
          <dgm:bulletEnabled val="1"/>
        </dgm:presLayoutVars>
      </dgm:prSet>
      <dgm:spPr/>
    </dgm:pt>
    <dgm:pt modelId="{8E3EECCA-35DB-4C1A-B27E-743557D74ED1}" type="pres">
      <dgm:prSet presAssocID="{7FD6F593-04CD-41EE-ACA7-8714E419CB93}" presName="aSpace2" presStyleCnt="0"/>
      <dgm:spPr/>
    </dgm:pt>
    <dgm:pt modelId="{0C29A869-C262-4F71-9C72-0600A25445C1}" type="pres">
      <dgm:prSet presAssocID="{320467BF-B177-4EEA-A6F6-38D01844E477}" presName="childNode" presStyleLbl="node1" presStyleIdx="7" presStyleCnt="8">
        <dgm:presLayoutVars>
          <dgm:bulletEnabled val="1"/>
        </dgm:presLayoutVars>
      </dgm:prSet>
      <dgm:spPr/>
    </dgm:pt>
  </dgm:ptLst>
  <dgm:cxnLst>
    <dgm:cxn modelId="{08A0141F-D692-4007-9BD0-B7C1BEBE1F21}" srcId="{ACF8D265-6768-4F83-BF5E-81454A7AAD1F}" destId="{A6B6405D-E739-44CC-AD1C-C0ED765E2E89}" srcOrd="1" destOrd="0" parTransId="{BA9F3EF9-B7F5-4DF8-BCE1-FA50D36281E0}" sibTransId="{8A1E5026-1B69-4B50-B59B-38D477AA86C8}"/>
    <dgm:cxn modelId="{088B5133-105D-4DAE-8CA0-F7987902DF6C}" srcId="{5D67682C-3B8E-4F03-851F-4A7E420BFF36}" destId="{8BE3DE57-6109-4219-BB98-8A16A7023666}" srcOrd="3" destOrd="0" parTransId="{E3837735-3FB5-4ED4-B14B-1BA6D5715B7A}" sibTransId="{7FE99FB9-A64C-4EBE-A2A5-13D84159A8D4}"/>
    <dgm:cxn modelId="{08588560-09D3-447E-91E1-5487801DD8B9}" srcId="{ACF8D265-6768-4F83-BF5E-81454A7AAD1F}" destId="{84379F7B-D6D1-4350-BDA5-D033CCFBA08F}" srcOrd="0" destOrd="0" parTransId="{1133BCB0-49B9-485E-830D-BDE7C5128C4F}" sibTransId="{7BA7231B-2053-4161-82BC-9501D4BFC59C}"/>
    <dgm:cxn modelId="{3285496F-C013-492B-BE93-3D6AA5965902}" type="presOf" srcId="{7FD6F593-04CD-41EE-ACA7-8714E419CB93}" destId="{10BC82AD-9BB7-4F1B-A669-3789C49002E6}" srcOrd="0" destOrd="0" presId="urn:microsoft.com/office/officeart/2005/8/layout/lProcess2"/>
    <dgm:cxn modelId="{AE9A9A54-404F-4B58-AE8B-9F3D497DDC7C}" type="presOf" srcId="{8F7E10FE-DB5A-48FC-9FE9-3D0B68B206EC}" destId="{E9F91565-A4DA-40F3-855C-24DD48030450}" srcOrd="0" destOrd="0" presId="urn:microsoft.com/office/officeart/2005/8/layout/lProcess2"/>
    <dgm:cxn modelId="{DD1B3A55-E0AD-4EEC-A78F-1DB783104BC3}" type="presOf" srcId="{111A0C73-6004-4F11-93C6-432E743BA78C}" destId="{98A5AC57-C47E-4BE8-9C42-81C9F735830B}" srcOrd="0" destOrd="0" presId="urn:microsoft.com/office/officeart/2005/8/layout/lProcess2"/>
    <dgm:cxn modelId="{126C9575-732A-4A4A-8A9D-F07AAC076D64}" type="presOf" srcId="{8BE3DE57-6109-4219-BB98-8A16A7023666}" destId="{BA147141-2445-4A65-9999-E8F491F2284B}" srcOrd="0" destOrd="0" presId="urn:microsoft.com/office/officeart/2005/8/layout/lProcess2"/>
    <dgm:cxn modelId="{32361758-2F2A-4C07-8E75-E593D82B8FB0}" type="presOf" srcId="{5D67682C-3B8E-4F03-851F-4A7E420BFF36}" destId="{3110EAED-7860-45ED-BD67-1F2CDBB3E4FF}" srcOrd="0" destOrd="0" presId="urn:microsoft.com/office/officeart/2005/8/layout/lProcess2"/>
    <dgm:cxn modelId="{201FA659-8A55-4ECF-8FA2-6FA4FC0D5973}" srcId="{57C0395F-3663-4D70-BAC5-70300972C37C}" destId="{8F7E10FE-DB5A-48FC-9FE9-3D0B68B206EC}" srcOrd="1" destOrd="0" parTransId="{4ED0CC8B-5387-47EC-9F83-D39D034E8897}" sibTransId="{752A49F6-892F-48CB-B43D-C50ACDAED7DE}"/>
    <dgm:cxn modelId="{F2C5727D-34A5-4A85-8C57-41B69F586192}" srcId="{111A0C73-6004-4F11-93C6-432E743BA78C}" destId="{7BDF4145-50D1-498B-ADE4-CB48BF780E3C}" srcOrd="1" destOrd="0" parTransId="{21EF3C67-AF97-467E-B171-AD5F5A360FD6}" sibTransId="{0601A7D8-272D-4CE4-9967-049CD11546A7}"/>
    <dgm:cxn modelId="{C99A4C83-8A11-492A-97A8-D116FC7BCC40}" type="presOf" srcId="{84379F7B-D6D1-4350-BDA5-D033CCFBA08F}" destId="{1FBB642A-EB45-4C91-AF59-C27CE302DE14}" srcOrd="0" destOrd="0" presId="urn:microsoft.com/office/officeart/2005/8/layout/lProcess2"/>
    <dgm:cxn modelId="{17191E94-94F4-429E-9D71-D9049C0A33A4}" srcId="{5D67682C-3B8E-4F03-851F-4A7E420BFF36}" destId="{57C0395F-3663-4D70-BAC5-70300972C37C}" srcOrd="2" destOrd="0" parTransId="{2758AD42-FCAE-4327-B980-81E599D20DF6}" sibTransId="{88AB1C84-0299-4D59-8D2D-5155F42EB485}"/>
    <dgm:cxn modelId="{8E5CA194-F6CF-4D5F-A1AF-5A03632E2000}" srcId="{8BE3DE57-6109-4219-BB98-8A16A7023666}" destId="{7FD6F593-04CD-41EE-ACA7-8714E419CB93}" srcOrd="0" destOrd="0" parTransId="{D746678A-D074-45CE-93AC-9BD7FCD02154}" sibTransId="{53A19E38-E55A-4F13-A0F5-DF7EBE9C4231}"/>
    <dgm:cxn modelId="{37142097-1EB9-4A25-AE84-797C2A883644}" srcId="{8BE3DE57-6109-4219-BB98-8A16A7023666}" destId="{320467BF-B177-4EEA-A6F6-38D01844E477}" srcOrd="1" destOrd="0" parTransId="{68F7809C-CC6F-4306-B7A4-B25F903CE7B6}" sibTransId="{30F31138-8D20-4767-B895-40A671F40885}"/>
    <dgm:cxn modelId="{CCFAE7A6-5448-4149-B4E0-146D96E1306B}" type="presOf" srcId="{7BDF4145-50D1-498B-ADE4-CB48BF780E3C}" destId="{6DC9888C-5D9D-4BDD-89CE-CDAF971AC6C2}" srcOrd="0" destOrd="0" presId="urn:microsoft.com/office/officeart/2005/8/layout/lProcess2"/>
    <dgm:cxn modelId="{525629AF-D43E-4E07-9554-88BF19CCA1EB}" srcId="{5D67682C-3B8E-4F03-851F-4A7E420BFF36}" destId="{111A0C73-6004-4F11-93C6-432E743BA78C}" srcOrd="1" destOrd="0" parTransId="{D70D22E6-36AC-41D9-BA82-30123049A0A7}" sibTransId="{4639BA52-14A1-4163-BBB0-84F058219D7A}"/>
    <dgm:cxn modelId="{BDC9AEB5-EE26-4B26-A1DA-7A7DC380A33B}" srcId="{57C0395F-3663-4D70-BAC5-70300972C37C}" destId="{F25B8508-91A4-4814-9363-529CDA498813}" srcOrd="0" destOrd="0" parTransId="{78F37CFA-F733-4BA2-8AE6-550C588EA195}" sibTransId="{009BD9B4-E55D-42B3-8C52-1BB9B0D1F843}"/>
    <dgm:cxn modelId="{D4638EC2-2325-4230-9DB2-9F743C8AC684}" type="presOf" srcId="{57C0395F-3663-4D70-BAC5-70300972C37C}" destId="{A0A8C6A3-398E-4E6C-96D0-DA40EA30D36A}" srcOrd="0" destOrd="0" presId="urn:microsoft.com/office/officeart/2005/8/layout/lProcess2"/>
    <dgm:cxn modelId="{8D47DBD3-312F-4370-B56A-8EDD749E75F4}" type="presOf" srcId="{A6B6405D-E739-44CC-AD1C-C0ED765E2E89}" destId="{C76B05DD-6BDD-4EB1-83F5-0BAF5AE51C5F}" srcOrd="0" destOrd="0" presId="urn:microsoft.com/office/officeart/2005/8/layout/lProcess2"/>
    <dgm:cxn modelId="{B16590D4-0D4A-469A-9DA8-513442A6A64A}" srcId="{111A0C73-6004-4F11-93C6-432E743BA78C}" destId="{AEDF0C6C-15C8-4257-87F4-7E76D8563D3D}" srcOrd="0" destOrd="0" parTransId="{AE1E1EA1-A4DB-4A07-96D4-93503C4AAACD}" sibTransId="{2E0A1DEF-3000-4838-B40F-8A62D1B869C6}"/>
    <dgm:cxn modelId="{7499A2DE-B661-4E4E-9F85-C40CAFD0ABA3}" type="presOf" srcId="{320467BF-B177-4EEA-A6F6-38D01844E477}" destId="{0C29A869-C262-4F71-9C72-0600A25445C1}" srcOrd="0" destOrd="0" presId="urn:microsoft.com/office/officeart/2005/8/layout/lProcess2"/>
    <dgm:cxn modelId="{0835B0E3-6D12-42F4-9198-123691766F28}" type="presOf" srcId="{8BE3DE57-6109-4219-BB98-8A16A7023666}" destId="{C32F5C3A-368B-4A98-9B04-61076239511F}" srcOrd="1" destOrd="0" presId="urn:microsoft.com/office/officeart/2005/8/layout/lProcess2"/>
    <dgm:cxn modelId="{E95AC9ED-9173-452B-8A37-A1F69C7AC262}" type="presOf" srcId="{ACF8D265-6768-4F83-BF5E-81454A7AAD1F}" destId="{AF37808F-3CA7-4A8A-B99F-C6E81C7AA0B9}" srcOrd="0" destOrd="0" presId="urn:microsoft.com/office/officeart/2005/8/layout/lProcess2"/>
    <dgm:cxn modelId="{9A8D67EF-856D-43EA-A87F-28FFCB922C3B}" srcId="{5D67682C-3B8E-4F03-851F-4A7E420BFF36}" destId="{ACF8D265-6768-4F83-BF5E-81454A7AAD1F}" srcOrd="0" destOrd="0" parTransId="{E5CEE058-0E2F-4DEE-A4B0-EFE119C4914F}" sibTransId="{473844B9-8D3D-49E7-9940-B2D9A83A9CAC}"/>
    <dgm:cxn modelId="{424349EF-3B60-43F6-A153-40FCAC5872B1}" type="presOf" srcId="{F25B8508-91A4-4814-9363-529CDA498813}" destId="{F97FFF17-81AC-4C58-A7F1-48E9A8D7CA5B}" srcOrd="0" destOrd="0" presId="urn:microsoft.com/office/officeart/2005/8/layout/lProcess2"/>
    <dgm:cxn modelId="{18BB99F1-359C-45E6-A4DA-505B8EF9C56D}" type="presOf" srcId="{ACF8D265-6768-4F83-BF5E-81454A7AAD1F}" destId="{8620635B-1C1A-487B-9772-0CCB81781FA6}" srcOrd="1" destOrd="0" presId="urn:microsoft.com/office/officeart/2005/8/layout/lProcess2"/>
    <dgm:cxn modelId="{8A78E5F6-9D0F-4799-ACA0-354DAECECCFF}" type="presOf" srcId="{57C0395F-3663-4D70-BAC5-70300972C37C}" destId="{4261C60E-3DC3-4769-B19A-3FB4A9BF8F5C}" srcOrd="1" destOrd="0" presId="urn:microsoft.com/office/officeart/2005/8/layout/lProcess2"/>
    <dgm:cxn modelId="{2A7C37F7-02F5-436B-B123-9399A53E19FD}" type="presOf" srcId="{AEDF0C6C-15C8-4257-87F4-7E76D8563D3D}" destId="{00310161-6322-41FE-9BE0-6CF433830AFC}" srcOrd="0" destOrd="0" presId="urn:microsoft.com/office/officeart/2005/8/layout/lProcess2"/>
    <dgm:cxn modelId="{A1BA68FB-D88A-4253-ABE7-9B2F048C3DD8}" type="presOf" srcId="{111A0C73-6004-4F11-93C6-432E743BA78C}" destId="{49D9BC90-2511-4015-9F04-66BE74B12BC2}" srcOrd="1" destOrd="0" presId="urn:microsoft.com/office/officeart/2005/8/layout/lProcess2"/>
    <dgm:cxn modelId="{BE87036C-CD04-487C-92C0-558236B2F053}" type="presParOf" srcId="{3110EAED-7860-45ED-BD67-1F2CDBB3E4FF}" destId="{7B8B0B96-BACD-440A-92A2-717A3C94A009}" srcOrd="0" destOrd="0" presId="urn:microsoft.com/office/officeart/2005/8/layout/lProcess2"/>
    <dgm:cxn modelId="{75A35A1B-5F6A-4C9C-82F4-6A450AD483AD}" type="presParOf" srcId="{7B8B0B96-BACD-440A-92A2-717A3C94A009}" destId="{AF37808F-3CA7-4A8A-B99F-C6E81C7AA0B9}" srcOrd="0" destOrd="0" presId="urn:microsoft.com/office/officeart/2005/8/layout/lProcess2"/>
    <dgm:cxn modelId="{74DEA1F4-0B13-4E84-B282-2CC7061BB134}" type="presParOf" srcId="{7B8B0B96-BACD-440A-92A2-717A3C94A009}" destId="{8620635B-1C1A-487B-9772-0CCB81781FA6}" srcOrd="1" destOrd="0" presId="urn:microsoft.com/office/officeart/2005/8/layout/lProcess2"/>
    <dgm:cxn modelId="{BB945E60-8587-462D-9EC5-4A87E55F38B6}" type="presParOf" srcId="{7B8B0B96-BACD-440A-92A2-717A3C94A009}" destId="{FD890429-B08A-4756-8CE2-D00CEE687152}" srcOrd="2" destOrd="0" presId="urn:microsoft.com/office/officeart/2005/8/layout/lProcess2"/>
    <dgm:cxn modelId="{8198208E-C8A9-4C8B-8BC5-19FB07F33D28}" type="presParOf" srcId="{FD890429-B08A-4756-8CE2-D00CEE687152}" destId="{D2CADE7D-143F-445A-BA7A-7E02EBD26480}" srcOrd="0" destOrd="0" presId="urn:microsoft.com/office/officeart/2005/8/layout/lProcess2"/>
    <dgm:cxn modelId="{6C42CD28-B2F3-42DA-8C1E-C674AFFB255D}" type="presParOf" srcId="{D2CADE7D-143F-445A-BA7A-7E02EBD26480}" destId="{1FBB642A-EB45-4C91-AF59-C27CE302DE14}" srcOrd="0" destOrd="0" presId="urn:microsoft.com/office/officeart/2005/8/layout/lProcess2"/>
    <dgm:cxn modelId="{F1F68303-A87A-442D-A35A-343D86B58059}" type="presParOf" srcId="{D2CADE7D-143F-445A-BA7A-7E02EBD26480}" destId="{D13F6AE3-8FEF-4591-BBC0-B90E13C123B2}" srcOrd="1" destOrd="0" presId="urn:microsoft.com/office/officeart/2005/8/layout/lProcess2"/>
    <dgm:cxn modelId="{69A037E4-F7A8-437A-9CAC-E05833E13392}" type="presParOf" srcId="{D2CADE7D-143F-445A-BA7A-7E02EBD26480}" destId="{C76B05DD-6BDD-4EB1-83F5-0BAF5AE51C5F}" srcOrd="2" destOrd="0" presId="urn:microsoft.com/office/officeart/2005/8/layout/lProcess2"/>
    <dgm:cxn modelId="{243ECE1B-398D-47EA-89F6-24E42BD1B35D}" type="presParOf" srcId="{3110EAED-7860-45ED-BD67-1F2CDBB3E4FF}" destId="{CF298BAA-8262-429E-8523-ED0D131DAD74}" srcOrd="1" destOrd="0" presId="urn:microsoft.com/office/officeart/2005/8/layout/lProcess2"/>
    <dgm:cxn modelId="{FD8649DC-4D79-4BC1-9E8B-1C765E2440E3}" type="presParOf" srcId="{3110EAED-7860-45ED-BD67-1F2CDBB3E4FF}" destId="{B80417BD-848E-438C-BBD9-5B182BC3811E}" srcOrd="2" destOrd="0" presId="urn:microsoft.com/office/officeart/2005/8/layout/lProcess2"/>
    <dgm:cxn modelId="{AF21EC0B-683E-4203-8D31-36F5478467BB}" type="presParOf" srcId="{B80417BD-848E-438C-BBD9-5B182BC3811E}" destId="{98A5AC57-C47E-4BE8-9C42-81C9F735830B}" srcOrd="0" destOrd="0" presId="urn:microsoft.com/office/officeart/2005/8/layout/lProcess2"/>
    <dgm:cxn modelId="{2323CFF3-DD92-4AC8-AC3B-C1A790472D21}" type="presParOf" srcId="{B80417BD-848E-438C-BBD9-5B182BC3811E}" destId="{49D9BC90-2511-4015-9F04-66BE74B12BC2}" srcOrd="1" destOrd="0" presId="urn:microsoft.com/office/officeart/2005/8/layout/lProcess2"/>
    <dgm:cxn modelId="{C81897EE-A57F-4832-9AA3-894007060C69}" type="presParOf" srcId="{B80417BD-848E-438C-BBD9-5B182BC3811E}" destId="{5042A891-3E23-4358-955A-310632A64FFE}" srcOrd="2" destOrd="0" presId="urn:microsoft.com/office/officeart/2005/8/layout/lProcess2"/>
    <dgm:cxn modelId="{0EF6541B-7444-4B71-8458-1B6AB42F414D}" type="presParOf" srcId="{5042A891-3E23-4358-955A-310632A64FFE}" destId="{A9382347-2011-4D5C-B22B-142D1C29C449}" srcOrd="0" destOrd="0" presId="urn:microsoft.com/office/officeart/2005/8/layout/lProcess2"/>
    <dgm:cxn modelId="{E27478EB-0C7E-4B8C-8BEE-ED0484E76298}" type="presParOf" srcId="{A9382347-2011-4D5C-B22B-142D1C29C449}" destId="{00310161-6322-41FE-9BE0-6CF433830AFC}" srcOrd="0" destOrd="0" presId="urn:microsoft.com/office/officeart/2005/8/layout/lProcess2"/>
    <dgm:cxn modelId="{637AD179-884F-4330-809A-F0CF5776E89D}" type="presParOf" srcId="{A9382347-2011-4D5C-B22B-142D1C29C449}" destId="{AA9B856C-DDF0-4658-A361-5821CB512FD5}" srcOrd="1" destOrd="0" presId="urn:microsoft.com/office/officeart/2005/8/layout/lProcess2"/>
    <dgm:cxn modelId="{72279362-9138-4A0B-B72A-4DC91AD23B65}" type="presParOf" srcId="{A9382347-2011-4D5C-B22B-142D1C29C449}" destId="{6DC9888C-5D9D-4BDD-89CE-CDAF971AC6C2}" srcOrd="2" destOrd="0" presId="urn:microsoft.com/office/officeart/2005/8/layout/lProcess2"/>
    <dgm:cxn modelId="{22513A0E-FEDA-4895-8D58-93C50F044529}" type="presParOf" srcId="{3110EAED-7860-45ED-BD67-1F2CDBB3E4FF}" destId="{61FE7443-9318-43EA-879A-5A290DECA322}" srcOrd="3" destOrd="0" presId="urn:microsoft.com/office/officeart/2005/8/layout/lProcess2"/>
    <dgm:cxn modelId="{10667756-DC30-4ACE-9C83-8C084521E7A2}" type="presParOf" srcId="{3110EAED-7860-45ED-BD67-1F2CDBB3E4FF}" destId="{E310E78B-5C64-4F05-82E8-F2A88BF23A0C}" srcOrd="4" destOrd="0" presId="urn:microsoft.com/office/officeart/2005/8/layout/lProcess2"/>
    <dgm:cxn modelId="{FC93815F-1ACA-4D2A-A6A5-5BC3163DF223}" type="presParOf" srcId="{E310E78B-5C64-4F05-82E8-F2A88BF23A0C}" destId="{A0A8C6A3-398E-4E6C-96D0-DA40EA30D36A}" srcOrd="0" destOrd="0" presId="urn:microsoft.com/office/officeart/2005/8/layout/lProcess2"/>
    <dgm:cxn modelId="{3195E30D-57D2-4E79-86D3-6F290103A2AA}" type="presParOf" srcId="{E310E78B-5C64-4F05-82E8-F2A88BF23A0C}" destId="{4261C60E-3DC3-4769-B19A-3FB4A9BF8F5C}" srcOrd="1" destOrd="0" presId="urn:microsoft.com/office/officeart/2005/8/layout/lProcess2"/>
    <dgm:cxn modelId="{6063DC0F-DCC7-4879-ACD4-89CE5052B34D}" type="presParOf" srcId="{E310E78B-5C64-4F05-82E8-F2A88BF23A0C}" destId="{60AA7276-E5B4-426F-B614-0983BF096C54}" srcOrd="2" destOrd="0" presId="urn:microsoft.com/office/officeart/2005/8/layout/lProcess2"/>
    <dgm:cxn modelId="{90A0F823-40FF-43C2-AE48-27B2BE6A3D86}" type="presParOf" srcId="{60AA7276-E5B4-426F-B614-0983BF096C54}" destId="{B51EFD37-B03C-46B7-9702-92EED7543EBC}" srcOrd="0" destOrd="0" presId="urn:microsoft.com/office/officeart/2005/8/layout/lProcess2"/>
    <dgm:cxn modelId="{83586FA9-18FA-435D-AF6E-C13C7255673C}" type="presParOf" srcId="{B51EFD37-B03C-46B7-9702-92EED7543EBC}" destId="{F97FFF17-81AC-4C58-A7F1-48E9A8D7CA5B}" srcOrd="0" destOrd="0" presId="urn:microsoft.com/office/officeart/2005/8/layout/lProcess2"/>
    <dgm:cxn modelId="{DFF4352B-C816-48C2-BE43-8468629C4D74}" type="presParOf" srcId="{B51EFD37-B03C-46B7-9702-92EED7543EBC}" destId="{8FBC56FD-8C35-45BA-BAFA-127561D4E287}" srcOrd="1" destOrd="0" presId="urn:microsoft.com/office/officeart/2005/8/layout/lProcess2"/>
    <dgm:cxn modelId="{474E3E11-339A-4732-B6DC-652FC1F0C50E}" type="presParOf" srcId="{B51EFD37-B03C-46B7-9702-92EED7543EBC}" destId="{E9F91565-A4DA-40F3-855C-24DD48030450}" srcOrd="2" destOrd="0" presId="urn:microsoft.com/office/officeart/2005/8/layout/lProcess2"/>
    <dgm:cxn modelId="{EA56FF69-A189-4838-B919-6A6ECED5E5A3}" type="presParOf" srcId="{3110EAED-7860-45ED-BD67-1F2CDBB3E4FF}" destId="{013A910B-333E-498B-B7CD-818A0154FC3A}" srcOrd="5" destOrd="0" presId="urn:microsoft.com/office/officeart/2005/8/layout/lProcess2"/>
    <dgm:cxn modelId="{2038B4CF-8BCE-4AFF-B1E7-38DACE685465}" type="presParOf" srcId="{3110EAED-7860-45ED-BD67-1F2CDBB3E4FF}" destId="{EFF7946E-FFAA-4C36-9C78-1F01058272E3}" srcOrd="6" destOrd="0" presId="urn:microsoft.com/office/officeart/2005/8/layout/lProcess2"/>
    <dgm:cxn modelId="{7FF93751-A22C-405F-AFC1-FAA274DF825D}" type="presParOf" srcId="{EFF7946E-FFAA-4C36-9C78-1F01058272E3}" destId="{BA147141-2445-4A65-9999-E8F491F2284B}" srcOrd="0" destOrd="0" presId="urn:microsoft.com/office/officeart/2005/8/layout/lProcess2"/>
    <dgm:cxn modelId="{14F96B3F-11CC-45D3-A937-17059E63047E}" type="presParOf" srcId="{EFF7946E-FFAA-4C36-9C78-1F01058272E3}" destId="{C32F5C3A-368B-4A98-9B04-61076239511F}" srcOrd="1" destOrd="0" presId="urn:microsoft.com/office/officeart/2005/8/layout/lProcess2"/>
    <dgm:cxn modelId="{0DD18139-1CBB-4D5D-B1CA-A183DC175AF9}" type="presParOf" srcId="{EFF7946E-FFAA-4C36-9C78-1F01058272E3}" destId="{C3405F85-12D7-4338-96DF-2A929A654576}" srcOrd="2" destOrd="0" presId="urn:microsoft.com/office/officeart/2005/8/layout/lProcess2"/>
    <dgm:cxn modelId="{B1B013C8-A14D-41BA-8E84-868A6F0D1B05}" type="presParOf" srcId="{C3405F85-12D7-4338-96DF-2A929A654576}" destId="{E0B3C87A-7C9A-4EE9-A4A0-A7A22AC01C40}" srcOrd="0" destOrd="0" presId="urn:microsoft.com/office/officeart/2005/8/layout/lProcess2"/>
    <dgm:cxn modelId="{0B898C4D-8A90-4409-BE69-BA65E642490F}" type="presParOf" srcId="{E0B3C87A-7C9A-4EE9-A4A0-A7A22AC01C40}" destId="{10BC82AD-9BB7-4F1B-A669-3789C49002E6}" srcOrd="0" destOrd="0" presId="urn:microsoft.com/office/officeart/2005/8/layout/lProcess2"/>
    <dgm:cxn modelId="{4521D2DE-8EB0-4745-B697-0AD75FFD5D3D}" type="presParOf" srcId="{E0B3C87A-7C9A-4EE9-A4A0-A7A22AC01C40}" destId="{8E3EECCA-35DB-4C1A-B27E-743557D74ED1}" srcOrd="1" destOrd="0" presId="urn:microsoft.com/office/officeart/2005/8/layout/lProcess2"/>
    <dgm:cxn modelId="{B3C8BD14-F795-418A-82DE-09A7160C7738}" type="presParOf" srcId="{E0B3C87A-7C9A-4EE9-A4A0-A7A22AC01C40}" destId="{0C29A869-C262-4F71-9C72-0600A25445C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2E68A-30B1-402B-81C2-96A0749E4515}">
      <dsp:nvSpPr>
        <dsp:cNvPr id="0" name=""/>
        <dsp:cNvSpPr/>
      </dsp:nvSpPr>
      <dsp:spPr>
        <a:xfrm>
          <a:off x="1222546" y="177180"/>
          <a:ext cx="2289719" cy="2289719"/>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Frequency</a:t>
          </a:r>
          <a:endParaRPr lang="en-IN" sz="1400" kern="1200" dirty="0"/>
        </a:p>
      </dsp:txBody>
      <dsp:txXfrm>
        <a:off x="2429282" y="662383"/>
        <a:ext cx="817756" cy="681464"/>
      </dsp:txXfrm>
    </dsp:sp>
    <dsp:sp modelId="{60EE1E95-E4C3-4939-86CB-56303EADA4CC}">
      <dsp:nvSpPr>
        <dsp:cNvPr id="0" name=""/>
        <dsp:cNvSpPr/>
      </dsp:nvSpPr>
      <dsp:spPr>
        <a:xfrm>
          <a:off x="1175388" y="258956"/>
          <a:ext cx="2289719" cy="2289719"/>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Monetary</a:t>
          </a:r>
          <a:endParaRPr lang="en-IN" sz="1400" kern="1200" dirty="0"/>
        </a:p>
      </dsp:txBody>
      <dsp:txXfrm>
        <a:off x="1720560" y="1744547"/>
        <a:ext cx="1226635" cy="599688"/>
      </dsp:txXfrm>
    </dsp:sp>
    <dsp:sp modelId="{463697B8-4BC3-41E9-88F8-11AEA71B2C7C}">
      <dsp:nvSpPr>
        <dsp:cNvPr id="0" name=""/>
        <dsp:cNvSpPr/>
      </dsp:nvSpPr>
      <dsp:spPr>
        <a:xfrm>
          <a:off x="1128231" y="177180"/>
          <a:ext cx="2289719" cy="2289719"/>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Recency</a:t>
          </a:r>
          <a:endParaRPr lang="en-IN" sz="1400" kern="1200" dirty="0"/>
        </a:p>
      </dsp:txBody>
      <dsp:txXfrm>
        <a:off x="1393457" y="662383"/>
        <a:ext cx="817756" cy="681464"/>
      </dsp:txXfrm>
    </dsp:sp>
    <dsp:sp modelId="{79427B2B-6944-44CA-B3B1-1D7CBA3C203C}">
      <dsp:nvSpPr>
        <dsp:cNvPr id="0" name=""/>
        <dsp:cNvSpPr/>
      </dsp:nvSpPr>
      <dsp:spPr>
        <a:xfrm>
          <a:off x="1080990" y="35436"/>
          <a:ext cx="2573208" cy="2573208"/>
        </a:xfrm>
        <a:prstGeom prst="circularArrow">
          <a:avLst>
            <a:gd name="adj1" fmla="val 5085"/>
            <a:gd name="adj2" fmla="val 327528"/>
            <a:gd name="adj3" fmla="val 1472472"/>
            <a:gd name="adj4" fmla="val 16199432"/>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 modelId="{BCAF26B6-1388-44B2-BDEE-019529BC8FC3}">
      <dsp:nvSpPr>
        <dsp:cNvPr id="0" name=""/>
        <dsp:cNvSpPr/>
      </dsp:nvSpPr>
      <dsp:spPr>
        <a:xfrm>
          <a:off x="1033644" y="117067"/>
          <a:ext cx="2573208" cy="2573208"/>
        </a:xfrm>
        <a:prstGeom prst="circularArrow">
          <a:avLst>
            <a:gd name="adj1" fmla="val 5085"/>
            <a:gd name="adj2" fmla="val 327528"/>
            <a:gd name="adj3" fmla="val 8671970"/>
            <a:gd name="adj4" fmla="val 1800502"/>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 modelId="{B35B4944-1189-4DAB-BE55-C12631B9CE9A}">
      <dsp:nvSpPr>
        <dsp:cNvPr id="0" name=""/>
        <dsp:cNvSpPr/>
      </dsp:nvSpPr>
      <dsp:spPr>
        <a:xfrm>
          <a:off x="986298" y="35436"/>
          <a:ext cx="2573208" cy="2573208"/>
        </a:xfrm>
        <a:prstGeom prst="circularArrow">
          <a:avLst>
            <a:gd name="adj1" fmla="val 5085"/>
            <a:gd name="adj2" fmla="val 327528"/>
            <a:gd name="adj3" fmla="val 15873039"/>
            <a:gd name="adj4" fmla="val 9000000"/>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543E5-B5EB-4D27-934D-3ED6F1DAEA5D}">
      <dsp:nvSpPr>
        <dsp:cNvPr id="0" name=""/>
        <dsp:cNvSpPr/>
      </dsp:nvSpPr>
      <dsp:spPr>
        <a:xfrm>
          <a:off x="6742" y="1063649"/>
          <a:ext cx="2354036" cy="2824843"/>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b="1" kern="1200" dirty="0"/>
            <a:t>At Risk Customers</a:t>
          </a:r>
          <a:endParaRPr lang="en-IN" sz="2300" kern="1200" dirty="0"/>
        </a:p>
      </dsp:txBody>
      <dsp:txXfrm rot="16200000">
        <a:off x="-916039" y="1986431"/>
        <a:ext cx="2316371" cy="470807"/>
      </dsp:txXfrm>
    </dsp:sp>
    <dsp:sp modelId="{8471E350-56FB-4922-A477-15887470AEBD}">
      <dsp:nvSpPr>
        <dsp:cNvPr id="0" name=""/>
        <dsp:cNvSpPr/>
      </dsp:nvSpPr>
      <dsp:spPr>
        <a:xfrm>
          <a:off x="477549" y="1063649"/>
          <a:ext cx="1753757" cy="282484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Customers with a declining purchase frequency who may potentially churn if not re-engaged. They show lower recent activity and could benefit from re-engagement campaigns or reminders.</a:t>
          </a:r>
          <a:endParaRPr lang="en-IN" sz="1600" kern="1200" dirty="0"/>
        </a:p>
      </dsp:txBody>
      <dsp:txXfrm>
        <a:off x="477549" y="1063649"/>
        <a:ext cx="1753757" cy="2824843"/>
      </dsp:txXfrm>
    </dsp:sp>
    <dsp:sp modelId="{152B017B-3258-4089-ADDC-65514CEC4BDE}">
      <dsp:nvSpPr>
        <dsp:cNvPr id="0" name=""/>
        <dsp:cNvSpPr/>
      </dsp:nvSpPr>
      <dsp:spPr>
        <a:xfrm>
          <a:off x="2443170" y="1063649"/>
          <a:ext cx="2354036" cy="2824843"/>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b="1" kern="1200" dirty="0"/>
            <a:t>Can’t Lose Them:</a:t>
          </a:r>
          <a:endParaRPr lang="en-IN" sz="2300" kern="1200" dirty="0"/>
        </a:p>
      </dsp:txBody>
      <dsp:txXfrm rot="16200000">
        <a:off x="1520388" y="1986431"/>
        <a:ext cx="2316371" cy="470807"/>
      </dsp:txXfrm>
    </dsp:sp>
    <dsp:sp modelId="{065CDD51-66EF-46CA-8568-D4E49DC42160}">
      <dsp:nvSpPr>
        <dsp:cNvPr id="0" name=""/>
        <dsp:cNvSpPr/>
      </dsp:nvSpPr>
      <dsp:spPr>
        <a:xfrm rot="5400000">
          <a:off x="2247488" y="3307372"/>
          <a:ext cx="414904" cy="353105"/>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B4FC70-183C-4C75-B3A0-761285978969}">
      <dsp:nvSpPr>
        <dsp:cNvPr id="0" name=""/>
        <dsp:cNvSpPr/>
      </dsp:nvSpPr>
      <dsp:spPr>
        <a:xfrm>
          <a:off x="2913977" y="1063649"/>
          <a:ext cx="1753757" cy="282484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High-value, highly engaged customers critical to revenue, but with signs of reduced engagement. Strategic retention efforts, such as personalized outreach or exclusive perks, are crucial for this group.</a:t>
          </a:r>
          <a:endParaRPr lang="en-IN" sz="1500" kern="1200" dirty="0"/>
        </a:p>
      </dsp:txBody>
      <dsp:txXfrm>
        <a:off x="2913977" y="1063649"/>
        <a:ext cx="1753757" cy="2824843"/>
      </dsp:txXfrm>
    </dsp:sp>
    <dsp:sp modelId="{3255F52C-41F0-43FB-9641-CC6FAD9C87E1}">
      <dsp:nvSpPr>
        <dsp:cNvPr id="0" name=""/>
        <dsp:cNvSpPr/>
      </dsp:nvSpPr>
      <dsp:spPr>
        <a:xfrm>
          <a:off x="4879597" y="1063649"/>
          <a:ext cx="2354036" cy="2824843"/>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b="1" kern="1200" dirty="0"/>
            <a:t>Lost Customers:</a:t>
          </a:r>
          <a:endParaRPr lang="en-IN" sz="2300" kern="1200" dirty="0"/>
        </a:p>
      </dsp:txBody>
      <dsp:txXfrm rot="16200000">
        <a:off x="3956815" y="1986431"/>
        <a:ext cx="2316371" cy="470807"/>
      </dsp:txXfrm>
    </dsp:sp>
    <dsp:sp modelId="{62928B55-1536-40A1-9239-3D137A632546}">
      <dsp:nvSpPr>
        <dsp:cNvPr id="0" name=""/>
        <dsp:cNvSpPr/>
      </dsp:nvSpPr>
      <dsp:spPr>
        <a:xfrm rot="5400000">
          <a:off x="4683915" y="3307372"/>
          <a:ext cx="414904" cy="353105"/>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9D3A41-3590-4C43-9ECE-69B506DDA627}">
      <dsp:nvSpPr>
        <dsp:cNvPr id="0" name=""/>
        <dsp:cNvSpPr/>
      </dsp:nvSpPr>
      <dsp:spPr>
        <a:xfrm>
          <a:off x="5350405" y="1063649"/>
          <a:ext cx="1753757" cy="282484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Customers who haven’t made a purchase in a long time and show low engagement likelihood. Win-back campaigns or reactivation offers could help in rekindling their interest.</a:t>
          </a:r>
          <a:endParaRPr lang="en-IN" sz="1500" kern="1200" dirty="0"/>
        </a:p>
      </dsp:txBody>
      <dsp:txXfrm>
        <a:off x="5350405" y="1063649"/>
        <a:ext cx="1753757" cy="2824843"/>
      </dsp:txXfrm>
    </dsp:sp>
    <dsp:sp modelId="{0C35B179-63C2-439E-91C2-5C4CD8459110}">
      <dsp:nvSpPr>
        <dsp:cNvPr id="0" name=""/>
        <dsp:cNvSpPr/>
      </dsp:nvSpPr>
      <dsp:spPr>
        <a:xfrm>
          <a:off x="7316025" y="1063649"/>
          <a:ext cx="2354036" cy="2824843"/>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dirty="0"/>
            <a:t>Loyal Customers:</a:t>
          </a:r>
          <a:endParaRPr lang="en-IN" sz="2300" kern="1200" dirty="0"/>
        </a:p>
      </dsp:txBody>
      <dsp:txXfrm rot="16200000">
        <a:off x="6393243" y="1986431"/>
        <a:ext cx="2316371" cy="470807"/>
      </dsp:txXfrm>
    </dsp:sp>
    <dsp:sp modelId="{F3D60CCD-66C1-4832-AC50-C2A2137755B4}">
      <dsp:nvSpPr>
        <dsp:cNvPr id="0" name=""/>
        <dsp:cNvSpPr/>
      </dsp:nvSpPr>
      <dsp:spPr>
        <a:xfrm rot="5400000">
          <a:off x="7120343" y="3307372"/>
          <a:ext cx="414904" cy="353105"/>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DDCCBBA-DF17-478B-8AA8-2F59BE64B05E}">
      <dsp:nvSpPr>
        <dsp:cNvPr id="0" name=""/>
        <dsp:cNvSpPr/>
      </dsp:nvSpPr>
      <dsp:spPr>
        <a:xfrm>
          <a:off x="7786832" y="1063649"/>
          <a:ext cx="1753757" cy="282484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Regular purchasers with high engagement and brand loyalty. They respond well to loyalty rewards, exclusive offers, and brand communication, making them key to retention efforts.</a:t>
          </a:r>
          <a:endParaRPr lang="en-IN" sz="1500" kern="1200" dirty="0"/>
        </a:p>
      </dsp:txBody>
      <dsp:txXfrm>
        <a:off x="7786832" y="1063649"/>
        <a:ext cx="1753757" cy="2824843"/>
      </dsp:txXfrm>
    </dsp:sp>
    <dsp:sp modelId="{BFB58FAB-8B9E-4954-ABB4-D12C980645B3}">
      <dsp:nvSpPr>
        <dsp:cNvPr id="0" name=""/>
        <dsp:cNvSpPr/>
      </dsp:nvSpPr>
      <dsp:spPr>
        <a:xfrm>
          <a:off x="9752452" y="1063649"/>
          <a:ext cx="2354036" cy="2824843"/>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dirty="0"/>
            <a:t>Potential Loyalist</a:t>
          </a:r>
          <a:endParaRPr lang="en-IN" sz="2300" kern="1200" dirty="0"/>
        </a:p>
      </dsp:txBody>
      <dsp:txXfrm rot="16200000">
        <a:off x="8829670" y="1986431"/>
        <a:ext cx="2316371" cy="470807"/>
      </dsp:txXfrm>
    </dsp:sp>
    <dsp:sp modelId="{C9AC14B6-735A-4D1F-B187-6D741D9F6D10}">
      <dsp:nvSpPr>
        <dsp:cNvPr id="0" name=""/>
        <dsp:cNvSpPr/>
      </dsp:nvSpPr>
      <dsp:spPr>
        <a:xfrm rot="5400000">
          <a:off x="9556770" y="3307372"/>
          <a:ext cx="414904" cy="353105"/>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19B21D-14A8-4F94-91A0-4EEA02F05D82}">
      <dsp:nvSpPr>
        <dsp:cNvPr id="0" name=""/>
        <dsp:cNvSpPr/>
      </dsp:nvSpPr>
      <dsp:spPr>
        <a:xfrm>
          <a:off x="10223260" y="1063649"/>
          <a:ext cx="1753757" cy="282484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New or occasional customers showing increasing engagement and potential for higher loyalty. Conversion efforts, such as onboarding programs or incentives, can help nurture these customers into becoming loyal patrons.</a:t>
          </a:r>
          <a:endParaRPr lang="en-IN" sz="1500" kern="1200" dirty="0"/>
        </a:p>
      </dsp:txBody>
      <dsp:txXfrm>
        <a:off x="10223260" y="1063649"/>
        <a:ext cx="1753757" cy="2824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2E68A-30B1-402B-81C2-96A0749E4515}">
      <dsp:nvSpPr>
        <dsp:cNvPr id="0" name=""/>
        <dsp:cNvSpPr/>
      </dsp:nvSpPr>
      <dsp:spPr>
        <a:xfrm>
          <a:off x="1126531" y="122940"/>
          <a:ext cx="1588763" cy="1588763"/>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Frequency</a:t>
          </a:r>
          <a:endParaRPr lang="en-IN" sz="1000" kern="1200" dirty="0"/>
        </a:p>
      </dsp:txBody>
      <dsp:txXfrm>
        <a:off x="1963847" y="459606"/>
        <a:ext cx="567415" cy="472846"/>
      </dsp:txXfrm>
    </dsp:sp>
    <dsp:sp modelId="{60EE1E95-E4C3-4939-86CB-56303EADA4CC}">
      <dsp:nvSpPr>
        <dsp:cNvPr id="0" name=""/>
        <dsp:cNvSpPr/>
      </dsp:nvSpPr>
      <dsp:spPr>
        <a:xfrm>
          <a:off x="1093810" y="179681"/>
          <a:ext cx="1588763" cy="1588763"/>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Monetary</a:t>
          </a:r>
          <a:endParaRPr lang="en-IN" sz="1000" kern="1200" dirty="0"/>
        </a:p>
      </dsp:txBody>
      <dsp:txXfrm>
        <a:off x="1472087" y="1210486"/>
        <a:ext cx="851123" cy="416104"/>
      </dsp:txXfrm>
    </dsp:sp>
    <dsp:sp modelId="{463697B8-4BC3-41E9-88F8-11AEA71B2C7C}">
      <dsp:nvSpPr>
        <dsp:cNvPr id="0" name=""/>
        <dsp:cNvSpPr/>
      </dsp:nvSpPr>
      <dsp:spPr>
        <a:xfrm>
          <a:off x="1061089" y="122940"/>
          <a:ext cx="1588763" cy="1588763"/>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Recency</a:t>
          </a:r>
          <a:endParaRPr lang="en-IN" sz="1000" kern="1200" dirty="0"/>
        </a:p>
      </dsp:txBody>
      <dsp:txXfrm>
        <a:off x="1245121" y="459606"/>
        <a:ext cx="567415" cy="472846"/>
      </dsp:txXfrm>
    </dsp:sp>
    <dsp:sp modelId="{79427B2B-6944-44CA-B3B1-1D7CBA3C203C}">
      <dsp:nvSpPr>
        <dsp:cNvPr id="0" name=""/>
        <dsp:cNvSpPr/>
      </dsp:nvSpPr>
      <dsp:spPr>
        <a:xfrm>
          <a:off x="1028310" y="24587"/>
          <a:ext cx="1785467" cy="1785467"/>
        </a:xfrm>
        <a:prstGeom prst="circularArrow">
          <a:avLst>
            <a:gd name="adj1" fmla="val 5085"/>
            <a:gd name="adj2" fmla="val 327528"/>
            <a:gd name="adj3" fmla="val 1472472"/>
            <a:gd name="adj4" fmla="val 16199432"/>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 modelId="{BCAF26B6-1388-44B2-BDEE-019529BC8FC3}">
      <dsp:nvSpPr>
        <dsp:cNvPr id="0" name=""/>
        <dsp:cNvSpPr/>
      </dsp:nvSpPr>
      <dsp:spPr>
        <a:xfrm>
          <a:off x="995458" y="81229"/>
          <a:ext cx="1785467" cy="1785467"/>
        </a:xfrm>
        <a:prstGeom prst="circularArrow">
          <a:avLst>
            <a:gd name="adj1" fmla="val 5085"/>
            <a:gd name="adj2" fmla="val 327528"/>
            <a:gd name="adj3" fmla="val 8671970"/>
            <a:gd name="adj4" fmla="val 1800502"/>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 modelId="{B35B4944-1189-4DAB-BE55-C12631B9CE9A}">
      <dsp:nvSpPr>
        <dsp:cNvPr id="0" name=""/>
        <dsp:cNvSpPr/>
      </dsp:nvSpPr>
      <dsp:spPr>
        <a:xfrm>
          <a:off x="962606" y="24587"/>
          <a:ext cx="1785467" cy="1785467"/>
        </a:xfrm>
        <a:prstGeom prst="circularArrow">
          <a:avLst>
            <a:gd name="adj1" fmla="val 5085"/>
            <a:gd name="adj2" fmla="val 327528"/>
            <a:gd name="adj3" fmla="val 15873039"/>
            <a:gd name="adj4" fmla="val 9000000"/>
            <a:gd name="adj5" fmla="val 5932"/>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7808F-3CA7-4A8A-B99F-C6E81C7AA0B9}">
      <dsp:nvSpPr>
        <dsp:cNvPr id="0" name=""/>
        <dsp:cNvSpPr/>
      </dsp:nvSpPr>
      <dsp:spPr>
        <a:xfrm>
          <a:off x="2568" y="0"/>
          <a:ext cx="2520512" cy="579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Cluster 1:        Diverse High-Value and At-Risk Customers</a:t>
          </a:r>
          <a:endParaRPr lang="en-IN" sz="2200" kern="1200" dirty="0"/>
        </a:p>
      </dsp:txBody>
      <dsp:txXfrm>
        <a:off x="2568" y="0"/>
        <a:ext cx="2520512" cy="1739186"/>
      </dsp:txXfrm>
    </dsp:sp>
    <dsp:sp modelId="{1FBB642A-EB45-4C91-AF59-C27CE302DE14}">
      <dsp:nvSpPr>
        <dsp:cNvPr id="0" name=""/>
        <dsp:cNvSpPr/>
      </dsp:nvSpPr>
      <dsp:spPr>
        <a:xfrm>
          <a:off x="152972" y="1739503"/>
          <a:ext cx="2219704" cy="17296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Characteristics</a:t>
          </a:r>
          <a:r>
            <a:rPr lang="en-US" sz="1450" kern="1200" dirty="0"/>
            <a:t>: A mix of high-value, loyal customers and high-spenders at risk of disengagement, along with moderately engaged and occasional buyers.</a:t>
          </a:r>
        </a:p>
      </dsp:txBody>
      <dsp:txXfrm>
        <a:off x="203631" y="1790162"/>
        <a:ext cx="2118386" cy="1628306"/>
      </dsp:txXfrm>
    </dsp:sp>
    <dsp:sp modelId="{C76B05DD-6BDD-4EB1-83F5-0BAF5AE51C5F}">
      <dsp:nvSpPr>
        <dsp:cNvPr id="0" name=""/>
        <dsp:cNvSpPr/>
      </dsp:nvSpPr>
      <dsp:spPr>
        <a:xfrm>
          <a:off x="142688" y="3608116"/>
          <a:ext cx="2240271" cy="18989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l" defTabSz="644525">
            <a:lnSpc>
              <a:spcPct val="90000"/>
            </a:lnSpc>
            <a:spcBef>
              <a:spcPct val="0"/>
            </a:spcBef>
            <a:spcAft>
              <a:spcPct val="35000"/>
            </a:spcAft>
            <a:buFont typeface="Arial" panose="020B0604020202020204" pitchFamily="34" charset="0"/>
            <a:buNone/>
          </a:pPr>
          <a:r>
            <a:rPr lang="en-US" sz="1450" b="1" kern="1200" dirty="0"/>
            <a:t>Recommendations</a:t>
          </a:r>
          <a:r>
            <a:rPr lang="en-US" sz="1450" kern="1200" dirty="0"/>
            <a:t>: Prioritize loyalty rewards for high-value customers, reactivation campaigns for at-risk individuals, and targeted promotions to increase engagement from moderate and low-value segments.</a:t>
          </a:r>
        </a:p>
      </dsp:txBody>
      <dsp:txXfrm>
        <a:off x="198307" y="3663735"/>
        <a:ext cx="2129033" cy="1787750"/>
      </dsp:txXfrm>
    </dsp:sp>
    <dsp:sp modelId="{98A5AC57-C47E-4BE8-9C42-81C9F735830B}">
      <dsp:nvSpPr>
        <dsp:cNvPr id="0" name=""/>
        <dsp:cNvSpPr/>
      </dsp:nvSpPr>
      <dsp:spPr>
        <a:xfrm>
          <a:off x="2712119" y="0"/>
          <a:ext cx="2520512" cy="579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Cluster 2:         Varied Engagement Levels with Churn Risks</a:t>
          </a:r>
          <a:endParaRPr lang="en-IN" sz="2200" kern="1200" dirty="0"/>
        </a:p>
      </dsp:txBody>
      <dsp:txXfrm>
        <a:off x="2712119" y="0"/>
        <a:ext cx="2520512" cy="1739186"/>
      </dsp:txXfrm>
    </dsp:sp>
    <dsp:sp modelId="{00310161-6322-41FE-9BE0-6CF433830AFC}">
      <dsp:nvSpPr>
        <dsp:cNvPr id="0" name=""/>
        <dsp:cNvSpPr/>
      </dsp:nvSpPr>
      <dsp:spPr>
        <a:xfrm>
          <a:off x="2964170" y="1740884"/>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Characteristics</a:t>
          </a:r>
          <a:r>
            <a:rPr lang="en-US" sz="1450" kern="1200" dirty="0"/>
            <a:t>: Customers with moderate-to-high spending histories but recent disengagement, including potential churners and those with upselling opportunities.</a:t>
          </a:r>
        </a:p>
      </dsp:txBody>
      <dsp:txXfrm>
        <a:off x="3015366" y="1792080"/>
        <a:ext cx="1914017" cy="1645569"/>
      </dsp:txXfrm>
    </dsp:sp>
    <dsp:sp modelId="{6DC9888C-5D9D-4BDD-89CE-CDAF971AC6C2}">
      <dsp:nvSpPr>
        <dsp:cNvPr id="0" name=""/>
        <dsp:cNvSpPr/>
      </dsp:nvSpPr>
      <dsp:spPr>
        <a:xfrm>
          <a:off x="2964170" y="3757762"/>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Recommendations</a:t>
          </a:r>
          <a:r>
            <a:rPr lang="en-US" sz="1450" kern="1200" dirty="0"/>
            <a:t>:   Use re-engagement strategies with personalized offers and loyalty incentives to regain interest, focusing on preventing churn and enhancing spending behavior.</a:t>
          </a:r>
        </a:p>
      </dsp:txBody>
      <dsp:txXfrm>
        <a:off x="3015366" y="3808958"/>
        <a:ext cx="1914017" cy="1645569"/>
      </dsp:txXfrm>
    </dsp:sp>
    <dsp:sp modelId="{A0A8C6A3-398E-4E6C-96D0-DA40EA30D36A}">
      <dsp:nvSpPr>
        <dsp:cNvPr id="0" name=""/>
        <dsp:cNvSpPr/>
      </dsp:nvSpPr>
      <dsp:spPr>
        <a:xfrm>
          <a:off x="5421669" y="0"/>
          <a:ext cx="2520512" cy="579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Cluster 3:            High-Value, Deeply Engaged Customers</a:t>
          </a:r>
          <a:endParaRPr lang="en-IN" sz="2200" kern="1200" dirty="0"/>
        </a:p>
      </dsp:txBody>
      <dsp:txXfrm>
        <a:off x="5421669" y="0"/>
        <a:ext cx="2520512" cy="1739186"/>
      </dsp:txXfrm>
    </dsp:sp>
    <dsp:sp modelId="{F97FFF17-81AC-4C58-A7F1-48E9A8D7CA5B}">
      <dsp:nvSpPr>
        <dsp:cNvPr id="0" name=""/>
        <dsp:cNvSpPr/>
      </dsp:nvSpPr>
      <dsp:spPr>
        <a:xfrm>
          <a:off x="5673720" y="1740884"/>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Characteristics</a:t>
          </a:r>
          <a:r>
            <a:rPr lang="en-US" sz="1450" kern="1200" dirty="0"/>
            <a:t>: Highly loyal, deeply engaged customers who frequently make recent, high-value purchases.</a:t>
          </a:r>
        </a:p>
      </dsp:txBody>
      <dsp:txXfrm>
        <a:off x="5724916" y="1792080"/>
        <a:ext cx="1914017" cy="1645569"/>
      </dsp:txXfrm>
    </dsp:sp>
    <dsp:sp modelId="{E9F91565-A4DA-40F3-855C-24DD48030450}">
      <dsp:nvSpPr>
        <dsp:cNvPr id="0" name=""/>
        <dsp:cNvSpPr/>
      </dsp:nvSpPr>
      <dsp:spPr>
        <a:xfrm>
          <a:off x="5673720" y="3757762"/>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Recommendations</a:t>
          </a:r>
          <a:r>
            <a:rPr lang="en-US" sz="1450" kern="1200" dirty="0"/>
            <a:t>: Build relationships with VIP programs, exclusive offers, and early access to maintain loyalty and maximize their lifetime value.</a:t>
          </a:r>
        </a:p>
      </dsp:txBody>
      <dsp:txXfrm>
        <a:off x="5724916" y="3808958"/>
        <a:ext cx="1914017" cy="1645569"/>
      </dsp:txXfrm>
    </dsp:sp>
    <dsp:sp modelId="{BA147141-2445-4A65-9999-E8F491F2284B}">
      <dsp:nvSpPr>
        <dsp:cNvPr id="0" name=""/>
        <dsp:cNvSpPr/>
      </dsp:nvSpPr>
      <dsp:spPr>
        <a:xfrm>
          <a:off x="8131220" y="0"/>
          <a:ext cx="2520512" cy="579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Cluster 4:             High-Frequency Past Buyers with Decreased Recent Activity</a:t>
          </a:r>
          <a:endParaRPr lang="en-IN" sz="2200" kern="1200" dirty="0"/>
        </a:p>
      </dsp:txBody>
      <dsp:txXfrm>
        <a:off x="8131220" y="0"/>
        <a:ext cx="2520512" cy="1739186"/>
      </dsp:txXfrm>
    </dsp:sp>
    <dsp:sp modelId="{10BC82AD-9BB7-4F1B-A669-3789C49002E6}">
      <dsp:nvSpPr>
        <dsp:cNvPr id="0" name=""/>
        <dsp:cNvSpPr/>
      </dsp:nvSpPr>
      <dsp:spPr>
        <a:xfrm>
          <a:off x="8383271" y="1740884"/>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Characteristics</a:t>
          </a:r>
          <a:r>
            <a:rPr lang="en-US" sz="1450" kern="1200" dirty="0"/>
            <a:t>: Previously highly engaged customers with high spending but decreased recent activity.</a:t>
          </a:r>
        </a:p>
      </dsp:txBody>
      <dsp:txXfrm>
        <a:off x="8434467" y="1792080"/>
        <a:ext cx="1914017" cy="1645569"/>
      </dsp:txXfrm>
    </dsp:sp>
    <dsp:sp modelId="{0C29A869-C262-4F71-9C72-0600A25445C1}">
      <dsp:nvSpPr>
        <dsp:cNvPr id="0" name=""/>
        <dsp:cNvSpPr/>
      </dsp:nvSpPr>
      <dsp:spPr>
        <a:xfrm>
          <a:off x="8383271" y="3757762"/>
          <a:ext cx="2016409" cy="1747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44525">
            <a:lnSpc>
              <a:spcPct val="90000"/>
            </a:lnSpc>
            <a:spcBef>
              <a:spcPct val="0"/>
            </a:spcBef>
            <a:spcAft>
              <a:spcPct val="35000"/>
            </a:spcAft>
            <a:buNone/>
          </a:pPr>
          <a:r>
            <a:rPr lang="en-US" sz="1450" b="1" kern="1200" dirty="0"/>
            <a:t>Recommendations</a:t>
          </a:r>
          <a:r>
            <a:rPr lang="en-US" sz="1450" kern="1200" dirty="0"/>
            <a:t>: Reactivate with personalized offers, loyalty incentives, and promotional strategies to encourage re-engagement.</a:t>
          </a:r>
        </a:p>
      </dsp:txBody>
      <dsp:txXfrm>
        <a:off x="8434467" y="3808958"/>
        <a:ext cx="1914017" cy="1645569"/>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03-11-2024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5E7EB"/>
                </a:solidFill>
                <a:effectLst/>
                <a:latin typeface="Figtree"/>
              </a:rPr>
              <a:t>E-commerce Customer Segmentation and Prediction</a:t>
            </a:r>
          </a:p>
          <a:p>
            <a:pPr algn="l"/>
            <a:r>
              <a:rPr lang="en-US" b="0" i="0" dirty="0">
                <a:solidFill>
                  <a:srgbClr val="E5E7EB"/>
                </a:solidFill>
                <a:effectLst/>
                <a:latin typeface="Figtree"/>
              </a:rPr>
              <a:t>Develop a robust customer segmentation model and a predictive classifier to categorize customers based on their purchasing patterns. This will enable the company to tailor marketing strategies, improve customer retention, and optimize inventory management.</a:t>
            </a:r>
          </a:p>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399212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Customer Segmentation Insights:</a:t>
            </a:r>
            <a:endParaRPr lang="en-US" dirty="0"/>
          </a:p>
          <a:p>
            <a:pPr marL="457200" lvl="1" indent="0">
              <a:buNone/>
            </a:pPr>
            <a:r>
              <a:rPr lang="en-US" dirty="0"/>
              <a:t>Clear identification and categorization of customer segments based on purchasing behavior, allowing the marketing team to understand distinct characteristics and needs of each group.</a:t>
            </a:r>
          </a:p>
          <a:p>
            <a:br>
              <a:rPr lang="en-IN" dirty="0"/>
            </a:br>
            <a:r>
              <a:rPr lang="en-US" b="1" dirty="0"/>
              <a:t>Churn Prediction Model:</a:t>
            </a:r>
            <a:endParaRPr lang="en-US" dirty="0"/>
          </a:p>
          <a:p>
            <a:pPr marL="457200" lvl="1" indent="0">
              <a:buNone/>
            </a:pPr>
            <a:r>
              <a:rPr lang="en-US" dirty="0"/>
              <a:t>A robust model capable of identifying customers at risk of churning, enabling the company to implement timely, targeted retention strategies to reduce churn rates and enhance customer lifetime value.</a:t>
            </a:r>
          </a:p>
          <a:p>
            <a:br>
              <a:rPr lang="en-IN" dirty="0"/>
            </a:br>
            <a:r>
              <a:rPr lang="en-US" b="1" dirty="0"/>
              <a:t>Enhanced Marketing Efficiency:</a:t>
            </a:r>
            <a:endParaRPr lang="en-US" dirty="0"/>
          </a:p>
          <a:p>
            <a:pPr>
              <a:buFont typeface="Arial" panose="020B0604020202020204" pitchFamily="34" charset="0"/>
              <a:buChar char="•"/>
            </a:pPr>
            <a:r>
              <a:rPr lang="en-US" dirty="0"/>
              <a:t>Targeted marketing strategies for each customer segment, focusing on high-value and high-risk groups, optimizing budget allocation and maximizing return on marketing investment.</a:t>
            </a:r>
          </a:p>
          <a:p>
            <a:r>
              <a:rPr lang="en-US" b="1" dirty="0"/>
              <a:t>Increased Revenue Potential:</a:t>
            </a:r>
            <a:endParaRPr lang="en-US" dirty="0"/>
          </a:p>
          <a:p>
            <a:pPr>
              <a:buFont typeface="Arial" panose="020B0604020202020204" pitchFamily="34" charset="0"/>
              <a:buChar char="•"/>
            </a:pPr>
            <a:r>
              <a:rPr lang="en-US" dirty="0"/>
              <a:t>Boosted revenue through reduced churn rates and increased repeat purchases, driving overall profitability by nurturing long-term customer relationships.</a:t>
            </a:r>
          </a:p>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dirty="0"/>
          </a:p>
        </p:txBody>
      </p:sp>
    </p:spTree>
    <p:extLst>
      <p:ext uri="{BB962C8B-B14F-4D97-AF65-F5344CB8AC3E}">
        <p14:creationId xmlns:p14="http://schemas.microsoft.com/office/powerpoint/2010/main" val="380407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statement is saying that if the business can reduce its "churn" (customers who stop buying) by 15%, it will likely make a significant profit or return on investment (ROI). Specifically:</a:t>
            </a:r>
          </a:p>
          <a:p>
            <a:pPr>
              <a:buFont typeface="Arial" panose="020B0604020202020204" pitchFamily="34" charset="0"/>
              <a:buChar char="•"/>
            </a:pPr>
            <a:r>
              <a:rPr lang="en-US" b="1" dirty="0"/>
              <a:t>Churn Reduction</a:t>
            </a:r>
            <a:r>
              <a:rPr lang="en-US" dirty="0"/>
              <a:t>: "15% reduction in churn" means fewer customers are leaving the business or stopping their purchases.</a:t>
            </a:r>
          </a:p>
          <a:p>
            <a:pPr>
              <a:buFont typeface="Arial" panose="020B0604020202020204" pitchFamily="34" charset="0"/>
              <a:buChar char="•"/>
            </a:pPr>
            <a:r>
              <a:rPr lang="en-US" b="1" dirty="0"/>
              <a:t>Estimated ROI of 100%</a:t>
            </a:r>
            <a:r>
              <a:rPr lang="en-US" dirty="0"/>
              <a:t>: This 15% decrease in churn could result in a return on investment (ROI) of 100%, meaning the business would make back its investment in retention efforts and double it as profit.</a:t>
            </a:r>
          </a:p>
          <a:p>
            <a:pPr>
              <a:buFont typeface="Arial" panose="020B0604020202020204" pitchFamily="34" charset="0"/>
              <a:buChar char="•"/>
            </a:pPr>
            <a:r>
              <a:rPr lang="en-US" b="1" dirty="0"/>
              <a:t>Why ROI Increases</a:t>
            </a:r>
            <a:r>
              <a:rPr lang="en-US" dirty="0"/>
              <a:t>: The ROI would increase because retained customers keep spending money, and the business doesn’t have to spend as much on acquiring new customers.</a:t>
            </a:r>
          </a:p>
          <a:p>
            <a:r>
              <a:rPr lang="en-US" dirty="0"/>
              <a:t>In other words, by keeping more existing customers, the business can earn more revenue without needing to spend more on finding new customers.</a:t>
            </a:r>
          </a:p>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28</a:t>
            </a:fld>
            <a:endParaRPr lang="en-IN" dirty="0"/>
          </a:p>
        </p:txBody>
      </p:sp>
    </p:spTree>
    <p:extLst>
      <p:ext uri="{BB962C8B-B14F-4D97-AF65-F5344CB8AC3E}">
        <p14:creationId xmlns:p14="http://schemas.microsoft.com/office/powerpoint/2010/main" val="1869441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Customer Segmentation </a:t>
            </a:r>
          </a:p>
          <a:p>
            <a:pPr algn="ctr"/>
            <a:r>
              <a:rPr lang="en-US" sz="4400" b="1" dirty="0">
                <a:latin typeface="Calibri" panose="020F0502020204030204" pitchFamily="34" charset="0"/>
              </a:rPr>
              <a:t>and Prediction</a:t>
            </a:r>
          </a:p>
        </p:txBody>
      </p:sp>
    </p:spTree>
    <p:extLst>
      <p:ext uri="{BB962C8B-B14F-4D97-AF65-F5344CB8AC3E}">
        <p14:creationId xmlns:p14="http://schemas.microsoft.com/office/powerpoint/2010/main" val="10243347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F131B-A610-E934-72BA-B94DB5188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D5B30-6AF7-6CE2-0E70-78A4E948997C}"/>
              </a:ext>
            </a:extLst>
          </p:cNvPr>
          <p:cNvSpPr>
            <a:spLocks noGrp="1"/>
          </p:cNvSpPr>
          <p:nvPr>
            <p:ph type="title"/>
          </p:nvPr>
        </p:nvSpPr>
        <p:spPr/>
        <p:txBody>
          <a:bodyPr/>
          <a:lstStyle/>
          <a:p>
            <a:r>
              <a:rPr lang="en-US" dirty="0"/>
              <a:t>DATA SUMMARY</a:t>
            </a:r>
            <a:endParaRPr lang="en-IN" dirty="0"/>
          </a:p>
        </p:txBody>
      </p:sp>
      <p:graphicFrame>
        <p:nvGraphicFramePr>
          <p:cNvPr id="14" name="Content Placeholder 13">
            <a:extLst>
              <a:ext uri="{FF2B5EF4-FFF2-40B4-BE49-F238E27FC236}">
                <a16:creationId xmlns:a16="http://schemas.microsoft.com/office/drawing/2014/main" id="{A7E48156-FE79-ADAC-A889-01100EE1D1B7}"/>
              </a:ext>
            </a:extLst>
          </p:cNvPr>
          <p:cNvGraphicFramePr>
            <a:graphicFrameLocks noGrp="1"/>
          </p:cNvGraphicFramePr>
          <p:nvPr>
            <p:ph idx="1"/>
            <p:extLst>
              <p:ext uri="{D42A27DB-BD31-4B8C-83A1-F6EECF244321}">
                <p14:modId xmlns:p14="http://schemas.microsoft.com/office/powerpoint/2010/main" val="1760775195"/>
              </p:ext>
            </p:extLst>
          </p:nvPr>
        </p:nvGraphicFramePr>
        <p:xfrm>
          <a:off x="678884" y="2503578"/>
          <a:ext cx="11013897" cy="2807537"/>
        </p:xfrm>
        <a:graphic>
          <a:graphicData uri="http://schemas.openxmlformats.org/drawingml/2006/table">
            <a:tbl>
              <a:tblPr firstCol="1">
                <a:tableStyleId>{2D5ABB26-0587-4C30-8999-92F81FD0307C}</a:tableStyleId>
              </a:tblPr>
              <a:tblGrid>
                <a:gridCol w="812592">
                  <a:extLst>
                    <a:ext uri="{9D8B030D-6E8A-4147-A177-3AD203B41FA5}">
                      <a16:colId xmlns:a16="http://schemas.microsoft.com/office/drawing/2014/main" val="3330442177"/>
                    </a:ext>
                  </a:extLst>
                </a:gridCol>
                <a:gridCol w="2032340">
                  <a:extLst>
                    <a:ext uri="{9D8B030D-6E8A-4147-A177-3AD203B41FA5}">
                      <a16:colId xmlns:a16="http://schemas.microsoft.com/office/drawing/2014/main" val="3129945608"/>
                    </a:ext>
                  </a:extLst>
                </a:gridCol>
                <a:gridCol w="8168965">
                  <a:extLst>
                    <a:ext uri="{9D8B030D-6E8A-4147-A177-3AD203B41FA5}">
                      <a16:colId xmlns:a16="http://schemas.microsoft.com/office/drawing/2014/main" val="2773186339"/>
                    </a:ext>
                  </a:extLst>
                </a:gridCol>
              </a:tblGrid>
              <a:tr h="342610">
                <a:tc>
                  <a:txBody>
                    <a:bodyPr/>
                    <a:lstStyle/>
                    <a:p>
                      <a:pPr algn="ctr"/>
                      <a:r>
                        <a:rPr lang="en-US" sz="2000" b="1" dirty="0"/>
                        <a:t>Sno</a:t>
                      </a:r>
                      <a:endParaRPr lang="en-IN" sz="2000" b="1"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Attribute</a:t>
                      </a:r>
                      <a:endParaRPr lang="en-IN" sz="20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Description</a:t>
                      </a:r>
                      <a:endParaRPr lang="en-IN" sz="20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567221"/>
                  </a:ext>
                </a:extLst>
              </a:tr>
              <a:tr h="563553">
                <a:tc>
                  <a:txBody>
                    <a:bodyPr/>
                    <a:lstStyle/>
                    <a:p>
                      <a:pPr algn="ctr"/>
                      <a:r>
                        <a:rPr lang="en-US" sz="1800" dirty="0"/>
                        <a:t>1</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err="1"/>
                        <a:t>InvoiceNo</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Unique identifier for each invoice, representing a specific transaction.</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525252"/>
                  </a:ext>
                </a:extLst>
              </a:tr>
              <a:tr h="563553">
                <a:tc>
                  <a:txBody>
                    <a:bodyPr/>
                    <a:lstStyle/>
                    <a:p>
                      <a:pPr algn="ctr"/>
                      <a:r>
                        <a:rPr lang="en-US" sz="1800" dirty="0"/>
                        <a:t>2</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err="1"/>
                        <a:t>StockCode</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Unique code for each product in stock, useful for tracking individual items in inventory.</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353084"/>
                  </a:ext>
                </a:extLst>
              </a:tr>
              <a:tr h="563553">
                <a:tc>
                  <a:txBody>
                    <a:bodyPr/>
                    <a:lstStyle/>
                    <a:p>
                      <a:pPr algn="ctr"/>
                      <a:r>
                        <a:rPr lang="en-US" sz="1800" dirty="0"/>
                        <a:t>3</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t>Description</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Text description of the product, providing the product name or additional details about the item.</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9854863"/>
                  </a:ext>
                </a:extLst>
              </a:tr>
              <a:tr h="563553">
                <a:tc>
                  <a:txBody>
                    <a:bodyPr/>
                    <a:lstStyle/>
                    <a:p>
                      <a:pPr algn="ctr"/>
                      <a:r>
                        <a:rPr lang="en-US" sz="1800" dirty="0"/>
                        <a:t>4</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t>Quantity</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Number of units purchased per item, helpful for understanding sales volume and stock depletion.</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313699"/>
                  </a:ext>
                </a:extLst>
              </a:tr>
            </a:tbl>
          </a:graphicData>
        </a:graphic>
      </p:graphicFrame>
      <p:sp>
        <p:nvSpPr>
          <p:cNvPr id="19" name="TextBox 18">
            <a:extLst>
              <a:ext uri="{FF2B5EF4-FFF2-40B4-BE49-F238E27FC236}">
                <a16:creationId xmlns:a16="http://schemas.microsoft.com/office/drawing/2014/main" id="{84AF417A-F0F0-D141-07D6-0F8A72AEF915}"/>
              </a:ext>
            </a:extLst>
          </p:cNvPr>
          <p:cNvSpPr txBox="1"/>
          <p:nvPr/>
        </p:nvSpPr>
        <p:spPr>
          <a:xfrm>
            <a:off x="903022" y="1310828"/>
            <a:ext cx="10385957" cy="923330"/>
          </a:xfrm>
          <a:prstGeom prst="rect">
            <a:avLst/>
          </a:prstGeom>
          <a:noFill/>
        </p:spPr>
        <p:txBody>
          <a:bodyPr wrap="square">
            <a:spAutoFit/>
          </a:bodyPr>
          <a:lstStyle/>
          <a:p>
            <a:r>
              <a:rPr lang="en-US" dirty="0"/>
              <a:t>The dataset consists of 8 attributes that provide crucial insights into customer transactions in a retail setting.</a:t>
            </a:r>
          </a:p>
          <a:p>
            <a:pPr>
              <a:buFont typeface="Arial" panose="020B0604020202020204" pitchFamily="34" charset="0"/>
              <a:buChar char="•"/>
            </a:pPr>
            <a:r>
              <a:rPr lang="en-US" dirty="0"/>
              <a:t>Each attribute plays a vital role in analyzing purchasing patterns, customer behavior, and inventory management.</a:t>
            </a:r>
          </a:p>
        </p:txBody>
      </p:sp>
    </p:spTree>
    <p:extLst>
      <p:ext uri="{BB962C8B-B14F-4D97-AF65-F5344CB8AC3E}">
        <p14:creationId xmlns:p14="http://schemas.microsoft.com/office/powerpoint/2010/main" val="25991537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BA174-F7AB-1341-354B-0EFD24E61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FE4F2-3910-46FC-951D-E3ED9D8DB91E}"/>
              </a:ext>
            </a:extLst>
          </p:cNvPr>
          <p:cNvSpPr>
            <a:spLocks noGrp="1"/>
          </p:cNvSpPr>
          <p:nvPr>
            <p:ph type="title"/>
          </p:nvPr>
        </p:nvSpPr>
        <p:spPr/>
        <p:txBody>
          <a:bodyPr/>
          <a:lstStyle/>
          <a:p>
            <a:r>
              <a:rPr lang="en-IN" dirty="0"/>
              <a:t>DATA SUMMARY (</a:t>
            </a:r>
            <a:r>
              <a:rPr lang="en-IN" dirty="0" err="1"/>
              <a:t>cont</a:t>
            </a:r>
            <a:r>
              <a:rPr lang="en-IN" dirty="0"/>
              <a:t>…)</a:t>
            </a:r>
          </a:p>
        </p:txBody>
      </p:sp>
      <p:graphicFrame>
        <p:nvGraphicFramePr>
          <p:cNvPr id="7" name="Table 6">
            <a:extLst>
              <a:ext uri="{FF2B5EF4-FFF2-40B4-BE49-F238E27FC236}">
                <a16:creationId xmlns:a16="http://schemas.microsoft.com/office/drawing/2014/main" id="{D9BF5458-8BA6-EB63-D6FA-1008F1331A14}"/>
              </a:ext>
            </a:extLst>
          </p:cNvPr>
          <p:cNvGraphicFramePr>
            <a:graphicFrameLocks noGrp="1"/>
          </p:cNvGraphicFramePr>
          <p:nvPr>
            <p:extLst>
              <p:ext uri="{D42A27DB-BD31-4B8C-83A1-F6EECF244321}">
                <p14:modId xmlns:p14="http://schemas.microsoft.com/office/powerpoint/2010/main" val="1001405499"/>
              </p:ext>
            </p:extLst>
          </p:nvPr>
        </p:nvGraphicFramePr>
        <p:xfrm>
          <a:off x="679450" y="1979022"/>
          <a:ext cx="11013897" cy="2487824"/>
        </p:xfrm>
        <a:graphic>
          <a:graphicData uri="http://schemas.openxmlformats.org/drawingml/2006/table">
            <a:tbl>
              <a:tblPr firstCol="1">
                <a:tableStyleId>{2D5ABB26-0587-4C30-8999-92F81FD0307C}</a:tableStyleId>
              </a:tblPr>
              <a:tblGrid>
                <a:gridCol w="812592">
                  <a:extLst>
                    <a:ext uri="{9D8B030D-6E8A-4147-A177-3AD203B41FA5}">
                      <a16:colId xmlns:a16="http://schemas.microsoft.com/office/drawing/2014/main" val="970882826"/>
                    </a:ext>
                  </a:extLst>
                </a:gridCol>
                <a:gridCol w="2032340">
                  <a:extLst>
                    <a:ext uri="{9D8B030D-6E8A-4147-A177-3AD203B41FA5}">
                      <a16:colId xmlns:a16="http://schemas.microsoft.com/office/drawing/2014/main" val="3141392231"/>
                    </a:ext>
                  </a:extLst>
                </a:gridCol>
                <a:gridCol w="8168965">
                  <a:extLst>
                    <a:ext uri="{9D8B030D-6E8A-4147-A177-3AD203B41FA5}">
                      <a16:colId xmlns:a16="http://schemas.microsoft.com/office/drawing/2014/main" val="3191282381"/>
                    </a:ext>
                  </a:extLst>
                </a:gridCol>
              </a:tblGrid>
              <a:tr h="563553">
                <a:tc>
                  <a:txBody>
                    <a:bodyPr/>
                    <a:lstStyle/>
                    <a:p>
                      <a:pPr algn="ctr"/>
                      <a:r>
                        <a:rPr lang="en-US" sz="1800" dirty="0"/>
                        <a:t>5</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err="1"/>
                        <a:t>InvoiceDate</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Date and time when the invoice was generated, crucial for tracking sales trends and seasonality.</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096392"/>
                  </a:ext>
                </a:extLst>
              </a:tr>
              <a:tr h="563553">
                <a:tc>
                  <a:txBody>
                    <a:bodyPr/>
                    <a:lstStyle/>
                    <a:p>
                      <a:pPr algn="ctr"/>
                      <a:r>
                        <a:rPr lang="en-US" sz="1800" dirty="0"/>
                        <a:t>6</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err="1"/>
                        <a:t>UnitPrice</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Price per unit of the product, essential for calculating total transaction amounts and revenue.</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243458"/>
                  </a:ext>
                </a:extLst>
              </a:tr>
              <a:tr h="563553">
                <a:tc>
                  <a:txBody>
                    <a:bodyPr/>
                    <a:lstStyle/>
                    <a:p>
                      <a:pPr algn="ctr"/>
                      <a:r>
                        <a:rPr lang="en-US" sz="1800" dirty="0"/>
                        <a:t>7</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err="1"/>
                        <a:t>CustomerID</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Unique identifier for each customer, allowing for individual customer tracking and behavior analysis.</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088112"/>
                  </a:ext>
                </a:extLst>
              </a:tr>
              <a:tr h="563553">
                <a:tc>
                  <a:txBody>
                    <a:bodyPr/>
                    <a:lstStyle/>
                    <a:p>
                      <a:pPr algn="ctr"/>
                      <a:r>
                        <a:rPr lang="en-US" sz="1800" dirty="0"/>
                        <a:t>8</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dirty="0"/>
                        <a:t>Country</a:t>
                      </a:r>
                      <a:endParaRPr lang="en-IN" sz="1800" dirty="0"/>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Country of the customer or purchase location, aiding in geographic sales analysis and segmentation.</a:t>
                      </a:r>
                    </a:p>
                  </a:txBody>
                  <a:tcPr marL="73316" marR="73316" marT="36658" marB="3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407850"/>
                  </a:ext>
                </a:extLst>
              </a:tr>
            </a:tbl>
          </a:graphicData>
        </a:graphic>
      </p:graphicFrame>
    </p:spTree>
    <p:extLst>
      <p:ext uri="{BB962C8B-B14F-4D97-AF65-F5344CB8AC3E}">
        <p14:creationId xmlns:p14="http://schemas.microsoft.com/office/powerpoint/2010/main" val="316802743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06914-9C56-2F6E-BD2A-C59D08E7D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53790-D3FE-39C7-355B-65B8C70105C8}"/>
              </a:ext>
            </a:extLst>
          </p:cNvPr>
          <p:cNvSpPr>
            <a:spLocks noGrp="1"/>
          </p:cNvSpPr>
          <p:nvPr>
            <p:ph type="title"/>
          </p:nvPr>
        </p:nvSpPr>
        <p:spPr>
          <a:xfrm>
            <a:off x="678884" y="449552"/>
            <a:ext cx="10834234" cy="612775"/>
          </a:xfrm>
        </p:spPr>
        <p:txBody>
          <a:bodyPr/>
          <a:lstStyle/>
          <a:p>
            <a:r>
              <a:rPr lang="en-US" dirty="0"/>
              <a:t>DATA CLEANING AND PREPROCESSING TECHNIQUES</a:t>
            </a:r>
            <a:endParaRPr lang="en-IN" dirty="0"/>
          </a:p>
        </p:txBody>
      </p:sp>
      <p:sp>
        <p:nvSpPr>
          <p:cNvPr id="3" name="Rectangle 2">
            <a:extLst>
              <a:ext uri="{FF2B5EF4-FFF2-40B4-BE49-F238E27FC236}">
                <a16:creationId xmlns:a16="http://schemas.microsoft.com/office/drawing/2014/main" id="{A9C8A113-0014-C9E0-17DE-CB56B8E5C5A1}"/>
              </a:ext>
            </a:extLst>
          </p:cNvPr>
          <p:cNvSpPr/>
          <p:nvPr/>
        </p:nvSpPr>
        <p:spPr>
          <a:xfrm>
            <a:off x="678884" y="1141894"/>
            <a:ext cx="3637051"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r>
              <a:rPr lang="en-US" b="1" dirty="0"/>
              <a:t>Missing Values: </a:t>
            </a:r>
          </a:p>
          <a:p>
            <a:pPr lvl="1" algn="just">
              <a:spcAft>
                <a:spcPts val="1200"/>
              </a:spcAft>
            </a:pPr>
            <a:r>
              <a:rPr lang="en-US" dirty="0"/>
              <a:t>Identified and imputed or removed missing data in fields like </a:t>
            </a:r>
            <a:r>
              <a:rPr lang="en-US" dirty="0" err="1"/>
              <a:t>CustomerID</a:t>
            </a:r>
            <a:r>
              <a:rPr lang="en-US" dirty="0"/>
              <a:t> and Description to ensure data.</a:t>
            </a:r>
          </a:p>
        </p:txBody>
      </p:sp>
      <p:sp>
        <p:nvSpPr>
          <p:cNvPr id="6" name="Rectangle 5">
            <a:extLst>
              <a:ext uri="{FF2B5EF4-FFF2-40B4-BE49-F238E27FC236}">
                <a16:creationId xmlns:a16="http://schemas.microsoft.com/office/drawing/2014/main" id="{673DF3CF-F4B0-4A27-7DE5-D32E4B7D0D32}"/>
              </a:ext>
            </a:extLst>
          </p:cNvPr>
          <p:cNvSpPr/>
          <p:nvPr/>
        </p:nvSpPr>
        <p:spPr>
          <a:xfrm>
            <a:off x="4536189" y="1128078"/>
            <a:ext cx="3607944"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endParaRPr lang="en-US" b="1" dirty="0"/>
          </a:p>
          <a:p>
            <a:pPr algn="just">
              <a:spcAft>
                <a:spcPts val="1200"/>
              </a:spcAft>
            </a:pPr>
            <a:r>
              <a:rPr lang="en-US" b="1" dirty="0"/>
              <a:t>Removing Duplicates: </a:t>
            </a:r>
          </a:p>
          <a:p>
            <a:pPr lvl="1" algn="just">
              <a:spcAft>
                <a:spcPts val="1200"/>
              </a:spcAft>
            </a:pPr>
            <a:r>
              <a:rPr lang="en-US" dirty="0"/>
              <a:t>Eliminated duplicate records, especially in </a:t>
            </a:r>
            <a:r>
              <a:rPr lang="en-US" dirty="0" err="1"/>
              <a:t>InvoiceNo</a:t>
            </a:r>
            <a:r>
              <a:rPr lang="en-US" dirty="0"/>
              <a:t> and </a:t>
            </a:r>
            <a:r>
              <a:rPr lang="en-US" dirty="0" err="1"/>
              <a:t>CustomerID,to</a:t>
            </a:r>
            <a:r>
              <a:rPr lang="en-US" dirty="0"/>
              <a:t> maintain data accuracy.</a:t>
            </a:r>
          </a:p>
          <a:p>
            <a:pPr lvl="1" algn="just">
              <a:spcAft>
                <a:spcPts val="1200"/>
              </a:spcAft>
            </a:pPr>
            <a:endParaRPr lang="en-US" dirty="0"/>
          </a:p>
        </p:txBody>
      </p:sp>
      <p:sp>
        <p:nvSpPr>
          <p:cNvPr id="7" name="Rectangle 6">
            <a:extLst>
              <a:ext uri="{FF2B5EF4-FFF2-40B4-BE49-F238E27FC236}">
                <a16:creationId xmlns:a16="http://schemas.microsoft.com/office/drawing/2014/main" id="{A57973D4-BDF0-A3E4-352F-3F384D1518F9}"/>
              </a:ext>
            </a:extLst>
          </p:cNvPr>
          <p:cNvSpPr/>
          <p:nvPr/>
        </p:nvSpPr>
        <p:spPr>
          <a:xfrm>
            <a:off x="8364387" y="1128078"/>
            <a:ext cx="3637051"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endParaRPr lang="en-US" b="1" dirty="0"/>
          </a:p>
          <a:p>
            <a:pPr algn="just">
              <a:spcAft>
                <a:spcPts val="1200"/>
              </a:spcAft>
            </a:pPr>
            <a:r>
              <a:rPr lang="en-US" b="1" dirty="0"/>
              <a:t>Data Type Conversion: </a:t>
            </a:r>
          </a:p>
          <a:p>
            <a:pPr lvl="1" algn="just">
              <a:spcAft>
                <a:spcPts val="1200"/>
              </a:spcAft>
            </a:pPr>
            <a:r>
              <a:rPr lang="en-US" dirty="0"/>
              <a:t>Converted fields such as </a:t>
            </a:r>
            <a:r>
              <a:rPr lang="en-US" dirty="0" err="1"/>
              <a:t>InvoiceDate</a:t>
            </a:r>
            <a:r>
              <a:rPr lang="en-US" dirty="0"/>
              <a:t> to datetime and Quantity to numerical types to enable proper computations.</a:t>
            </a:r>
          </a:p>
          <a:p>
            <a:pPr lvl="1" algn="just">
              <a:spcAft>
                <a:spcPts val="1200"/>
              </a:spcAft>
            </a:pPr>
            <a:endParaRPr lang="en-US" dirty="0"/>
          </a:p>
        </p:txBody>
      </p:sp>
      <p:sp>
        <p:nvSpPr>
          <p:cNvPr id="12" name="Rectangle 11">
            <a:extLst>
              <a:ext uri="{FF2B5EF4-FFF2-40B4-BE49-F238E27FC236}">
                <a16:creationId xmlns:a16="http://schemas.microsoft.com/office/drawing/2014/main" id="{B653CDC7-090E-4469-EEBC-926B7770705D}"/>
              </a:ext>
            </a:extLst>
          </p:cNvPr>
          <p:cNvSpPr/>
          <p:nvPr/>
        </p:nvSpPr>
        <p:spPr>
          <a:xfrm>
            <a:off x="678883" y="3722916"/>
            <a:ext cx="3637051"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r>
              <a:rPr lang="en-US" b="1" dirty="0"/>
              <a:t>Feature Scaling:</a:t>
            </a:r>
            <a:r>
              <a:rPr lang="en-US" dirty="0"/>
              <a:t> </a:t>
            </a:r>
          </a:p>
          <a:p>
            <a:pPr lvl="1" algn="just">
              <a:spcAft>
                <a:spcPts val="1200"/>
              </a:spcAft>
            </a:pPr>
            <a:r>
              <a:rPr lang="en-US" dirty="0"/>
              <a:t>Applied scaling to numerical attributes like Quantity and </a:t>
            </a:r>
            <a:r>
              <a:rPr lang="en-US" dirty="0" err="1"/>
              <a:t>UnitPrice</a:t>
            </a:r>
            <a:r>
              <a:rPr lang="en-US" dirty="0"/>
              <a:t> for consistency in analysis and modeling.</a:t>
            </a:r>
          </a:p>
        </p:txBody>
      </p:sp>
      <p:sp>
        <p:nvSpPr>
          <p:cNvPr id="13" name="Rectangle 12">
            <a:extLst>
              <a:ext uri="{FF2B5EF4-FFF2-40B4-BE49-F238E27FC236}">
                <a16:creationId xmlns:a16="http://schemas.microsoft.com/office/drawing/2014/main" id="{7E36B30A-B100-D1C3-BC61-C7275AD92C8D}"/>
              </a:ext>
            </a:extLst>
          </p:cNvPr>
          <p:cNvSpPr/>
          <p:nvPr/>
        </p:nvSpPr>
        <p:spPr>
          <a:xfrm>
            <a:off x="4536189" y="3690258"/>
            <a:ext cx="3637051"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r>
              <a:rPr lang="en-US" b="1" dirty="0"/>
              <a:t>Creating New Features:</a:t>
            </a:r>
            <a:r>
              <a:rPr lang="en-US" dirty="0"/>
              <a:t> </a:t>
            </a:r>
          </a:p>
          <a:p>
            <a:pPr lvl="1" algn="just">
              <a:spcAft>
                <a:spcPts val="1200"/>
              </a:spcAft>
            </a:pPr>
            <a:r>
              <a:rPr lang="en-US" dirty="0"/>
              <a:t>Derived features such as </a:t>
            </a:r>
            <a:r>
              <a:rPr lang="en-US" dirty="0" err="1"/>
              <a:t>TotalPrice</a:t>
            </a:r>
            <a:r>
              <a:rPr lang="en-US" dirty="0"/>
              <a:t> (Quantity * </a:t>
            </a:r>
            <a:r>
              <a:rPr lang="en-US" dirty="0" err="1"/>
              <a:t>UnitPrice</a:t>
            </a:r>
            <a:r>
              <a:rPr lang="en-US" dirty="0"/>
              <a:t>) to enhance transaction value insights.</a:t>
            </a:r>
          </a:p>
        </p:txBody>
      </p:sp>
      <p:sp>
        <p:nvSpPr>
          <p:cNvPr id="14" name="Rectangle 13">
            <a:extLst>
              <a:ext uri="{FF2B5EF4-FFF2-40B4-BE49-F238E27FC236}">
                <a16:creationId xmlns:a16="http://schemas.microsoft.com/office/drawing/2014/main" id="{2AD919EC-0A8E-EABF-C834-8C8874B2E9DD}"/>
              </a:ext>
            </a:extLst>
          </p:cNvPr>
          <p:cNvSpPr/>
          <p:nvPr/>
        </p:nvSpPr>
        <p:spPr>
          <a:xfrm>
            <a:off x="8364386" y="3690258"/>
            <a:ext cx="3637051" cy="238360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spcAft>
                <a:spcPts val="1200"/>
              </a:spcAft>
            </a:pPr>
            <a:endParaRPr lang="en-US" b="1" dirty="0"/>
          </a:p>
          <a:p>
            <a:pPr algn="just">
              <a:spcAft>
                <a:spcPts val="1200"/>
              </a:spcAft>
            </a:pPr>
            <a:endParaRPr lang="en-US" b="1" dirty="0"/>
          </a:p>
          <a:p>
            <a:pPr algn="just">
              <a:spcAft>
                <a:spcPts val="1200"/>
              </a:spcAft>
            </a:pPr>
            <a:endParaRPr lang="en-US" b="1" dirty="0"/>
          </a:p>
          <a:p>
            <a:pPr algn="just">
              <a:spcAft>
                <a:spcPts val="1200"/>
              </a:spcAft>
            </a:pPr>
            <a:endParaRPr lang="en-US" b="1" dirty="0"/>
          </a:p>
          <a:p>
            <a:pPr algn="just">
              <a:spcAft>
                <a:spcPts val="1200"/>
              </a:spcAft>
            </a:pPr>
            <a:endParaRPr lang="en-US" b="1" dirty="0"/>
          </a:p>
          <a:p>
            <a:pPr algn="just">
              <a:spcAft>
                <a:spcPts val="1200"/>
              </a:spcAft>
            </a:pPr>
            <a:r>
              <a:rPr lang="en-US" b="1" dirty="0"/>
              <a:t>Feature Engineering:</a:t>
            </a:r>
            <a:r>
              <a:rPr lang="en-US" dirty="0"/>
              <a:t> </a:t>
            </a:r>
          </a:p>
          <a:p>
            <a:pPr lvl="1" algn="just">
              <a:spcAft>
                <a:spcPts val="1200"/>
              </a:spcAft>
            </a:pPr>
            <a:r>
              <a:rPr lang="en-US" dirty="0"/>
              <a:t>Extracted components like month and day of the week from </a:t>
            </a:r>
            <a:r>
              <a:rPr lang="en-US" dirty="0" err="1"/>
              <a:t>InvoiceDate</a:t>
            </a:r>
            <a:r>
              <a:rPr lang="en-US" dirty="0"/>
              <a:t> to analyze seasonal trends and patterns.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a:p>
            <a:pPr lvl="1" algn="just">
              <a:spcAft>
                <a:spcPts val="1200"/>
              </a:spcAft>
            </a:pPr>
            <a:endParaRPr lang="en-US" dirty="0"/>
          </a:p>
        </p:txBody>
      </p:sp>
    </p:spTree>
    <p:extLst>
      <p:ext uri="{BB962C8B-B14F-4D97-AF65-F5344CB8AC3E}">
        <p14:creationId xmlns:p14="http://schemas.microsoft.com/office/powerpoint/2010/main" val="3596547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78880" y="607101"/>
            <a:ext cx="5107239" cy="612775"/>
          </a:xfrm>
        </p:spPr>
        <p:txBody>
          <a:bodyPr>
            <a:normAutofit/>
          </a:bodyPr>
          <a:lstStyle/>
          <a:p>
            <a:r>
              <a:rPr lang="en-US" dirty="0"/>
              <a:t>Key Data Insights:</a:t>
            </a:r>
            <a:endParaRPr lang="en-IN" dirty="0"/>
          </a:p>
        </p:txBody>
      </p:sp>
      <p:sp>
        <p:nvSpPr>
          <p:cNvPr id="6" name="Rectangle 1">
            <a:extLst>
              <a:ext uri="{FF2B5EF4-FFF2-40B4-BE49-F238E27FC236}">
                <a16:creationId xmlns:a16="http://schemas.microsoft.com/office/drawing/2014/main" id="{B3766516-0657-A941-1E06-7F09D4152BD2}"/>
              </a:ext>
            </a:extLst>
          </p:cNvPr>
          <p:cNvSpPr txBox="1">
            <a:spLocks noChangeArrowheads="1"/>
          </p:cNvSpPr>
          <p:nvPr/>
        </p:nvSpPr>
        <p:spPr bwMode="auto">
          <a:xfrm>
            <a:off x="678880" y="1458146"/>
            <a:ext cx="47863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b="1" dirty="0">
                <a:solidFill>
                  <a:schemeClr val="tx1"/>
                </a:solidFill>
                <a:latin typeface="Calibri "/>
              </a:rPr>
              <a:t>High Revenue Generating Products:</a:t>
            </a:r>
          </a:p>
          <a:p>
            <a:pPr marL="0" indent="0" eaLnBrk="0" fontAlgn="base" hangingPunct="0">
              <a:lnSpc>
                <a:spcPct val="100000"/>
              </a:lnSpc>
              <a:spcBef>
                <a:spcPct val="0"/>
              </a:spcBef>
              <a:spcAft>
                <a:spcPct val="0"/>
              </a:spcAft>
              <a:buFontTx/>
              <a:buNone/>
            </a:pPr>
            <a:r>
              <a:rPr lang="en-US" altLang="en-US" sz="1800" dirty="0">
                <a:solidFill>
                  <a:schemeClr val="tx1"/>
                </a:solidFill>
                <a:latin typeface="Calibri "/>
              </a:rPr>
              <a:t>Identified the top products Contributing to overall revenue through analysis of Total Price and Quantity sold, This Indicate the key items to focus on for Further Sales</a:t>
            </a:r>
          </a:p>
        </p:txBody>
      </p:sp>
      <p:sp>
        <p:nvSpPr>
          <p:cNvPr id="11" name="TextBox 10">
            <a:extLst>
              <a:ext uri="{FF2B5EF4-FFF2-40B4-BE49-F238E27FC236}">
                <a16:creationId xmlns:a16="http://schemas.microsoft.com/office/drawing/2014/main" id="{AE50A04A-1772-5447-838D-3C29A24559AA}"/>
              </a:ext>
            </a:extLst>
          </p:cNvPr>
          <p:cNvSpPr txBox="1"/>
          <p:nvPr/>
        </p:nvSpPr>
        <p:spPr>
          <a:xfrm>
            <a:off x="678880" y="3591490"/>
            <a:ext cx="4632859" cy="1477328"/>
          </a:xfrm>
          <a:prstGeom prst="rect">
            <a:avLst/>
          </a:prstGeom>
          <a:noFill/>
        </p:spPr>
        <p:txBody>
          <a:bodyPr wrap="square">
            <a:spAutoFit/>
          </a:bodyPr>
          <a:lstStyle/>
          <a:p>
            <a:r>
              <a:rPr lang="en-US" b="1" dirty="0"/>
              <a:t>Sales Seasonality:</a:t>
            </a:r>
          </a:p>
          <a:p>
            <a:r>
              <a:rPr lang="en-US" dirty="0"/>
              <a:t>Observed that certain months and days show increased sales, highlighting seasonal demand patterns that can guide inventory and promotional strategies.</a:t>
            </a:r>
            <a:endParaRPr lang="en-IN" dirty="0"/>
          </a:p>
        </p:txBody>
      </p:sp>
      <p:pic>
        <p:nvPicPr>
          <p:cNvPr id="13" name="Picture 12">
            <a:extLst>
              <a:ext uri="{FF2B5EF4-FFF2-40B4-BE49-F238E27FC236}">
                <a16:creationId xmlns:a16="http://schemas.microsoft.com/office/drawing/2014/main" id="{94AF760D-ADEF-42CE-6F85-6C4AB21990FF}"/>
              </a:ext>
            </a:extLst>
          </p:cNvPr>
          <p:cNvPicPr>
            <a:picLocks noChangeAspect="1"/>
          </p:cNvPicPr>
          <p:nvPr/>
        </p:nvPicPr>
        <p:blipFill>
          <a:blip r:embed="rId2"/>
          <a:stretch>
            <a:fillRect/>
          </a:stretch>
        </p:blipFill>
        <p:spPr>
          <a:xfrm>
            <a:off x="6976152" y="3906606"/>
            <a:ext cx="4864703" cy="2123412"/>
          </a:xfrm>
          <a:prstGeom prst="rect">
            <a:avLst/>
          </a:prstGeom>
        </p:spPr>
      </p:pic>
      <p:pic>
        <p:nvPicPr>
          <p:cNvPr id="15" name="Picture 14">
            <a:extLst>
              <a:ext uri="{FF2B5EF4-FFF2-40B4-BE49-F238E27FC236}">
                <a16:creationId xmlns:a16="http://schemas.microsoft.com/office/drawing/2014/main" id="{EDEFD364-E252-B785-EF6A-0605DBA09A89}"/>
              </a:ext>
            </a:extLst>
          </p:cNvPr>
          <p:cNvPicPr>
            <a:picLocks noChangeAspect="1"/>
          </p:cNvPicPr>
          <p:nvPr/>
        </p:nvPicPr>
        <p:blipFill>
          <a:blip r:embed="rId3"/>
          <a:stretch>
            <a:fillRect/>
          </a:stretch>
        </p:blipFill>
        <p:spPr>
          <a:xfrm>
            <a:off x="6933402" y="109869"/>
            <a:ext cx="4907453" cy="3656034"/>
          </a:xfrm>
          <a:prstGeom prst="rect">
            <a:avLst/>
          </a:prstGeom>
        </p:spPr>
      </p:pic>
    </p:spTree>
    <p:extLst>
      <p:ext uri="{BB962C8B-B14F-4D97-AF65-F5344CB8AC3E}">
        <p14:creationId xmlns:p14="http://schemas.microsoft.com/office/powerpoint/2010/main" val="13444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E24B-0807-A78A-5A4D-02E31589E0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97C24D-3AB9-03E1-5AAB-5316AA0B7B09}"/>
              </a:ext>
            </a:extLst>
          </p:cNvPr>
          <p:cNvSpPr>
            <a:spLocks noGrp="1"/>
          </p:cNvSpPr>
          <p:nvPr>
            <p:ph type="title"/>
          </p:nvPr>
        </p:nvSpPr>
        <p:spPr>
          <a:xfrm>
            <a:off x="678880" y="607101"/>
            <a:ext cx="5107239" cy="612775"/>
          </a:xfrm>
        </p:spPr>
        <p:txBody>
          <a:bodyPr/>
          <a:lstStyle/>
          <a:p>
            <a:r>
              <a:rPr lang="en-US" dirty="0"/>
              <a:t>Key Insights (</a:t>
            </a:r>
            <a:r>
              <a:rPr lang="en-US" dirty="0" err="1"/>
              <a:t>cont</a:t>
            </a:r>
            <a:r>
              <a:rPr lang="en-US" dirty="0"/>
              <a:t>…)</a:t>
            </a:r>
            <a:endParaRPr lang="en-IN" dirty="0"/>
          </a:p>
        </p:txBody>
      </p:sp>
      <p:sp>
        <p:nvSpPr>
          <p:cNvPr id="8" name="TextBox 7">
            <a:extLst>
              <a:ext uri="{FF2B5EF4-FFF2-40B4-BE49-F238E27FC236}">
                <a16:creationId xmlns:a16="http://schemas.microsoft.com/office/drawing/2014/main" id="{2C48BC06-8653-A95E-E063-31FCDEA0659C}"/>
              </a:ext>
            </a:extLst>
          </p:cNvPr>
          <p:cNvSpPr txBox="1"/>
          <p:nvPr/>
        </p:nvSpPr>
        <p:spPr>
          <a:xfrm>
            <a:off x="678880" y="1772964"/>
            <a:ext cx="5107239" cy="1477328"/>
          </a:xfrm>
          <a:prstGeom prst="rect">
            <a:avLst/>
          </a:prstGeom>
          <a:noFill/>
        </p:spPr>
        <p:txBody>
          <a:bodyPr wrap="square">
            <a:spAutoFit/>
          </a:bodyPr>
          <a:lstStyle/>
          <a:p>
            <a:r>
              <a:rPr lang="en-US" b="1" dirty="0"/>
              <a:t>Customer Purchase:</a:t>
            </a:r>
          </a:p>
          <a:p>
            <a:r>
              <a:rPr lang="en-US" dirty="0"/>
              <a:t>Patterns Noticed distinct purchasing trends, such as peak shopping periods and frequency of repeat purchases by specific Customer IDs, useful for targeted marketing.</a:t>
            </a:r>
            <a:endParaRPr lang="en-IN" dirty="0"/>
          </a:p>
        </p:txBody>
      </p:sp>
      <p:pic>
        <p:nvPicPr>
          <p:cNvPr id="10" name="Picture 9">
            <a:extLst>
              <a:ext uri="{FF2B5EF4-FFF2-40B4-BE49-F238E27FC236}">
                <a16:creationId xmlns:a16="http://schemas.microsoft.com/office/drawing/2014/main" id="{C11CB43A-EDEC-32B8-9B4D-24657B70935B}"/>
              </a:ext>
            </a:extLst>
          </p:cNvPr>
          <p:cNvPicPr>
            <a:picLocks noChangeAspect="1"/>
          </p:cNvPicPr>
          <p:nvPr/>
        </p:nvPicPr>
        <p:blipFill>
          <a:blip r:embed="rId2"/>
          <a:stretch>
            <a:fillRect/>
          </a:stretch>
        </p:blipFill>
        <p:spPr>
          <a:xfrm>
            <a:off x="6405883" y="439042"/>
            <a:ext cx="5296639" cy="2324424"/>
          </a:xfrm>
          <a:prstGeom prst="rect">
            <a:avLst/>
          </a:prstGeom>
        </p:spPr>
      </p:pic>
      <p:sp>
        <p:nvSpPr>
          <p:cNvPr id="14" name="TextBox 13">
            <a:extLst>
              <a:ext uri="{FF2B5EF4-FFF2-40B4-BE49-F238E27FC236}">
                <a16:creationId xmlns:a16="http://schemas.microsoft.com/office/drawing/2014/main" id="{8E60AD16-3BAC-D36A-FC2D-627E099B9D1F}"/>
              </a:ext>
            </a:extLst>
          </p:cNvPr>
          <p:cNvSpPr txBox="1"/>
          <p:nvPr/>
        </p:nvSpPr>
        <p:spPr>
          <a:xfrm>
            <a:off x="678880" y="3635723"/>
            <a:ext cx="5107239" cy="1200329"/>
          </a:xfrm>
          <a:prstGeom prst="rect">
            <a:avLst/>
          </a:prstGeom>
          <a:noFill/>
        </p:spPr>
        <p:txBody>
          <a:bodyPr wrap="square">
            <a:spAutoFit/>
          </a:bodyPr>
          <a:lstStyle/>
          <a:p>
            <a:r>
              <a:rPr lang="en-US" b="1" dirty="0"/>
              <a:t>Country-wise Sales Distribution:</a:t>
            </a:r>
          </a:p>
          <a:p>
            <a:r>
              <a:rPr lang="en-US" dirty="0"/>
              <a:t>Sales primarily concentrated in a few countries, with the highest volume observed in the UK, presenting opportunities for geographical expansion.</a:t>
            </a:r>
            <a:endParaRPr lang="en-IN" dirty="0"/>
          </a:p>
        </p:txBody>
      </p:sp>
      <p:pic>
        <p:nvPicPr>
          <p:cNvPr id="2052" name="Picture 4">
            <a:extLst>
              <a:ext uri="{FF2B5EF4-FFF2-40B4-BE49-F238E27FC236}">
                <a16:creationId xmlns:a16="http://schemas.microsoft.com/office/drawing/2014/main" id="{CAFE1DB6-E91A-F59F-E2DA-C357BDA30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882" y="3039822"/>
            <a:ext cx="5296639" cy="304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4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500" fill="hold"/>
                                        <p:tgtEl>
                                          <p:spTgt spid="2052"/>
                                        </p:tgtEl>
                                        <p:attrNameLst>
                                          <p:attrName>ppt_x</p:attrName>
                                        </p:attrNameLst>
                                      </p:cBhvr>
                                      <p:tavLst>
                                        <p:tav tm="0">
                                          <p:val>
                                            <p:strVal val="#ppt_x"/>
                                          </p:val>
                                        </p:tav>
                                        <p:tav tm="100000">
                                          <p:val>
                                            <p:strVal val="#ppt_x"/>
                                          </p:val>
                                        </p:tav>
                                      </p:tavLst>
                                    </p:anim>
                                    <p:anim calcmode="lin" valueType="num">
                                      <p:cBhvr additive="base">
                                        <p:cTn id="2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2CFD32-19AB-C287-9C5B-44A296DE8C2D}"/>
              </a:ext>
            </a:extLst>
          </p:cNvPr>
          <p:cNvSpPr txBox="1"/>
          <p:nvPr/>
        </p:nvSpPr>
        <p:spPr>
          <a:xfrm>
            <a:off x="678880" y="1361998"/>
            <a:ext cx="5190219" cy="1938992"/>
          </a:xfrm>
          <a:prstGeom prst="rect">
            <a:avLst/>
          </a:prstGeom>
          <a:noFill/>
        </p:spPr>
        <p:txBody>
          <a:bodyPr wrap="square">
            <a:spAutoFit/>
          </a:bodyPr>
          <a:lstStyle/>
          <a:p>
            <a:r>
              <a:rPr lang="en-US" sz="2000" b="1" dirty="0"/>
              <a:t>High-Value Customer Segments</a:t>
            </a:r>
            <a:endParaRPr lang="en-US" sz="2000" dirty="0"/>
          </a:p>
          <a:p>
            <a:r>
              <a:rPr lang="en-US" sz="2000" dirty="0"/>
              <a:t>Identified customers with </a:t>
            </a:r>
          </a:p>
          <a:p>
            <a:pPr>
              <a:buFont typeface="Arial" panose="020B0604020202020204" pitchFamily="34" charset="0"/>
              <a:buChar char="•"/>
            </a:pPr>
            <a:r>
              <a:rPr lang="en-US" sz="2000" dirty="0"/>
              <a:t>High values,</a:t>
            </a:r>
          </a:p>
          <a:p>
            <a:pPr>
              <a:buFont typeface="Arial" panose="020B0604020202020204" pitchFamily="34" charset="0"/>
              <a:buChar char="•"/>
            </a:pPr>
            <a:r>
              <a:rPr lang="en-US" sz="2000" dirty="0"/>
              <a:t>Mid  values,</a:t>
            </a:r>
          </a:p>
          <a:p>
            <a:pPr>
              <a:buFont typeface="Arial" panose="020B0604020202020204" pitchFamily="34" charset="0"/>
              <a:buChar char="•"/>
            </a:pPr>
            <a:r>
              <a:rPr lang="en-US" sz="2000" dirty="0"/>
              <a:t>Low  values  </a:t>
            </a:r>
          </a:p>
          <a:p>
            <a:r>
              <a:rPr lang="en-US" sz="2000" dirty="0"/>
              <a:t>base on Recency, Frequency, Monetary Values. </a:t>
            </a:r>
          </a:p>
        </p:txBody>
      </p:sp>
      <p:pic>
        <p:nvPicPr>
          <p:cNvPr id="7" name="Picture 6">
            <a:extLst>
              <a:ext uri="{FF2B5EF4-FFF2-40B4-BE49-F238E27FC236}">
                <a16:creationId xmlns:a16="http://schemas.microsoft.com/office/drawing/2014/main" id="{631E65DA-D8D8-326C-C538-F429F9CC9C5D}"/>
              </a:ext>
            </a:extLst>
          </p:cNvPr>
          <p:cNvPicPr>
            <a:picLocks noChangeAspect="1"/>
          </p:cNvPicPr>
          <p:nvPr/>
        </p:nvPicPr>
        <p:blipFill>
          <a:blip r:embed="rId2"/>
          <a:stretch>
            <a:fillRect/>
          </a:stretch>
        </p:blipFill>
        <p:spPr>
          <a:xfrm>
            <a:off x="6718406" y="3059190"/>
            <a:ext cx="5125165" cy="2524477"/>
          </a:xfrm>
          <a:prstGeom prst="rect">
            <a:avLst/>
          </a:prstGeom>
        </p:spPr>
      </p:pic>
      <p:sp>
        <p:nvSpPr>
          <p:cNvPr id="10" name="Title 3">
            <a:extLst>
              <a:ext uri="{FF2B5EF4-FFF2-40B4-BE49-F238E27FC236}">
                <a16:creationId xmlns:a16="http://schemas.microsoft.com/office/drawing/2014/main" id="{C33D82AD-BE43-0A14-011D-35808DBFE75D}"/>
              </a:ext>
            </a:extLst>
          </p:cNvPr>
          <p:cNvSpPr>
            <a:spLocks noGrp="1"/>
          </p:cNvSpPr>
          <p:nvPr>
            <p:ph type="title"/>
          </p:nvPr>
        </p:nvSpPr>
        <p:spPr>
          <a:xfrm>
            <a:off x="678880" y="607101"/>
            <a:ext cx="5107239" cy="612775"/>
          </a:xfrm>
        </p:spPr>
        <p:txBody>
          <a:bodyPr/>
          <a:lstStyle/>
          <a:p>
            <a:r>
              <a:rPr lang="en-US" dirty="0"/>
              <a:t>Key Insights (</a:t>
            </a:r>
            <a:r>
              <a:rPr lang="en-US" dirty="0" err="1"/>
              <a:t>cont</a:t>
            </a:r>
            <a:r>
              <a:rPr lang="en-US" dirty="0"/>
              <a:t>…)</a:t>
            </a:r>
            <a:endParaRPr lang="en-IN" dirty="0"/>
          </a:p>
        </p:txBody>
      </p:sp>
      <p:pic>
        <p:nvPicPr>
          <p:cNvPr id="12" name="Picture 11">
            <a:extLst>
              <a:ext uri="{FF2B5EF4-FFF2-40B4-BE49-F238E27FC236}">
                <a16:creationId xmlns:a16="http://schemas.microsoft.com/office/drawing/2014/main" id="{2DB36E46-DF20-2912-0927-00D46D87E4BD}"/>
              </a:ext>
            </a:extLst>
          </p:cNvPr>
          <p:cNvPicPr>
            <a:picLocks noChangeAspect="1"/>
          </p:cNvPicPr>
          <p:nvPr/>
        </p:nvPicPr>
        <p:blipFill>
          <a:blip r:embed="rId3"/>
          <a:stretch>
            <a:fillRect/>
          </a:stretch>
        </p:blipFill>
        <p:spPr>
          <a:xfrm>
            <a:off x="6718406" y="270450"/>
            <a:ext cx="5107239" cy="2370009"/>
          </a:xfrm>
          <a:prstGeom prst="rect">
            <a:avLst/>
          </a:prstGeom>
        </p:spPr>
      </p:pic>
      <p:sp>
        <p:nvSpPr>
          <p:cNvPr id="6" name="TextBox 5">
            <a:extLst>
              <a:ext uri="{FF2B5EF4-FFF2-40B4-BE49-F238E27FC236}">
                <a16:creationId xmlns:a16="http://schemas.microsoft.com/office/drawing/2014/main" id="{2EEEA1EC-36F2-0774-BAC4-8F4F8E8C1FEB}"/>
              </a:ext>
            </a:extLst>
          </p:cNvPr>
          <p:cNvSpPr txBox="1"/>
          <p:nvPr/>
        </p:nvSpPr>
        <p:spPr>
          <a:xfrm>
            <a:off x="678880" y="3429000"/>
            <a:ext cx="5030804" cy="2308324"/>
          </a:xfrm>
          <a:prstGeom prst="rect">
            <a:avLst/>
          </a:prstGeom>
          <a:noFill/>
        </p:spPr>
        <p:txBody>
          <a:bodyPr wrap="square">
            <a:spAutoFit/>
          </a:bodyPr>
          <a:lstStyle/>
          <a:p>
            <a:r>
              <a:rPr lang="en-US" sz="1800" dirty="0"/>
              <a:t>They are further segments as</a:t>
            </a:r>
          </a:p>
          <a:p>
            <a:pPr>
              <a:buFont typeface="Arial" panose="020B0604020202020204" pitchFamily="34" charset="0"/>
              <a:buChar char="•"/>
            </a:pPr>
            <a:r>
              <a:rPr lang="en-US" sz="1800" dirty="0"/>
              <a:t>Loyal Customer</a:t>
            </a:r>
          </a:p>
          <a:p>
            <a:pPr>
              <a:buFont typeface="Arial" panose="020B0604020202020204" pitchFamily="34" charset="0"/>
              <a:buChar char="•"/>
            </a:pPr>
            <a:r>
              <a:rPr lang="en-US" sz="1800" dirty="0"/>
              <a:t>Potential Customer</a:t>
            </a:r>
          </a:p>
          <a:p>
            <a:pPr>
              <a:buFont typeface="Arial" panose="020B0604020202020204" pitchFamily="34" charset="0"/>
              <a:buChar char="•"/>
            </a:pPr>
            <a:r>
              <a:rPr lang="en-US" sz="1800" dirty="0"/>
              <a:t>At Risk Customer</a:t>
            </a:r>
          </a:p>
          <a:p>
            <a:pPr>
              <a:buFont typeface="Arial" panose="020B0604020202020204" pitchFamily="34" charset="0"/>
              <a:buChar char="•"/>
            </a:pPr>
            <a:r>
              <a:rPr lang="en-US" sz="1800" dirty="0"/>
              <a:t>Lost Customer</a:t>
            </a:r>
          </a:p>
          <a:p>
            <a:pPr>
              <a:buFont typeface="Arial" panose="020B0604020202020204" pitchFamily="34" charset="0"/>
              <a:buChar char="•"/>
            </a:pPr>
            <a:r>
              <a:rPr lang="en-US" sz="1800" dirty="0"/>
              <a:t>Can’t Loose Them</a:t>
            </a:r>
          </a:p>
          <a:p>
            <a:pPr>
              <a:buFont typeface="Arial" panose="020B0604020202020204" pitchFamily="34" charset="0"/>
              <a:buChar char="•"/>
            </a:pPr>
            <a:r>
              <a:rPr lang="en-US" sz="1800" dirty="0"/>
              <a:t>useful for loyalty programs and customer retention strategies.</a:t>
            </a:r>
          </a:p>
        </p:txBody>
      </p:sp>
    </p:spTree>
    <p:extLst>
      <p:ext uri="{BB962C8B-B14F-4D97-AF65-F5344CB8AC3E}">
        <p14:creationId xmlns:p14="http://schemas.microsoft.com/office/powerpoint/2010/main" val="34107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F9F9D-0E69-5244-394D-798D0AFE68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9FB8E-0B38-1849-E7F2-4D8F4E6ADE61}"/>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DB42C22A-8636-2DE4-EE72-21321F1D9528}"/>
              </a:ext>
            </a:extLst>
          </p:cNvPr>
          <p:cNvSpPr>
            <a:spLocks noGrp="1"/>
          </p:cNvSpPr>
          <p:nvPr>
            <p:ph idx="1"/>
          </p:nvPr>
        </p:nvSpPr>
        <p:spPr>
          <a:xfrm>
            <a:off x="678884" y="1356578"/>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Arial" panose="020B0604020202020204" pitchFamily="34" charset="0"/>
              <a:buChar char="•"/>
            </a:pPr>
            <a:r>
              <a:rPr lang="en-US" b="1" dirty="0"/>
              <a:t>Key Behavioral Features:</a:t>
            </a:r>
            <a:br>
              <a:rPr lang="en-US" dirty="0"/>
            </a:br>
            <a:r>
              <a:rPr lang="en-US" dirty="0"/>
              <a:t>Important features were engineered to capture customer behavior patterns, improving model performance and interpretability:</a:t>
            </a:r>
          </a:p>
          <a:p>
            <a:pPr marL="742950" lvl="1" indent="-285750">
              <a:buFont typeface="Arial" panose="020B0604020202020204" pitchFamily="34" charset="0"/>
              <a:buChar char="•"/>
            </a:pPr>
            <a:r>
              <a:rPr lang="en-US" b="1" dirty="0"/>
              <a:t>Recency, Frequency, Monetary (RFM) Analysis</a:t>
            </a:r>
            <a:r>
              <a:rPr lang="en-US" dirty="0"/>
              <a:t> features were derived to assess the likelihood of future purchases:</a:t>
            </a:r>
          </a:p>
          <a:p>
            <a:pPr marL="914400" lvl="2" indent="0">
              <a:buNone/>
            </a:pPr>
            <a:endParaRPr lang="en-US" dirty="0"/>
          </a:p>
        </p:txBody>
      </p:sp>
      <p:graphicFrame>
        <p:nvGraphicFramePr>
          <p:cNvPr id="4" name="Diagram 3">
            <a:extLst>
              <a:ext uri="{FF2B5EF4-FFF2-40B4-BE49-F238E27FC236}">
                <a16:creationId xmlns:a16="http://schemas.microsoft.com/office/drawing/2014/main" id="{D177D7A5-90AA-A78A-CAE2-FE8F1A99847F}"/>
              </a:ext>
            </a:extLst>
          </p:cNvPr>
          <p:cNvGraphicFramePr/>
          <p:nvPr>
            <p:extLst>
              <p:ext uri="{D42A27DB-BD31-4B8C-83A1-F6EECF244321}">
                <p14:modId xmlns:p14="http://schemas.microsoft.com/office/powerpoint/2010/main" val="1330992180"/>
              </p:ext>
            </p:extLst>
          </p:nvPr>
        </p:nvGraphicFramePr>
        <p:xfrm>
          <a:off x="3236359" y="3420354"/>
          <a:ext cx="4640497" cy="272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C442DB1-E1AA-29F5-5886-574CCC4E2C8A}"/>
              </a:ext>
            </a:extLst>
          </p:cNvPr>
          <p:cNvSpPr txBox="1"/>
          <p:nvPr/>
        </p:nvSpPr>
        <p:spPr>
          <a:xfrm>
            <a:off x="5473953" y="5571615"/>
            <a:ext cx="4087402" cy="646331"/>
          </a:xfrm>
          <a:prstGeom prst="rect">
            <a:avLst/>
          </a:prstGeom>
          <a:noFill/>
        </p:spPr>
        <p:txBody>
          <a:bodyPr wrap="square">
            <a:spAutoFit/>
          </a:bodyPr>
          <a:lstStyle/>
          <a:p>
            <a:pPr lvl="2"/>
            <a:r>
              <a:rPr lang="en-US" dirty="0"/>
              <a:t>calculates total spending, which reflects customer value.</a:t>
            </a:r>
          </a:p>
        </p:txBody>
      </p:sp>
      <p:sp>
        <p:nvSpPr>
          <p:cNvPr id="8" name="TextBox 7">
            <a:extLst>
              <a:ext uri="{FF2B5EF4-FFF2-40B4-BE49-F238E27FC236}">
                <a16:creationId xmlns:a16="http://schemas.microsoft.com/office/drawing/2014/main" id="{18C575F8-1F5D-81B4-B5E6-D7CE3EFCBFEB}"/>
              </a:ext>
            </a:extLst>
          </p:cNvPr>
          <p:cNvSpPr txBox="1"/>
          <p:nvPr/>
        </p:nvSpPr>
        <p:spPr>
          <a:xfrm>
            <a:off x="6827921" y="4216562"/>
            <a:ext cx="3812219" cy="646330"/>
          </a:xfrm>
          <a:prstGeom prst="rect">
            <a:avLst/>
          </a:prstGeom>
          <a:noFill/>
        </p:spPr>
        <p:txBody>
          <a:bodyPr wrap="square">
            <a:spAutoFit/>
          </a:bodyPr>
          <a:lstStyle/>
          <a:p>
            <a:r>
              <a:rPr lang="en-US" dirty="0"/>
              <a:t>counts the total purchases, capturing repeat customer value.</a:t>
            </a:r>
            <a:endParaRPr lang="en-IN" dirty="0"/>
          </a:p>
        </p:txBody>
      </p:sp>
      <p:sp>
        <p:nvSpPr>
          <p:cNvPr id="10" name="TextBox 9">
            <a:extLst>
              <a:ext uri="{FF2B5EF4-FFF2-40B4-BE49-F238E27FC236}">
                <a16:creationId xmlns:a16="http://schemas.microsoft.com/office/drawing/2014/main" id="{5AE34F1E-651C-29E8-4072-6DEB4251B6DE}"/>
              </a:ext>
            </a:extLst>
          </p:cNvPr>
          <p:cNvSpPr txBox="1"/>
          <p:nvPr/>
        </p:nvSpPr>
        <p:spPr>
          <a:xfrm>
            <a:off x="565868" y="4216562"/>
            <a:ext cx="3997949" cy="646331"/>
          </a:xfrm>
          <a:prstGeom prst="rect">
            <a:avLst/>
          </a:prstGeom>
          <a:noFill/>
        </p:spPr>
        <p:txBody>
          <a:bodyPr wrap="square">
            <a:spAutoFit/>
          </a:bodyPr>
          <a:lstStyle/>
          <a:p>
            <a:r>
              <a:rPr lang="en-US" dirty="0"/>
              <a:t>measures time since the last purchase, indicating engagement levels.</a:t>
            </a:r>
            <a:endParaRPr lang="en-IN" dirty="0"/>
          </a:p>
        </p:txBody>
      </p:sp>
    </p:spTree>
    <p:extLst>
      <p:ext uri="{BB962C8B-B14F-4D97-AF65-F5344CB8AC3E}">
        <p14:creationId xmlns:p14="http://schemas.microsoft.com/office/powerpoint/2010/main" val="3158989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D49E-A878-B7A1-467B-ED7354DF1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A5763-78C8-7B6F-2AF3-F465942D38EB}"/>
              </a:ext>
            </a:extLst>
          </p:cNvPr>
          <p:cNvSpPr>
            <a:spLocks noGrp="1"/>
          </p:cNvSpPr>
          <p:nvPr>
            <p:ph type="title"/>
          </p:nvPr>
        </p:nvSpPr>
        <p:spPr/>
        <p:txBody>
          <a:bodyPr/>
          <a:lstStyle/>
          <a:p>
            <a:r>
              <a:rPr lang="en-US" dirty="0"/>
              <a:t>METHODOLOGY OVERVIEW:</a:t>
            </a:r>
            <a:endParaRPr lang="en-IN" dirty="0"/>
          </a:p>
        </p:txBody>
      </p:sp>
      <p:sp>
        <p:nvSpPr>
          <p:cNvPr id="3" name="Content Placeholder 2">
            <a:extLst>
              <a:ext uri="{FF2B5EF4-FFF2-40B4-BE49-F238E27FC236}">
                <a16:creationId xmlns:a16="http://schemas.microsoft.com/office/drawing/2014/main" id="{040D7071-A60F-DD2A-F2BE-F65A96CE7323}"/>
              </a:ext>
            </a:extLst>
          </p:cNvPr>
          <p:cNvSpPr>
            <a:spLocks noGrp="1"/>
          </p:cNvSpPr>
          <p:nvPr>
            <p:ph idx="1"/>
          </p:nvPr>
        </p:nvSpPr>
        <p:spPr>
          <a:xfrm>
            <a:off x="465764" y="1116985"/>
            <a:ext cx="11763120" cy="1232511"/>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Arial" panose="020B0604020202020204" pitchFamily="34" charset="0"/>
              <a:buChar char="•"/>
            </a:pPr>
            <a:r>
              <a:rPr lang="en-US" b="1" dirty="0"/>
              <a:t>Clustering Techniques for Segmentation:</a:t>
            </a:r>
            <a:br>
              <a:rPr lang="en-US" dirty="0"/>
            </a:br>
            <a:r>
              <a:rPr lang="en-US" dirty="0"/>
              <a:t>To identify distinct customer segments, clustering techniques were employed. Specifically:</a:t>
            </a:r>
          </a:p>
        </p:txBody>
      </p:sp>
      <p:sp>
        <p:nvSpPr>
          <p:cNvPr id="4" name="Rectangle 3">
            <a:extLst>
              <a:ext uri="{FF2B5EF4-FFF2-40B4-BE49-F238E27FC236}">
                <a16:creationId xmlns:a16="http://schemas.microsoft.com/office/drawing/2014/main" id="{EC827C1C-B051-F1F4-8B37-D7BC4F95AEB4}"/>
              </a:ext>
            </a:extLst>
          </p:cNvPr>
          <p:cNvSpPr/>
          <p:nvPr/>
        </p:nvSpPr>
        <p:spPr>
          <a:xfrm>
            <a:off x="750803" y="2237528"/>
            <a:ext cx="3471876" cy="35034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K-means Clustering</a:t>
            </a:r>
            <a:r>
              <a:rPr lang="en-US" dirty="0"/>
              <a:t> was used to partition customers into groups based on their purchasing patterns, allowing for tailored marketing strategies</a:t>
            </a:r>
            <a:endParaRPr lang="en-IN" dirty="0"/>
          </a:p>
        </p:txBody>
      </p:sp>
      <p:sp>
        <p:nvSpPr>
          <p:cNvPr id="5" name="Rectangle 4">
            <a:extLst>
              <a:ext uri="{FF2B5EF4-FFF2-40B4-BE49-F238E27FC236}">
                <a16:creationId xmlns:a16="http://schemas.microsoft.com/office/drawing/2014/main" id="{BFF5FE60-FA63-A34E-D1E4-AFD8E72691E8}"/>
              </a:ext>
            </a:extLst>
          </p:cNvPr>
          <p:cNvSpPr/>
          <p:nvPr/>
        </p:nvSpPr>
        <p:spPr>
          <a:xfrm>
            <a:off x="4479138" y="2258075"/>
            <a:ext cx="3671299" cy="35034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Hierarchical Clustering</a:t>
            </a:r>
            <a:r>
              <a:rPr lang="en-US" dirty="0"/>
              <a:t> offered insights into customer hierarchy and relationships within segments, providing a more granular view of segment</a:t>
            </a:r>
            <a:endParaRPr lang="en-IN" dirty="0"/>
          </a:p>
        </p:txBody>
      </p:sp>
      <p:sp>
        <p:nvSpPr>
          <p:cNvPr id="6" name="Rectangle 5">
            <a:extLst>
              <a:ext uri="{FF2B5EF4-FFF2-40B4-BE49-F238E27FC236}">
                <a16:creationId xmlns:a16="http://schemas.microsoft.com/office/drawing/2014/main" id="{0E597CF3-AEB0-A211-6F53-6B7C635F8398}"/>
              </a:ext>
            </a:extLst>
          </p:cNvPr>
          <p:cNvSpPr/>
          <p:nvPr/>
        </p:nvSpPr>
        <p:spPr>
          <a:xfrm>
            <a:off x="8406895" y="2237528"/>
            <a:ext cx="3521401" cy="35034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1"/>
            <a:endParaRPr lang="en-US" b="1" dirty="0"/>
          </a:p>
          <a:p>
            <a:pPr lvl="1"/>
            <a:r>
              <a:rPr lang="en-US" b="1" dirty="0"/>
              <a:t>               DBSCAN</a:t>
            </a:r>
            <a:r>
              <a:rPr lang="en-US" dirty="0"/>
              <a:t>: </a:t>
            </a:r>
          </a:p>
          <a:p>
            <a:pPr lvl="1"/>
            <a:r>
              <a:rPr lang="en-US" dirty="0"/>
              <a:t>This technique identified core and noise points in the dataset, making it effective for detecting natural clusters with irregular shapes, especially useful in separating dense areas from outliers.</a:t>
            </a:r>
          </a:p>
        </p:txBody>
      </p:sp>
    </p:spTree>
    <p:extLst>
      <p:ext uri="{BB962C8B-B14F-4D97-AF65-F5344CB8AC3E}">
        <p14:creationId xmlns:p14="http://schemas.microsoft.com/office/powerpoint/2010/main" val="4133755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2C88C-A622-5056-DAE0-551A9B087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937DB-EFF3-B953-FD84-535F23331D8E}"/>
              </a:ext>
            </a:extLst>
          </p:cNvPr>
          <p:cNvSpPr>
            <a:spLocks noGrp="1"/>
          </p:cNvSpPr>
          <p:nvPr>
            <p:ph type="title"/>
          </p:nvPr>
        </p:nvSpPr>
        <p:spPr/>
        <p:txBody>
          <a:bodyPr/>
          <a:lstStyle/>
          <a:p>
            <a:r>
              <a:rPr lang="en-US" dirty="0"/>
              <a:t>METHODOLOGY OVERVIEW:</a:t>
            </a:r>
            <a:endParaRPr lang="en-IN" dirty="0"/>
          </a:p>
        </p:txBody>
      </p:sp>
      <p:sp>
        <p:nvSpPr>
          <p:cNvPr id="3" name="Content Placeholder 2">
            <a:extLst>
              <a:ext uri="{FF2B5EF4-FFF2-40B4-BE49-F238E27FC236}">
                <a16:creationId xmlns:a16="http://schemas.microsoft.com/office/drawing/2014/main" id="{A842F5AF-190D-226A-0E80-F0BECB08856F}"/>
              </a:ext>
            </a:extLst>
          </p:cNvPr>
          <p:cNvSpPr>
            <a:spLocks noGrp="1"/>
          </p:cNvSpPr>
          <p:nvPr>
            <p:ph idx="1"/>
          </p:nvPr>
        </p:nvSpPr>
        <p:spPr>
          <a:xfrm>
            <a:off x="678884" y="1532431"/>
            <a:ext cx="10834234" cy="2205809"/>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Arial" panose="020B0604020202020204" pitchFamily="34" charset="0"/>
              <a:buChar char="•"/>
            </a:pPr>
            <a:r>
              <a:rPr lang="en-US" b="1" dirty="0"/>
              <a:t>Machine Learning Models for Churn Prediction:</a:t>
            </a:r>
            <a:br>
              <a:rPr lang="en-US" dirty="0"/>
            </a:br>
            <a:r>
              <a:rPr lang="en-US" dirty="0"/>
              <a:t>Several machine learning models were implemented to predict customer churn and enhance retention efforts</a:t>
            </a:r>
          </a:p>
        </p:txBody>
      </p:sp>
      <p:sp>
        <p:nvSpPr>
          <p:cNvPr id="4" name="Rectangle 3">
            <a:extLst>
              <a:ext uri="{FF2B5EF4-FFF2-40B4-BE49-F238E27FC236}">
                <a16:creationId xmlns:a16="http://schemas.microsoft.com/office/drawing/2014/main" id="{516E52B6-6F87-A2C0-6AE3-2E07273BCDFA}"/>
              </a:ext>
            </a:extLst>
          </p:cNvPr>
          <p:cNvSpPr/>
          <p:nvPr/>
        </p:nvSpPr>
        <p:spPr>
          <a:xfrm>
            <a:off x="3298003" y="3004981"/>
            <a:ext cx="5373385" cy="20984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1"/>
            <a:r>
              <a:rPr lang="en-US" b="1"/>
              <a:t>Random Forest</a:t>
            </a:r>
            <a:r>
              <a:rPr lang="en-US"/>
              <a:t> provided robust performance with feature importance analysis, improving model accuracy and aiding in identifying key drivers of churn.</a:t>
            </a:r>
            <a:endParaRPr lang="en-US" dirty="0"/>
          </a:p>
        </p:txBody>
      </p:sp>
    </p:spTree>
    <p:extLst>
      <p:ext uri="{BB962C8B-B14F-4D97-AF65-F5344CB8AC3E}">
        <p14:creationId xmlns:p14="http://schemas.microsoft.com/office/powerpoint/2010/main" val="3815469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F1E0B-1E01-45FD-AC02-888FE9CCC8D2}"/>
              </a:ext>
            </a:extLst>
          </p:cNvPr>
          <p:cNvSpPr>
            <a:spLocks noGrp="1"/>
          </p:cNvSpPr>
          <p:nvPr>
            <p:ph idx="1"/>
          </p:nvPr>
        </p:nvSpPr>
        <p:spPr>
          <a:xfrm>
            <a:off x="4736387" y="1953392"/>
            <a:ext cx="6858922" cy="2562226"/>
          </a:xfrm>
        </p:spPr>
        <p:txBody>
          <a:bodyPr/>
          <a:lstStyle/>
          <a:p>
            <a:pPr lvl="1">
              <a:buFont typeface="Wingdings" panose="05000000000000000000" pitchFamily="2" charset="2"/>
              <a:buChar char="Ø"/>
            </a:pPr>
            <a:r>
              <a:rPr lang="en-US" sz="2800" dirty="0"/>
              <a:t>At Risk Customers </a:t>
            </a:r>
          </a:p>
          <a:p>
            <a:pPr lvl="1">
              <a:buFont typeface="Wingdings" panose="05000000000000000000" pitchFamily="2" charset="2"/>
              <a:buChar char="Ø"/>
            </a:pPr>
            <a:r>
              <a:rPr lang="en-US" sz="2800" dirty="0"/>
              <a:t>Can't Lose Them </a:t>
            </a:r>
          </a:p>
          <a:p>
            <a:pPr lvl="1">
              <a:buFont typeface="Wingdings" panose="05000000000000000000" pitchFamily="2" charset="2"/>
              <a:buChar char="Ø"/>
            </a:pPr>
            <a:r>
              <a:rPr lang="en-US" sz="2800" dirty="0"/>
              <a:t>Lost Customers </a:t>
            </a:r>
          </a:p>
          <a:p>
            <a:pPr lvl="1">
              <a:buFont typeface="Wingdings" panose="05000000000000000000" pitchFamily="2" charset="2"/>
              <a:buChar char="Ø"/>
            </a:pPr>
            <a:r>
              <a:rPr lang="en-US" sz="2800" dirty="0"/>
              <a:t>Loyal Customers </a:t>
            </a:r>
          </a:p>
          <a:p>
            <a:pPr lvl="1">
              <a:buFont typeface="Wingdings" panose="05000000000000000000" pitchFamily="2" charset="2"/>
              <a:buChar char="Ø"/>
            </a:pPr>
            <a:r>
              <a:rPr lang="en-US" sz="2800" dirty="0"/>
              <a:t>Potential Loyalists</a:t>
            </a:r>
            <a:endParaRPr lang="en-IN" sz="2800" dirty="0"/>
          </a:p>
        </p:txBody>
      </p:sp>
      <p:sp>
        <p:nvSpPr>
          <p:cNvPr id="3" name="Title 2">
            <a:extLst>
              <a:ext uri="{FF2B5EF4-FFF2-40B4-BE49-F238E27FC236}">
                <a16:creationId xmlns:a16="http://schemas.microsoft.com/office/drawing/2014/main" id="{739BD805-7470-50AA-742F-80C031B9A5B4}"/>
              </a:ext>
            </a:extLst>
          </p:cNvPr>
          <p:cNvSpPr>
            <a:spLocks noGrp="1"/>
          </p:cNvSpPr>
          <p:nvPr>
            <p:ph type="title"/>
          </p:nvPr>
        </p:nvSpPr>
        <p:spPr/>
        <p:txBody>
          <a:bodyPr/>
          <a:lstStyle/>
          <a:p>
            <a:r>
              <a:rPr lang="en-US" dirty="0"/>
              <a:t>CUSTOMER SEGMENATION RESULTS</a:t>
            </a:r>
            <a:endParaRPr lang="en-IN" dirty="0"/>
          </a:p>
        </p:txBody>
      </p:sp>
    </p:spTree>
    <p:extLst>
      <p:ext uri="{BB962C8B-B14F-4D97-AF65-F5344CB8AC3E}">
        <p14:creationId xmlns:p14="http://schemas.microsoft.com/office/powerpoint/2010/main" val="12912131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3" y="1229966"/>
            <a:ext cx="10834234" cy="4934527"/>
          </a:xfrm>
        </p:spPr>
        <p:txBody>
          <a:bodyPr>
            <a:normAutofit/>
          </a:bodyPr>
          <a:lstStyle/>
          <a:p>
            <a:pPr marL="0" indent="0">
              <a:buNone/>
            </a:pPr>
            <a:r>
              <a:rPr lang="en-US" dirty="0"/>
              <a:t>1. Introduction and Objectives</a:t>
            </a:r>
          </a:p>
          <a:p>
            <a:pPr lvl="1"/>
            <a:r>
              <a:rPr lang="en-US" dirty="0"/>
              <a:t> Problem Statement</a:t>
            </a:r>
          </a:p>
          <a:p>
            <a:pPr lvl="1"/>
            <a:r>
              <a:rPr lang="en-US" dirty="0"/>
              <a:t> Business Objectives</a:t>
            </a:r>
          </a:p>
          <a:p>
            <a:pPr lvl="1"/>
            <a:r>
              <a:rPr lang="en-US" dirty="0"/>
              <a:t> Expected Outcomes</a:t>
            </a:r>
          </a:p>
          <a:p>
            <a:pPr marL="0" indent="0">
              <a:buNone/>
            </a:pPr>
            <a:r>
              <a:rPr lang="en-US" dirty="0"/>
              <a:t>2. Data Methodology</a:t>
            </a:r>
          </a:p>
          <a:p>
            <a:pPr lvl="1"/>
            <a:r>
              <a:rPr lang="en-US" dirty="0"/>
              <a:t>Data Collection and Sources</a:t>
            </a:r>
          </a:p>
          <a:p>
            <a:pPr lvl="1"/>
            <a:r>
              <a:rPr lang="en-US" dirty="0"/>
              <a:t>Key Data Insights</a:t>
            </a:r>
          </a:p>
          <a:p>
            <a:pPr lvl="1"/>
            <a:r>
              <a:rPr lang="en-US" dirty="0"/>
              <a:t>Segmentation Methodology</a:t>
            </a:r>
          </a:p>
          <a:p>
            <a:pPr lvl="1"/>
            <a:r>
              <a:rPr lang="en-US" dirty="0"/>
              <a:t>Churn Prediction Methodology</a:t>
            </a:r>
          </a:p>
          <a:p>
            <a:pPr lvl="1"/>
            <a:r>
              <a:rPr lang="en-US" dirty="0"/>
              <a:t>Feature Engineering</a:t>
            </a:r>
          </a:p>
          <a:p>
            <a:pPr marL="0" indent="0">
              <a:buNone/>
            </a:pPr>
            <a:endParaRPr lang="en-US" dirty="0"/>
          </a:p>
          <a:p>
            <a:pPr marL="0" indent="0">
              <a:buNone/>
            </a:pPr>
            <a:endParaRPr lang="en-US" dirty="0"/>
          </a:p>
          <a:p>
            <a:endParaRPr lang="en-US" dirty="0"/>
          </a:p>
          <a:p>
            <a:pPr marL="0" indent="0">
              <a:buNone/>
            </a:pPr>
            <a:endParaRPr lang="en-IN" dirty="0"/>
          </a:p>
        </p:txBody>
      </p:sp>
      <p:pic>
        <p:nvPicPr>
          <p:cNvPr id="8" name="Graphic 7" descr="Projector screen">
            <a:extLst>
              <a:ext uri="{FF2B5EF4-FFF2-40B4-BE49-F238E27FC236}">
                <a16:creationId xmlns:a16="http://schemas.microsoft.com/office/drawing/2014/main" id="{39277837-397D-E67B-77D1-7A20CCAB43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6879" y="996593"/>
            <a:ext cx="4067710" cy="4067710"/>
          </a:xfrm>
          <a:prstGeom prst="rect">
            <a:avLst/>
          </a:prstGeom>
        </p:spPr>
      </p:pic>
      <p:sp>
        <p:nvSpPr>
          <p:cNvPr id="9" name="TextBox 8">
            <a:extLst>
              <a:ext uri="{FF2B5EF4-FFF2-40B4-BE49-F238E27FC236}">
                <a16:creationId xmlns:a16="http://schemas.microsoft.com/office/drawing/2014/main" id="{08B3B496-4500-B0C1-01A3-5D17DDD6FDD0}"/>
              </a:ext>
            </a:extLst>
          </p:cNvPr>
          <p:cNvSpPr txBox="1"/>
          <p:nvPr/>
        </p:nvSpPr>
        <p:spPr>
          <a:xfrm>
            <a:off x="8502294" y="2341970"/>
            <a:ext cx="1756880" cy="584775"/>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AGENDA</a:t>
            </a:r>
            <a:endParaRPr lang="en-IN"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538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03174C-7BF1-C047-BCC3-A300233D0247}"/>
              </a:ext>
            </a:extLst>
          </p:cNvPr>
          <p:cNvSpPr>
            <a:spLocks noGrp="1"/>
          </p:cNvSpPr>
          <p:nvPr>
            <p:ph type="title"/>
          </p:nvPr>
        </p:nvSpPr>
        <p:spPr>
          <a:xfrm>
            <a:off x="1759261" y="0"/>
            <a:ext cx="5544864" cy="1520575"/>
          </a:xfrm>
        </p:spPr>
        <p:txBody>
          <a:bodyPr/>
          <a:lstStyle/>
          <a:p>
            <a:r>
              <a:rPr lang="en-US" dirty="0"/>
              <a:t>OVERVIEW O</a:t>
            </a:r>
            <a:r>
              <a:rPr lang="en-US" dirty="0">
                <a:solidFill>
                  <a:schemeClr val="tx1"/>
                </a:solidFill>
              </a:rPr>
              <a:t>F SEGMENTS</a:t>
            </a:r>
            <a:endParaRPr lang="en-IN" dirty="0">
              <a:solidFill>
                <a:schemeClr val="tx1"/>
              </a:solidFill>
            </a:endParaRPr>
          </a:p>
        </p:txBody>
      </p:sp>
      <p:graphicFrame>
        <p:nvGraphicFramePr>
          <p:cNvPr id="4" name="Diagram 3">
            <a:extLst>
              <a:ext uri="{FF2B5EF4-FFF2-40B4-BE49-F238E27FC236}">
                <a16:creationId xmlns:a16="http://schemas.microsoft.com/office/drawing/2014/main" id="{6B333EB5-2046-95FC-0EBF-7E5FF45B325E}"/>
              </a:ext>
            </a:extLst>
          </p:cNvPr>
          <p:cNvGraphicFramePr/>
          <p:nvPr>
            <p:extLst>
              <p:ext uri="{D42A27DB-BD31-4B8C-83A1-F6EECF244321}">
                <p14:modId xmlns:p14="http://schemas.microsoft.com/office/powerpoint/2010/main" val="2537612075"/>
              </p:ext>
            </p:extLst>
          </p:nvPr>
        </p:nvGraphicFramePr>
        <p:xfrm>
          <a:off x="39384" y="1921273"/>
          <a:ext cx="12113232" cy="4952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5CBA18F8-DFF9-9C38-AC58-50456D9EE4A6}"/>
              </a:ext>
            </a:extLst>
          </p:cNvPr>
          <p:cNvSpPr txBox="1"/>
          <p:nvPr/>
        </p:nvSpPr>
        <p:spPr>
          <a:xfrm>
            <a:off x="4222679" y="1099509"/>
            <a:ext cx="7584896" cy="164352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mn-cs"/>
              </a:rPr>
              <a:t>Overview of Segments</a:t>
            </a:r>
            <a:r>
              <a:rPr kumimoji="0" lang="en-US" sz="28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mn-cs"/>
              </a:rPr>
              <a:t>: The customer base was categorized into distinct segments, each with unique characteristics to tailor marketing strategies effectively:</a:t>
            </a:r>
          </a:p>
        </p:txBody>
      </p:sp>
    </p:spTree>
    <p:extLst>
      <p:ext uri="{BB962C8B-B14F-4D97-AF65-F5344CB8AC3E}">
        <p14:creationId xmlns:p14="http://schemas.microsoft.com/office/powerpoint/2010/main" val="2151256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C752-90D2-EF45-7633-CEB37C270840}"/>
              </a:ext>
            </a:extLst>
          </p:cNvPr>
          <p:cNvSpPr>
            <a:spLocks noGrp="1"/>
          </p:cNvSpPr>
          <p:nvPr>
            <p:ph type="title"/>
          </p:nvPr>
        </p:nvSpPr>
        <p:spPr/>
        <p:txBody>
          <a:bodyPr/>
          <a:lstStyle/>
          <a:p>
            <a:r>
              <a:rPr lang="en-US" dirty="0"/>
              <a:t>Tailored Marketing </a:t>
            </a:r>
            <a:r>
              <a:rPr lang="en-US" dirty="0" err="1"/>
              <a:t>Stategy</a:t>
            </a:r>
            <a:endParaRPr lang="en-IN" dirty="0"/>
          </a:p>
        </p:txBody>
      </p:sp>
      <p:sp>
        <p:nvSpPr>
          <p:cNvPr id="3" name="Content Placeholder 2">
            <a:extLst>
              <a:ext uri="{FF2B5EF4-FFF2-40B4-BE49-F238E27FC236}">
                <a16:creationId xmlns:a16="http://schemas.microsoft.com/office/drawing/2014/main" id="{218CBB2D-A58A-0696-01EE-65E4B31CB714}"/>
              </a:ext>
            </a:extLst>
          </p:cNvPr>
          <p:cNvSpPr>
            <a:spLocks noGrp="1"/>
          </p:cNvSpPr>
          <p:nvPr>
            <p:ph idx="1"/>
          </p:nvPr>
        </p:nvSpPr>
        <p:spPr>
          <a:xfrm>
            <a:off x="678884" y="1407950"/>
            <a:ext cx="10834234" cy="4398066"/>
          </a:xfrm>
        </p:spPr>
        <p:txBody>
          <a:bodyPr>
            <a:normAutofit fontScale="92500" lnSpcReduction="20000"/>
          </a:bodyPr>
          <a:lstStyle/>
          <a:p>
            <a:r>
              <a:rPr lang="en-US" b="1" dirty="0"/>
              <a:t>At Risk Customers</a:t>
            </a:r>
            <a:r>
              <a:rPr lang="en-US" dirty="0"/>
              <a:t>: Implement re-engagement campaigns like targeted discounts or personalized product recommendations.</a:t>
            </a:r>
          </a:p>
          <a:p>
            <a:pPr>
              <a:buFont typeface="Arial" panose="020B0604020202020204" pitchFamily="34" charset="0"/>
              <a:buChar char="•"/>
            </a:pPr>
            <a:r>
              <a:rPr lang="en-US" b="1" dirty="0"/>
              <a:t>Can’t Lose Them</a:t>
            </a:r>
            <a:r>
              <a:rPr lang="en-US" dirty="0"/>
              <a:t>: Offer special incentives or exclusive perks to maintain their interest and prevent churn.</a:t>
            </a:r>
          </a:p>
          <a:p>
            <a:pPr>
              <a:buFont typeface="Arial" panose="020B0604020202020204" pitchFamily="34" charset="0"/>
              <a:buChar char="•"/>
            </a:pPr>
            <a:r>
              <a:rPr lang="en-US" b="1" dirty="0"/>
              <a:t>Lost Customers</a:t>
            </a:r>
            <a:r>
              <a:rPr lang="en-US" dirty="0"/>
              <a:t>: Run reactivation campaigns with attractive offers to regain their interest and bring them back into active engagement.</a:t>
            </a:r>
          </a:p>
          <a:p>
            <a:pPr>
              <a:buFont typeface="Arial" panose="020B0604020202020204" pitchFamily="34" charset="0"/>
              <a:buChar char="•"/>
            </a:pPr>
            <a:r>
              <a:rPr lang="en-US" b="1" dirty="0"/>
              <a:t>Loyal Customers</a:t>
            </a:r>
            <a:r>
              <a:rPr lang="en-US" dirty="0"/>
              <a:t>: Maintain strong engagement through loyalty programs and premium customer service, ensuring continued retention.</a:t>
            </a:r>
          </a:p>
          <a:p>
            <a:pPr>
              <a:buFont typeface="Arial" panose="020B0604020202020204" pitchFamily="34" charset="0"/>
              <a:buChar char="•"/>
            </a:pPr>
            <a:r>
              <a:rPr lang="en-US" b="1" dirty="0"/>
              <a:t>Potential Loyalists</a:t>
            </a:r>
            <a:r>
              <a:rPr lang="en-US" dirty="0"/>
              <a:t>: Foster a relationship with incentives and personalized outreach to build loyalty and encourage repeat purchases.</a:t>
            </a:r>
          </a:p>
          <a:p>
            <a:pPr marL="0" indent="0">
              <a:buNone/>
            </a:pPr>
            <a:r>
              <a:rPr lang="en-US" dirty="0"/>
              <a:t>Each segment benefits from tailored strategies that address their unique needs and potential to maximize engagement and lifetime value.</a:t>
            </a:r>
          </a:p>
          <a:p>
            <a:endParaRPr lang="en-IN" dirty="0"/>
          </a:p>
        </p:txBody>
      </p:sp>
    </p:spTree>
    <p:extLst>
      <p:ext uri="{BB962C8B-B14F-4D97-AF65-F5344CB8AC3E}">
        <p14:creationId xmlns:p14="http://schemas.microsoft.com/office/powerpoint/2010/main" val="275357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61036-A7D8-918E-26D2-B82910F9C7D1}"/>
              </a:ext>
            </a:extLst>
          </p:cNvPr>
          <p:cNvSpPr>
            <a:spLocks noGrp="1"/>
          </p:cNvSpPr>
          <p:nvPr>
            <p:ph idx="1"/>
          </p:nvPr>
        </p:nvSpPr>
        <p:spPr/>
        <p:txBody>
          <a:bodyPr/>
          <a:lstStyle/>
          <a:p>
            <a:r>
              <a:rPr lang="en-US" b="1" dirty="0"/>
              <a:t>Recency</a:t>
            </a:r>
            <a:r>
              <a:rPr lang="en-US" dirty="0"/>
              <a:t>: Customers who hadn’t engaged recently had a higher risk of churning, emphasizing the importance of maintaining regular contact.</a:t>
            </a:r>
          </a:p>
          <a:p>
            <a:r>
              <a:rPr lang="en-US" b="1" dirty="0"/>
              <a:t>Frequency</a:t>
            </a:r>
            <a:r>
              <a:rPr lang="en-US" dirty="0"/>
              <a:t>: Low purchase frequency was a strong indicator of churn, with infrequent buyers showing less attachment.</a:t>
            </a:r>
          </a:p>
          <a:p>
            <a:r>
              <a:rPr lang="en-US" b="1" dirty="0"/>
              <a:t>Monetary Value</a:t>
            </a:r>
            <a:r>
              <a:rPr lang="en-US" dirty="0"/>
              <a:t>: Customers with lower overall spending levels were likelier to churn, potentially highlighting pricing sensitivity or lack of perceived value</a:t>
            </a:r>
            <a:endParaRPr lang="en-IN" dirty="0"/>
          </a:p>
        </p:txBody>
      </p:sp>
      <p:sp>
        <p:nvSpPr>
          <p:cNvPr id="3" name="Title 2">
            <a:extLst>
              <a:ext uri="{FF2B5EF4-FFF2-40B4-BE49-F238E27FC236}">
                <a16:creationId xmlns:a16="http://schemas.microsoft.com/office/drawing/2014/main" id="{5D404C26-771D-33AE-7BD8-1773730E1A89}"/>
              </a:ext>
            </a:extLst>
          </p:cNvPr>
          <p:cNvSpPr>
            <a:spLocks noGrp="1"/>
          </p:cNvSpPr>
          <p:nvPr>
            <p:ph type="title"/>
          </p:nvPr>
        </p:nvSpPr>
        <p:spPr>
          <a:xfrm>
            <a:off x="838202" y="1026083"/>
            <a:ext cx="2743200" cy="2562226"/>
          </a:xfrm>
        </p:spPr>
        <p:txBody>
          <a:bodyPr/>
          <a:lstStyle/>
          <a:p>
            <a:r>
              <a:rPr lang="en-US" dirty="0"/>
              <a:t>KEY DRIVERS OF CHURN</a:t>
            </a:r>
            <a:endParaRPr lang="en-IN" dirty="0"/>
          </a:p>
        </p:txBody>
      </p:sp>
      <p:graphicFrame>
        <p:nvGraphicFramePr>
          <p:cNvPr id="4" name="Diagram 3">
            <a:extLst>
              <a:ext uri="{FF2B5EF4-FFF2-40B4-BE49-F238E27FC236}">
                <a16:creationId xmlns:a16="http://schemas.microsoft.com/office/drawing/2014/main" id="{466A78D2-25C9-F331-23DC-0AF31ACB9DF9}"/>
              </a:ext>
            </a:extLst>
          </p:cNvPr>
          <p:cNvGraphicFramePr/>
          <p:nvPr>
            <p:extLst>
              <p:ext uri="{D42A27DB-BD31-4B8C-83A1-F6EECF244321}">
                <p14:modId xmlns:p14="http://schemas.microsoft.com/office/powerpoint/2010/main" val="3945250485"/>
              </p:ext>
            </p:extLst>
          </p:nvPr>
        </p:nvGraphicFramePr>
        <p:xfrm>
          <a:off x="-11347" y="3002943"/>
          <a:ext cx="3776385" cy="1891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01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FBE28-28A2-B166-75AE-E7FC430C3F84}"/>
              </a:ext>
            </a:extLst>
          </p:cNvPr>
          <p:cNvSpPr>
            <a:spLocks noGrp="1"/>
          </p:cNvSpPr>
          <p:nvPr>
            <p:ph idx="1"/>
          </p:nvPr>
        </p:nvSpPr>
        <p:spPr/>
        <p:txBody>
          <a:bodyPr/>
          <a:lstStyle/>
          <a:p>
            <a:r>
              <a:rPr lang="en-US" b="1" dirty="0"/>
              <a:t>High Churn Risk:</a:t>
            </a:r>
            <a:r>
              <a:rPr lang="en-US" dirty="0"/>
              <a:t> Customers with low frequency, high recency, and low monetary value, indicating a need for retention strategies like special offers or re-engagement campaigns.</a:t>
            </a:r>
          </a:p>
          <a:p>
            <a:r>
              <a:rPr lang="en-US" b="1" dirty="0"/>
              <a:t>Medium Churn Risk:</a:t>
            </a:r>
            <a:r>
              <a:rPr lang="en-US" dirty="0"/>
              <a:t> Customers with moderate RFM scores, where targeted loyalty programs can strengthen engagement.</a:t>
            </a:r>
          </a:p>
          <a:p>
            <a:r>
              <a:rPr lang="en-US" b="1" dirty="0"/>
              <a:t>Low Churn Risk:</a:t>
            </a:r>
            <a:r>
              <a:rPr lang="en-US" dirty="0"/>
              <a:t> Customers with high purchase frequency, recent activity, and significant spending, suggesting low churn probability. Retention strategies should focus on satisfaction maintenance.</a:t>
            </a:r>
            <a:endParaRPr lang="en-IN" dirty="0"/>
          </a:p>
        </p:txBody>
      </p:sp>
      <p:sp>
        <p:nvSpPr>
          <p:cNvPr id="3" name="Title 2">
            <a:extLst>
              <a:ext uri="{FF2B5EF4-FFF2-40B4-BE49-F238E27FC236}">
                <a16:creationId xmlns:a16="http://schemas.microsoft.com/office/drawing/2014/main" id="{E110AC09-DFF1-FEF6-ABAE-7C168DC23271}"/>
              </a:ext>
            </a:extLst>
          </p:cNvPr>
          <p:cNvSpPr>
            <a:spLocks noGrp="1"/>
          </p:cNvSpPr>
          <p:nvPr>
            <p:ph type="title"/>
          </p:nvPr>
        </p:nvSpPr>
        <p:spPr>
          <a:xfrm>
            <a:off x="838202" y="1353630"/>
            <a:ext cx="2743200" cy="2562226"/>
          </a:xfrm>
        </p:spPr>
        <p:txBody>
          <a:bodyPr/>
          <a:lstStyle/>
          <a:p>
            <a:r>
              <a:rPr lang="en-US" dirty="0"/>
              <a:t>CHURN RISK LEVELS</a:t>
            </a:r>
            <a:endParaRPr lang="en-IN" dirty="0"/>
          </a:p>
        </p:txBody>
      </p:sp>
      <p:pic>
        <p:nvPicPr>
          <p:cNvPr id="5" name="Graphic 4" descr="Bar graph with upward trend">
            <a:extLst>
              <a:ext uri="{FF2B5EF4-FFF2-40B4-BE49-F238E27FC236}">
                <a16:creationId xmlns:a16="http://schemas.microsoft.com/office/drawing/2014/main" id="{01779181-972F-58DA-3DF4-B3319E230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2926" y="3242899"/>
            <a:ext cx="1537187" cy="1537187"/>
          </a:xfrm>
          <a:prstGeom prst="rect">
            <a:avLst/>
          </a:prstGeom>
        </p:spPr>
      </p:pic>
    </p:spTree>
    <p:extLst>
      <p:ext uri="{BB962C8B-B14F-4D97-AF65-F5344CB8AC3E}">
        <p14:creationId xmlns:p14="http://schemas.microsoft.com/office/powerpoint/2010/main" val="211729094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C6C46-4C98-FDC8-973C-8360D9C9C404}"/>
              </a:ext>
            </a:extLst>
          </p:cNvPr>
          <p:cNvSpPr>
            <a:spLocks noGrp="1"/>
          </p:cNvSpPr>
          <p:nvPr>
            <p:ph type="title" orient="vert"/>
          </p:nvPr>
        </p:nvSpPr>
        <p:spPr/>
        <p:txBody>
          <a:bodyPr/>
          <a:lstStyle/>
          <a:p>
            <a:r>
              <a:rPr lang="en-US" dirty="0"/>
              <a:t>BUSINESS IMPACT AND RECOMENDATIONS</a:t>
            </a:r>
            <a:endParaRPr lang="en-IN" dirty="0"/>
          </a:p>
        </p:txBody>
      </p:sp>
      <p:sp>
        <p:nvSpPr>
          <p:cNvPr id="4" name="TextBox 3">
            <a:extLst>
              <a:ext uri="{FF2B5EF4-FFF2-40B4-BE49-F238E27FC236}">
                <a16:creationId xmlns:a16="http://schemas.microsoft.com/office/drawing/2014/main" id="{28D476C7-96FA-0883-8C82-7835E3FF6AB8}"/>
              </a:ext>
            </a:extLst>
          </p:cNvPr>
          <p:cNvSpPr txBox="1"/>
          <p:nvPr/>
        </p:nvSpPr>
        <p:spPr>
          <a:xfrm>
            <a:off x="2283430" y="4092010"/>
            <a:ext cx="8165387" cy="369332"/>
          </a:xfrm>
          <a:prstGeom prst="rect">
            <a:avLst/>
          </a:prstGeom>
          <a:noFill/>
        </p:spPr>
        <p:txBody>
          <a:bodyPr wrap="square">
            <a:spAutoFit/>
          </a:bodyPr>
          <a:lstStyle/>
          <a:p>
            <a:r>
              <a:rPr lang="en-US" b="1" dirty="0">
                <a:solidFill>
                  <a:schemeClr val="bg1"/>
                </a:solidFill>
              </a:rPr>
              <a:t>Here is breakdown for each customer segment, focusing on strategies and impacts</a:t>
            </a:r>
            <a:endParaRPr lang="en-IN" b="1" dirty="0">
              <a:solidFill>
                <a:schemeClr val="bg1"/>
              </a:solidFill>
            </a:endParaRPr>
          </a:p>
        </p:txBody>
      </p:sp>
    </p:spTree>
    <p:extLst>
      <p:ext uri="{BB962C8B-B14F-4D97-AF65-F5344CB8AC3E}">
        <p14:creationId xmlns:p14="http://schemas.microsoft.com/office/powerpoint/2010/main" val="9589354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C10548-362D-8DF5-8D96-A042802AF641}"/>
              </a:ext>
            </a:extLst>
          </p:cNvPr>
          <p:cNvSpPr>
            <a:spLocks noGrp="1"/>
          </p:cNvSpPr>
          <p:nvPr>
            <p:ph type="title"/>
          </p:nvPr>
        </p:nvSpPr>
        <p:spPr>
          <a:xfrm>
            <a:off x="1577948" y="-505413"/>
            <a:ext cx="7325474" cy="2562226"/>
          </a:xfrm>
        </p:spPr>
        <p:txBody>
          <a:bodyPr/>
          <a:lstStyle/>
          <a:p>
            <a:r>
              <a:rPr lang="en-IN" b="1" dirty="0"/>
              <a:t>Segmentation </a:t>
            </a:r>
            <a:r>
              <a:rPr lang="en-IN" b="1" dirty="0">
                <a:solidFill>
                  <a:schemeClr val="tx1"/>
                </a:solidFill>
              </a:rPr>
              <a:t>Recommendations</a:t>
            </a:r>
            <a:r>
              <a:rPr lang="en-IN" dirty="0">
                <a:solidFill>
                  <a:schemeClr val="tx1"/>
                </a:solidFill>
              </a:rPr>
              <a:t>:</a:t>
            </a:r>
          </a:p>
        </p:txBody>
      </p:sp>
      <p:grpSp>
        <p:nvGrpSpPr>
          <p:cNvPr id="20" name="Group 19">
            <a:extLst>
              <a:ext uri="{FF2B5EF4-FFF2-40B4-BE49-F238E27FC236}">
                <a16:creationId xmlns:a16="http://schemas.microsoft.com/office/drawing/2014/main" id="{608A70EB-B561-601C-E25F-5B681D1EB539}"/>
              </a:ext>
            </a:extLst>
          </p:cNvPr>
          <p:cNvGrpSpPr/>
          <p:nvPr/>
        </p:nvGrpSpPr>
        <p:grpSpPr>
          <a:xfrm>
            <a:off x="266390" y="1367864"/>
            <a:ext cx="11610540" cy="4539775"/>
            <a:chOff x="297951" y="1415502"/>
            <a:chExt cx="11630346" cy="4026995"/>
          </a:xfrm>
        </p:grpSpPr>
        <p:sp>
          <p:nvSpPr>
            <p:cNvPr id="21" name="Rectangle 20">
              <a:extLst>
                <a:ext uri="{FF2B5EF4-FFF2-40B4-BE49-F238E27FC236}">
                  <a16:creationId xmlns:a16="http://schemas.microsoft.com/office/drawing/2014/main" id="{292E8783-465C-D96D-9AC7-B6529BBBC51B}"/>
                </a:ext>
              </a:extLst>
            </p:cNvPr>
            <p:cNvSpPr/>
            <p:nvPr/>
          </p:nvSpPr>
          <p:spPr>
            <a:xfrm>
              <a:off x="297951" y="1415502"/>
              <a:ext cx="11630346" cy="4026995"/>
            </a:xfrm>
            <a:prstGeom prst="rect">
              <a:avLst/>
            </a:prstGeom>
            <a:noFill/>
            <a:ln>
              <a:noFill/>
            </a:ln>
          </p:spPr>
        </p:sp>
        <p:sp>
          <p:nvSpPr>
            <p:cNvPr id="22" name="Freeform: Shape 21">
              <a:extLst>
                <a:ext uri="{FF2B5EF4-FFF2-40B4-BE49-F238E27FC236}">
                  <a16:creationId xmlns:a16="http://schemas.microsoft.com/office/drawing/2014/main" id="{94D63D4C-B918-5E65-9DC9-C0452EF0B94E}"/>
                </a:ext>
              </a:extLst>
            </p:cNvPr>
            <p:cNvSpPr/>
            <p:nvPr/>
          </p:nvSpPr>
          <p:spPr>
            <a:xfrm rot="16200000">
              <a:off x="-578973" y="2298901"/>
              <a:ext cx="4026988" cy="2260195"/>
            </a:xfrm>
            <a:custGeom>
              <a:avLst/>
              <a:gdLst>
                <a:gd name="connsiteX0" fmla="*/ 0 w 2260194"/>
                <a:gd name="connsiteY0" fmla="*/ 113010 h 4026987"/>
                <a:gd name="connsiteX1" fmla="*/ 113010 w 2260194"/>
                <a:gd name="connsiteY1" fmla="*/ 0 h 4026987"/>
                <a:gd name="connsiteX2" fmla="*/ 2147184 w 2260194"/>
                <a:gd name="connsiteY2" fmla="*/ 0 h 4026987"/>
                <a:gd name="connsiteX3" fmla="*/ 2260194 w 2260194"/>
                <a:gd name="connsiteY3" fmla="*/ 113010 h 4026987"/>
                <a:gd name="connsiteX4" fmla="*/ 2260194 w 2260194"/>
                <a:gd name="connsiteY4" fmla="*/ 3913977 h 4026987"/>
                <a:gd name="connsiteX5" fmla="*/ 2147184 w 2260194"/>
                <a:gd name="connsiteY5" fmla="*/ 4026987 h 4026987"/>
                <a:gd name="connsiteX6" fmla="*/ 113010 w 2260194"/>
                <a:gd name="connsiteY6" fmla="*/ 4026987 h 4026987"/>
                <a:gd name="connsiteX7" fmla="*/ 0 w 2260194"/>
                <a:gd name="connsiteY7" fmla="*/ 3913977 h 4026987"/>
                <a:gd name="connsiteX8" fmla="*/ 0 w 2260194"/>
                <a:gd name="connsiteY8" fmla="*/ 113010 h 40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194" h="4026987">
                  <a:moveTo>
                    <a:pt x="2196766" y="1"/>
                  </a:moveTo>
                  <a:cubicBezTo>
                    <a:pt x="2231796" y="1"/>
                    <a:pt x="2260194" y="90148"/>
                    <a:pt x="2260194" y="201351"/>
                  </a:cubicBezTo>
                  <a:lnTo>
                    <a:pt x="2260194" y="3825636"/>
                  </a:lnTo>
                  <a:cubicBezTo>
                    <a:pt x="2260194" y="3936839"/>
                    <a:pt x="2231796" y="4026986"/>
                    <a:pt x="2196766" y="4026986"/>
                  </a:cubicBezTo>
                  <a:lnTo>
                    <a:pt x="63428" y="4026986"/>
                  </a:lnTo>
                  <a:cubicBezTo>
                    <a:pt x="28398" y="4026986"/>
                    <a:pt x="0" y="3936839"/>
                    <a:pt x="0" y="3825636"/>
                  </a:cubicBezTo>
                  <a:lnTo>
                    <a:pt x="0" y="201351"/>
                  </a:lnTo>
                  <a:cubicBezTo>
                    <a:pt x="0" y="90148"/>
                    <a:pt x="28398" y="1"/>
                    <a:pt x="63428" y="1"/>
                  </a:cubicBezTo>
                  <a:lnTo>
                    <a:pt x="2196766" y="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24857" tIns="82298" rIns="106681" bIns="1808154" numCol="1" spcCol="1270" anchor="t" anchorCtr="0">
              <a:noAutofit/>
            </a:bodyPr>
            <a:lstStyle/>
            <a:p>
              <a:pPr marL="0" lvl="0" indent="0" algn="r" defTabSz="1066800">
                <a:lnSpc>
                  <a:spcPct val="90000"/>
                </a:lnSpc>
                <a:spcBef>
                  <a:spcPct val="0"/>
                </a:spcBef>
                <a:spcAft>
                  <a:spcPct val="35000"/>
                </a:spcAft>
                <a:buNone/>
              </a:pPr>
              <a:r>
                <a:rPr lang="en-US" sz="2400" b="1" kern="1200" dirty="0">
                  <a:ln>
                    <a:solidFill>
                      <a:schemeClr val="tx1"/>
                    </a:solidFill>
                  </a:ln>
                </a:rPr>
                <a:t>At-Risk Customers</a:t>
              </a:r>
              <a:endParaRPr lang="en-IN" sz="2400" kern="1200" dirty="0">
                <a:ln>
                  <a:solidFill>
                    <a:schemeClr val="tx1"/>
                  </a:solidFill>
                </a:ln>
              </a:endParaRPr>
            </a:p>
          </p:txBody>
        </p:sp>
        <p:sp>
          <p:nvSpPr>
            <p:cNvPr id="23" name="Freeform: Shape 22">
              <a:extLst>
                <a:ext uri="{FF2B5EF4-FFF2-40B4-BE49-F238E27FC236}">
                  <a16:creationId xmlns:a16="http://schemas.microsoft.com/office/drawing/2014/main" id="{4232F246-FD1E-51D2-EBF1-0F64E0727A08}"/>
                </a:ext>
              </a:extLst>
            </p:cNvPr>
            <p:cNvSpPr/>
            <p:nvPr/>
          </p:nvSpPr>
          <p:spPr>
            <a:xfrm>
              <a:off x="756463" y="1415505"/>
              <a:ext cx="1683844" cy="4026987"/>
            </a:xfrm>
            <a:custGeom>
              <a:avLst/>
              <a:gdLst>
                <a:gd name="connsiteX0" fmla="*/ 0 w 1683844"/>
                <a:gd name="connsiteY0" fmla="*/ 0 h 4026987"/>
                <a:gd name="connsiteX1" fmla="*/ 1683844 w 1683844"/>
                <a:gd name="connsiteY1" fmla="*/ 0 h 4026987"/>
                <a:gd name="connsiteX2" fmla="*/ 1683844 w 1683844"/>
                <a:gd name="connsiteY2" fmla="*/ 4026987 h 4026987"/>
                <a:gd name="connsiteX3" fmla="*/ 0 w 1683844"/>
                <a:gd name="connsiteY3" fmla="*/ 4026987 h 4026987"/>
                <a:gd name="connsiteX4" fmla="*/ 0 w 1683844"/>
                <a:gd name="connsiteY4" fmla="*/ 0 h 4026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844" h="4026987">
                  <a:moveTo>
                    <a:pt x="0" y="0"/>
                  </a:moveTo>
                  <a:lnTo>
                    <a:pt x="1683844" y="0"/>
                  </a:lnTo>
                  <a:lnTo>
                    <a:pt x="1683844" y="4026987"/>
                  </a:lnTo>
                  <a:lnTo>
                    <a:pt x="0" y="4026987"/>
                  </a:lnTo>
                  <a:lnTo>
                    <a:pt x="0" y="0"/>
                  </a:lnTo>
                  <a:close/>
                </a:path>
              </a:pathLst>
            </a:custGeom>
            <a:noFill/>
            <a:ln>
              <a:noFill/>
            </a:ln>
            <a:scene3d>
              <a:camera prst="orthographicFront"/>
              <a:lightRig rig="flat" dir="t"/>
            </a:scene3d>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500" b="1" kern="1200" dirty="0">
                  <a:latin typeface="Calibri "/>
                </a:rPr>
                <a:t>Characteristics</a:t>
              </a:r>
              <a:r>
                <a:rPr lang="en-US" sz="1500" kern="1200" dirty="0">
                  <a:latin typeface="Calibri "/>
                </a:rPr>
                <a:t>: These customers show a decrease in engagement or purchasing frequency.</a:t>
              </a:r>
              <a:endParaRPr lang="en-IN" sz="1500" kern="1200" dirty="0">
                <a:latin typeface="Calibri "/>
              </a:endParaRPr>
            </a:p>
            <a:p>
              <a:pPr marL="0" lvl="0" indent="0" algn="l" defTabSz="622300">
                <a:lnSpc>
                  <a:spcPct val="90000"/>
                </a:lnSpc>
                <a:spcBef>
                  <a:spcPct val="0"/>
                </a:spcBef>
                <a:spcAft>
                  <a:spcPct val="35000"/>
                </a:spcAft>
                <a:buNone/>
              </a:pPr>
              <a:r>
                <a:rPr lang="en-US" sz="1500" b="1" kern="1200" dirty="0">
                  <a:latin typeface="Calibri "/>
                </a:rPr>
                <a:t>Strategy</a:t>
              </a:r>
              <a:r>
                <a:rPr lang="en-US" sz="1500" kern="1200" dirty="0">
                  <a:latin typeface="Calibri "/>
                </a:rPr>
                <a:t>: Offer personalized incentives, such as targeted discounts or reminders of loyalty benefits, to encourage renewed engagement.</a:t>
              </a:r>
            </a:p>
            <a:p>
              <a:pPr marL="0" lvl="0" indent="0" algn="l" defTabSz="622300">
                <a:lnSpc>
                  <a:spcPct val="90000"/>
                </a:lnSpc>
                <a:spcBef>
                  <a:spcPct val="0"/>
                </a:spcBef>
                <a:spcAft>
                  <a:spcPct val="35000"/>
                </a:spcAft>
                <a:buNone/>
              </a:pPr>
              <a:r>
                <a:rPr lang="en-US" sz="1500" b="1" kern="1200" dirty="0">
                  <a:latin typeface="Calibri "/>
                </a:rPr>
                <a:t>Impact</a:t>
              </a:r>
              <a:r>
                <a:rPr lang="en-US" sz="1500" kern="1200" dirty="0">
                  <a:latin typeface="Calibri "/>
                </a:rPr>
                <a:t>: Re-engagement can prevent these customers from moving to the "Lost Customers" category, reducing churn rate.</a:t>
              </a:r>
            </a:p>
          </p:txBody>
        </p:sp>
        <p:sp>
          <p:nvSpPr>
            <p:cNvPr id="24" name="Freeform: Shape 23">
              <a:extLst>
                <a:ext uri="{FF2B5EF4-FFF2-40B4-BE49-F238E27FC236}">
                  <a16:creationId xmlns:a16="http://schemas.microsoft.com/office/drawing/2014/main" id="{6765A12C-907F-024B-2153-6096B713AA34}"/>
                </a:ext>
              </a:extLst>
            </p:cNvPr>
            <p:cNvSpPr/>
            <p:nvPr/>
          </p:nvSpPr>
          <p:spPr>
            <a:xfrm rot="16200000">
              <a:off x="1760328" y="2298901"/>
              <a:ext cx="4026988" cy="2260195"/>
            </a:xfrm>
            <a:custGeom>
              <a:avLst/>
              <a:gdLst>
                <a:gd name="connsiteX0" fmla="*/ 0 w 2260194"/>
                <a:gd name="connsiteY0" fmla="*/ 113010 h 4026987"/>
                <a:gd name="connsiteX1" fmla="*/ 113010 w 2260194"/>
                <a:gd name="connsiteY1" fmla="*/ 0 h 4026987"/>
                <a:gd name="connsiteX2" fmla="*/ 2147184 w 2260194"/>
                <a:gd name="connsiteY2" fmla="*/ 0 h 4026987"/>
                <a:gd name="connsiteX3" fmla="*/ 2260194 w 2260194"/>
                <a:gd name="connsiteY3" fmla="*/ 113010 h 4026987"/>
                <a:gd name="connsiteX4" fmla="*/ 2260194 w 2260194"/>
                <a:gd name="connsiteY4" fmla="*/ 3913977 h 4026987"/>
                <a:gd name="connsiteX5" fmla="*/ 2147184 w 2260194"/>
                <a:gd name="connsiteY5" fmla="*/ 4026987 h 4026987"/>
                <a:gd name="connsiteX6" fmla="*/ 113010 w 2260194"/>
                <a:gd name="connsiteY6" fmla="*/ 4026987 h 4026987"/>
                <a:gd name="connsiteX7" fmla="*/ 0 w 2260194"/>
                <a:gd name="connsiteY7" fmla="*/ 3913977 h 4026987"/>
                <a:gd name="connsiteX8" fmla="*/ 0 w 2260194"/>
                <a:gd name="connsiteY8" fmla="*/ 113010 h 40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194" h="4026987">
                  <a:moveTo>
                    <a:pt x="2196766" y="1"/>
                  </a:moveTo>
                  <a:cubicBezTo>
                    <a:pt x="2231796" y="1"/>
                    <a:pt x="2260194" y="90148"/>
                    <a:pt x="2260194" y="201351"/>
                  </a:cubicBezTo>
                  <a:lnTo>
                    <a:pt x="2260194" y="3825636"/>
                  </a:lnTo>
                  <a:cubicBezTo>
                    <a:pt x="2260194" y="3936839"/>
                    <a:pt x="2231796" y="4026986"/>
                    <a:pt x="2196766" y="4026986"/>
                  </a:cubicBezTo>
                  <a:lnTo>
                    <a:pt x="63428" y="4026986"/>
                  </a:lnTo>
                  <a:cubicBezTo>
                    <a:pt x="28398" y="4026986"/>
                    <a:pt x="0" y="3936839"/>
                    <a:pt x="0" y="3825636"/>
                  </a:cubicBezTo>
                  <a:lnTo>
                    <a:pt x="0" y="201351"/>
                  </a:lnTo>
                  <a:cubicBezTo>
                    <a:pt x="0" y="90148"/>
                    <a:pt x="28398" y="1"/>
                    <a:pt x="63428" y="1"/>
                  </a:cubicBezTo>
                  <a:lnTo>
                    <a:pt x="2196766" y="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24857" tIns="82297" rIns="106680" bIns="1808155" numCol="1" spcCol="1270" anchor="t" anchorCtr="0">
              <a:noAutofit/>
            </a:bodyPr>
            <a:lstStyle/>
            <a:p>
              <a:pPr marL="0" lvl="0" indent="0" algn="r" defTabSz="1066800">
                <a:lnSpc>
                  <a:spcPct val="90000"/>
                </a:lnSpc>
                <a:spcBef>
                  <a:spcPct val="0"/>
                </a:spcBef>
                <a:spcAft>
                  <a:spcPct val="35000"/>
                </a:spcAft>
                <a:buNone/>
              </a:pPr>
              <a:r>
                <a:rPr lang="en-US" sz="2400" b="1" kern="1200" dirty="0"/>
                <a:t>Can't Lose Them</a:t>
              </a:r>
              <a:endParaRPr lang="en-IN" sz="2400" kern="1200" dirty="0"/>
            </a:p>
          </p:txBody>
        </p:sp>
        <p:sp>
          <p:nvSpPr>
            <p:cNvPr id="25" name="Flowchart: Extract 24">
              <a:extLst>
                <a:ext uri="{FF2B5EF4-FFF2-40B4-BE49-F238E27FC236}">
                  <a16:creationId xmlns:a16="http://schemas.microsoft.com/office/drawing/2014/main" id="{D48C9E7E-FE35-25D8-5123-3A6427660C22}"/>
                </a:ext>
              </a:extLst>
            </p:cNvPr>
            <p:cNvSpPr/>
            <p:nvPr/>
          </p:nvSpPr>
          <p:spPr>
            <a:xfrm rot="5400000">
              <a:off x="2455855" y="3569662"/>
              <a:ext cx="398343" cy="339029"/>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Freeform: Shape 25">
              <a:extLst>
                <a:ext uri="{FF2B5EF4-FFF2-40B4-BE49-F238E27FC236}">
                  <a16:creationId xmlns:a16="http://schemas.microsoft.com/office/drawing/2014/main" id="{662E486D-320A-4BA2-CABB-4A79F2AF1FA7}"/>
                </a:ext>
              </a:extLst>
            </p:cNvPr>
            <p:cNvSpPr/>
            <p:nvPr/>
          </p:nvSpPr>
          <p:spPr>
            <a:xfrm>
              <a:off x="3095764" y="1415505"/>
              <a:ext cx="1683844" cy="4026987"/>
            </a:xfrm>
            <a:custGeom>
              <a:avLst/>
              <a:gdLst>
                <a:gd name="connsiteX0" fmla="*/ 0 w 1683844"/>
                <a:gd name="connsiteY0" fmla="*/ 0 h 4026987"/>
                <a:gd name="connsiteX1" fmla="*/ 1683844 w 1683844"/>
                <a:gd name="connsiteY1" fmla="*/ 0 h 4026987"/>
                <a:gd name="connsiteX2" fmla="*/ 1683844 w 1683844"/>
                <a:gd name="connsiteY2" fmla="*/ 4026987 h 4026987"/>
                <a:gd name="connsiteX3" fmla="*/ 0 w 1683844"/>
                <a:gd name="connsiteY3" fmla="*/ 4026987 h 4026987"/>
                <a:gd name="connsiteX4" fmla="*/ 0 w 1683844"/>
                <a:gd name="connsiteY4" fmla="*/ 0 h 4026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844" h="4026987">
                  <a:moveTo>
                    <a:pt x="0" y="0"/>
                  </a:moveTo>
                  <a:lnTo>
                    <a:pt x="1683844" y="0"/>
                  </a:lnTo>
                  <a:lnTo>
                    <a:pt x="1683844" y="4026987"/>
                  </a:lnTo>
                  <a:lnTo>
                    <a:pt x="0" y="4026987"/>
                  </a:lnTo>
                  <a:lnTo>
                    <a:pt x="0" y="0"/>
                  </a:lnTo>
                  <a:close/>
                </a:path>
              </a:pathLst>
            </a:custGeom>
            <a:noFill/>
            <a:ln>
              <a:noFill/>
            </a:ln>
            <a:scene3d>
              <a:camera prst="orthographicFront"/>
              <a:lightRig rig="flat" dir="t"/>
            </a:scene3d>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500" b="1" kern="1200" dirty="0"/>
                <a:t>Characteristics</a:t>
              </a:r>
              <a:r>
                <a:rPr lang="en-US" sz="1500" kern="1200" dirty="0"/>
                <a:t>: High-value customers essential to revenue, showing signs of wavering loyalty.</a:t>
              </a:r>
              <a:endParaRPr lang="en-IN" sz="1500" kern="1200" dirty="0"/>
            </a:p>
            <a:p>
              <a:pPr marL="0" lvl="0" indent="0" algn="l" defTabSz="622300">
                <a:lnSpc>
                  <a:spcPct val="90000"/>
                </a:lnSpc>
                <a:spcBef>
                  <a:spcPct val="0"/>
                </a:spcBef>
                <a:spcAft>
                  <a:spcPct val="35000"/>
                </a:spcAft>
                <a:buNone/>
              </a:pPr>
              <a:r>
                <a:rPr lang="en-US" sz="1500" b="1" kern="1200" dirty="0"/>
                <a:t>Strategy</a:t>
              </a:r>
              <a:r>
                <a:rPr lang="en-US" sz="1500" kern="1200" dirty="0"/>
                <a:t>: Implement VIP benefits like dedicated support, exclusive offers, or early product access to reinforce their importance.</a:t>
              </a:r>
            </a:p>
            <a:p>
              <a:pPr marL="0" lvl="0" indent="0" algn="l" defTabSz="622300">
                <a:lnSpc>
                  <a:spcPct val="90000"/>
                </a:lnSpc>
                <a:spcBef>
                  <a:spcPct val="0"/>
                </a:spcBef>
                <a:spcAft>
                  <a:spcPct val="35000"/>
                </a:spcAft>
                <a:buNone/>
              </a:pPr>
              <a:r>
                <a:rPr lang="en-US" sz="1500" b="1" kern="1200" dirty="0"/>
                <a:t>Impact</a:t>
              </a:r>
              <a:r>
                <a:rPr lang="en-US" sz="1500" kern="1200" dirty="0"/>
                <a:t>: Retaining these customers preserves critical revenue streams and improves brand loyalty.</a:t>
              </a:r>
            </a:p>
          </p:txBody>
        </p:sp>
        <p:sp>
          <p:nvSpPr>
            <p:cNvPr id="27" name="Freeform: Shape 26">
              <a:extLst>
                <a:ext uri="{FF2B5EF4-FFF2-40B4-BE49-F238E27FC236}">
                  <a16:creationId xmlns:a16="http://schemas.microsoft.com/office/drawing/2014/main" id="{25D8BEBD-8F2D-7F54-723C-383BB9320A8B}"/>
                </a:ext>
              </a:extLst>
            </p:cNvPr>
            <p:cNvSpPr/>
            <p:nvPr/>
          </p:nvSpPr>
          <p:spPr>
            <a:xfrm rot="16200000">
              <a:off x="4099629" y="2298901"/>
              <a:ext cx="4026988" cy="2260195"/>
            </a:xfrm>
            <a:custGeom>
              <a:avLst/>
              <a:gdLst>
                <a:gd name="connsiteX0" fmla="*/ 0 w 2260194"/>
                <a:gd name="connsiteY0" fmla="*/ 113010 h 4026987"/>
                <a:gd name="connsiteX1" fmla="*/ 113010 w 2260194"/>
                <a:gd name="connsiteY1" fmla="*/ 0 h 4026987"/>
                <a:gd name="connsiteX2" fmla="*/ 2147184 w 2260194"/>
                <a:gd name="connsiteY2" fmla="*/ 0 h 4026987"/>
                <a:gd name="connsiteX3" fmla="*/ 2260194 w 2260194"/>
                <a:gd name="connsiteY3" fmla="*/ 113010 h 4026987"/>
                <a:gd name="connsiteX4" fmla="*/ 2260194 w 2260194"/>
                <a:gd name="connsiteY4" fmla="*/ 3913977 h 4026987"/>
                <a:gd name="connsiteX5" fmla="*/ 2147184 w 2260194"/>
                <a:gd name="connsiteY5" fmla="*/ 4026987 h 4026987"/>
                <a:gd name="connsiteX6" fmla="*/ 113010 w 2260194"/>
                <a:gd name="connsiteY6" fmla="*/ 4026987 h 4026987"/>
                <a:gd name="connsiteX7" fmla="*/ 0 w 2260194"/>
                <a:gd name="connsiteY7" fmla="*/ 3913977 h 4026987"/>
                <a:gd name="connsiteX8" fmla="*/ 0 w 2260194"/>
                <a:gd name="connsiteY8" fmla="*/ 113010 h 40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194" h="4026987">
                  <a:moveTo>
                    <a:pt x="2196766" y="1"/>
                  </a:moveTo>
                  <a:cubicBezTo>
                    <a:pt x="2231796" y="1"/>
                    <a:pt x="2260194" y="90148"/>
                    <a:pt x="2260194" y="201351"/>
                  </a:cubicBezTo>
                  <a:lnTo>
                    <a:pt x="2260194" y="3825636"/>
                  </a:lnTo>
                  <a:cubicBezTo>
                    <a:pt x="2260194" y="3936839"/>
                    <a:pt x="2231796" y="4026986"/>
                    <a:pt x="2196766" y="4026986"/>
                  </a:cubicBezTo>
                  <a:lnTo>
                    <a:pt x="63428" y="4026986"/>
                  </a:lnTo>
                  <a:cubicBezTo>
                    <a:pt x="28398" y="4026986"/>
                    <a:pt x="0" y="3936839"/>
                    <a:pt x="0" y="3825636"/>
                  </a:cubicBezTo>
                  <a:lnTo>
                    <a:pt x="0" y="201351"/>
                  </a:lnTo>
                  <a:cubicBezTo>
                    <a:pt x="0" y="90148"/>
                    <a:pt x="28398" y="1"/>
                    <a:pt x="63428" y="1"/>
                  </a:cubicBezTo>
                  <a:lnTo>
                    <a:pt x="2196766" y="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24857" tIns="82296" rIns="106681" bIns="1808156" numCol="1" spcCol="1270" anchor="t" anchorCtr="0">
              <a:noAutofit/>
            </a:bodyPr>
            <a:lstStyle/>
            <a:p>
              <a:pPr marL="0" lvl="0" indent="0" algn="r" defTabSz="1066800">
                <a:lnSpc>
                  <a:spcPct val="90000"/>
                </a:lnSpc>
                <a:spcBef>
                  <a:spcPct val="0"/>
                </a:spcBef>
                <a:spcAft>
                  <a:spcPct val="35000"/>
                </a:spcAft>
                <a:buNone/>
              </a:pPr>
              <a:r>
                <a:rPr lang="en-US" sz="2400" b="1" kern="1200" dirty="0"/>
                <a:t>Lost Customers</a:t>
              </a:r>
              <a:endParaRPr lang="en-IN" sz="2400" kern="1200" dirty="0"/>
            </a:p>
          </p:txBody>
        </p:sp>
        <p:sp>
          <p:nvSpPr>
            <p:cNvPr id="28" name="Flowchart: Extract 27">
              <a:extLst>
                <a:ext uri="{FF2B5EF4-FFF2-40B4-BE49-F238E27FC236}">
                  <a16:creationId xmlns:a16="http://schemas.microsoft.com/office/drawing/2014/main" id="{A7A6847D-8393-08DC-C324-3E24D1FA02B5}"/>
                </a:ext>
              </a:extLst>
            </p:cNvPr>
            <p:cNvSpPr/>
            <p:nvPr/>
          </p:nvSpPr>
          <p:spPr>
            <a:xfrm rot="5400000">
              <a:off x="4795155" y="3569662"/>
              <a:ext cx="398343" cy="339029"/>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Shape 28">
              <a:extLst>
                <a:ext uri="{FF2B5EF4-FFF2-40B4-BE49-F238E27FC236}">
                  <a16:creationId xmlns:a16="http://schemas.microsoft.com/office/drawing/2014/main" id="{2503C896-1E9B-D454-C678-0F6CDBD5B299}"/>
                </a:ext>
              </a:extLst>
            </p:cNvPr>
            <p:cNvSpPr/>
            <p:nvPr/>
          </p:nvSpPr>
          <p:spPr>
            <a:xfrm>
              <a:off x="5435065" y="1415505"/>
              <a:ext cx="1683844" cy="4026987"/>
            </a:xfrm>
            <a:custGeom>
              <a:avLst/>
              <a:gdLst>
                <a:gd name="connsiteX0" fmla="*/ 0 w 1683844"/>
                <a:gd name="connsiteY0" fmla="*/ 0 h 4026987"/>
                <a:gd name="connsiteX1" fmla="*/ 1683844 w 1683844"/>
                <a:gd name="connsiteY1" fmla="*/ 0 h 4026987"/>
                <a:gd name="connsiteX2" fmla="*/ 1683844 w 1683844"/>
                <a:gd name="connsiteY2" fmla="*/ 4026987 h 4026987"/>
                <a:gd name="connsiteX3" fmla="*/ 0 w 1683844"/>
                <a:gd name="connsiteY3" fmla="*/ 4026987 h 4026987"/>
                <a:gd name="connsiteX4" fmla="*/ 0 w 1683844"/>
                <a:gd name="connsiteY4" fmla="*/ 0 h 4026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844" h="4026987">
                  <a:moveTo>
                    <a:pt x="0" y="0"/>
                  </a:moveTo>
                  <a:lnTo>
                    <a:pt x="1683844" y="0"/>
                  </a:lnTo>
                  <a:lnTo>
                    <a:pt x="1683844" y="4026987"/>
                  </a:lnTo>
                  <a:lnTo>
                    <a:pt x="0" y="4026987"/>
                  </a:lnTo>
                  <a:lnTo>
                    <a:pt x="0" y="0"/>
                  </a:lnTo>
                  <a:close/>
                </a:path>
              </a:pathLst>
            </a:custGeom>
            <a:noFill/>
            <a:ln>
              <a:noFill/>
            </a:ln>
            <a:scene3d>
              <a:camera prst="orthographicFront"/>
              <a:lightRig rig="flat" dir="t"/>
            </a:scene3d>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500" b="1" kern="1200" dirty="0"/>
                <a:t>Characteristics</a:t>
              </a:r>
              <a:r>
                <a:rPr lang="en-US" sz="1500" kern="1200" dirty="0"/>
                <a:t>: These customers have disengaged and are no longer active.</a:t>
              </a:r>
              <a:endParaRPr lang="en-IN" sz="1500" kern="1200" dirty="0"/>
            </a:p>
            <a:p>
              <a:pPr marL="0" lvl="0" indent="0" algn="l" defTabSz="622300">
                <a:lnSpc>
                  <a:spcPct val="90000"/>
                </a:lnSpc>
                <a:spcBef>
                  <a:spcPct val="0"/>
                </a:spcBef>
                <a:spcAft>
                  <a:spcPct val="35000"/>
                </a:spcAft>
                <a:buNone/>
              </a:pPr>
              <a:r>
                <a:rPr lang="en-US" sz="1500" b="1" kern="1200" dirty="0"/>
                <a:t>Strategy</a:t>
              </a:r>
              <a:r>
                <a:rPr lang="en-US" sz="1500" kern="1200" dirty="0"/>
                <a:t>: Attempt reactivation with special offers or limited-time discounts; consider exit surveys to understand the reasons for disengagement.</a:t>
              </a:r>
            </a:p>
            <a:p>
              <a:pPr marL="0" lvl="0" indent="0" algn="l" defTabSz="622300">
                <a:lnSpc>
                  <a:spcPct val="90000"/>
                </a:lnSpc>
                <a:spcBef>
                  <a:spcPct val="0"/>
                </a:spcBef>
                <a:spcAft>
                  <a:spcPct val="35000"/>
                </a:spcAft>
                <a:buNone/>
              </a:pPr>
              <a:r>
                <a:rPr lang="en-US" sz="1500" b="1" kern="1200" dirty="0"/>
                <a:t>Impact</a:t>
              </a:r>
              <a:r>
                <a:rPr lang="en-US" sz="1500" kern="1200" dirty="0"/>
                <a:t>: Reactivating even a small percentage can generate additional revenue and reveal insights into common churn causes.</a:t>
              </a:r>
            </a:p>
          </p:txBody>
        </p:sp>
        <p:sp>
          <p:nvSpPr>
            <p:cNvPr id="30" name="Freeform: Shape 29">
              <a:extLst>
                <a:ext uri="{FF2B5EF4-FFF2-40B4-BE49-F238E27FC236}">
                  <a16:creationId xmlns:a16="http://schemas.microsoft.com/office/drawing/2014/main" id="{28CBFDC5-8F40-8A2A-F9F4-03AD0619263B}"/>
                </a:ext>
              </a:extLst>
            </p:cNvPr>
            <p:cNvSpPr/>
            <p:nvPr/>
          </p:nvSpPr>
          <p:spPr>
            <a:xfrm rot="16200000">
              <a:off x="6438930" y="2298901"/>
              <a:ext cx="4026988" cy="2260195"/>
            </a:xfrm>
            <a:custGeom>
              <a:avLst/>
              <a:gdLst>
                <a:gd name="connsiteX0" fmla="*/ 0 w 2260194"/>
                <a:gd name="connsiteY0" fmla="*/ 113010 h 4026987"/>
                <a:gd name="connsiteX1" fmla="*/ 113010 w 2260194"/>
                <a:gd name="connsiteY1" fmla="*/ 0 h 4026987"/>
                <a:gd name="connsiteX2" fmla="*/ 2147184 w 2260194"/>
                <a:gd name="connsiteY2" fmla="*/ 0 h 4026987"/>
                <a:gd name="connsiteX3" fmla="*/ 2260194 w 2260194"/>
                <a:gd name="connsiteY3" fmla="*/ 113010 h 4026987"/>
                <a:gd name="connsiteX4" fmla="*/ 2260194 w 2260194"/>
                <a:gd name="connsiteY4" fmla="*/ 3913977 h 4026987"/>
                <a:gd name="connsiteX5" fmla="*/ 2147184 w 2260194"/>
                <a:gd name="connsiteY5" fmla="*/ 4026987 h 4026987"/>
                <a:gd name="connsiteX6" fmla="*/ 113010 w 2260194"/>
                <a:gd name="connsiteY6" fmla="*/ 4026987 h 4026987"/>
                <a:gd name="connsiteX7" fmla="*/ 0 w 2260194"/>
                <a:gd name="connsiteY7" fmla="*/ 3913977 h 4026987"/>
                <a:gd name="connsiteX8" fmla="*/ 0 w 2260194"/>
                <a:gd name="connsiteY8" fmla="*/ 113010 h 40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194" h="4026987">
                  <a:moveTo>
                    <a:pt x="2196766" y="1"/>
                  </a:moveTo>
                  <a:cubicBezTo>
                    <a:pt x="2231796" y="1"/>
                    <a:pt x="2260194" y="90148"/>
                    <a:pt x="2260194" y="201351"/>
                  </a:cubicBezTo>
                  <a:lnTo>
                    <a:pt x="2260194" y="3825636"/>
                  </a:lnTo>
                  <a:cubicBezTo>
                    <a:pt x="2260194" y="3936839"/>
                    <a:pt x="2231796" y="4026986"/>
                    <a:pt x="2196766" y="4026986"/>
                  </a:cubicBezTo>
                  <a:lnTo>
                    <a:pt x="63428" y="4026986"/>
                  </a:lnTo>
                  <a:cubicBezTo>
                    <a:pt x="28398" y="4026986"/>
                    <a:pt x="0" y="3936839"/>
                    <a:pt x="0" y="3825636"/>
                  </a:cubicBezTo>
                  <a:lnTo>
                    <a:pt x="0" y="201351"/>
                  </a:lnTo>
                  <a:cubicBezTo>
                    <a:pt x="0" y="90148"/>
                    <a:pt x="28398" y="1"/>
                    <a:pt x="63428" y="1"/>
                  </a:cubicBezTo>
                  <a:lnTo>
                    <a:pt x="2196766" y="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24857" tIns="82297" rIns="106681" bIns="1808156" numCol="1" spcCol="1270" anchor="t" anchorCtr="0">
              <a:noAutofit/>
            </a:bodyPr>
            <a:lstStyle/>
            <a:p>
              <a:pPr marL="0" lvl="0" indent="0" algn="r" defTabSz="1066800">
                <a:lnSpc>
                  <a:spcPct val="90000"/>
                </a:lnSpc>
                <a:spcBef>
                  <a:spcPct val="0"/>
                </a:spcBef>
                <a:spcAft>
                  <a:spcPct val="35000"/>
                </a:spcAft>
                <a:buNone/>
              </a:pPr>
              <a:r>
                <a:rPr lang="en-US" sz="2400" b="1" kern="1200" dirty="0"/>
                <a:t>Loyal Customers</a:t>
              </a:r>
              <a:endParaRPr lang="en-IN" sz="2400" kern="1200" dirty="0"/>
            </a:p>
          </p:txBody>
        </p:sp>
        <p:sp>
          <p:nvSpPr>
            <p:cNvPr id="31" name="Flowchart: Extract 30">
              <a:extLst>
                <a:ext uri="{FF2B5EF4-FFF2-40B4-BE49-F238E27FC236}">
                  <a16:creationId xmlns:a16="http://schemas.microsoft.com/office/drawing/2014/main" id="{C87462F1-6804-1D5C-43A8-1F788A010AEB}"/>
                </a:ext>
              </a:extLst>
            </p:cNvPr>
            <p:cNvSpPr/>
            <p:nvPr/>
          </p:nvSpPr>
          <p:spPr>
            <a:xfrm rot="5400000">
              <a:off x="7134456" y="3569662"/>
              <a:ext cx="398343" cy="339029"/>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Shape 31">
              <a:extLst>
                <a:ext uri="{FF2B5EF4-FFF2-40B4-BE49-F238E27FC236}">
                  <a16:creationId xmlns:a16="http://schemas.microsoft.com/office/drawing/2014/main" id="{C38939F2-2A2B-D586-DB95-B561AF6CE8E5}"/>
                </a:ext>
              </a:extLst>
            </p:cNvPr>
            <p:cNvSpPr/>
            <p:nvPr/>
          </p:nvSpPr>
          <p:spPr>
            <a:xfrm>
              <a:off x="7774366" y="1415505"/>
              <a:ext cx="1683844" cy="4026987"/>
            </a:xfrm>
            <a:custGeom>
              <a:avLst/>
              <a:gdLst>
                <a:gd name="connsiteX0" fmla="*/ 0 w 1683844"/>
                <a:gd name="connsiteY0" fmla="*/ 0 h 4026987"/>
                <a:gd name="connsiteX1" fmla="*/ 1683844 w 1683844"/>
                <a:gd name="connsiteY1" fmla="*/ 0 h 4026987"/>
                <a:gd name="connsiteX2" fmla="*/ 1683844 w 1683844"/>
                <a:gd name="connsiteY2" fmla="*/ 4026987 h 4026987"/>
                <a:gd name="connsiteX3" fmla="*/ 0 w 1683844"/>
                <a:gd name="connsiteY3" fmla="*/ 4026987 h 4026987"/>
                <a:gd name="connsiteX4" fmla="*/ 0 w 1683844"/>
                <a:gd name="connsiteY4" fmla="*/ 0 h 4026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844" h="4026987">
                  <a:moveTo>
                    <a:pt x="0" y="0"/>
                  </a:moveTo>
                  <a:lnTo>
                    <a:pt x="1683844" y="0"/>
                  </a:lnTo>
                  <a:lnTo>
                    <a:pt x="1683844" y="4026987"/>
                  </a:lnTo>
                  <a:lnTo>
                    <a:pt x="0" y="4026987"/>
                  </a:lnTo>
                  <a:lnTo>
                    <a:pt x="0" y="0"/>
                  </a:lnTo>
                  <a:close/>
                </a:path>
              </a:pathLst>
            </a:custGeom>
            <a:noFill/>
            <a:ln>
              <a:noFill/>
            </a:ln>
            <a:scene3d>
              <a:camera prst="orthographicFront"/>
              <a:lightRig rig="flat" dir="t"/>
            </a:scene3d>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500" b="1" kern="1200" dirty="0"/>
                <a:t>Characteristics</a:t>
              </a:r>
              <a:r>
                <a:rPr lang="en-US" sz="1500" kern="1200" dirty="0"/>
                <a:t>: Regular, repeat purchasers with high engagement and brand commitment.</a:t>
              </a:r>
              <a:endParaRPr lang="en-IN" sz="1500" kern="1200" dirty="0"/>
            </a:p>
            <a:p>
              <a:pPr marL="0" lvl="0" indent="0" algn="l" defTabSz="622300">
                <a:lnSpc>
                  <a:spcPct val="90000"/>
                </a:lnSpc>
                <a:spcBef>
                  <a:spcPct val="0"/>
                </a:spcBef>
                <a:spcAft>
                  <a:spcPct val="35000"/>
                </a:spcAft>
                <a:buNone/>
              </a:pPr>
              <a:r>
                <a:rPr lang="en-US" sz="1500" b="1" kern="1200" dirty="0"/>
                <a:t>Strategy</a:t>
              </a:r>
              <a:r>
                <a:rPr lang="en-US" sz="1500" kern="1200" dirty="0"/>
                <a:t>: Strengthen loyalty through rewards programs, referral incentives, and exclusive previews, fostering long-term relationships.</a:t>
              </a:r>
            </a:p>
            <a:p>
              <a:pPr marL="0" lvl="0" indent="0" algn="l" defTabSz="622300">
                <a:lnSpc>
                  <a:spcPct val="90000"/>
                </a:lnSpc>
                <a:spcBef>
                  <a:spcPct val="0"/>
                </a:spcBef>
                <a:spcAft>
                  <a:spcPct val="35000"/>
                </a:spcAft>
                <a:buNone/>
              </a:pPr>
              <a:r>
                <a:rPr lang="en-US" sz="1500" b="1" kern="1200" dirty="0"/>
                <a:t>Impact</a:t>
              </a:r>
              <a:r>
                <a:rPr lang="en-US" sz="1500" kern="1200" dirty="0"/>
                <a:t>: Increasing loyalty among these customers maximizes lifetime value and boosts brand advocacy.</a:t>
              </a:r>
            </a:p>
          </p:txBody>
        </p:sp>
        <p:sp>
          <p:nvSpPr>
            <p:cNvPr id="33" name="Freeform: Shape 32">
              <a:extLst>
                <a:ext uri="{FF2B5EF4-FFF2-40B4-BE49-F238E27FC236}">
                  <a16:creationId xmlns:a16="http://schemas.microsoft.com/office/drawing/2014/main" id="{544F2949-83B2-752E-7B23-D43DD441F8F5}"/>
                </a:ext>
              </a:extLst>
            </p:cNvPr>
            <p:cNvSpPr/>
            <p:nvPr/>
          </p:nvSpPr>
          <p:spPr>
            <a:xfrm rot="16200000">
              <a:off x="8778231" y="2298901"/>
              <a:ext cx="4026988" cy="2260195"/>
            </a:xfrm>
            <a:custGeom>
              <a:avLst/>
              <a:gdLst>
                <a:gd name="connsiteX0" fmla="*/ 0 w 2260194"/>
                <a:gd name="connsiteY0" fmla="*/ 113010 h 4026987"/>
                <a:gd name="connsiteX1" fmla="*/ 113010 w 2260194"/>
                <a:gd name="connsiteY1" fmla="*/ 0 h 4026987"/>
                <a:gd name="connsiteX2" fmla="*/ 2147184 w 2260194"/>
                <a:gd name="connsiteY2" fmla="*/ 0 h 4026987"/>
                <a:gd name="connsiteX3" fmla="*/ 2260194 w 2260194"/>
                <a:gd name="connsiteY3" fmla="*/ 113010 h 4026987"/>
                <a:gd name="connsiteX4" fmla="*/ 2260194 w 2260194"/>
                <a:gd name="connsiteY4" fmla="*/ 3913977 h 4026987"/>
                <a:gd name="connsiteX5" fmla="*/ 2147184 w 2260194"/>
                <a:gd name="connsiteY5" fmla="*/ 4026987 h 4026987"/>
                <a:gd name="connsiteX6" fmla="*/ 113010 w 2260194"/>
                <a:gd name="connsiteY6" fmla="*/ 4026987 h 4026987"/>
                <a:gd name="connsiteX7" fmla="*/ 0 w 2260194"/>
                <a:gd name="connsiteY7" fmla="*/ 3913977 h 4026987"/>
                <a:gd name="connsiteX8" fmla="*/ 0 w 2260194"/>
                <a:gd name="connsiteY8" fmla="*/ 113010 h 40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194" h="4026987">
                  <a:moveTo>
                    <a:pt x="2196766" y="1"/>
                  </a:moveTo>
                  <a:cubicBezTo>
                    <a:pt x="2231796" y="1"/>
                    <a:pt x="2260194" y="90148"/>
                    <a:pt x="2260194" y="201351"/>
                  </a:cubicBezTo>
                  <a:lnTo>
                    <a:pt x="2260194" y="3825636"/>
                  </a:lnTo>
                  <a:cubicBezTo>
                    <a:pt x="2260194" y="3936839"/>
                    <a:pt x="2231796" y="4026986"/>
                    <a:pt x="2196766" y="4026986"/>
                  </a:cubicBezTo>
                  <a:lnTo>
                    <a:pt x="63428" y="4026986"/>
                  </a:lnTo>
                  <a:cubicBezTo>
                    <a:pt x="28398" y="4026986"/>
                    <a:pt x="0" y="3936839"/>
                    <a:pt x="0" y="3825636"/>
                  </a:cubicBezTo>
                  <a:lnTo>
                    <a:pt x="0" y="201351"/>
                  </a:lnTo>
                  <a:cubicBezTo>
                    <a:pt x="0" y="90148"/>
                    <a:pt x="28398" y="1"/>
                    <a:pt x="63428" y="1"/>
                  </a:cubicBezTo>
                  <a:lnTo>
                    <a:pt x="2196766" y="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24857" tIns="78868" rIns="102236" bIns="1808156" numCol="1" spcCol="1270" anchor="t" anchorCtr="0">
              <a:noAutofit/>
            </a:bodyPr>
            <a:lstStyle/>
            <a:p>
              <a:pPr marL="0" lvl="0" indent="0" algn="r" defTabSz="1022350">
                <a:lnSpc>
                  <a:spcPct val="90000"/>
                </a:lnSpc>
                <a:spcBef>
                  <a:spcPct val="0"/>
                </a:spcBef>
                <a:spcAft>
                  <a:spcPct val="35000"/>
                </a:spcAft>
                <a:buNone/>
              </a:pPr>
              <a:r>
                <a:rPr lang="en-US" sz="2300" b="1" kern="1200"/>
                <a:t>Potential Loyalists</a:t>
              </a:r>
              <a:endParaRPr lang="en-US" sz="2300" kern="1200" dirty="0"/>
            </a:p>
          </p:txBody>
        </p:sp>
        <p:sp>
          <p:nvSpPr>
            <p:cNvPr id="34" name="Flowchart: Extract 33">
              <a:extLst>
                <a:ext uri="{FF2B5EF4-FFF2-40B4-BE49-F238E27FC236}">
                  <a16:creationId xmlns:a16="http://schemas.microsoft.com/office/drawing/2014/main" id="{D13D8762-E122-2B83-B766-A50E3194E19B}"/>
                </a:ext>
              </a:extLst>
            </p:cNvPr>
            <p:cNvSpPr/>
            <p:nvPr/>
          </p:nvSpPr>
          <p:spPr>
            <a:xfrm rot="5400000">
              <a:off x="9473757" y="3569662"/>
              <a:ext cx="398343" cy="339029"/>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Shape 34">
              <a:extLst>
                <a:ext uri="{FF2B5EF4-FFF2-40B4-BE49-F238E27FC236}">
                  <a16:creationId xmlns:a16="http://schemas.microsoft.com/office/drawing/2014/main" id="{5FFEA84B-25E9-4AE0-8A60-6D354497C21C}"/>
                </a:ext>
              </a:extLst>
            </p:cNvPr>
            <p:cNvSpPr/>
            <p:nvPr/>
          </p:nvSpPr>
          <p:spPr>
            <a:xfrm>
              <a:off x="10113667" y="1415505"/>
              <a:ext cx="1683844" cy="4026987"/>
            </a:xfrm>
            <a:custGeom>
              <a:avLst/>
              <a:gdLst>
                <a:gd name="connsiteX0" fmla="*/ 0 w 1683844"/>
                <a:gd name="connsiteY0" fmla="*/ 0 h 4026987"/>
                <a:gd name="connsiteX1" fmla="*/ 1683844 w 1683844"/>
                <a:gd name="connsiteY1" fmla="*/ 0 h 4026987"/>
                <a:gd name="connsiteX2" fmla="*/ 1683844 w 1683844"/>
                <a:gd name="connsiteY2" fmla="*/ 4026987 h 4026987"/>
                <a:gd name="connsiteX3" fmla="*/ 0 w 1683844"/>
                <a:gd name="connsiteY3" fmla="*/ 4026987 h 4026987"/>
                <a:gd name="connsiteX4" fmla="*/ 0 w 1683844"/>
                <a:gd name="connsiteY4" fmla="*/ 0 h 4026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844" h="4026987">
                  <a:moveTo>
                    <a:pt x="0" y="0"/>
                  </a:moveTo>
                  <a:lnTo>
                    <a:pt x="1683844" y="0"/>
                  </a:lnTo>
                  <a:lnTo>
                    <a:pt x="1683844" y="4026987"/>
                  </a:lnTo>
                  <a:lnTo>
                    <a:pt x="0" y="4026987"/>
                  </a:lnTo>
                  <a:lnTo>
                    <a:pt x="0" y="0"/>
                  </a:lnTo>
                  <a:close/>
                </a:path>
              </a:pathLst>
            </a:custGeom>
            <a:noFill/>
            <a:ln>
              <a:noFill/>
            </a:ln>
            <a:scene3d>
              <a:camera prst="orthographicFront"/>
              <a:lightRig rig="flat" dir="t"/>
            </a:scene3d>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500" b="1" kern="1200" dirty="0"/>
                <a:t>Characteristics</a:t>
              </a:r>
              <a:r>
                <a:rPr lang="en-US" sz="1500" kern="1200" dirty="0"/>
                <a:t>: Customers with occasional purchases who could become more frequent buyers.</a:t>
              </a:r>
            </a:p>
            <a:p>
              <a:pPr marL="0" lvl="0" indent="0" algn="l" defTabSz="622300">
                <a:lnSpc>
                  <a:spcPct val="90000"/>
                </a:lnSpc>
                <a:spcBef>
                  <a:spcPct val="0"/>
                </a:spcBef>
                <a:spcAft>
                  <a:spcPct val="35000"/>
                </a:spcAft>
                <a:buNone/>
              </a:pPr>
              <a:r>
                <a:rPr lang="en-US" sz="1500" b="1" kern="1200" dirty="0"/>
                <a:t>Strategy</a:t>
              </a:r>
              <a:r>
                <a:rPr lang="en-US" sz="1500" kern="1200" dirty="0"/>
                <a:t>: Nurture this group by providing relevant product recommendations and tailored offers that encourage repeat purchases.</a:t>
              </a:r>
            </a:p>
            <a:p>
              <a:pPr marL="0" lvl="0" indent="0" algn="l" defTabSz="622300">
                <a:lnSpc>
                  <a:spcPct val="90000"/>
                </a:lnSpc>
                <a:spcBef>
                  <a:spcPct val="0"/>
                </a:spcBef>
                <a:spcAft>
                  <a:spcPct val="35000"/>
                </a:spcAft>
                <a:buNone/>
              </a:pPr>
              <a:r>
                <a:rPr lang="en-US" sz="1500" b="1" kern="1200" dirty="0"/>
                <a:t>Impact</a:t>
              </a:r>
              <a:r>
                <a:rPr lang="en-US" sz="1500" kern="1200" dirty="0"/>
                <a:t>: Converting these customers into loyal customers increases engagement and future revenue potential.</a:t>
              </a:r>
            </a:p>
          </p:txBody>
        </p:sp>
      </p:grpSp>
    </p:spTree>
    <p:extLst>
      <p:ext uri="{BB962C8B-B14F-4D97-AF65-F5344CB8AC3E}">
        <p14:creationId xmlns:p14="http://schemas.microsoft.com/office/powerpoint/2010/main" val="2382919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56D015-D984-13F1-0F2D-B09DB915CC87}"/>
              </a:ext>
            </a:extLst>
          </p:cNvPr>
          <p:cNvSpPr>
            <a:spLocks noGrp="1"/>
          </p:cNvSpPr>
          <p:nvPr>
            <p:ph type="title"/>
          </p:nvPr>
        </p:nvSpPr>
        <p:spPr>
          <a:xfrm rot="16200000">
            <a:off x="-2424004" y="1829388"/>
            <a:ext cx="6205776" cy="2562226"/>
          </a:xfrm>
        </p:spPr>
        <p:txBody>
          <a:bodyPr/>
          <a:lstStyle/>
          <a:p>
            <a:r>
              <a:rPr lang="en-IN" b="1" dirty="0"/>
              <a:t>Cluster-Wise Recommendations</a:t>
            </a:r>
            <a:r>
              <a:rPr lang="en-IN" dirty="0"/>
              <a:t>:</a:t>
            </a:r>
          </a:p>
        </p:txBody>
      </p:sp>
      <p:graphicFrame>
        <p:nvGraphicFramePr>
          <p:cNvPr id="7" name="Diagram 6">
            <a:extLst>
              <a:ext uri="{FF2B5EF4-FFF2-40B4-BE49-F238E27FC236}">
                <a16:creationId xmlns:a16="http://schemas.microsoft.com/office/drawing/2014/main" id="{82090F75-7B5D-5B68-7EFA-48D55925F1BB}"/>
              </a:ext>
            </a:extLst>
          </p:cNvPr>
          <p:cNvGraphicFramePr/>
          <p:nvPr>
            <p:extLst>
              <p:ext uri="{D42A27DB-BD31-4B8C-83A1-F6EECF244321}">
                <p14:modId xmlns:p14="http://schemas.microsoft.com/office/powerpoint/2010/main" val="2012472494"/>
              </p:ext>
            </p:extLst>
          </p:nvPr>
        </p:nvGraphicFramePr>
        <p:xfrm>
          <a:off x="1335638" y="326111"/>
          <a:ext cx="10654301" cy="579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36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66FE-7BE6-33E5-8F6B-D68D98A3A207}"/>
              </a:ext>
            </a:extLst>
          </p:cNvPr>
          <p:cNvSpPr>
            <a:spLocks noGrp="1"/>
          </p:cNvSpPr>
          <p:nvPr>
            <p:ph type="title"/>
          </p:nvPr>
        </p:nvSpPr>
        <p:spPr/>
        <p:txBody>
          <a:bodyPr/>
          <a:lstStyle/>
          <a:p>
            <a:r>
              <a:rPr lang="en-US" dirty="0"/>
              <a:t>CHURN INTERVENTION STRATEGIES</a:t>
            </a:r>
            <a:endParaRPr lang="en-IN" dirty="0"/>
          </a:p>
        </p:txBody>
      </p:sp>
      <p:sp>
        <p:nvSpPr>
          <p:cNvPr id="3" name="Content Placeholder 2">
            <a:extLst>
              <a:ext uri="{FF2B5EF4-FFF2-40B4-BE49-F238E27FC236}">
                <a16:creationId xmlns:a16="http://schemas.microsoft.com/office/drawing/2014/main" id="{1E0627AA-37BC-6852-D8CA-46FAE03BAB24}"/>
              </a:ext>
            </a:extLst>
          </p:cNvPr>
          <p:cNvSpPr>
            <a:spLocks noGrp="1"/>
          </p:cNvSpPr>
          <p:nvPr>
            <p:ph idx="1"/>
          </p:nvPr>
        </p:nvSpPr>
        <p:spPr>
          <a:xfrm>
            <a:off x="678884" y="1459321"/>
            <a:ext cx="10834234" cy="4398066"/>
          </a:xfrm>
        </p:spPr>
        <p:txBody>
          <a:bodyPr/>
          <a:lstStyle/>
          <a:p>
            <a:pPr>
              <a:buFont typeface="Arial" panose="020B0604020202020204" pitchFamily="34" charset="0"/>
              <a:buChar char="•"/>
            </a:pPr>
            <a:r>
              <a:rPr lang="en-US" b="1" dirty="0"/>
              <a:t>High-Risk Customers</a:t>
            </a:r>
            <a:r>
              <a:rPr lang="en-US" dirty="0"/>
              <a:t>: Deploy personalized offers to high-risk segments based on RFM profiles, enhancing the likelihood of re-engagement. Provide these customers with high-touch support, including priority customer service and exclusive deals.</a:t>
            </a:r>
          </a:p>
          <a:p>
            <a:pPr>
              <a:buFont typeface="Arial" panose="020B0604020202020204" pitchFamily="34" charset="0"/>
              <a:buChar char="•"/>
            </a:pPr>
            <a:r>
              <a:rPr lang="en-US" b="1" dirty="0"/>
              <a:t>Medium-Risk Customers</a:t>
            </a:r>
            <a:r>
              <a:rPr lang="en-US" dirty="0"/>
              <a:t>: Encourage engagement through re-targeting ads and email marketing that highlight relevant products and deals.</a:t>
            </a:r>
          </a:p>
          <a:p>
            <a:pPr>
              <a:buFont typeface="Arial" panose="020B0604020202020204" pitchFamily="34" charset="0"/>
              <a:buChar char="•"/>
            </a:pPr>
            <a:r>
              <a:rPr lang="en-US" b="1" dirty="0"/>
              <a:t>Low-Risk Customers</a:t>
            </a:r>
            <a:r>
              <a:rPr lang="en-US" dirty="0"/>
              <a:t>: Focus on maintaining satisfaction through loyalty programs, VIP memberships, or access to premium features to keep retention high.</a:t>
            </a:r>
          </a:p>
          <a:p>
            <a:endParaRPr lang="en-IN" dirty="0"/>
          </a:p>
        </p:txBody>
      </p:sp>
    </p:spTree>
    <p:extLst>
      <p:ext uri="{BB962C8B-B14F-4D97-AF65-F5344CB8AC3E}">
        <p14:creationId xmlns:p14="http://schemas.microsoft.com/office/powerpoint/2010/main" val="4037297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4D9268-3625-80A1-D2B4-72A2BA798E7D}"/>
              </a:ext>
            </a:extLst>
          </p:cNvPr>
          <p:cNvSpPr/>
          <p:nvPr/>
        </p:nvSpPr>
        <p:spPr>
          <a:xfrm>
            <a:off x="534259" y="811660"/>
            <a:ext cx="3441843" cy="527064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5FF188B1-945E-EB50-70C2-87C68BFE468A}"/>
              </a:ext>
            </a:extLst>
          </p:cNvPr>
          <p:cNvSpPr/>
          <p:nvPr/>
        </p:nvSpPr>
        <p:spPr>
          <a:xfrm>
            <a:off x="4436723" y="799677"/>
            <a:ext cx="3441843" cy="527064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3661BB0C-2D35-EBE5-562D-DE4BB32FF677}"/>
              </a:ext>
            </a:extLst>
          </p:cNvPr>
          <p:cNvSpPr/>
          <p:nvPr/>
        </p:nvSpPr>
        <p:spPr>
          <a:xfrm>
            <a:off x="8328931" y="811660"/>
            <a:ext cx="3441843" cy="527064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7B6AFAE0-5399-BB7C-2E82-BD73CBDFC968}"/>
              </a:ext>
            </a:extLst>
          </p:cNvPr>
          <p:cNvSpPr txBox="1"/>
          <p:nvPr/>
        </p:nvSpPr>
        <p:spPr>
          <a:xfrm>
            <a:off x="534259" y="1464070"/>
            <a:ext cx="3441843" cy="1200329"/>
          </a:xfrm>
          <a:prstGeom prst="rect">
            <a:avLst/>
          </a:prstGeom>
          <a:noFill/>
        </p:spPr>
        <p:txBody>
          <a:bodyPr wrap="square">
            <a:spAutoFit/>
          </a:bodyPr>
          <a:lstStyle/>
          <a:p>
            <a:r>
              <a:rPr lang="en-US" b="1" dirty="0">
                <a:solidFill>
                  <a:schemeClr val="bg1"/>
                </a:solidFill>
              </a:rPr>
              <a:t>By improving retention of high-value customers, we could achieve an 25% increase in revenue.</a:t>
            </a:r>
            <a:endParaRPr lang="en-IN" b="1" dirty="0">
              <a:solidFill>
                <a:schemeClr val="bg1"/>
              </a:solidFill>
            </a:endParaRPr>
          </a:p>
        </p:txBody>
      </p:sp>
      <p:sp>
        <p:nvSpPr>
          <p:cNvPr id="8" name="TextBox 7">
            <a:extLst>
              <a:ext uri="{FF2B5EF4-FFF2-40B4-BE49-F238E27FC236}">
                <a16:creationId xmlns:a16="http://schemas.microsoft.com/office/drawing/2014/main" id="{7AC4FB11-29D0-B35F-668B-ED4E01797975}"/>
              </a:ext>
            </a:extLst>
          </p:cNvPr>
          <p:cNvSpPr txBox="1"/>
          <p:nvPr/>
        </p:nvSpPr>
        <p:spPr>
          <a:xfrm>
            <a:off x="534260" y="2847010"/>
            <a:ext cx="3441842" cy="2308324"/>
          </a:xfrm>
          <a:prstGeom prst="rect">
            <a:avLst/>
          </a:prstGeom>
          <a:noFill/>
        </p:spPr>
        <p:txBody>
          <a:bodyPr wrap="square">
            <a:spAutoFit/>
          </a:bodyPr>
          <a:lstStyle/>
          <a:p>
            <a:r>
              <a:rPr lang="en-US" b="1" dirty="0">
                <a:solidFill>
                  <a:schemeClr val="bg1"/>
                </a:solidFill>
              </a:rPr>
              <a:t>Example</a:t>
            </a:r>
            <a:r>
              <a:rPr lang="en-US" dirty="0">
                <a:solidFill>
                  <a:schemeClr val="bg1"/>
                </a:solidFill>
              </a:rPr>
              <a:t>: For “At-Risk Customers,” estimate the revenue saved by re-engaging a percentage of them. If re-engagement drives $100,000 in retained revenue and the cost of retention strategies (discounts, marketing) is $20,000, the ROI would be 400%.</a:t>
            </a:r>
            <a:endParaRPr lang="en-IN" dirty="0">
              <a:solidFill>
                <a:schemeClr val="bg1"/>
              </a:solidFill>
            </a:endParaRPr>
          </a:p>
        </p:txBody>
      </p:sp>
      <p:sp>
        <p:nvSpPr>
          <p:cNvPr id="10" name="TextBox 9">
            <a:extLst>
              <a:ext uri="{FF2B5EF4-FFF2-40B4-BE49-F238E27FC236}">
                <a16:creationId xmlns:a16="http://schemas.microsoft.com/office/drawing/2014/main" id="{7E37715F-32D0-7C27-7C40-8C800BA4F481}"/>
              </a:ext>
            </a:extLst>
          </p:cNvPr>
          <p:cNvSpPr txBox="1"/>
          <p:nvPr/>
        </p:nvSpPr>
        <p:spPr>
          <a:xfrm>
            <a:off x="1202069" y="1094738"/>
            <a:ext cx="2476079" cy="400110"/>
          </a:xfrm>
          <a:prstGeom prst="rect">
            <a:avLst/>
          </a:prstGeom>
          <a:noFill/>
        </p:spPr>
        <p:txBody>
          <a:bodyPr wrap="square">
            <a:spAutoFit/>
          </a:bodyPr>
          <a:lstStyle/>
          <a:p>
            <a:r>
              <a:rPr lang="en-US" sz="2000" b="1" dirty="0">
                <a:solidFill>
                  <a:schemeClr val="bg1"/>
                </a:solidFill>
              </a:rPr>
              <a:t>Increased Revenue</a:t>
            </a:r>
            <a:endParaRPr lang="en-IN" sz="2000" b="1" dirty="0">
              <a:solidFill>
                <a:schemeClr val="bg1"/>
              </a:solidFill>
            </a:endParaRPr>
          </a:p>
        </p:txBody>
      </p:sp>
      <p:sp>
        <p:nvSpPr>
          <p:cNvPr id="12" name="TextBox 11">
            <a:extLst>
              <a:ext uri="{FF2B5EF4-FFF2-40B4-BE49-F238E27FC236}">
                <a16:creationId xmlns:a16="http://schemas.microsoft.com/office/drawing/2014/main" id="{2FD0813C-D024-CE72-41F1-7B9C6E0235E3}"/>
              </a:ext>
            </a:extLst>
          </p:cNvPr>
          <p:cNvSpPr txBox="1"/>
          <p:nvPr/>
        </p:nvSpPr>
        <p:spPr>
          <a:xfrm>
            <a:off x="5236618" y="1094738"/>
            <a:ext cx="1831796" cy="400110"/>
          </a:xfrm>
          <a:prstGeom prst="rect">
            <a:avLst/>
          </a:prstGeom>
          <a:noFill/>
        </p:spPr>
        <p:txBody>
          <a:bodyPr wrap="square">
            <a:spAutoFit/>
          </a:bodyPr>
          <a:lstStyle/>
          <a:p>
            <a:r>
              <a:rPr lang="en-US" sz="2000" b="1" dirty="0">
                <a:solidFill>
                  <a:schemeClr val="bg1"/>
                </a:solidFill>
              </a:rPr>
              <a:t>Cost Efficiency</a:t>
            </a:r>
            <a:endParaRPr lang="en-IN" sz="2000" dirty="0">
              <a:solidFill>
                <a:schemeClr val="bg1"/>
              </a:solidFill>
            </a:endParaRPr>
          </a:p>
        </p:txBody>
      </p:sp>
      <p:sp>
        <p:nvSpPr>
          <p:cNvPr id="14" name="TextBox 13">
            <a:extLst>
              <a:ext uri="{FF2B5EF4-FFF2-40B4-BE49-F238E27FC236}">
                <a16:creationId xmlns:a16="http://schemas.microsoft.com/office/drawing/2014/main" id="{69E6F50A-9156-C697-16B8-D7419E75D944}"/>
              </a:ext>
            </a:extLst>
          </p:cNvPr>
          <p:cNvSpPr txBox="1"/>
          <p:nvPr/>
        </p:nvSpPr>
        <p:spPr>
          <a:xfrm>
            <a:off x="4436723" y="1464070"/>
            <a:ext cx="3441843" cy="1200329"/>
          </a:xfrm>
          <a:prstGeom prst="rect">
            <a:avLst/>
          </a:prstGeom>
          <a:noFill/>
        </p:spPr>
        <p:txBody>
          <a:bodyPr wrap="square">
            <a:spAutoFit/>
          </a:bodyPr>
          <a:lstStyle/>
          <a:p>
            <a:r>
              <a:rPr lang="en-US" dirty="0">
                <a:solidFill>
                  <a:schemeClr val="bg1"/>
                </a:solidFill>
              </a:rPr>
              <a:t>Targeted strategies reduce marketing costs by focusing on customer segments that offer the highest return</a:t>
            </a:r>
            <a:endParaRPr lang="en-IN" dirty="0">
              <a:solidFill>
                <a:schemeClr val="bg1"/>
              </a:solidFill>
            </a:endParaRPr>
          </a:p>
        </p:txBody>
      </p:sp>
      <p:sp>
        <p:nvSpPr>
          <p:cNvPr id="16" name="TextBox 15">
            <a:extLst>
              <a:ext uri="{FF2B5EF4-FFF2-40B4-BE49-F238E27FC236}">
                <a16:creationId xmlns:a16="http://schemas.microsoft.com/office/drawing/2014/main" id="{D75F28AC-313D-2687-DF04-9540363AC643}"/>
              </a:ext>
            </a:extLst>
          </p:cNvPr>
          <p:cNvSpPr txBox="1"/>
          <p:nvPr/>
        </p:nvSpPr>
        <p:spPr>
          <a:xfrm>
            <a:off x="4436723" y="2847010"/>
            <a:ext cx="3441842" cy="2308324"/>
          </a:xfrm>
          <a:prstGeom prst="rect">
            <a:avLst/>
          </a:prstGeom>
          <a:noFill/>
        </p:spPr>
        <p:txBody>
          <a:bodyPr wrap="square">
            <a:spAutoFit/>
          </a:bodyPr>
          <a:lstStyle/>
          <a:p>
            <a:r>
              <a:rPr lang="en-US" b="1" dirty="0">
                <a:solidFill>
                  <a:schemeClr val="bg1"/>
                </a:solidFill>
              </a:rPr>
              <a:t>Example</a:t>
            </a:r>
            <a:r>
              <a:rPr lang="en-US" dirty="0">
                <a:solidFill>
                  <a:schemeClr val="bg1"/>
                </a:solidFill>
              </a:rPr>
              <a:t>: If churn prediction prevents 5% of customers from leaving, and each retained customer represents $500 in lifetime value, the savings on 1000 customers would be $25,000. If the cost of retention initiatives is $5,000, the ROI is 400%.</a:t>
            </a:r>
            <a:endParaRPr lang="en-IN" dirty="0">
              <a:solidFill>
                <a:schemeClr val="bg1"/>
              </a:solidFill>
            </a:endParaRPr>
          </a:p>
        </p:txBody>
      </p:sp>
      <p:sp>
        <p:nvSpPr>
          <p:cNvPr id="18" name="TextBox 17">
            <a:extLst>
              <a:ext uri="{FF2B5EF4-FFF2-40B4-BE49-F238E27FC236}">
                <a16:creationId xmlns:a16="http://schemas.microsoft.com/office/drawing/2014/main" id="{61C304E7-0121-3B31-82CC-07C30D319BCB}"/>
              </a:ext>
            </a:extLst>
          </p:cNvPr>
          <p:cNvSpPr txBox="1"/>
          <p:nvPr/>
        </p:nvSpPr>
        <p:spPr>
          <a:xfrm>
            <a:off x="9299411" y="1094738"/>
            <a:ext cx="1926401" cy="400110"/>
          </a:xfrm>
          <a:prstGeom prst="rect">
            <a:avLst/>
          </a:prstGeom>
          <a:noFill/>
        </p:spPr>
        <p:txBody>
          <a:bodyPr wrap="square">
            <a:spAutoFit/>
          </a:bodyPr>
          <a:lstStyle/>
          <a:p>
            <a:r>
              <a:rPr lang="en-US" sz="2000" b="1" dirty="0">
                <a:solidFill>
                  <a:schemeClr val="bg1"/>
                </a:solidFill>
              </a:rPr>
              <a:t>Projected ROI</a:t>
            </a:r>
            <a:endParaRPr lang="en-IN" sz="2000" dirty="0">
              <a:solidFill>
                <a:schemeClr val="bg1"/>
              </a:solidFill>
            </a:endParaRPr>
          </a:p>
        </p:txBody>
      </p:sp>
      <p:sp>
        <p:nvSpPr>
          <p:cNvPr id="20" name="TextBox 19">
            <a:extLst>
              <a:ext uri="{FF2B5EF4-FFF2-40B4-BE49-F238E27FC236}">
                <a16:creationId xmlns:a16="http://schemas.microsoft.com/office/drawing/2014/main" id="{F603B1E6-6FEB-2625-5D4D-553EA14A98AB}"/>
              </a:ext>
            </a:extLst>
          </p:cNvPr>
          <p:cNvSpPr txBox="1"/>
          <p:nvPr/>
        </p:nvSpPr>
        <p:spPr>
          <a:xfrm>
            <a:off x="8372387" y="1464070"/>
            <a:ext cx="3398387" cy="1754326"/>
          </a:xfrm>
          <a:prstGeom prst="rect">
            <a:avLst/>
          </a:prstGeom>
          <a:noFill/>
        </p:spPr>
        <p:txBody>
          <a:bodyPr wrap="square">
            <a:spAutoFit/>
          </a:bodyPr>
          <a:lstStyle/>
          <a:p>
            <a:r>
              <a:rPr lang="en-US" dirty="0">
                <a:solidFill>
                  <a:schemeClr val="bg1"/>
                </a:solidFill>
              </a:rPr>
              <a:t>Based on our analysis, a </a:t>
            </a:r>
            <a:r>
              <a:rPr lang="en-US" b="1" dirty="0">
                <a:solidFill>
                  <a:schemeClr val="bg1"/>
                </a:solidFill>
              </a:rPr>
              <a:t>15% reduction</a:t>
            </a:r>
            <a:r>
              <a:rPr lang="en-US" dirty="0">
                <a:solidFill>
                  <a:schemeClr val="bg1"/>
                </a:solidFill>
              </a:rPr>
              <a:t> in churn could yield an estimated </a:t>
            </a:r>
            <a:r>
              <a:rPr lang="en-US" b="1" dirty="0">
                <a:solidFill>
                  <a:schemeClr val="bg1"/>
                </a:solidFill>
              </a:rPr>
              <a:t>ROI of 100%</a:t>
            </a:r>
            <a:r>
              <a:rPr lang="en-US" dirty="0">
                <a:solidFill>
                  <a:schemeClr val="bg1"/>
                </a:solidFill>
              </a:rPr>
              <a:t> over the next year, due to retained customer spending and minimized acquisition costs.</a:t>
            </a:r>
            <a:endParaRPr lang="en-IN" dirty="0">
              <a:solidFill>
                <a:schemeClr val="bg1"/>
              </a:solidFill>
            </a:endParaRPr>
          </a:p>
        </p:txBody>
      </p:sp>
      <p:sp>
        <p:nvSpPr>
          <p:cNvPr id="21" name="Title 1">
            <a:extLst>
              <a:ext uri="{FF2B5EF4-FFF2-40B4-BE49-F238E27FC236}">
                <a16:creationId xmlns:a16="http://schemas.microsoft.com/office/drawing/2014/main" id="{97809429-A0D1-D0B5-7920-4116F8F8BF87}"/>
              </a:ext>
            </a:extLst>
          </p:cNvPr>
          <p:cNvSpPr txBox="1">
            <a:spLocks/>
          </p:cNvSpPr>
          <p:nvPr/>
        </p:nvSpPr>
        <p:spPr>
          <a:xfrm>
            <a:off x="678883" y="186902"/>
            <a:ext cx="10834234" cy="612775"/>
          </a:xfrm>
          <a:prstGeom prst="rect">
            <a:avLst/>
          </a:prstGeom>
        </p:spPr>
        <p:txBody>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r>
              <a:rPr lang="en-US"/>
              <a:t>POTENTIAL IMPACT</a:t>
            </a:r>
            <a:endParaRPr lang="en-IN" dirty="0"/>
          </a:p>
        </p:txBody>
      </p:sp>
      <p:sp>
        <p:nvSpPr>
          <p:cNvPr id="7" name="TextBox 6">
            <a:extLst>
              <a:ext uri="{FF2B5EF4-FFF2-40B4-BE49-F238E27FC236}">
                <a16:creationId xmlns:a16="http://schemas.microsoft.com/office/drawing/2014/main" id="{137CAA51-6B3E-9F6B-2301-72082E867091}"/>
              </a:ext>
            </a:extLst>
          </p:cNvPr>
          <p:cNvSpPr txBox="1"/>
          <p:nvPr/>
        </p:nvSpPr>
        <p:spPr>
          <a:xfrm>
            <a:off x="8422920" y="3574431"/>
            <a:ext cx="3213486" cy="1477328"/>
          </a:xfrm>
          <a:prstGeom prst="rect">
            <a:avLst/>
          </a:prstGeom>
          <a:noFill/>
        </p:spPr>
        <p:txBody>
          <a:bodyPr wrap="square">
            <a:spAutoFit/>
          </a:bodyPr>
          <a:lstStyle/>
          <a:p>
            <a:r>
              <a:rPr lang="en-US" dirty="0">
                <a:solidFill>
                  <a:schemeClr val="bg1"/>
                </a:solidFill>
              </a:rPr>
              <a:t>In other words, by keeping more existing customers, the business can earn more revenue without needing to spend more on finding new customers.</a:t>
            </a:r>
          </a:p>
        </p:txBody>
      </p:sp>
    </p:spTree>
    <p:extLst>
      <p:ext uri="{BB962C8B-B14F-4D97-AF65-F5344CB8AC3E}">
        <p14:creationId xmlns:p14="http://schemas.microsoft.com/office/powerpoint/2010/main" val="16841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DAD9E-EF1D-9A8C-1256-BFC14E3BCC62}"/>
              </a:ext>
            </a:extLst>
          </p:cNvPr>
          <p:cNvSpPr>
            <a:spLocks noGrp="1"/>
          </p:cNvSpPr>
          <p:nvPr>
            <p:ph type="title" orient="vert"/>
          </p:nvPr>
        </p:nvSpPr>
        <p:spPr/>
        <p:txBody>
          <a:bodyPr/>
          <a:lstStyle/>
          <a:p>
            <a:r>
              <a:rPr lang="en-US" dirty="0"/>
              <a:t>VISUALISATION</a:t>
            </a:r>
            <a:endParaRPr lang="en-IN" dirty="0"/>
          </a:p>
        </p:txBody>
      </p:sp>
    </p:spTree>
    <p:extLst>
      <p:ext uri="{BB962C8B-B14F-4D97-AF65-F5344CB8AC3E}">
        <p14:creationId xmlns:p14="http://schemas.microsoft.com/office/powerpoint/2010/main" val="3063064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3F1C7-879C-FFC5-FF59-39AC4A033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6483E-EE25-6F92-DF84-4CCE2A762413}"/>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A222E187-DD1A-EB11-182C-5B89D6F12805}"/>
              </a:ext>
            </a:extLst>
          </p:cNvPr>
          <p:cNvSpPr>
            <a:spLocks noGrp="1"/>
          </p:cNvSpPr>
          <p:nvPr>
            <p:ph idx="1"/>
          </p:nvPr>
        </p:nvSpPr>
        <p:spPr>
          <a:xfrm>
            <a:off x="678884" y="1216441"/>
            <a:ext cx="10834234" cy="4856700"/>
          </a:xfrm>
        </p:spPr>
        <p:txBody>
          <a:bodyPr>
            <a:normAutofit/>
          </a:bodyPr>
          <a:lstStyle/>
          <a:p>
            <a:pPr marL="0" indent="0">
              <a:buNone/>
            </a:pPr>
            <a:r>
              <a:rPr lang="en-US" dirty="0"/>
              <a:t>3. Customer Segmentation Results</a:t>
            </a:r>
          </a:p>
          <a:p>
            <a:pPr lvl="1"/>
            <a:r>
              <a:rPr lang="en-US" dirty="0"/>
              <a:t>Customer Segmentation Overview</a:t>
            </a:r>
          </a:p>
          <a:p>
            <a:pPr lvl="1"/>
            <a:r>
              <a:rPr lang="en-US" dirty="0"/>
              <a:t>Segment Profiles</a:t>
            </a:r>
          </a:p>
          <a:p>
            <a:pPr lvl="1"/>
            <a:r>
              <a:rPr lang="en-US" dirty="0"/>
              <a:t>Actionable Segment Strategies</a:t>
            </a:r>
          </a:p>
          <a:p>
            <a:pPr marL="0" indent="0">
              <a:buNone/>
            </a:pPr>
            <a:r>
              <a:rPr lang="en-IN" dirty="0"/>
              <a:t>4. Churn Prediction Results</a:t>
            </a:r>
          </a:p>
          <a:p>
            <a:pPr lvl="1"/>
            <a:r>
              <a:rPr lang="en-US" dirty="0"/>
              <a:t>Churn Prediction Model Overview</a:t>
            </a:r>
          </a:p>
          <a:p>
            <a:pPr lvl="1"/>
            <a:r>
              <a:rPr lang="en-US" dirty="0"/>
              <a:t>Key Drivers of Churn</a:t>
            </a:r>
          </a:p>
          <a:p>
            <a:pPr lvl="1"/>
            <a:r>
              <a:rPr lang="en-US" dirty="0"/>
              <a:t>Customer Churn Risk Levels.</a:t>
            </a:r>
            <a:endParaRPr lang="en-IN" dirty="0"/>
          </a:p>
          <a:p>
            <a:pPr marL="0" indent="0">
              <a:buNone/>
            </a:pPr>
            <a:r>
              <a:rPr lang="en-IN" dirty="0"/>
              <a:t>5. </a:t>
            </a:r>
            <a:r>
              <a:rPr lang="en-US" dirty="0"/>
              <a:t>Visualization and Deployment</a:t>
            </a:r>
          </a:p>
          <a:p>
            <a:pPr lvl="1"/>
            <a:r>
              <a:rPr lang="en-US" dirty="0"/>
              <a:t> Dashboard Overview</a:t>
            </a:r>
          </a:p>
          <a:p>
            <a:pPr lvl="1"/>
            <a:r>
              <a:rPr lang="en-US" dirty="0"/>
              <a:t> Deployment of Churn Model</a:t>
            </a:r>
          </a:p>
          <a:p>
            <a:pPr marL="0" indent="0">
              <a:buNone/>
            </a:pPr>
            <a:endParaRPr lang="en-US" dirty="0"/>
          </a:p>
        </p:txBody>
      </p:sp>
      <p:pic>
        <p:nvPicPr>
          <p:cNvPr id="5" name="Graphic 4" descr="Projector screen">
            <a:extLst>
              <a:ext uri="{FF2B5EF4-FFF2-40B4-BE49-F238E27FC236}">
                <a16:creationId xmlns:a16="http://schemas.microsoft.com/office/drawing/2014/main" id="{B26567C2-0798-3B04-42C8-9170B112A3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6879" y="996593"/>
            <a:ext cx="4067710" cy="4067710"/>
          </a:xfrm>
          <a:prstGeom prst="rect">
            <a:avLst/>
          </a:prstGeom>
        </p:spPr>
      </p:pic>
      <p:sp>
        <p:nvSpPr>
          <p:cNvPr id="6" name="TextBox 5">
            <a:extLst>
              <a:ext uri="{FF2B5EF4-FFF2-40B4-BE49-F238E27FC236}">
                <a16:creationId xmlns:a16="http://schemas.microsoft.com/office/drawing/2014/main" id="{B4A40F21-9A01-282E-F86E-E820A930FA8F}"/>
              </a:ext>
            </a:extLst>
          </p:cNvPr>
          <p:cNvSpPr txBox="1"/>
          <p:nvPr/>
        </p:nvSpPr>
        <p:spPr>
          <a:xfrm>
            <a:off x="8502294" y="2263209"/>
            <a:ext cx="1756880" cy="584775"/>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AGENDA</a:t>
            </a:r>
            <a:endParaRPr lang="en-IN"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54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5E9227-6BD9-AF47-6DDA-1317E5FE7E55}"/>
              </a:ext>
            </a:extLst>
          </p:cNvPr>
          <p:cNvPicPr>
            <a:picLocks noChangeAspect="1"/>
          </p:cNvPicPr>
          <p:nvPr/>
        </p:nvPicPr>
        <p:blipFill>
          <a:blip r:embed="rId2"/>
          <a:stretch>
            <a:fillRect/>
          </a:stretch>
        </p:blipFill>
        <p:spPr>
          <a:xfrm>
            <a:off x="1802226" y="0"/>
            <a:ext cx="8135485" cy="6230219"/>
          </a:xfrm>
          <a:prstGeom prst="rect">
            <a:avLst/>
          </a:prstGeom>
        </p:spPr>
      </p:pic>
    </p:spTree>
    <p:extLst>
      <p:ext uri="{BB962C8B-B14F-4D97-AF65-F5344CB8AC3E}">
        <p14:creationId xmlns:p14="http://schemas.microsoft.com/office/powerpoint/2010/main" val="244301459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25E39-2A19-2ED0-D026-FB3FF3518C3D}"/>
              </a:ext>
            </a:extLst>
          </p:cNvPr>
          <p:cNvPicPr>
            <a:picLocks noChangeAspect="1"/>
          </p:cNvPicPr>
          <p:nvPr/>
        </p:nvPicPr>
        <p:blipFill rotWithShape="1">
          <a:blip r:embed="rId2"/>
          <a:srcRect/>
          <a:stretch/>
        </p:blipFill>
        <p:spPr>
          <a:xfrm>
            <a:off x="318499" y="518506"/>
            <a:ext cx="11555002" cy="5302638"/>
          </a:xfrm>
          <a:prstGeom prst="rect">
            <a:avLst/>
          </a:prstGeom>
        </p:spPr>
      </p:pic>
    </p:spTree>
    <p:extLst>
      <p:ext uri="{BB962C8B-B14F-4D97-AF65-F5344CB8AC3E}">
        <p14:creationId xmlns:p14="http://schemas.microsoft.com/office/powerpoint/2010/main" val="14495945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9C01-AA32-F7F4-3613-A789157F068A}"/>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0EE71563-BD4E-8A7D-61C9-DF5493686FB0}"/>
              </a:ext>
            </a:extLst>
          </p:cNvPr>
          <p:cNvSpPr>
            <a:spLocks noGrp="1"/>
          </p:cNvSpPr>
          <p:nvPr>
            <p:ph idx="1"/>
          </p:nvPr>
        </p:nvSpPr>
        <p:spPr>
          <a:xfrm>
            <a:off x="678884" y="1449043"/>
            <a:ext cx="10834234" cy="4398066"/>
          </a:xfrm>
        </p:spPr>
        <p:txBody>
          <a:bodyPr>
            <a:normAutofit fontScale="92500" lnSpcReduction="10000"/>
          </a:bodyPr>
          <a:lstStyle/>
          <a:p>
            <a:r>
              <a:rPr lang="en-US" b="1" dirty="0"/>
              <a:t>Advanced Analytics: </a:t>
            </a:r>
            <a:r>
              <a:rPr lang="en-US" dirty="0"/>
              <a:t>Explore machine learning models beyond Random Forest to improve churn prediction accuracy, such as Gradient Boosting Machines (GBM) or Neural Networks. Utilize predictive analytics to identify emerging trends and adapt strategies proactively.</a:t>
            </a:r>
          </a:p>
          <a:p>
            <a:r>
              <a:rPr lang="en-US" b="1" dirty="0"/>
              <a:t>Real-time Customer Engagement</a:t>
            </a:r>
            <a:r>
              <a:rPr lang="en-US" dirty="0"/>
              <a:t>: Develop real-time analytics dashboards to monitor customer interactions and identify churn signals immediately. Implement automated customer communication systems for timely outreach to high-risk customers.</a:t>
            </a:r>
          </a:p>
          <a:p>
            <a:r>
              <a:rPr lang="en-US" b="1" dirty="0"/>
              <a:t>Customer Review Analysis</a:t>
            </a:r>
            <a:r>
              <a:rPr lang="en-US" dirty="0"/>
              <a:t>: Implement advanced Natural Language Processing (NLP) techniques to analyze customer feedback and sentiment. Integrate insights from reviews to refine product offerings and customer service strategies.</a:t>
            </a:r>
          </a:p>
          <a:p>
            <a:endParaRPr lang="en-IN" dirty="0"/>
          </a:p>
        </p:txBody>
      </p:sp>
    </p:spTree>
    <p:extLst>
      <p:ext uri="{BB962C8B-B14F-4D97-AF65-F5344CB8AC3E}">
        <p14:creationId xmlns:p14="http://schemas.microsoft.com/office/powerpoint/2010/main" val="1181419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F04C-8E23-48A3-CD6C-485D6F0C0B9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E293900-681B-0336-2177-DDF1E542D2B5}"/>
              </a:ext>
            </a:extLst>
          </p:cNvPr>
          <p:cNvSpPr>
            <a:spLocks noGrp="1"/>
          </p:cNvSpPr>
          <p:nvPr>
            <p:ph idx="1"/>
          </p:nvPr>
        </p:nvSpPr>
        <p:spPr>
          <a:xfrm>
            <a:off x="678884" y="1334831"/>
            <a:ext cx="10834234" cy="4398066"/>
          </a:xfrm>
        </p:spPr>
        <p:txBody>
          <a:bodyPr/>
          <a:lstStyle/>
          <a:p>
            <a:r>
              <a:rPr lang="en-US" dirty="0"/>
              <a:t>In summary, our analysis has provided valuable insights into customer behavior, segmentation, and churn prediction. By leveraging clustering techniques and machine learning models, specifically Random Forest, we have effectively identified distinct customer segments and key drivers of churn.</a:t>
            </a:r>
          </a:p>
          <a:p>
            <a:r>
              <a:rPr lang="en-US" dirty="0"/>
              <a:t>The actionable insights derived from this analysis enable tailored marketing strategies, enhancing customer engagement and retention. Implementing targeted interventions for high-risk segments can significantly reduce churn rates, yielding substantial ROI.</a:t>
            </a:r>
          </a:p>
          <a:p>
            <a:endParaRPr lang="en-IN" dirty="0"/>
          </a:p>
        </p:txBody>
      </p:sp>
    </p:spTree>
    <p:extLst>
      <p:ext uri="{BB962C8B-B14F-4D97-AF65-F5344CB8AC3E}">
        <p14:creationId xmlns:p14="http://schemas.microsoft.com/office/powerpoint/2010/main" val="32888666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C541-C297-C9E1-D6CA-5178F6D57040}"/>
              </a:ext>
            </a:extLst>
          </p:cNvPr>
          <p:cNvSpPr>
            <a:spLocks noGrp="1"/>
          </p:cNvSpPr>
          <p:nvPr>
            <p:ph type="title"/>
          </p:nvPr>
        </p:nvSpPr>
        <p:spPr>
          <a:xfrm>
            <a:off x="678884" y="3046620"/>
            <a:ext cx="10834234" cy="612775"/>
          </a:xfrm>
        </p:spPr>
        <p:txBody>
          <a:bodyPr/>
          <a:lstStyle/>
          <a:p>
            <a:r>
              <a:rPr lang="en-US" dirty="0"/>
              <a:t>Questions ???</a:t>
            </a:r>
            <a:endParaRPr lang="en-IN" dirty="0"/>
          </a:p>
        </p:txBody>
      </p:sp>
    </p:spTree>
    <p:extLst>
      <p:ext uri="{BB962C8B-B14F-4D97-AF65-F5344CB8AC3E}">
        <p14:creationId xmlns:p14="http://schemas.microsoft.com/office/powerpoint/2010/main" val="3866532168"/>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CBAA4-7BA8-6B5A-F5AC-765D9E8B9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8F49D-67EC-65D4-A5DF-205D5C6C1922}"/>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BFDE878-9036-CE20-64F7-7630A7BE723F}"/>
              </a:ext>
            </a:extLst>
          </p:cNvPr>
          <p:cNvSpPr>
            <a:spLocks noGrp="1"/>
          </p:cNvSpPr>
          <p:nvPr>
            <p:ph idx="1"/>
          </p:nvPr>
        </p:nvSpPr>
        <p:spPr>
          <a:xfrm>
            <a:off x="678884" y="1658230"/>
            <a:ext cx="4910258" cy="2379514"/>
          </a:xfrm>
        </p:spPr>
        <p:txBody>
          <a:bodyPr>
            <a:normAutofit/>
          </a:bodyPr>
          <a:lstStyle/>
          <a:p>
            <a:pPr marL="514350" indent="-514350">
              <a:buAutoNum type="arabicPeriod" startAt="6"/>
            </a:pPr>
            <a:r>
              <a:rPr lang="en-US" dirty="0"/>
              <a:t>Future Enhancement</a:t>
            </a:r>
          </a:p>
          <a:p>
            <a:pPr marL="514350" indent="-514350">
              <a:buAutoNum type="arabicPeriod" startAt="6"/>
            </a:pPr>
            <a:r>
              <a:rPr lang="en-US" dirty="0"/>
              <a:t>Conclusion </a:t>
            </a:r>
          </a:p>
        </p:txBody>
      </p:sp>
      <p:pic>
        <p:nvPicPr>
          <p:cNvPr id="7" name="Graphic 6" descr="Projector screen">
            <a:extLst>
              <a:ext uri="{FF2B5EF4-FFF2-40B4-BE49-F238E27FC236}">
                <a16:creationId xmlns:a16="http://schemas.microsoft.com/office/drawing/2014/main" id="{DBB65616-E18B-0054-C8E2-7FE2A17671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6879" y="996593"/>
            <a:ext cx="4067710" cy="4067710"/>
          </a:xfrm>
          <a:prstGeom prst="rect">
            <a:avLst/>
          </a:prstGeom>
        </p:spPr>
      </p:pic>
      <p:sp>
        <p:nvSpPr>
          <p:cNvPr id="8" name="TextBox 7">
            <a:extLst>
              <a:ext uri="{FF2B5EF4-FFF2-40B4-BE49-F238E27FC236}">
                <a16:creationId xmlns:a16="http://schemas.microsoft.com/office/drawing/2014/main" id="{11D7B804-3447-C802-A52E-84421F89A6B5}"/>
              </a:ext>
            </a:extLst>
          </p:cNvPr>
          <p:cNvSpPr txBox="1"/>
          <p:nvPr/>
        </p:nvSpPr>
        <p:spPr>
          <a:xfrm>
            <a:off x="8502294" y="2362518"/>
            <a:ext cx="1756880" cy="584775"/>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AGENDA</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24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10AE-3CEF-6D0C-210A-D13D19FEEDB0}"/>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470A39FF-A9D8-A2D9-4EE9-021849F8F60F}"/>
              </a:ext>
            </a:extLst>
          </p:cNvPr>
          <p:cNvSpPr>
            <a:spLocks noGrp="1"/>
          </p:cNvSpPr>
          <p:nvPr>
            <p:ph idx="1"/>
          </p:nvPr>
        </p:nvSpPr>
        <p:spPr>
          <a:xfrm>
            <a:off x="678884" y="1315480"/>
            <a:ext cx="10834234" cy="4398066"/>
          </a:xfrm>
        </p:spPr>
        <p:txBody>
          <a:bodyPr/>
          <a:lstStyle/>
          <a:p>
            <a:r>
              <a:rPr lang="en-US" dirty="0"/>
              <a:t>E-commerce, or electronic commerce, refers to the buying and selling of goods and services over the internet. It has transformed the traditional retail landscape, allowing businesses to reach global markets and operate 24/7 without the limitations of a physical store. </a:t>
            </a:r>
          </a:p>
          <a:p>
            <a:endParaRPr lang="en-US" dirty="0"/>
          </a:p>
          <a:p>
            <a:r>
              <a:rPr lang="en-US" dirty="0"/>
              <a:t>With the rapid growth of digital technology and increased internet accessibility, e-commerce has become an integral part of modern business, providing consumers with a convenient and personalized shopping experience.</a:t>
            </a:r>
            <a:endParaRPr lang="en-IN" dirty="0"/>
          </a:p>
        </p:txBody>
      </p:sp>
    </p:spTree>
    <p:extLst>
      <p:ext uri="{BB962C8B-B14F-4D97-AF65-F5344CB8AC3E}">
        <p14:creationId xmlns:p14="http://schemas.microsoft.com/office/powerpoint/2010/main" val="421536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377128"/>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In an increasingly competitive e-commerce landscape, understanding and predicting customer behavior is essential to drive targeted marketing, improve retention, and manage resources efficiently.</a:t>
            </a:r>
          </a:p>
          <a:p>
            <a:pPr lvl="0"/>
            <a:r>
              <a:rPr lang="en-US" dirty="0"/>
              <a:t>Currently, the company lacks a precise mechanism to categorize customers based on purchasing patterns, leading to generalized marketing strategies that may not resonate with different customer segments.</a:t>
            </a:r>
          </a:p>
          <a:p>
            <a:pPr lvl="0"/>
            <a:r>
              <a:rPr lang="en-US" dirty="0"/>
              <a:t>This gap results in missed opportunities for customer engagement, suboptimal resource allocation, and potential revenue loss from unsatisfied or inactive customers.</a:t>
            </a:r>
          </a:p>
        </p:txBody>
      </p:sp>
      <p:pic>
        <p:nvPicPr>
          <p:cNvPr id="5" name="Graphic 4" descr="Question mark">
            <a:extLst>
              <a:ext uri="{FF2B5EF4-FFF2-40B4-BE49-F238E27FC236}">
                <a16:creationId xmlns:a16="http://schemas.microsoft.com/office/drawing/2014/main" id="{8EDF1637-AEA6-35F2-B815-5BB08A7D5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42224">
            <a:off x="10593580" y="173735"/>
            <a:ext cx="914400" cy="914400"/>
          </a:xfrm>
          <a:prstGeom prst="rect">
            <a:avLst/>
          </a:prstGeom>
        </p:spPr>
      </p:pic>
      <p:pic>
        <p:nvPicPr>
          <p:cNvPr id="8" name="Graphic 7" descr="Question mark">
            <a:extLst>
              <a:ext uri="{FF2B5EF4-FFF2-40B4-BE49-F238E27FC236}">
                <a16:creationId xmlns:a16="http://schemas.microsoft.com/office/drawing/2014/main" id="{0DEEBC3E-4938-84AA-F459-A9599F68C3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42224">
            <a:off x="10365538" y="430142"/>
            <a:ext cx="528141" cy="528141"/>
          </a:xfrm>
          <a:prstGeom prst="rect">
            <a:avLst/>
          </a:prstGeom>
        </p:spPr>
      </p:pic>
      <p:pic>
        <p:nvPicPr>
          <p:cNvPr id="9" name="Graphic 8" descr="Question mark">
            <a:extLst>
              <a:ext uri="{FF2B5EF4-FFF2-40B4-BE49-F238E27FC236}">
                <a16:creationId xmlns:a16="http://schemas.microsoft.com/office/drawing/2014/main" id="{375BA2EF-9F25-F6D1-AE3E-FCD92FBE3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42224">
            <a:off x="10550774" y="788471"/>
            <a:ext cx="914400" cy="914400"/>
          </a:xfrm>
          <a:prstGeom prst="rect">
            <a:avLst/>
          </a:prstGeom>
        </p:spPr>
      </p:pic>
    </p:spTree>
    <p:extLst>
      <p:ext uri="{BB962C8B-B14F-4D97-AF65-F5344CB8AC3E}">
        <p14:creationId xmlns:p14="http://schemas.microsoft.com/office/powerpoint/2010/main" val="227245946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1C512-A082-6DA0-CB5E-09C681C96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20C86-8797-242B-47D2-8C78D53F86C9}"/>
              </a:ext>
            </a:extLst>
          </p:cNvPr>
          <p:cNvSpPr>
            <a:spLocks noGrp="1"/>
          </p:cNvSpPr>
          <p:nvPr>
            <p:ph type="title"/>
          </p:nvPr>
        </p:nvSpPr>
        <p:spPr/>
        <p:txBody>
          <a:bodyPr/>
          <a:lstStyle/>
          <a:p>
            <a:r>
              <a:rPr lang="en-US" dirty="0"/>
              <a:t>OBJECTIVE OF THIS PROJECT</a:t>
            </a:r>
            <a:endParaRPr lang="en-IN" dirty="0"/>
          </a:p>
        </p:txBody>
      </p:sp>
      <p:sp>
        <p:nvSpPr>
          <p:cNvPr id="3" name="Content Placeholder 2">
            <a:extLst>
              <a:ext uri="{FF2B5EF4-FFF2-40B4-BE49-F238E27FC236}">
                <a16:creationId xmlns:a16="http://schemas.microsoft.com/office/drawing/2014/main" id="{3793DB56-3DB0-94B1-8408-10D13D6E2827}"/>
              </a:ext>
            </a:extLst>
          </p:cNvPr>
          <p:cNvSpPr>
            <a:spLocks noGrp="1"/>
          </p:cNvSpPr>
          <p:nvPr>
            <p:ph idx="1"/>
          </p:nvPr>
        </p:nvSpPr>
        <p:spPr>
          <a:xfrm>
            <a:off x="678884" y="1387401"/>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The objective of this project is to develop a machine learning-based solution that segments customers according to their purchasing behaviors and predicts future purchasing tendencies</a:t>
            </a:r>
          </a:p>
          <a:p>
            <a:pPr lvl="0"/>
            <a:r>
              <a:rPr lang="en-US" dirty="0"/>
              <a:t>By accurately segmenting customers, predicting churn likelihood, and pinpointing those who may need incentives for further engagement, the company can implement targeted retention and personalized marketing strategies.</a:t>
            </a:r>
          </a:p>
          <a:p>
            <a:pPr lvl="0"/>
            <a:r>
              <a:rPr lang="en-US" dirty="0"/>
              <a:t>This approach will enhance customer satisfaction, foster loyalty, and drive repeat purchases while ensuring efficient resource allocation and optimized marketing strategies.</a:t>
            </a:r>
          </a:p>
        </p:txBody>
      </p:sp>
    </p:spTree>
    <p:extLst>
      <p:ext uri="{BB962C8B-B14F-4D97-AF65-F5344CB8AC3E}">
        <p14:creationId xmlns:p14="http://schemas.microsoft.com/office/powerpoint/2010/main" val="19451503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3081A-6124-6433-C020-6939727FE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928E5-000E-2863-4A09-E14C45D18755}"/>
              </a:ext>
            </a:extLst>
          </p:cNvPr>
          <p:cNvSpPr>
            <a:spLocks noGrp="1"/>
          </p:cNvSpPr>
          <p:nvPr>
            <p:ph type="title"/>
          </p:nvPr>
        </p:nvSpPr>
        <p:spPr/>
        <p:txBody>
          <a:bodyPr/>
          <a:lstStyle/>
          <a:p>
            <a:r>
              <a:rPr lang="en-US" dirty="0"/>
              <a:t>EXPECTED OUTCOMES</a:t>
            </a:r>
            <a:endParaRPr lang="en-IN" dirty="0"/>
          </a:p>
        </p:txBody>
      </p:sp>
      <p:sp>
        <p:nvSpPr>
          <p:cNvPr id="3" name="Content Placeholder 2">
            <a:extLst>
              <a:ext uri="{FF2B5EF4-FFF2-40B4-BE49-F238E27FC236}">
                <a16:creationId xmlns:a16="http://schemas.microsoft.com/office/drawing/2014/main" id="{E567CE88-ACC5-2232-FC8A-A4AA1BEA343D}"/>
              </a:ext>
            </a:extLst>
          </p:cNvPr>
          <p:cNvSpPr>
            <a:spLocks noGrp="1"/>
          </p:cNvSpPr>
          <p:nvPr>
            <p:ph idx="1"/>
          </p:nvPr>
        </p:nvSpPr>
        <p:spPr>
          <a:xfrm>
            <a:off x="678884" y="1716172"/>
            <a:ext cx="10834234" cy="2095541"/>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b="1" dirty="0"/>
              <a:t>Customer Segmentation Insights</a:t>
            </a:r>
            <a:endParaRPr lang="en-US" dirty="0"/>
          </a:p>
          <a:p>
            <a:r>
              <a:rPr lang="en-US" b="1" dirty="0"/>
              <a:t>Churn Prediction Model</a:t>
            </a:r>
            <a:endParaRPr lang="en-US" dirty="0"/>
          </a:p>
          <a:p>
            <a:r>
              <a:rPr lang="en-US" b="1" dirty="0"/>
              <a:t>Enhanced Marketing Efficiency</a:t>
            </a:r>
          </a:p>
          <a:p>
            <a:r>
              <a:rPr lang="en-US" b="1" dirty="0"/>
              <a:t>Increased Revenue Potential</a:t>
            </a:r>
            <a:endParaRPr lang="en-US" dirty="0"/>
          </a:p>
        </p:txBody>
      </p:sp>
    </p:spTree>
    <p:extLst>
      <p:ext uri="{BB962C8B-B14F-4D97-AF65-F5344CB8AC3E}">
        <p14:creationId xmlns:p14="http://schemas.microsoft.com/office/powerpoint/2010/main" val="336691346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3DB34-ACE6-9A17-66CF-0E6A6A6EA3E6}"/>
              </a:ext>
            </a:extLst>
          </p:cNvPr>
          <p:cNvSpPr>
            <a:spLocks noGrp="1"/>
          </p:cNvSpPr>
          <p:nvPr>
            <p:ph type="title" orient="vert"/>
          </p:nvPr>
        </p:nvSpPr>
        <p:spPr/>
        <p:txBody>
          <a:bodyPr/>
          <a:lstStyle/>
          <a:p>
            <a:r>
              <a:rPr lang="en-US" dirty="0"/>
              <a:t>DATA AND METHOLOGY</a:t>
            </a:r>
            <a:endParaRPr lang="en-IN" dirty="0"/>
          </a:p>
        </p:txBody>
      </p:sp>
    </p:spTree>
    <p:extLst>
      <p:ext uri="{BB962C8B-B14F-4D97-AF65-F5344CB8AC3E}">
        <p14:creationId xmlns:p14="http://schemas.microsoft.com/office/powerpoint/2010/main" val="5891913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7788</TotalTime>
  <Words>2807</Words>
  <Application>Microsoft Office PowerPoint</Application>
  <PresentationFormat>Widescreen</PresentationFormat>
  <Paragraphs>264</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vt:lpstr>
      <vt:lpstr>Figtree</vt:lpstr>
      <vt:lpstr>Wingdings</vt:lpstr>
      <vt:lpstr>BIA Template</vt:lpstr>
      <vt:lpstr>PowerPoint Presentation</vt:lpstr>
      <vt:lpstr>Agenda</vt:lpstr>
      <vt:lpstr>Agenda</vt:lpstr>
      <vt:lpstr>Agenda</vt:lpstr>
      <vt:lpstr>INTRODUCTION </vt:lpstr>
      <vt:lpstr>PROBLEM STATEMENT</vt:lpstr>
      <vt:lpstr>OBJECTIVE OF THIS PROJECT</vt:lpstr>
      <vt:lpstr>EXPECTED OUTCOMES</vt:lpstr>
      <vt:lpstr>DATA AND METHOLOGY</vt:lpstr>
      <vt:lpstr>DATA SUMMARY</vt:lpstr>
      <vt:lpstr>DATA SUMMARY (cont…)</vt:lpstr>
      <vt:lpstr>DATA CLEANING AND PREPROCESSING TECHNIQUES</vt:lpstr>
      <vt:lpstr>Key Data Insights:</vt:lpstr>
      <vt:lpstr>Key Insights (cont…)</vt:lpstr>
      <vt:lpstr>Key Insights (cont…)</vt:lpstr>
      <vt:lpstr>FEATURE ENGINEERING:</vt:lpstr>
      <vt:lpstr>METHODOLOGY OVERVIEW:</vt:lpstr>
      <vt:lpstr>METHODOLOGY OVERVIEW:</vt:lpstr>
      <vt:lpstr>CUSTOMER SEGMENATION RESULTS</vt:lpstr>
      <vt:lpstr>OVERVIEW OF SEGMENTS</vt:lpstr>
      <vt:lpstr>Tailored Marketing Stategy</vt:lpstr>
      <vt:lpstr>KEY DRIVERS OF CHURN</vt:lpstr>
      <vt:lpstr>CHURN RISK LEVELS</vt:lpstr>
      <vt:lpstr>BUSINESS IMPACT AND RECOMENDATIONS</vt:lpstr>
      <vt:lpstr>Segmentation Recommendations:</vt:lpstr>
      <vt:lpstr>Cluster-Wise Recommendations:</vt:lpstr>
      <vt:lpstr>CHURN INTERVENTION STRATEGIES</vt:lpstr>
      <vt:lpstr>PowerPoint Presentation</vt:lpstr>
      <vt:lpstr>VISUALISATION</vt:lpstr>
      <vt:lpstr>PowerPoint Presentation</vt:lpstr>
      <vt:lpstr>PowerPoint Presentation</vt:lpstr>
      <vt:lpstr>Future Enhancements</vt:lpstr>
      <vt:lpstr>Conclusion</vt:lpstr>
      <vt:lpstr>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DHAVASAKTHI S</cp:lastModifiedBy>
  <cp:revision>2269</cp:revision>
  <cp:lastPrinted>2024-10-26T15:53:41Z</cp:lastPrinted>
  <dcterms:created xsi:type="dcterms:W3CDTF">2020-12-23T13:36:00Z</dcterms:created>
  <dcterms:modified xsi:type="dcterms:W3CDTF">2024-11-03T07:14:06Z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