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317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635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952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270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1587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1905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22225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2540000" algn="l" defTabSz="25287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698500" y="8635227"/>
            <a:ext cx="11607800" cy="457201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698500" y="5102859"/>
            <a:ext cx="11607800" cy="1447801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84" sz="8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509500" y="8750299"/>
            <a:ext cx="292609" cy="31585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xfrm>
            <a:off x="698500" y="2908300"/>
            <a:ext cx="11607800" cy="6096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300"/>
              </a:spcBef>
              <a:buSzTx/>
              <a:buNone/>
              <a:defRPr sz="3600"/>
            </a:lvl1pPr>
            <a:lvl2pPr marL="0" indent="317500">
              <a:spcBef>
                <a:spcPts val="4300"/>
              </a:spcBef>
              <a:buSzTx/>
              <a:buNone/>
              <a:defRPr sz="3600"/>
            </a:lvl2pPr>
            <a:lvl3pPr marL="0" indent="635000">
              <a:spcBef>
                <a:spcPts val="4300"/>
              </a:spcBef>
              <a:buSzTx/>
              <a:buNone/>
              <a:defRPr sz="3600"/>
            </a:lvl3pPr>
            <a:lvl4pPr marL="0" indent="952500">
              <a:spcBef>
                <a:spcPts val="4300"/>
              </a:spcBef>
              <a:buSzTx/>
              <a:buNone/>
              <a:defRPr sz="3600"/>
            </a:lvl4pPr>
            <a:lvl5pPr marL="0" indent="1270000">
              <a:spcBef>
                <a:spcPts val="4300"/>
              </a:spcBef>
              <a:buSzTx/>
              <a:buNone/>
              <a:defRPr sz="36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698500" y="3149600"/>
            <a:ext cx="11607800" cy="3238500"/>
          </a:xfrm>
          <a:prstGeom prst="rect">
            <a:avLst/>
          </a:prstGeom>
        </p:spPr>
        <p:txBody>
          <a:bodyPr anchor="ctr"/>
          <a:lstStyle>
            <a:lvl1pPr marL="0" indent="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 defTabSz="355600">
              <a:lnSpc>
                <a:spcPct val="90000"/>
              </a:lnSpc>
              <a:spcBef>
                <a:spcPts val="0"/>
              </a:spcBef>
              <a:buSzTx/>
              <a:buNone/>
              <a:defRPr spc="-84" sz="84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698500" y="698500"/>
            <a:ext cx="11607800" cy="5765800"/>
          </a:xfrm>
          <a:prstGeom prst="rect">
            <a:avLst/>
          </a:prstGeom>
        </p:spPr>
        <p:txBody>
          <a:bodyPr anchor="b"/>
          <a:lstStyle>
            <a:lvl1pPr marL="0" indent="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1240" sz="248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698500" y="62103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algn="ctr" defTabSz="254000">
              <a:lnSpc>
                <a:spcPct val="90000"/>
              </a:lnSpc>
              <a:spcBef>
                <a:spcPts val="0"/>
              </a:spcBef>
              <a:buSzTx/>
              <a:buNone/>
              <a:defRPr spc="-35" sz="3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016000" y="6426200"/>
            <a:ext cx="10972800" cy="584200"/>
          </a:xfrm>
          <a:prstGeom prst="rect">
            <a:avLst/>
          </a:prstGeom>
        </p:spPr>
        <p:txBody>
          <a:bodyPr/>
          <a:lstStyle>
            <a:lvl1pPr marL="0" indent="0" defTabSz="587022">
              <a:spcBef>
                <a:spcPts val="0"/>
              </a:spcBef>
              <a:buSzTx/>
              <a:buNone/>
              <a:defRPr sz="24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749300" y="2298700"/>
            <a:ext cx="11506200" cy="3175000"/>
          </a:xfrm>
          <a:prstGeom prst="rect">
            <a:avLst/>
          </a:prstGeom>
        </p:spPr>
        <p:txBody>
          <a:bodyPr anchor="b"/>
          <a:lstStyle>
            <a:lvl1pPr marL="180622" indent="-180622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1pPr>
            <a:lvl2pPr marL="180622" indent="1368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2pPr>
            <a:lvl3pPr marL="180622" indent="4543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3pPr>
            <a:lvl4pPr marL="180622" indent="7718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4pPr>
            <a:lvl5pPr marL="180622" indent="1089377" defTabSz="1733973">
              <a:lnSpc>
                <a:spcPct val="90000"/>
              </a:lnSpc>
              <a:spcBef>
                <a:spcPts val="0"/>
              </a:spcBef>
              <a:buSzTx/>
              <a:buNone/>
              <a:defRPr spc="-66" sz="66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622300" y="2907462"/>
            <a:ext cx="3937000" cy="39386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ey stone"/>
          <p:cNvSpPr/>
          <p:nvPr>
            <p:ph type="pic" sz="quarter" idx="22"/>
          </p:nvPr>
        </p:nvSpPr>
        <p:spPr>
          <a:xfrm>
            <a:off x="3893586" y="3136900"/>
            <a:ext cx="5217627" cy="347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7802863" y="3136900"/>
            <a:ext cx="5215134" cy="347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-1397000" y="0"/>
            <a:ext cx="15786100" cy="10524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-88900" y="-3962400"/>
            <a:ext cx="18948400" cy="14211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698500" y="8635227"/>
            <a:ext cx="11607800" cy="457201"/>
          </a:xfrm>
          <a:prstGeom prst="rect">
            <a:avLst/>
          </a:prstGeom>
        </p:spPr>
        <p:txBody>
          <a:bodyPr anchor="b"/>
          <a:lstStyle>
            <a:lvl1pPr marL="0" indent="0" defTabSz="587022">
              <a:spcBef>
                <a:spcPts val="0"/>
              </a:spcBef>
              <a:buSzTx/>
              <a:buNone/>
              <a:defRPr sz="22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698500" y="5102859"/>
            <a:ext cx="11607800" cy="1447801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698500" y="18542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pc="-84" sz="84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xfrm>
            <a:off x="12509500" y="8750299"/>
            <a:ext cx="292609" cy="31585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4876800" y="0"/>
            <a:ext cx="97536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698500" y="698500"/>
            <a:ext cx="5105400" cy="4178300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698500" y="4775200"/>
            <a:ext cx="5105400" cy="40386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317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635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9525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27000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6096644" y="0"/>
            <a:ext cx="7313912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698500" y="1447800"/>
            <a:ext cx="51054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698500" y="381000"/>
            <a:ext cx="5105400" cy="11430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698500" y="3035300"/>
            <a:ext cx="5105400" cy="6019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11607800" cy="673100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698500" y="3035006"/>
            <a:ext cx="5105400" cy="601980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698500" y="1447800"/>
            <a:ext cx="5105400" cy="674779"/>
          </a:xfrm>
          <a:prstGeom prst="rect">
            <a:avLst/>
          </a:prstGeom>
        </p:spPr>
        <p:txBody>
          <a:bodyPr/>
          <a:lstStyle>
            <a:lvl1pPr marL="0" indent="0" defTabSz="254000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698500" y="381000"/>
            <a:ext cx="5105400" cy="1145851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698500" y="3034319"/>
            <a:ext cx="5105400" cy="601980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698500" y="3124200"/>
            <a:ext cx="11607800" cy="3302000"/>
          </a:xfrm>
          <a:prstGeom prst="rect">
            <a:avLst/>
          </a:prstGeom>
        </p:spPr>
        <p:txBody>
          <a:bodyPr anchor="ctr"/>
          <a:lstStyle>
            <a:lvl1pPr defTabSz="355600">
              <a:defRPr spc="-84" sz="84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509499" y="8750299"/>
            <a:ext cx="292609" cy="315850"/>
          </a:xfrm>
          <a:prstGeom prst="rect">
            <a:avLst/>
          </a:prstGeom>
        </p:spPr>
        <p:txBody>
          <a:bodyPr wrap="none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698500" y="381000"/>
            <a:ext cx="11607800" cy="11430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698500" y="3035300"/>
            <a:ext cx="11607800" cy="601980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509500" y="8750299"/>
            <a:ext cx="292100" cy="315850"/>
          </a:xfrm>
          <a:prstGeom prst="rect">
            <a:avLst/>
          </a:prstGeom>
          <a:ln w="3175">
            <a:miter lim="400000"/>
          </a:ln>
        </p:spPr>
        <p:txBody>
          <a:bodyPr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13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317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635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952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270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1587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1905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22225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2540000" algn="l" defTabSz="2540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59" strike="noStrike" sz="6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317500" marR="0" indent="-317500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637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955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272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1590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1907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2225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25425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2860039" marR="0" indent="-320039" algn="l" defTabSz="252871" rtl="0" latinLnBrk="0">
        <a:lnSpc>
          <a:spcPct val="100000"/>
        </a:lnSpc>
        <a:spcBef>
          <a:spcPts val="33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317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635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952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270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1587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1905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22225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2540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haval Padhiyar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Dhaval Padhiyar</a:t>
            </a:r>
          </a:p>
        </p:txBody>
      </p:sp>
      <p:sp>
        <p:nvSpPr>
          <p:cNvPr id="172" name="Achieving Kids' College Fees Goal for Anita"/>
          <p:cNvSpPr txBox="1"/>
          <p:nvPr>
            <p:ph type="subTitle" sz="quarter" idx="1"/>
          </p:nvPr>
        </p:nvSpPr>
        <p:spPr>
          <a:xfrm>
            <a:off x="698500" y="5090159"/>
            <a:ext cx="11607800" cy="1447801"/>
          </a:xfrm>
          <a:prstGeom prst="rect">
            <a:avLst/>
          </a:prstGeom>
        </p:spPr>
        <p:txBody>
          <a:bodyPr anchor="ctr"/>
          <a:lstStyle>
            <a:lvl1pPr defTabSz="457200"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Achieving Kids' College Fees Goal for Anita</a:t>
            </a:r>
          </a:p>
        </p:txBody>
      </p:sp>
      <p:sp>
        <p:nvSpPr>
          <p:cNvPr id="173" name="Portfolio Recommendation for Long-Term Growth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2627">
              <a:lnSpc>
                <a:spcPct val="100000"/>
              </a:lnSpc>
              <a:defRPr spc="0" sz="8316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Portfolio Recommendation for Long-Term Growth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Diversification – Understanding Correl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79475">
              <a:lnSpc>
                <a:spcPct val="100000"/>
              </a:lnSpc>
              <a:defRPr spc="0" sz="498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Diversification – Understanding Correlations</a:t>
            </a:r>
          </a:p>
        </p:txBody>
      </p:sp>
      <p:sp>
        <p:nvSpPr>
          <p:cNvPr id="206" name="Correlation measures how much two stocks move in relation to each other. Lower correlation leads to better diversification…"/>
          <p:cNvSpPr txBox="1"/>
          <p:nvPr>
            <p:ph type="body" idx="1"/>
          </p:nvPr>
        </p:nvSpPr>
        <p:spPr>
          <a:xfrm>
            <a:off x="698500" y="1663700"/>
            <a:ext cx="11607800" cy="60198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Correlation measures how much two stocks move in relation to each other. Lower correlation leads to better diversification</a:t>
            </a:r>
          </a:p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1-Year Correlation:</a:t>
            </a:r>
            <a:r>
              <a:t> Long-term correlations are generally low, indicating that combining these assets effectively diversifies risk over your 20-year horizon. For example, TCS shows relatively low correlation with most other stocks (e.g., 0.11 with APOLLOTYRE, 0.14 with ITC).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aphicFrame>
        <p:nvGraphicFramePr>
          <p:cNvPr id="207" name="Table 1"/>
          <p:cNvGraphicFramePr/>
          <p:nvPr/>
        </p:nvGraphicFramePr>
        <p:xfrm>
          <a:off x="1000093" y="4708828"/>
          <a:ext cx="5803901" cy="6019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2175475"/>
                <a:gridCol w="2104884"/>
                <a:gridCol w="647700"/>
                <a:gridCol w="1968500"/>
                <a:gridCol w="1682353"/>
                <a:gridCol w="1739900"/>
                <a:gridCol w="685800"/>
              </a:tblGrid>
              <a:tr h="730250">
                <a:tc gridSpan="7">
                  <a:txBody>
                    <a:bodyPr/>
                    <a:lstStyle/>
                    <a:p>
                      <a:pPr algn="ctr" defTabSz="457200">
                        <a:defRPr b="0"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Long term Correlation (past 21 years)</a:t>
                      </a:r>
                    </a:p>
                  </a:txBody>
                  <a:tcPr marL="63500" marR="63500" marT="0" marB="0" anchor="ctr" anchorCtr="0" horzOverflow="overflow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6758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Ticker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APOLLOTYRE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ITC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KOTAKBANK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PETRONET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SHREECEM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APOLLOTYRE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ITC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KOTAKBANK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0.47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PETRONET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SHREECEM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0.13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sz="2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ortfolio Optimization – The Efficient Front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5760">
              <a:lnSpc>
                <a:spcPct val="100000"/>
              </a:lnSpc>
              <a:defRPr spc="0" sz="4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Portfolio Optimization – The Efficient Frontier</a:t>
            </a:r>
          </a:p>
        </p:txBody>
      </p:sp>
      <p:sp>
        <p:nvSpPr>
          <p:cNvPr id="210" name="We applied Mean-Variance Optimization to generate efficient portfolios."/>
          <p:cNvSpPr txBox="1"/>
          <p:nvPr>
            <p:ph type="body" idx="1"/>
          </p:nvPr>
        </p:nvSpPr>
        <p:spPr>
          <a:xfrm>
            <a:off x="698500" y="1663700"/>
            <a:ext cx="11607800" cy="7561594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We applied </a:t>
            </a:r>
            <a:r>
              <a:rPr b="1"/>
              <a:t>Mean-Variance Optimization</a:t>
            </a:r>
            <a:r>
              <a:t> to generate efficient portfolios.</a:t>
            </a:r>
          </a:p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</a:t>
            </a:r>
          </a:p>
        </p:txBody>
      </p:sp>
      <p:pic>
        <p:nvPicPr>
          <p:cNvPr id="21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663699"/>
            <a:ext cx="11048873" cy="6308494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ortfolio Optimization – The Efficient Fronti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65760">
              <a:lnSpc>
                <a:spcPct val="100000"/>
              </a:lnSpc>
              <a:defRPr spc="0" sz="48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Portfolio Optimization – The Efficient Frontier</a:t>
            </a:r>
          </a:p>
        </p:txBody>
      </p:sp>
      <p:sp>
        <p:nvSpPr>
          <p:cNvPr id="214" name="Interpretation:…"/>
          <p:cNvSpPr txBox="1"/>
          <p:nvPr>
            <p:ph type="body" idx="1"/>
          </p:nvPr>
        </p:nvSpPr>
        <p:spPr>
          <a:xfrm>
            <a:off x="698500" y="1663700"/>
            <a:ext cx="11607800" cy="7561594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Interpretation:</a:t>
            </a:r>
            <a:endParaRPr b="0"/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X-axis shows annualized volatility (risk), and the Y-axis shows annualized return.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Individual stocks (red 'X' marks) typically fall below the efficient frontier, demonstrating the benefits of diversification.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orange curve (Efficient Frontier) represents the optimal portfolios where no better return can be achieved for the same risk, and vice versa.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inimum Volatility Portfolio…"/>
          <p:cNvSpPr txBox="1"/>
          <p:nvPr>
            <p:ph type="body" idx="21"/>
          </p:nvPr>
        </p:nvSpPr>
        <p:spPr>
          <a:xfrm>
            <a:off x="698500" y="1212833"/>
            <a:ext cx="11607801" cy="1143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20623">
              <a:defRPr sz="294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Minimum Volatility Portfolio</a:t>
            </a:r>
          </a:p>
          <a:p>
            <a:pPr defTabSz="420623">
              <a:defRPr sz="294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Target Client</a:t>
            </a:r>
            <a:r>
              <a:t>: Prioritize </a:t>
            </a:r>
            <a:r>
              <a:rPr b="1"/>
              <a:t>minimizing risk</a:t>
            </a:r>
            <a:r>
              <a:t> while still seeking steady growth.</a:t>
            </a:r>
          </a:p>
        </p:txBody>
      </p:sp>
      <p:sp>
        <p:nvSpPr>
          <p:cNvPr id="217" name="Portfolio Recommendation 1 – Conservative Growt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24611">
              <a:lnSpc>
                <a:spcPct val="100000"/>
              </a:lnSpc>
              <a:defRPr spc="0" sz="426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Portfolio Recommendation 1 – Conservative Growth</a:t>
            </a:r>
          </a:p>
        </p:txBody>
      </p:sp>
      <p:sp>
        <p:nvSpPr>
          <p:cNvPr id="218" name="Metrics:…"/>
          <p:cNvSpPr txBox="1"/>
          <p:nvPr>
            <p:ph type="body" idx="1"/>
          </p:nvPr>
        </p:nvSpPr>
        <p:spPr>
          <a:xfrm>
            <a:off x="698500" y="2578099"/>
            <a:ext cx="11607800" cy="6019801"/>
          </a:xfrm>
          <a:prstGeom prst="rect">
            <a:avLst/>
          </a:prstGeom>
        </p:spPr>
        <p:txBody>
          <a:bodyPr/>
          <a:lstStyle/>
          <a:p>
            <a:pPr marL="0" indent="0" defTabSz="402336">
              <a:spcBef>
                <a:spcPts val="0"/>
              </a:spcBef>
              <a:buSzTx/>
              <a:buNone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Metrics: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Annualized Return (Arithmetic Mean):</a:t>
            </a:r>
            <a:r>
              <a:rPr b="0"/>
              <a:t> 25.73%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Annualized Volatility (Risk):</a:t>
            </a:r>
            <a:r>
              <a:rPr b="0"/>
              <a:t> 21.14%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Sharpe Ratio:</a:t>
            </a:r>
            <a:r>
              <a:rPr b="0"/>
              <a:t> 0.98</a:t>
            </a:r>
            <a:endParaRPr b="0"/>
          </a:p>
          <a:p>
            <a:pPr marL="0" indent="0" defTabSz="402336">
              <a:spcBef>
                <a:spcPts val="0"/>
              </a:spcBef>
              <a:buSzTx/>
              <a:buNone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marL="0" indent="0" defTabSz="402336">
              <a:spcBef>
                <a:spcPts val="0"/>
              </a:spcBef>
              <a:buSzTx/>
              <a:buNone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Portfolio Weights: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APOLLOTYRE: 6.5%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ITC: 30.0%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KOTAKBANK: 10.87%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PETRONET: 9.11%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SHREECEM: 13.53%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TCS: 30.0%</a:t>
            </a:r>
          </a:p>
          <a:p>
            <a:pPr marL="0" indent="0" defTabSz="402336">
              <a:spcBef>
                <a:spcPts val="0"/>
              </a:spcBef>
              <a:buSzTx/>
              <a:buNone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02336">
              <a:spcBef>
                <a:spcPts val="0"/>
              </a:spcBef>
              <a:buSzTx/>
              <a:buNone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Rationale:</a:t>
            </a:r>
            <a:r>
              <a:t> This portfolio provides the most stable growth path over the 20-year horizon, minimizing fluctuations while still delivering a competitive return.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arget Client: Prioritize minimizing risk while still seeking steady growth. This portfolio is considered the most &quot;efficient&quot;, as it maximizes risk-adjusted returns"/>
          <p:cNvSpPr txBox="1"/>
          <p:nvPr>
            <p:ph type="body" idx="21"/>
          </p:nvPr>
        </p:nvSpPr>
        <p:spPr>
          <a:xfrm>
            <a:off x="698500" y="1708149"/>
            <a:ext cx="11607801" cy="12809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84047">
              <a:defRPr sz="2688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Target Client</a:t>
            </a:r>
            <a:r>
              <a:t>: Prioritize </a:t>
            </a:r>
            <a:r>
              <a:rPr b="1"/>
              <a:t>minimizing risk</a:t>
            </a:r>
            <a:r>
              <a:t> while still seeking steady growth. This portfolio is considered the most </a:t>
            </a:r>
            <a:r>
              <a:rPr b="1"/>
              <a:t>"efficient"</a:t>
            </a:r>
            <a:r>
              <a:t>, as it maximizes </a:t>
            </a:r>
            <a:r>
              <a:rPr b="1"/>
              <a:t>risk-adjusted returns</a:t>
            </a:r>
          </a:p>
        </p:txBody>
      </p:sp>
      <p:sp>
        <p:nvSpPr>
          <p:cNvPr id="221" name="Portfolio Recommendation 2: The &quot;Balanced Growth&quot; Option (Maximum Sharpe Ratio Portfolio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6031">
              <a:lnSpc>
                <a:spcPct val="100000"/>
              </a:lnSpc>
              <a:defRPr spc="0" sz="3359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Portfolio Recommendation 2: The "Balanced Growth" Option (Maximum Sharpe Ratio Portfolio)</a:t>
            </a:r>
          </a:p>
        </p:txBody>
      </p:sp>
      <p:sp>
        <p:nvSpPr>
          <p:cNvPr id="222" name="Metric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02336">
              <a:spcBef>
                <a:spcPts val="0"/>
              </a:spcBef>
              <a:buSzTx/>
              <a:buNone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Metrics: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Annualized Return (Arithmetic Mean):</a:t>
            </a:r>
            <a:r>
              <a:rPr b="0"/>
              <a:t> 26.86%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Annualized Volatility (Risk):</a:t>
            </a:r>
            <a:r>
              <a:rPr b="0"/>
              <a:t> 21.88%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Sharpe Ratio:</a:t>
            </a:r>
            <a:r>
              <a:rPr b="0"/>
              <a:t> 1.00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marL="0" indent="0" defTabSz="402336">
              <a:spcBef>
                <a:spcPts val="0"/>
              </a:spcBef>
              <a:buSzTx/>
              <a:buNone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Portfolio Weights: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APOLLOTYRE: 0.01%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ITC: 24.83%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KOTAKBANK: 14.53%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PETRONET: 6.22%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SHREECEM: 24.40%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TCS: 30.0%</a:t>
            </a:r>
          </a:p>
          <a:p>
            <a:pPr marL="0" indent="0" defTabSz="402336">
              <a:spcBef>
                <a:spcPts val="0"/>
              </a:spcBef>
              <a:buSzTx/>
              <a:buNone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02336">
              <a:spcBef>
                <a:spcPts val="0"/>
              </a:spcBef>
              <a:buSzTx/>
              <a:buNone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Rationale:</a:t>
            </a:r>
            <a:r>
              <a:t> This portfolio offers the optimal balance, delivering the highest return for every unit of risk accepted. It's suitable for your high-risk tolerance as it focuses on efficiency.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Optimized for a Target Annual Return of 29.00% with minimum volatility.…"/>
          <p:cNvSpPr txBox="1"/>
          <p:nvPr>
            <p:ph type="body" idx="21"/>
          </p:nvPr>
        </p:nvSpPr>
        <p:spPr>
          <a:xfrm>
            <a:off x="698499" y="1572683"/>
            <a:ext cx="11598541" cy="124076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388620">
              <a:defRPr sz="27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Optimized for a Target Annual Return of </a:t>
            </a:r>
            <a:r>
              <a:rPr b="1"/>
              <a:t>29.00%</a:t>
            </a:r>
            <a:r>
              <a:t> with minimum volatility.</a:t>
            </a:r>
          </a:p>
          <a:p>
            <a:pPr defTabSz="388620">
              <a:defRPr sz="272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portfolio is designed to meet your stated goal of a high return for college fees.</a:t>
            </a:r>
          </a:p>
        </p:txBody>
      </p:sp>
      <p:sp>
        <p:nvSpPr>
          <p:cNvPr id="225" name="Portfolio Recommendation: Customizing for Your 28% Return 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6031">
              <a:lnSpc>
                <a:spcPct val="100000"/>
              </a:lnSpc>
              <a:defRPr spc="0" sz="3359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Portfolio Recommendation: Customizing for Your 28% Return Objective</a:t>
            </a:r>
          </a:p>
        </p:txBody>
      </p:sp>
      <p:sp>
        <p:nvSpPr>
          <p:cNvPr id="226" name="Slide bullet text"/>
          <p:cNvSpPr txBox="1"/>
          <p:nvPr>
            <p:ph type="body" idx="1"/>
          </p:nvPr>
        </p:nvSpPr>
        <p:spPr>
          <a:xfrm>
            <a:off x="698500" y="2781299"/>
            <a:ext cx="11607801" cy="678312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22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2781300"/>
            <a:ext cx="11506073" cy="6569537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ortfolio Recommendation: Customizing for Your 28% Return 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6031">
              <a:lnSpc>
                <a:spcPct val="100000"/>
              </a:lnSpc>
              <a:defRPr spc="0" sz="3359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Portfolio Recommendation: Customizing for Your 28% Return Objective</a:t>
            </a:r>
          </a:p>
        </p:txBody>
      </p:sp>
      <p:sp>
        <p:nvSpPr>
          <p:cNvPr id="230" name="Metrics (21Y Period):…"/>
          <p:cNvSpPr txBox="1"/>
          <p:nvPr>
            <p:ph type="body" idx="1"/>
          </p:nvPr>
        </p:nvSpPr>
        <p:spPr>
          <a:xfrm>
            <a:off x="698500" y="1873051"/>
            <a:ext cx="11598540" cy="7168556"/>
          </a:xfrm>
          <a:prstGeom prst="rect">
            <a:avLst/>
          </a:prstGeom>
        </p:spPr>
        <p:txBody>
          <a:bodyPr/>
          <a:lstStyle/>
          <a:p>
            <a:pPr marL="0" indent="0" defTabSz="402336">
              <a:spcBef>
                <a:spcPts val="0"/>
              </a:spcBef>
              <a:buSzTx/>
              <a:buNone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Metrics (21Y Period):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Annualized Return (Arithmetic Mean):</a:t>
            </a:r>
            <a:r>
              <a:rPr b="0"/>
              <a:t> 29.12%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Annualized Volatility (Risk):</a:t>
            </a:r>
            <a:r>
              <a:rPr b="0"/>
              <a:t> 24.97%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Sharpe Ratio:</a:t>
            </a:r>
            <a:r>
              <a:rPr b="0"/>
              <a:t> 0.97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marL="0" indent="0" defTabSz="402336">
              <a:spcBef>
                <a:spcPts val="0"/>
              </a:spcBef>
              <a:buSzTx/>
              <a:buNone/>
              <a:defRPr b="1"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Portfolio Weights:</a:t>
            </a:r>
            <a:endParaRPr b="0"/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APOLLOTYRE: 0%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ITC: 3.76%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KOTAKBANK: 27.47%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PETRONET: 8.77%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SHREECEM: 30.0%</a:t>
            </a:r>
          </a:p>
          <a:p>
            <a:pPr marL="402336" indent="-279400" defTabSz="402336">
              <a:spcBef>
                <a:spcPts val="0"/>
              </a:spcBef>
              <a:buFont typeface="Times Roman"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TCS: 30.0%</a:t>
            </a:r>
          </a:p>
          <a:p>
            <a:pPr marL="0" indent="0" defTabSz="402336">
              <a:spcBef>
                <a:spcPts val="0"/>
              </a:spcBef>
              <a:buSzTx/>
              <a:buNone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02336">
              <a:spcBef>
                <a:spcPts val="0"/>
              </a:spcBef>
              <a:buSzTx/>
              <a:buNone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Rationale:</a:t>
            </a:r>
            <a:r>
              <a:t> This portfolio is specifically tailored to aim for your stated return objective of 28% annually (achieving 29.12%), while ensuring we're taking the least amount of risk possible (24.97% volatility) to reach that goal. </a:t>
            </a:r>
          </a:p>
          <a:p>
            <a:pPr marL="0" indent="0" defTabSz="402336">
              <a:spcBef>
                <a:spcPts val="0"/>
              </a:spcBef>
              <a:buSzTx/>
              <a:buNone/>
              <a:defRPr sz="24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This directly addresses your desire for high capital for college fees over 20 years by strategically allocating across assets with strong long-term growth potential.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onclusion &amp; Next Ste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Conclusion &amp; Next Steps</a:t>
            </a:r>
          </a:p>
        </p:txBody>
      </p:sp>
      <p:sp>
        <p:nvSpPr>
          <p:cNvPr id="233" name="Key Takeaways:…"/>
          <p:cNvSpPr txBox="1"/>
          <p:nvPr>
            <p:ph type="body" idx="1"/>
          </p:nvPr>
        </p:nvSpPr>
        <p:spPr>
          <a:xfrm>
            <a:off x="698500" y="1873051"/>
            <a:ext cx="11598540" cy="716855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Key Takeaways:</a:t>
            </a:r>
            <a:endParaRPr b="0"/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Strategic Stock Selection:</a:t>
            </a:r>
            <a:r>
              <a:t> Diversification, momentum and reversal strategies underpin robust long-term portfolios.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Optimized for Your Goal:</a:t>
            </a:r>
            <a:r>
              <a:t> Portfolio optimization tailors investments to your specific risk tolerance and return objectives.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Recommendation:</a:t>
            </a:r>
            <a:r>
              <a:t> Our optimized portfolio targeting 29.00% annual return is ideal for your 20-year college fund goal.</a:t>
            </a:r>
          </a:p>
          <a:p>
            <a:pPr lvl="1" marL="914400" indent="-317500" defTabSz="457200">
              <a:spcBef>
                <a:spcPts val="0"/>
              </a:spcBef>
              <a:buFont typeface="Times Roman"/>
              <a:buChar char="◦"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Annualized Return:</a:t>
            </a:r>
            <a:r>
              <a:rPr b="0"/>
              <a:t> 29.12%</a:t>
            </a:r>
            <a:endParaRPr b="0"/>
          </a:p>
          <a:p>
            <a:pPr lvl="1" marL="914400" indent="-317500" defTabSz="457200">
              <a:spcBef>
                <a:spcPts val="0"/>
              </a:spcBef>
              <a:buFont typeface="Times Roman"/>
              <a:buChar char="◦"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Annualized Volatility:</a:t>
            </a:r>
            <a:r>
              <a:rPr b="0"/>
              <a:t> 24.97%</a:t>
            </a:r>
            <a:endParaRPr b="0"/>
          </a:p>
          <a:p>
            <a:pPr lvl="1" marL="914400" indent="-317500" defTabSz="457200">
              <a:spcBef>
                <a:spcPts val="0"/>
              </a:spcBef>
              <a:buFont typeface="Times Roman"/>
              <a:buChar char="◦"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Sharpe Ratio:</a:t>
            </a:r>
            <a:r>
              <a:rPr b="0"/>
              <a:t> 0.97</a:t>
            </a:r>
            <a:endParaRPr b="0"/>
          </a:p>
          <a:p>
            <a:pPr lvl="1" marL="0" indent="317500" defTabSz="457200">
              <a:spcBef>
                <a:spcPts val="0"/>
              </a:spcBef>
              <a:buSzTx/>
              <a:buNone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endParaRPr b="0"/>
          </a:p>
          <a:p>
            <a:pPr marL="0" indent="0" defTabSz="457200">
              <a:spcBef>
                <a:spcPts val="0"/>
              </a:spcBef>
              <a:buSzTx/>
              <a:buNone/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Next Steps:</a:t>
            </a:r>
            <a:endParaRPr b="0"/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Review and discuss recommendations.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Finalize portfolio allocation.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Begin investment process.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Regularly review performance.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Key Detail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Key Details</a:t>
            </a:r>
          </a:p>
        </p:txBody>
      </p:sp>
      <p:sp>
        <p:nvSpPr>
          <p:cNvPr id="176" name="Understanding Your Go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Understanding Your Goals</a:t>
            </a:r>
          </a:p>
        </p:txBody>
      </p:sp>
      <p:sp>
        <p:nvSpPr>
          <p:cNvPr id="177" name="Client Name: Anita…"/>
          <p:cNvSpPr txBox="1"/>
          <p:nvPr>
            <p:ph type="body" idx="1"/>
          </p:nvPr>
        </p:nvSpPr>
        <p:spPr>
          <a:xfrm>
            <a:off x="698499" y="2256366"/>
            <a:ext cx="11607801" cy="6019801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Client Name</a:t>
            </a:r>
            <a:r>
              <a:rPr b="0"/>
              <a:t>: Anita</a:t>
            </a:r>
            <a:endParaRPr b="0"/>
          </a:p>
          <a:p>
            <a:pPr defTabSz="457200"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Age</a:t>
            </a:r>
            <a:r>
              <a:t>: 35 years</a:t>
            </a:r>
          </a:p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Total Savings</a:t>
            </a:r>
            <a:r>
              <a:rPr b="0"/>
              <a:t>: ₹20,00,000</a:t>
            </a:r>
            <a:endParaRPr b="0"/>
          </a:p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Stocks Investment</a:t>
            </a:r>
            <a:r>
              <a:rPr b="0"/>
              <a:t>: ₹10,00,000</a:t>
            </a:r>
            <a:endParaRPr b="0"/>
          </a:p>
          <a:p>
            <a:pPr defTabSz="457200">
              <a:spcBef>
                <a:spcPts val="120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Primary Goal</a:t>
            </a:r>
            <a:r>
              <a:t>: Kids’ college fees</a:t>
            </a:r>
          </a:p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Time Horizon</a:t>
            </a:r>
            <a:r>
              <a:rPr b="0"/>
              <a:t>: 20 years</a:t>
            </a:r>
            <a:endParaRPr b="0"/>
          </a:p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Risk Tolerance</a:t>
            </a:r>
            <a:r>
              <a:rPr b="0"/>
              <a:t>: High</a:t>
            </a:r>
            <a:endParaRPr b="0"/>
          </a:p>
          <a:p>
            <a:pPr defTabSz="457200">
              <a:spcBef>
                <a:spcPts val="1200"/>
              </a:spcBef>
              <a:defRPr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Return Target</a:t>
            </a:r>
            <a:r>
              <a:rPr b="0"/>
              <a:t>: 28%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Our Approach: Building a Robust Portfoli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7763">
              <a:lnSpc>
                <a:spcPct val="100000"/>
              </a:lnSpc>
              <a:defRPr spc="0" sz="522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Our Approach: Building a Robust Portfolio</a:t>
            </a:r>
          </a:p>
        </p:txBody>
      </p:sp>
      <p:sp>
        <p:nvSpPr>
          <p:cNvPr id="180" name="We aim to construct a portfolio that aligns with your high-risk objective and long-term goal.…"/>
          <p:cNvSpPr txBox="1"/>
          <p:nvPr>
            <p:ph type="body" idx="1"/>
          </p:nvPr>
        </p:nvSpPr>
        <p:spPr>
          <a:xfrm>
            <a:off x="698500" y="1663700"/>
            <a:ext cx="11607800" cy="60198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We aim to construct a portfolio that aligns with your high-risk objective and long-term goal.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Our process involves: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Diversified Stock Selection:</a:t>
            </a:r>
            <a:r>
              <a:t> Choosing stocks from various sectors and market capitalizations.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Historical Performance Analysis:</a:t>
            </a:r>
            <a:r>
              <a:t> Examining returns, volatility, and correlations over different time horizons.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Strategic Stock Selection:</a:t>
            </a:r>
            <a:r>
              <a:t> Applying market momentum &amp; reversal strategies for potential outperformance.</a:t>
            </a:r>
          </a:p>
          <a:p>
            <a:pPr marL="457200" defTabSz="457200">
              <a:spcBef>
                <a:spcPts val="0"/>
              </a:spcBef>
              <a:buFont typeface="Times Roman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Portfolio Optimization:</a:t>
            </a:r>
            <a:r>
              <a:t> Utilizing advanced techniques to find the best allocation of funds for your risk preference.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elected Stocks: Diversity Across Indian Mark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52043">
              <a:lnSpc>
                <a:spcPct val="100000"/>
              </a:lnSpc>
              <a:defRPr spc="0" sz="4619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Selected Stocks: Diversity Across Indian Market</a:t>
            </a:r>
          </a:p>
        </p:txBody>
      </p:sp>
      <p:sp>
        <p:nvSpPr>
          <p:cNvPr id="183" name="We've conducted an in-depth study of 10 prominent Indian stocks to identify suitable candidates for your long-term growth portfolio.…"/>
          <p:cNvSpPr txBox="1"/>
          <p:nvPr>
            <p:ph type="body" idx="1"/>
          </p:nvPr>
        </p:nvSpPr>
        <p:spPr>
          <a:xfrm>
            <a:off x="698500" y="1663700"/>
            <a:ext cx="11607800" cy="60198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We've conducted an in-depth study of 10 prominent Indian stocks to identify suitable candidates for your long-term growth portfolio.</a:t>
            </a:r>
          </a:p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These stocks represent a range of sectors and market capitalizations to provide diversification and potential for growth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aphicFrame>
        <p:nvGraphicFramePr>
          <p:cNvPr id="184" name="Table 1"/>
          <p:cNvGraphicFramePr/>
          <p:nvPr/>
        </p:nvGraphicFramePr>
        <p:xfrm>
          <a:off x="1134533" y="4309020"/>
          <a:ext cx="5803901" cy="6019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673100"/>
                <a:gridCol w="3273147"/>
                <a:gridCol w="1816100"/>
                <a:gridCol w="1676400"/>
                <a:gridCol w="3208403"/>
              </a:tblGrid>
              <a:tr h="419633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 No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Company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Symbol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Capitalisation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Sector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2385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Kotak Mahindra Bank Ltd.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KOTAKBANK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Large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Financial Services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ITC Ltd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ITC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Large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Fast Moving Consumer Goods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Tata Power Co. Ltd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TATAPOWER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Large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Power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Tata Consultancy Services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TCS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Large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Information Technology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PETRONET LNG LTD.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PETRONET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Mid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Oil Gas &amp; Consumable Fuels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Glenmark Pharmaceuticals ltd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GLENMARK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Mid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Healthcare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7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Shree Cements Ltd.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SHREECEM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Mid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Construction Materials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6">
                        <a:hueOff val="20365414"/>
                        <a:satOff val="10503"/>
                        <a:lumOff val="17946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Blue Dart Express Ltd.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BLUEDART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Small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Services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9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BASF India Ltd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BASF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Small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Chemicals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Apollo Tyres Ltd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APOLLOTYRE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Small Cap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Auto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tock Performance – Short-Term Snapshot (6 Month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15468">
              <a:lnSpc>
                <a:spcPct val="100000"/>
              </a:lnSpc>
              <a:defRPr spc="0" sz="414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Stock Performance – Short-Term Snapshot (6 Months)</a:t>
            </a:r>
          </a:p>
        </p:txBody>
      </p:sp>
      <p:sp>
        <p:nvSpPr>
          <p:cNvPr id="187" name="Understanding recent performance helps identify stocks with strong current momentum.…"/>
          <p:cNvSpPr txBox="1"/>
          <p:nvPr>
            <p:ph type="body" idx="1"/>
          </p:nvPr>
        </p:nvSpPr>
        <p:spPr>
          <a:xfrm>
            <a:off x="698500" y="1663700"/>
            <a:ext cx="11607800" cy="60198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Understanding recent performance helps identify stocks with strong current momentum.</a:t>
            </a:r>
          </a:p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Interpretation:</a:t>
            </a:r>
            <a:r>
              <a:t> Kotak Mahindra Bank and Shree Cements showed very strong short-term geometric returns, indicating positive recent momentum.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aphicFrame>
        <p:nvGraphicFramePr>
          <p:cNvPr id="188" name="Table 1"/>
          <p:cNvGraphicFramePr/>
          <p:nvPr/>
        </p:nvGraphicFramePr>
        <p:xfrm>
          <a:off x="812800" y="3839785"/>
          <a:ext cx="5803900" cy="6019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19984"/>
                <a:gridCol w="997809"/>
                <a:gridCol w="2400300"/>
                <a:gridCol w="1651000"/>
                <a:gridCol w="1803400"/>
                <a:gridCol w="1092200"/>
                <a:gridCol w="1104900"/>
              </a:tblGrid>
              <a:tr h="730250">
                <a:tc>
                  <a:txBody>
                    <a:bodyPr/>
                    <a:lstStyle/>
                    <a:p>
                      <a:pPr algn="ctr">
                        <a:defRPr sz="22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Period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Asset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Geo Return (%)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Arith Return (%)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Vol (%)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Sharpe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7465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6M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KOTAKBANK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62.70%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50.97%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18.35%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2.51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6M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SHREECEM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40.92%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36.55%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20.99%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1.5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4">
                        <a:hueOff val="112711"/>
                        <a:satOff val="-6790"/>
                        <a:lumOff val="9859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6M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PETRONET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-7.53%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-4.93%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25.90%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-0.38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6M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APOLLOTYRE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-12.66%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-4.82%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44.69%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-0.22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6M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TCS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-21.44%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-20.91%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26.20%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-0.99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6M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ITC.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-21.70%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-21.87%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23.29%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-1.15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tock Performance – Long-Term Trends (5 Yea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42900">
              <a:lnSpc>
                <a:spcPct val="100000"/>
              </a:lnSpc>
              <a:defRPr spc="0" sz="45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Stock Performance – Long-Term Trends (5 Years)</a:t>
            </a:r>
          </a:p>
        </p:txBody>
      </p:sp>
      <p:sp>
        <p:nvSpPr>
          <p:cNvPr id="191" name="Analyzing longer periods helps identify stocks that are experiencing &quot;momentum reversal,&quot; where strong trends might reverse, or those that have underperformed relative to the market.…"/>
          <p:cNvSpPr txBox="1"/>
          <p:nvPr>
            <p:ph type="body" idx="1"/>
          </p:nvPr>
        </p:nvSpPr>
        <p:spPr>
          <a:xfrm>
            <a:off x="698500" y="1663700"/>
            <a:ext cx="11607800" cy="60198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Analyzing longer periods helps identify stocks that are experiencing "momentum reversal," where strong trends might reverse, or those that have underperformed relative to the market.</a:t>
            </a:r>
          </a:p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Interpretation:</a:t>
            </a:r>
            <a:r>
              <a:t> Kotak Mahindra Bank, Shree Cements and Petronet have underperformed relative to other stocks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aphicFrame>
        <p:nvGraphicFramePr>
          <p:cNvPr id="192" name="Table 1"/>
          <p:cNvGraphicFramePr/>
          <p:nvPr/>
        </p:nvGraphicFramePr>
        <p:xfrm>
          <a:off x="1015999" y="4302428"/>
          <a:ext cx="5803901" cy="6019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19984"/>
                <a:gridCol w="997809"/>
                <a:gridCol w="2400300"/>
                <a:gridCol w="1651000"/>
                <a:gridCol w="1803400"/>
                <a:gridCol w="1092200"/>
                <a:gridCol w="1104900"/>
              </a:tblGrid>
              <a:tr h="730250">
                <a:tc>
                  <a:txBody>
                    <a:bodyPr/>
                    <a:lstStyle/>
                    <a:p>
                      <a:pPr algn="ctr">
                        <a:defRPr sz="22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Period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Asset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Geo Return (%)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Arith Return (%)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Vol (%)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Sharpe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7465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5Y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SHREECEM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8.83%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11.18%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23.41%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0.26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5Y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KOTAKBANK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10.29%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12.90%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25.40%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0.31</a:t>
                      </a:r>
                    </a:p>
                  </a:txBody>
                  <a:tcPr marL="63500" marR="63500" marT="0" marB="0" anchor="ctr" anchorCtr="0" horzOverflow="overflow">
                    <a:solidFill>
                      <a:schemeClr val="accent3">
                        <a:satOff val="1412"/>
                        <a:lumOff val="16412"/>
                      </a:scheme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PETRONET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10.33%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12.96%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25.23%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0.32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TCS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13.16%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14.66%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21.49%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0.45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ITC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23.99%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24.10%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22.46%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0.85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APOLLOTYRE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38.89%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38.67%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33.53%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ock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100000"/>
              </a:lnSpc>
              <a:defRPr spc="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Stock Performance </a:t>
            </a:r>
          </a:p>
        </p:txBody>
      </p:sp>
      <p:sp>
        <p:nvSpPr>
          <p:cNvPr id="195" name="Slide bullet text"/>
          <p:cNvSpPr txBox="1"/>
          <p:nvPr>
            <p:ph type="body" idx="1"/>
          </p:nvPr>
        </p:nvSpPr>
        <p:spPr>
          <a:xfrm>
            <a:off x="197577" y="1663700"/>
            <a:ext cx="12609646" cy="7937435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19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7577" y="1663700"/>
            <a:ext cx="12507919" cy="5520255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trategic Stock Selection – Combining Momentum &amp; Revers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69747">
              <a:lnSpc>
                <a:spcPct val="100000"/>
              </a:lnSpc>
              <a:defRPr spc="0" sz="3539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Strategic Stock Selection – Combining Momentum &amp; Reversal</a:t>
            </a:r>
          </a:p>
        </p:txBody>
      </p:sp>
      <p:sp>
        <p:nvSpPr>
          <p:cNvPr id="199" name="Using both Momentum Persistence(6M outperformance) and Momentum Reversal(5Y underperformance), we select 6 stocks…"/>
          <p:cNvSpPr txBox="1"/>
          <p:nvPr>
            <p:ph type="body" idx="1"/>
          </p:nvPr>
        </p:nvSpPr>
        <p:spPr>
          <a:xfrm>
            <a:off x="698500" y="1663700"/>
            <a:ext cx="11607800" cy="6019800"/>
          </a:xfrm>
          <a:prstGeom prst="rect">
            <a:avLst/>
          </a:prstGeom>
        </p:spPr>
        <p:txBody>
          <a:bodyPr/>
          <a:lstStyle/>
          <a:p>
            <a:pPr marL="0" indent="0" defTabSz="443484">
              <a:spcBef>
                <a:spcPts val="0"/>
              </a:spcBef>
              <a:buSzTx/>
              <a:buNone/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Using both Momentum Persistence(6M outperformance) and Momentum Reversal(5Y underperformance), we select 6 stocks</a:t>
            </a:r>
          </a:p>
          <a:p>
            <a:pPr marL="0" indent="0" defTabSz="443484">
              <a:spcBef>
                <a:spcPts val="0"/>
              </a:spcBef>
              <a:buSzTx/>
              <a:buNone/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43484">
              <a:spcBef>
                <a:spcPts val="0"/>
              </a:spcBef>
              <a:buSzTx/>
              <a:buNone/>
              <a:defRPr b="1" sz="271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Shortlisted Stocks: </a:t>
            </a:r>
          </a:p>
          <a:p>
            <a:pPr marL="307975" indent="-307975" defTabSz="443484">
              <a:spcBef>
                <a:spcPts val="0"/>
              </a:spcBef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APOLLOTYRE</a:t>
            </a:r>
          </a:p>
          <a:p>
            <a:pPr marL="307975" indent="-307975" defTabSz="443484">
              <a:spcBef>
                <a:spcPts val="0"/>
              </a:spcBef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ITC</a:t>
            </a:r>
          </a:p>
          <a:p>
            <a:pPr marL="307975" indent="-307975" defTabSz="443484">
              <a:spcBef>
                <a:spcPts val="0"/>
              </a:spcBef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KOTAKBANK</a:t>
            </a:r>
          </a:p>
          <a:p>
            <a:pPr marL="307975" indent="-307975" defTabSz="443484">
              <a:spcBef>
                <a:spcPts val="0"/>
              </a:spcBef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PETRONET</a:t>
            </a:r>
          </a:p>
          <a:p>
            <a:pPr marL="307975" indent="-307975" defTabSz="443484">
              <a:spcBef>
                <a:spcPts val="0"/>
              </a:spcBef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SHREECEM </a:t>
            </a:r>
          </a:p>
          <a:p>
            <a:pPr marL="307975" indent="-307975" defTabSz="443484">
              <a:spcBef>
                <a:spcPts val="0"/>
              </a:spcBef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TCS</a:t>
            </a:r>
          </a:p>
          <a:p>
            <a:pPr marL="307975" indent="-307975" defTabSz="443484">
              <a:spcBef>
                <a:spcPts val="0"/>
              </a:spcBef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  <a:endParaRPr b="1"/>
          </a:p>
          <a:p>
            <a:pPr marL="0" indent="0" defTabSz="443484">
              <a:spcBef>
                <a:spcPts val="0"/>
              </a:spcBef>
              <a:buSzTx/>
              <a:buNone/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  <a:endParaRPr b="1"/>
          </a:p>
          <a:p>
            <a:pPr marL="0" indent="0" defTabSz="443484">
              <a:spcBef>
                <a:spcPts val="0"/>
              </a:spcBef>
              <a:buSzTx/>
              <a:buNone/>
              <a:defRPr sz="2716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Long-Term Performance &amp; Volatility of Selected Stocks (21 Year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56031">
              <a:lnSpc>
                <a:spcPct val="100000"/>
              </a:lnSpc>
              <a:defRPr spc="0" sz="3359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Long-Term Performance &amp; Volatility of Selected Stocks (21 Years)</a:t>
            </a:r>
          </a:p>
        </p:txBody>
      </p:sp>
      <p:sp>
        <p:nvSpPr>
          <p:cNvPr id="202" name="Given your 20-year investment horizon, the 21-year historical data provides the most relevant context for long-term expectations.…"/>
          <p:cNvSpPr txBox="1"/>
          <p:nvPr>
            <p:ph type="body" idx="1"/>
          </p:nvPr>
        </p:nvSpPr>
        <p:spPr>
          <a:xfrm>
            <a:off x="698500" y="1663700"/>
            <a:ext cx="11607800" cy="6019800"/>
          </a:xfrm>
          <a:prstGeom prst="rect">
            <a:avLst/>
          </a:prstGeom>
        </p:spPr>
        <p:txBody>
          <a:bodyPr/>
          <a:lstStyle/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t>Given your 20-year investment horizon, the 21-year historical data provides the most relevant context for long-term expectations.</a:t>
            </a:r>
          </a:p>
          <a:p>
            <a:pPr defTabSz="457200">
              <a:spcBef>
                <a:spcPts val="0"/>
              </a:spcBef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Interpretation:</a:t>
            </a:r>
            <a:r>
              <a:t> Shree Cements and Kotak Bank have shown strong long-term arithmetic returns over 21 years, indicating consistent growth potential. Volatility varies, with Petronet LNG showing higher long-term volatility.</a:t>
            </a: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spcBef>
                <a:spcPts val="0"/>
              </a:spcBef>
              <a:buSz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457200" defTabSz="457200">
              <a:spcBef>
                <a:spcPts val="0"/>
              </a:spcBef>
              <a:buSzTx/>
              <a:buNone/>
              <a:tabLst>
                <a:tab pos="139700" algn="l"/>
                <a:tab pos="457200" algn="l"/>
              </a:tabLst>
              <a:defRPr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graphicFrame>
        <p:nvGraphicFramePr>
          <p:cNvPr id="203" name="Table 1"/>
          <p:cNvGraphicFramePr/>
          <p:nvPr/>
        </p:nvGraphicFramePr>
        <p:xfrm>
          <a:off x="1016000" y="4302428"/>
          <a:ext cx="5803900" cy="6019801"/>
        </p:xfrm>
        <a:graphic xmlns:a="http://schemas.openxmlformats.org/drawingml/2006/main">
          <a:graphicData uri="http://schemas.openxmlformats.org/drawingml/2006/table">
            <a:tbl>
              <a:tblPr firstCol="1" firstRow="1" lastCol="0" lastRow="0" bandCol="0" bandRow="0" rtl="0">
                <a:tableStyleId>{4C3C2611-4C71-4FC5-86AE-919BDF0F9419}</a:tableStyleId>
              </a:tblPr>
              <a:tblGrid>
                <a:gridCol w="419984"/>
                <a:gridCol w="997809"/>
                <a:gridCol w="2400300"/>
                <a:gridCol w="1651000"/>
                <a:gridCol w="1803400"/>
                <a:gridCol w="1092200"/>
                <a:gridCol w="1104900"/>
              </a:tblGrid>
              <a:tr h="730250">
                <a:tc>
                  <a:txBody>
                    <a:bodyPr/>
                    <a:lstStyle/>
                    <a:p>
                      <a:pPr algn="ctr">
                        <a:defRPr sz="22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Period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Asset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Geo Return (%)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Arith Return (%)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Vol (%)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b="0"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Annual Sharpe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7465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21Y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SHREECEM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28.21%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31.51%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36.41%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0.73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21Y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KOTAKBANK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25.35%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29.57%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37.91%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0.65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21Y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TCS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25.76%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28.14%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35.04%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0.66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21Y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PETRONET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19.83%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27.21%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b="1"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44.57%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0.5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21Y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APOLLOTYRE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16.73%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24.79%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42.60%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0.46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368300">
                <a:tc>
                  <a:txBody>
                    <a:bodyPr/>
                    <a:lstStyle/>
                    <a:p>
                      <a:pPr defTabSz="457200">
                        <a:defRPr b="0"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21Y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ITC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17.45%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19.06%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24.15%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defTabSz="457200">
                        <a:defRPr sz="1800"/>
                      </a:pPr>
                      <a:r>
                        <a:rPr sz="2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0.58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