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69" r:id="rId7"/>
    <p:sldId id="270" r:id="rId8"/>
    <p:sldId id="271" r:id="rId9"/>
    <p:sldId id="272" r:id="rId10"/>
    <p:sldId id="273" r:id="rId11"/>
    <p:sldId id="274" r:id="rId12"/>
    <p:sldId id="275"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0" d="100"/>
          <a:sy n="110" d="100"/>
        </p:scale>
        <p:origin x="492"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7/20/2023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7/20/2023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PROJECT</a:t>
            </a:r>
          </a:p>
        </p:txBody>
      </p:sp>
      <p:sp>
        <p:nvSpPr>
          <p:cNvPr id="5" name="Subtitle 4"/>
          <p:cNvSpPr>
            <a:spLocks noGrp="1"/>
          </p:cNvSpPr>
          <p:nvPr>
            <p:ph type="subTitle" idx="1"/>
          </p:nvPr>
        </p:nvSpPr>
        <p:spPr/>
        <p:txBody>
          <a:bodyPr/>
          <a:lstStyle/>
          <a:p>
            <a:r>
              <a:rPr lang="en-US" dirty="0"/>
              <a:t>CLASSIFICATION OF HEART DISEASE(WITH GIVEN SYMPTOMS)</a:t>
            </a:r>
          </a:p>
          <a:p>
            <a:r>
              <a:rPr lang="en-US" dirty="0"/>
              <a:t> Prof – S. S. </a:t>
            </a:r>
            <a:r>
              <a:rPr lang="en-US" dirty="0" err="1"/>
              <a:t>Udmale</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Understanding Problem</a:t>
            </a:r>
          </a:p>
        </p:txBody>
      </p:sp>
      <p:sp>
        <p:nvSpPr>
          <p:cNvPr id="14" name="Content Placeholder 13"/>
          <p:cNvSpPr>
            <a:spLocks noGrp="1"/>
          </p:cNvSpPr>
          <p:nvPr>
            <p:ph idx="1"/>
          </p:nvPr>
        </p:nvSpPr>
        <p:spPr/>
        <p:txBody>
          <a:bodyPr>
            <a:noAutofit/>
          </a:bodyPr>
          <a:lstStyle/>
          <a:p>
            <a:r>
              <a:rPr lang="en-US" sz="1600" dirty="0"/>
              <a:t>Classification of heart disease refers to the process of categorizing or predicting the presence or absence of heart-related conditions or outcomes based on input features or data related to a patient's heart health. It is a supervised machine learning task where the goal is to build a model that can accurately classify patients into different groups or classes representing specific heart conditions.</a:t>
            </a:r>
          </a:p>
          <a:p>
            <a:r>
              <a:rPr lang="en-US" sz="1600" dirty="0"/>
              <a:t>The classification process involves training a machine learning algorithm using a labeled dataset, where each data point (patient) is associated with a class label that indicates whether they have a particular heart disease or not. The algorithm learns from this labeled data to identify patterns and relationships between input features and corresponding class labels.</a:t>
            </a:r>
          </a:p>
          <a:p>
            <a:r>
              <a:rPr lang="en-US" sz="1600" dirty="0"/>
              <a:t>The input features used for classification can include various patient-specific attributes such as age, gender, blood pressure, cholesterol levels, blood glucose levels, ECG readings, symptoms, medical history, lifestyle factors, and family medical history.</a:t>
            </a:r>
          </a:p>
          <a:p>
            <a:r>
              <a:rPr lang="en-US" sz="1600" dirty="0"/>
              <a:t>The model's ultimate objective is to generalize its learning from the training data and accurately predict the class label of new, unseen data. For example, it can predict whether a patient is at risk of heart disease, the presence and severity of specific heart conditions, or the likelihood of experiencing heart-related complications in the future.</a:t>
            </a:r>
          </a:p>
          <a:p>
            <a:r>
              <a:rPr lang="en-US" sz="1600" dirty="0"/>
              <a:t>Classification of heart disease using machine learning techniques has significant implications for early diagnosis, personalized treatment planning, and improved patient care. It aids healthcare professionals in making informed decisions, potentially reducing the burden of heart-related diseases and contributing to better health outcomes for patients.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AE8B-3B9A-44EA-AABA-614977FA10EC}"/>
              </a:ext>
            </a:extLst>
          </p:cNvPr>
          <p:cNvSpPr>
            <a:spLocks noGrp="1"/>
          </p:cNvSpPr>
          <p:nvPr>
            <p:ph type="title"/>
          </p:nvPr>
        </p:nvSpPr>
        <p:spPr/>
        <p:txBody>
          <a:bodyPr/>
          <a:lstStyle/>
          <a:p>
            <a:r>
              <a:rPr lang="en-US" dirty="0"/>
              <a:t>Steps in </a:t>
            </a:r>
            <a:r>
              <a:rPr lang="en-US" dirty="0" err="1"/>
              <a:t>Naiive</a:t>
            </a:r>
            <a:r>
              <a:rPr lang="en-US" dirty="0"/>
              <a:t> Bayes Model</a:t>
            </a:r>
          </a:p>
        </p:txBody>
      </p:sp>
      <p:sp>
        <p:nvSpPr>
          <p:cNvPr id="3" name="Content Placeholder 2">
            <a:extLst>
              <a:ext uri="{FF2B5EF4-FFF2-40B4-BE49-F238E27FC236}">
                <a16:creationId xmlns:a16="http://schemas.microsoft.com/office/drawing/2014/main" id="{E63C9EA6-07D4-4B79-82B8-A2D368AFA876}"/>
              </a:ext>
            </a:extLst>
          </p:cNvPr>
          <p:cNvSpPr>
            <a:spLocks noGrp="1"/>
          </p:cNvSpPr>
          <p:nvPr>
            <p:ph idx="1"/>
          </p:nvPr>
        </p:nvSpPr>
        <p:spPr>
          <a:xfrm>
            <a:off x="1218883" y="1701797"/>
            <a:ext cx="6856729" cy="4462272"/>
          </a:xfrm>
        </p:spPr>
        <p:txBody>
          <a:bodyPr>
            <a:normAutofit fontScale="55000" lnSpcReduction="20000"/>
          </a:bodyPr>
          <a:lstStyle/>
          <a:p>
            <a:r>
              <a:rPr lang="en-US" dirty="0"/>
              <a:t>Data Preparation - Obtain a labeled dataset with features (attributes) and corresponding class labels. Preprocess the data, handle missing values, and encode categorical features into numerical representations.</a:t>
            </a:r>
          </a:p>
          <a:p>
            <a:r>
              <a:rPr lang="en-US" dirty="0"/>
              <a:t>Calculate Class Priors - Calculate the prior probabilities of each class in the dataset. This involves counting the occurrences of each class in the training data.</a:t>
            </a:r>
          </a:p>
          <a:p>
            <a:r>
              <a:rPr lang="en-US" dirty="0"/>
              <a:t>Calculate Likelihoods - For each feature and class combination, calculate the likelihood of observing that feature value given the class label. This is done by counting the occurrences of the feature values within each class.</a:t>
            </a:r>
          </a:p>
          <a:p>
            <a:r>
              <a:rPr lang="en-US" dirty="0"/>
              <a:t>Apply the Naive Bayes Formula - Given a new instance with input features, use Bayes' theorem to calculate the posterior probability for each class. The class with the highest posterior probability is the predicted class for the new instance.</a:t>
            </a:r>
          </a:p>
          <a:p>
            <a:r>
              <a:rPr lang="en-US" dirty="0"/>
              <a:t>Make Predictions - Repeat the above step for all new instances in the test set to make predictions for their class labels.</a:t>
            </a:r>
          </a:p>
          <a:p>
            <a:r>
              <a:rPr lang="en-US" dirty="0"/>
              <a:t>Evaluate the Model</a:t>
            </a:r>
          </a:p>
          <a:p>
            <a:endParaRPr lang="en-US" dirty="0"/>
          </a:p>
        </p:txBody>
      </p:sp>
      <p:sp>
        <p:nvSpPr>
          <p:cNvPr id="4" name="TextBox 3">
            <a:extLst>
              <a:ext uri="{FF2B5EF4-FFF2-40B4-BE49-F238E27FC236}">
                <a16:creationId xmlns:a16="http://schemas.microsoft.com/office/drawing/2014/main" id="{EA7268C6-19A9-4555-BF7F-D371AF269D9E}"/>
              </a:ext>
            </a:extLst>
          </p:cNvPr>
          <p:cNvSpPr txBox="1"/>
          <p:nvPr/>
        </p:nvSpPr>
        <p:spPr>
          <a:xfrm>
            <a:off x="8228012" y="1701797"/>
            <a:ext cx="3733800" cy="1600438"/>
          </a:xfrm>
          <a:prstGeom prst="rect">
            <a:avLst/>
          </a:prstGeom>
          <a:noFill/>
        </p:spPr>
        <p:txBody>
          <a:bodyPr wrap="square" rtlCol="0">
            <a:spAutoFit/>
          </a:bodyPr>
          <a:lstStyle/>
          <a:p>
            <a:r>
              <a:rPr lang="en-US" sz="1400" dirty="0"/>
              <a:t>Naive Bayes theorem is a simple and widely used probabilistic algorithm for classification. It is based on Bayes' theorem and assumes that the features are conditionally independent given the class label.</a:t>
            </a:r>
          </a:p>
          <a:p>
            <a:endParaRPr lang="en-US" sz="2800" dirty="0"/>
          </a:p>
        </p:txBody>
      </p:sp>
    </p:spTree>
    <p:extLst>
      <p:ext uri="{BB962C8B-B14F-4D97-AF65-F5344CB8AC3E}">
        <p14:creationId xmlns:p14="http://schemas.microsoft.com/office/powerpoint/2010/main" val="40760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175-3AED-4459-9D72-84EA0145EB2B}"/>
              </a:ext>
            </a:extLst>
          </p:cNvPr>
          <p:cNvSpPr>
            <a:spLocks noGrp="1"/>
          </p:cNvSpPr>
          <p:nvPr>
            <p:ph type="title"/>
          </p:nvPr>
        </p:nvSpPr>
        <p:spPr/>
        <p:txBody>
          <a:bodyPr/>
          <a:lstStyle/>
          <a:p>
            <a:r>
              <a:rPr lang="en-US" dirty="0"/>
              <a:t>Steps in Logistic Regression</a:t>
            </a:r>
          </a:p>
        </p:txBody>
      </p:sp>
      <p:sp>
        <p:nvSpPr>
          <p:cNvPr id="3" name="Content Placeholder 2">
            <a:extLst>
              <a:ext uri="{FF2B5EF4-FFF2-40B4-BE49-F238E27FC236}">
                <a16:creationId xmlns:a16="http://schemas.microsoft.com/office/drawing/2014/main" id="{DAE78678-08C7-45AF-8E82-A32D74047A74}"/>
              </a:ext>
            </a:extLst>
          </p:cNvPr>
          <p:cNvSpPr>
            <a:spLocks noGrp="1"/>
          </p:cNvSpPr>
          <p:nvPr>
            <p:ph idx="1"/>
          </p:nvPr>
        </p:nvSpPr>
        <p:spPr>
          <a:xfrm>
            <a:off x="1218883" y="1701797"/>
            <a:ext cx="7161529" cy="4462272"/>
          </a:xfrm>
        </p:spPr>
        <p:txBody>
          <a:bodyPr>
            <a:normAutofit fontScale="25000" lnSpcReduction="20000"/>
          </a:bodyPr>
          <a:lstStyle/>
          <a:p>
            <a:r>
              <a:rPr lang="en-US" sz="4800" dirty="0"/>
              <a:t>Data Preprocessing - Clean and preprocess the dataset, handling missing values and outliers. Split the data into features (X) and labels (y). Scale or normalize the numerical features for better convergence of the algorithm.</a:t>
            </a:r>
          </a:p>
          <a:p>
            <a:r>
              <a:rPr lang="en-US" sz="4800" dirty="0"/>
              <a:t>Sigmoid Function - Define the Sigmoid function, also known as the logistic function. It transforms any real-valued number to the range [0, 1].</a:t>
            </a:r>
          </a:p>
          <a:p>
            <a:r>
              <a:rPr lang="en-US" sz="4800" dirty="0"/>
              <a:t>Hypothesis Function - Create the hypothesis function, which combines the sigmoid function with linear regression to model the probability of an instance belonging to the positive class (class 1).</a:t>
            </a:r>
          </a:p>
          <a:p>
            <a:r>
              <a:rPr lang="en-US" sz="4800" dirty="0"/>
              <a:t>Cost Function (Log Loss) - Define the cost function (also known as the log loss or binary cross-entropy). It quantifies the difference between the predicted probabilities and the actual labels.</a:t>
            </a:r>
          </a:p>
          <a:p>
            <a:r>
              <a:rPr lang="en-US" sz="4800" dirty="0"/>
              <a:t>Gradient Descent - Use gradient descent or other optimization techniques to minimize the cost function and find the optimal weights that best fit the data.</a:t>
            </a:r>
          </a:p>
          <a:p>
            <a:r>
              <a:rPr lang="en-US" sz="4800" dirty="0"/>
              <a:t>Model Training - Iterate through the dataset to update the model's weights iteratively, reducing the cost function at each step.</a:t>
            </a:r>
          </a:p>
          <a:p>
            <a:r>
              <a:rPr lang="en-US" sz="4800" dirty="0"/>
              <a:t>Model Evaluation - Evaluate the model's performance on a separate test dataset using evaluation metrics such as accuracy, precision, recall, F1-score, or ROC-AUC.</a:t>
            </a:r>
          </a:p>
          <a:p>
            <a:r>
              <a:rPr lang="en-US" sz="4800" dirty="0"/>
              <a:t>Decision Boundary - Visualize the decision boundary to understand how the model separates the two classes.</a:t>
            </a:r>
          </a:p>
          <a:p>
            <a:r>
              <a:rPr lang="en-US" sz="4800" dirty="0"/>
              <a:t>Predictions - Use the trained model to make predictions on new, unseen data.</a:t>
            </a:r>
          </a:p>
          <a:p>
            <a:r>
              <a:rPr lang="en-US" sz="4800" dirty="0"/>
              <a:t>Model Interpretation - Analyze the weights learned by the model to interpret the importance of each feature in the classification task.</a:t>
            </a:r>
          </a:p>
          <a:p>
            <a:endParaRPr lang="en-US" dirty="0"/>
          </a:p>
        </p:txBody>
      </p:sp>
      <p:sp>
        <p:nvSpPr>
          <p:cNvPr id="5" name="TextBox 4">
            <a:extLst>
              <a:ext uri="{FF2B5EF4-FFF2-40B4-BE49-F238E27FC236}">
                <a16:creationId xmlns:a16="http://schemas.microsoft.com/office/drawing/2014/main" id="{07419F45-D155-4FCE-98F1-33B555CB0FBE}"/>
              </a:ext>
            </a:extLst>
          </p:cNvPr>
          <p:cNvSpPr txBox="1"/>
          <p:nvPr/>
        </p:nvSpPr>
        <p:spPr>
          <a:xfrm>
            <a:off x="8532812" y="1600200"/>
            <a:ext cx="3200400" cy="2862322"/>
          </a:xfrm>
          <a:prstGeom prst="rect">
            <a:avLst/>
          </a:prstGeom>
          <a:noFill/>
        </p:spPr>
        <p:txBody>
          <a:bodyPr wrap="square" rtlCol="0">
            <a:spAutoFit/>
          </a:bodyPr>
          <a:lstStyle/>
          <a:p>
            <a:r>
              <a:rPr lang="en-US" sz="2000" dirty="0"/>
              <a:t>Logistic Regression is a popular statistical and machine learning technique used for binary classification tasks. It predicts the probability of an instance belonging to a particular class (usually 0 or 1) based on input features.</a:t>
            </a:r>
          </a:p>
        </p:txBody>
      </p:sp>
    </p:spTree>
    <p:extLst>
      <p:ext uri="{BB962C8B-B14F-4D97-AF65-F5344CB8AC3E}">
        <p14:creationId xmlns:p14="http://schemas.microsoft.com/office/powerpoint/2010/main" val="30054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FA35-FF92-49FC-8BCC-C68535E7EA44}"/>
              </a:ext>
            </a:extLst>
          </p:cNvPr>
          <p:cNvSpPr>
            <a:spLocks noGrp="1"/>
          </p:cNvSpPr>
          <p:nvPr>
            <p:ph type="title"/>
          </p:nvPr>
        </p:nvSpPr>
        <p:spPr/>
        <p:txBody>
          <a:bodyPr/>
          <a:lstStyle/>
          <a:p>
            <a:r>
              <a:rPr lang="en-US" dirty="0"/>
              <a:t>Steps in Decision Tree</a:t>
            </a:r>
          </a:p>
        </p:txBody>
      </p:sp>
      <p:sp>
        <p:nvSpPr>
          <p:cNvPr id="3" name="Content Placeholder 2">
            <a:extLst>
              <a:ext uri="{FF2B5EF4-FFF2-40B4-BE49-F238E27FC236}">
                <a16:creationId xmlns:a16="http://schemas.microsoft.com/office/drawing/2014/main" id="{6309BE19-B301-47BD-96A6-2E8F88426DE2}"/>
              </a:ext>
            </a:extLst>
          </p:cNvPr>
          <p:cNvSpPr>
            <a:spLocks noGrp="1"/>
          </p:cNvSpPr>
          <p:nvPr>
            <p:ph idx="1"/>
          </p:nvPr>
        </p:nvSpPr>
        <p:spPr>
          <a:xfrm>
            <a:off x="1218883" y="1701797"/>
            <a:ext cx="7085329" cy="4462272"/>
          </a:xfrm>
        </p:spPr>
        <p:txBody>
          <a:bodyPr>
            <a:normAutofit fontScale="55000" lnSpcReduction="20000"/>
          </a:bodyPr>
          <a:lstStyle/>
          <a:p>
            <a:r>
              <a:rPr lang="en-US" dirty="0"/>
              <a:t>Data Collection - Gather the dataset containing samples with their corresponding features and class labels (for classification) or target values (for regression).</a:t>
            </a:r>
          </a:p>
          <a:p>
            <a:r>
              <a:rPr lang="en-US" dirty="0"/>
              <a:t>Data Preprocessing - Handle missing values and outliers in the dataset to avoid biases in the decision tree's construction. Encode categorical features into numerical representations if necessary.</a:t>
            </a:r>
          </a:p>
          <a:p>
            <a:r>
              <a:rPr lang="en-US" dirty="0"/>
              <a:t>Tree Building - Select a target feature (class label for classification or target value for regression) to predict. Choose a feature (attribute) from the dataset to split the data into subsets at each node of the tree. Measure the impurity or purity of the subsets using a criterion such as Gini Index (for classification) or Mean Squared Error (for regression). Determine the best feature and split point that maximizes the information gain or minimizes the impurity measure at each node. Recursively create child nodes for the subsets based on the selected features and split points until a stopping criterion is met. This may include a maximum tree depth, minimum number of samples per leaf node, or other user-defined parameters.</a:t>
            </a:r>
          </a:p>
          <a:p>
            <a:r>
              <a:rPr lang="en-US" dirty="0"/>
              <a:t>Prediction - Use the trained decision tree to make predictions on new, unseen data by following the learned rules at each node to traverse the tree and reach the appropriate leaf node, which provides the final prediction (class label for classification or target value for regression).</a:t>
            </a:r>
          </a:p>
          <a:p>
            <a:r>
              <a:rPr lang="en-US" dirty="0"/>
              <a:t>Model Evaluation - Evaluate the performance of the decision tree model on a separate test dataset using appropriate metrics such as accuracy (for classification) or mean squared error (for regression).</a:t>
            </a:r>
          </a:p>
          <a:p>
            <a:endParaRPr lang="en-US" dirty="0"/>
          </a:p>
        </p:txBody>
      </p:sp>
      <p:sp>
        <p:nvSpPr>
          <p:cNvPr id="4" name="TextBox 3">
            <a:extLst>
              <a:ext uri="{FF2B5EF4-FFF2-40B4-BE49-F238E27FC236}">
                <a16:creationId xmlns:a16="http://schemas.microsoft.com/office/drawing/2014/main" id="{76B78217-F972-46F4-A058-7E9A5107B1C7}"/>
              </a:ext>
            </a:extLst>
          </p:cNvPr>
          <p:cNvSpPr txBox="1"/>
          <p:nvPr/>
        </p:nvSpPr>
        <p:spPr>
          <a:xfrm>
            <a:off x="8761412" y="1676400"/>
            <a:ext cx="3048000" cy="3724096"/>
          </a:xfrm>
          <a:prstGeom prst="rect">
            <a:avLst/>
          </a:prstGeom>
          <a:noFill/>
        </p:spPr>
        <p:txBody>
          <a:bodyPr wrap="square" rtlCol="0">
            <a:spAutoFit/>
          </a:bodyPr>
          <a:lstStyle/>
          <a:p>
            <a:r>
              <a:rPr lang="en-US" sz="1600" dirty="0"/>
              <a:t>The decision tree algorithm is a supervised learning technique used for both classification and regression tasks. It works by recursively partitioning the dataset into subsets based on the values of input features, resulting in a tree-like structure where each internal node represents a decision based on a specific feature, and each leaf node represents a class label or a predicted value.</a:t>
            </a:r>
          </a:p>
          <a:p>
            <a:endParaRPr lang="en-US" sz="2800" dirty="0"/>
          </a:p>
        </p:txBody>
      </p:sp>
    </p:spTree>
    <p:extLst>
      <p:ext uri="{BB962C8B-B14F-4D97-AF65-F5344CB8AC3E}">
        <p14:creationId xmlns:p14="http://schemas.microsoft.com/office/powerpoint/2010/main" val="340976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8632-B8BB-46AC-83A0-BDFD4C194096}"/>
              </a:ext>
            </a:extLst>
          </p:cNvPr>
          <p:cNvSpPr>
            <a:spLocks noGrp="1"/>
          </p:cNvSpPr>
          <p:nvPr>
            <p:ph type="title"/>
          </p:nvPr>
        </p:nvSpPr>
        <p:spPr/>
        <p:txBody>
          <a:bodyPr/>
          <a:lstStyle/>
          <a:p>
            <a:r>
              <a:rPr lang="en-US" dirty="0"/>
              <a:t>Other models that can be used</a:t>
            </a:r>
          </a:p>
        </p:txBody>
      </p:sp>
      <p:sp>
        <p:nvSpPr>
          <p:cNvPr id="3" name="Content Placeholder 2">
            <a:extLst>
              <a:ext uri="{FF2B5EF4-FFF2-40B4-BE49-F238E27FC236}">
                <a16:creationId xmlns:a16="http://schemas.microsoft.com/office/drawing/2014/main" id="{26069322-03DC-4AA8-993A-AFC9C6D90C2C}"/>
              </a:ext>
            </a:extLst>
          </p:cNvPr>
          <p:cNvSpPr>
            <a:spLocks noGrp="1"/>
          </p:cNvSpPr>
          <p:nvPr>
            <p:ph idx="1"/>
          </p:nvPr>
        </p:nvSpPr>
        <p:spPr/>
        <p:txBody>
          <a:bodyPr/>
          <a:lstStyle/>
          <a:p>
            <a:r>
              <a:rPr lang="en-US" sz="2000" dirty="0"/>
              <a:t>Support Vector Mechanism - Support Vector Machine (SVM) is a powerful supervised learning algorithm used for classification and regression tasks. In the context of classification, SVM aims to find the optimal hyperplane that best separates different classes in the feature space.</a:t>
            </a:r>
          </a:p>
          <a:p>
            <a:r>
              <a:rPr lang="en-US" sz="2000" dirty="0"/>
              <a:t>Neural Network - In a neural network, the mechanism involves building a computational model inspired by the structure and function of the human brain's interconnected neurons. It is a powerful machine learning technique used for various tasks, including classification, regression, and pattern recognition.</a:t>
            </a:r>
          </a:p>
          <a:p>
            <a:r>
              <a:rPr lang="en-US" sz="2000" dirty="0"/>
              <a:t>Random Forest - Random Forest is an ensemble learning method that combines multiple decision trees to create a powerful and robust predictive model. It is widely used for both classification and regression tasks and is known for its high accuracy and ability to handle complex datasets.</a:t>
            </a:r>
          </a:p>
        </p:txBody>
      </p:sp>
    </p:spTree>
    <p:extLst>
      <p:ext uri="{BB962C8B-B14F-4D97-AF65-F5344CB8AC3E}">
        <p14:creationId xmlns:p14="http://schemas.microsoft.com/office/powerpoint/2010/main" val="23021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42B5-E388-4A3A-B0D8-83DBB5B7D024}"/>
              </a:ext>
            </a:extLst>
          </p:cNvPr>
          <p:cNvSpPr>
            <a:spLocks noGrp="1"/>
          </p:cNvSpPr>
          <p:nvPr>
            <p:ph type="title"/>
          </p:nvPr>
        </p:nvSpPr>
        <p:spPr/>
        <p:txBody>
          <a:bodyPr/>
          <a:lstStyle/>
          <a:p>
            <a:r>
              <a:rPr lang="en-US" dirty="0"/>
              <a:t>Accuracies</a:t>
            </a:r>
          </a:p>
        </p:txBody>
      </p:sp>
      <p:sp>
        <p:nvSpPr>
          <p:cNvPr id="3" name="Content Placeholder 2">
            <a:extLst>
              <a:ext uri="{FF2B5EF4-FFF2-40B4-BE49-F238E27FC236}">
                <a16:creationId xmlns:a16="http://schemas.microsoft.com/office/drawing/2014/main" id="{154D6C0D-032B-42E4-90BC-143A0F853BA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33FAE9-E1AC-420C-8EB6-33D166FA421F}"/>
              </a:ext>
            </a:extLst>
          </p:cNvPr>
          <p:cNvPicPr>
            <a:picLocks noChangeAspect="1"/>
          </p:cNvPicPr>
          <p:nvPr/>
        </p:nvPicPr>
        <p:blipFill>
          <a:blip r:embed="rId2"/>
          <a:stretch>
            <a:fillRect/>
          </a:stretch>
        </p:blipFill>
        <p:spPr>
          <a:xfrm>
            <a:off x="1712833" y="1827064"/>
            <a:ext cx="9372600" cy="4211738"/>
          </a:xfrm>
          <a:prstGeom prst="rect">
            <a:avLst/>
          </a:prstGeom>
        </p:spPr>
      </p:pic>
    </p:spTree>
    <p:extLst>
      <p:ext uri="{BB962C8B-B14F-4D97-AF65-F5344CB8AC3E}">
        <p14:creationId xmlns:p14="http://schemas.microsoft.com/office/powerpoint/2010/main" val="209231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B82-F1A6-45D8-A493-661AC81CA6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DC4D20A-35C2-496D-8D0D-C40D848A29CD}"/>
              </a:ext>
            </a:extLst>
          </p:cNvPr>
          <p:cNvSpPr>
            <a:spLocks noGrp="1"/>
          </p:cNvSpPr>
          <p:nvPr>
            <p:ph idx="1"/>
          </p:nvPr>
        </p:nvSpPr>
        <p:spPr>
          <a:xfrm>
            <a:off x="1218883" y="1701797"/>
            <a:ext cx="4875529" cy="4462272"/>
          </a:xfrm>
        </p:spPr>
        <p:txBody>
          <a:bodyPr>
            <a:normAutofit/>
          </a:bodyPr>
          <a:lstStyle/>
          <a:p>
            <a:pPr marL="0" indent="0" algn="l">
              <a:buNone/>
            </a:pPr>
            <a:r>
              <a:rPr lang="en-US" sz="2400" b="0" i="0" u="none" strike="noStrike" baseline="0" dirty="0">
                <a:solidFill>
                  <a:srgbClr val="FFFFFF"/>
                </a:solidFill>
                <a:latin typeface="Roboto-Regular"/>
              </a:rPr>
              <a:t>After comparing the accuracy and precision of several classifiers, we </a:t>
            </a:r>
            <a:r>
              <a:rPr lang="en-US" sz="2400" b="0" i="0" u="none" strike="noStrike" baseline="0" dirty="0" err="1">
                <a:solidFill>
                  <a:srgbClr val="FFFFFF"/>
                </a:solidFill>
                <a:latin typeface="Roboto-Regular"/>
              </a:rPr>
              <a:t>gotto</a:t>
            </a:r>
            <a:r>
              <a:rPr lang="en-US" sz="2400" b="0" i="0" u="none" strike="noStrike" baseline="0" dirty="0">
                <a:solidFill>
                  <a:srgbClr val="FFFFFF"/>
                </a:solidFill>
                <a:latin typeface="Roboto-Regular"/>
              </a:rPr>
              <a:t> know that Naive Bayes has the highest </a:t>
            </a:r>
            <a:r>
              <a:rPr lang="en-US" sz="2400" b="0" i="0" u="none" strike="noStrike" baseline="0" dirty="0" err="1">
                <a:solidFill>
                  <a:srgbClr val="FFFFFF"/>
                </a:solidFill>
                <a:latin typeface="Roboto-Regular"/>
              </a:rPr>
              <a:t>accuracy.Also</a:t>
            </a:r>
            <a:r>
              <a:rPr lang="en-US" sz="2400" b="0" i="0" u="none" strike="noStrike" baseline="0" dirty="0">
                <a:solidFill>
                  <a:srgbClr val="FFFFFF"/>
                </a:solidFill>
                <a:latin typeface="Roboto-Regular"/>
              </a:rPr>
              <a:t> the precision shown by Naive Bayes was best among </a:t>
            </a:r>
            <a:r>
              <a:rPr lang="en-US" sz="2400" b="0" i="0" u="none" strike="noStrike" baseline="0" dirty="0" err="1">
                <a:solidFill>
                  <a:srgbClr val="FFFFFF"/>
                </a:solidFill>
                <a:latin typeface="Roboto-Regular"/>
              </a:rPr>
              <a:t>all.So</a:t>
            </a:r>
            <a:r>
              <a:rPr lang="en-US" sz="2400" b="0" i="0" u="none" strike="noStrike" baseline="0" dirty="0">
                <a:solidFill>
                  <a:srgbClr val="FFFFFF"/>
                </a:solidFill>
                <a:latin typeface="Roboto-Regular"/>
              </a:rPr>
              <a:t>, we preferred to go with Naive Bayes algorithm to implement </a:t>
            </a:r>
            <a:r>
              <a:rPr lang="en-US" sz="2400" b="0" i="0" u="none" strike="noStrike" baseline="0" dirty="0" err="1">
                <a:solidFill>
                  <a:srgbClr val="FFFFFF"/>
                </a:solidFill>
                <a:latin typeface="Roboto-Regular"/>
              </a:rPr>
              <a:t>ourmachine</a:t>
            </a:r>
            <a:r>
              <a:rPr lang="en-US" sz="2400" b="0" i="0" u="none" strike="noStrike" baseline="0" dirty="0">
                <a:solidFill>
                  <a:srgbClr val="FFFFFF"/>
                </a:solidFill>
                <a:latin typeface="Roboto-Regular"/>
              </a:rPr>
              <a:t> learning model and host it on the internet.</a:t>
            </a:r>
            <a:endParaRPr lang="en-US" sz="2400" dirty="0"/>
          </a:p>
        </p:txBody>
      </p:sp>
    </p:spTree>
    <p:extLst>
      <p:ext uri="{BB962C8B-B14F-4D97-AF65-F5344CB8AC3E}">
        <p14:creationId xmlns:p14="http://schemas.microsoft.com/office/powerpoint/2010/main" val="418026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7650-A782-4E0C-8B4C-09D47F47D9F8}"/>
              </a:ext>
            </a:extLst>
          </p:cNvPr>
          <p:cNvSpPr>
            <a:spLocks noGrp="1"/>
          </p:cNvSpPr>
          <p:nvPr>
            <p:ph type="title"/>
          </p:nvPr>
        </p:nvSpPr>
        <p:spPr/>
        <p:txBody>
          <a:bodyPr>
            <a:normAutofit fontScale="90000"/>
          </a:bodyPr>
          <a:lstStyle/>
          <a:p>
            <a:br>
              <a:rPr lang="en-US" sz="3600" dirty="0"/>
            </a:br>
            <a:r>
              <a:rPr lang="en-US" sz="7200" dirty="0"/>
              <a:t>THANK YOU</a:t>
            </a:r>
          </a:p>
        </p:txBody>
      </p:sp>
      <p:sp>
        <p:nvSpPr>
          <p:cNvPr id="4" name="Content Placeholder 3">
            <a:extLst>
              <a:ext uri="{FF2B5EF4-FFF2-40B4-BE49-F238E27FC236}">
                <a16:creationId xmlns:a16="http://schemas.microsoft.com/office/drawing/2014/main" id="{AA01D90C-74CE-43C1-8C26-69E8E8427565}"/>
              </a:ext>
            </a:extLst>
          </p:cNvPr>
          <p:cNvSpPr txBox="1">
            <a:spLocks noGrp="1"/>
          </p:cNvSpPr>
          <p:nvPr>
            <p:ph idx="1"/>
          </p:nvPr>
        </p:nvSpPr>
        <p:spPr>
          <a:xfrm>
            <a:off x="1219200" y="1701800"/>
            <a:ext cx="10360025" cy="1696853"/>
          </a:xfrm>
          <a:prstGeom prst="rect">
            <a:avLst/>
          </a:prstGeom>
          <a:noFill/>
        </p:spPr>
        <p:txBody>
          <a:bodyPr wrap="square" rtlCol="0">
            <a:spAutoFit/>
          </a:bodyPr>
          <a:lstStyle/>
          <a:p>
            <a:pPr marL="0" indent="0">
              <a:buNone/>
            </a:pPr>
            <a:r>
              <a:rPr lang="en-US" sz="2800" dirty="0"/>
              <a:t>NAGARDHANKAR DHAWAL MANOJ</a:t>
            </a:r>
          </a:p>
          <a:p>
            <a:pPr marL="0" indent="0">
              <a:buNone/>
            </a:pPr>
            <a:r>
              <a:rPr lang="en-US" sz="2800" dirty="0"/>
              <a:t>201080063</a:t>
            </a:r>
          </a:p>
          <a:p>
            <a:pPr marL="0" indent="0">
              <a:buNone/>
            </a:pPr>
            <a:r>
              <a:rPr lang="en-US" sz="2800" dirty="0"/>
              <a:t>INFORMATION TECHNOLOGY</a:t>
            </a:r>
          </a:p>
        </p:txBody>
      </p:sp>
    </p:spTree>
    <p:extLst>
      <p:ext uri="{BB962C8B-B14F-4D97-AF65-F5344CB8AC3E}">
        <p14:creationId xmlns:p14="http://schemas.microsoft.com/office/powerpoint/2010/main" val="31312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72</TotalTime>
  <Words>1371</Words>
  <Application>Microsoft Office PowerPoint</Application>
  <PresentationFormat>Custom</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Roboto-Regular</vt:lpstr>
      <vt:lpstr>Tech 16x9</vt:lpstr>
      <vt:lpstr>MACHINE LEARNING PROJECT</vt:lpstr>
      <vt:lpstr>Understanding Problem</vt:lpstr>
      <vt:lpstr>Steps in Naiive Bayes Model</vt:lpstr>
      <vt:lpstr>Steps in Logistic Regression</vt:lpstr>
      <vt:lpstr>Steps in Decision Tree</vt:lpstr>
      <vt:lpstr>Other models that can be used</vt:lpstr>
      <vt:lpstr>Accuracies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Dhawal Nagardhankar</dc:creator>
  <cp:lastModifiedBy>Dhawal Nagardhankar</cp:lastModifiedBy>
  <cp:revision>1</cp:revision>
  <dcterms:created xsi:type="dcterms:W3CDTF">2023-07-20T05:16:31Z</dcterms:created>
  <dcterms:modified xsi:type="dcterms:W3CDTF">2023-07-20T06:29:28Z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