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itZBdTjUVs4Avs39uBywy++O4a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0"/>
          <p:cNvGrpSpPr/>
          <p:nvPr/>
        </p:nvGrpSpPr>
        <p:grpSpPr>
          <a:xfrm>
            <a:off x="0" y="490"/>
            <a:ext cx="5153705" cy="5134399"/>
            <a:chOff x="0" y="75"/>
            <a:chExt cx="5153705" cy="5152950"/>
          </a:xfrm>
        </p:grpSpPr>
        <p:sp>
          <p:nvSpPr>
            <p:cNvPr id="12" name="Google Shape;12;p20"/>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0"/>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0"/>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0"/>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0"/>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0"/>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29"/>
          <p:cNvGrpSpPr/>
          <p:nvPr/>
        </p:nvGrpSpPr>
        <p:grpSpPr>
          <a:xfrm>
            <a:off x="4406400" y="0"/>
            <a:ext cx="4737600" cy="5143065"/>
            <a:chOff x="4406400" y="0"/>
            <a:chExt cx="4737600" cy="5143065"/>
          </a:xfrm>
        </p:grpSpPr>
        <p:sp>
          <p:nvSpPr>
            <p:cNvPr id="107" name="Google Shape;107;p29"/>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9"/>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9"/>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9"/>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9"/>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9"/>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9"/>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9"/>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9"/>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9"/>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9"/>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9"/>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9"/>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 name="Shape 19"/>
        <p:cNvGrpSpPr/>
        <p:nvPr/>
      </p:nvGrpSpPr>
      <p:grpSpPr>
        <a:xfrm>
          <a:off x="0" y="0"/>
          <a:ext cx="0" cy="0"/>
          <a:chOff x="0" y="0"/>
          <a:chExt cx="0" cy="0"/>
        </a:xfrm>
      </p:grpSpPr>
      <p:grpSp>
        <p:nvGrpSpPr>
          <p:cNvPr id="20" name="Google Shape;20;p21"/>
          <p:cNvGrpSpPr/>
          <p:nvPr/>
        </p:nvGrpSpPr>
        <p:grpSpPr>
          <a:xfrm>
            <a:off x="4406400" y="0"/>
            <a:ext cx="4737600" cy="5143500"/>
            <a:chOff x="4406400" y="0"/>
            <a:chExt cx="4737600" cy="5143500"/>
          </a:xfrm>
        </p:grpSpPr>
        <p:sp>
          <p:nvSpPr>
            <p:cNvPr id="21" name="Google Shape;21;p2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1"/>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1"/>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1"/>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1"/>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1"/>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1"/>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1"/>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1"/>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1"/>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1"/>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1"/>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1"/>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21"/>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grpSp>
        <p:nvGrpSpPr>
          <p:cNvPr id="42" name="Google Shape;42;p22"/>
          <p:cNvGrpSpPr/>
          <p:nvPr/>
        </p:nvGrpSpPr>
        <p:grpSpPr>
          <a:xfrm>
            <a:off x="4406400" y="0"/>
            <a:ext cx="4737600" cy="5143065"/>
            <a:chOff x="4406400" y="0"/>
            <a:chExt cx="4737600" cy="5143065"/>
          </a:xfrm>
        </p:grpSpPr>
        <p:sp>
          <p:nvSpPr>
            <p:cNvPr id="43" name="Google Shape;43;p2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2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grpSp>
        <p:nvGrpSpPr>
          <p:cNvPr id="64" name="Google Shape;64;p23"/>
          <p:cNvGrpSpPr/>
          <p:nvPr/>
        </p:nvGrpSpPr>
        <p:grpSpPr>
          <a:xfrm>
            <a:off x="0" y="381001"/>
            <a:ext cx="1037850" cy="1016288"/>
            <a:chOff x="0" y="381001"/>
            <a:chExt cx="1037850" cy="1016288"/>
          </a:xfrm>
        </p:grpSpPr>
        <p:sp>
          <p:nvSpPr>
            <p:cNvPr id="65" name="Google Shape;65;p2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 name="Google Shape;68;p2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grpSp>
        <p:nvGrpSpPr>
          <p:cNvPr id="71" name="Google Shape;71;p24"/>
          <p:cNvGrpSpPr/>
          <p:nvPr/>
        </p:nvGrpSpPr>
        <p:grpSpPr>
          <a:xfrm>
            <a:off x="0" y="381001"/>
            <a:ext cx="1037850" cy="1016288"/>
            <a:chOff x="0" y="381001"/>
            <a:chExt cx="1037850" cy="1016288"/>
          </a:xfrm>
        </p:grpSpPr>
        <p:sp>
          <p:nvSpPr>
            <p:cNvPr id="72" name="Google Shape;72;p2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24"/>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24"/>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7" name="Google Shape;7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grpSp>
        <p:nvGrpSpPr>
          <p:cNvPr id="79" name="Google Shape;79;p25"/>
          <p:cNvGrpSpPr/>
          <p:nvPr/>
        </p:nvGrpSpPr>
        <p:grpSpPr>
          <a:xfrm>
            <a:off x="0" y="381001"/>
            <a:ext cx="1037850" cy="1016288"/>
            <a:chOff x="0" y="381001"/>
            <a:chExt cx="1037850" cy="1016288"/>
          </a:xfrm>
        </p:grpSpPr>
        <p:sp>
          <p:nvSpPr>
            <p:cNvPr id="80" name="Google Shape;80;p2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grpSp>
        <p:nvGrpSpPr>
          <p:cNvPr id="85" name="Google Shape;85;p26"/>
          <p:cNvGrpSpPr/>
          <p:nvPr/>
        </p:nvGrpSpPr>
        <p:grpSpPr>
          <a:xfrm>
            <a:off x="0" y="381001"/>
            <a:ext cx="1037850" cy="1016288"/>
            <a:chOff x="0" y="381001"/>
            <a:chExt cx="1037850" cy="1016288"/>
          </a:xfrm>
        </p:grpSpPr>
        <p:sp>
          <p:nvSpPr>
            <p:cNvPr id="86" name="Google Shape;86;p2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26"/>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9" name="Google Shape;89;p26"/>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0" name="Google Shape;9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27"/>
          <p:cNvGrpSpPr/>
          <p:nvPr/>
        </p:nvGrpSpPr>
        <p:grpSpPr>
          <a:xfrm>
            <a:off x="0" y="381001"/>
            <a:ext cx="1037850" cy="1016288"/>
            <a:chOff x="0" y="381001"/>
            <a:chExt cx="1037850" cy="1016288"/>
          </a:xfrm>
        </p:grpSpPr>
        <p:sp>
          <p:nvSpPr>
            <p:cNvPr id="93" name="Google Shape;93;p2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7"/>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27"/>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27"/>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28"/>
          <p:cNvGrpSpPr/>
          <p:nvPr/>
        </p:nvGrpSpPr>
        <p:grpSpPr>
          <a:xfrm>
            <a:off x="0" y="4128572"/>
            <a:ext cx="698925" cy="684657"/>
            <a:chOff x="0" y="3785672"/>
            <a:chExt cx="698925" cy="684657"/>
          </a:xfrm>
        </p:grpSpPr>
        <p:sp>
          <p:nvSpPr>
            <p:cNvPr id="101" name="Google Shape;101;p28"/>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8"/>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8"/>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2851350" y="435400"/>
            <a:ext cx="6003300" cy="1723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4000"/>
              <a:buNone/>
            </a:pPr>
            <a:r>
              <a:rPr lang="en" sz="5000"/>
              <a:t>Vascular Disease Prediction</a:t>
            </a:r>
            <a:endParaRPr sz="5000"/>
          </a:p>
        </p:txBody>
      </p:sp>
      <p:sp>
        <p:nvSpPr>
          <p:cNvPr id="135" name="Google Shape;135;p1"/>
          <p:cNvSpPr txBox="1"/>
          <p:nvPr>
            <p:ph idx="1" type="subTitle"/>
          </p:nvPr>
        </p:nvSpPr>
        <p:spPr>
          <a:xfrm>
            <a:off x="3599550" y="3765975"/>
            <a:ext cx="5255100" cy="110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300"/>
              <a:buNone/>
            </a:pPr>
            <a:r>
              <a:rPr lang="en" sz="2000"/>
              <a:t>Shreyanshi Khandelwal (RA1911003010581)</a:t>
            </a:r>
            <a:endParaRPr sz="2000"/>
          </a:p>
          <a:p>
            <a:pPr indent="0" lvl="0" marL="0" rtl="0" algn="l">
              <a:lnSpc>
                <a:spcPct val="100000"/>
              </a:lnSpc>
              <a:spcBef>
                <a:spcPts val="0"/>
              </a:spcBef>
              <a:spcAft>
                <a:spcPts val="0"/>
              </a:spcAft>
              <a:buSzPts val="1300"/>
              <a:buNone/>
            </a:pPr>
            <a:r>
              <a:rPr lang="en" sz="2000"/>
              <a:t>Abhyudaya Lohani (RA1911003010576)</a:t>
            </a:r>
            <a:endParaRPr sz="2000"/>
          </a:p>
          <a:p>
            <a:pPr indent="0" lvl="0" marL="0" rtl="0" algn="l">
              <a:lnSpc>
                <a:spcPct val="100000"/>
              </a:lnSpc>
              <a:spcBef>
                <a:spcPts val="0"/>
              </a:spcBef>
              <a:spcAft>
                <a:spcPts val="0"/>
              </a:spcAft>
              <a:buSzPts val="1300"/>
              <a:buNone/>
            </a:pPr>
            <a:r>
              <a:rPr lang="en" sz="2000"/>
              <a:t>Dhawal Patil (RA1911003010575)</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Code</a:t>
            </a:r>
            <a:endParaRPr sz="3500"/>
          </a:p>
        </p:txBody>
      </p:sp>
      <p:pic>
        <p:nvPicPr>
          <p:cNvPr id="190" name="Google Shape;190;p10"/>
          <p:cNvPicPr preferRelativeResize="0"/>
          <p:nvPr/>
        </p:nvPicPr>
        <p:blipFill rotWithShape="1">
          <a:blip r:embed="rId3">
            <a:alphaModFix/>
          </a:blip>
          <a:srcRect b="0" l="7121" r="6664" t="0"/>
          <a:stretch/>
        </p:blipFill>
        <p:spPr>
          <a:xfrm>
            <a:off x="176075" y="968350"/>
            <a:ext cx="5935174" cy="3870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Code</a:t>
            </a:r>
            <a:endParaRPr sz="3500"/>
          </a:p>
        </p:txBody>
      </p:sp>
      <p:pic>
        <p:nvPicPr>
          <p:cNvPr id="196" name="Google Shape;196;p11"/>
          <p:cNvPicPr preferRelativeResize="0"/>
          <p:nvPr/>
        </p:nvPicPr>
        <p:blipFill rotWithShape="1">
          <a:blip r:embed="rId3">
            <a:alphaModFix/>
          </a:blip>
          <a:srcRect b="0" l="6785" r="6000" t="0"/>
          <a:stretch/>
        </p:blipFill>
        <p:spPr>
          <a:xfrm>
            <a:off x="176075" y="968350"/>
            <a:ext cx="6004099" cy="3870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Code</a:t>
            </a:r>
            <a:endParaRPr sz="3500"/>
          </a:p>
        </p:txBody>
      </p:sp>
      <p:pic>
        <p:nvPicPr>
          <p:cNvPr id="202" name="Google Shape;202;p12"/>
          <p:cNvPicPr preferRelativeResize="0"/>
          <p:nvPr/>
        </p:nvPicPr>
        <p:blipFill rotWithShape="1">
          <a:blip r:embed="rId3">
            <a:alphaModFix/>
          </a:blip>
          <a:srcRect b="0" l="7117" r="9444" t="0"/>
          <a:stretch/>
        </p:blipFill>
        <p:spPr>
          <a:xfrm>
            <a:off x="176075" y="968350"/>
            <a:ext cx="5743726" cy="3870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Code</a:t>
            </a:r>
            <a:endParaRPr sz="3500"/>
          </a:p>
        </p:txBody>
      </p:sp>
      <p:pic>
        <p:nvPicPr>
          <p:cNvPr id="208" name="Google Shape;208;p13"/>
          <p:cNvPicPr preferRelativeResize="0"/>
          <p:nvPr/>
        </p:nvPicPr>
        <p:blipFill rotWithShape="1">
          <a:blip r:embed="rId3">
            <a:alphaModFix/>
          </a:blip>
          <a:srcRect b="0" l="14689" r="6545" t="0"/>
          <a:stretch/>
        </p:blipFill>
        <p:spPr>
          <a:xfrm>
            <a:off x="176075" y="968350"/>
            <a:ext cx="5422074" cy="3870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Code</a:t>
            </a:r>
            <a:endParaRPr sz="3500"/>
          </a:p>
        </p:txBody>
      </p:sp>
      <p:pic>
        <p:nvPicPr>
          <p:cNvPr id="214" name="Google Shape;214;p14"/>
          <p:cNvPicPr preferRelativeResize="0"/>
          <p:nvPr/>
        </p:nvPicPr>
        <p:blipFill rotWithShape="1">
          <a:blip r:embed="rId3">
            <a:alphaModFix/>
          </a:blip>
          <a:srcRect b="0" l="7234" r="6326" t="0"/>
          <a:stretch/>
        </p:blipFill>
        <p:spPr>
          <a:xfrm>
            <a:off x="176075" y="968350"/>
            <a:ext cx="5950501" cy="3870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Code</a:t>
            </a:r>
            <a:endParaRPr sz="3500"/>
          </a:p>
        </p:txBody>
      </p:sp>
      <p:pic>
        <p:nvPicPr>
          <p:cNvPr id="220" name="Google Shape;220;p15"/>
          <p:cNvPicPr preferRelativeResize="0"/>
          <p:nvPr/>
        </p:nvPicPr>
        <p:blipFill rotWithShape="1">
          <a:blip r:embed="rId3">
            <a:alphaModFix/>
          </a:blip>
          <a:srcRect b="0" l="6899" r="6098" t="0"/>
          <a:stretch/>
        </p:blipFill>
        <p:spPr>
          <a:xfrm>
            <a:off x="176075" y="968350"/>
            <a:ext cx="5988800" cy="3870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Code</a:t>
            </a:r>
            <a:endParaRPr sz="3500"/>
          </a:p>
        </p:txBody>
      </p:sp>
      <p:pic>
        <p:nvPicPr>
          <p:cNvPr id="226" name="Google Shape;226;p16"/>
          <p:cNvPicPr preferRelativeResize="0"/>
          <p:nvPr/>
        </p:nvPicPr>
        <p:blipFill rotWithShape="1">
          <a:blip r:embed="rId3">
            <a:alphaModFix/>
          </a:blip>
          <a:srcRect b="5690" l="15223" r="7803" t="13468"/>
          <a:stretch/>
        </p:blipFill>
        <p:spPr>
          <a:xfrm>
            <a:off x="176075" y="968350"/>
            <a:ext cx="6734551" cy="397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698075" y="210050"/>
            <a:ext cx="7038900" cy="723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 sz="3500"/>
              <a:t>Conclusion</a:t>
            </a:r>
            <a:endParaRPr sz="3500"/>
          </a:p>
        </p:txBody>
      </p:sp>
      <p:sp>
        <p:nvSpPr>
          <p:cNvPr id="232" name="Google Shape;232;p17"/>
          <p:cNvSpPr txBox="1"/>
          <p:nvPr>
            <p:ph idx="1" type="body"/>
          </p:nvPr>
        </p:nvSpPr>
        <p:spPr>
          <a:xfrm>
            <a:off x="100" y="1464875"/>
            <a:ext cx="9144000" cy="3678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sz="1600"/>
              <a:t>Cardiovascular disease is more common among females than males.</a:t>
            </a:r>
            <a:endParaRPr sz="1600"/>
          </a:p>
          <a:p>
            <a:pPr indent="-330200" lvl="0" marL="457200" rtl="0" algn="l">
              <a:lnSpc>
                <a:spcPct val="115000"/>
              </a:lnSpc>
              <a:spcBef>
                <a:spcPts val="0"/>
              </a:spcBef>
              <a:spcAft>
                <a:spcPts val="0"/>
              </a:spcAft>
              <a:buSzPts val="1600"/>
              <a:buAutoNum type="arabicPeriod"/>
            </a:pPr>
            <a:r>
              <a:rPr lang="en" sz="1600"/>
              <a:t>People aged less than 54 years are more likely to suffer from this.</a:t>
            </a:r>
            <a:endParaRPr sz="1600"/>
          </a:p>
          <a:p>
            <a:pPr indent="-330200" lvl="0" marL="457200" rtl="0" algn="l">
              <a:lnSpc>
                <a:spcPct val="115000"/>
              </a:lnSpc>
              <a:spcBef>
                <a:spcPts val="0"/>
              </a:spcBef>
              <a:spcAft>
                <a:spcPts val="0"/>
              </a:spcAft>
              <a:buSzPts val="1600"/>
              <a:buAutoNum type="arabicPeriod"/>
            </a:pPr>
            <a:r>
              <a:rPr lang="en" sz="1600"/>
              <a:t>Slope segment 2 is common among people aged less than 55 and then slope segment 1 gets common</a:t>
            </a:r>
            <a:endParaRPr sz="1600"/>
          </a:p>
          <a:p>
            <a:pPr indent="-330200" lvl="0" marL="457200" rtl="0" algn="l">
              <a:lnSpc>
                <a:spcPct val="115000"/>
              </a:lnSpc>
              <a:spcBef>
                <a:spcPts val="0"/>
              </a:spcBef>
              <a:spcAft>
                <a:spcPts val="0"/>
              </a:spcAft>
              <a:buSzPts val="1600"/>
              <a:buAutoNum type="arabicPeriod"/>
            </a:pPr>
            <a:r>
              <a:rPr lang="en" sz="1600"/>
              <a:t>People aged less than 42 have very low chances of having high blood sugar level.</a:t>
            </a:r>
            <a:endParaRPr sz="1600"/>
          </a:p>
          <a:p>
            <a:pPr indent="-330200" lvl="0" marL="457200" rtl="0" algn="l">
              <a:lnSpc>
                <a:spcPct val="115000"/>
              </a:lnSpc>
              <a:spcBef>
                <a:spcPts val="0"/>
              </a:spcBef>
              <a:spcAft>
                <a:spcPts val="0"/>
              </a:spcAft>
              <a:buSzPts val="1600"/>
              <a:buAutoNum type="arabicPeriod"/>
            </a:pPr>
            <a:r>
              <a:rPr lang="en" sz="1600"/>
              <a:t>As people grow older(especially after 40), they should start taking care of their cholestrol and blood sugar levels.</a:t>
            </a:r>
            <a:endParaRPr sz="1600"/>
          </a:p>
          <a:p>
            <a:pPr indent="-330200" lvl="0" marL="457200" rtl="0" algn="l">
              <a:lnSpc>
                <a:spcPct val="115000"/>
              </a:lnSpc>
              <a:spcBef>
                <a:spcPts val="0"/>
              </a:spcBef>
              <a:spcAft>
                <a:spcPts val="0"/>
              </a:spcAft>
              <a:buSzPts val="1600"/>
              <a:buAutoNum type="arabicPeriod"/>
            </a:pPr>
            <a:r>
              <a:rPr lang="en" sz="1600"/>
              <a:t>Vessel coloring usually stars after age 40.</a:t>
            </a:r>
            <a:endParaRPr sz="1600"/>
          </a:p>
          <a:p>
            <a:pPr indent="-330200" lvl="0" marL="457200" rtl="0" algn="l">
              <a:lnSpc>
                <a:spcPct val="115000"/>
              </a:lnSpc>
              <a:spcBef>
                <a:spcPts val="0"/>
              </a:spcBef>
              <a:spcAft>
                <a:spcPts val="0"/>
              </a:spcAft>
              <a:buSzPts val="1600"/>
              <a:buAutoNum type="arabicPeriod"/>
            </a:pPr>
            <a:r>
              <a:rPr lang="en" sz="1600"/>
              <a:t>Chest pain type 0 most common among people not suffering from heart disease.</a:t>
            </a:r>
            <a:endParaRPr sz="1600"/>
          </a:p>
          <a:p>
            <a:pPr indent="-330200" lvl="0" marL="457200" rtl="0" algn="l">
              <a:lnSpc>
                <a:spcPct val="115000"/>
              </a:lnSpc>
              <a:spcBef>
                <a:spcPts val="0"/>
              </a:spcBef>
              <a:spcAft>
                <a:spcPts val="0"/>
              </a:spcAft>
              <a:buSzPts val="1600"/>
              <a:buAutoNum type="arabicPeriod"/>
            </a:pPr>
            <a:r>
              <a:rPr lang="en" sz="1600"/>
              <a:t>Males likely to experience vessel coloring than females with increasing age.</a:t>
            </a:r>
            <a:endParaRPr sz="1600"/>
          </a:p>
          <a:p>
            <a:pPr indent="-330200" lvl="0" marL="457200" rtl="0" algn="l">
              <a:lnSpc>
                <a:spcPct val="115000"/>
              </a:lnSpc>
              <a:spcBef>
                <a:spcPts val="0"/>
              </a:spcBef>
              <a:spcAft>
                <a:spcPts val="0"/>
              </a:spcAft>
              <a:buSzPts val="1600"/>
              <a:buAutoNum type="arabicPeriod"/>
            </a:pPr>
            <a:r>
              <a:rPr lang="en" sz="1600"/>
              <a:t>People with cp&gt;0 more likely to suffer from this heart disease.</a:t>
            </a:r>
            <a:endParaRPr sz="1600"/>
          </a:p>
          <a:p>
            <a:pPr indent="-330200" lvl="0" marL="457200" rtl="0" algn="l">
              <a:lnSpc>
                <a:spcPct val="115000"/>
              </a:lnSpc>
              <a:spcBef>
                <a:spcPts val="0"/>
              </a:spcBef>
              <a:spcAft>
                <a:spcPts val="0"/>
              </a:spcAft>
              <a:buSzPts val="1600"/>
              <a:buAutoNum type="arabicPeriod"/>
            </a:pPr>
            <a:r>
              <a:rPr lang="en" sz="1600"/>
              <a:t>Females less likely to have vessel coloring 4.</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8"/>
          <p:cNvSpPr txBox="1"/>
          <p:nvPr>
            <p:ph type="title"/>
          </p:nvPr>
        </p:nvSpPr>
        <p:spPr>
          <a:xfrm>
            <a:off x="1052550" y="2017650"/>
            <a:ext cx="7038900" cy="1108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2400"/>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235050" y="244650"/>
            <a:ext cx="50817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Problem Statement</a:t>
            </a:r>
            <a:endParaRPr sz="3500"/>
          </a:p>
        </p:txBody>
      </p:sp>
      <p:sp>
        <p:nvSpPr>
          <p:cNvPr id="141" name="Google Shape;141;p2"/>
          <p:cNvSpPr txBox="1"/>
          <p:nvPr/>
        </p:nvSpPr>
        <p:spPr>
          <a:xfrm>
            <a:off x="235050" y="1861275"/>
            <a:ext cx="7411800" cy="314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50"/>
              <a:buFont typeface="Arial"/>
              <a:buNone/>
            </a:pPr>
            <a:r>
              <a:rPr b="0" i="0" lang="en" sz="1750" u="none" cap="none" strike="noStrike">
                <a:solidFill>
                  <a:schemeClr val="lt1"/>
                </a:solidFill>
                <a:latin typeface="Arial"/>
                <a:ea typeface="Arial"/>
                <a:cs typeface="Arial"/>
                <a:sym typeface="Arial"/>
              </a:rPr>
              <a:t>The health care industries collect huge amounts of data that contain some hidden information, which is useful for making effective decisions. For providing appropriate results and making effective decisions on data, some advanced data mining techniques are used. In this project, a Vascular Disease Prediction System (VDPS) is developed using Naives Bayes and Decision Tree algorithms for predicting the risk level of heart disease. The system uses 13 medical parameters such as age, sex, blood pressure, cholesterol, and obesity for prediction. The VDPS predicts the likelihood of patients getting heart disease. It enables significant knowledge. E.g. Relationships between medical factors related to heart disease and patterns, to be established.</a:t>
            </a:r>
            <a:endParaRPr b="0" i="0" sz="1900" u="none" cap="none" strike="noStrike">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235050" y="244650"/>
            <a:ext cx="5081700" cy="12621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Purpose of the Problem Statement</a:t>
            </a:r>
            <a:endParaRPr sz="3500"/>
          </a:p>
        </p:txBody>
      </p:sp>
      <p:sp>
        <p:nvSpPr>
          <p:cNvPr id="147" name="Google Shape;147;p3"/>
          <p:cNvSpPr txBox="1"/>
          <p:nvPr/>
        </p:nvSpPr>
        <p:spPr>
          <a:xfrm>
            <a:off x="235050" y="1861275"/>
            <a:ext cx="60678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AI techniques such as machine learning, deep learning, and cognitive computing have the potential to change the way in which cardiology and cardiovascular medicine are practiced (e.g., how we generate knowledge, interpret data, and make decisions), especially in cardiovascular imaging. The primary objective is to predict the disease with a smaller number of attributes.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Description</a:t>
            </a:r>
            <a:endParaRPr sz="3500"/>
          </a:p>
        </p:txBody>
      </p:sp>
      <p:sp>
        <p:nvSpPr>
          <p:cNvPr id="153" name="Google Shape;153;p4"/>
          <p:cNvSpPr txBox="1"/>
          <p:nvPr/>
        </p:nvSpPr>
        <p:spPr>
          <a:xfrm>
            <a:off x="176075" y="1186500"/>
            <a:ext cx="60783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Lato"/>
                <a:ea typeface="Lato"/>
                <a:cs typeface="Lato"/>
                <a:sym typeface="Lato"/>
              </a:rPr>
              <a:t>1. Data Cleaning: After importing the dataset, we resorted to cleaning it. This means we checked for null values, duplicate values, skewness etc. and looked for ways to remove them. </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Lato"/>
                <a:ea typeface="Lato"/>
                <a:cs typeface="Lato"/>
                <a:sym typeface="Lato"/>
              </a:rPr>
              <a:t>2. Exploratory Data Analysis: We used scatterplots and boxplots to check for outliers. And, therefore did univariate, bivariate and multivariate analysis on the dataset to plot different kinds of graphs. </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Lato"/>
                <a:ea typeface="Lato"/>
                <a:cs typeface="Lato"/>
                <a:sym typeface="Lato"/>
              </a:rPr>
              <a:t>3. Pre Processing: The target variable "output" was set as y variable. And, all other columns were set as x variable. Testing size = 0.25 and training size = 0.75</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Description</a:t>
            </a:r>
            <a:endParaRPr sz="3500"/>
          </a:p>
        </p:txBody>
      </p:sp>
      <p:sp>
        <p:nvSpPr>
          <p:cNvPr id="159" name="Google Shape;159;p5"/>
          <p:cNvSpPr txBox="1"/>
          <p:nvPr/>
        </p:nvSpPr>
        <p:spPr>
          <a:xfrm>
            <a:off x="176075" y="968350"/>
            <a:ext cx="62235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Lato"/>
                <a:ea typeface="Lato"/>
                <a:cs typeface="Lato"/>
                <a:sym typeface="Lato"/>
              </a:rPr>
              <a:t>4. Deployment:. For classification, we used different kinds of models like Logistic Regression, Random Forest, Decision Tree, SVM, Naive Bayes. </a:t>
            </a:r>
            <a:endParaRPr b="0" i="0" sz="16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Lato"/>
                <a:ea typeface="Lato"/>
                <a:cs typeface="Lato"/>
                <a:sym typeface="Lato"/>
              </a:rPr>
              <a:t>5. Hyperparameter Tuning:  To further improve the efficiency of the models, we did hyperparameter tuning. Thus, choosing only the optimal parameters for calculating the accuracy. Grid Search CV was the most apt method since the dataset wasn't very large and less number of columns were used.</a:t>
            </a:r>
            <a:endParaRPr b="0" i="0" sz="16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Lato"/>
                <a:ea typeface="Lato"/>
                <a:cs typeface="Lato"/>
                <a:sym typeface="Lato"/>
              </a:rPr>
              <a:t>6. Feature Importance: To identify the most obvious symptom that leads to this vascular disease, we performed feature importance and calculated scores for all the columns.</a:t>
            </a:r>
            <a:endParaRPr b="0" i="0" sz="16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Code</a:t>
            </a:r>
            <a:endParaRPr sz="3500"/>
          </a:p>
        </p:txBody>
      </p:sp>
      <p:pic>
        <p:nvPicPr>
          <p:cNvPr id="165" name="Google Shape;165;p6"/>
          <p:cNvPicPr preferRelativeResize="0"/>
          <p:nvPr/>
        </p:nvPicPr>
        <p:blipFill rotWithShape="1">
          <a:blip r:embed="rId3">
            <a:alphaModFix/>
          </a:blip>
          <a:srcRect b="0" l="8455" r="48489" t="0"/>
          <a:stretch/>
        </p:blipFill>
        <p:spPr>
          <a:xfrm>
            <a:off x="176075" y="968350"/>
            <a:ext cx="3139249" cy="4099524"/>
          </a:xfrm>
          <a:prstGeom prst="rect">
            <a:avLst/>
          </a:prstGeom>
          <a:noFill/>
          <a:ln>
            <a:noFill/>
          </a:ln>
        </p:spPr>
      </p:pic>
      <p:pic>
        <p:nvPicPr>
          <p:cNvPr id="166" name="Google Shape;166;p6"/>
          <p:cNvPicPr preferRelativeResize="0"/>
          <p:nvPr/>
        </p:nvPicPr>
        <p:blipFill rotWithShape="1">
          <a:blip r:embed="rId4">
            <a:alphaModFix/>
          </a:blip>
          <a:srcRect b="0" l="7360" r="6957" t="0"/>
          <a:stretch/>
        </p:blipFill>
        <p:spPr>
          <a:xfrm>
            <a:off x="3537425" y="1241100"/>
            <a:ext cx="5416074" cy="3554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Code</a:t>
            </a:r>
            <a:endParaRPr sz="3500"/>
          </a:p>
        </p:txBody>
      </p:sp>
      <p:pic>
        <p:nvPicPr>
          <p:cNvPr id="172" name="Google Shape;172;p7"/>
          <p:cNvPicPr preferRelativeResize="0"/>
          <p:nvPr/>
        </p:nvPicPr>
        <p:blipFill rotWithShape="1">
          <a:blip r:embed="rId3">
            <a:alphaModFix/>
          </a:blip>
          <a:srcRect b="0" l="7123" r="5993" t="0"/>
          <a:stretch/>
        </p:blipFill>
        <p:spPr>
          <a:xfrm>
            <a:off x="176075" y="968350"/>
            <a:ext cx="6332749" cy="409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Code</a:t>
            </a:r>
            <a:endParaRPr sz="3500"/>
          </a:p>
        </p:txBody>
      </p:sp>
      <p:pic>
        <p:nvPicPr>
          <p:cNvPr id="178" name="Google Shape;178;p8"/>
          <p:cNvPicPr preferRelativeResize="0"/>
          <p:nvPr/>
        </p:nvPicPr>
        <p:blipFill rotWithShape="1">
          <a:blip r:embed="rId3">
            <a:alphaModFix/>
          </a:blip>
          <a:srcRect b="0" l="15795" r="6994" t="0"/>
          <a:stretch/>
        </p:blipFill>
        <p:spPr>
          <a:xfrm>
            <a:off x="176075" y="968350"/>
            <a:ext cx="5314850" cy="3870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type="title"/>
          </p:nvPr>
        </p:nvSpPr>
        <p:spPr>
          <a:xfrm>
            <a:off x="176075" y="245050"/>
            <a:ext cx="4587000" cy="7233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800"/>
              <a:buNone/>
            </a:pPr>
            <a:r>
              <a:rPr lang="en" sz="3500"/>
              <a:t>Code</a:t>
            </a:r>
            <a:endParaRPr sz="3500"/>
          </a:p>
        </p:txBody>
      </p:sp>
      <p:pic>
        <p:nvPicPr>
          <p:cNvPr id="184" name="Google Shape;184;p9"/>
          <p:cNvPicPr preferRelativeResize="0"/>
          <p:nvPr/>
        </p:nvPicPr>
        <p:blipFill rotWithShape="1">
          <a:blip r:embed="rId3">
            <a:alphaModFix/>
          </a:blip>
          <a:srcRect b="0" l="15909" r="6551" t="0"/>
          <a:stretch/>
        </p:blipFill>
        <p:spPr>
          <a:xfrm>
            <a:off x="176075" y="968350"/>
            <a:ext cx="5337850" cy="3870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