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media/image3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99" r:id="rId2"/>
    <p:sldId id="301" r:id="rId3"/>
    <p:sldId id="300" r:id="rId4"/>
    <p:sldId id="256" r:id="rId5"/>
    <p:sldId id="257" r:id="rId6"/>
    <p:sldId id="258" r:id="rId7"/>
    <p:sldId id="259" r:id="rId8"/>
    <p:sldId id="260" r:id="rId9"/>
    <p:sldId id="261" r:id="rId10"/>
    <p:sldId id="287" r:id="rId11"/>
    <p:sldId id="288" r:id="rId12"/>
    <p:sldId id="283" r:id="rId13"/>
    <p:sldId id="262" r:id="rId14"/>
    <p:sldId id="263" r:id="rId15"/>
    <p:sldId id="264" r:id="rId16"/>
    <p:sldId id="265" r:id="rId17"/>
    <p:sldId id="266" r:id="rId18"/>
    <p:sldId id="298" r:id="rId19"/>
    <p:sldId id="289" r:id="rId20"/>
    <p:sldId id="294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91" r:id="rId29"/>
    <p:sldId id="295" r:id="rId30"/>
    <p:sldId id="297" r:id="rId31"/>
    <p:sldId id="276" r:id="rId32"/>
    <p:sldId id="277" r:id="rId33"/>
    <p:sldId id="278" r:id="rId34"/>
    <p:sldId id="279" r:id="rId35"/>
    <p:sldId id="280" r:id="rId36"/>
    <p:sldId id="281" r:id="rId37"/>
    <p:sldId id="292" r:id="rId38"/>
    <p:sldId id="296" r:id="rId39"/>
    <p:sldId id="284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68" d="100"/>
          <a:sy n="68" d="100"/>
        </p:scale>
        <p:origin x="65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6E542-2B5C-46E0-B684-738D44D641FB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318CE-A6BE-49F2-B49F-B4C350C41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6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Informative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18CE-A6BE-49F2-B49F-B4C350C416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3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6095999"/>
            <a:ext cx="993648" cy="7619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1954959"/>
            <a:ext cx="9827767" cy="2183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2286-4D70-5797-FB79-BA83393E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46331"/>
          </a:xfrm>
        </p:spPr>
        <p:txBody>
          <a:bodyPr/>
          <a:lstStyle/>
          <a:p>
            <a:r>
              <a:rPr lang="en-IN" dirty="0"/>
              <a:t>MEDICAL INSURANCE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83F80-3409-9B18-9D51-ED71C7C7CC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769441"/>
          </a:xfrm>
        </p:spPr>
        <p:txBody>
          <a:bodyPr/>
          <a:lstStyle/>
          <a:p>
            <a:r>
              <a:rPr lang="en-IN" sz="2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Presented To: </a:t>
            </a:r>
            <a:r>
              <a:rPr lang="en-IN" sz="25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Dr.</a:t>
            </a:r>
            <a:r>
              <a:rPr lang="en-IN" sz="2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PRAVIN KASHYAP</a:t>
            </a:r>
          </a:p>
          <a:p>
            <a:r>
              <a:rPr lang="en-IN" sz="2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Presented By: Students of Group 5 </a:t>
            </a:r>
          </a:p>
        </p:txBody>
      </p:sp>
    </p:spTree>
    <p:extLst>
      <p:ext uri="{BB962C8B-B14F-4D97-AF65-F5344CB8AC3E}">
        <p14:creationId xmlns:p14="http://schemas.microsoft.com/office/powerpoint/2010/main" val="157332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5A06-271C-63B1-5182-58546BDE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2594"/>
            <a:ext cx="10742167" cy="553998"/>
          </a:xfrm>
        </p:spPr>
        <p:txBody>
          <a:bodyPr/>
          <a:lstStyle/>
          <a:p>
            <a:r>
              <a:rPr lang="en-IN" sz="3600" dirty="0"/>
              <a:t>MULTIPLE LINEAR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8463F-92CC-B685-6B25-1D560A28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6596"/>
            <a:ext cx="6722956" cy="44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2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3D41-D5DA-9CB0-4108-F6DD8DCC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1292662"/>
          </a:xfrm>
        </p:spPr>
        <p:txBody>
          <a:bodyPr/>
          <a:lstStyle/>
          <a:p>
            <a:r>
              <a:rPr lang="en-IN" dirty="0"/>
              <a:t>MULTIPLE REGRESSION MODEL </a:t>
            </a:r>
            <a:br>
              <a:rPr lang="en-IN" dirty="0"/>
            </a:br>
            <a:r>
              <a:rPr lang="en-IN" dirty="0"/>
              <a:t>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E2B2-B4F3-4ABC-32DD-B8A1D49F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9827767" cy="2585323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Dependant Variable – Charges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Independent Variables – age,bmi</a:t>
            </a:r>
          </a:p>
          <a:p>
            <a:r>
              <a:rPr lang="en-IN" sz="2800" dirty="0">
                <a:solidFill>
                  <a:schemeClr val="bg1"/>
                </a:solidFill>
              </a:rPr>
              <a:t>Regression Equation:</a:t>
            </a:r>
          </a:p>
          <a:p>
            <a:r>
              <a:rPr lang="en-IN" sz="2800" dirty="0">
                <a:solidFill>
                  <a:schemeClr val="bg1"/>
                </a:solidFill>
              </a:rPr>
              <a:t>Charges = -2127.11 + age*267.727 + </a:t>
            </a:r>
            <a:r>
              <a:rPr lang="en-IN" sz="2800" dirty="0" err="1">
                <a:solidFill>
                  <a:schemeClr val="bg1"/>
                </a:solidFill>
              </a:rPr>
              <a:t>bmi</a:t>
            </a:r>
            <a:r>
              <a:rPr lang="en-IN" sz="2800" dirty="0">
                <a:solidFill>
                  <a:schemeClr val="bg1"/>
                </a:solidFill>
              </a:rPr>
              <a:t>*(-7.785)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3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131-0736-F1F2-04EC-5AE54061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Variable Plots for age and </a:t>
            </a:r>
            <a:r>
              <a:rPr lang="en-US" dirty="0" err="1"/>
              <a:t>bmi</a:t>
            </a:r>
            <a:r>
              <a:rPr lang="en-US" dirty="0"/>
              <a:t> with charges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4678B-6B34-564D-E885-CE54A754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6523285" cy="47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1495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Variatio</a:t>
            </a:r>
            <a:r>
              <a:rPr spc="-75" dirty="0"/>
              <a:t>n</a:t>
            </a:r>
            <a:r>
              <a:rPr spc="-315" dirty="0"/>
              <a:t> </a:t>
            </a:r>
            <a:r>
              <a:rPr spc="20" dirty="0"/>
              <a:t>of</a:t>
            </a:r>
            <a:r>
              <a:rPr spc="-315" dirty="0"/>
              <a:t> </a:t>
            </a:r>
            <a:r>
              <a:rPr spc="105" dirty="0"/>
              <a:t>Charg</a:t>
            </a:r>
            <a:r>
              <a:rPr spc="90" dirty="0"/>
              <a:t>e</a:t>
            </a:r>
            <a:r>
              <a:rPr spc="-560" dirty="0"/>
              <a:t>s</a:t>
            </a:r>
            <a:r>
              <a:rPr spc="-315" dirty="0"/>
              <a:t> </a:t>
            </a:r>
            <a:r>
              <a:rPr spc="-290" dirty="0"/>
              <a:t>(Fo</a:t>
            </a:r>
            <a:r>
              <a:rPr spc="-220" dirty="0"/>
              <a:t>r</a:t>
            </a:r>
            <a:r>
              <a:rPr spc="-315" dirty="0"/>
              <a:t> </a:t>
            </a:r>
            <a:r>
              <a:rPr spc="-80" dirty="0"/>
              <a:t>males  </a:t>
            </a:r>
            <a:r>
              <a:rPr spc="50" dirty="0"/>
              <a:t>wh</a:t>
            </a:r>
            <a:r>
              <a:rPr spc="45" dirty="0"/>
              <a:t>o</a:t>
            </a:r>
            <a:r>
              <a:rPr spc="-315" dirty="0"/>
              <a:t> </a:t>
            </a:r>
            <a:r>
              <a:rPr spc="-140" dirty="0"/>
              <a:t>smok</a:t>
            </a:r>
            <a:r>
              <a:rPr spc="-135" dirty="0"/>
              <a:t>e</a:t>
            </a:r>
            <a:r>
              <a:rPr spc="-360" dirty="0"/>
              <a:t>)</a:t>
            </a:r>
            <a:r>
              <a:rPr spc="-315" dirty="0"/>
              <a:t> </a:t>
            </a:r>
            <a:r>
              <a:rPr spc="-145" dirty="0"/>
              <a:t>wit</a:t>
            </a:r>
            <a:r>
              <a:rPr spc="-180" dirty="0"/>
              <a:t>h</a:t>
            </a:r>
            <a:r>
              <a:rPr spc="-315" dirty="0"/>
              <a:t> </a:t>
            </a:r>
            <a:r>
              <a:rPr spc="220" dirty="0"/>
              <a:t>Age</a:t>
            </a:r>
            <a:r>
              <a:rPr spc="-325" dirty="0"/>
              <a:t> </a:t>
            </a:r>
            <a:r>
              <a:rPr spc="65" dirty="0"/>
              <a:t>alone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2052827"/>
            <a:ext cx="6402324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91065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Fitting</a:t>
            </a:r>
            <a:r>
              <a:rPr spc="-315" dirty="0"/>
              <a:t> </a:t>
            </a:r>
            <a:r>
              <a:rPr spc="345" dirty="0"/>
              <a:t>a</a:t>
            </a:r>
            <a:r>
              <a:rPr spc="-315" dirty="0"/>
              <a:t> </a:t>
            </a:r>
            <a:r>
              <a:rPr spc="-130" dirty="0"/>
              <a:t>Linear</a:t>
            </a:r>
            <a:r>
              <a:rPr spc="-325" dirty="0"/>
              <a:t> </a:t>
            </a:r>
            <a:r>
              <a:rPr spc="-180" dirty="0"/>
              <a:t>regression</a:t>
            </a:r>
            <a:r>
              <a:rPr spc="-315" dirty="0"/>
              <a:t> </a:t>
            </a:r>
            <a:r>
              <a:rPr spc="40" dirty="0"/>
              <a:t>model</a:t>
            </a:r>
            <a:r>
              <a:rPr spc="-315" dirty="0"/>
              <a:t> </a:t>
            </a:r>
            <a:r>
              <a:rPr spc="-165" dirty="0"/>
              <a:t>for </a:t>
            </a:r>
            <a:r>
              <a:rPr spc="-1460" dirty="0"/>
              <a:t> </a:t>
            </a:r>
            <a:r>
              <a:rPr spc="-35" dirty="0"/>
              <a:t>the</a:t>
            </a:r>
            <a:r>
              <a:rPr spc="-320" dirty="0"/>
              <a:t> </a:t>
            </a:r>
            <a:r>
              <a:rPr spc="165" dirty="0"/>
              <a:t>above</a:t>
            </a:r>
            <a:r>
              <a:rPr spc="-315" dirty="0"/>
              <a:t> </a:t>
            </a:r>
            <a:r>
              <a:rPr spc="-30" dirty="0"/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2052827"/>
            <a:ext cx="6402324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2637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REGRESSI</a:t>
            </a:r>
            <a:r>
              <a:rPr spc="-434" dirty="0"/>
              <a:t>O</a:t>
            </a:r>
            <a:r>
              <a:rPr spc="-35" dirty="0"/>
              <a:t>N</a:t>
            </a:r>
            <a:r>
              <a:rPr spc="-305" dirty="0"/>
              <a:t> </a:t>
            </a:r>
            <a:r>
              <a:rPr spc="-415" dirty="0"/>
              <a:t>LINE</a:t>
            </a:r>
            <a:r>
              <a:rPr spc="-315" dirty="0"/>
              <a:t> </a:t>
            </a:r>
            <a:r>
              <a:rPr spc="-190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418" y="1518640"/>
            <a:ext cx="6437630" cy="21837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Coefficients: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rcep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Slop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atio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2362835">
              <a:lnSpc>
                <a:spcPct val="100000"/>
              </a:lnSpc>
              <a:spcBef>
                <a:spcPts val="994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Charges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40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IN" sz="2000" spc="45" dirty="0" err="1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1495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Variatio</a:t>
            </a:r>
            <a:r>
              <a:rPr spc="-75" dirty="0"/>
              <a:t>n</a:t>
            </a:r>
            <a:r>
              <a:rPr spc="-315" dirty="0"/>
              <a:t> </a:t>
            </a:r>
            <a:r>
              <a:rPr spc="20" dirty="0"/>
              <a:t>of</a:t>
            </a:r>
            <a:r>
              <a:rPr spc="-315" dirty="0"/>
              <a:t> </a:t>
            </a:r>
            <a:r>
              <a:rPr spc="105" dirty="0"/>
              <a:t>Charg</a:t>
            </a:r>
            <a:r>
              <a:rPr spc="90" dirty="0"/>
              <a:t>e</a:t>
            </a:r>
            <a:r>
              <a:rPr spc="-560" dirty="0"/>
              <a:t>s</a:t>
            </a:r>
            <a:r>
              <a:rPr spc="-315" dirty="0"/>
              <a:t> </a:t>
            </a:r>
            <a:r>
              <a:rPr spc="-290" dirty="0"/>
              <a:t>(Fo</a:t>
            </a:r>
            <a:r>
              <a:rPr spc="-220" dirty="0"/>
              <a:t>r</a:t>
            </a:r>
            <a:r>
              <a:rPr spc="-315" dirty="0"/>
              <a:t> </a:t>
            </a:r>
            <a:r>
              <a:rPr spc="-80" dirty="0"/>
              <a:t>males  </a:t>
            </a:r>
            <a:r>
              <a:rPr spc="50" dirty="0"/>
              <a:t>wh</a:t>
            </a:r>
            <a:r>
              <a:rPr spc="45" dirty="0"/>
              <a:t>o</a:t>
            </a:r>
            <a:r>
              <a:rPr spc="-315" dirty="0"/>
              <a:t> </a:t>
            </a:r>
            <a:r>
              <a:rPr spc="-140" dirty="0"/>
              <a:t>smok</a:t>
            </a:r>
            <a:r>
              <a:rPr spc="-135" dirty="0"/>
              <a:t>e</a:t>
            </a:r>
            <a:r>
              <a:rPr spc="-360" dirty="0"/>
              <a:t>)</a:t>
            </a:r>
            <a:r>
              <a:rPr spc="-315" dirty="0"/>
              <a:t> </a:t>
            </a:r>
            <a:r>
              <a:rPr spc="-145" dirty="0"/>
              <a:t>wit</a:t>
            </a:r>
            <a:r>
              <a:rPr spc="-180" dirty="0"/>
              <a:t>h</a:t>
            </a:r>
            <a:r>
              <a:rPr spc="-315" dirty="0"/>
              <a:t> </a:t>
            </a:r>
            <a:r>
              <a:rPr spc="-385" dirty="0"/>
              <a:t>BM</a:t>
            </a:r>
            <a:r>
              <a:rPr spc="-210" dirty="0"/>
              <a:t>I</a:t>
            </a:r>
            <a:r>
              <a:rPr spc="-315" dirty="0"/>
              <a:t> </a:t>
            </a:r>
            <a:r>
              <a:rPr spc="65" dirty="0"/>
              <a:t>alone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2052827"/>
            <a:ext cx="6402324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1495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195" dirty="0"/>
              <a:t>Fitting</a:t>
            </a:r>
            <a:r>
              <a:rPr lang="en-US" spc="-315" dirty="0"/>
              <a:t> </a:t>
            </a:r>
            <a:r>
              <a:rPr lang="en-US" spc="345" dirty="0"/>
              <a:t>a</a:t>
            </a:r>
            <a:r>
              <a:rPr lang="en-US" spc="-315" dirty="0"/>
              <a:t> </a:t>
            </a:r>
            <a:r>
              <a:rPr lang="en-US" spc="-130" dirty="0"/>
              <a:t>Linear</a:t>
            </a:r>
            <a:r>
              <a:rPr lang="en-US" spc="-325" dirty="0"/>
              <a:t> </a:t>
            </a:r>
            <a:r>
              <a:rPr lang="en-US" spc="-180" dirty="0"/>
              <a:t>regression</a:t>
            </a:r>
            <a:r>
              <a:rPr lang="en-US" spc="-315" dirty="0"/>
              <a:t> </a:t>
            </a:r>
            <a:r>
              <a:rPr lang="en-US" spc="40" dirty="0"/>
              <a:t>model</a:t>
            </a:r>
            <a:r>
              <a:rPr lang="en-US" spc="-315" dirty="0"/>
              <a:t> </a:t>
            </a:r>
            <a:r>
              <a:rPr lang="en-US" spc="-165" dirty="0"/>
              <a:t>for </a:t>
            </a:r>
            <a:r>
              <a:rPr lang="en-US" spc="-1460" dirty="0"/>
              <a:t> </a:t>
            </a:r>
            <a:r>
              <a:rPr lang="en-US" spc="-35" dirty="0"/>
              <a:t>the</a:t>
            </a:r>
            <a:r>
              <a:rPr lang="en-US" spc="-320" dirty="0"/>
              <a:t> </a:t>
            </a:r>
            <a:r>
              <a:rPr lang="en-US" spc="165" dirty="0"/>
              <a:t>above</a:t>
            </a:r>
            <a:r>
              <a:rPr lang="en-US" spc="-315" dirty="0"/>
              <a:t> </a:t>
            </a:r>
            <a:r>
              <a:rPr lang="en-US" spc="-30" dirty="0"/>
              <a:t>plot</a:t>
            </a:r>
            <a:endParaRPr spc="6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2052827"/>
            <a:ext cx="6402324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FAC5-DE24-6584-6895-D03E1313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10742167" cy="646331"/>
          </a:xfrm>
        </p:spPr>
        <p:txBody>
          <a:bodyPr/>
          <a:lstStyle/>
          <a:p>
            <a:r>
              <a:rPr lang="en-IN" spc="-345" dirty="0"/>
              <a:t>REGRESSI</a:t>
            </a:r>
            <a:r>
              <a:rPr lang="en-IN" spc="-434" dirty="0"/>
              <a:t>O</a:t>
            </a:r>
            <a:r>
              <a:rPr lang="en-IN" spc="-35" dirty="0"/>
              <a:t>N</a:t>
            </a:r>
            <a:r>
              <a:rPr lang="en-IN" spc="-305" dirty="0"/>
              <a:t> </a:t>
            </a:r>
            <a:r>
              <a:rPr lang="en-IN" spc="-415" dirty="0"/>
              <a:t>LINE</a:t>
            </a:r>
            <a:r>
              <a:rPr lang="en-IN" spc="-315" dirty="0"/>
              <a:t> </a:t>
            </a:r>
            <a:r>
              <a:rPr lang="en-IN" spc="-190" dirty="0"/>
              <a:t>EQUATION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60B47-1F3F-0076-0564-CB46C5FD9414}"/>
              </a:ext>
            </a:extLst>
          </p:cNvPr>
          <p:cNvSpPr txBox="1"/>
          <p:nvPr/>
        </p:nvSpPr>
        <p:spPr>
          <a:xfrm>
            <a:off x="533400" y="2101413"/>
            <a:ext cx="937260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000" spc="-35" dirty="0">
                <a:solidFill>
                  <a:srgbClr val="FFFFFF"/>
                </a:solidFill>
                <a:latin typeface="Verdana"/>
                <a:cs typeface="Verdana"/>
              </a:rPr>
              <a:t>Coefficients:</a:t>
            </a:r>
            <a:endParaRPr lang="en-US"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20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2000" spc="-3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20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20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0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000" spc="55" dirty="0">
                <a:solidFill>
                  <a:srgbClr val="FFFFFF"/>
                </a:solidFill>
                <a:latin typeface="Verdana"/>
                <a:cs typeface="Verdana"/>
              </a:rPr>
              <a:t>rcep</a:t>
            </a:r>
            <a:r>
              <a:rPr lang="en-US" sz="20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245" dirty="0">
                <a:solidFill>
                  <a:srgbClr val="FFFFFF"/>
                </a:solidFill>
                <a:latin typeface="Verdana"/>
                <a:cs typeface="Verdana"/>
              </a:rPr>
              <a:t>-&gt; -14075.52</a:t>
            </a:r>
            <a:endParaRPr lang="en-US"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20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2000" spc="-45" dirty="0">
                <a:solidFill>
                  <a:srgbClr val="FFFFFF"/>
                </a:solidFill>
                <a:latin typeface="Verdana"/>
                <a:cs typeface="Verdana"/>
              </a:rPr>
              <a:t>Slop</a:t>
            </a:r>
            <a:r>
              <a:rPr lang="en-US" sz="2000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2000" spc="-245" dirty="0">
                <a:solidFill>
                  <a:srgbClr val="FFFFFF"/>
                </a:solidFill>
                <a:latin typeface="Verdana"/>
                <a:cs typeface="Verdana"/>
              </a:rPr>
              <a:t>- 1511.55</a:t>
            </a:r>
            <a:endParaRPr lang="en-US"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20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2000" spc="-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z="20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2000" spc="3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lang="en-US"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45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lang="en-US" sz="20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US" sz="2000" spc="-15" dirty="0">
                <a:solidFill>
                  <a:srgbClr val="FFFFFF"/>
                </a:solidFill>
                <a:latin typeface="Verdana"/>
                <a:cs typeface="Verdana"/>
              </a:rPr>
              <a:t>atio</a:t>
            </a:r>
            <a:r>
              <a:rPr lang="en-US" sz="2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3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lang="en-US" sz="2000" dirty="0">
              <a:latin typeface="Verdana"/>
              <a:cs typeface="Verdana"/>
            </a:endParaRPr>
          </a:p>
          <a:p>
            <a:pPr marL="2362835">
              <a:spcBef>
                <a:spcPts val="994"/>
              </a:spcBef>
            </a:pPr>
            <a:r>
              <a:rPr lang="en-US" sz="2000" spc="5" dirty="0">
                <a:solidFill>
                  <a:srgbClr val="FFFFFF"/>
                </a:solidFill>
                <a:latin typeface="Verdana"/>
                <a:cs typeface="Verdana"/>
              </a:rPr>
              <a:t>Charges</a:t>
            </a:r>
            <a:r>
              <a:rPr lang="en-US"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42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lang="en-US" sz="2000" spc="-1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lang="en-US" sz="2000" spc="-245" dirty="0">
                <a:solidFill>
                  <a:srgbClr val="FFFFFF"/>
                </a:solidFill>
                <a:latin typeface="Verdana"/>
                <a:cs typeface="Verdana"/>
              </a:rPr>
              <a:t>-14075.52</a:t>
            </a:r>
            <a:r>
              <a:rPr lang="en-US" sz="2000" dirty="0">
                <a:latin typeface="Verdana"/>
                <a:cs typeface="Verdana"/>
              </a:rPr>
              <a:t> </a:t>
            </a:r>
            <a:r>
              <a:rPr lang="en-US" sz="2000" spc="-4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lang="en-US"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215" dirty="0">
                <a:solidFill>
                  <a:srgbClr val="FFFFFF"/>
                </a:solidFill>
                <a:latin typeface="Verdana"/>
                <a:cs typeface="Verdana"/>
              </a:rPr>
              <a:t>(1511.55</a:t>
            </a:r>
            <a:r>
              <a:rPr lang="en-US" sz="2000" spc="-440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lang="en-US" sz="2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45" dirty="0" err="1">
                <a:solidFill>
                  <a:srgbClr val="FFFFFF"/>
                </a:solidFill>
                <a:latin typeface="Verdana"/>
                <a:cs typeface="Verdana"/>
              </a:rPr>
              <a:t>bmi</a:t>
            </a:r>
            <a:r>
              <a:rPr lang="en-US" sz="2000" spc="4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093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186B-83B1-02A2-9DC8-79DBCCBF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553998"/>
          </a:xfrm>
        </p:spPr>
        <p:txBody>
          <a:bodyPr/>
          <a:lstStyle/>
          <a:p>
            <a:r>
              <a:rPr lang="en-IN" sz="3600" dirty="0"/>
              <a:t>MULTIPLE LINEAR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D67A3-963E-D8E2-54C0-73A83DFF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651888" cy="41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AA25C-2EB4-1089-0ABA-8E379976CB92}"/>
              </a:ext>
            </a:extLst>
          </p:cNvPr>
          <p:cNvSpPr txBox="1"/>
          <p:nvPr/>
        </p:nvSpPr>
        <p:spPr>
          <a:xfrm>
            <a:off x="990600" y="1066800"/>
            <a:ext cx="967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Insurance Cost for a particular person depends on the following factors: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BMI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Smoker/Non-Smoker</a:t>
            </a:r>
          </a:p>
          <a:p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IN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We analyse the variation of Insurance Cost with the given factors and check how they are related.</a:t>
            </a:r>
          </a:p>
        </p:txBody>
      </p:sp>
    </p:spTree>
    <p:extLst>
      <p:ext uri="{BB962C8B-B14F-4D97-AF65-F5344CB8AC3E}">
        <p14:creationId xmlns:p14="http://schemas.microsoft.com/office/powerpoint/2010/main" val="214576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3D41-D5DA-9CB0-4108-F6DD8DCC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1292662"/>
          </a:xfrm>
        </p:spPr>
        <p:txBody>
          <a:bodyPr/>
          <a:lstStyle/>
          <a:p>
            <a:r>
              <a:rPr lang="en-IN" dirty="0"/>
              <a:t>MULTIPLE REGRESSION MODEL </a:t>
            </a:r>
            <a:br>
              <a:rPr lang="en-IN" dirty="0"/>
            </a:br>
            <a:r>
              <a:rPr lang="en-IN" dirty="0"/>
              <a:t>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E2B2-B4F3-4ABC-32DD-B8A1D49F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9827767" cy="2585323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Dependant Variable – Charges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Independent Variables – age,bmi</a:t>
            </a:r>
          </a:p>
          <a:p>
            <a:r>
              <a:rPr lang="en-IN" sz="2800" dirty="0">
                <a:solidFill>
                  <a:schemeClr val="bg1"/>
                </a:solidFill>
              </a:rPr>
              <a:t>Regression Equation:</a:t>
            </a:r>
          </a:p>
          <a:p>
            <a:r>
              <a:rPr lang="en-IN" sz="2800" dirty="0">
                <a:solidFill>
                  <a:schemeClr val="bg1"/>
                </a:solidFill>
              </a:rPr>
              <a:t>Charges = -24029.60 + age*303.15 + </a:t>
            </a:r>
            <a:r>
              <a:rPr lang="en-IN" sz="2800" dirty="0" err="1">
                <a:solidFill>
                  <a:schemeClr val="bg1"/>
                </a:solidFill>
              </a:rPr>
              <a:t>bmi</a:t>
            </a:r>
            <a:r>
              <a:rPr lang="en-IN" sz="2800" dirty="0">
                <a:solidFill>
                  <a:schemeClr val="bg1"/>
                </a:solidFill>
              </a:rPr>
              <a:t>*(1441.61)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8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D851-398E-6087-0F43-F1BE727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Variable Plots for age and </a:t>
            </a:r>
            <a:r>
              <a:rPr lang="en-US" dirty="0" err="1"/>
              <a:t>bmi</a:t>
            </a:r>
            <a:r>
              <a:rPr lang="en-US" dirty="0"/>
              <a:t> with charges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721A0-B17C-3FA2-E436-67E9E42B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2119424"/>
            <a:ext cx="7696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4E59-5CA7-F752-AFF3-7C1E327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/>
              <a:t>Variatio</a:t>
            </a:r>
            <a:r>
              <a:rPr lang="en-US" spc="-75" dirty="0"/>
              <a:t>n</a:t>
            </a:r>
            <a:r>
              <a:rPr lang="en-US" spc="-315" dirty="0"/>
              <a:t> </a:t>
            </a:r>
            <a:r>
              <a:rPr lang="en-US" spc="20" dirty="0"/>
              <a:t>of</a:t>
            </a:r>
            <a:r>
              <a:rPr lang="en-US" spc="-315" dirty="0"/>
              <a:t> </a:t>
            </a:r>
            <a:r>
              <a:rPr lang="en-US" spc="105" dirty="0"/>
              <a:t>Charg</a:t>
            </a:r>
            <a:r>
              <a:rPr lang="en-US" spc="90" dirty="0"/>
              <a:t>e</a:t>
            </a:r>
            <a:r>
              <a:rPr lang="en-US" spc="-560" dirty="0"/>
              <a:t>s</a:t>
            </a:r>
            <a:r>
              <a:rPr lang="en-US" spc="-315" dirty="0"/>
              <a:t> </a:t>
            </a:r>
            <a:r>
              <a:rPr lang="en-US" spc="-290" dirty="0"/>
              <a:t>(Fo</a:t>
            </a:r>
            <a:r>
              <a:rPr lang="en-US" spc="-220" dirty="0"/>
              <a:t>r</a:t>
            </a:r>
            <a:r>
              <a:rPr lang="en-US" spc="-315" dirty="0"/>
              <a:t> fe</a:t>
            </a:r>
            <a:r>
              <a:rPr lang="en-US" spc="-90" dirty="0"/>
              <a:t>males</a:t>
            </a:r>
            <a:br>
              <a:rPr lang="en-US" spc="-90" dirty="0"/>
            </a:br>
            <a:r>
              <a:rPr lang="en-US" spc="50" dirty="0"/>
              <a:t>wh</a:t>
            </a:r>
            <a:r>
              <a:rPr lang="en-US" spc="45" dirty="0"/>
              <a:t>o</a:t>
            </a:r>
            <a:r>
              <a:rPr lang="en-US" spc="-315" dirty="0"/>
              <a:t> </a:t>
            </a:r>
            <a:r>
              <a:rPr lang="en-US" spc="114" dirty="0"/>
              <a:t>do</a:t>
            </a:r>
            <a:r>
              <a:rPr lang="en-US" spc="105" dirty="0"/>
              <a:t>n</a:t>
            </a:r>
            <a:r>
              <a:rPr lang="en-US" spc="40" dirty="0"/>
              <a:t>’</a:t>
            </a:r>
            <a:r>
              <a:rPr lang="en-US" spc="65" dirty="0"/>
              <a:t>t</a:t>
            </a:r>
            <a:r>
              <a:rPr lang="en-US" spc="-315" dirty="0"/>
              <a:t> </a:t>
            </a:r>
            <a:r>
              <a:rPr lang="en-US" spc="-185" dirty="0"/>
              <a:t>smoke</a:t>
            </a:r>
            <a:r>
              <a:rPr lang="en-US" spc="-125" dirty="0"/>
              <a:t>)</a:t>
            </a:r>
            <a:r>
              <a:rPr lang="en-US" spc="-315" dirty="0"/>
              <a:t> </a:t>
            </a:r>
            <a:r>
              <a:rPr lang="en-US" spc="-145" dirty="0"/>
              <a:t>wit</a:t>
            </a:r>
            <a:r>
              <a:rPr lang="en-US" spc="-180" dirty="0"/>
              <a:t>h</a:t>
            </a:r>
            <a:r>
              <a:rPr lang="en-US" spc="-315" dirty="0"/>
              <a:t> </a:t>
            </a:r>
            <a:r>
              <a:rPr lang="en-US" spc="220" dirty="0"/>
              <a:t>Age</a:t>
            </a:r>
            <a:r>
              <a:rPr lang="en-US" spc="-325" dirty="0"/>
              <a:t> </a:t>
            </a:r>
            <a:r>
              <a:rPr lang="en-US" spc="65" dirty="0"/>
              <a:t>alone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A1FE1-78A7-D664-13F4-9A4A0CB7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77" y="1973156"/>
            <a:ext cx="6995444" cy="44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B98C-5E28-61EB-CEFE-52A08012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5" dirty="0"/>
              <a:t>Fitting</a:t>
            </a:r>
            <a:r>
              <a:rPr lang="en-US" spc="-315" dirty="0"/>
              <a:t> </a:t>
            </a:r>
            <a:r>
              <a:rPr lang="en-US" spc="345" dirty="0"/>
              <a:t>a</a:t>
            </a:r>
            <a:r>
              <a:rPr lang="en-US" spc="-315" dirty="0"/>
              <a:t> </a:t>
            </a:r>
            <a:r>
              <a:rPr lang="en-US" spc="-130" dirty="0"/>
              <a:t>Linear</a:t>
            </a:r>
            <a:r>
              <a:rPr lang="en-US" spc="-325" dirty="0"/>
              <a:t> </a:t>
            </a:r>
            <a:r>
              <a:rPr lang="en-US" spc="-180" dirty="0"/>
              <a:t>regression</a:t>
            </a:r>
            <a:r>
              <a:rPr lang="en-US" spc="-315" dirty="0"/>
              <a:t> </a:t>
            </a:r>
            <a:r>
              <a:rPr lang="en-US" spc="40" dirty="0"/>
              <a:t>model</a:t>
            </a:r>
            <a:r>
              <a:rPr lang="en-US" spc="-315" dirty="0"/>
              <a:t> </a:t>
            </a:r>
            <a:r>
              <a:rPr lang="en-US" spc="-165" dirty="0"/>
              <a:t>for </a:t>
            </a:r>
            <a:r>
              <a:rPr lang="en-US" spc="-1460" dirty="0"/>
              <a:t> </a:t>
            </a:r>
            <a:r>
              <a:rPr lang="en-US" spc="-35" dirty="0"/>
              <a:t>the</a:t>
            </a:r>
            <a:r>
              <a:rPr lang="en-US" spc="-320" dirty="0"/>
              <a:t> </a:t>
            </a:r>
            <a:r>
              <a:rPr lang="en-US" spc="165" dirty="0"/>
              <a:t>above</a:t>
            </a:r>
            <a:r>
              <a:rPr lang="en-US" spc="-315" dirty="0"/>
              <a:t> </a:t>
            </a:r>
            <a:r>
              <a:rPr lang="en-US" spc="-30" dirty="0"/>
              <a:t>plot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1516C-525C-2193-D4AF-A82E214F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6" y="2286000"/>
            <a:ext cx="6523285" cy="41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4708-225F-A80C-87D8-BE982C31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46331"/>
          </a:xfrm>
        </p:spPr>
        <p:txBody>
          <a:bodyPr/>
          <a:lstStyle/>
          <a:p>
            <a:r>
              <a:rPr lang="en-IN" spc="-345" dirty="0"/>
              <a:t>REGRESSI</a:t>
            </a:r>
            <a:r>
              <a:rPr lang="en-IN" spc="-434" dirty="0"/>
              <a:t>O</a:t>
            </a:r>
            <a:r>
              <a:rPr lang="en-IN" spc="-35" dirty="0"/>
              <a:t>N</a:t>
            </a:r>
            <a:r>
              <a:rPr lang="en-IN" spc="-305" dirty="0"/>
              <a:t> </a:t>
            </a:r>
            <a:r>
              <a:rPr lang="en-IN" spc="-415" dirty="0"/>
              <a:t>LINE</a:t>
            </a:r>
            <a:r>
              <a:rPr lang="en-IN" spc="-315" dirty="0"/>
              <a:t> </a:t>
            </a:r>
            <a:r>
              <a:rPr lang="en-IN" spc="-190" dirty="0"/>
              <a:t>EQUATION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909A4-194F-4E8C-A09D-917D52C6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116" y="1954959"/>
            <a:ext cx="9827767" cy="18979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Coefficients:</a:t>
            </a:r>
            <a:endParaRPr lang="en-US"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spc="-3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18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18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55" dirty="0">
                <a:solidFill>
                  <a:srgbClr val="FFFFFF"/>
                </a:solidFill>
                <a:latin typeface="Verdana"/>
                <a:cs typeface="Verdana"/>
              </a:rPr>
              <a:t>rcep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245" dirty="0">
                <a:solidFill>
                  <a:srgbClr val="FFFFFF"/>
                </a:solidFill>
                <a:latin typeface="Verdana"/>
                <a:cs typeface="Verdana"/>
              </a:rPr>
              <a:t>-1902.2418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spc="-80" dirty="0">
                <a:solidFill>
                  <a:srgbClr val="FFFFFF"/>
                </a:solidFill>
                <a:latin typeface="Verdana"/>
                <a:cs typeface="Verdana"/>
              </a:rPr>
              <a:t>Slo</a:t>
            </a:r>
            <a:r>
              <a:rPr lang="en-US" sz="1800" spc="-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lang="en-US" sz="18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lang="en-US"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70" dirty="0">
                <a:solidFill>
                  <a:srgbClr val="FFFFFF"/>
                </a:solidFill>
                <a:latin typeface="Verdana"/>
                <a:cs typeface="Verdana"/>
              </a:rPr>
              <a:t>268.6888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spc="-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z="18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1800" spc="3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lang="en-US"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45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US" sz="1800" spc="-15" dirty="0">
                <a:solidFill>
                  <a:srgbClr val="FFFFFF"/>
                </a:solidFill>
                <a:latin typeface="Verdana"/>
                <a:cs typeface="Verdana"/>
              </a:rPr>
              <a:t>atio</a:t>
            </a:r>
            <a:r>
              <a:rPr lang="en-US" sz="18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3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lang="en-US" sz="1800" dirty="0">
              <a:latin typeface="Verdana"/>
              <a:cs typeface="Verdana"/>
            </a:endParaRPr>
          </a:p>
          <a:p>
            <a:pPr marL="3487420">
              <a:lnSpc>
                <a:spcPct val="100000"/>
              </a:lnSpc>
              <a:spcBef>
                <a:spcPts val="1000"/>
              </a:spcBef>
            </a:pPr>
            <a:r>
              <a:rPr lang="en-US" sz="1800" spc="95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arge</a:t>
            </a:r>
            <a:r>
              <a:rPr lang="en-US" sz="1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42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lang="en-US"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-170" dirty="0">
                <a:solidFill>
                  <a:srgbClr val="FFFFFF"/>
                </a:solidFill>
                <a:latin typeface="Verdana"/>
                <a:cs typeface="Verdana"/>
              </a:rPr>
              <a:t>1902.2418</a:t>
            </a:r>
            <a:r>
              <a:rPr lang="en-US"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4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lang="en-US"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21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lang="en-US" sz="1800" spc="-160" dirty="0">
                <a:solidFill>
                  <a:srgbClr val="FFFFFF"/>
                </a:solidFill>
                <a:latin typeface="Verdana"/>
                <a:cs typeface="Verdana"/>
              </a:rPr>
              <a:t>268.6888 </a:t>
            </a:r>
            <a:r>
              <a:rPr lang="en-US" sz="1800" spc="-434" dirty="0">
                <a:solidFill>
                  <a:srgbClr val="FFFFFF"/>
                </a:solidFill>
                <a:latin typeface="Verdana"/>
                <a:cs typeface="Verdana"/>
              </a:rPr>
              <a:t>* </a:t>
            </a:r>
            <a:r>
              <a:rPr lang="en-US" sz="1800" spc="120" dirty="0">
                <a:solidFill>
                  <a:srgbClr val="FFFFFF"/>
                </a:solidFill>
                <a:latin typeface="Verdana"/>
                <a:cs typeface="Verdana"/>
              </a:rPr>
              <a:t>ag</a:t>
            </a:r>
            <a:r>
              <a:rPr lang="en-US" sz="180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2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97BF-4F69-0F7E-4ECF-26C97A99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/>
              <a:t>Variatio</a:t>
            </a:r>
            <a:r>
              <a:rPr lang="en-US" spc="-75" dirty="0"/>
              <a:t>n</a:t>
            </a:r>
            <a:r>
              <a:rPr lang="en-US" spc="-315" dirty="0"/>
              <a:t> </a:t>
            </a:r>
            <a:r>
              <a:rPr lang="en-US" spc="20" dirty="0"/>
              <a:t>of</a:t>
            </a:r>
            <a:r>
              <a:rPr lang="en-US" spc="-315" dirty="0"/>
              <a:t> </a:t>
            </a:r>
            <a:r>
              <a:rPr lang="en-US" spc="105" dirty="0"/>
              <a:t>Charg</a:t>
            </a:r>
            <a:r>
              <a:rPr lang="en-US" spc="90" dirty="0"/>
              <a:t>e</a:t>
            </a:r>
            <a:r>
              <a:rPr lang="en-US" spc="-560" dirty="0"/>
              <a:t>s</a:t>
            </a:r>
            <a:r>
              <a:rPr lang="en-US" spc="-315" dirty="0"/>
              <a:t> </a:t>
            </a:r>
            <a:r>
              <a:rPr lang="en-US" spc="-290" dirty="0"/>
              <a:t>(Fo</a:t>
            </a:r>
            <a:r>
              <a:rPr lang="en-US" spc="-220" dirty="0"/>
              <a:t>r</a:t>
            </a:r>
            <a:r>
              <a:rPr lang="en-US" spc="-315" dirty="0"/>
              <a:t> fe</a:t>
            </a:r>
            <a:r>
              <a:rPr lang="en-US" spc="-90" dirty="0"/>
              <a:t>males</a:t>
            </a:r>
            <a:br>
              <a:rPr lang="en-US" spc="-90" dirty="0"/>
            </a:br>
            <a:r>
              <a:rPr lang="en-US" spc="50" dirty="0"/>
              <a:t>wh</a:t>
            </a:r>
            <a:r>
              <a:rPr lang="en-US" spc="45" dirty="0"/>
              <a:t>o</a:t>
            </a:r>
            <a:r>
              <a:rPr lang="en-US" spc="-315" dirty="0"/>
              <a:t> </a:t>
            </a:r>
            <a:r>
              <a:rPr lang="en-US" spc="114" dirty="0"/>
              <a:t>do</a:t>
            </a:r>
            <a:r>
              <a:rPr lang="en-US" spc="105" dirty="0"/>
              <a:t>n</a:t>
            </a:r>
            <a:r>
              <a:rPr lang="en-US" spc="40" dirty="0"/>
              <a:t>’</a:t>
            </a:r>
            <a:r>
              <a:rPr lang="en-US" spc="65" dirty="0"/>
              <a:t>t</a:t>
            </a:r>
            <a:r>
              <a:rPr lang="en-US" spc="-315" dirty="0"/>
              <a:t> </a:t>
            </a:r>
            <a:r>
              <a:rPr lang="en-US" spc="-185" dirty="0"/>
              <a:t>smoke</a:t>
            </a:r>
            <a:r>
              <a:rPr lang="en-US" spc="-125" dirty="0"/>
              <a:t>)</a:t>
            </a:r>
            <a:r>
              <a:rPr lang="en-US" spc="-315" dirty="0"/>
              <a:t> </a:t>
            </a:r>
            <a:r>
              <a:rPr lang="en-US" spc="-145" dirty="0"/>
              <a:t>wit</a:t>
            </a:r>
            <a:r>
              <a:rPr lang="en-US" spc="-180" dirty="0"/>
              <a:t>h</a:t>
            </a:r>
            <a:r>
              <a:rPr lang="en-US" spc="-315" dirty="0"/>
              <a:t> </a:t>
            </a:r>
            <a:r>
              <a:rPr lang="en-US" spc="-385" dirty="0"/>
              <a:t>BM</a:t>
            </a:r>
            <a:r>
              <a:rPr lang="en-US" spc="-210" dirty="0"/>
              <a:t>I</a:t>
            </a:r>
            <a:r>
              <a:rPr lang="en-US" spc="-315" dirty="0"/>
              <a:t> </a:t>
            </a:r>
            <a:r>
              <a:rPr lang="en-US" spc="25" dirty="0"/>
              <a:t>alo</a:t>
            </a:r>
            <a:r>
              <a:rPr lang="en-US" spc="20" dirty="0"/>
              <a:t>n</a:t>
            </a:r>
            <a:r>
              <a:rPr lang="en-US" spc="225" dirty="0"/>
              <a:t>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573D3-7DB4-BF9A-DE02-C4005A75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62200"/>
            <a:ext cx="6523285" cy="37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61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4657-D1C1-2B48-0622-7F054737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5" dirty="0"/>
              <a:t>Fitting</a:t>
            </a:r>
            <a:r>
              <a:rPr lang="en-US" spc="-315" dirty="0"/>
              <a:t> </a:t>
            </a:r>
            <a:r>
              <a:rPr lang="en-US" spc="345" dirty="0"/>
              <a:t>a</a:t>
            </a:r>
            <a:r>
              <a:rPr lang="en-US" spc="-315" dirty="0"/>
              <a:t> </a:t>
            </a:r>
            <a:r>
              <a:rPr lang="en-US" spc="-130" dirty="0"/>
              <a:t>Linear</a:t>
            </a:r>
            <a:r>
              <a:rPr lang="en-US" spc="-325" dirty="0"/>
              <a:t> </a:t>
            </a:r>
            <a:r>
              <a:rPr lang="en-US" spc="-180" dirty="0"/>
              <a:t>regression</a:t>
            </a:r>
            <a:r>
              <a:rPr lang="en-US" spc="-315" dirty="0"/>
              <a:t> </a:t>
            </a:r>
            <a:r>
              <a:rPr lang="en-US" spc="40" dirty="0"/>
              <a:t>model</a:t>
            </a:r>
            <a:r>
              <a:rPr lang="en-US" spc="-315" dirty="0"/>
              <a:t> </a:t>
            </a:r>
            <a:r>
              <a:rPr lang="en-US" spc="-165" dirty="0"/>
              <a:t>for </a:t>
            </a:r>
            <a:r>
              <a:rPr lang="en-US" spc="-1460" dirty="0"/>
              <a:t> </a:t>
            </a:r>
            <a:r>
              <a:rPr lang="en-US" spc="-35" dirty="0"/>
              <a:t>the</a:t>
            </a:r>
            <a:r>
              <a:rPr lang="en-US" spc="-320" dirty="0"/>
              <a:t> </a:t>
            </a:r>
            <a:r>
              <a:rPr lang="en-US" spc="165" dirty="0"/>
              <a:t>above</a:t>
            </a:r>
            <a:r>
              <a:rPr lang="en-US" spc="-315" dirty="0"/>
              <a:t> </a:t>
            </a:r>
            <a:r>
              <a:rPr lang="en-US" spc="-30" dirty="0"/>
              <a:t>plot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C260B-21D8-8157-0FFE-42D05D5A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6" y="2085556"/>
            <a:ext cx="6523285" cy="41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58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9050-EA17-0ECA-1388-B457F5C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46331"/>
          </a:xfrm>
        </p:spPr>
        <p:txBody>
          <a:bodyPr/>
          <a:lstStyle/>
          <a:p>
            <a:r>
              <a:rPr lang="en-IN" spc="-345" dirty="0"/>
              <a:t>REGRESSI</a:t>
            </a:r>
            <a:r>
              <a:rPr lang="en-IN" spc="-434" dirty="0"/>
              <a:t>O</a:t>
            </a:r>
            <a:r>
              <a:rPr lang="en-IN" spc="-35" dirty="0"/>
              <a:t>N</a:t>
            </a:r>
            <a:r>
              <a:rPr lang="en-IN" spc="-305" dirty="0"/>
              <a:t> </a:t>
            </a:r>
            <a:r>
              <a:rPr lang="en-IN" spc="-415" dirty="0"/>
              <a:t>LINE</a:t>
            </a:r>
            <a:r>
              <a:rPr lang="en-IN" spc="-315" dirty="0"/>
              <a:t> </a:t>
            </a:r>
            <a:r>
              <a:rPr lang="en-IN" spc="-190" dirty="0"/>
              <a:t>EQUATION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A44D-BFD0-CA13-0D0E-4E1EFB1D5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116" y="1954959"/>
            <a:ext cx="9827767" cy="217495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IN" sz="1800" spc="-35" dirty="0">
                <a:solidFill>
                  <a:srgbClr val="FFFFFF"/>
                </a:solidFill>
                <a:latin typeface="Verdana"/>
                <a:cs typeface="Verdana"/>
              </a:rPr>
              <a:t>Coefficients:</a:t>
            </a:r>
            <a:endParaRPr lang="en-IN"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IN" sz="1800" spc="-3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IN" sz="18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IN" sz="18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IN" sz="18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IN" sz="1800" spc="55" dirty="0">
                <a:solidFill>
                  <a:srgbClr val="FFFFFF"/>
                </a:solidFill>
                <a:latin typeface="Verdana"/>
                <a:cs typeface="Verdana"/>
              </a:rPr>
              <a:t>rcep</a:t>
            </a:r>
            <a:r>
              <a:rPr lang="en-IN"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IN"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lang="en-IN"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6407.22480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IN" sz="1800" spc="-45" dirty="0">
                <a:solidFill>
                  <a:srgbClr val="FFFFFF"/>
                </a:solidFill>
                <a:latin typeface="Verdana"/>
                <a:cs typeface="Verdana"/>
              </a:rPr>
              <a:t>Slop</a:t>
            </a:r>
            <a:r>
              <a:rPr lang="en-IN" sz="18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IN" sz="18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 77.11556 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400" spc="-15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IN" sz="1800" spc="-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IN" sz="18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IN" sz="1800" spc="35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lang="en-IN"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45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lang="en-IN" sz="18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IN" sz="1800" spc="-5" dirty="0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lang="en-IN" sz="18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IN"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IN"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3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lang="en-IN" sz="1800" dirty="0">
              <a:latin typeface="Verdana"/>
              <a:cs typeface="Verdana"/>
            </a:endParaRPr>
          </a:p>
          <a:p>
            <a:pPr marL="3171825">
              <a:lnSpc>
                <a:spcPct val="100000"/>
              </a:lnSpc>
              <a:spcBef>
                <a:spcPts val="1000"/>
              </a:spcBef>
            </a:pPr>
            <a:r>
              <a:rPr lang="en-IN" sz="1800" spc="5" dirty="0">
                <a:solidFill>
                  <a:srgbClr val="FFFFFF"/>
                </a:solidFill>
                <a:latin typeface="Verdana"/>
                <a:cs typeface="Verdana"/>
              </a:rPr>
              <a:t>Charges</a:t>
            </a:r>
            <a:r>
              <a:rPr lang="en-IN"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42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lang="en-IN"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6407.22480</a:t>
            </a:r>
            <a:r>
              <a:rPr lang="en-IN"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4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lang="en-IN"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21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77.11556 </a:t>
            </a:r>
            <a:r>
              <a:rPr lang="en-IN"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440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lang="en-IN" sz="1800" spc="-45" dirty="0" err="1">
                <a:solidFill>
                  <a:srgbClr val="FFFFFF"/>
                </a:solidFill>
                <a:latin typeface="Verdana"/>
                <a:cs typeface="Verdana"/>
              </a:rPr>
              <a:t>bm</a:t>
            </a:r>
            <a:r>
              <a:rPr lang="en-IN" sz="1800" spc="-15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lang="en-IN" sz="18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7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D6B9-363D-81A9-C6C0-C1A3BC7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553998"/>
          </a:xfrm>
        </p:spPr>
        <p:txBody>
          <a:bodyPr/>
          <a:lstStyle/>
          <a:p>
            <a:r>
              <a:rPr lang="en-IN" sz="3600" dirty="0"/>
              <a:t>MULTIPLE LINEAR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CC81A-B8A0-FD24-8214-39099388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7167736" cy="41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9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3D41-D5DA-9CB0-4108-F6DD8DCC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1292662"/>
          </a:xfrm>
        </p:spPr>
        <p:txBody>
          <a:bodyPr/>
          <a:lstStyle/>
          <a:p>
            <a:r>
              <a:rPr lang="en-IN" dirty="0"/>
              <a:t>MULTIPLE REGRESSION MODEL </a:t>
            </a:r>
            <a:br>
              <a:rPr lang="en-IN" dirty="0"/>
            </a:br>
            <a:r>
              <a:rPr lang="en-IN" dirty="0"/>
              <a:t>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E2B2-B4F3-4ABC-32DD-B8A1D49F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9827767" cy="2585323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Dependant Variable – Charges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Independent Variables – age,bmi</a:t>
            </a:r>
          </a:p>
          <a:p>
            <a:r>
              <a:rPr lang="en-IN" sz="2800" dirty="0">
                <a:solidFill>
                  <a:schemeClr val="bg1"/>
                </a:solidFill>
              </a:rPr>
              <a:t>Regression Equation:</a:t>
            </a:r>
          </a:p>
          <a:p>
            <a:r>
              <a:rPr lang="en-IN" sz="2800" dirty="0">
                <a:solidFill>
                  <a:schemeClr val="bg1"/>
                </a:solidFill>
              </a:rPr>
              <a:t>Charges = -2493.29 + age*267.93 + </a:t>
            </a:r>
            <a:r>
              <a:rPr lang="en-IN" sz="2800" dirty="0" err="1">
                <a:solidFill>
                  <a:schemeClr val="bg1"/>
                </a:solidFill>
              </a:rPr>
              <a:t>bmi</a:t>
            </a:r>
            <a:r>
              <a:rPr lang="en-IN" sz="2800" dirty="0">
                <a:solidFill>
                  <a:schemeClr val="bg1"/>
                </a:solidFill>
              </a:rPr>
              <a:t>*(20.35)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2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35DCA-77F9-9751-9477-37046A77A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"/>
          <a:stretch/>
        </p:blipFill>
        <p:spPr>
          <a:xfrm>
            <a:off x="1676400" y="904973"/>
            <a:ext cx="8103016" cy="5629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CECD7-30A3-DF5E-140A-4F09C107856C}"/>
              </a:ext>
            </a:extLst>
          </p:cNvPr>
          <p:cNvSpPr txBox="1"/>
          <p:nvPr/>
        </p:nvSpPr>
        <p:spPr>
          <a:xfrm>
            <a:off x="1676400" y="2286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 glimpse at our Dataset! </a:t>
            </a:r>
          </a:p>
        </p:txBody>
      </p:sp>
    </p:spTree>
    <p:extLst>
      <p:ext uri="{BB962C8B-B14F-4D97-AF65-F5344CB8AC3E}">
        <p14:creationId xmlns:p14="http://schemas.microsoft.com/office/powerpoint/2010/main" val="146319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2326-0604-71DC-79C3-BBD773CA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Variable Plots for age and </a:t>
            </a:r>
            <a:r>
              <a:rPr lang="en-US" dirty="0" err="1"/>
              <a:t>bmi</a:t>
            </a:r>
            <a:r>
              <a:rPr lang="en-US" dirty="0"/>
              <a:t> with charges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565E-4D48-2138-146B-7F770346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79904"/>
            <a:ext cx="6286500" cy="48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98B-F9AF-4156-BC71-5F59EB68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0" dirty="0"/>
              <a:t>Variatio</a:t>
            </a:r>
            <a:r>
              <a:rPr lang="en-US" spc="-75" dirty="0"/>
              <a:t>n</a:t>
            </a:r>
            <a:r>
              <a:rPr lang="en-US" spc="-315" dirty="0"/>
              <a:t> </a:t>
            </a:r>
            <a:r>
              <a:rPr lang="en-US" spc="20" dirty="0"/>
              <a:t>of</a:t>
            </a:r>
            <a:r>
              <a:rPr lang="en-US" spc="-315" dirty="0"/>
              <a:t> </a:t>
            </a:r>
            <a:r>
              <a:rPr lang="en-US" spc="105" dirty="0"/>
              <a:t>Charg</a:t>
            </a:r>
            <a:r>
              <a:rPr lang="en-US" spc="90" dirty="0"/>
              <a:t>e</a:t>
            </a:r>
            <a:r>
              <a:rPr lang="en-US" spc="-560" dirty="0"/>
              <a:t>s</a:t>
            </a:r>
            <a:r>
              <a:rPr lang="en-US" spc="-315" dirty="0"/>
              <a:t> </a:t>
            </a:r>
            <a:r>
              <a:rPr lang="en-US" spc="-290" dirty="0"/>
              <a:t>(Fo</a:t>
            </a:r>
            <a:r>
              <a:rPr lang="en-US" spc="-220" dirty="0"/>
              <a:t>r</a:t>
            </a:r>
            <a:r>
              <a:rPr lang="en-US" spc="-315" dirty="0"/>
              <a:t> fe</a:t>
            </a:r>
            <a:r>
              <a:rPr lang="en-US" spc="-80" dirty="0"/>
              <a:t>males </a:t>
            </a:r>
            <a:r>
              <a:rPr lang="en-US" spc="50" dirty="0"/>
              <a:t>wh</a:t>
            </a:r>
            <a:r>
              <a:rPr lang="en-US" spc="45" dirty="0"/>
              <a:t>o</a:t>
            </a:r>
            <a:r>
              <a:rPr lang="en-US" spc="-315" dirty="0"/>
              <a:t> </a:t>
            </a:r>
            <a:r>
              <a:rPr lang="en-US" spc="-140" dirty="0"/>
              <a:t>smok</a:t>
            </a:r>
            <a:r>
              <a:rPr lang="en-US" spc="-135" dirty="0"/>
              <a:t>e</a:t>
            </a:r>
            <a:r>
              <a:rPr lang="en-US" spc="-360" dirty="0"/>
              <a:t>)</a:t>
            </a:r>
            <a:r>
              <a:rPr lang="en-US" spc="-315" dirty="0"/>
              <a:t> </a:t>
            </a:r>
            <a:r>
              <a:rPr lang="en-US" spc="-145" dirty="0"/>
              <a:t>wit</a:t>
            </a:r>
            <a:r>
              <a:rPr lang="en-US" spc="-180" dirty="0"/>
              <a:t>h</a:t>
            </a:r>
            <a:r>
              <a:rPr lang="en-US" spc="-315" dirty="0"/>
              <a:t> </a:t>
            </a:r>
            <a:r>
              <a:rPr lang="en-US" spc="220" dirty="0"/>
              <a:t>Age</a:t>
            </a:r>
            <a:r>
              <a:rPr lang="en-US" spc="-325" dirty="0"/>
              <a:t> </a:t>
            </a:r>
            <a:r>
              <a:rPr lang="en-US" spc="65" dirty="0"/>
              <a:t>alone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E7EC0-DC41-ECF6-2CBC-B338E563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6" y="2134349"/>
            <a:ext cx="6523285" cy="43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3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F5BD-E88C-423C-C928-60C611BE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5" dirty="0"/>
              <a:t>Fitting</a:t>
            </a:r>
            <a:r>
              <a:rPr lang="en-US" spc="-315" dirty="0"/>
              <a:t> </a:t>
            </a:r>
            <a:r>
              <a:rPr lang="en-US" spc="345" dirty="0"/>
              <a:t>a</a:t>
            </a:r>
            <a:r>
              <a:rPr lang="en-US" spc="-315" dirty="0"/>
              <a:t> </a:t>
            </a:r>
            <a:r>
              <a:rPr lang="en-US" spc="-130" dirty="0"/>
              <a:t>Linear</a:t>
            </a:r>
            <a:r>
              <a:rPr lang="en-US" spc="-325" dirty="0"/>
              <a:t> </a:t>
            </a:r>
            <a:r>
              <a:rPr lang="en-US" spc="-180" dirty="0"/>
              <a:t>regression</a:t>
            </a:r>
            <a:r>
              <a:rPr lang="en-US" spc="-315" dirty="0"/>
              <a:t> </a:t>
            </a:r>
            <a:r>
              <a:rPr lang="en-US" spc="40" dirty="0"/>
              <a:t>model</a:t>
            </a:r>
            <a:r>
              <a:rPr lang="en-US" spc="-315" dirty="0"/>
              <a:t> </a:t>
            </a:r>
            <a:r>
              <a:rPr lang="en-US" spc="-165" dirty="0"/>
              <a:t>for </a:t>
            </a:r>
            <a:r>
              <a:rPr lang="en-US" spc="-1460" dirty="0"/>
              <a:t> </a:t>
            </a:r>
            <a:r>
              <a:rPr lang="en-US" spc="-35" dirty="0"/>
              <a:t>the</a:t>
            </a:r>
            <a:r>
              <a:rPr lang="en-US" spc="-320" dirty="0"/>
              <a:t> </a:t>
            </a:r>
            <a:r>
              <a:rPr lang="en-US" spc="165" dirty="0"/>
              <a:t>above</a:t>
            </a:r>
            <a:r>
              <a:rPr lang="en-US" spc="-315" dirty="0"/>
              <a:t> </a:t>
            </a:r>
            <a:r>
              <a:rPr lang="en-US" spc="-30" dirty="0"/>
              <a:t>plot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61B0E-95F1-45A8-EB88-B40779D8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6" y="2286000"/>
            <a:ext cx="6523285" cy="39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3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0273-F31B-A8FD-132E-BD8EC791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46331"/>
          </a:xfrm>
        </p:spPr>
        <p:txBody>
          <a:bodyPr/>
          <a:lstStyle/>
          <a:p>
            <a:r>
              <a:rPr lang="en-IN" spc="-345" dirty="0"/>
              <a:t>REGRESSI</a:t>
            </a:r>
            <a:r>
              <a:rPr lang="en-IN" spc="-434" dirty="0"/>
              <a:t>O</a:t>
            </a:r>
            <a:r>
              <a:rPr lang="en-IN" spc="-35" dirty="0"/>
              <a:t>N</a:t>
            </a:r>
            <a:r>
              <a:rPr lang="en-IN" spc="-305" dirty="0"/>
              <a:t> </a:t>
            </a:r>
            <a:r>
              <a:rPr lang="en-IN" spc="-415" dirty="0"/>
              <a:t>LINE</a:t>
            </a:r>
            <a:r>
              <a:rPr lang="en-IN" spc="-315" dirty="0"/>
              <a:t> </a:t>
            </a:r>
            <a:r>
              <a:rPr lang="en-IN" spc="-190" dirty="0"/>
              <a:t>EQUATION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5DE0-F14B-4D13-7F8E-A975CA30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116" y="1954959"/>
            <a:ext cx="9827767" cy="189795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Coefficients:</a:t>
            </a:r>
            <a:endParaRPr lang="en-US"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spc="-3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18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18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55" dirty="0">
                <a:solidFill>
                  <a:srgbClr val="FFFFFF"/>
                </a:solidFill>
                <a:latin typeface="Verdana"/>
                <a:cs typeface="Verdana"/>
              </a:rPr>
              <a:t>rcep</a:t>
            </a:r>
            <a:r>
              <a:rPr lang="en-US"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245" dirty="0">
                <a:solidFill>
                  <a:srgbClr val="FFFFFF"/>
                </a:solidFill>
                <a:latin typeface="Verdana"/>
                <a:cs typeface="Verdana"/>
              </a:rPr>
              <a:t>- 19032.953 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spc="-80" dirty="0">
                <a:solidFill>
                  <a:srgbClr val="FFFFFF"/>
                </a:solidFill>
                <a:latin typeface="Verdana"/>
                <a:cs typeface="Verdana"/>
              </a:rPr>
              <a:t>Slo</a:t>
            </a:r>
            <a:r>
              <a:rPr lang="en-US" sz="1800" spc="-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lang="en-US" sz="18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lang="en-US"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70" dirty="0">
                <a:solidFill>
                  <a:srgbClr val="FFFFFF"/>
                </a:solidFill>
                <a:latin typeface="Verdana"/>
                <a:cs typeface="Verdana"/>
              </a:rPr>
              <a:t>301.643 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spc="-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z="18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1800" spc="3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lang="en-US"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45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US" sz="1800" spc="-15" dirty="0">
                <a:solidFill>
                  <a:srgbClr val="FFFFFF"/>
                </a:solidFill>
                <a:latin typeface="Verdana"/>
                <a:cs typeface="Verdana"/>
              </a:rPr>
              <a:t>atio</a:t>
            </a:r>
            <a:r>
              <a:rPr lang="en-US" sz="18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3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lang="en-US" sz="1800" dirty="0">
              <a:latin typeface="Verdana"/>
              <a:cs typeface="Verdana"/>
            </a:endParaRPr>
          </a:p>
          <a:p>
            <a:pPr marL="3487420">
              <a:lnSpc>
                <a:spcPct val="100000"/>
              </a:lnSpc>
              <a:spcBef>
                <a:spcPts val="1000"/>
              </a:spcBef>
            </a:pPr>
            <a:r>
              <a:rPr lang="en-US" sz="1800" spc="95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arge</a:t>
            </a:r>
            <a:r>
              <a:rPr lang="en-US" sz="18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lang="en-US"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42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lang="en-US" sz="1800" spc="-150" dirty="0">
                <a:solidFill>
                  <a:srgbClr val="FFFFFF"/>
                </a:solidFill>
                <a:latin typeface="Verdana"/>
                <a:cs typeface="Verdana"/>
              </a:rPr>
              <a:t> 19032.953 </a:t>
            </a:r>
            <a:r>
              <a:rPr lang="en-US" sz="1800" spc="-4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lang="en-US"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21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lang="en-US" sz="1800" spc="-160" dirty="0">
                <a:solidFill>
                  <a:srgbClr val="FFFFFF"/>
                </a:solidFill>
                <a:latin typeface="Verdana"/>
                <a:cs typeface="Verdana"/>
              </a:rPr>
              <a:t>301.643 </a:t>
            </a:r>
            <a:r>
              <a:rPr lang="en-US" sz="1800" spc="-434" dirty="0">
                <a:solidFill>
                  <a:srgbClr val="FFFFFF"/>
                </a:solidFill>
                <a:latin typeface="Verdana"/>
                <a:cs typeface="Verdana"/>
              </a:rPr>
              <a:t>* </a:t>
            </a:r>
            <a:r>
              <a:rPr lang="en-US" sz="1800" spc="120" dirty="0">
                <a:solidFill>
                  <a:srgbClr val="FFFFFF"/>
                </a:solidFill>
                <a:latin typeface="Verdana"/>
                <a:cs typeface="Verdana"/>
              </a:rPr>
              <a:t>ag</a:t>
            </a:r>
            <a:r>
              <a:rPr lang="en-US" sz="180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z="18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780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6C1-17CF-6183-352C-1229D8E1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0" dirty="0"/>
              <a:t>Variatio</a:t>
            </a:r>
            <a:r>
              <a:rPr lang="en-US" spc="-75" dirty="0"/>
              <a:t>n</a:t>
            </a:r>
            <a:r>
              <a:rPr lang="en-US" spc="-315" dirty="0"/>
              <a:t> </a:t>
            </a:r>
            <a:r>
              <a:rPr lang="en-US" spc="20" dirty="0"/>
              <a:t>of</a:t>
            </a:r>
            <a:r>
              <a:rPr lang="en-US" spc="-315" dirty="0"/>
              <a:t> </a:t>
            </a:r>
            <a:r>
              <a:rPr lang="en-US" spc="105" dirty="0"/>
              <a:t>Charg</a:t>
            </a:r>
            <a:r>
              <a:rPr lang="en-US" spc="90" dirty="0"/>
              <a:t>e</a:t>
            </a:r>
            <a:r>
              <a:rPr lang="en-US" spc="-560" dirty="0"/>
              <a:t>s</a:t>
            </a:r>
            <a:r>
              <a:rPr lang="en-US" spc="-315" dirty="0"/>
              <a:t> </a:t>
            </a:r>
            <a:r>
              <a:rPr lang="en-US" spc="-290" dirty="0"/>
              <a:t>(Fo</a:t>
            </a:r>
            <a:r>
              <a:rPr lang="en-US" spc="-220" dirty="0"/>
              <a:t>r</a:t>
            </a:r>
            <a:r>
              <a:rPr lang="en-US" spc="-315" dirty="0"/>
              <a:t> fe</a:t>
            </a:r>
            <a:r>
              <a:rPr lang="en-US" spc="-80" dirty="0"/>
              <a:t>males </a:t>
            </a:r>
            <a:r>
              <a:rPr lang="en-US" spc="50" dirty="0"/>
              <a:t>wh</a:t>
            </a:r>
            <a:r>
              <a:rPr lang="en-US" spc="45" dirty="0"/>
              <a:t>o</a:t>
            </a:r>
            <a:r>
              <a:rPr lang="en-US" spc="-315" dirty="0"/>
              <a:t> </a:t>
            </a:r>
            <a:r>
              <a:rPr lang="en-US" spc="-140" dirty="0"/>
              <a:t>smok</a:t>
            </a:r>
            <a:r>
              <a:rPr lang="en-US" spc="-135" dirty="0"/>
              <a:t>e</a:t>
            </a:r>
            <a:r>
              <a:rPr lang="en-US" spc="-360" dirty="0"/>
              <a:t>)</a:t>
            </a:r>
            <a:r>
              <a:rPr lang="en-US" spc="-315" dirty="0"/>
              <a:t> </a:t>
            </a:r>
            <a:r>
              <a:rPr lang="en-US" spc="-145" dirty="0"/>
              <a:t>wit</a:t>
            </a:r>
            <a:r>
              <a:rPr lang="en-US" spc="-180" dirty="0"/>
              <a:t>h</a:t>
            </a:r>
            <a:r>
              <a:rPr lang="en-US" spc="-315" dirty="0"/>
              <a:t> </a:t>
            </a:r>
            <a:r>
              <a:rPr lang="en-US" spc="-385" dirty="0"/>
              <a:t>BM</a:t>
            </a:r>
            <a:r>
              <a:rPr lang="en-US" spc="-210" dirty="0"/>
              <a:t>I</a:t>
            </a:r>
            <a:r>
              <a:rPr lang="en-US" spc="-315" dirty="0"/>
              <a:t> </a:t>
            </a:r>
            <a:r>
              <a:rPr lang="en-US" spc="65" dirty="0"/>
              <a:t>alone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C9B81-605A-EA13-7B33-E2FC5AC8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6" y="2406432"/>
            <a:ext cx="6523285" cy="39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8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60-CFAE-5819-41DB-E885B78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5" dirty="0"/>
              <a:t>Fitting</a:t>
            </a:r>
            <a:r>
              <a:rPr lang="en-US" spc="-315" dirty="0"/>
              <a:t> </a:t>
            </a:r>
            <a:r>
              <a:rPr lang="en-US" spc="345" dirty="0"/>
              <a:t>a</a:t>
            </a:r>
            <a:r>
              <a:rPr lang="en-US" spc="-315" dirty="0"/>
              <a:t> </a:t>
            </a:r>
            <a:r>
              <a:rPr lang="en-US" spc="-130" dirty="0"/>
              <a:t>Linear</a:t>
            </a:r>
            <a:r>
              <a:rPr lang="en-US" spc="-325" dirty="0"/>
              <a:t> </a:t>
            </a:r>
            <a:r>
              <a:rPr lang="en-US" spc="-180" dirty="0"/>
              <a:t>regression</a:t>
            </a:r>
            <a:r>
              <a:rPr lang="en-US" spc="-315" dirty="0"/>
              <a:t> </a:t>
            </a:r>
            <a:r>
              <a:rPr lang="en-US" spc="40" dirty="0"/>
              <a:t>model</a:t>
            </a:r>
            <a:r>
              <a:rPr lang="en-US" spc="-315" dirty="0"/>
              <a:t> </a:t>
            </a:r>
            <a:r>
              <a:rPr lang="en-US" spc="-165" dirty="0"/>
              <a:t>for </a:t>
            </a:r>
            <a:r>
              <a:rPr lang="en-US" spc="-1460" dirty="0"/>
              <a:t> </a:t>
            </a:r>
            <a:r>
              <a:rPr lang="en-US" spc="-35" dirty="0"/>
              <a:t>the</a:t>
            </a:r>
            <a:r>
              <a:rPr lang="en-US" spc="-320" dirty="0"/>
              <a:t> </a:t>
            </a:r>
            <a:r>
              <a:rPr lang="en-US" spc="165" dirty="0"/>
              <a:t>above</a:t>
            </a:r>
            <a:r>
              <a:rPr lang="en-US" spc="-315" dirty="0"/>
              <a:t> </a:t>
            </a:r>
            <a:r>
              <a:rPr lang="en-US" spc="-30" dirty="0"/>
              <a:t>plot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EB417-8D13-0CF2-9330-634CC9C8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6523285" cy="34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8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4461-01F3-F6AA-AFB6-581D4818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46331"/>
          </a:xfrm>
        </p:spPr>
        <p:txBody>
          <a:bodyPr/>
          <a:lstStyle/>
          <a:p>
            <a:r>
              <a:rPr lang="en-IN" spc="-345" dirty="0"/>
              <a:t>REGRESSI</a:t>
            </a:r>
            <a:r>
              <a:rPr lang="en-IN" spc="-434" dirty="0"/>
              <a:t>O</a:t>
            </a:r>
            <a:r>
              <a:rPr lang="en-IN" spc="-35" dirty="0"/>
              <a:t>N</a:t>
            </a:r>
            <a:r>
              <a:rPr lang="en-IN" spc="-305" dirty="0"/>
              <a:t> </a:t>
            </a:r>
            <a:r>
              <a:rPr lang="en-IN" spc="-415" dirty="0"/>
              <a:t>LINE</a:t>
            </a:r>
            <a:r>
              <a:rPr lang="en-IN" spc="-315" dirty="0"/>
              <a:t> </a:t>
            </a:r>
            <a:r>
              <a:rPr lang="en-IN" spc="-190" dirty="0"/>
              <a:t>EQUATION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F05F-82FA-0D77-07F4-DAE2109F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116" y="1954959"/>
            <a:ext cx="9827767" cy="217495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IN" sz="1800" spc="-35" dirty="0">
                <a:solidFill>
                  <a:srgbClr val="FFFFFF"/>
                </a:solidFill>
                <a:latin typeface="Verdana"/>
                <a:cs typeface="Verdana"/>
              </a:rPr>
              <a:t>Coefficients:</a:t>
            </a:r>
            <a:endParaRPr lang="en-IN"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IN" sz="1800" spc="-3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IN" sz="18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IN" sz="18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IN" sz="18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IN" sz="1800" spc="55" dirty="0">
                <a:solidFill>
                  <a:srgbClr val="FFFFFF"/>
                </a:solidFill>
                <a:latin typeface="Verdana"/>
                <a:cs typeface="Verdana"/>
              </a:rPr>
              <a:t>rcep</a:t>
            </a:r>
            <a:r>
              <a:rPr lang="en-IN"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IN"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lang="en-IN"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14075.516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4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IN" sz="1800" spc="-45" dirty="0">
                <a:solidFill>
                  <a:srgbClr val="FFFFFF"/>
                </a:solidFill>
                <a:latin typeface="Verdana"/>
                <a:cs typeface="Verdana"/>
              </a:rPr>
              <a:t>Slop</a:t>
            </a:r>
            <a:r>
              <a:rPr lang="en-IN" sz="18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IN" sz="18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 1511.555 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400" spc="-15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lang="en-IN" sz="1800" spc="-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IN" sz="18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IN" sz="1800" spc="35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lang="en-IN"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45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lang="en-IN" sz="18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IN" sz="1800" spc="-5" dirty="0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lang="en-IN" sz="18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IN"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IN"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3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lang="en-IN" sz="1800" dirty="0">
              <a:latin typeface="Verdana"/>
              <a:cs typeface="Verdana"/>
            </a:endParaRPr>
          </a:p>
          <a:p>
            <a:pPr marL="3171825">
              <a:lnSpc>
                <a:spcPct val="100000"/>
              </a:lnSpc>
              <a:spcBef>
                <a:spcPts val="1000"/>
              </a:spcBef>
            </a:pPr>
            <a:r>
              <a:rPr lang="en-IN" sz="1800" spc="5" dirty="0">
                <a:solidFill>
                  <a:srgbClr val="FFFFFF"/>
                </a:solidFill>
                <a:latin typeface="Verdana"/>
                <a:cs typeface="Verdana"/>
              </a:rPr>
              <a:t>Charges</a:t>
            </a:r>
            <a:r>
              <a:rPr lang="en-IN"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42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lang="en-IN"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14075.516</a:t>
            </a:r>
            <a:r>
              <a:rPr lang="en-IN"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4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lang="en-IN"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800" spc="-21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1511.555*</a:t>
            </a:r>
            <a:r>
              <a:rPr lang="en-IN" sz="1800" spc="-45" dirty="0" err="1">
                <a:solidFill>
                  <a:srgbClr val="FFFFFF"/>
                </a:solidFill>
                <a:latin typeface="Verdana"/>
                <a:cs typeface="Verdana"/>
              </a:rPr>
              <a:t>bm</a:t>
            </a:r>
            <a:r>
              <a:rPr lang="en-IN" sz="1800" spc="-15" dirty="0" err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IN" sz="18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lang="en-IN" sz="18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570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57A-ACDE-9E1A-D478-5A667971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0742167" cy="553998"/>
          </a:xfrm>
        </p:spPr>
        <p:txBody>
          <a:bodyPr/>
          <a:lstStyle/>
          <a:p>
            <a:r>
              <a:rPr lang="en-IN" sz="3600" dirty="0"/>
              <a:t>MULTIPLE LINEAR REGRESSION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316CB-90B6-079A-CCC9-A2656482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166245" cy="43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85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3D41-D5DA-9CB0-4108-F6DD8DCC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1292662"/>
          </a:xfrm>
        </p:spPr>
        <p:txBody>
          <a:bodyPr/>
          <a:lstStyle/>
          <a:p>
            <a:r>
              <a:rPr lang="en-IN" dirty="0"/>
              <a:t>MULTIPLE REGRESSION MODEL </a:t>
            </a:r>
            <a:br>
              <a:rPr lang="en-IN" dirty="0"/>
            </a:br>
            <a:r>
              <a:rPr lang="en-IN" dirty="0"/>
              <a:t>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E2B2-B4F3-4ABC-32DD-B8A1D49F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9827767" cy="2585323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Dependant Variable – Charges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Independent Variables – age,bmi</a:t>
            </a:r>
          </a:p>
          <a:p>
            <a:r>
              <a:rPr lang="en-IN" sz="2800" dirty="0">
                <a:solidFill>
                  <a:schemeClr val="bg1"/>
                </a:solidFill>
              </a:rPr>
              <a:t>Regression Equation:</a:t>
            </a:r>
          </a:p>
          <a:p>
            <a:r>
              <a:rPr lang="en-IN" sz="2800" dirty="0">
                <a:solidFill>
                  <a:schemeClr val="bg1"/>
                </a:solidFill>
              </a:rPr>
              <a:t>Charges = -20772.02 + age*217.41 + </a:t>
            </a:r>
            <a:r>
              <a:rPr lang="en-IN" sz="2800" dirty="0" err="1">
                <a:solidFill>
                  <a:schemeClr val="bg1"/>
                </a:solidFill>
              </a:rPr>
              <a:t>bmi</a:t>
            </a:r>
            <a:r>
              <a:rPr lang="en-IN" sz="2800" dirty="0">
                <a:solidFill>
                  <a:schemeClr val="bg1"/>
                </a:solidFill>
              </a:rPr>
              <a:t>*(1454.23)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0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5AA2-CD0F-80C8-5541-511395A2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Variable Plots for age and </a:t>
            </a:r>
            <a:r>
              <a:rPr lang="en-US" dirty="0" err="1"/>
              <a:t>bmi</a:t>
            </a:r>
            <a:r>
              <a:rPr lang="en-US" dirty="0"/>
              <a:t> with charges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6316F-2DEC-FE08-41FB-7A317776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80422"/>
            <a:ext cx="6523285" cy="4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8017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Variatio</a:t>
            </a:r>
            <a:r>
              <a:rPr spc="-75" dirty="0"/>
              <a:t>n</a:t>
            </a:r>
            <a:r>
              <a:rPr spc="-315" dirty="0"/>
              <a:t> </a:t>
            </a:r>
            <a:r>
              <a:rPr spc="20" dirty="0"/>
              <a:t>of</a:t>
            </a:r>
            <a:r>
              <a:rPr spc="-315" dirty="0"/>
              <a:t> </a:t>
            </a:r>
            <a:r>
              <a:rPr spc="105" dirty="0"/>
              <a:t>Charg</a:t>
            </a:r>
            <a:r>
              <a:rPr spc="90" dirty="0"/>
              <a:t>e</a:t>
            </a:r>
            <a:r>
              <a:rPr spc="-560" dirty="0"/>
              <a:t>s</a:t>
            </a:r>
            <a:r>
              <a:rPr spc="-315" dirty="0"/>
              <a:t> </a:t>
            </a:r>
            <a:r>
              <a:rPr spc="-290" dirty="0"/>
              <a:t>(Fo</a:t>
            </a:r>
            <a:r>
              <a:rPr spc="-220" dirty="0"/>
              <a:t>r</a:t>
            </a:r>
            <a:r>
              <a:rPr spc="-315" dirty="0"/>
              <a:t> </a:t>
            </a:r>
            <a:r>
              <a:rPr spc="-90" dirty="0"/>
              <a:t>males</a:t>
            </a:r>
          </a:p>
          <a:p>
            <a:pPr marL="12700">
              <a:lnSpc>
                <a:spcPct val="100000"/>
              </a:lnSpc>
            </a:pPr>
            <a:r>
              <a:rPr spc="50" dirty="0"/>
              <a:t>wh</a:t>
            </a:r>
            <a:r>
              <a:rPr spc="45" dirty="0"/>
              <a:t>o</a:t>
            </a:r>
            <a:r>
              <a:rPr spc="-315" dirty="0"/>
              <a:t> </a:t>
            </a:r>
            <a:r>
              <a:rPr spc="114" dirty="0"/>
              <a:t>do</a:t>
            </a:r>
            <a:r>
              <a:rPr spc="105" dirty="0"/>
              <a:t>n</a:t>
            </a:r>
            <a:r>
              <a:rPr spc="40" dirty="0"/>
              <a:t>’</a:t>
            </a:r>
            <a:r>
              <a:rPr spc="65" dirty="0"/>
              <a:t>t</a:t>
            </a:r>
            <a:r>
              <a:rPr spc="-315" dirty="0"/>
              <a:t> </a:t>
            </a:r>
            <a:r>
              <a:rPr spc="-185" dirty="0"/>
              <a:t>smoke</a:t>
            </a:r>
            <a:r>
              <a:rPr spc="-125" dirty="0"/>
              <a:t>)</a:t>
            </a:r>
            <a:r>
              <a:rPr spc="-315" dirty="0"/>
              <a:t> </a:t>
            </a:r>
            <a:r>
              <a:rPr spc="-145" dirty="0"/>
              <a:t>wit</a:t>
            </a:r>
            <a:r>
              <a:rPr spc="-180" dirty="0"/>
              <a:t>h</a:t>
            </a:r>
            <a:r>
              <a:rPr spc="-315" dirty="0"/>
              <a:t> </a:t>
            </a:r>
            <a:r>
              <a:rPr spc="220" dirty="0"/>
              <a:t>Age</a:t>
            </a:r>
            <a:r>
              <a:rPr spc="-325" dirty="0"/>
              <a:t> </a:t>
            </a:r>
            <a:r>
              <a:rPr spc="65" dirty="0"/>
              <a:t>alone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296" y="2052827"/>
            <a:ext cx="7941564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03AF-3B26-1584-A77D-AA3ABADA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278"/>
            <a:ext cx="9677400" cy="1231106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Analysis of smokers with respect to gender, age and BMI.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A4DD-0CF8-F15D-A288-0D9F5B69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070"/>
            <a:ext cx="9827767" cy="492443"/>
          </a:xfrm>
        </p:spPr>
        <p:txBody>
          <a:bodyPr/>
          <a:lstStyle/>
          <a:p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HISTOGRAMS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CC06A-1670-0467-EB18-7DCE2412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2" y="2003980"/>
            <a:ext cx="6705600" cy="4523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BA4EA-58D7-5338-741D-F38F4BEB45D1}"/>
              </a:ext>
            </a:extLst>
          </p:cNvPr>
          <p:cNvSpPr txBox="1"/>
          <p:nvPr/>
        </p:nvSpPr>
        <p:spPr>
          <a:xfrm>
            <a:off x="8610600" y="2590800"/>
            <a:ext cx="3236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Distribution of the number of Male  smokers with Age</a:t>
            </a:r>
          </a:p>
        </p:txBody>
      </p:sp>
    </p:spTree>
    <p:extLst>
      <p:ext uri="{BB962C8B-B14F-4D97-AF65-F5344CB8AC3E}">
        <p14:creationId xmlns:p14="http://schemas.microsoft.com/office/powerpoint/2010/main" val="1788500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03AF-3B26-1584-A77D-AA3ABADA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278"/>
            <a:ext cx="9677400" cy="1231106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Analysis of smokers with respect to gender, age and BMI.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A4DD-0CF8-F15D-A288-0D9F5B69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070"/>
            <a:ext cx="9827767" cy="492443"/>
          </a:xfrm>
        </p:spPr>
        <p:txBody>
          <a:bodyPr/>
          <a:lstStyle/>
          <a:p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HISTOGRAMS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BA4EA-58D7-5338-741D-F38F4BEB45D1}"/>
              </a:ext>
            </a:extLst>
          </p:cNvPr>
          <p:cNvSpPr txBox="1"/>
          <p:nvPr/>
        </p:nvSpPr>
        <p:spPr>
          <a:xfrm>
            <a:off x="8610600" y="259080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Distribution of the number of Female  smokers with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60E3B-A7A9-0F9E-35C8-DE3033CEE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978"/>
            <a:ext cx="7010400" cy="45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5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03AF-3B26-1584-A77D-AA3ABADA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278"/>
            <a:ext cx="9677400" cy="1231106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Analysis of smokers with respect to gender, age and BMI.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A4DD-0CF8-F15D-A288-0D9F5B69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070"/>
            <a:ext cx="9827767" cy="492443"/>
          </a:xfrm>
        </p:spPr>
        <p:txBody>
          <a:bodyPr/>
          <a:lstStyle/>
          <a:p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PIE-CHARTS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BA4EA-58D7-5338-741D-F38F4BEB45D1}"/>
              </a:ext>
            </a:extLst>
          </p:cNvPr>
          <p:cNvSpPr txBox="1"/>
          <p:nvPr/>
        </p:nvSpPr>
        <p:spPr>
          <a:xfrm>
            <a:off x="8953500" y="2209799"/>
            <a:ext cx="2705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Distribution of the number of Male  smokers with different age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8B713-7017-8379-BD0A-624E9B97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11110" b="13508"/>
          <a:stretch/>
        </p:blipFill>
        <p:spPr>
          <a:xfrm>
            <a:off x="1752600" y="2209800"/>
            <a:ext cx="472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27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03AF-3B26-1584-A77D-AA3ABADA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278"/>
            <a:ext cx="9677400" cy="1231106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Analysis of smokers with respect to gender, age and BMI.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A4DD-0CF8-F15D-A288-0D9F5B69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070"/>
            <a:ext cx="9827767" cy="492443"/>
          </a:xfrm>
        </p:spPr>
        <p:txBody>
          <a:bodyPr/>
          <a:lstStyle/>
          <a:p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PIE-CHARTS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BA4EA-58D7-5338-741D-F38F4BEB45D1}"/>
              </a:ext>
            </a:extLst>
          </p:cNvPr>
          <p:cNvSpPr txBox="1"/>
          <p:nvPr/>
        </p:nvSpPr>
        <p:spPr>
          <a:xfrm>
            <a:off x="8915400" y="2133600"/>
            <a:ext cx="2608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Distribution of the number of Female  smokers with different age groups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67447-6743-9726-0BE3-AC5301919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r="-3030" b="12184"/>
          <a:stretch/>
        </p:blipFill>
        <p:spPr>
          <a:xfrm>
            <a:off x="1905000" y="2209801"/>
            <a:ext cx="47244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53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5C8F-597C-5C48-19D6-A7F2C9CE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46331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82233-1435-8AC9-6A9F-78E5EAE4E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/>
          <a:stretch/>
        </p:blipFill>
        <p:spPr>
          <a:xfrm>
            <a:off x="547687" y="1524000"/>
            <a:ext cx="11096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45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48DE5-DD3B-B883-D1BD-8B0E4D191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5" r="24375"/>
          <a:stretch/>
        </p:blipFill>
        <p:spPr>
          <a:xfrm>
            <a:off x="1181015" y="1219200"/>
            <a:ext cx="9829969" cy="4912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488DB-7624-F958-2B07-4B60AC9CF628}"/>
              </a:ext>
            </a:extLst>
          </p:cNvPr>
          <p:cNvSpPr txBox="1"/>
          <p:nvPr/>
        </p:nvSpPr>
        <p:spPr>
          <a:xfrm>
            <a:off x="1600200" y="574134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Detailed Summary of Male Smokers</a:t>
            </a:r>
          </a:p>
        </p:txBody>
      </p:sp>
    </p:spTree>
    <p:extLst>
      <p:ext uri="{BB962C8B-B14F-4D97-AF65-F5344CB8AC3E}">
        <p14:creationId xmlns:p14="http://schemas.microsoft.com/office/powerpoint/2010/main" val="135262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88DB-7624-F958-2B07-4B60AC9CF628}"/>
              </a:ext>
            </a:extLst>
          </p:cNvPr>
          <p:cNvSpPr txBox="1"/>
          <p:nvPr/>
        </p:nvSpPr>
        <p:spPr>
          <a:xfrm>
            <a:off x="1600200" y="574134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Comic Sans MS" panose="030F0702030302020204" pitchFamily="66" charset="0"/>
              </a:rPr>
              <a:t>Detailed Summary of Female Smokers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28238-0C40-61B8-70BF-4CAF7852D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50"/>
          <a:stretch/>
        </p:blipFill>
        <p:spPr>
          <a:xfrm>
            <a:off x="1371600" y="1219200"/>
            <a:ext cx="9448800" cy="49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98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8BA26-77E4-BEE1-5985-AD708B1A26BB}"/>
              </a:ext>
            </a:extLst>
          </p:cNvPr>
          <p:cNvSpPr txBox="1"/>
          <p:nvPr/>
        </p:nvSpPr>
        <p:spPr>
          <a:xfrm>
            <a:off x="9067800" y="24384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Lucida Calligraphy" panose="03010101010101010101" pitchFamily="66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8BFEB-517E-AFD5-C919-CC3E70A70017}"/>
              </a:ext>
            </a:extLst>
          </p:cNvPr>
          <p:cNvSpPr txBox="1"/>
          <p:nvPr/>
        </p:nvSpPr>
        <p:spPr>
          <a:xfrm>
            <a:off x="1371600" y="1447800"/>
            <a:ext cx="617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A Presentation by members of Group 5: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 T Surya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Pranav </a:t>
            </a: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Karrtik</a:t>
            </a: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Mohanasundaram</a:t>
            </a:r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Ayush</a:t>
            </a: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Gupta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Deb Deep Bose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Chandanam</a:t>
            </a: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Saketh</a:t>
            </a: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Krishna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Dhawal Duggar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Kritika</a:t>
            </a:r>
          </a:p>
        </p:txBody>
      </p:sp>
    </p:spTree>
    <p:extLst>
      <p:ext uri="{BB962C8B-B14F-4D97-AF65-F5344CB8AC3E}">
        <p14:creationId xmlns:p14="http://schemas.microsoft.com/office/powerpoint/2010/main" val="402010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91065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Fitting</a:t>
            </a:r>
            <a:r>
              <a:rPr spc="-315" dirty="0"/>
              <a:t> </a:t>
            </a:r>
            <a:r>
              <a:rPr spc="345" dirty="0"/>
              <a:t>a</a:t>
            </a:r>
            <a:r>
              <a:rPr spc="-315" dirty="0"/>
              <a:t> </a:t>
            </a:r>
            <a:r>
              <a:rPr spc="-130" dirty="0"/>
              <a:t>Linear</a:t>
            </a:r>
            <a:r>
              <a:rPr spc="-325" dirty="0"/>
              <a:t> </a:t>
            </a:r>
            <a:r>
              <a:rPr spc="-180" dirty="0"/>
              <a:t>regression</a:t>
            </a:r>
            <a:r>
              <a:rPr spc="-315" dirty="0"/>
              <a:t> </a:t>
            </a:r>
            <a:r>
              <a:rPr spc="40" dirty="0"/>
              <a:t>model</a:t>
            </a:r>
            <a:r>
              <a:rPr spc="-315" dirty="0"/>
              <a:t> </a:t>
            </a:r>
            <a:r>
              <a:rPr spc="-165" dirty="0"/>
              <a:t>for </a:t>
            </a:r>
            <a:r>
              <a:rPr spc="-1460" dirty="0"/>
              <a:t> </a:t>
            </a:r>
            <a:r>
              <a:rPr spc="-35" dirty="0"/>
              <a:t>the</a:t>
            </a:r>
            <a:r>
              <a:rPr spc="-320" dirty="0"/>
              <a:t> </a:t>
            </a:r>
            <a:r>
              <a:rPr spc="165" dirty="0"/>
              <a:t>above</a:t>
            </a:r>
            <a:r>
              <a:rPr spc="-315" dirty="0"/>
              <a:t> </a:t>
            </a:r>
            <a:r>
              <a:rPr spc="-30" dirty="0"/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296" y="2052827"/>
            <a:ext cx="7941564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2637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REGRESSI</a:t>
            </a:r>
            <a:r>
              <a:rPr spc="-434" dirty="0"/>
              <a:t>O</a:t>
            </a:r>
            <a:r>
              <a:rPr spc="-35" dirty="0"/>
              <a:t>N</a:t>
            </a:r>
            <a:r>
              <a:rPr spc="-305" dirty="0"/>
              <a:t> </a:t>
            </a:r>
            <a:r>
              <a:rPr spc="-415" dirty="0"/>
              <a:t>LINE</a:t>
            </a:r>
            <a:r>
              <a:rPr spc="-315" dirty="0"/>
              <a:t> </a:t>
            </a:r>
            <a:r>
              <a:rPr spc="-190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96" y="1575790"/>
            <a:ext cx="7348220" cy="21844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Coefficients: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rcep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Slo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atio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3487420">
              <a:lnSpc>
                <a:spcPct val="100000"/>
              </a:lnSpc>
              <a:spcBef>
                <a:spcPts val="1000"/>
              </a:spcBef>
            </a:pP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arge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44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267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ag</a:t>
            </a: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6175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Variatio</a:t>
            </a:r>
            <a:r>
              <a:rPr spc="-75" dirty="0"/>
              <a:t>n</a:t>
            </a:r>
            <a:r>
              <a:rPr spc="-315" dirty="0"/>
              <a:t> </a:t>
            </a:r>
            <a:r>
              <a:rPr spc="20" dirty="0"/>
              <a:t>of</a:t>
            </a:r>
            <a:r>
              <a:rPr spc="-315" dirty="0"/>
              <a:t> </a:t>
            </a:r>
            <a:r>
              <a:rPr spc="105" dirty="0"/>
              <a:t>Charg</a:t>
            </a:r>
            <a:r>
              <a:rPr spc="90" dirty="0"/>
              <a:t>e</a:t>
            </a:r>
            <a:r>
              <a:rPr spc="-560" dirty="0"/>
              <a:t>s</a:t>
            </a:r>
            <a:r>
              <a:rPr spc="-315" dirty="0"/>
              <a:t> </a:t>
            </a:r>
            <a:r>
              <a:rPr spc="-290" dirty="0"/>
              <a:t>(Fo</a:t>
            </a:r>
            <a:r>
              <a:rPr spc="-220" dirty="0"/>
              <a:t>r</a:t>
            </a:r>
            <a:r>
              <a:rPr spc="-315" dirty="0"/>
              <a:t> </a:t>
            </a:r>
            <a:r>
              <a:rPr spc="-90" dirty="0"/>
              <a:t>males</a:t>
            </a:r>
          </a:p>
          <a:p>
            <a:pPr marL="12700">
              <a:lnSpc>
                <a:spcPct val="100000"/>
              </a:lnSpc>
            </a:pPr>
            <a:r>
              <a:rPr spc="50" dirty="0"/>
              <a:t>wh</a:t>
            </a:r>
            <a:r>
              <a:rPr spc="45" dirty="0"/>
              <a:t>o</a:t>
            </a:r>
            <a:r>
              <a:rPr spc="-315" dirty="0"/>
              <a:t> </a:t>
            </a:r>
            <a:r>
              <a:rPr spc="114" dirty="0"/>
              <a:t>do</a:t>
            </a:r>
            <a:r>
              <a:rPr spc="105" dirty="0"/>
              <a:t>n</a:t>
            </a:r>
            <a:r>
              <a:rPr spc="40" dirty="0"/>
              <a:t>’</a:t>
            </a:r>
            <a:r>
              <a:rPr spc="65" dirty="0"/>
              <a:t>t</a:t>
            </a:r>
            <a:r>
              <a:rPr spc="-315" dirty="0"/>
              <a:t> </a:t>
            </a:r>
            <a:r>
              <a:rPr spc="-185" dirty="0"/>
              <a:t>smoke</a:t>
            </a:r>
            <a:r>
              <a:rPr spc="-125" dirty="0"/>
              <a:t>)</a:t>
            </a:r>
            <a:r>
              <a:rPr spc="-315" dirty="0"/>
              <a:t> </a:t>
            </a:r>
            <a:r>
              <a:rPr spc="-145" dirty="0"/>
              <a:t>wit</a:t>
            </a:r>
            <a:r>
              <a:rPr spc="-180" dirty="0"/>
              <a:t>h</a:t>
            </a:r>
            <a:r>
              <a:rPr spc="-315" dirty="0"/>
              <a:t> </a:t>
            </a:r>
            <a:r>
              <a:rPr spc="-385" dirty="0"/>
              <a:t>BM</a:t>
            </a:r>
            <a:r>
              <a:rPr spc="-210" dirty="0"/>
              <a:t>I</a:t>
            </a:r>
            <a:r>
              <a:rPr spc="-315" dirty="0"/>
              <a:t> </a:t>
            </a:r>
            <a:r>
              <a:rPr spc="25" dirty="0"/>
              <a:t>alo</a:t>
            </a:r>
            <a:r>
              <a:rPr spc="20" dirty="0"/>
              <a:t>n</a:t>
            </a:r>
            <a:r>
              <a:rPr spc="22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188" y="2052827"/>
            <a:ext cx="6620256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91065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Fitting</a:t>
            </a:r>
            <a:r>
              <a:rPr spc="-315" dirty="0"/>
              <a:t> </a:t>
            </a:r>
            <a:r>
              <a:rPr spc="345" dirty="0"/>
              <a:t>a</a:t>
            </a:r>
            <a:r>
              <a:rPr spc="-315" dirty="0"/>
              <a:t> </a:t>
            </a:r>
            <a:r>
              <a:rPr spc="-130" dirty="0"/>
              <a:t>Linear</a:t>
            </a:r>
            <a:r>
              <a:rPr spc="-325" dirty="0"/>
              <a:t> </a:t>
            </a:r>
            <a:r>
              <a:rPr spc="-180" dirty="0"/>
              <a:t>regression</a:t>
            </a:r>
            <a:r>
              <a:rPr spc="-315" dirty="0"/>
              <a:t> </a:t>
            </a:r>
            <a:r>
              <a:rPr spc="40" dirty="0"/>
              <a:t>model</a:t>
            </a:r>
            <a:r>
              <a:rPr spc="-315" dirty="0"/>
              <a:t> </a:t>
            </a:r>
            <a:r>
              <a:rPr spc="-165" dirty="0"/>
              <a:t>for </a:t>
            </a:r>
            <a:r>
              <a:rPr spc="-1460" dirty="0"/>
              <a:t> </a:t>
            </a:r>
            <a:r>
              <a:rPr spc="-35" dirty="0"/>
              <a:t>the</a:t>
            </a:r>
            <a:r>
              <a:rPr spc="-320" dirty="0"/>
              <a:t> </a:t>
            </a:r>
            <a:r>
              <a:rPr spc="165" dirty="0"/>
              <a:t>above</a:t>
            </a:r>
            <a:r>
              <a:rPr spc="-315" dirty="0"/>
              <a:t> </a:t>
            </a:r>
            <a:r>
              <a:rPr spc="-30" dirty="0"/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188" y="2052827"/>
            <a:ext cx="6620256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2637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REGRESSI</a:t>
            </a:r>
            <a:r>
              <a:rPr spc="-434" dirty="0"/>
              <a:t>O</a:t>
            </a:r>
            <a:r>
              <a:rPr spc="-35" dirty="0"/>
              <a:t>N</a:t>
            </a:r>
            <a:r>
              <a:rPr spc="-305" dirty="0"/>
              <a:t> </a:t>
            </a:r>
            <a:r>
              <a:rPr spc="-415" dirty="0"/>
              <a:t>LINE</a:t>
            </a:r>
            <a:r>
              <a:rPr spc="-315" dirty="0"/>
              <a:t> </a:t>
            </a:r>
            <a:r>
              <a:rPr spc="-190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294" y="1533866"/>
            <a:ext cx="7199630" cy="21850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Coefficients: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rcep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72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Slop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9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32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3171825">
              <a:lnSpc>
                <a:spcPct val="100000"/>
              </a:lnSpc>
              <a:spcBef>
                <a:spcPts val="10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Charges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40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bm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774</Words>
  <Application>Microsoft Office PowerPoint</Application>
  <PresentationFormat>Widescreen</PresentationFormat>
  <Paragraphs>134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Comic Sans MS</vt:lpstr>
      <vt:lpstr>Lucida Calligraphy</vt:lpstr>
      <vt:lpstr>Lucida Sans Unicode</vt:lpstr>
      <vt:lpstr>Verdana</vt:lpstr>
      <vt:lpstr>Office Theme</vt:lpstr>
      <vt:lpstr>MEDICAL INSURANCE DATA</vt:lpstr>
      <vt:lpstr>PowerPoint Presentation</vt:lpstr>
      <vt:lpstr>PowerPoint Presentation</vt:lpstr>
      <vt:lpstr>Variation of Charges (For males who don’t smoke) with Age alone</vt:lpstr>
      <vt:lpstr>Fitting a Linear regression model for  the above plot</vt:lpstr>
      <vt:lpstr>REGRESSION LINE EQUATION</vt:lpstr>
      <vt:lpstr>Variation of Charges (For males who don’t smoke) with BMI alone</vt:lpstr>
      <vt:lpstr>Fitting a Linear regression model for  the above plot</vt:lpstr>
      <vt:lpstr>REGRESSION LINE EQUATION</vt:lpstr>
      <vt:lpstr>MULTIPLE LINEAR REGRESSION MODEL</vt:lpstr>
      <vt:lpstr>MULTIPLE REGRESSION MODEL  EQUATION</vt:lpstr>
      <vt:lpstr>Added Variable Plots for age and bmi with charges</vt:lpstr>
      <vt:lpstr>Variation of Charges (For males  who smoke) with Age alone</vt:lpstr>
      <vt:lpstr>Fitting a Linear regression model for  the above plot</vt:lpstr>
      <vt:lpstr>REGRESSION LINE EQUATION</vt:lpstr>
      <vt:lpstr>Variation of Charges (For males  who smoke) with BMI alone</vt:lpstr>
      <vt:lpstr>Fitting a Linear regression model for  the above plot</vt:lpstr>
      <vt:lpstr>REGRESSION LINE EQUATION</vt:lpstr>
      <vt:lpstr>MULTIPLE LINEAR REGRESSION MODEL</vt:lpstr>
      <vt:lpstr>MULTIPLE REGRESSION MODEL  EQUATION</vt:lpstr>
      <vt:lpstr>Added Variable Plots for age and bmi with charges</vt:lpstr>
      <vt:lpstr>Variation of Charges (For females who don’t smoke) with Age alone</vt:lpstr>
      <vt:lpstr>Fitting a Linear regression model for  the above plot</vt:lpstr>
      <vt:lpstr>REGRESSION LINE EQUATION</vt:lpstr>
      <vt:lpstr>Variation of Charges (For females who don’t smoke) with BMI alone</vt:lpstr>
      <vt:lpstr>Fitting a Linear regression model for  the above plot</vt:lpstr>
      <vt:lpstr>REGRESSION LINE EQUATION</vt:lpstr>
      <vt:lpstr>MULTIPLE LINEAR REGRESSION MODEL</vt:lpstr>
      <vt:lpstr>MULTIPLE REGRESSION MODEL  EQUATION</vt:lpstr>
      <vt:lpstr>Added Variable Plots for age and bmi with charges</vt:lpstr>
      <vt:lpstr>Variation of Charges (For females who smoke) with Age alone</vt:lpstr>
      <vt:lpstr>Fitting a Linear regression model for  the above plot</vt:lpstr>
      <vt:lpstr>REGRESSION LINE EQUATION</vt:lpstr>
      <vt:lpstr>Variation of Charges (For females who smoke) with BMI alone</vt:lpstr>
      <vt:lpstr>Fitting a Linear regression model for  the above plot</vt:lpstr>
      <vt:lpstr>REGRESSION LINE EQUATION</vt:lpstr>
      <vt:lpstr>MULTIPLE LINEAR REGRESSION MODEL</vt:lpstr>
      <vt:lpstr>MULTIPLE REGRESSION MODEL  EQUATION</vt:lpstr>
      <vt:lpstr>Added Variable Plots for age and bmi with charges</vt:lpstr>
      <vt:lpstr>Analysis of smokers with respect to gender, age and BMI.</vt:lpstr>
      <vt:lpstr>Analysis of smokers with respect to gender, age and BMI.</vt:lpstr>
      <vt:lpstr>Analysis of smokers with respect to gender, age and BMI.</vt:lpstr>
      <vt:lpstr>Analysis of smokers with respect to gender, age and BMI.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karrtik</dc:creator>
  <cp:lastModifiedBy>Dhawal Duggar</cp:lastModifiedBy>
  <cp:revision>20</cp:revision>
  <dcterms:created xsi:type="dcterms:W3CDTF">2022-11-12T03:32:57Z</dcterms:created>
  <dcterms:modified xsi:type="dcterms:W3CDTF">2022-11-14T21:07:26Z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2022-11-12T00:00:00Z</vt:filetime>
  </property>
</Properties>
</file>