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371130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1B342-12E8-47CF-8590-107960AC68A5}"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27939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147005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325906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2153961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682328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4042849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3077956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126471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429128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1B342-12E8-47CF-8590-107960AC68A5}"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119825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1B342-12E8-47CF-8590-107960AC68A5}"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7046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1B342-12E8-47CF-8590-107960AC68A5}" type="datetimeFigureOut">
              <a:rPr lang="en-IN" smtClean="0"/>
              <a:t>22-12-2021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104318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1B342-12E8-47CF-8590-107960AC68A5}" type="datetimeFigureOut">
              <a:rPr lang="en-IN" smtClean="0"/>
              <a:t>22-12-2021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5428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1B342-12E8-47CF-8590-107960AC68A5}" type="datetimeFigureOut">
              <a:rPr lang="en-IN" smtClean="0"/>
              <a:t>22-12-2021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941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1B342-12E8-47CF-8590-107960AC68A5}"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375600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1B342-12E8-47CF-8590-107960AC68A5}"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63371-D157-4850-AF6C-CEBF2E02BB69}" type="slidenum">
              <a:rPr lang="en-IN" smtClean="0"/>
              <a:t>‹#›</a:t>
            </a:fld>
            <a:endParaRPr lang="en-IN"/>
          </a:p>
        </p:txBody>
      </p:sp>
    </p:spTree>
    <p:extLst>
      <p:ext uri="{BB962C8B-B14F-4D97-AF65-F5344CB8AC3E}">
        <p14:creationId xmlns:p14="http://schemas.microsoft.com/office/powerpoint/2010/main" val="351045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31B342-12E8-47CF-8590-107960AC68A5}" type="datetimeFigureOut">
              <a:rPr lang="en-IN" smtClean="0"/>
              <a:t>22-12-2021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F63371-D157-4850-AF6C-CEBF2E02BB69}" type="slidenum">
              <a:rPr lang="en-IN" smtClean="0"/>
              <a:t>‹#›</a:t>
            </a:fld>
            <a:endParaRPr lang="en-IN"/>
          </a:p>
        </p:txBody>
      </p:sp>
    </p:spTree>
    <p:extLst>
      <p:ext uri="{BB962C8B-B14F-4D97-AF65-F5344CB8AC3E}">
        <p14:creationId xmlns:p14="http://schemas.microsoft.com/office/powerpoint/2010/main" val="385562093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ciencedirect.com/science/article/pii/S187454821930064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t academy of engineering logo">
            <a:extLst>
              <a:ext uri="{FF2B5EF4-FFF2-40B4-BE49-F238E27FC236}">
                <a16:creationId xmlns:a16="http://schemas.microsoft.com/office/drawing/2014/main" id="{A8B79DE3-A03B-449F-918A-71921A91A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240" y="183198"/>
            <a:ext cx="5721350" cy="9776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C88579D-13AD-4BFC-8E56-47B02494D410}"/>
              </a:ext>
            </a:extLst>
          </p:cNvPr>
          <p:cNvSpPr txBox="1"/>
          <p:nvPr/>
        </p:nvSpPr>
        <p:spPr>
          <a:xfrm>
            <a:off x="2561590" y="1374894"/>
            <a:ext cx="6096000" cy="461665"/>
          </a:xfrm>
          <a:prstGeom prst="rect">
            <a:avLst/>
          </a:prstGeom>
          <a:noFill/>
        </p:spPr>
        <p:txBody>
          <a:bodyPr wrap="square">
            <a:spAutoFit/>
          </a:bodyPr>
          <a:lstStyle/>
          <a:p>
            <a:pPr algn="ctr"/>
            <a:r>
              <a:rPr lang="en-IN" sz="2400" b="0" i="0" u="none" strike="noStrike" dirty="0">
                <a:effectLst/>
                <a:latin typeface="Times New Roman" panose="02020603050405020304" pitchFamily="18" charset="0"/>
              </a:rPr>
              <a:t>School of  Computer Engineering</a:t>
            </a:r>
            <a:endParaRPr lang="en-IN" sz="2400" dirty="0"/>
          </a:p>
        </p:txBody>
      </p:sp>
      <p:sp>
        <p:nvSpPr>
          <p:cNvPr id="9" name="TextBox 8">
            <a:extLst>
              <a:ext uri="{FF2B5EF4-FFF2-40B4-BE49-F238E27FC236}">
                <a16:creationId xmlns:a16="http://schemas.microsoft.com/office/drawing/2014/main" id="{8FFDFAF9-56B8-419E-99A5-C6AF6B1110BE}"/>
              </a:ext>
            </a:extLst>
          </p:cNvPr>
          <p:cNvSpPr txBox="1"/>
          <p:nvPr/>
        </p:nvSpPr>
        <p:spPr>
          <a:xfrm>
            <a:off x="2561590" y="2050613"/>
            <a:ext cx="6775450" cy="1446550"/>
          </a:xfrm>
          <a:prstGeom prst="rect">
            <a:avLst/>
          </a:prstGeom>
          <a:noFill/>
        </p:spPr>
        <p:txBody>
          <a:bodyPr wrap="square">
            <a:spAutoFit/>
          </a:bodyPr>
          <a:lstStyle/>
          <a:p>
            <a:pPr algn="ctr" rtl="0">
              <a:spcBef>
                <a:spcPts val="0"/>
              </a:spcBef>
              <a:spcAft>
                <a:spcPts val="0"/>
              </a:spcAft>
            </a:pPr>
            <a:r>
              <a:rPr lang="en-US" sz="2400" b="0" i="0" u="sng" dirty="0">
                <a:solidFill>
                  <a:srgbClr val="000000"/>
                </a:solidFill>
                <a:effectLst/>
                <a:latin typeface="Times New Roman" panose="02020603050405020304" pitchFamily="18" charset="0"/>
              </a:rPr>
              <a:t>Presentation for TY Project (Final Review ), Sem V, 2021-22</a:t>
            </a:r>
            <a:endParaRPr lang="en-US" sz="2400" b="0" dirty="0">
              <a:effectLst/>
            </a:endParaRPr>
          </a:p>
          <a:p>
            <a:br>
              <a:rPr lang="en-US" sz="2000" dirty="0"/>
            </a:br>
            <a:endParaRPr lang="en-IN" sz="2000" dirty="0"/>
          </a:p>
        </p:txBody>
      </p:sp>
      <p:sp>
        <p:nvSpPr>
          <p:cNvPr id="11" name="TextBox 10">
            <a:extLst>
              <a:ext uri="{FF2B5EF4-FFF2-40B4-BE49-F238E27FC236}">
                <a16:creationId xmlns:a16="http://schemas.microsoft.com/office/drawing/2014/main" id="{CA4A918F-A525-417A-9216-202D89ADD187}"/>
              </a:ext>
            </a:extLst>
          </p:cNvPr>
          <p:cNvSpPr txBox="1"/>
          <p:nvPr/>
        </p:nvSpPr>
        <p:spPr>
          <a:xfrm>
            <a:off x="2141537" y="3098220"/>
            <a:ext cx="7908926" cy="584775"/>
          </a:xfrm>
          <a:prstGeom prst="rect">
            <a:avLst/>
          </a:prstGeom>
          <a:noFill/>
        </p:spPr>
        <p:txBody>
          <a:bodyPr wrap="square">
            <a:spAutoFit/>
          </a:bodyPr>
          <a:lstStyle/>
          <a:p>
            <a:r>
              <a:rPr lang="en-US" sz="3200" b="1" i="0" u="none" strike="noStrike" dirty="0">
                <a:effectLst/>
                <a:latin typeface="Times New Roman" panose="02020603050405020304" pitchFamily="18" charset="0"/>
              </a:rPr>
              <a:t>Secured Framework for pocket smart cards</a:t>
            </a:r>
            <a:endParaRPr lang="en-IN" sz="3200" dirty="0"/>
          </a:p>
        </p:txBody>
      </p:sp>
      <p:sp>
        <p:nvSpPr>
          <p:cNvPr id="13" name="TextBox 12">
            <a:extLst>
              <a:ext uri="{FF2B5EF4-FFF2-40B4-BE49-F238E27FC236}">
                <a16:creationId xmlns:a16="http://schemas.microsoft.com/office/drawing/2014/main" id="{2893E0AD-3ECE-4C07-8B0C-06DF00CDEF33}"/>
              </a:ext>
            </a:extLst>
          </p:cNvPr>
          <p:cNvSpPr txBox="1"/>
          <p:nvPr/>
        </p:nvSpPr>
        <p:spPr>
          <a:xfrm>
            <a:off x="5949315" y="4493657"/>
            <a:ext cx="6096000" cy="2544286"/>
          </a:xfrm>
          <a:prstGeom prst="rect">
            <a:avLst/>
          </a:prstGeom>
          <a:noFill/>
        </p:spPr>
        <p:txBody>
          <a:bodyPr wrap="square">
            <a:spAutoFit/>
          </a:bodyPr>
          <a:lstStyle/>
          <a:p>
            <a:pPr algn="r" rtl="0">
              <a:spcBef>
                <a:spcPts val="0"/>
              </a:spcBef>
              <a:spcAft>
                <a:spcPts val="0"/>
              </a:spcAft>
            </a:pPr>
            <a:r>
              <a:rPr lang="en-IN" sz="1800" b="1" i="0" u="none" strike="noStrike" dirty="0">
                <a:solidFill>
                  <a:srgbClr val="0C0C0C"/>
                </a:solidFill>
                <a:effectLst/>
                <a:latin typeface="Times New Roman" panose="02020603050405020304" pitchFamily="18" charset="0"/>
              </a:rPr>
              <a:t>GROUP NAME:</a:t>
            </a:r>
            <a:endParaRPr lang="en-IN" b="0" dirty="0">
              <a:effectLst/>
            </a:endParaRPr>
          </a:p>
          <a:p>
            <a:pPr algn="r" rtl="0">
              <a:spcBef>
                <a:spcPts val="1000"/>
              </a:spcBef>
              <a:spcAft>
                <a:spcPts val="0"/>
              </a:spcAft>
            </a:pPr>
            <a:r>
              <a:rPr lang="en-IN" sz="1800" b="0" i="0" u="none" strike="noStrike" dirty="0">
                <a:solidFill>
                  <a:srgbClr val="0C0C0C"/>
                </a:solidFill>
                <a:effectLst/>
                <a:latin typeface="Times New Roman" panose="02020603050405020304" pitchFamily="18" charset="0"/>
              </a:rPr>
              <a:t>KAPIL KHAIRKAR [SCET43]</a:t>
            </a:r>
            <a:endParaRPr lang="en-IN" b="0" dirty="0">
              <a:effectLst/>
            </a:endParaRPr>
          </a:p>
          <a:p>
            <a:pPr algn="r" rtl="0">
              <a:spcBef>
                <a:spcPts val="1000"/>
              </a:spcBef>
              <a:spcAft>
                <a:spcPts val="0"/>
              </a:spcAft>
            </a:pPr>
            <a:r>
              <a:rPr lang="en-IN" sz="1800" b="0" i="0" u="none" strike="noStrike" dirty="0">
                <a:solidFill>
                  <a:srgbClr val="0C0C0C"/>
                </a:solidFill>
                <a:effectLst/>
                <a:latin typeface="Times New Roman" panose="02020603050405020304" pitchFamily="18" charset="0"/>
              </a:rPr>
              <a:t>SHUBHAM KOTGIRE [SCET209]</a:t>
            </a:r>
            <a:endParaRPr lang="en-IN" b="0" dirty="0">
              <a:effectLst/>
            </a:endParaRPr>
          </a:p>
          <a:p>
            <a:pPr algn="r" rtl="0">
              <a:spcBef>
                <a:spcPts val="1000"/>
              </a:spcBef>
              <a:spcAft>
                <a:spcPts val="0"/>
              </a:spcAft>
            </a:pPr>
            <a:r>
              <a:rPr lang="en-IN" sz="1800" b="0" i="0" u="none" strike="noStrike" dirty="0">
                <a:solidFill>
                  <a:srgbClr val="0C0C0C"/>
                </a:solidFill>
                <a:effectLst/>
                <a:latin typeface="Times New Roman" panose="02020603050405020304" pitchFamily="18" charset="0"/>
              </a:rPr>
              <a:t>SHUBHAM KOTKAR[SCET230]</a:t>
            </a:r>
            <a:endParaRPr lang="en-IN" b="0" dirty="0">
              <a:effectLst/>
            </a:endParaRPr>
          </a:p>
          <a:p>
            <a:pPr algn="r" rtl="0">
              <a:spcBef>
                <a:spcPts val="1000"/>
              </a:spcBef>
              <a:spcAft>
                <a:spcPts val="0"/>
              </a:spcAft>
            </a:pPr>
            <a:r>
              <a:rPr lang="en-IN" sz="1800" b="0" i="0" u="none" strike="noStrike" dirty="0">
                <a:solidFill>
                  <a:srgbClr val="0C0C0C"/>
                </a:solidFill>
                <a:effectLst/>
                <a:latin typeface="Times New Roman" panose="02020603050405020304" pitchFamily="18" charset="0"/>
              </a:rPr>
              <a:t>DHAWAL HEMANE [TEE11]</a:t>
            </a:r>
            <a:endParaRPr lang="en-IN" b="0" dirty="0">
              <a:effectLst/>
            </a:endParaRPr>
          </a:p>
          <a:p>
            <a:br>
              <a:rPr lang="en-IN" b="0" dirty="0">
                <a:effectLst/>
              </a:rPr>
            </a:br>
            <a:endParaRPr lang="en-IN" dirty="0"/>
          </a:p>
        </p:txBody>
      </p:sp>
      <p:sp>
        <p:nvSpPr>
          <p:cNvPr id="15" name="TextBox 14">
            <a:extLst>
              <a:ext uri="{FF2B5EF4-FFF2-40B4-BE49-F238E27FC236}">
                <a16:creationId xmlns:a16="http://schemas.microsoft.com/office/drawing/2014/main" id="{A6485463-3D9A-4B6E-9B9B-B1719FAFB405}"/>
              </a:ext>
            </a:extLst>
          </p:cNvPr>
          <p:cNvSpPr txBox="1"/>
          <p:nvPr/>
        </p:nvSpPr>
        <p:spPr>
          <a:xfrm>
            <a:off x="146685" y="5529431"/>
            <a:ext cx="6096000" cy="1328569"/>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rPr>
              <a:t>Guide:</a:t>
            </a:r>
            <a:endParaRPr lang="en-IN" b="0" dirty="0">
              <a:effectLst/>
            </a:endParaRPr>
          </a:p>
          <a:p>
            <a:pPr rtl="0">
              <a:spcBef>
                <a:spcPts val="1000"/>
              </a:spcBef>
              <a:spcAft>
                <a:spcPts val="0"/>
              </a:spcAft>
            </a:pPr>
            <a:r>
              <a:rPr lang="en-IN" sz="1800" b="0" i="0" u="none" strike="noStrike" dirty="0">
                <a:solidFill>
                  <a:srgbClr val="000000"/>
                </a:solidFill>
                <a:effectLst/>
                <a:latin typeface="Times New Roman" panose="02020603050405020304" pitchFamily="18" charset="0"/>
              </a:rPr>
              <a:t>Mrs. Jayshree Kulkarni</a:t>
            </a:r>
            <a:endParaRPr lang="en-IN" b="0" dirty="0">
              <a:effectLst/>
            </a:endParaRPr>
          </a:p>
          <a:p>
            <a:br>
              <a:rPr lang="en-IN" dirty="0"/>
            </a:br>
            <a:endParaRPr lang="en-IN" dirty="0"/>
          </a:p>
        </p:txBody>
      </p:sp>
    </p:spTree>
    <p:extLst>
      <p:ext uri="{BB962C8B-B14F-4D97-AF65-F5344CB8AC3E}">
        <p14:creationId xmlns:p14="http://schemas.microsoft.com/office/powerpoint/2010/main" val="46319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6316-7A63-4C42-9A20-F3BA6343AEA2}"/>
              </a:ext>
            </a:extLst>
          </p:cNvPr>
          <p:cNvSpPr>
            <a:spLocks noGrp="1"/>
          </p:cNvSpPr>
          <p:nvPr>
            <p:ph type="title"/>
          </p:nvPr>
        </p:nvSpPr>
        <p:spPr>
          <a:xfrm>
            <a:off x="1484311" y="254001"/>
            <a:ext cx="10018713" cy="1016000"/>
          </a:xfrm>
        </p:spPr>
        <p:txBody>
          <a:bodyPr/>
          <a:lstStyle/>
          <a:p>
            <a:r>
              <a:rPr lang="en-IN" dirty="0">
                <a:latin typeface="Courier New" panose="02070309020205020404" pitchFamily="49" charset="0"/>
                <a:cs typeface="Courier New" panose="02070309020205020404" pitchFamily="49" charset="0"/>
              </a:rPr>
              <a:t>Sequence diagram</a:t>
            </a:r>
          </a:p>
        </p:txBody>
      </p:sp>
      <p:pic>
        <p:nvPicPr>
          <p:cNvPr id="5" name="Content Placeholder 4">
            <a:extLst>
              <a:ext uri="{FF2B5EF4-FFF2-40B4-BE49-F238E27FC236}">
                <a16:creationId xmlns:a16="http://schemas.microsoft.com/office/drawing/2014/main" id="{DA0EC000-15A4-493F-93C6-F6390E245BBB}"/>
              </a:ext>
            </a:extLst>
          </p:cNvPr>
          <p:cNvPicPr>
            <a:picLocks noGrp="1" noChangeAspect="1"/>
          </p:cNvPicPr>
          <p:nvPr>
            <p:ph idx="1"/>
          </p:nvPr>
        </p:nvPicPr>
        <p:blipFill>
          <a:blip r:embed="rId2"/>
          <a:stretch>
            <a:fillRect/>
          </a:stretch>
        </p:blipFill>
        <p:spPr>
          <a:xfrm>
            <a:off x="1564640" y="1270001"/>
            <a:ext cx="9631680" cy="4663439"/>
          </a:xfrm>
        </p:spPr>
      </p:pic>
    </p:spTree>
    <p:extLst>
      <p:ext uri="{BB962C8B-B14F-4D97-AF65-F5344CB8AC3E}">
        <p14:creationId xmlns:p14="http://schemas.microsoft.com/office/powerpoint/2010/main" val="174994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8372-B5DC-445F-B466-3E953E91779D}"/>
              </a:ext>
            </a:extLst>
          </p:cNvPr>
          <p:cNvSpPr>
            <a:spLocks noGrp="1"/>
          </p:cNvSpPr>
          <p:nvPr>
            <p:ph type="title"/>
          </p:nvPr>
        </p:nvSpPr>
        <p:spPr>
          <a:xfrm>
            <a:off x="1484311" y="91441"/>
            <a:ext cx="10018713" cy="1300480"/>
          </a:xfrm>
        </p:spPr>
        <p:txBody>
          <a:bodyPr/>
          <a:lstStyle/>
          <a:p>
            <a:r>
              <a:rPr lang="en-IN" dirty="0">
                <a:latin typeface="Courier New" panose="02070309020205020404" pitchFamily="49" charset="0"/>
                <a:cs typeface="Courier New" panose="02070309020205020404" pitchFamily="49" charset="0"/>
              </a:rPr>
              <a:t>Activity Diagram</a:t>
            </a:r>
          </a:p>
        </p:txBody>
      </p:sp>
      <p:pic>
        <p:nvPicPr>
          <p:cNvPr id="5" name="Content Placeholder 4">
            <a:extLst>
              <a:ext uri="{FF2B5EF4-FFF2-40B4-BE49-F238E27FC236}">
                <a16:creationId xmlns:a16="http://schemas.microsoft.com/office/drawing/2014/main" id="{4C9A104E-5698-4B14-9479-9E7D68FC6FF9}"/>
              </a:ext>
            </a:extLst>
          </p:cNvPr>
          <p:cNvPicPr>
            <a:picLocks noGrp="1" noChangeAspect="1"/>
          </p:cNvPicPr>
          <p:nvPr>
            <p:ph idx="1"/>
          </p:nvPr>
        </p:nvPicPr>
        <p:blipFill>
          <a:blip r:embed="rId2"/>
          <a:stretch>
            <a:fillRect/>
          </a:stretch>
        </p:blipFill>
        <p:spPr>
          <a:xfrm>
            <a:off x="1270000" y="1391921"/>
            <a:ext cx="9702800" cy="4785359"/>
          </a:xfrm>
        </p:spPr>
      </p:pic>
    </p:spTree>
    <p:extLst>
      <p:ext uri="{BB962C8B-B14F-4D97-AF65-F5344CB8AC3E}">
        <p14:creationId xmlns:p14="http://schemas.microsoft.com/office/powerpoint/2010/main" val="389839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28B7-70D1-4391-A40E-B4108BA83D48}"/>
              </a:ext>
            </a:extLst>
          </p:cNvPr>
          <p:cNvSpPr>
            <a:spLocks noGrp="1"/>
          </p:cNvSpPr>
          <p:nvPr>
            <p:ph type="title"/>
          </p:nvPr>
        </p:nvSpPr>
        <p:spPr>
          <a:xfrm>
            <a:off x="1484311" y="223521"/>
            <a:ext cx="10018713" cy="1209040"/>
          </a:xfrm>
        </p:spPr>
        <p:txBody>
          <a:bodyPr/>
          <a:lstStyle/>
          <a:p>
            <a:r>
              <a:rPr lang="en-IN" dirty="0">
                <a:latin typeface="Courier New" panose="02070309020205020404" pitchFamily="49" charset="0"/>
                <a:cs typeface="Courier New" panose="02070309020205020404" pitchFamily="49" charset="0"/>
              </a:rPr>
              <a:t>Methodology</a:t>
            </a:r>
          </a:p>
        </p:txBody>
      </p:sp>
      <p:sp>
        <p:nvSpPr>
          <p:cNvPr id="3" name="Content Placeholder 2">
            <a:extLst>
              <a:ext uri="{FF2B5EF4-FFF2-40B4-BE49-F238E27FC236}">
                <a16:creationId xmlns:a16="http://schemas.microsoft.com/office/drawing/2014/main" id="{356EB852-E692-48F2-A849-1B9D9D8C15F4}"/>
              </a:ext>
            </a:extLst>
          </p:cNvPr>
          <p:cNvSpPr>
            <a:spLocks noGrp="1"/>
          </p:cNvSpPr>
          <p:nvPr>
            <p:ph idx="1"/>
          </p:nvPr>
        </p:nvSpPr>
        <p:spPr>
          <a:xfrm>
            <a:off x="1484310" y="1432561"/>
            <a:ext cx="10018713" cy="4765039"/>
          </a:xfrm>
        </p:spPr>
        <p:txBody>
          <a:bodyPr>
            <a:normAutofit/>
          </a:bodyPr>
          <a:lstStyle/>
          <a:p>
            <a:pPr marL="0" indent="0" algn="just">
              <a:buNone/>
            </a:pPr>
            <a:r>
              <a:rPr lang="en-US" sz="2000" dirty="0">
                <a:latin typeface="Courier New" panose="02070309020205020404" pitchFamily="49" charset="0"/>
                <a:cs typeface="Courier New" panose="02070309020205020404" pitchFamily="49" charset="0"/>
              </a:rPr>
              <a:t>This approach is based on ensuring the security of contactless payment cards. The major goal of this strategy is to only activate the card when it is in the hands of a human. A semi-circuit in the card can be used to do this. The circuit will be completed once the card holder holds the card to finish the transaction because we humans have electrons in our bodies. This will ensure that the card is in the hands of the cardholder, allowing us to proceed with the transaction.</a:t>
            </a:r>
          </a:p>
          <a:p>
            <a:pPr marL="0" indent="0" algn="just">
              <a:buNone/>
            </a:pPr>
            <a:endParaRPr lang="en-IN" sz="20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457CD44F-84B9-4C92-A239-F93F795DEC23}"/>
              </a:ext>
            </a:extLst>
          </p:cNvPr>
          <p:cNvPicPr>
            <a:picLocks noChangeAspect="1"/>
          </p:cNvPicPr>
          <p:nvPr/>
        </p:nvPicPr>
        <p:blipFill>
          <a:blip r:embed="rId2"/>
          <a:stretch>
            <a:fillRect/>
          </a:stretch>
        </p:blipFill>
        <p:spPr>
          <a:xfrm>
            <a:off x="2092960" y="4897120"/>
            <a:ext cx="8148320" cy="1412240"/>
          </a:xfrm>
          <a:prstGeom prst="rect">
            <a:avLst/>
          </a:prstGeom>
        </p:spPr>
      </p:pic>
    </p:spTree>
    <p:extLst>
      <p:ext uri="{BB962C8B-B14F-4D97-AF65-F5344CB8AC3E}">
        <p14:creationId xmlns:p14="http://schemas.microsoft.com/office/powerpoint/2010/main" val="70116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0FB9-BA3E-4D44-B113-4220645F7D43}"/>
              </a:ext>
            </a:extLst>
          </p:cNvPr>
          <p:cNvSpPr>
            <a:spLocks noGrp="1"/>
          </p:cNvSpPr>
          <p:nvPr>
            <p:ph type="title"/>
          </p:nvPr>
        </p:nvSpPr>
        <p:spPr>
          <a:xfrm>
            <a:off x="838200" y="243841"/>
            <a:ext cx="10515600" cy="873759"/>
          </a:xfrm>
        </p:spPr>
        <p:txBody>
          <a:bodyPr>
            <a:normAutofit/>
          </a:bodyPr>
          <a:lstStyle/>
          <a:p>
            <a:r>
              <a:rPr lang="en-IN" dirty="0">
                <a:latin typeface="Courier New" panose="02070309020205020404" pitchFamily="49" charset="0"/>
                <a:cs typeface="Courier New" panose="02070309020205020404" pitchFamily="49" charset="0"/>
              </a:rPr>
              <a:t>Methodology</a:t>
            </a:r>
            <a:endParaRPr lang="en-IN" dirty="0"/>
          </a:p>
        </p:txBody>
      </p:sp>
      <p:sp>
        <p:nvSpPr>
          <p:cNvPr id="3" name="Content Placeholder 2">
            <a:extLst>
              <a:ext uri="{FF2B5EF4-FFF2-40B4-BE49-F238E27FC236}">
                <a16:creationId xmlns:a16="http://schemas.microsoft.com/office/drawing/2014/main" id="{FF5777F8-6337-449B-B705-06814CEC9997}"/>
              </a:ext>
            </a:extLst>
          </p:cNvPr>
          <p:cNvSpPr>
            <a:spLocks noGrp="1"/>
          </p:cNvSpPr>
          <p:nvPr>
            <p:ph idx="1"/>
          </p:nvPr>
        </p:nvSpPr>
        <p:spPr>
          <a:xfrm>
            <a:off x="1254760" y="843280"/>
            <a:ext cx="10734040" cy="5343843"/>
          </a:xfrm>
        </p:spPr>
        <p:txBody>
          <a:bodyPr>
            <a:noAutofit/>
          </a:bodyPr>
          <a:lstStyle/>
          <a:p>
            <a:pPr marL="0" indent="0" algn="just">
              <a:buNone/>
            </a:pPr>
            <a:r>
              <a:rPr lang="en-US" sz="2000" dirty="0">
                <a:latin typeface="Courier New" panose="02070309020205020404" pitchFamily="49" charset="0"/>
                <a:cs typeface="Courier New" panose="02070309020205020404" pitchFamily="49" charset="0"/>
              </a:rPr>
              <a:t>This is a second authentication factor in which the user verifies its unique identification in relation to the smart mole. Here, we'll look at how to create and authenticate using a one-time-pad, which provides a quick and secure way to create authentication. HOTP (HMAC based one-time password) designated RFC 4226 is the major otp generating technique we use, and it also supports authenticated services. OATH/ HOTP (RFC 4226). The Pos (merchant terminal) sends an authorization request to the processor, who then sends it to the card brand, who then sends it to the bank branch, where the user's financial information is registered. After that, the bank retrieves data from the user, such as account balances, and generates an authorization number, which is then sent back to the POS.</a:t>
            </a:r>
          </a:p>
          <a:p>
            <a:pPr marL="0" indent="0" algn="just">
              <a:buNone/>
            </a:pPr>
            <a:endParaRPr lang="en-IN" sz="20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C79D8870-7A33-4FA6-8786-3D51939C0313}"/>
              </a:ext>
            </a:extLst>
          </p:cNvPr>
          <p:cNvPicPr>
            <a:picLocks noChangeAspect="1"/>
          </p:cNvPicPr>
          <p:nvPr/>
        </p:nvPicPr>
        <p:blipFill>
          <a:blip r:embed="rId2"/>
          <a:stretch>
            <a:fillRect/>
          </a:stretch>
        </p:blipFill>
        <p:spPr>
          <a:xfrm>
            <a:off x="3619240" y="5140643"/>
            <a:ext cx="6005080" cy="1645919"/>
          </a:xfrm>
          <a:prstGeom prst="rect">
            <a:avLst/>
          </a:prstGeom>
        </p:spPr>
      </p:pic>
    </p:spTree>
    <p:extLst>
      <p:ext uri="{BB962C8B-B14F-4D97-AF65-F5344CB8AC3E}">
        <p14:creationId xmlns:p14="http://schemas.microsoft.com/office/powerpoint/2010/main" val="208422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39F5-3E61-4174-B2C4-93799CEA07DA}"/>
              </a:ext>
            </a:extLst>
          </p:cNvPr>
          <p:cNvSpPr>
            <a:spLocks noGrp="1"/>
          </p:cNvSpPr>
          <p:nvPr>
            <p:ph type="title"/>
          </p:nvPr>
        </p:nvSpPr>
        <p:spPr>
          <a:xfrm>
            <a:off x="1484311" y="193041"/>
            <a:ext cx="10018713" cy="1127760"/>
          </a:xfrm>
        </p:spPr>
        <p:txBody>
          <a:bodyPr/>
          <a:lstStyle/>
          <a:p>
            <a:r>
              <a:rPr lang="en-IN" dirty="0">
                <a:latin typeface="Courier New" panose="02070309020205020404" pitchFamily="49" charset="0"/>
                <a:cs typeface="Courier New" panose="02070309020205020404" pitchFamily="49" charset="0"/>
              </a:rPr>
              <a:t>Conclusion</a:t>
            </a:r>
          </a:p>
        </p:txBody>
      </p:sp>
      <p:sp>
        <p:nvSpPr>
          <p:cNvPr id="3" name="Content Placeholder 2">
            <a:extLst>
              <a:ext uri="{FF2B5EF4-FFF2-40B4-BE49-F238E27FC236}">
                <a16:creationId xmlns:a16="http://schemas.microsoft.com/office/drawing/2014/main" id="{6AF89F2A-4E66-42A6-8AFB-05CF605B4D32}"/>
              </a:ext>
            </a:extLst>
          </p:cNvPr>
          <p:cNvSpPr>
            <a:spLocks noGrp="1"/>
          </p:cNvSpPr>
          <p:nvPr>
            <p:ph idx="1"/>
          </p:nvPr>
        </p:nvSpPr>
        <p:spPr>
          <a:xfrm>
            <a:off x="1484310" y="1320801"/>
            <a:ext cx="10018713" cy="4470399"/>
          </a:xfrm>
        </p:spPr>
        <p:txBody>
          <a:bodyPr>
            <a:normAutofit/>
          </a:bodyPr>
          <a:lstStyle/>
          <a:p>
            <a:pPr marL="0" indent="0" algn="just">
              <a:buNone/>
            </a:pPr>
            <a:r>
              <a:rPr lang="en-US" dirty="0">
                <a:latin typeface="Courier New" panose="02070309020205020404" pitchFamily="49" charset="0"/>
                <a:cs typeface="Courier New" panose="02070309020205020404" pitchFamily="49" charset="0"/>
              </a:rPr>
              <a:t>We showed how, when combined with other known contactless card weaknesses, this feature may be used by an attacker to carry out illicit operations like identity theft or fraudulent financial transactions. Based on the technique described above, we may deduce that this initiative is being used to secure contactless payment cards. This initiative consists of numerous entities such as users, merchants, and bank issuers that all work together to ensure the easy and secure deployment of contactless transactions.</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562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24E7-9DF6-4B47-96DE-82EA39F147DB}"/>
              </a:ext>
            </a:extLst>
          </p:cNvPr>
          <p:cNvSpPr>
            <a:spLocks noGrp="1"/>
          </p:cNvSpPr>
          <p:nvPr>
            <p:ph type="title"/>
          </p:nvPr>
        </p:nvSpPr>
        <p:spPr>
          <a:xfrm>
            <a:off x="1484311" y="203201"/>
            <a:ext cx="10018713" cy="1209039"/>
          </a:xfrm>
        </p:spPr>
        <p:txBody>
          <a:bodyPr/>
          <a:lstStyle/>
          <a:p>
            <a:r>
              <a:rPr lang="en-IN" dirty="0">
                <a:latin typeface="Courier New" panose="02070309020205020404" pitchFamily="49" charset="0"/>
                <a:cs typeface="Courier New" panose="02070309020205020404" pitchFamily="49" charset="0"/>
              </a:rPr>
              <a:t>Reference</a:t>
            </a:r>
          </a:p>
        </p:txBody>
      </p:sp>
      <p:sp>
        <p:nvSpPr>
          <p:cNvPr id="3" name="Content Placeholder 2">
            <a:extLst>
              <a:ext uri="{FF2B5EF4-FFF2-40B4-BE49-F238E27FC236}">
                <a16:creationId xmlns:a16="http://schemas.microsoft.com/office/drawing/2014/main" id="{B5256964-8F05-4FE2-AE9D-A1569ED7E39A}"/>
              </a:ext>
            </a:extLst>
          </p:cNvPr>
          <p:cNvSpPr>
            <a:spLocks noGrp="1"/>
          </p:cNvSpPr>
          <p:nvPr>
            <p:ph idx="1"/>
          </p:nvPr>
        </p:nvSpPr>
        <p:spPr>
          <a:xfrm>
            <a:off x="1484310" y="1209040"/>
            <a:ext cx="10018713" cy="4582161"/>
          </a:xfrm>
        </p:spPr>
        <p:txBody>
          <a:bodyPr>
            <a:normAutofit fontScale="77500" lnSpcReduction="20000"/>
          </a:bodyPr>
          <a:lstStyle/>
          <a:p>
            <a:pPr algn="just">
              <a:buFont typeface="Wingdings" panose="05000000000000000000" pitchFamily="2" charset="2"/>
              <a:buChar char="Ø"/>
            </a:pPr>
            <a:r>
              <a:rPr lang="en-US" sz="2300" dirty="0">
                <a:latin typeface="Courier New" panose="02070309020205020404" pitchFamily="49" charset="0"/>
                <a:cs typeface="Courier New" panose="02070309020205020404" pitchFamily="49" charset="0"/>
              </a:rPr>
              <a:t>M. Roland, J. Langer and J. Scharinger, "Applying relay attacks to Google Wallet," 2013 5th International Workshop on Near Field Communication (NFC), 2013, pp. 1-6, doi: 10.1109/NFC.2013.6482441</a:t>
            </a:r>
          </a:p>
          <a:p>
            <a:pPr algn="just">
              <a:buFont typeface="Wingdings" panose="05000000000000000000" pitchFamily="2" charset="2"/>
              <a:buChar char="Ø"/>
            </a:pPr>
            <a:r>
              <a:rPr lang="en-IN" sz="2300" dirty="0">
                <a:latin typeface="Courier New" panose="02070309020205020404" pitchFamily="49" charset="0"/>
                <a:cs typeface="Courier New" panose="02070309020205020404" pitchFamily="49" charset="0"/>
              </a:rPr>
              <a:t>. The Dangers of Verify PIN on Contactless Cards [By] M. Emms, B. Arief, T. Defty, J. Hannon, F. Hao, A. van Moorsel Newcastle upon Tyne: Newcastle University: Computing Science, 2012. (Newcastle University, Computing Science, Technical Report Series, No. CS-TR-1332)</a:t>
            </a:r>
          </a:p>
          <a:p>
            <a:pPr algn="just">
              <a:buFont typeface="Wingdings" panose="05000000000000000000" pitchFamily="2" charset="2"/>
              <a:buChar char="Ø"/>
            </a:pPr>
            <a:r>
              <a:rPr lang="en-US" sz="2300" dirty="0">
                <a:latin typeface="Courier New" panose="02070309020205020404" pitchFamily="49" charset="0"/>
                <a:cs typeface="Courier New" panose="02070309020205020404" pitchFamily="49" charset="0"/>
              </a:rPr>
              <a:t>Luigi Sportiello, “Internet of Smart Cards”: A pocket attacks scenario,International Journal of Critical Infrastructure Protection, Volume 26,2019,100302,ISSN 1874-5482,https://doi.org/10.1016/j.ijcip.2019.05.005. (</a:t>
            </a:r>
            <a:r>
              <a:rPr lang="en-US" sz="2300" dirty="0">
                <a:latin typeface="Courier New" panose="02070309020205020404" pitchFamily="49" charset="0"/>
                <a:cs typeface="Courier New" panose="02070309020205020404" pitchFamily="49" charset="0"/>
                <a:hlinkClick r:id="rId2"/>
              </a:rPr>
              <a:t>https://www.sciencedirect.com/science/article/pii/S1874548219300642</a:t>
            </a:r>
            <a:r>
              <a:rPr lang="en-US" sz="2300" dirty="0">
                <a:latin typeface="Courier New" panose="02070309020205020404" pitchFamily="49" charset="0"/>
                <a:cs typeface="Courier New" panose="02070309020205020404" pitchFamily="49" charset="0"/>
              </a:rPr>
              <a:t>)</a:t>
            </a:r>
            <a:endParaRPr lang="en-IN" sz="2300" dirty="0">
              <a:latin typeface="Courier New" panose="02070309020205020404" pitchFamily="49" charset="0"/>
              <a:cs typeface="Courier New" panose="02070309020205020404" pitchFamily="49" charset="0"/>
            </a:endParaRPr>
          </a:p>
          <a:p>
            <a:pPr algn="just">
              <a:buFont typeface="Wingdings" panose="05000000000000000000" pitchFamily="2" charset="2"/>
              <a:buChar char="Ø"/>
            </a:pPr>
            <a:r>
              <a:rPr lang="en-IN" sz="2300" dirty="0">
                <a:latin typeface="Courier New" panose="02070309020205020404" pitchFamily="49" charset="0"/>
                <a:cs typeface="Courier New" panose="02070309020205020404" pitchFamily="49" charset="0"/>
              </a:rPr>
              <a:t>David C. Wyld (Eds) : ICCSEA, SPPR, CSIA, WimoA, UBIC - 2013 pp. 255–261, 2013. © CS &amp; IT-CSCP 2013</a:t>
            </a:r>
          </a:p>
          <a:p>
            <a:pPr algn="just">
              <a:buFont typeface="Wingdings" panose="05000000000000000000" pitchFamily="2" charset="2"/>
              <a:buChar char="Ø"/>
            </a:pPr>
            <a:r>
              <a:rPr lang="en-US" sz="2300" dirty="0">
                <a:latin typeface="Courier New" panose="02070309020205020404" pitchFamily="49" charset="0"/>
                <a:cs typeface="Courier New" panose="02070309020205020404" pitchFamily="49" charset="0"/>
              </a:rPr>
              <a:t>NFC Payment Spy: A Privacy Attack on Contactless Payment</a:t>
            </a:r>
            <a:endParaRPr lang="en-IN" sz="2300" dirty="0">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I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42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B27C-793D-425E-BBF7-E20C2A49B3F5}"/>
              </a:ext>
            </a:extLst>
          </p:cNvPr>
          <p:cNvSpPr>
            <a:spLocks noGrp="1"/>
          </p:cNvSpPr>
          <p:nvPr>
            <p:ph type="title"/>
          </p:nvPr>
        </p:nvSpPr>
        <p:spPr>
          <a:xfrm>
            <a:off x="1484311" y="685801"/>
            <a:ext cx="10018713" cy="1234440"/>
          </a:xfrm>
        </p:spPr>
        <p:txBody>
          <a:bodyPr/>
          <a:lstStyle/>
          <a:p>
            <a:r>
              <a:rPr lang="en-IN" dirty="0">
                <a:latin typeface="Courier New" panose="02070309020205020404" pitchFamily="49" charset="0"/>
                <a:cs typeface="Courier New" panose="02070309020205020404" pitchFamily="49" charset="0"/>
              </a:rPr>
              <a:t>Index</a:t>
            </a:r>
          </a:p>
        </p:txBody>
      </p:sp>
      <p:sp>
        <p:nvSpPr>
          <p:cNvPr id="3" name="Content Placeholder 2">
            <a:extLst>
              <a:ext uri="{FF2B5EF4-FFF2-40B4-BE49-F238E27FC236}">
                <a16:creationId xmlns:a16="http://schemas.microsoft.com/office/drawing/2014/main" id="{579833EB-3986-4143-A34D-024F0F4C06DE}"/>
              </a:ext>
            </a:extLst>
          </p:cNvPr>
          <p:cNvSpPr>
            <a:spLocks noGrp="1"/>
          </p:cNvSpPr>
          <p:nvPr>
            <p:ph idx="1"/>
          </p:nvPr>
        </p:nvSpPr>
        <p:spPr>
          <a:xfrm>
            <a:off x="1484310" y="2306321"/>
            <a:ext cx="10018713" cy="3484880"/>
          </a:xfrm>
        </p:spPr>
        <p:txBody>
          <a:bodyPr>
            <a:noAutofit/>
          </a:bodyPr>
          <a:lstStyle/>
          <a:p>
            <a:pPr algn="just"/>
            <a:r>
              <a:rPr lang="en-IN" b="0" i="0" dirty="0">
                <a:solidFill>
                  <a:srgbClr val="222222"/>
                </a:solidFill>
                <a:effectLst/>
                <a:latin typeface="Courier New" panose="02070309020205020404" pitchFamily="49" charset="0"/>
              </a:rPr>
              <a:t>Introduction (Motivation, Problem Statement, Objectives &amp; Scope)</a:t>
            </a:r>
          </a:p>
          <a:p>
            <a:pPr algn="just"/>
            <a:r>
              <a:rPr lang="en-IN" b="0" i="0" dirty="0">
                <a:solidFill>
                  <a:srgbClr val="222222"/>
                </a:solidFill>
                <a:effectLst/>
                <a:latin typeface="Courier New" panose="02070309020205020404" pitchFamily="49" charset="0"/>
              </a:rPr>
              <a:t> Literature Survey</a:t>
            </a:r>
          </a:p>
          <a:p>
            <a:pPr algn="just"/>
            <a:r>
              <a:rPr lang="en-IN" b="0" i="0" dirty="0">
                <a:solidFill>
                  <a:srgbClr val="222222"/>
                </a:solidFill>
                <a:effectLst/>
                <a:latin typeface="Courier New" panose="02070309020205020404" pitchFamily="49" charset="0"/>
              </a:rPr>
              <a:t> System Design (block diagram/proposed system and UML diagrams)</a:t>
            </a:r>
          </a:p>
          <a:p>
            <a:pPr algn="just"/>
            <a:r>
              <a:rPr lang="en-IN" b="0" i="0" dirty="0">
                <a:solidFill>
                  <a:srgbClr val="222222"/>
                </a:solidFill>
                <a:effectLst/>
                <a:latin typeface="Courier New" panose="02070309020205020404" pitchFamily="49" charset="0"/>
              </a:rPr>
              <a:t> Methodology</a:t>
            </a:r>
          </a:p>
          <a:p>
            <a:pPr algn="just"/>
            <a:r>
              <a:rPr lang="en-IN" b="0" i="0" dirty="0">
                <a:solidFill>
                  <a:srgbClr val="222222"/>
                </a:solidFill>
                <a:effectLst/>
                <a:latin typeface="Courier New" panose="02070309020205020404" pitchFamily="49" charset="0"/>
              </a:rPr>
              <a:t> Conclusion</a:t>
            </a:r>
          </a:p>
          <a:p>
            <a:pPr algn="just"/>
            <a:r>
              <a:rPr lang="en-IN" b="0" i="0" dirty="0">
                <a:solidFill>
                  <a:srgbClr val="222222"/>
                </a:solidFill>
                <a:effectLst/>
                <a:latin typeface="Courier New" panose="02070309020205020404" pitchFamily="49" charset="0"/>
              </a:rPr>
              <a:t> References</a:t>
            </a:r>
          </a:p>
          <a:p>
            <a:endParaRPr lang="en-IN" dirty="0"/>
          </a:p>
        </p:txBody>
      </p:sp>
    </p:spTree>
    <p:extLst>
      <p:ext uri="{BB962C8B-B14F-4D97-AF65-F5344CB8AC3E}">
        <p14:creationId xmlns:p14="http://schemas.microsoft.com/office/powerpoint/2010/main" val="238857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0851-F175-436A-BCFC-8E2DF141C81A}"/>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Introduction</a:t>
            </a:r>
          </a:p>
        </p:txBody>
      </p:sp>
      <p:sp>
        <p:nvSpPr>
          <p:cNvPr id="3" name="Content Placeholder 2">
            <a:extLst>
              <a:ext uri="{FF2B5EF4-FFF2-40B4-BE49-F238E27FC236}">
                <a16:creationId xmlns:a16="http://schemas.microsoft.com/office/drawing/2014/main" id="{30366429-B113-410E-9CE7-08319018BE7E}"/>
              </a:ext>
            </a:extLst>
          </p:cNvPr>
          <p:cNvSpPr>
            <a:spLocks noGrp="1"/>
          </p:cNvSpPr>
          <p:nvPr>
            <p:ph idx="1"/>
          </p:nvPr>
        </p:nvSpPr>
        <p:spPr/>
        <p:txBody>
          <a:bodyPr>
            <a:normAutofit lnSpcReduction="10000"/>
          </a:bodyPr>
          <a:lstStyle/>
          <a:p>
            <a:pPr marL="0" indent="0" algn="just">
              <a:buNone/>
            </a:pPr>
            <a:r>
              <a:rPr lang="en-US" dirty="0">
                <a:latin typeface="Courier New" panose="02070309020205020404" pitchFamily="49" charset="0"/>
                <a:cs typeface="Courier New" panose="02070309020205020404" pitchFamily="49" charset="0"/>
              </a:rPr>
              <a:t>People nowadays are victims of payment fraud, which leads to a loss of trust in banks that facilitate fraud, as well as an increase in payment volume, culminating in financial loss over time. Since a result, in order to provide a vital response to fraudulent credit card payments, we must focus on complex capital management security, as attackers will definitely devise new ways to get access to the system.</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863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D0F5-0B9D-4AB9-A65D-055F0D912A32}"/>
              </a:ext>
            </a:extLst>
          </p:cNvPr>
          <p:cNvSpPr>
            <a:spLocks noGrp="1"/>
          </p:cNvSpPr>
          <p:nvPr>
            <p:ph type="title"/>
          </p:nvPr>
        </p:nvSpPr>
        <p:spPr>
          <a:xfrm>
            <a:off x="838200" y="394447"/>
            <a:ext cx="10515600" cy="1296241"/>
          </a:xfrm>
        </p:spPr>
        <p:txBody>
          <a:bodyPr/>
          <a:lstStyle/>
          <a:p>
            <a:r>
              <a:rPr lang="en-IN" dirty="0">
                <a:latin typeface="Courier New" panose="02070309020205020404" pitchFamily="49" charset="0"/>
                <a:cs typeface="Courier New" panose="02070309020205020404" pitchFamily="49" charset="0"/>
              </a:rPr>
              <a:t>Motivation</a:t>
            </a:r>
          </a:p>
        </p:txBody>
      </p:sp>
      <p:sp>
        <p:nvSpPr>
          <p:cNvPr id="3" name="Content Placeholder 2">
            <a:extLst>
              <a:ext uri="{FF2B5EF4-FFF2-40B4-BE49-F238E27FC236}">
                <a16:creationId xmlns:a16="http://schemas.microsoft.com/office/drawing/2014/main" id="{EC27B3FC-5DD7-4610-8B9D-97943EEC17B1}"/>
              </a:ext>
            </a:extLst>
          </p:cNvPr>
          <p:cNvSpPr>
            <a:spLocks noGrp="1"/>
          </p:cNvSpPr>
          <p:nvPr>
            <p:ph idx="1"/>
          </p:nvPr>
        </p:nvSpPr>
        <p:spPr>
          <a:xfrm>
            <a:off x="1484310" y="2021841"/>
            <a:ext cx="10018713" cy="3769360"/>
          </a:xfrm>
        </p:spPr>
        <p:txBody>
          <a:bodyPr>
            <a:normAutofit fontScale="85000" lnSpcReduction="10000"/>
          </a:bodyPr>
          <a:lstStyle/>
          <a:p>
            <a:pPr marL="0" indent="0" algn="just">
              <a:buNone/>
            </a:pPr>
            <a:r>
              <a:rPr lang="en-US" dirty="0">
                <a:latin typeface="Courier New" panose="02070309020205020404" pitchFamily="49" charset="0"/>
                <a:cs typeface="Courier New" panose="02070309020205020404" pitchFamily="49" charset="0"/>
              </a:rPr>
              <a:t>The Credit Card Fraud Detection Problem involves looking back at previous credit card transactions and knowing which ones turned out to be fraudulent. This system is then used to see if a new transaction has occurred, and if so, whether it is a fraud or not. Our mission is to locate each and every one of them. Fraudulent transactions are reduced to a minimum, while erroneous transactions are reduced to a minimum. A significant premium is placed on the creation of an efficient and secure electronic payment system that can detect whether a transaction is fraudulent or not. We'll look at credit card fraud and how to spot it in this study. When someone uses another person's credit card for their own personal use without the owner's knowledge, this is known as credit card fraud.</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348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14EE-AFAA-433F-82AC-29658B50D5A9}"/>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Problem statement</a:t>
            </a:r>
          </a:p>
        </p:txBody>
      </p:sp>
      <p:sp>
        <p:nvSpPr>
          <p:cNvPr id="3" name="Content Placeholder 2">
            <a:extLst>
              <a:ext uri="{FF2B5EF4-FFF2-40B4-BE49-F238E27FC236}">
                <a16:creationId xmlns:a16="http://schemas.microsoft.com/office/drawing/2014/main" id="{512E37E6-4ED0-40C3-B4FC-AB0D432B7FE7}"/>
              </a:ext>
            </a:extLst>
          </p:cNvPr>
          <p:cNvSpPr>
            <a:spLocks noGrp="1"/>
          </p:cNvSpPr>
          <p:nvPr>
            <p:ph idx="1"/>
          </p:nvPr>
        </p:nvSpPr>
        <p:spPr>
          <a:xfrm>
            <a:off x="1484311" y="2240279"/>
            <a:ext cx="10018713" cy="2392681"/>
          </a:xfrm>
        </p:spPr>
        <p:txBody>
          <a:bodyPr/>
          <a:lstStyle/>
          <a:p>
            <a:pPr marL="0" indent="0" algn="just">
              <a:buNone/>
            </a:pPr>
            <a:r>
              <a:rPr lang="en-US" dirty="0">
                <a:latin typeface="Courier New" panose="02070309020205020404" pitchFamily="49" charset="0"/>
                <a:cs typeface="Courier New" panose="02070309020205020404" pitchFamily="49" charset="0"/>
              </a:rPr>
              <a:t>To build card security platform which provides rules, regulations, and security measures to protect Customer’s privacy,data,and the money involved.</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859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5F22-C1D1-4963-AC8F-B7AAC41D6044}"/>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Objective and scope</a:t>
            </a:r>
          </a:p>
        </p:txBody>
      </p:sp>
      <p:sp>
        <p:nvSpPr>
          <p:cNvPr id="3" name="Content Placeholder 2">
            <a:extLst>
              <a:ext uri="{FF2B5EF4-FFF2-40B4-BE49-F238E27FC236}">
                <a16:creationId xmlns:a16="http://schemas.microsoft.com/office/drawing/2014/main" id="{D790F278-D26B-4C7F-9C6D-5F037C7E3FCE}"/>
              </a:ext>
            </a:extLst>
          </p:cNvPr>
          <p:cNvSpPr>
            <a:spLocks noGrp="1"/>
          </p:cNvSpPr>
          <p:nvPr>
            <p:ph idx="1"/>
          </p:nvPr>
        </p:nvSpPr>
        <p:spPr>
          <a:xfrm>
            <a:off x="1484310" y="2174241"/>
            <a:ext cx="10018713" cy="3616960"/>
          </a:xfrm>
        </p:spPr>
        <p:txBody>
          <a:bodyPr>
            <a:normAutofit fontScale="92500" lnSpcReduction="20000"/>
          </a:bodyPr>
          <a:lstStyle/>
          <a:p>
            <a:pPr marL="0" indent="0" algn="just">
              <a:buNone/>
            </a:pPr>
            <a:r>
              <a:rPr lang="en-US" dirty="0">
                <a:latin typeface="Courier New" panose="02070309020205020404" pitchFamily="49" charset="0"/>
                <a:cs typeface="Courier New" panose="02070309020205020404" pitchFamily="49" charset="0"/>
              </a:rPr>
              <a:t>The only ones raising worry are contactless cards that employ the NFC interface for quick and efficient transactions on small amounts of money. The contactless cards are made of modern technology, with a coil and chips that are triggered by an emitted RF field using the induction principle. A major goal is to develop a dependable and secure electronic payment system that can detect whether or not a transaction is fraudulent. In this study, we'll look at credit card fraud and how to </a:t>
            </a:r>
            <a:r>
              <a:rPr lang="en-US" dirty="0" err="1">
                <a:latin typeface="Courier New" panose="02070309020205020404" pitchFamily="49" charset="0"/>
                <a:cs typeface="Courier New" panose="02070309020205020404" pitchFamily="49" charset="0"/>
              </a:rPr>
              <a:t>recognise</a:t>
            </a:r>
            <a:r>
              <a:rPr lang="en-US" dirty="0">
                <a:latin typeface="Courier New" panose="02070309020205020404" pitchFamily="49" charset="0"/>
                <a:cs typeface="Courier New" panose="02070309020205020404" pitchFamily="49" charset="0"/>
              </a:rPr>
              <a:t> it. Credit card fraud occurs when someone uses another person's credit card for their own personal gain without the owner's knowledge.</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954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7F76-6FC3-48FD-9DA2-F76DB73A872C}"/>
              </a:ext>
            </a:extLst>
          </p:cNvPr>
          <p:cNvSpPr>
            <a:spLocks noGrp="1"/>
          </p:cNvSpPr>
          <p:nvPr>
            <p:ph type="title"/>
          </p:nvPr>
        </p:nvSpPr>
        <p:spPr>
          <a:xfrm>
            <a:off x="838200" y="193041"/>
            <a:ext cx="10515600" cy="995679"/>
          </a:xfrm>
        </p:spPr>
        <p:txBody>
          <a:bodyPr>
            <a:normAutofit/>
          </a:bodyPr>
          <a:lstStyle/>
          <a:p>
            <a:r>
              <a:rPr lang="en-IN" dirty="0">
                <a:latin typeface="Courier New" panose="02070309020205020404" pitchFamily="49" charset="0"/>
                <a:cs typeface="Courier New" panose="02070309020205020404" pitchFamily="49" charset="0"/>
              </a:rPr>
              <a:t>Literature survey</a:t>
            </a:r>
          </a:p>
        </p:txBody>
      </p:sp>
      <p:graphicFrame>
        <p:nvGraphicFramePr>
          <p:cNvPr id="4" name="Table 4">
            <a:extLst>
              <a:ext uri="{FF2B5EF4-FFF2-40B4-BE49-F238E27FC236}">
                <a16:creationId xmlns:a16="http://schemas.microsoft.com/office/drawing/2014/main" id="{623CF61F-BDDF-49AC-A7B7-86544F7BF0A0}"/>
              </a:ext>
            </a:extLst>
          </p:cNvPr>
          <p:cNvGraphicFramePr>
            <a:graphicFrameLocks noGrp="1"/>
          </p:cNvGraphicFramePr>
          <p:nvPr>
            <p:ph idx="1"/>
            <p:extLst>
              <p:ext uri="{D42A27DB-BD31-4B8C-83A1-F6EECF244321}">
                <p14:modId xmlns:p14="http://schemas.microsoft.com/office/powerpoint/2010/main" val="609069879"/>
              </p:ext>
            </p:extLst>
          </p:nvPr>
        </p:nvGraphicFramePr>
        <p:xfrm>
          <a:off x="1361440" y="1452880"/>
          <a:ext cx="10170159" cy="4866641"/>
        </p:xfrm>
        <a:graphic>
          <a:graphicData uri="http://schemas.openxmlformats.org/drawingml/2006/table">
            <a:tbl>
              <a:tblPr firstRow="1" bandRow="1">
                <a:tableStyleId>{5C22544A-7EE6-4342-B048-85BDC9FD1C3A}</a:tableStyleId>
              </a:tblPr>
              <a:tblGrid>
                <a:gridCol w="771360">
                  <a:extLst>
                    <a:ext uri="{9D8B030D-6E8A-4147-A177-3AD203B41FA5}">
                      <a16:colId xmlns:a16="http://schemas.microsoft.com/office/drawing/2014/main" val="3140843413"/>
                    </a:ext>
                  </a:extLst>
                </a:gridCol>
                <a:gridCol w="2712042">
                  <a:extLst>
                    <a:ext uri="{9D8B030D-6E8A-4147-A177-3AD203B41FA5}">
                      <a16:colId xmlns:a16="http://schemas.microsoft.com/office/drawing/2014/main" val="2696568246"/>
                    </a:ext>
                  </a:extLst>
                </a:gridCol>
                <a:gridCol w="4144217">
                  <a:extLst>
                    <a:ext uri="{9D8B030D-6E8A-4147-A177-3AD203B41FA5}">
                      <a16:colId xmlns:a16="http://schemas.microsoft.com/office/drawing/2014/main" val="549473084"/>
                    </a:ext>
                  </a:extLst>
                </a:gridCol>
                <a:gridCol w="2542540">
                  <a:extLst>
                    <a:ext uri="{9D8B030D-6E8A-4147-A177-3AD203B41FA5}">
                      <a16:colId xmlns:a16="http://schemas.microsoft.com/office/drawing/2014/main" val="1439111387"/>
                    </a:ext>
                  </a:extLst>
                </a:gridCol>
              </a:tblGrid>
              <a:tr h="378966">
                <a:tc>
                  <a:txBody>
                    <a:bodyPr/>
                    <a:lstStyle/>
                    <a:p>
                      <a:r>
                        <a:rPr lang="en-IN" sz="1400" dirty="0">
                          <a:latin typeface="Courier New" panose="02070309020205020404" pitchFamily="49" charset="0"/>
                          <a:cs typeface="Courier New" panose="02070309020205020404" pitchFamily="49" charset="0"/>
                        </a:rPr>
                        <a:t>S no.</a:t>
                      </a:r>
                    </a:p>
                  </a:txBody>
                  <a:tcPr/>
                </a:tc>
                <a:tc>
                  <a:txBody>
                    <a:bodyPr/>
                    <a:lstStyle/>
                    <a:p>
                      <a:r>
                        <a:rPr lang="en-IN" sz="1400" dirty="0">
                          <a:latin typeface="Courier New" panose="02070309020205020404" pitchFamily="49" charset="0"/>
                          <a:cs typeface="Courier New" panose="02070309020205020404" pitchFamily="49" charset="0"/>
                        </a:rPr>
                        <a:t>Research paper</a:t>
                      </a:r>
                    </a:p>
                  </a:txBody>
                  <a:tcPr/>
                </a:tc>
                <a:tc>
                  <a:txBody>
                    <a:bodyPr/>
                    <a:lstStyle/>
                    <a:p>
                      <a:r>
                        <a:rPr lang="en-IN" sz="1400" dirty="0">
                          <a:latin typeface="Courier New" panose="02070309020205020404" pitchFamily="49" charset="0"/>
                          <a:cs typeface="Courier New" panose="02070309020205020404" pitchFamily="49" charset="0"/>
                        </a:rPr>
                        <a:t>Pros</a:t>
                      </a:r>
                    </a:p>
                  </a:txBody>
                  <a:tcPr/>
                </a:tc>
                <a:tc>
                  <a:txBody>
                    <a:bodyPr/>
                    <a:lstStyle/>
                    <a:p>
                      <a:r>
                        <a:rPr lang="en-IN" sz="1400" dirty="0">
                          <a:latin typeface="Courier New" panose="02070309020205020404" pitchFamily="49" charset="0"/>
                          <a:cs typeface="Courier New" panose="02070309020205020404" pitchFamily="49" charset="0"/>
                        </a:rPr>
                        <a:t>Cons</a:t>
                      </a:r>
                    </a:p>
                  </a:txBody>
                  <a:tcPr/>
                </a:tc>
                <a:extLst>
                  <a:ext uri="{0D108BD9-81ED-4DB2-BD59-A6C34878D82A}">
                    <a16:rowId xmlns:a16="http://schemas.microsoft.com/office/drawing/2014/main" val="3782236319"/>
                  </a:ext>
                </a:extLst>
              </a:tr>
              <a:tr h="1090933">
                <a:tc>
                  <a:txBody>
                    <a:bodyPr/>
                    <a:lstStyle/>
                    <a:p>
                      <a:pPr algn="just"/>
                      <a:r>
                        <a:rPr lang="en-IN" sz="1400" dirty="0">
                          <a:latin typeface="Courier New" panose="02070309020205020404" pitchFamily="49" charset="0"/>
                          <a:cs typeface="Courier New" panose="02070309020205020404" pitchFamily="49" charset="0"/>
                        </a:rPr>
                        <a:t>1</a:t>
                      </a:r>
                    </a:p>
                  </a:txBody>
                  <a:tcPr/>
                </a:tc>
                <a:tc>
                  <a:txBody>
                    <a:bodyPr/>
                    <a:lstStyle/>
                    <a:p>
                      <a:pPr algn="ctr"/>
                      <a:r>
                        <a:rPr lang="en-US" sz="1400" dirty="0">
                          <a:latin typeface="Courier New" panose="02070309020205020404" pitchFamily="49" charset="0"/>
                          <a:cs typeface="Courier New" panose="02070309020205020404" pitchFamily="49" charset="0"/>
                        </a:rPr>
                        <a:t>Applying Relay Attacks to google wallet</a:t>
                      </a:r>
                      <a:endParaRPr lang="en-IN" sz="1400" dirty="0">
                        <a:latin typeface="Courier New" panose="02070309020205020404" pitchFamily="49" charset="0"/>
                        <a:cs typeface="Courier New" panose="02070309020205020404" pitchFamily="49" charset="0"/>
                      </a:endParaRPr>
                    </a:p>
                  </a:txBody>
                  <a:tcPr/>
                </a:tc>
                <a:tc>
                  <a:txBody>
                    <a:bodyPr/>
                    <a:lstStyle/>
                    <a:p>
                      <a:pPr algn="ctr"/>
                      <a:r>
                        <a:rPr lang="en-US" sz="1400" dirty="0">
                          <a:latin typeface="Courier New" panose="02070309020205020404" pitchFamily="49" charset="0"/>
                          <a:cs typeface="Courier New" panose="02070309020205020404" pitchFamily="49" charset="0"/>
                        </a:rPr>
                        <a:t>Possible workarounds, Google Wallet pin verification</a:t>
                      </a:r>
                      <a:endParaRPr lang="en-IN" sz="1400" dirty="0">
                        <a:latin typeface="Courier New" panose="02070309020205020404" pitchFamily="49" charset="0"/>
                        <a:cs typeface="Courier New" panose="02070309020205020404" pitchFamily="49" charset="0"/>
                      </a:endParaRPr>
                    </a:p>
                  </a:txBody>
                  <a:tcPr/>
                </a:tc>
                <a:tc>
                  <a:txBody>
                    <a:bodyPr/>
                    <a:lstStyle/>
                    <a:p>
                      <a:pPr algn="ctr"/>
                      <a:r>
                        <a:rPr lang="en-US" sz="1400" dirty="0">
                          <a:latin typeface="Courier New" panose="02070309020205020404" pitchFamily="49" charset="0"/>
                          <a:cs typeface="Courier New" panose="02070309020205020404" pitchFamily="49" charset="0"/>
                        </a:rPr>
                        <a:t>Relay apps needs access to secure element , Transaction Limits</a:t>
                      </a:r>
                      <a:endParaRPr lang="en-IN"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835777045"/>
                  </a:ext>
                </a:extLst>
              </a:tr>
              <a:tr h="844594">
                <a:tc>
                  <a:txBody>
                    <a:bodyPr/>
                    <a:lstStyle/>
                    <a:p>
                      <a:pPr algn="just"/>
                      <a:r>
                        <a:rPr lang="en-IN" sz="1400" dirty="0">
                          <a:latin typeface="Courier New" panose="02070309020205020404" pitchFamily="49" charset="0"/>
                          <a:cs typeface="Courier New" panose="02070309020205020404" pitchFamily="49" charset="0"/>
                        </a:rPr>
                        <a:t>2</a:t>
                      </a:r>
                    </a:p>
                  </a:txBody>
                  <a:tcPr/>
                </a:tc>
                <a:tc>
                  <a:txBody>
                    <a:bodyPr/>
                    <a:lstStyle/>
                    <a:p>
                      <a:pPr algn="ctr"/>
                      <a:r>
                        <a:rPr lang="en-US" sz="1400" dirty="0">
                          <a:latin typeface="Courier New" panose="02070309020205020404" pitchFamily="49" charset="0"/>
                          <a:cs typeface="Courier New" panose="02070309020205020404" pitchFamily="49" charset="0"/>
                        </a:rPr>
                        <a:t>The Dangers of Verify PIN on Contactless Cards</a:t>
                      </a:r>
                      <a:endParaRPr lang="en-IN" sz="1400" dirty="0">
                        <a:latin typeface="Courier New" panose="02070309020205020404" pitchFamily="49" charset="0"/>
                        <a:cs typeface="Courier New" panose="02070309020205020404" pitchFamily="49" charset="0"/>
                      </a:endParaRPr>
                    </a:p>
                  </a:txBody>
                  <a:tcPr/>
                </a:tc>
                <a:tc>
                  <a:txBody>
                    <a:bodyPr/>
                    <a:lstStyle/>
                    <a:p>
                      <a:pPr algn="ctr"/>
                      <a:r>
                        <a:rPr lang="en-US" sz="1400" dirty="0">
                          <a:latin typeface="Courier New" panose="02070309020205020404" pitchFamily="49" charset="0"/>
                          <a:cs typeface="Courier New" panose="02070309020205020404" pitchFamily="49" charset="0"/>
                        </a:rPr>
                        <a:t>Attack scenario presents a viable exploit , Undermines the security of Chip &amp; PIN</a:t>
                      </a:r>
                      <a:endParaRPr lang="en-IN" sz="1400" dirty="0">
                        <a:latin typeface="Courier New" panose="02070309020205020404" pitchFamily="49" charset="0"/>
                        <a:cs typeface="Courier New" panose="02070309020205020404" pitchFamily="49" charset="0"/>
                      </a:endParaRPr>
                    </a:p>
                  </a:txBody>
                  <a:tcPr/>
                </a:tc>
                <a:tc>
                  <a:txBody>
                    <a:bodyPr/>
                    <a:lstStyle/>
                    <a:p>
                      <a:r>
                        <a:rPr lang="en-IN" sz="1400" dirty="0"/>
                        <a:t>                   </a:t>
                      </a:r>
                    </a:p>
                  </a:txBody>
                  <a:tcPr/>
                </a:tc>
                <a:extLst>
                  <a:ext uri="{0D108BD9-81ED-4DB2-BD59-A6C34878D82A}">
                    <a16:rowId xmlns:a16="http://schemas.microsoft.com/office/drawing/2014/main" val="4011731284"/>
                  </a:ext>
                </a:extLst>
              </a:tr>
              <a:tr h="862960">
                <a:tc>
                  <a:txBody>
                    <a:bodyPr/>
                    <a:lstStyle/>
                    <a:p>
                      <a:r>
                        <a:rPr lang="en-IN" sz="1400" dirty="0">
                          <a:latin typeface="Courier New" panose="02070309020205020404" pitchFamily="49" charset="0"/>
                          <a:cs typeface="Courier New" panose="02070309020205020404" pitchFamily="49" charset="0"/>
                        </a:rPr>
                        <a:t>3</a:t>
                      </a:r>
                    </a:p>
                  </a:txBody>
                  <a:tcPr/>
                </a:tc>
                <a:tc>
                  <a:txBody>
                    <a:bodyPr/>
                    <a:lstStyle/>
                    <a:p>
                      <a:r>
                        <a:rPr lang="en-IN" sz="1400" dirty="0">
                          <a:latin typeface="Courier New" panose="02070309020205020404" pitchFamily="49" charset="0"/>
                          <a:cs typeface="Courier New" panose="02070309020205020404" pitchFamily="49" charset="0"/>
                        </a:rPr>
                        <a:t>Internet of smart cards </a:t>
                      </a:r>
                    </a:p>
                  </a:txBody>
                  <a:tcPr/>
                </a:tc>
                <a:tc>
                  <a:txBody>
                    <a:bodyPr/>
                    <a:lstStyle/>
                    <a:p>
                      <a:pPr algn="ctr"/>
                      <a:r>
                        <a:rPr lang="en-US" sz="1400" dirty="0">
                          <a:latin typeface="Courier New" panose="02070309020205020404" pitchFamily="49" charset="0"/>
                          <a:cs typeface="Courier New" panose="02070309020205020404" pitchFamily="49" charset="0"/>
                        </a:rPr>
                        <a:t>Majorly focuses on relay attack that use man in </a:t>
                      </a:r>
                      <a:r>
                        <a:rPr lang="en-IN" sz="1400" dirty="0">
                          <a:latin typeface="Courier New" panose="02070309020205020404" pitchFamily="49" charset="0"/>
                          <a:cs typeface="Courier New" panose="02070309020205020404" pitchFamily="49" charset="0"/>
                        </a:rPr>
                        <a:t>the middle approach.</a:t>
                      </a:r>
                    </a:p>
                  </a:txBody>
                  <a:tcPr/>
                </a:tc>
                <a:tc>
                  <a:txBody>
                    <a:bodyPr/>
                    <a:lstStyle/>
                    <a:p>
                      <a:pPr algn="ctr"/>
                      <a:r>
                        <a:rPr lang="en-IN" sz="1400" dirty="0">
                          <a:latin typeface="Courier New" panose="02070309020205020404" pitchFamily="49" charset="0"/>
                          <a:cs typeface="Courier New" panose="02070309020205020404" pitchFamily="49" charset="0"/>
                        </a:rPr>
                        <a:t>No particular generalised idea due to multiple solution</a:t>
                      </a:r>
                    </a:p>
                  </a:txBody>
                  <a:tcPr/>
                </a:tc>
                <a:extLst>
                  <a:ext uri="{0D108BD9-81ED-4DB2-BD59-A6C34878D82A}">
                    <a16:rowId xmlns:a16="http://schemas.microsoft.com/office/drawing/2014/main" val="1406602112"/>
                  </a:ext>
                </a:extLst>
              </a:tr>
              <a:tr h="844594">
                <a:tc>
                  <a:txBody>
                    <a:bodyPr/>
                    <a:lstStyle/>
                    <a:p>
                      <a:r>
                        <a:rPr lang="en-IN" sz="1400" dirty="0">
                          <a:latin typeface="Courier New" panose="02070309020205020404" pitchFamily="49" charset="0"/>
                          <a:cs typeface="Courier New" panose="02070309020205020404" pitchFamily="49" charset="0"/>
                        </a:rPr>
                        <a:t>4</a:t>
                      </a:r>
                    </a:p>
                  </a:txBody>
                  <a:tcPr/>
                </a:tc>
                <a:tc>
                  <a:txBody>
                    <a:bodyPr/>
                    <a:lstStyle/>
                    <a:p>
                      <a:r>
                        <a:rPr lang="en-US" sz="1400" dirty="0">
                          <a:latin typeface="Courier New" panose="02070309020205020404" pitchFamily="49" charset="0"/>
                          <a:cs typeface="Courier New" panose="02070309020205020404" pitchFamily="49" charset="0"/>
                        </a:rPr>
                        <a:t>A RESEARCH SURVEY: RFID SECURITY &amp; PRIVACY ISSUE</a:t>
                      </a:r>
                      <a:endParaRPr lang="en-IN" sz="1400" dirty="0">
                        <a:latin typeface="Courier New" panose="02070309020205020404" pitchFamily="49" charset="0"/>
                        <a:cs typeface="Courier New" panose="02070309020205020404" pitchFamily="49" charset="0"/>
                      </a:endParaRPr>
                    </a:p>
                  </a:txBody>
                  <a:tcPr/>
                </a:tc>
                <a:tc>
                  <a:txBody>
                    <a:bodyPr/>
                    <a:lstStyle/>
                    <a:p>
                      <a:pPr algn="ctr"/>
                      <a:r>
                        <a:rPr lang="en-US" sz="1400" dirty="0">
                          <a:latin typeface="Courier New" panose="02070309020205020404" pitchFamily="49" charset="0"/>
                          <a:cs typeface="Courier New" panose="02070309020205020404" pitchFamily="49" charset="0"/>
                        </a:rPr>
                        <a:t>It allows major secure and cheap base user privacy services</a:t>
                      </a:r>
                      <a:endParaRPr lang="en-IN" sz="1400" dirty="0">
                        <a:latin typeface="Courier New" panose="02070309020205020404" pitchFamily="49" charset="0"/>
                        <a:cs typeface="Courier New" panose="02070309020205020404" pitchFamily="49" charset="0"/>
                      </a:endParaRPr>
                    </a:p>
                  </a:txBody>
                  <a:tcPr/>
                </a:tc>
                <a:tc>
                  <a:txBody>
                    <a:bodyPr/>
                    <a:lstStyle/>
                    <a:p>
                      <a:r>
                        <a:rPr lang="en-IN" sz="1400" dirty="0">
                          <a:latin typeface="Courier New" panose="02070309020205020404" pitchFamily="49" charset="0"/>
                          <a:cs typeface="Courier New" panose="02070309020205020404" pitchFamily="49" charset="0"/>
                        </a:rPr>
                        <a:t>Difficult solution due to suffer form higher dimension</a:t>
                      </a:r>
                    </a:p>
                  </a:txBody>
                  <a:tcPr/>
                </a:tc>
                <a:extLst>
                  <a:ext uri="{0D108BD9-81ED-4DB2-BD59-A6C34878D82A}">
                    <a16:rowId xmlns:a16="http://schemas.microsoft.com/office/drawing/2014/main" val="2265773751"/>
                  </a:ext>
                </a:extLst>
              </a:tr>
              <a:tr h="844594">
                <a:tc>
                  <a:txBody>
                    <a:bodyPr/>
                    <a:lstStyle/>
                    <a:p>
                      <a:r>
                        <a:rPr lang="en-IN" dirty="0">
                          <a:latin typeface="Courier New" panose="02070309020205020404" pitchFamily="49" charset="0"/>
                          <a:cs typeface="Courier New" panose="02070309020205020404" pitchFamily="49" charset="0"/>
                        </a:rPr>
                        <a:t>5</a:t>
                      </a:r>
                    </a:p>
                  </a:txBody>
                  <a:tcPr/>
                </a:tc>
                <a:tc>
                  <a:txBody>
                    <a:bodyPr/>
                    <a:lstStyle/>
                    <a:p>
                      <a:pPr algn="ctr"/>
                      <a:r>
                        <a:rPr lang="en-US" sz="1400" dirty="0">
                          <a:latin typeface="Courier New" panose="02070309020205020404" pitchFamily="49" charset="0"/>
                          <a:cs typeface="Courier New" panose="02070309020205020404" pitchFamily="49" charset="0"/>
                        </a:rPr>
                        <a:t>NFC Payment Spy: A Privacy Attack on Contactless Payments</a:t>
                      </a:r>
                      <a:endParaRPr lang="en-IN" sz="1400" dirty="0">
                        <a:latin typeface="Courier New" panose="02070309020205020404" pitchFamily="49" charset="0"/>
                        <a:cs typeface="Courier New" panose="02070309020205020404" pitchFamily="49" charset="0"/>
                      </a:endParaRPr>
                    </a:p>
                  </a:txBody>
                  <a:tcPr/>
                </a:tc>
                <a:tc>
                  <a:txBody>
                    <a:bodyPr/>
                    <a:lstStyle/>
                    <a:p>
                      <a:pPr algn="ctr"/>
                      <a:r>
                        <a:rPr lang="en-US" sz="1400" dirty="0">
                          <a:latin typeface="Courier New" panose="02070309020205020404" pitchFamily="49" charset="0"/>
                          <a:cs typeface="Courier New" panose="02070309020205020404" pitchFamily="49" charset="0"/>
                        </a:rPr>
                        <a:t>Describe various attack design , attack results along with solutions to card collision.</a:t>
                      </a:r>
                      <a:endParaRPr lang="en-IN" sz="1400" dirty="0">
                        <a:latin typeface="Courier New" panose="02070309020205020404" pitchFamily="49" charset="0"/>
                        <a:cs typeface="Courier New" panose="02070309020205020404" pitchFamily="49" charset="0"/>
                      </a:endParaRPr>
                    </a:p>
                  </a:txBody>
                  <a:tcPr/>
                </a:tc>
                <a:tc>
                  <a:txBody>
                    <a:bodyPr/>
                    <a:lstStyle/>
                    <a:p>
                      <a:pPr algn="ctr"/>
                      <a:r>
                        <a:rPr lang="en-IN" sz="1400" dirty="0">
                          <a:latin typeface="Courier New" panose="02070309020205020404" pitchFamily="49" charset="0"/>
                          <a:cs typeface="Courier New" panose="02070309020205020404" pitchFamily="49" charset="0"/>
                        </a:rPr>
                        <a:t>Complex solution with respect to algorithm</a:t>
                      </a:r>
                    </a:p>
                  </a:txBody>
                  <a:tcPr/>
                </a:tc>
                <a:extLst>
                  <a:ext uri="{0D108BD9-81ED-4DB2-BD59-A6C34878D82A}">
                    <a16:rowId xmlns:a16="http://schemas.microsoft.com/office/drawing/2014/main" val="2537096464"/>
                  </a:ext>
                </a:extLst>
              </a:tr>
            </a:tbl>
          </a:graphicData>
        </a:graphic>
      </p:graphicFrame>
    </p:spTree>
    <p:extLst>
      <p:ext uri="{BB962C8B-B14F-4D97-AF65-F5344CB8AC3E}">
        <p14:creationId xmlns:p14="http://schemas.microsoft.com/office/powerpoint/2010/main" val="115655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769A-09D9-436D-BBD1-B73985D7204A}"/>
              </a:ext>
            </a:extLst>
          </p:cNvPr>
          <p:cNvSpPr>
            <a:spLocks noGrp="1"/>
          </p:cNvSpPr>
          <p:nvPr>
            <p:ph type="title"/>
          </p:nvPr>
        </p:nvSpPr>
        <p:spPr>
          <a:xfrm>
            <a:off x="1484311" y="203201"/>
            <a:ext cx="10018713" cy="1270000"/>
          </a:xfrm>
        </p:spPr>
        <p:txBody>
          <a:bodyPr/>
          <a:lstStyle/>
          <a:p>
            <a:r>
              <a:rPr lang="en-IN" dirty="0">
                <a:latin typeface="Courier New" panose="02070309020205020404" pitchFamily="49" charset="0"/>
                <a:cs typeface="Courier New" panose="02070309020205020404" pitchFamily="49" charset="0"/>
              </a:rPr>
              <a:t>Block diagram</a:t>
            </a:r>
          </a:p>
        </p:txBody>
      </p:sp>
      <p:pic>
        <p:nvPicPr>
          <p:cNvPr id="5" name="Content Placeholder 4">
            <a:extLst>
              <a:ext uri="{FF2B5EF4-FFF2-40B4-BE49-F238E27FC236}">
                <a16:creationId xmlns:a16="http://schemas.microsoft.com/office/drawing/2014/main" id="{6E78F0E5-36C5-4A48-9C16-73F1D3142DBF}"/>
              </a:ext>
            </a:extLst>
          </p:cNvPr>
          <p:cNvPicPr>
            <a:picLocks noGrp="1" noChangeAspect="1"/>
          </p:cNvPicPr>
          <p:nvPr>
            <p:ph idx="1"/>
          </p:nvPr>
        </p:nvPicPr>
        <p:blipFill>
          <a:blip r:embed="rId2"/>
          <a:stretch>
            <a:fillRect/>
          </a:stretch>
        </p:blipFill>
        <p:spPr>
          <a:xfrm>
            <a:off x="1676400" y="1635760"/>
            <a:ext cx="9906000" cy="4907280"/>
          </a:xfrm>
        </p:spPr>
      </p:pic>
    </p:spTree>
    <p:extLst>
      <p:ext uri="{BB962C8B-B14F-4D97-AF65-F5344CB8AC3E}">
        <p14:creationId xmlns:p14="http://schemas.microsoft.com/office/powerpoint/2010/main" val="52095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8066-D87D-4840-8110-502498BFAFBC}"/>
              </a:ext>
            </a:extLst>
          </p:cNvPr>
          <p:cNvSpPr>
            <a:spLocks noGrp="1"/>
          </p:cNvSpPr>
          <p:nvPr>
            <p:ph type="title"/>
          </p:nvPr>
        </p:nvSpPr>
        <p:spPr>
          <a:xfrm>
            <a:off x="1484311" y="172720"/>
            <a:ext cx="10018713" cy="1098889"/>
          </a:xfrm>
        </p:spPr>
        <p:txBody>
          <a:bodyPr/>
          <a:lstStyle/>
          <a:p>
            <a:r>
              <a:rPr lang="en-IN" dirty="0">
                <a:latin typeface="Courier New" panose="02070309020205020404" pitchFamily="49" charset="0"/>
                <a:cs typeface="Courier New" panose="02070309020205020404" pitchFamily="49" charset="0"/>
              </a:rPr>
              <a:t>UML diagram</a:t>
            </a:r>
          </a:p>
        </p:txBody>
      </p:sp>
      <p:pic>
        <p:nvPicPr>
          <p:cNvPr id="5" name="Content Placeholder 4">
            <a:extLst>
              <a:ext uri="{FF2B5EF4-FFF2-40B4-BE49-F238E27FC236}">
                <a16:creationId xmlns:a16="http://schemas.microsoft.com/office/drawing/2014/main" id="{371265FE-8D27-4C8D-989A-3CDF99BA4013}"/>
              </a:ext>
            </a:extLst>
          </p:cNvPr>
          <p:cNvPicPr>
            <a:picLocks noGrp="1" noChangeAspect="1"/>
          </p:cNvPicPr>
          <p:nvPr>
            <p:ph idx="1"/>
          </p:nvPr>
        </p:nvPicPr>
        <p:blipFill>
          <a:blip r:embed="rId2"/>
          <a:stretch>
            <a:fillRect/>
          </a:stretch>
        </p:blipFill>
        <p:spPr>
          <a:xfrm>
            <a:off x="1930400" y="1271610"/>
            <a:ext cx="9255760" cy="4763430"/>
          </a:xfrm>
        </p:spPr>
      </p:pic>
    </p:spTree>
    <p:extLst>
      <p:ext uri="{BB962C8B-B14F-4D97-AF65-F5344CB8AC3E}">
        <p14:creationId xmlns:p14="http://schemas.microsoft.com/office/powerpoint/2010/main" val="2889703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36</TotalTime>
  <Words>1145</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Corbel</vt:lpstr>
      <vt:lpstr>Courier New</vt:lpstr>
      <vt:lpstr>Times New Roman</vt:lpstr>
      <vt:lpstr>Wingdings</vt:lpstr>
      <vt:lpstr>Parallax</vt:lpstr>
      <vt:lpstr>PowerPoint Presentation</vt:lpstr>
      <vt:lpstr>Index</vt:lpstr>
      <vt:lpstr>Introduction</vt:lpstr>
      <vt:lpstr>Motivation</vt:lpstr>
      <vt:lpstr>Problem statement</vt:lpstr>
      <vt:lpstr>Objective and scope</vt:lpstr>
      <vt:lpstr>Literature survey</vt:lpstr>
      <vt:lpstr>Block diagram</vt:lpstr>
      <vt:lpstr>UML diagram</vt:lpstr>
      <vt:lpstr>Sequence diagram</vt:lpstr>
      <vt:lpstr>Activity Diagram</vt:lpstr>
      <vt:lpstr>Methodology</vt:lpstr>
      <vt:lpstr>Methodology</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Khairkar</dc:creator>
  <cp:lastModifiedBy>Kapil Khairkar</cp:lastModifiedBy>
  <cp:revision>1</cp:revision>
  <dcterms:created xsi:type="dcterms:W3CDTF">2021-12-22T09:02:07Z</dcterms:created>
  <dcterms:modified xsi:type="dcterms:W3CDTF">2021-12-22T09:38:52Z</dcterms:modified>
</cp:coreProperties>
</file>