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1" r:id="rId2"/>
    <p:sldId id="328" r:id="rId3"/>
    <p:sldId id="370" r:id="rId4"/>
    <p:sldId id="388" r:id="rId5"/>
    <p:sldId id="389" r:id="rId6"/>
    <p:sldId id="390" r:id="rId7"/>
    <p:sldId id="391" r:id="rId8"/>
    <p:sldId id="392" r:id="rId9"/>
    <p:sldId id="394" r:id="rId10"/>
    <p:sldId id="395" r:id="rId11"/>
    <p:sldId id="396" r:id="rId12"/>
    <p:sldId id="397" r:id="rId13"/>
    <p:sldId id="398" r:id="rId14"/>
    <p:sldId id="381" r:id="rId15"/>
    <p:sldId id="3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35" autoAdjust="0"/>
    <p:restoredTop sz="93907" autoAdjust="0"/>
  </p:normalViewPr>
  <p:slideViewPr>
    <p:cSldViewPr>
      <p:cViewPr varScale="1">
        <p:scale>
          <a:sx n="83" d="100"/>
          <a:sy n="83" d="100"/>
        </p:scale>
        <p:origin x="-1411" y="-6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E73A648-9104-401A-AE18-87DDD83B648B}" type="datetimeFigureOut">
              <a:rPr lang="en-US" smtClean="0"/>
              <a:pPr/>
              <a:t>10/16/2024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13E992F-E195-4955-B827-AFEECE53F49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73A648-9104-401A-AE18-87DDD83B648B}"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E992F-E195-4955-B827-AFEECE53F4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73A648-9104-401A-AE18-87DDD83B648B}"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E992F-E195-4955-B827-AFEECE53F4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E73A648-9104-401A-AE18-87DDD83B648B}" type="datetimeFigureOut">
              <a:rPr lang="en-US" smtClean="0"/>
              <a:pPr/>
              <a:t>10/16/2024</a:t>
            </a:fld>
            <a:endParaRPr lang="en-US"/>
          </a:p>
        </p:txBody>
      </p:sp>
      <p:sp>
        <p:nvSpPr>
          <p:cNvPr id="9" name="Slide Number Placeholder 8"/>
          <p:cNvSpPr>
            <a:spLocks noGrp="1"/>
          </p:cNvSpPr>
          <p:nvPr>
            <p:ph type="sldNum" sz="quarter" idx="15"/>
          </p:nvPr>
        </p:nvSpPr>
        <p:spPr/>
        <p:txBody>
          <a:bodyPr rtlCol="0"/>
          <a:lstStyle/>
          <a:p>
            <a:fld id="{B13E992F-E195-4955-B827-AFEECE53F49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E73A648-9104-401A-AE18-87DDD83B648B}" type="datetimeFigureOut">
              <a:rPr lang="en-US" smtClean="0"/>
              <a:pPr/>
              <a:t>10/16/2024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13E992F-E195-4955-B827-AFEECE53F4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E73A648-9104-401A-AE18-87DDD83B648B}"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E992F-E195-4955-B827-AFEECE53F49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E73A648-9104-401A-AE18-87DDD83B648B}" type="datetimeFigureOut">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E992F-E195-4955-B827-AFEECE53F49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E73A648-9104-401A-AE18-87DDD83B648B}" type="datetimeFigureOut">
              <a:rPr lang="en-US" smtClean="0"/>
              <a:pPr/>
              <a:t>10/16/2024</a:t>
            </a:fld>
            <a:endParaRPr lang="en-US"/>
          </a:p>
        </p:txBody>
      </p:sp>
      <p:sp>
        <p:nvSpPr>
          <p:cNvPr id="7" name="Slide Number Placeholder 6"/>
          <p:cNvSpPr>
            <a:spLocks noGrp="1"/>
          </p:cNvSpPr>
          <p:nvPr>
            <p:ph type="sldNum" sz="quarter" idx="11"/>
          </p:nvPr>
        </p:nvSpPr>
        <p:spPr/>
        <p:txBody>
          <a:bodyPr rtlCol="0"/>
          <a:lstStyle/>
          <a:p>
            <a:fld id="{B13E992F-E195-4955-B827-AFEECE53F49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3A648-9104-401A-AE18-87DDD83B648B}" type="datetimeFigureOut">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E992F-E195-4955-B827-AFEECE53F4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E73A648-9104-401A-AE18-87DDD83B648B}" type="datetimeFigureOut">
              <a:rPr lang="en-US" smtClean="0"/>
              <a:pPr/>
              <a:t>10/16/2024</a:t>
            </a:fld>
            <a:endParaRPr lang="en-US"/>
          </a:p>
        </p:txBody>
      </p:sp>
      <p:sp>
        <p:nvSpPr>
          <p:cNvPr id="22" name="Slide Number Placeholder 21"/>
          <p:cNvSpPr>
            <a:spLocks noGrp="1"/>
          </p:cNvSpPr>
          <p:nvPr>
            <p:ph type="sldNum" sz="quarter" idx="15"/>
          </p:nvPr>
        </p:nvSpPr>
        <p:spPr/>
        <p:txBody>
          <a:bodyPr rtlCol="0"/>
          <a:lstStyle/>
          <a:p>
            <a:fld id="{B13E992F-E195-4955-B827-AFEECE53F49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E73A648-9104-401A-AE18-87DDD83B648B}" type="datetimeFigureOut">
              <a:rPr lang="en-US" smtClean="0"/>
              <a:pPr/>
              <a:t>10/16/2024</a:t>
            </a:fld>
            <a:endParaRPr lang="en-US"/>
          </a:p>
        </p:txBody>
      </p:sp>
      <p:sp>
        <p:nvSpPr>
          <p:cNvPr id="18" name="Slide Number Placeholder 17"/>
          <p:cNvSpPr>
            <a:spLocks noGrp="1"/>
          </p:cNvSpPr>
          <p:nvPr>
            <p:ph type="sldNum" sz="quarter" idx="11"/>
          </p:nvPr>
        </p:nvSpPr>
        <p:spPr/>
        <p:txBody>
          <a:bodyPr rtlCol="0"/>
          <a:lstStyle/>
          <a:p>
            <a:fld id="{B13E992F-E195-4955-B827-AFEECE53F49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E73A648-9104-401A-AE18-87DDD83B648B}" type="datetimeFigureOut">
              <a:rPr lang="en-US" smtClean="0"/>
              <a:pPr/>
              <a:t>10/16/2024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3E992F-E195-4955-B827-AFEECE53F4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371600"/>
            <a:ext cx="7162800" cy="2046762"/>
          </a:xfrm>
        </p:spPr>
        <p:txBody>
          <a:bodyPr>
            <a:normAutofit/>
          </a:bodyPr>
          <a:lstStyle/>
          <a:p>
            <a:pPr algn="ctr"/>
            <a:r>
              <a:rPr lang="en-US" sz="3200" dirty="0" smtClean="0"/>
              <a:t>AI-Powered Mutual Fund Selection System </a:t>
            </a:r>
            <a:r>
              <a:rPr lang="en-US" sz="3200" dirty="0"/>
              <a:t/>
            </a:r>
            <a:br>
              <a:rPr lang="en-US" sz="3200" dirty="0"/>
            </a:br>
            <a:endParaRPr lang="en-IN" sz="3200" dirty="0"/>
          </a:p>
        </p:txBody>
      </p:sp>
    </p:spTree>
    <p:extLst>
      <p:ext uri="{BB962C8B-B14F-4D97-AF65-F5344CB8AC3E}">
        <p14:creationId xmlns="" xmlns:p14="http://schemas.microsoft.com/office/powerpoint/2010/main" val="1396868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332656"/>
            <a:ext cx="6867200" cy="576064"/>
          </a:xfrm>
        </p:spPr>
        <p:txBody>
          <a:bodyPr>
            <a:normAutofit/>
          </a:bodyPr>
          <a:lstStyle/>
          <a:p>
            <a:r>
              <a:rPr lang="en-US" dirty="0" smtClean="0"/>
              <a:t>Detail Architecture</a:t>
            </a:r>
            <a:endParaRPr lang="en-IN" dirty="0"/>
          </a:p>
        </p:txBody>
      </p:sp>
      <p:pic>
        <p:nvPicPr>
          <p:cNvPr id="4" name="Picture 2" descr="D:\Rudratech 2024-2025\BE\SAE Education Tutor\archi.drawio.png"/>
          <p:cNvPicPr>
            <a:picLocks noChangeAspect="1" noChangeArrowheads="1"/>
          </p:cNvPicPr>
          <p:nvPr/>
        </p:nvPicPr>
        <p:blipFill>
          <a:blip r:embed="rId2"/>
          <a:srcRect/>
          <a:stretch>
            <a:fillRect/>
          </a:stretch>
        </p:blipFill>
        <p:spPr bwMode="auto">
          <a:xfrm>
            <a:off x="785786" y="1571612"/>
            <a:ext cx="7626350" cy="3937000"/>
          </a:xfrm>
          <a:prstGeom prst="rect">
            <a:avLst/>
          </a:prstGeom>
          <a:noFill/>
        </p:spPr>
      </p:pic>
    </p:spTree>
    <p:extLst>
      <p:ext uri="{BB962C8B-B14F-4D97-AF65-F5344CB8AC3E}">
        <p14:creationId xmlns="" xmlns:p14="http://schemas.microsoft.com/office/powerpoint/2010/main" val="176912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332656"/>
            <a:ext cx="6867200" cy="576064"/>
          </a:xfrm>
        </p:spPr>
        <p:txBody>
          <a:bodyPr>
            <a:normAutofit/>
          </a:bodyPr>
          <a:lstStyle/>
          <a:p>
            <a:r>
              <a:rPr lang="en-US" dirty="0" smtClean="0"/>
              <a:t>Component Design</a:t>
            </a:r>
            <a:endParaRPr lang="en-IN" dirty="0"/>
          </a:p>
        </p:txBody>
      </p:sp>
      <p:grpSp>
        <p:nvGrpSpPr>
          <p:cNvPr id="1026" name="Canvas 484"/>
          <p:cNvGrpSpPr>
            <a:grpSpLocks/>
          </p:cNvGrpSpPr>
          <p:nvPr/>
        </p:nvGrpSpPr>
        <p:grpSpPr bwMode="auto">
          <a:xfrm>
            <a:off x="2500298" y="1500174"/>
            <a:ext cx="4600575" cy="4400550"/>
            <a:chOff x="0" y="0"/>
            <a:chExt cx="46005" cy="44005"/>
          </a:xfrm>
        </p:grpSpPr>
        <p:sp>
          <p:nvSpPr>
            <p:cNvPr id="1027" name="AutoShape 3"/>
            <p:cNvSpPr>
              <a:spLocks noChangeAspect="1" noChangeArrowheads="1"/>
            </p:cNvSpPr>
            <p:nvPr/>
          </p:nvSpPr>
          <p:spPr bwMode="auto">
            <a:xfrm>
              <a:off x="0" y="0"/>
              <a:ext cx="46005" cy="4400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9" name="Rectangle 60"/>
            <p:cNvSpPr>
              <a:spLocks noChangeArrowheads="1"/>
            </p:cNvSpPr>
            <p:nvPr/>
          </p:nvSpPr>
          <p:spPr bwMode="auto">
            <a:xfrm>
              <a:off x="3619" y="20288"/>
              <a:ext cx="9430" cy="552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1"/>
            <p:cNvSpPr>
              <a:spLocks noEditPoints="1"/>
            </p:cNvSpPr>
            <p:nvPr/>
          </p:nvSpPr>
          <p:spPr bwMode="auto">
            <a:xfrm>
              <a:off x="3575" y="20237"/>
              <a:ext cx="9525" cy="5620"/>
            </a:xfrm>
            <a:custGeom>
              <a:avLst/>
              <a:gdLst>
                <a:gd name="T0" fmla="*/ 0 w 1500"/>
                <a:gd name="T1" fmla="*/ 0 h 885"/>
                <a:gd name="T2" fmla="*/ 952500 w 1500"/>
                <a:gd name="T3" fmla="*/ 0 h 885"/>
                <a:gd name="T4" fmla="*/ 952500 w 1500"/>
                <a:gd name="T5" fmla="*/ 561975 h 885"/>
                <a:gd name="T6" fmla="*/ 0 w 1500"/>
                <a:gd name="T7" fmla="*/ 561975 h 885"/>
                <a:gd name="T8" fmla="*/ 0 w 1500"/>
                <a:gd name="T9" fmla="*/ 0 h 885"/>
                <a:gd name="T10" fmla="*/ 9525 w 1500"/>
                <a:gd name="T11" fmla="*/ 557530 h 885"/>
                <a:gd name="T12" fmla="*/ 4445 w 1500"/>
                <a:gd name="T13" fmla="*/ 552450 h 885"/>
                <a:gd name="T14" fmla="*/ 947420 w 1500"/>
                <a:gd name="T15" fmla="*/ 552450 h 885"/>
                <a:gd name="T16" fmla="*/ 942975 w 1500"/>
                <a:gd name="T17" fmla="*/ 557530 h 885"/>
                <a:gd name="T18" fmla="*/ 942975 w 1500"/>
                <a:gd name="T19" fmla="*/ 5080 h 885"/>
                <a:gd name="T20" fmla="*/ 947420 w 1500"/>
                <a:gd name="T21" fmla="*/ 9525 h 885"/>
                <a:gd name="T22" fmla="*/ 4445 w 1500"/>
                <a:gd name="T23" fmla="*/ 9525 h 885"/>
                <a:gd name="T24" fmla="*/ 9525 w 1500"/>
                <a:gd name="T25" fmla="*/ 5080 h 885"/>
                <a:gd name="T26" fmla="*/ 9525 w 1500"/>
                <a:gd name="T27" fmla="*/ 557530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0" h="885">
                  <a:moveTo>
                    <a:pt x="0" y="0"/>
                  </a:moveTo>
                  <a:lnTo>
                    <a:pt x="1500" y="0"/>
                  </a:lnTo>
                  <a:lnTo>
                    <a:pt x="1500" y="885"/>
                  </a:lnTo>
                  <a:lnTo>
                    <a:pt x="0" y="885"/>
                  </a:lnTo>
                  <a:lnTo>
                    <a:pt x="0" y="0"/>
                  </a:lnTo>
                  <a:close/>
                  <a:moveTo>
                    <a:pt x="15" y="878"/>
                  </a:moveTo>
                  <a:lnTo>
                    <a:pt x="7" y="870"/>
                  </a:lnTo>
                  <a:lnTo>
                    <a:pt x="1492" y="870"/>
                  </a:lnTo>
                  <a:lnTo>
                    <a:pt x="1485" y="878"/>
                  </a:lnTo>
                  <a:lnTo>
                    <a:pt x="1485" y="8"/>
                  </a:lnTo>
                  <a:lnTo>
                    <a:pt x="1492" y="15"/>
                  </a:lnTo>
                  <a:lnTo>
                    <a:pt x="7" y="15"/>
                  </a:lnTo>
                  <a:lnTo>
                    <a:pt x="15" y="8"/>
                  </a:lnTo>
                  <a:lnTo>
                    <a:pt x="15" y="878"/>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191" name="Rectangle 62"/>
            <p:cNvSpPr>
              <a:spLocks noChangeArrowheads="1"/>
            </p:cNvSpPr>
            <p:nvPr/>
          </p:nvSpPr>
          <p:spPr bwMode="auto">
            <a:xfrm>
              <a:off x="7429" y="22288"/>
              <a:ext cx="3886" cy="25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Laptop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8" name="Rectangle 63"/>
            <p:cNvSpPr>
              <a:spLocks noChangeArrowheads="1"/>
            </p:cNvSpPr>
            <p:nvPr/>
          </p:nvSpPr>
          <p:spPr bwMode="auto">
            <a:xfrm>
              <a:off x="1238" y="21145"/>
              <a:ext cx="4762" cy="142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64"/>
            <p:cNvSpPr>
              <a:spLocks noEditPoints="1"/>
            </p:cNvSpPr>
            <p:nvPr/>
          </p:nvSpPr>
          <p:spPr bwMode="auto">
            <a:xfrm>
              <a:off x="1193" y="21094"/>
              <a:ext cx="4858" cy="1524"/>
            </a:xfrm>
            <a:custGeom>
              <a:avLst/>
              <a:gdLst>
                <a:gd name="T0" fmla="*/ 0 w 765"/>
                <a:gd name="T1" fmla="*/ 0 h 240"/>
                <a:gd name="T2" fmla="*/ 485775 w 765"/>
                <a:gd name="T3" fmla="*/ 0 h 240"/>
                <a:gd name="T4" fmla="*/ 485775 w 765"/>
                <a:gd name="T5" fmla="*/ 152400 h 240"/>
                <a:gd name="T6" fmla="*/ 0 w 765"/>
                <a:gd name="T7" fmla="*/ 152400 h 240"/>
                <a:gd name="T8" fmla="*/ 0 w 765"/>
                <a:gd name="T9" fmla="*/ 0 h 240"/>
                <a:gd name="T10" fmla="*/ 9525 w 765"/>
                <a:gd name="T11" fmla="*/ 147955 h 240"/>
                <a:gd name="T12" fmla="*/ 4445 w 765"/>
                <a:gd name="T13" fmla="*/ 142875 h 240"/>
                <a:gd name="T14" fmla="*/ 480695 w 765"/>
                <a:gd name="T15" fmla="*/ 142875 h 240"/>
                <a:gd name="T16" fmla="*/ 476250 w 765"/>
                <a:gd name="T17" fmla="*/ 147955 h 240"/>
                <a:gd name="T18" fmla="*/ 476250 w 765"/>
                <a:gd name="T19" fmla="*/ 5080 h 240"/>
                <a:gd name="T20" fmla="*/ 480695 w 765"/>
                <a:gd name="T21" fmla="*/ 9525 h 240"/>
                <a:gd name="T22" fmla="*/ 4445 w 765"/>
                <a:gd name="T23" fmla="*/ 9525 h 240"/>
                <a:gd name="T24" fmla="*/ 9525 w 765"/>
                <a:gd name="T25" fmla="*/ 5080 h 240"/>
                <a:gd name="T26" fmla="*/ 9525 w 765"/>
                <a:gd name="T27" fmla="*/ 147955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40">
                  <a:moveTo>
                    <a:pt x="0" y="0"/>
                  </a:moveTo>
                  <a:lnTo>
                    <a:pt x="765" y="0"/>
                  </a:lnTo>
                  <a:lnTo>
                    <a:pt x="765" y="240"/>
                  </a:lnTo>
                  <a:lnTo>
                    <a:pt x="0" y="240"/>
                  </a:lnTo>
                  <a:lnTo>
                    <a:pt x="0" y="0"/>
                  </a:lnTo>
                  <a:close/>
                  <a:moveTo>
                    <a:pt x="15" y="233"/>
                  </a:moveTo>
                  <a:lnTo>
                    <a:pt x="7" y="225"/>
                  </a:lnTo>
                  <a:lnTo>
                    <a:pt x="757" y="225"/>
                  </a:lnTo>
                  <a:lnTo>
                    <a:pt x="750" y="233"/>
                  </a:lnTo>
                  <a:lnTo>
                    <a:pt x="750" y="8"/>
                  </a:lnTo>
                  <a:lnTo>
                    <a:pt x="757" y="15"/>
                  </a:lnTo>
                  <a:lnTo>
                    <a:pt x="7" y="15"/>
                  </a:lnTo>
                  <a:lnTo>
                    <a:pt x="15" y="8"/>
                  </a:lnTo>
                  <a:lnTo>
                    <a:pt x="15" y="233"/>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50" name="Rectangle 65"/>
            <p:cNvSpPr>
              <a:spLocks noChangeArrowheads="1"/>
            </p:cNvSpPr>
            <p:nvPr/>
          </p:nvSpPr>
          <p:spPr bwMode="auto">
            <a:xfrm>
              <a:off x="1238" y="23622"/>
              <a:ext cx="4762" cy="13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1" name="Freeform 66"/>
            <p:cNvSpPr>
              <a:spLocks noEditPoints="1"/>
            </p:cNvSpPr>
            <p:nvPr/>
          </p:nvSpPr>
          <p:spPr bwMode="auto">
            <a:xfrm>
              <a:off x="1193" y="23571"/>
              <a:ext cx="4858" cy="1428"/>
            </a:xfrm>
            <a:custGeom>
              <a:avLst/>
              <a:gdLst>
                <a:gd name="T0" fmla="*/ 0 w 765"/>
                <a:gd name="T1" fmla="*/ 0 h 225"/>
                <a:gd name="T2" fmla="*/ 485775 w 765"/>
                <a:gd name="T3" fmla="*/ 0 h 225"/>
                <a:gd name="T4" fmla="*/ 485775 w 765"/>
                <a:gd name="T5" fmla="*/ 142875 h 225"/>
                <a:gd name="T6" fmla="*/ 0 w 765"/>
                <a:gd name="T7" fmla="*/ 142875 h 225"/>
                <a:gd name="T8" fmla="*/ 0 w 765"/>
                <a:gd name="T9" fmla="*/ 0 h 225"/>
                <a:gd name="T10" fmla="*/ 9525 w 765"/>
                <a:gd name="T11" fmla="*/ 138430 h 225"/>
                <a:gd name="T12" fmla="*/ 4445 w 765"/>
                <a:gd name="T13" fmla="*/ 133350 h 225"/>
                <a:gd name="T14" fmla="*/ 480695 w 765"/>
                <a:gd name="T15" fmla="*/ 133350 h 225"/>
                <a:gd name="T16" fmla="*/ 476250 w 765"/>
                <a:gd name="T17" fmla="*/ 138430 h 225"/>
                <a:gd name="T18" fmla="*/ 476250 w 765"/>
                <a:gd name="T19" fmla="*/ 5080 h 225"/>
                <a:gd name="T20" fmla="*/ 480695 w 765"/>
                <a:gd name="T21" fmla="*/ 9525 h 225"/>
                <a:gd name="T22" fmla="*/ 4445 w 765"/>
                <a:gd name="T23" fmla="*/ 9525 h 225"/>
                <a:gd name="T24" fmla="*/ 9525 w 765"/>
                <a:gd name="T25" fmla="*/ 5080 h 225"/>
                <a:gd name="T26" fmla="*/ 9525 w 765"/>
                <a:gd name="T27" fmla="*/ 138430 h 2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25">
                  <a:moveTo>
                    <a:pt x="0" y="0"/>
                  </a:moveTo>
                  <a:lnTo>
                    <a:pt x="765" y="0"/>
                  </a:lnTo>
                  <a:lnTo>
                    <a:pt x="765" y="225"/>
                  </a:lnTo>
                  <a:lnTo>
                    <a:pt x="0" y="225"/>
                  </a:lnTo>
                  <a:lnTo>
                    <a:pt x="0" y="0"/>
                  </a:lnTo>
                  <a:close/>
                  <a:moveTo>
                    <a:pt x="15" y="218"/>
                  </a:moveTo>
                  <a:lnTo>
                    <a:pt x="7" y="210"/>
                  </a:lnTo>
                  <a:lnTo>
                    <a:pt x="757" y="210"/>
                  </a:lnTo>
                  <a:lnTo>
                    <a:pt x="750" y="218"/>
                  </a:lnTo>
                  <a:lnTo>
                    <a:pt x="750" y="8"/>
                  </a:lnTo>
                  <a:lnTo>
                    <a:pt x="757" y="15"/>
                  </a:lnTo>
                  <a:lnTo>
                    <a:pt x="7" y="15"/>
                  </a:lnTo>
                  <a:lnTo>
                    <a:pt x="15" y="8"/>
                  </a:lnTo>
                  <a:lnTo>
                    <a:pt x="15" y="218"/>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52" name="Rectangle 67"/>
            <p:cNvSpPr>
              <a:spLocks noChangeArrowheads="1"/>
            </p:cNvSpPr>
            <p:nvPr/>
          </p:nvSpPr>
          <p:spPr bwMode="auto">
            <a:xfrm>
              <a:off x="16954" y="1238"/>
              <a:ext cx="9430" cy="552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3" name="Freeform 68"/>
            <p:cNvSpPr>
              <a:spLocks noEditPoints="1"/>
            </p:cNvSpPr>
            <p:nvPr/>
          </p:nvSpPr>
          <p:spPr bwMode="auto">
            <a:xfrm>
              <a:off x="16910" y="1187"/>
              <a:ext cx="9525" cy="5620"/>
            </a:xfrm>
            <a:custGeom>
              <a:avLst/>
              <a:gdLst>
                <a:gd name="T0" fmla="*/ 0 w 1500"/>
                <a:gd name="T1" fmla="*/ 0 h 885"/>
                <a:gd name="T2" fmla="*/ 952500 w 1500"/>
                <a:gd name="T3" fmla="*/ 0 h 885"/>
                <a:gd name="T4" fmla="*/ 952500 w 1500"/>
                <a:gd name="T5" fmla="*/ 561975 h 885"/>
                <a:gd name="T6" fmla="*/ 0 w 1500"/>
                <a:gd name="T7" fmla="*/ 561975 h 885"/>
                <a:gd name="T8" fmla="*/ 0 w 1500"/>
                <a:gd name="T9" fmla="*/ 0 h 885"/>
                <a:gd name="T10" fmla="*/ 9525 w 1500"/>
                <a:gd name="T11" fmla="*/ 557530 h 885"/>
                <a:gd name="T12" fmla="*/ 4445 w 1500"/>
                <a:gd name="T13" fmla="*/ 552450 h 885"/>
                <a:gd name="T14" fmla="*/ 947420 w 1500"/>
                <a:gd name="T15" fmla="*/ 552450 h 885"/>
                <a:gd name="T16" fmla="*/ 942975 w 1500"/>
                <a:gd name="T17" fmla="*/ 557530 h 885"/>
                <a:gd name="T18" fmla="*/ 942975 w 1500"/>
                <a:gd name="T19" fmla="*/ 5080 h 885"/>
                <a:gd name="T20" fmla="*/ 947420 w 1500"/>
                <a:gd name="T21" fmla="*/ 9525 h 885"/>
                <a:gd name="T22" fmla="*/ 4445 w 1500"/>
                <a:gd name="T23" fmla="*/ 9525 h 885"/>
                <a:gd name="T24" fmla="*/ 9525 w 1500"/>
                <a:gd name="T25" fmla="*/ 5080 h 885"/>
                <a:gd name="T26" fmla="*/ 9525 w 1500"/>
                <a:gd name="T27" fmla="*/ 557530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0" h="885">
                  <a:moveTo>
                    <a:pt x="0" y="0"/>
                  </a:moveTo>
                  <a:lnTo>
                    <a:pt x="1500" y="0"/>
                  </a:lnTo>
                  <a:lnTo>
                    <a:pt x="1500" y="885"/>
                  </a:lnTo>
                  <a:lnTo>
                    <a:pt x="0" y="885"/>
                  </a:lnTo>
                  <a:lnTo>
                    <a:pt x="0" y="0"/>
                  </a:lnTo>
                  <a:close/>
                  <a:moveTo>
                    <a:pt x="15" y="878"/>
                  </a:moveTo>
                  <a:lnTo>
                    <a:pt x="7" y="870"/>
                  </a:lnTo>
                  <a:lnTo>
                    <a:pt x="1492" y="870"/>
                  </a:lnTo>
                  <a:lnTo>
                    <a:pt x="1485" y="878"/>
                  </a:lnTo>
                  <a:lnTo>
                    <a:pt x="1485" y="8"/>
                  </a:lnTo>
                  <a:lnTo>
                    <a:pt x="1492" y="15"/>
                  </a:lnTo>
                  <a:lnTo>
                    <a:pt x="7" y="15"/>
                  </a:lnTo>
                  <a:lnTo>
                    <a:pt x="15" y="8"/>
                  </a:lnTo>
                  <a:lnTo>
                    <a:pt x="15" y="878"/>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54" name="Rectangle 69"/>
            <p:cNvSpPr>
              <a:spLocks noChangeArrowheads="1"/>
            </p:cNvSpPr>
            <p:nvPr/>
          </p:nvSpPr>
          <p:spPr bwMode="auto">
            <a:xfrm>
              <a:off x="20764" y="3238"/>
              <a:ext cx="3816" cy="25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Mouse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5" name="Rectangle 70"/>
            <p:cNvSpPr>
              <a:spLocks noChangeArrowheads="1"/>
            </p:cNvSpPr>
            <p:nvPr/>
          </p:nvSpPr>
          <p:spPr bwMode="auto">
            <a:xfrm>
              <a:off x="14573" y="2095"/>
              <a:ext cx="4762" cy="142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71"/>
            <p:cNvSpPr>
              <a:spLocks noEditPoints="1"/>
            </p:cNvSpPr>
            <p:nvPr/>
          </p:nvSpPr>
          <p:spPr bwMode="auto">
            <a:xfrm>
              <a:off x="14528" y="2044"/>
              <a:ext cx="4858" cy="1524"/>
            </a:xfrm>
            <a:custGeom>
              <a:avLst/>
              <a:gdLst>
                <a:gd name="T0" fmla="*/ 0 w 765"/>
                <a:gd name="T1" fmla="*/ 0 h 240"/>
                <a:gd name="T2" fmla="*/ 485775 w 765"/>
                <a:gd name="T3" fmla="*/ 0 h 240"/>
                <a:gd name="T4" fmla="*/ 485775 w 765"/>
                <a:gd name="T5" fmla="*/ 152400 h 240"/>
                <a:gd name="T6" fmla="*/ 0 w 765"/>
                <a:gd name="T7" fmla="*/ 152400 h 240"/>
                <a:gd name="T8" fmla="*/ 0 w 765"/>
                <a:gd name="T9" fmla="*/ 0 h 240"/>
                <a:gd name="T10" fmla="*/ 9525 w 765"/>
                <a:gd name="T11" fmla="*/ 147955 h 240"/>
                <a:gd name="T12" fmla="*/ 4445 w 765"/>
                <a:gd name="T13" fmla="*/ 142875 h 240"/>
                <a:gd name="T14" fmla="*/ 480695 w 765"/>
                <a:gd name="T15" fmla="*/ 142875 h 240"/>
                <a:gd name="T16" fmla="*/ 476250 w 765"/>
                <a:gd name="T17" fmla="*/ 147955 h 240"/>
                <a:gd name="T18" fmla="*/ 476250 w 765"/>
                <a:gd name="T19" fmla="*/ 5080 h 240"/>
                <a:gd name="T20" fmla="*/ 480695 w 765"/>
                <a:gd name="T21" fmla="*/ 9525 h 240"/>
                <a:gd name="T22" fmla="*/ 4445 w 765"/>
                <a:gd name="T23" fmla="*/ 9525 h 240"/>
                <a:gd name="T24" fmla="*/ 9525 w 765"/>
                <a:gd name="T25" fmla="*/ 5080 h 240"/>
                <a:gd name="T26" fmla="*/ 9525 w 765"/>
                <a:gd name="T27" fmla="*/ 147955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40">
                  <a:moveTo>
                    <a:pt x="0" y="0"/>
                  </a:moveTo>
                  <a:lnTo>
                    <a:pt x="765" y="0"/>
                  </a:lnTo>
                  <a:lnTo>
                    <a:pt x="765" y="240"/>
                  </a:lnTo>
                  <a:lnTo>
                    <a:pt x="0" y="240"/>
                  </a:lnTo>
                  <a:lnTo>
                    <a:pt x="0" y="0"/>
                  </a:lnTo>
                  <a:close/>
                  <a:moveTo>
                    <a:pt x="15" y="233"/>
                  </a:moveTo>
                  <a:lnTo>
                    <a:pt x="7" y="225"/>
                  </a:lnTo>
                  <a:lnTo>
                    <a:pt x="757" y="225"/>
                  </a:lnTo>
                  <a:lnTo>
                    <a:pt x="750" y="233"/>
                  </a:lnTo>
                  <a:lnTo>
                    <a:pt x="750" y="8"/>
                  </a:lnTo>
                  <a:lnTo>
                    <a:pt x="757" y="15"/>
                  </a:lnTo>
                  <a:lnTo>
                    <a:pt x="7" y="15"/>
                  </a:lnTo>
                  <a:lnTo>
                    <a:pt x="15" y="8"/>
                  </a:lnTo>
                  <a:lnTo>
                    <a:pt x="15" y="233"/>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57" name="Rectangle 72"/>
            <p:cNvSpPr>
              <a:spLocks noChangeArrowheads="1"/>
            </p:cNvSpPr>
            <p:nvPr/>
          </p:nvSpPr>
          <p:spPr bwMode="auto">
            <a:xfrm>
              <a:off x="14573" y="4572"/>
              <a:ext cx="4762" cy="13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8" name="Freeform 73"/>
            <p:cNvSpPr>
              <a:spLocks noEditPoints="1"/>
            </p:cNvSpPr>
            <p:nvPr/>
          </p:nvSpPr>
          <p:spPr bwMode="auto">
            <a:xfrm>
              <a:off x="14528" y="4521"/>
              <a:ext cx="4858" cy="1428"/>
            </a:xfrm>
            <a:custGeom>
              <a:avLst/>
              <a:gdLst>
                <a:gd name="T0" fmla="*/ 0 w 765"/>
                <a:gd name="T1" fmla="*/ 0 h 225"/>
                <a:gd name="T2" fmla="*/ 485775 w 765"/>
                <a:gd name="T3" fmla="*/ 0 h 225"/>
                <a:gd name="T4" fmla="*/ 485775 w 765"/>
                <a:gd name="T5" fmla="*/ 142875 h 225"/>
                <a:gd name="T6" fmla="*/ 0 w 765"/>
                <a:gd name="T7" fmla="*/ 142875 h 225"/>
                <a:gd name="T8" fmla="*/ 0 w 765"/>
                <a:gd name="T9" fmla="*/ 0 h 225"/>
                <a:gd name="T10" fmla="*/ 9525 w 765"/>
                <a:gd name="T11" fmla="*/ 138430 h 225"/>
                <a:gd name="T12" fmla="*/ 4445 w 765"/>
                <a:gd name="T13" fmla="*/ 133350 h 225"/>
                <a:gd name="T14" fmla="*/ 480695 w 765"/>
                <a:gd name="T15" fmla="*/ 133350 h 225"/>
                <a:gd name="T16" fmla="*/ 476250 w 765"/>
                <a:gd name="T17" fmla="*/ 138430 h 225"/>
                <a:gd name="T18" fmla="*/ 476250 w 765"/>
                <a:gd name="T19" fmla="*/ 5080 h 225"/>
                <a:gd name="T20" fmla="*/ 480695 w 765"/>
                <a:gd name="T21" fmla="*/ 9525 h 225"/>
                <a:gd name="T22" fmla="*/ 4445 w 765"/>
                <a:gd name="T23" fmla="*/ 9525 h 225"/>
                <a:gd name="T24" fmla="*/ 9525 w 765"/>
                <a:gd name="T25" fmla="*/ 5080 h 225"/>
                <a:gd name="T26" fmla="*/ 9525 w 765"/>
                <a:gd name="T27" fmla="*/ 138430 h 2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25">
                  <a:moveTo>
                    <a:pt x="0" y="0"/>
                  </a:moveTo>
                  <a:lnTo>
                    <a:pt x="765" y="0"/>
                  </a:lnTo>
                  <a:lnTo>
                    <a:pt x="765" y="225"/>
                  </a:lnTo>
                  <a:lnTo>
                    <a:pt x="0" y="225"/>
                  </a:lnTo>
                  <a:lnTo>
                    <a:pt x="0" y="0"/>
                  </a:lnTo>
                  <a:close/>
                  <a:moveTo>
                    <a:pt x="15" y="218"/>
                  </a:moveTo>
                  <a:lnTo>
                    <a:pt x="7" y="210"/>
                  </a:lnTo>
                  <a:lnTo>
                    <a:pt x="757" y="210"/>
                  </a:lnTo>
                  <a:lnTo>
                    <a:pt x="750" y="218"/>
                  </a:lnTo>
                  <a:lnTo>
                    <a:pt x="750" y="8"/>
                  </a:lnTo>
                  <a:lnTo>
                    <a:pt x="757" y="15"/>
                  </a:lnTo>
                  <a:lnTo>
                    <a:pt x="7" y="15"/>
                  </a:lnTo>
                  <a:lnTo>
                    <a:pt x="15" y="8"/>
                  </a:lnTo>
                  <a:lnTo>
                    <a:pt x="15" y="218"/>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59" name="Rectangle 74"/>
            <p:cNvSpPr>
              <a:spLocks noChangeArrowheads="1"/>
            </p:cNvSpPr>
            <p:nvPr/>
          </p:nvSpPr>
          <p:spPr bwMode="auto">
            <a:xfrm>
              <a:off x="36385" y="10763"/>
              <a:ext cx="9430" cy="552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0" name="Freeform 75"/>
            <p:cNvSpPr>
              <a:spLocks noEditPoints="1"/>
            </p:cNvSpPr>
            <p:nvPr/>
          </p:nvSpPr>
          <p:spPr bwMode="auto">
            <a:xfrm>
              <a:off x="36341" y="10712"/>
              <a:ext cx="9525" cy="5620"/>
            </a:xfrm>
            <a:custGeom>
              <a:avLst/>
              <a:gdLst>
                <a:gd name="T0" fmla="*/ 0 w 1500"/>
                <a:gd name="T1" fmla="*/ 0 h 885"/>
                <a:gd name="T2" fmla="*/ 952500 w 1500"/>
                <a:gd name="T3" fmla="*/ 0 h 885"/>
                <a:gd name="T4" fmla="*/ 952500 w 1500"/>
                <a:gd name="T5" fmla="*/ 561975 h 885"/>
                <a:gd name="T6" fmla="*/ 0 w 1500"/>
                <a:gd name="T7" fmla="*/ 561975 h 885"/>
                <a:gd name="T8" fmla="*/ 0 w 1500"/>
                <a:gd name="T9" fmla="*/ 0 h 885"/>
                <a:gd name="T10" fmla="*/ 9525 w 1500"/>
                <a:gd name="T11" fmla="*/ 557530 h 885"/>
                <a:gd name="T12" fmla="*/ 4445 w 1500"/>
                <a:gd name="T13" fmla="*/ 552450 h 885"/>
                <a:gd name="T14" fmla="*/ 947420 w 1500"/>
                <a:gd name="T15" fmla="*/ 552450 h 885"/>
                <a:gd name="T16" fmla="*/ 942975 w 1500"/>
                <a:gd name="T17" fmla="*/ 557530 h 885"/>
                <a:gd name="T18" fmla="*/ 942975 w 1500"/>
                <a:gd name="T19" fmla="*/ 5080 h 885"/>
                <a:gd name="T20" fmla="*/ 947420 w 1500"/>
                <a:gd name="T21" fmla="*/ 9525 h 885"/>
                <a:gd name="T22" fmla="*/ 4445 w 1500"/>
                <a:gd name="T23" fmla="*/ 9525 h 885"/>
                <a:gd name="T24" fmla="*/ 9525 w 1500"/>
                <a:gd name="T25" fmla="*/ 5080 h 885"/>
                <a:gd name="T26" fmla="*/ 9525 w 1500"/>
                <a:gd name="T27" fmla="*/ 557530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0" h="885">
                  <a:moveTo>
                    <a:pt x="0" y="0"/>
                  </a:moveTo>
                  <a:lnTo>
                    <a:pt x="1500" y="0"/>
                  </a:lnTo>
                  <a:lnTo>
                    <a:pt x="1500" y="885"/>
                  </a:lnTo>
                  <a:lnTo>
                    <a:pt x="0" y="885"/>
                  </a:lnTo>
                  <a:lnTo>
                    <a:pt x="0" y="0"/>
                  </a:lnTo>
                  <a:close/>
                  <a:moveTo>
                    <a:pt x="15" y="878"/>
                  </a:moveTo>
                  <a:lnTo>
                    <a:pt x="7" y="870"/>
                  </a:lnTo>
                  <a:lnTo>
                    <a:pt x="1492" y="870"/>
                  </a:lnTo>
                  <a:lnTo>
                    <a:pt x="1485" y="878"/>
                  </a:lnTo>
                  <a:lnTo>
                    <a:pt x="1485" y="8"/>
                  </a:lnTo>
                  <a:lnTo>
                    <a:pt x="1492" y="15"/>
                  </a:lnTo>
                  <a:lnTo>
                    <a:pt x="7" y="15"/>
                  </a:lnTo>
                  <a:lnTo>
                    <a:pt x="15" y="8"/>
                  </a:lnTo>
                  <a:lnTo>
                    <a:pt x="15" y="878"/>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61" name="Rectangle 76"/>
            <p:cNvSpPr>
              <a:spLocks noChangeArrowheads="1"/>
            </p:cNvSpPr>
            <p:nvPr/>
          </p:nvSpPr>
          <p:spPr bwMode="auto">
            <a:xfrm>
              <a:off x="39433" y="12763"/>
              <a:ext cx="5442" cy="25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Keyboard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2" name="Rectangle 77"/>
            <p:cNvSpPr>
              <a:spLocks noChangeArrowheads="1"/>
            </p:cNvSpPr>
            <p:nvPr/>
          </p:nvSpPr>
          <p:spPr bwMode="auto">
            <a:xfrm>
              <a:off x="34004" y="11620"/>
              <a:ext cx="4762" cy="142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3" name="Freeform 78"/>
            <p:cNvSpPr>
              <a:spLocks noEditPoints="1"/>
            </p:cNvSpPr>
            <p:nvPr/>
          </p:nvSpPr>
          <p:spPr bwMode="auto">
            <a:xfrm>
              <a:off x="33959" y="11569"/>
              <a:ext cx="4858" cy="1524"/>
            </a:xfrm>
            <a:custGeom>
              <a:avLst/>
              <a:gdLst>
                <a:gd name="T0" fmla="*/ 0 w 765"/>
                <a:gd name="T1" fmla="*/ 0 h 240"/>
                <a:gd name="T2" fmla="*/ 485775 w 765"/>
                <a:gd name="T3" fmla="*/ 0 h 240"/>
                <a:gd name="T4" fmla="*/ 485775 w 765"/>
                <a:gd name="T5" fmla="*/ 152400 h 240"/>
                <a:gd name="T6" fmla="*/ 0 w 765"/>
                <a:gd name="T7" fmla="*/ 152400 h 240"/>
                <a:gd name="T8" fmla="*/ 0 w 765"/>
                <a:gd name="T9" fmla="*/ 0 h 240"/>
                <a:gd name="T10" fmla="*/ 9525 w 765"/>
                <a:gd name="T11" fmla="*/ 147955 h 240"/>
                <a:gd name="T12" fmla="*/ 4445 w 765"/>
                <a:gd name="T13" fmla="*/ 142875 h 240"/>
                <a:gd name="T14" fmla="*/ 480695 w 765"/>
                <a:gd name="T15" fmla="*/ 142875 h 240"/>
                <a:gd name="T16" fmla="*/ 476250 w 765"/>
                <a:gd name="T17" fmla="*/ 147955 h 240"/>
                <a:gd name="T18" fmla="*/ 476250 w 765"/>
                <a:gd name="T19" fmla="*/ 5080 h 240"/>
                <a:gd name="T20" fmla="*/ 480695 w 765"/>
                <a:gd name="T21" fmla="*/ 9525 h 240"/>
                <a:gd name="T22" fmla="*/ 4445 w 765"/>
                <a:gd name="T23" fmla="*/ 9525 h 240"/>
                <a:gd name="T24" fmla="*/ 9525 w 765"/>
                <a:gd name="T25" fmla="*/ 5080 h 240"/>
                <a:gd name="T26" fmla="*/ 9525 w 765"/>
                <a:gd name="T27" fmla="*/ 147955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40">
                  <a:moveTo>
                    <a:pt x="0" y="0"/>
                  </a:moveTo>
                  <a:lnTo>
                    <a:pt x="765" y="0"/>
                  </a:lnTo>
                  <a:lnTo>
                    <a:pt x="765" y="240"/>
                  </a:lnTo>
                  <a:lnTo>
                    <a:pt x="0" y="240"/>
                  </a:lnTo>
                  <a:lnTo>
                    <a:pt x="0" y="0"/>
                  </a:lnTo>
                  <a:close/>
                  <a:moveTo>
                    <a:pt x="15" y="233"/>
                  </a:moveTo>
                  <a:lnTo>
                    <a:pt x="7" y="225"/>
                  </a:lnTo>
                  <a:lnTo>
                    <a:pt x="757" y="225"/>
                  </a:lnTo>
                  <a:lnTo>
                    <a:pt x="750" y="233"/>
                  </a:lnTo>
                  <a:lnTo>
                    <a:pt x="750" y="8"/>
                  </a:lnTo>
                  <a:lnTo>
                    <a:pt x="757" y="15"/>
                  </a:lnTo>
                  <a:lnTo>
                    <a:pt x="7" y="15"/>
                  </a:lnTo>
                  <a:lnTo>
                    <a:pt x="15" y="8"/>
                  </a:lnTo>
                  <a:lnTo>
                    <a:pt x="15" y="233"/>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64" name="Rectangle 79"/>
            <p:cNvSpPr>
              <a:spLocks noChangeArrowheads="1"/>
            </p:cNvSpPr>
            <p:nvPr/>
          </p:nvSpPr>
          <p:spPr bwMode="auto">
            <a:xfrm>
              <a:off x="34004" y="14097"/>
              <a:ext cx="4762" cy="13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5" name="Freeform 80"/>
            <p:cNvSpPr>
              <a:spLocks noEditPoints="1"/>
            </p:cNvSpPr>
            <p:nvPr/>
          </p:nvSpPr>
          <p:spPr bwMode="auto">
            <a:xfrm>
              <a:off x="33959" y="14046"/>
              <a:ext cx="4858" cy="1428"/>
            </a:xfrm>
            <a:custGeom>
              <a:avLst/>
              <a:gdLst>
                <a:gd name="T0" fmla="*/ 0 w 765"/>
                <a:gd name="T1" fmla="*/ 0 h 225"/>
                <a:gd name="T2" fmla="*/ 485775 w 765"/>
                <a:gd name="T3" fmla="*/ 0 h 225"/>
                <a:gd name="T4" fmla="*/ 485775 w 765"/>
                <a:gd name="T5" fmla="*/ 142875 h 225"/>
                <a:gd name="T6" fmla="*/ 0 w 765"/>
                <a:gd name="T7" fmla="*/ 142875 h 225"/>
                <a:gd name="T8" fmla="*/ 0 w 765"/>
                <a:gd name="T9" fmla="*/ 0 h 225"/>
                <a:gd name="T10" fmla="*/ 9525 w 765"/>
                <a:gd name="T11" fmla="*/ 138430 h 225"/>
                <a:gd name="T12" fmla="*/ 4445 w 765"/>
                <a:gd name="T13" fmla="*/ 133350 h 225"/>
                <a:gd name="T14" fmla="*/ 480695 w 765"/>
                <a:gd name="T15" fmla="*/ 133350 h 225"/>
                <a:gd name="T16" fmla="*/ 476250 w 765"/>
                <a:gd name="T17" fmla="*/ 138430 h 225"/>
                <a:gd name="T18" fmla="*/ 476250 w 765"/>
                <a:gd name="T19" fmla="*/ 5080 h 225"/>
                <a:gd name="T20" fmla="*/ 480695 w 765"/>
                <a:gd name="T21" fmla="*/ 9525 h 225"/>
                <a:gd name="T22" fmla="*/ 4445 w 765"/>
                <a:gd name="T23" fmla="*/ 9525 h 225"/>
                <a:gd name="T24" fmla="*/ 9525 w 765"/>
                <a:gd name="T25" fmla="*/ 5080 h 225"/>
                <a:gd name="T26" fmla="*/ 9525 w 765"/>
                <a:gd name="T27" fmla="*/ 138430 h 2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25">
                  <a:moveTo>
                    <a:pt x="0" y="0"/>
                  </a:moveTo>
                  <a:lnTo>
                    <a:pt x="765" y="0"/>
                  </a:lnTo>
                  <a:lnTo>
                    <a:pt x="765" y="225"/>
                  </a:lnTo>
                  <a:lnTo>
                    <a:pt x="0" y="225"/>
                  </a:lnTo>
                  <a:lnTo>
                    <a:pt x="0" y="0"/>
                  </a:lnTo>
                  <a:close/>
                  <a:moveTo>
                    <a:pt x="15" y="218"/>
                  </a:moveTo>
                  <a:lnTo>
                    <a:pt x="7" y="210"/>
                  </a:lnTo>
                  <a:lnTo>
                    <a:pt x="757" y="210"/>
                  </a:lnTo>
                  <a:lnTo>
                    <a:pt x="750" y="218"/>
                  </a:lnTo>
                  <a:lnTo>
                    <a:pt x="750" y="8"/>
                  </a:lnTo>
                  <a:lnTo>
                    <a:pt x="757" y="15"/>
                  </a:lnTo>
                  <a:lnTo>
                    <a:pt x="7" y="15"/>
                  </a:lnTo>
                  <a:lnTo>
                    <a:pt x="15" y="8"/>
                  </a:lnTo>
                  <a:lnTo>
                    <a:pt x="15" y="218"/>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66" name="Rectangle 81"/>
            <p:cNvSpPr>
              <a:spLocks noChangeArrowheads="1"/>
            </p:cNvSpPr>
            <p:nvPr/>
          </p:nvSpPr>
          <p:spPr bwMode="auto">
            <a:xfrm>
              <a:off x="18859" y="38290"/>
              <a:ext cx="9430" cy="55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7" name="Freeform 82"/>
            <p:cNvSpPr>
              <a:spLocks noEditPoints="1"/>
            </p:cNvSpPr>
            <p:nvPr/>
          </p:nvSpPr>
          <p:spPr bwMode="auto">
            <a:xfrm>
              <a:off x="18815" y="38246"/>
              <a:ext cx="9525" cy="5619"/>
            </a:xfrm>
            <a:custGeom>
              <a:avLst/>
              <a:gdLst>
                <a:gd name="T0" fmla="*/ 0 w 1500"/>
                <a:gd name="T1" fmla="*/ 0 h 885"/>
                <a:gd name="T2" fmla="*/ 952500 w 1500"/>
                <a:gd name="T3" fmla="*/ 0 h 885"/>
                <a:gd name="T4" fmla="*/ 952500 w 1500"/>
                <a:gd name="T5" fmla="*/ 561975 h 885"/>
                <a:gd name="T6" fmla="*/ 0 w 1500"/>
                <a:gd name="T7" fmla="*/ 561975 h 885"/>
                <a:gd name="T8" fmla="*/ 0 w 1500"/>
                <a:gd name="T9" fmla="*/ 0 h 885"/>
                <a:gd name="T10" fmla="*/ 9525 w 1500"/>
                <a:gd name="T11" fmla="*/ 556895 h 885"/>
                <a:gd name="T12" fmla="*/ 4445 w 1500"/>
                <a:gd name="T13" fmla="*/ 552450 h 885"/>
                <a:gd name="T14" fmla="*/ 947420 w 1500"/>
                <a:gd name="T15" fmla="*/ 552450 h 885"/>
                <a:gd name="T16" fmla="*/ 942975 w 1500"/>
                <a:gd name="T17" fmla="*/ 556895 h 885"/>
                <a:gd name="T18" fmla="*/ 942975 w 1500"/>
                <a:gd name="T19" fmla="*/ 4445 h 885"/>
                <a:gd name="T20" fmla="*/ 947420 w 1500"/>
                <a:gd name="T21" fmla="*/ 9525 h 885"/>
                <a:gd name="T22" fmla="*/ 4445 w 1500"/>
                <a:gd name="T23" fmla="*/ 9525 h 885"/>
                <a:gd name="T24" fmla="*/ 9525 w 1500"/>
                <a:gd name="T25" fmla="*/ 4445 h 885"/>
                <a:gd name="T26" fmla="*/ 9525 w 1500"/>
                <a:gd name="T27" fmla="*/ 556895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0" h="885">
                  <a:moveTo>
                    <a:pt x="0" y="0"/>
                  </a:moveTo>
                  <a:lnTo>
                    <a:pt x="1500" y="0"/>
                  </a:lnTo>
                  <a:lnTo>
                    <a:pt x="1500" y="885"/>
                  </a:lnTo>
                  <a:lnTo>
                    <a:pt x="0" y="885"/>
                  </a:lnTo>
                  <a:lnTo>
                    <a:pt x="0" y="0"/>
                  </a:lnTo>
                  <a:close/>
                  <a:moveTo>
                    <a:pt x="15" y="877"/>
                  </a:moveTo>
                  <a:lnTo>
                    <a:pt x="7" y="870"/>
                  </a:lnTo>
                  <a:lnTo>
                    <a:pt x="1492" y="870"/>
                  </a:lnTo>
                  <a:lnTo>
                    <a:pt x="1485" y="877"/>
                  </a:lnTo>
                  <a:lnTo>
                    <a:pt x="1485" y="7"/>
                  </a:lnTo>
                  <a:lnTo>
                    <a:pt x="1492" y="15"/>
                  </a:lnTo>
                  <a:lnTo>
                    <a:pt x="7" y="15"/>
                  </a:lnTo>
                  <a:lnTo>
                    <a:pt x="15" y="7"/>
                  </a:lnTo>
                  <a:lnTo>
                    <a:pt x="15" y="877"/>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68" name="Rectangle 83"/>
            <p:cNvSpPr>
              <a:spLocks noChangeArrowheads="1"/>
            </p:cNvSpPr>
            <p:nvPr/>
          </p:nvSpPr>
          <p:spPr bwMode="auto">
            <a:xfrm>
              <a:off x="21812" y="40290"/>
              <a:ext cx="5645" cy="25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Hard-Disk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9" name="Rectangle 84"/>
            <p:cNvSpPr>
              <a:spLocks noChangeArrowheads="1"/>
            </p:cNvSpPr>
            <p:nvPr/>
          </p:nvSpPr>
          <p:spPr bwMode="auto">
            <a:xfrm>
              <a:off x="16478" y="39147"/>
              <a:ext cx="4762" cy="142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0" name="Freeform 85"/>
            <p:cNvSpPr>
              <a:spLocks noEditPoints="1"/>
            </p:cNvSpPr>
            <p:nvPr/>
          </p:nvSpPr>
          <p:spPr bwMode="auto">
            <a:xfrm>
              <a:off x="16433" y="39103"/>
              <a:ext cx="4858" cy="1524"/>
            </a:xfrm>
            <a:custGeom>
              <a:avLst/>
              <a:gdLst>
                <a:gd name="T0" fmla="*/ 0 w 765"/>
                <a:gd name="T1" fmla="*/ 0 h 240"/>
                <a:gd name="T2" fmla="*/ 485775 w 765"/>
                <a:gd name="T3" fmla="*/ 0 h 240"/>
                <a:gd name="T4" fmla="*/ 485775 w 765"/>
                <a:gd name="T5" fmla="*/ 152400 h 240"/>
                <a:gd name="T6" fmla="*/ 0 w 765"/>
                <a:gd name="T7" fmla="*/ 152400 h 240"/>
                <a:gd name="T8" fmla="*/ 0 w 765"/>
                <a:gd name="T9" fmla="*/ 0 h 240"/>
                <a:gd name="T10" fmla="*/ 9525 w 765"/>
                <a:gd name="T11" fmla="*/ 147320 h 240"/>
                <a:gd name="T12" fmla="*/ 4445 w 765"/>
                <a:gd name="T13" fmla="*/ 142875 h 240"/>
                <a:gd name="T14" fmla="*/ 480695 w 765"/>
                <a:gd name="T15" fmla="*/ 142875 h 240"/>
                <a:gd name="T16" fmla="*/ 476250 w 765"/>
                <a:gd name="T17" fmla="*/ 147320 h 240"/>
                <a:gd name="T18" fmla="*/ 476250 w 765"/>
                <a:gd name="T19" fmla="*/ 4445 h 240"/>
                <a:gd name="T20" fmla="*/ 480695 w 765"/>
                <a:gd name="T21" fmla="*/ 9525 h 240"/>
                <a:gd name="T22" fmla="*/ 4445 w 765"/>
                <a:gd name="T23" fmla="*/ 9525 h 240"/>
                <a:gd name="T24" fmla="*/ 9525 w 765"/>
                <a:gd name="T25" fmla="*/ 4445 h 240"/>
                <a:gd name="T26" fmla="*/ 9525 w 765"/>
                <a:gd name="T27" fmla="*/ 147320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40">
                  <a:moveTo>
                    <a:pt x="0" y="0"/>
                  </a:moveTo>
                  <a:lnTo>
                    <a:pt x="765" y="0"/>
                  </a:lnTo>
                  <a:lnTo>
                    <a:pt x="765" y="240"/>
                  </a:lnTo>
                  <a:lnTo>
                    <a:pt x="0" y="240"/>
                  </a:lnTo>
                  <a:lnTo>
                    <a:pt x="0" y="0"/>
                  </a:lnTo>
                  <a:close/>
                  <a:moveTo>
                    <a:pt x="15" y="232"/>
                  </a:moveTo>
                  <a:lnTo>
                    <a:pt x="7" y="225"/>
                  </a:lnTo>
                  <a:lnTo>
                    <a:pt x="757" y="225"/>
                  </a:lnTo>
                  <a:lnTo>
                    <a:pt x="750" y="232"/>
                  </a:lnTo>
                  <a:lnTo>
                    <a:pt x="750" y="7"/>
                  </a:lnTo>
                  <a:lnTo>
                    <a:pt x="757" y="15"/>
                  </a:lnTo>
                  <a:lnTo>
                    <a:pt x="7" y="15"/>
                  </a:lnTo>
                  <a:lnTo>
                    <a:pt x="15" y="7"/>
                  </a:lnTo>
                  <a:lnTo>
                    <a:pt x="15" y="232"/>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71" name="Rectangle 86"/>
            <p:cNvSpPr>
              <a:spLocks noChangeArrowheads="1"/>
            </p:cNvSpPr>
            <p:nvPr/>
          </p:nvSpPr>
          <p:spPr bwMode="auto">
            <a:xfrm>
              <a:off x="16478" y="41624"/>
              <a:ext cx="4762" cy="13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2" name="Freeform 87"/>
            <p:cNvSpPr>
              <a:spLocks noEditPoints="1"/>
            </p:cNvSpPr>
            <p:nvPr/>
          </p:nvSpPr>
          <p:spPr bwMode="auto">
            <a:xfrm>
              <a:off x="16433" y="41579"/>
              <a:ext cx="4858" cy="1429"/>
            </a:xfrm>
            <a:custGeom>
              <a:avLst/>
              <a:gdLst>
                <a:gd name="T0" fmla="*/ 0 w 765"/>
                <a:gd name="T1" fmla="*/ 0 h 225"/>
                <a:gd name="T2" fmla="*/ 485775 w 765"/>
                <a:gd name="T3" fmla="*/ 0 h 225"/>
                <a:gd name="T4" fmla="*/ 485775 w 765"/>
                <a:gd name="T5" fmla="*/ 142875 h 225"/>
                <a:gd name="T6" fmla="*/ 0 w 765"/>
                <a:gd name="T7" fmla="*/ 142875 h 225"/>
                <a:gd name="T8" fmla="*/ 0 w 765"/>
                <a:gd name="T9" fmla="*/ 0 h 225"/>
                <a:gd name="T10" fmla="*/ 9525 w 765"/>
                <a:gd name="T11" fmla="*/ 137795 h 225"/>
                <a:gd name="T12" fmla="*/ 4445 w 765"/>
                <a:gd name="T13" fmla="*/ 133350 h 225"/>
                <a:gd name="T14" fmla="*/ 480695 w 765"/>
                <a:gd name="T15" fmla="*/ 133350 h 225"/>
                <a:gd name="T16" fmla="*/ 476250 w 765"/>
                <a:gd name="T17" fmla="*/ 137795 h 225"/>
                <a:gd name="T18" fmla="*/ 476250 w 765"/>
                <a:gd name="T19" fmla="*/ 4445 h 225"/>
                <a:gd name="T20" fmla="*/ 480695 w 765"/>
                <a:gd name="T21" fmla="*/ 9525 h 225"/>
                <a:gd name="T22" fmla="*/ 4445 w 765"/>
                <a:gd name="T23" fmla="*/ 9525 h 225"/>
                <a:gd name="T24" fmla="*/ 9525 w 765"/>
                <a:gd name="T25" fmla="*/ 4445 h 225"/>
                <a:gd name="T26" fmla="*/ 9525 w 765"/>
                <a:gd name="T27" fmla="*/ 137795 h 2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25">
                  <a:moveTo>
                    <a:pt x="0" y="0"/>
                  </a:moveTo>
                  <a:lnTo>
                    <a:pt x="765" y="0"/>
                  </a:lnTo>
                  <a:lnTo>
                    <a:pt x="765" y="225"/>
                  </a:lnTo>
                  <a:lnTo>
                    <a:pt x="0" y="225"/>
                  </a:lnTo>
                  <a:lnTo>
                    <a:pt x="0" y="0"/>
                  </a:lnTo>
                  <a:close/>
                  <a:moveTo>
                    <a:pt x="15" y="217"/>
                  </a:moveTo>
                  <a:lnTo>
                    <a:pt x="7" y="210"/>
                  </a:lnTo>
                  <a:lnTo>
                    <a:pt x="757" y="210"/>
                  </a:lnTo>
                  <a:lnTo>
                    <a:pt x="750" y="217"/>
                  </a:lnTo>
                  <a:lnTo>
                    <a:pt x="750" y="7"/>
                  </a:lnTo>
                  <a:lnTo>
                    <a:pt x="757" y="15"/>
                  </a:lnTo>
                  <a:lnTo>
                    <a:pt x="7" y="15"/>
                  </a:lnTo>
                  <a:lnTo>
                    <a:pt x="15" y="7"/>
                  </a:lnTo>
                  <a:lnTo>
                    <a:pt x="15" y="217"/>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73" name="Rectangle 88"/>
            <p:cNvSpPr>
              <a:spLocks noChangeArrowheads="1"/>
            </p:cNvSpPr>
            <p:nvPr/>
          </p:nvSpPr>
          <p:spPr bwMode="auto">
            <a:xfrm>
              <a:off x="36385" y="26003"/>
              <a:ext cx="9430" cy="552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4" name="Freeform 89"/>
            <p:cNvSpPr>
              <a:spLocks noEditPoints="1"/>
            </p:cNvSpPr>
            <p:nvPr/>
          </p:nvSpPr>
          <p:spPr bwMode="auto">
            <a:xfrm>
              <a:off x="36341" y="25952"/>
              <a:ext cx="9525" cy="5620"/>
            </a:xfrm>
            <a:custGeom>
              <a:avLst/>
              <a:gdLst>
                <a:gd name="T0" fmla="*/ 0 w 1500"/>
                <a:gd name="T1" fmla="*/ 0 h 885"/>
                <a:gd name="T2" fmla="*/ 952500 w 1500"/>
                <a:gd name="T3" fmla="*/ 0 h 885"/>
                <a:gd name="T4" fmla="*/ 952500 w 1500"/>
                <a:gd name="T5" fmla="*/ 561975 h 885"/>
                <a:gd name="T6" fmla="*/ 0 w 1500"/>
                <a:gd name="T7" fmla="*/ 561975 h 885"/>
                <a:gd name="T8" fmla="*/ 0 w 1500"/>
                <a:gd name="T9" fmla="*/ 0 h 885"/>
                <a:gd name="T10" fmla="*/ 9525 w 1500"/>
                <a:gd name="T11" fmla="*/ 557530 h 885"/>
                <a:gd name="T12" fmla="*/ 4445 w 1500"/>
                <a:gd name="T13" fmla="*/ 552450 h 885"/>
                <a:gd name="T14" fmla="*/ 947420 w 1500"/>
                <a:gd name="T15" fmla="*/ 552450 h 885"/>
                <a:gd name="T16" fmla="*/ 942975 w 1500"/>
                <a:gd name="T17" fmla="*/ 557530 h 885"/>
                <a:gd name="T18" fmla="*/ 942975 w 1500"/>
                <a:gd name="T19" fmla="*/ 5080 h 885"/>
                <a:gd name="T20" fmla="*/ 947420 w 1500"/>
                <a:gd name="T21" fmla="*/ 9525 h 885"/>
                <a:gd name="T22" fmla="*/ 4445 w 1500"/>
                <a:gd name="T23" fmla="*/ 9525 h 885"/>
                <a:gd name="T24" fmla="*/ 9525 w 1500"/>
                <a:gd name="T25" fmla="*/ 5080 h 885"/>
                <a:gd name="T26" fmla="*/ 9525 w 1500"/>
                <a:gd name="T27" fmla="*/ 557530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0" h="885">
                  <a:moveTo>
                    <a:pt x="0" y="0"/>
                  </a:moveTo>
                  <a:lnTo>
                    <a:pt x="1500" y="0"/>
                  </a:lnTo>
                  <a:lnTo>
                    <a:pt x="1500" y="885"/>
                  </a:lnTo>
                  <a:lnTo>
                    <a:pt x="0" y="885"/>
                  </a:lnTo>
                  <a:lnTo>
                    <a:pt x="0" y="0"/>
                  </a:lnTo>
                  <a:close/>
                  <a:moveTo>
                    <a:pt x="15" y="878"/>
                  </a:moveTo>
                  <a:lnTo>
                    <a:pt x="7" y="870"/>
                  </a:lnTo>
                  <a:lnTo>
                    <a:pt x="1492" y="870"/>
                  </a:lnTo>
                  <a:lnTo>
                    <a:pt x="1485" y="878"/>
                  </a:lnTo>
                  <a:lnTo>
                    <a:pt x="1485" y="8"/>
                  </a:lnTo>
                  <a:lnTo>
                    <a:pt x="1492" y="15"/>
                  </a:lnTo>
                  <a:lnTo>
                    <a:pt x="7" y="15"/>
                  </a:lnTo>
                  <a:lnTo>
                    <a:pt x="15" y="8"/>
                  </a:lnTo>
                  <a:lnTo>
                    <a:pt x="15" y="878"/>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75" name="Rectangle 90"/>
            <p:cNvSpPr>
              <a:spLocks noChangeArrowheads="1"/>
            </p:cNvSpPr>
            <p:nvPr/>
          </p:nvSpPr>
          <p:spPr bwMode="auto">
            <a:xfrm>
              <a:off x="40005" y="28003"/>
              <a:ext cx="4235" cy="25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Monitor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6" name="Rectangle 91"/>
            <p:cNvSpPr>
              <a:spLocks noChangeArrowheads="1"/>
            </p:cNvSpPr>
            <p:nvPr/>
          </p:nvSpPr>
          <p:spPr bwMode="auto">
            <a:xfrm>
              <a:off x="34004" y="26860"/>
              <a:ext cx="4762" cy="142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7" name="Freeform 92"/>
            <p:cNvSpPr>
              <a:spLocks noEditPoints="1"/>
            </p:cNvSpPr>
            <p:nvPr/>
          </p:nvSpPr>
          <p:spPr bwMode="auto">
            <a:xfrm>
              <a:off x="33959" y="26809"/>
              <a:ext cx="4858" cy="1524"/>
            </a:xfrm>
            <a:custGeom>
              <a:avLst/>
              <a:gdLst>
                <a:gd name="T0" fmla="*/ 0 w 765"/>
                <a:gd name="T1" fmla="*/ 0 h 240"/>
                <a:gd name="T2" fmla="*/ 485775 w 765"/>
                <a:gd name="T3" fmla="*/ 0 h 240"/>
                <a:gd name="T4" fmla="*/ 485775 w 765"/>
                <a:gd name="T5" fmla="*/ 152400 h 240"/>
                <a:gd name="T6" fmla="*/ 0 w 765"/>
                <a:gd name="T7" fmla="*/ 152400 h 240"/>
                <a:gd name="T8" fmla="*/ 0 w 765"/>
                <a:gd name="T9" fmla="*/ 0 h 240"/>
                <a:gd name="T10" fmla="*/ 9525 w 765"/>
                <a:gd name="T11" fmla="*/ 147955 h 240"/>
                <a:gd name="T12" fmla="*/ 4445 w 765"/>
                <a:gd name="T13" fmla="*/ 142875 h 240"/>
                <a:gd name="T14" fmla="*/ 480695 w 765"/>
                <a:gd name="T15" fmla="*/ 142875 h 240"/>
                <a:gd name="T16" fmla="*/ 476250 w 765"/>
                <a:gd name="T17" fmla="*/ 147955 h 240"/>
                <a:gd name="T18" fmla="*/ 476250 w 765"/>
                <a:gd name="T19" fmla="*/ 5080 h 240"/>
                <a:gd name="T20" fmla="*/ 480695 w 765"/>
                <a:gd name="T21" fmla="*/ 9525 h 240"/>
                <a:gd name="T22" fmla="*/ 4445 w 765"/>
                <a:gd name="T23" fmla="*/ 9525 h 240"/>
                <a:gd name="T24" fmla="*/ 9525 w 765"/>
                <a:gd name="T25" fmla="*/ 5080 h 240"/>
                <a:gd name="T26" fmla="*/ 9525 w 765"/>
                <a:gd name="T27" fmla="*/ 147955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40">
                  <a:moveTo>
                    <a:pt x="0" y="0"/>
                  </a:moveTo>
                  <a:lnTo>
                    <a:pt x="765" y="0"/>
                  </a:lnTo>
                  <a:lnTo>
                    <a:pt x="765" y="240"/>
                  </a:lnTo>
                  <a:lnTo>
                    <a:pt x="0" y="240"/>
                  </a:lnTo>
                  <a:lnTo>
                    <a:pt x="0" y="0"/>
                  </a:lnTo>
                  <a:close/>
                  <a:moveTo>
                    <a:pt x="15" y="233"/>
                  </a:moveTo>
                  <a:lnTo>
                    <a:pt x="7" y="225"/>
                  </a:lnTo>
                  <a:lnTo>
                    <a:pt x="757" y="225"/>
                  </a:lnTo>
                  <a:lnTo>
                    <a:pt x="750" y="233"/>
                  </a:lnTo>
                  <a:lnTo>
                    <a:pt x="750" y="8"/>
                  </a:lnTo>
                  <a:lnTo>
                    <a:pt x="757" y="15"/>
                  </a:lnTo>
                  <a:lnTo>
                    <a:pt x="7" y="15"/>
                  </a:lnTo>
                  <a:lnTo>
                    <a:pt x="15" y="8"/>
                  </a:lnTo>
                  <a:lnTo>
                    <a:pt x="15" y="233"/>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78" name="Rectangle 93"/>
            <p:cNvSpPr>
              <a:spLocks noChangeArrowheads="1"/>
            </p:cNvSpPr>
            <p:nvPr/>
          </p:nvSpPr>
          <p:spPr bwMode="auto">
            <a:xfrm>
              <a:off x="34004" y="29337"/>
              <a:ext cx="4762" cy="13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9" name="Freeform 94"/>
            <p:cNvSpPr>
              <a:spLocks noEditPoints="1"/>
            </p:cNvSpPr>
            <p:nvPr/>
          </p:nvSpPr>
          <p:spPr bwMode="auto">
            <a:xfrm>
              <a:off x="33959" y="29286"/>
              <a:ext cx="4858" cy="1428"/>
            </a:xfrm>
            <a:custGeom>
              <a:avLst/>
              <a:gdLst>
                <a:gd name="T0" fmla="*/ 0 w 765"/>
                <a:gd name="T1" fmla="*/ 0 h 225"/>
                <a:gd name="T2" fmla="*/ 485775 w 765"/>
                <a:gd name="T3" fmla="*/ 0 h 225"/>
                <a:gd name="T4" fmla="*/ 485775 w 765"/>
                <a:gd name="T5" fmla="*/ 142875 h 225"/>
                <a:gd name="T6" fmla="*/ 0 w 765"/>
                <a:gd name="T7" fmla="*/ 142875 h 225"/>
                <a:gd name="T8" fmla="*/ 0 w 765"/>
                <a:gd name="T9" fmla="*/ 0 h 225"/>
                <a:gd name="T10" fmla="*/ 9525 w 765"/>
                <a:gd name="T11" fmla="*/ 138430 h 225"/>
                <a:gd name="T12" fmla="*/ 4445 w 765"/>
                <a:gd name="T13" fmla="*/ 133350 h 225"/>
                <a:gd name="T14" fmla="*/ 480695 w 765"/>
                <a:gd name="T15" fmla="*/ 133350 h 225"/>
                <a:gd name="T16" fmla="*/ 476250 w 765"/>
                <a:gd name="T17" fmla="*/ 138430 h 225"/>
                <a:gd name="T18" fmla="*/ 476250 w 765"/>
                <a:gd name="T19" fmla="*/ 5080 h 225"/>
                <a:gd name="T20" fmla="*/ 480695 w 765"/>
                <a:gd name="T21" fmla="*/ 9525 h 225"/>
                <a:gd name="T22" fmla="*/ 4445 w 765"/>
                <a:gd name="T23" fmla="*/ 9525 h 225"/>
                <a:gd name="T24" fmla="*/ 9525 w 765"/>
                <a:gd name="T25" fmla="*/ 5080 h 225"/>
                <a:gd name="T26" fmla="*/ 9525 w 765"/>
                <a:gd name="T27" fmla="*/ 138430 h 2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5" h="225">
                  <a:moveTo>
                    <a:pt x="0" y="0"/>
                  </a:moveTo>
                  <a:lnTo>
                    <a:pt x="765" y="0"/>
                  </a:lnTo>
                  <a:lnTo>
                    <a:pt x="765" y="225"/>
                  </a:lnTo>
                  <a:lnTo>
                    <a:pt x="0" y="225"/>
                  </a:lnTo>
                  <a:lnTo>
                    <a:pt x="0" y="0"/>
                  </a:lnTo>
                  <a:close/>
                  <a:moveTo>
                    <a:pt x="15" y="218"/>
                  </a:moveTo>
                  <a:lnTo>
                    <a:pt x="7" y="210"/>
                  </a:lnTo>
                  <a:lnTo>
                    <a:pt x="757" y="210"/>
                  </a:lnTo>
                  <a:lnTo>
                    <a:pt x="750" y="218"/>
                  </a:lnTo>
                  <a:lnTo>
                    <a:pt x="750" y="8"/>
                  </a:lnTo>
                  <a:lnTo>
                    <a:pt x="757" y="15"/>
                  </a:lnTo>
                  <a:lnTo>
                    <a:pt x="7" y="15"/>
                  </a:lnTo>
                  <a:lnTo>
                    <a:pt x="15" y="8"/>
                  </a:lnTo>
                  <a:lnTo>
                    <a:pt x="15" y="218"/>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80" name="Freeform 95"/>
            <p:cNvSpPr>
              <a:spLocks noEditPoints="1"/>
            </p:cNvSpPr>
            <p:nvPr/>
          </p:nvSpPr>
          <p:spPr bwMode="auto">
            <a:xfrm>
              <a:off x="8286" y="6731"/>
              <a:ext cx="13373" cy="13557"/>
            </a:xfrm>
            <a:custGeom>
              <a:avLst/>
              <a:gdLst>
                <a:gd name="T0" fmla="*/ 1337310 w 2106"/>
                <a:gd name="T1" fmla="*/ 6985 h 2135"/>
                <a:gd name="T2" fmla="*/ 26035 w 2106"/>
                <a:gd name="T3" fmla="*/ 1336675 h 2135"/>
                <a:gd name="T4" fmla="*/ 19050 w 2106"/>
                <a:gd name="T5" fmla="*/ 1330325 h 2135"/>
                <a:gd name="T6" fmla="*/ 1330325 w 2106"/>
                <a:gd name="T7" fmla="*/ 0 h 2135"/>
                <a:gd name="T8" fmla="*/ 1337310 w 2106"/>
                <a:gd name="T9" fmla="*/ 6985 h 2135"/>
                <a:gd name="T10" fmla="*/ 0 w 2106"/>
                <a:gd name="T11" fmla="*/ 1355725 h 2135"/>
                <a:gd name="T12" fmla="*/ 66675 w 2106"/>
                <a:gd name="T13" fmla="*/ 1243330 h 2135"/>
                <a:gd name="T14" fmla="*/ 111760 w 2106"/>
                <a:gd name="T15" fmla="*/ 1287780 h 2135"/>
                <a:gd name="T16" fmla="*/ 0 w 2106"/>
                <a:gd name="T17" fmla="*/ 1355725 h 2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06" h="2135">
                  <a:moveTo>
                    <a:pt x="2106" y="11"/>
                  </a:moveTo>
                  <a:lnTo>
                    <a:pt x="41" y="2105"/>
                  </a:lnTo>
                  <a:lnTo>
                    <a:pt x="30" y="2095"/>
                  </a:lnTo>
                  <a:lnTo>
                    <a:pt x="2095" y="0"/>
                  </a:lnTo>
                  <a:lnTo>
                    <a:pt x="2106" y="11"/>
                  </a:lnTo>
                  <a:close/>
                  <a:moveTo>
                    <a:pt x="0" y="2135"/>
                  </a:moveTo>
                  <a:lnTo>
                    <a:pt x="105" y="1958"/>
                  </a:lnTo>
                  <a:lnTo>
                    <a:pt x="176" y="2028"/>
                  </a:lnTo>
                  <a:lnTo>
                    <a:pt x="0" y="2135"/>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81" name="Freeform 96"/>
            <p:cNvSpPr>
              <a:spLocks noEditPoints="1"/>
            </p:cNvSpPr>
            <p:nvPr/>
          </p:nvSpPr>
          <p:spPr bwMode="auto">
            <a:xfrm>
              <a:off x="13049" y="14719"/>
              <a:ext cx="20974" cy="8331"/>
            </a:xfrm>
            <a:custGeom>
              <a:avLst/>
              <a:gdLst>
                <a:gd name="T0" fmla="*/ 27940 w 3303"/>
                <a:gd name="T1" fmla="*/ 817245 h 1312"/>
                <a:gd name="T2" fmla="*/ 2094230 w 3303"/>
                <a:gd name="T3" fmla="*/ 0 h 1312"/>
                <a:gd name="T4" fmla="*/ 2097405 w 3303"/>
                <a:gd name="T5" fmla="*/ 8890 h 1312"/>
                <a:gd name="T6" fmla="*/ 31750 w 3303"/>
                <a:gd name="T7" fmla="*/ 826135 h 1312"/>
                <a:gd name="T8" fmla="*/ 27940 w 3303"/>
                <a:gd name="T9" fmla="*/ 817245 h 1312"/>
                <a:gd name="T10" fmla="*/ 0 w 3303"/>
                <a:gd name="T11" fmla="*/ 833120 h 1312"/>
                <a:gd name="T12" fmla="*/ 106680 w 3303"/>
                <a:gd name="T13" fmla="*/ 756920 h 1312"/>
                <a:gd name="T14" fmla="*/ 129540 w 3303"/>
                <a:gd name="T15" fmla="*/ 816610 h 1312"/>
                <a:gd name="T16" fmla="*/ 0 w 3303"/>
                <a:gd name="T17" fmla="*/ 833120 h 1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03" h="1312">
                  <a:moveTo>
                    <a:pt x="44" y="1287"/>
                  </a:moveTo>
                  <a:lnTo>
                    <a:pt x="3298" y="0"/>
                  </a:lnTo>
                  <a:lnTo>
                    <a:pt x="3303" y="14"/>
                  </a:lnTo>
                  <a:lnTo>
                    <a:pt x="50" y="1301"/>
                  </a:lnTo>
                  <a:lnTo>
                    <a:pt x="44" y="1287"/>
                  </a:lnTo>
                  <a:close/>
                  <a:moveTo>
                    <a:pt x="0" y="1312"/>
                  </a:moveTo>
                  <a:lnTo>
                    <a:pt x="168" y="1192"/>
                  </a:lnTo>
                  <a:lnTo>
                    <a:pt x="204" y="1286"/>
                  </a:lnTo>
                  <a:lnTo>
                    <a:pt x="0" y="1312"/>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82" name="Freeform 97"/>
            <p:cNvSpPr>
              <a:spLocks noEditPoints="1"/>
            </p:cNvSpPr>
            <p:nvPr/>
          </p:nvSpPr>
          <p:spPr bwMode="auto">
            <a:xfrm>
              <a:off x="13049" y="24949"/>
              <a:ext cx="20967" cy="5099"/>
            </a:xfrm>
            <a:custGeom>
              <a:avLst/>
              <a:gdLst>
                <a:gd name="T0" fmla="*/ 2094865 w 3302"/>
                <a:gd name="T1" fmla="*/ 509905 h 803"/>
                <a:gd name="T2" fmla="*/ 29845 w 3302"/>
                <a:gd name="T3" fmla="*/ 13335 h 803"/>
                <a:gd name="T4" fmla="*/ 32385 w 3302"/>
                <a:gd name="T5" fmla="*/ 3810 h 803"/>
                <a:gd name="T6" fmla="*/ 2096770 w 3302"/>
                <a:gd name="T7" fmla="*/ 501015 h 803"/>
                <a:gd name="T8" fmla="*/ 2094865 w 3302"/>
                <a:gd name="T9" fmla="*/ 509905 h 803"/>
                <a:gd name="T10" fmla="*/ 0 w 3302"/>
                <a:gd name="T11" fmla="*/ 635 h 803"/>
                <a:gd name="T12" fmla="*/ 130810 w 3302"/>
                <a:gd name="T13" fmla="*/ 0 h 803"/>
                <a:gd name="T14" fmla="*/ 116205 w 3302"/>
                <a:gd name="T15" fmla="*/ 61595 h 803"/>
                <a:gd name="T16" fmla="*/ 0 w 3302"/>
                <a:gd name="T17" fmla="*/ 635 h 8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02" h="803">
                  <a:moveTo>
                    <a:pt x="3299" y="803"/>
                  </a:moveTo>
                  <a:lnTo>
                    <a:pt x="47" y="21"/>
                  </a:lnTo>
                  <a:lnTo>
                    <a:pt x="51" y="6"/>
                  </a:lnTo>
                  <a:lnTo>
                    <a:pt x="3302" y="789"/>
                  </a:lnTo>
                  <a:lnTo>
                    <a:pt x="3299" y="803"/>
                  </a:lnTo>
                  <a:close/>
                  <a:moveTo>
                    <a:pt x="0" y="1"/>
                  </a:moveTo>
                  <a:lnTo>
                    <a:pt x="206" y="0"/>
                  </a:lnTo>
                  <a:lnTo>
                    <a:pt x="183" y="97"/>
                  </a:lnTo>
                  <a:lnTo>
                    <a:pt x="0" y="1"/>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83" name="Freeform 98"/>
            <p:cNvSpPr>
              <a:spLocks noEditPoints="1"/>
            </p:cNvSpPr>
            <p:nvPr/>
          </p:nvSpPr>
          <p:spPr bwMode="auto">
            <a:xfrm>
              <a:off x="11144" y="26098"/>
              <a:ext cx="12420" cy="12230"/>
            </a:xfrm>
            <a:custGeom>
              <a:avLst/>
              <a:gdLst>
                <a:gd name="T0" fmla="*/ 26035 w 1956"/>
                <a:gd name="T1" fmla="*/ 19050 h 1926"/>
                <a:gd name="T2" fmla="*/ 1242060 w 1956"/>
                <a:gd name="T3" fmla="*/ 1216025 h 1926"/>
                <a:gd name="T4" fmla="*/ 1235075 w 1956"/>
                <a:gd name="T5" fmla="*/ 1223010 h 1926"/>
                <a:gd name="T6" fmla="*/ 19685 w 1956"/>
                <a:gd name="T7" fmla="*/ 26035 h 1926"/>
                <a:gd name="T8" fmla="*/ 26035 w 1956"/>
                <a:gd name="T9" fmla="*/ 19050 h 1926"/>
                <a:gd name="T10" fmla="*/ 0 w 1956"/>
                <a:gd name="T11" fmla="*/ 0 h 1926"/>
                <a:gd name="T12" fmla="*/ 113030 w 1956"/>
                <a:gd name="T13" fmla="*/ 66675 h 1926"/>
                <a:gd name="T14" fmla="*/ 68580 w 1956"/>
                <a:gd name="T15" fmla="*/ 111760 h 1926"/>
                <a:gd name="T16" fmla="*/ 0 w 1956"/>
                <a:gd name="T17" fmla="*/ 0 h 19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56" h="1926">
                  <a:moveTo>
                    <a:pt x="41" y="30"/>
                  </a:moveTo>
                  <a:lnTo>
                    <a:pt x="1956" y="1915"/>
                  </a:lnTo>
                  <a:lnTo>
                    <a:pt x="1945" y="1926"/>
                  </a:lnTo>
                  <a:lnTo>
                    <a:pt x="31" y="41"/>
                  </a:lnTo>
                  <a:lnTo>
                    <a:pt x="41" y="30"/>
                  </a:lnTo>
                  <a:close/>
                  <a:moveTo>
                    <a:pt x="0" y="0"/>
                  </a:moveTo>
                  <a:lnTo>
                    <a:pt x="178" y="105"/>
                  </a:lnTo>
                  <a:lnTo>
                    <a:pt x="108" y="176"/>
                  </a:lnTo>
                  <a:lnTo>
                    <a:pt x="0" y="0"/>
                  </a:lnTo>
                  <a:close/>
                </a:path>
              </a:pathLst>
            </a:custGeom>
            <a:solidFill>
              <a:srgbClr val="000000"/>
            </a:solidFill>
            <a:ln w="952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176912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332656"/>
            <a:ext cx="6867200" cy="576064"/>
          </a:xfrm>
        </p:spPr>
        <p:txBody>
          <a:bodyPr>
            <a:normAutofit/>
          </a:bodyPr>
          <a:lstStyle/>
          <a:p>
            <a:r>
              <a:rPr lang="en-US" dirty="0" smtClean="0"/>
              <a:t>Data Flow Diagram – Level 0</a:t>
            </a:r>
            <a:endParaRPr lang="en-IN" dirty="0"/>
          </a:p>
        </p:txBody>
      </p:sp>
      <p:pic>
        <p:nvPicPr>
          <p:cNvPr id="2050" name="Picture 2" descr="D:\Rudratech 2023-2024\BE\IIT Harshad\UML\dfd01 (1).jpg"/>
          <p:cNvPicPr>
            <a:picLocks noChangeAspect="1" noChangeArrowheads="1"/>
          </p:cNvPicPr>
          <p:nvPr/>
        </p:nvPicPr>
        <p:blipFill>
          <a:blip r:embed="rId2"/>
          <a:srcRect/>
          <a:stretch>
            <a:fillRect/>
          </a:stretch>
        </p:blipFill>
        <p:spPr bwMode="auto">
          <a:xfrm>
            <a:off x="1928794" y="2643182"/>
            <a:ext cx="5267325" cy="790575"/>
          </a:xfrm>
          <a:prstGeom prst="rect">
            <a:avLst/>
          </a:prstGeom>
          <a:noFill/>
        </p:spPr>
      </p:pic>
    </p:spTree>
    <p:extLst>
      <p:ext uri="{BB962C8B-B14F-4D97-AF65-F5344CB8AC3E}">
        <p14:creationId xmlns="" xmlns:p14="http://schemas.microsoft.com/office/powerpoint/2010/main" val="176912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332656"/>
            <a:ext cx="6867200" cy="576064"/>
          </a:xfrm>
        </p:spPr>
        <p:txBody>
          <a:bodyPr>
            <a:normAutofit/>
          </a:bodyPr>
          <a:lstStyle/>
          <a:p>
            <a:r>
              <a:rPr lang="en-US" dirty="0" smtClean="0"/>
              <a:t>Data Flow Diagram – Level 1</a:t>
            </a:r>
            <a:endParaRPr lang="en-IN" dirty="0"/>
          </a:p>
        </p:txBody>
      </p:sp>
      <p:pic>
        <p:nvPicPr>
          <p:cNvPr id="4" name="Picture 2" descr="C:\Users\Admin\Desktop\WhatsApp Image 2024-10-02 at 14.42.33 (1).jpeg"/>
          <p:cNvPicPr>
            <a:picLocks noChangeAspect="1" noChangeArrowheads="1"/>
          </p:cNvPicPr>
          <p:nvPr/>
        </p:nvPicPr>
        <p:blipFill>
          <a:blip r:embed="rId2"/>
          <a:srcRect/>
          <a:stretch>
            <a:fillRect/>
          </a:stretch>
        </p:blipFill>
        <p:spPr bwMode="auto">
          <a:xfrm>
            <a:off x="1428728" y="1571612"/>
            <a:ext cx="6498597" cy="4323883"/>
          </a:xfrm>
          <a:prstGeom prst="rect">
            <a:avLst/>
          </a:prstGeom>
          <a:noFill/>
        </p:spPr>
      </p:pic>
    </p:spTree>
    <p:extLst>
      <p:ext uri="{BB962C8B-B14F-4D97-AF65-F5344CB8AC3E}">
        <p14:creationId xmlns="" xmlns:p14="http://schemas.microsoft.com/office/powerpoint/2010/main" val="1769122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67600" cy="715962"/>
          </a:xfrm>
        </p:spPr>
        <p:txBody>
          <a:bodyPr>
            <a:normAutofit/>
          </a:bodyPr>
          <a:lstStyle/>
          <a:p>
            <a:r>
              <a:rPr lang="en-US" dirty="0" smtClean="0"/>
              <a:t>Project Plan</a:t>
            </a:r>
            <a:endParaRPr lang="en-US" dirty="0"/>
          </a:p>
        </p:txBody>
      </p:sp>
      <p:graphicFrame>
        <p:nvGraphicFramePr>
          <p:cNvPr id="5" name="Table 4"/>
          <p:cNvGraphicFramePr>
            <a:graphicFrameLocks noGrp="1"/>
          </p:cNvGraphicFramePr>
          <p:nvPr/>
        </p:nvGraphicFramePr>
        <p:xfrm>
          <a:off x="1928794" y="1428736"/>
          <a:ext cx="5214974" cy="4786353"/>
        </p:xfrm>
        <a:graphic>
          <a:graphicData uri="http://schemas.openxmlformats.org/drawingml/2006/table">
            <a:tbl>
              <a:tblPr/>
              <a:tblGrid>
                <a:gridCol w="687600"/>
                <a:gridCol w="569670"/>
                <a:gridCol w="1978852"/>
                <a:gridCol w="1978852"/>
              </a:tblGrid>
              <a:tr h="203630">
                <a:tc gridSpan="2">
                  <a:txBody>
                    <a:bodyPr/>
                    <a:lstStyle/>
                    <a:p>
                      <a:pPr>
                        <a:lnSpc>
                          <a:spcPct val="150000"/>
                        </a:lnSpc>
                        <a:spcAft>
                          <a:spcPts val="0"/>
                        </a:spcAft>
                      </a:pPr>
                      <a:r>
                        <a:rPr lang="en-US" sz="700" b="1" dirty="0">
                          <a:solidFill>
                            <a:srgbClr val="000000"/>
                          </a:solidFill>
                          <a:latin typeface="Times New Roman"/>
                          <a:ea typeface="Times New Roman"/>
                          <a:cs typeface="Times New Roman"/>
                        </a:rPr>
                        <a:t>Schedule</a:t>
                      </a:r>
                      <a:endParaRPr lang="en-US" sz="600" dirty="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hMerge="1">
                  <a:txBody>
                    <a:bodyPr/>
                    <a:lstStyle/>
                    <a:p>
                      <a:endParaRPr lang="en-US"/>
                    </a:p>
                  </a:txBody>
                  <a:tcPr/>
                </a:tc>
                <a:tc>
                  <a:txBody>
                    <a:bodyPr/>
                    <a:lstStyle/>
                    <a:p>
                      <a:pPr>
                        <a:lnSpc>
                          <a:spcPct val="150000"/>
                        </a:lnSpc>
                        <a:spcAft>
                          <a:spcPts val="0"/>
                        </a:spcAft>
                      </a:pPr>
                      <a:r>
                        <a:rPr lang="en-US" sz="700" b="1">
                          <a:solidFill>
                            <a:srgbClr val="000000"/>
                          </a:solidFill>
                          <a:latin typeface="Times New Roman"/>
                          <a:ea typeface="Times New Roman"/>
                          <a:cs typeface="Times New Roman"/>
                        </a:rPr>
                        <a:t>Date</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b="1">
                          <a:solidFill>
                            <a:srgbClr val="000000"/>
                          </a:solidFill>
                          <a:latin typeface="Times New Roman"/>
                          <a:ea typeface="Times New Roman"/>
                          <a:cs typeface="Times New Roman"/>
                        </a:rPr>
                        <a:t>Project Activity</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rowSpan="3">
                  <a:txBody>
                    <a:bodyPr/>
                    <a:lstStyle/>
                    <a:p>
                      <a:pPr>
                        <a:lnSpc>
                          <a:spcPct val="150000"/>
                        </a:lnSpc>
                        <a:spcAft>
                          <a:spcPts val="0"/>
                        </a:spcAft>
                      </a:pPr>
                      <a:r>
                        <a:rPr lang="en-US" sz="700">
                          <a:solidFill>
                            <a:srgbClr val="000000"/>
                          </a:solidFill>
                          <a:latin typeface="Times New Roman"/>
                          <a:ea typeface="Times New Roman"/>
                          <a:cs typeface="Times New Roman"/>
                        </a:rPr>
                        <a:t>July</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01/07/2024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Project Topic Searching</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2</a:t>
                      </a:r>
                      <a:r>
                        <a:rPr lang="en-US" sz="700" baseline="30000">
                          <a:solidFill>
                            <a:srgbClr val="000000"/>
                          </a:solidFill>
                          <a:latin typeface="Times New Roman"/>
                          <a:ea typeface="Times New Roman"/>
                          <a:cs typeface="Times New Roman"/>
                        </a:rPr>
                        <a:t>nd</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08/07/2024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Project Topic Selection</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3</a:t>
                      </a:r>
                      <a:r>
                        <a:rPr lang="en-US" sz="700" baseline="30000">
                          <a:solidFill>
                            <a:srgbClr val="000000"/>
                          </a:solidFill>
                          <a:latin typeface="Times New Roman"/>
                          <a:ea typeface="Times New Roman"/>
                          <a:cs typeface="Times New Roman"/>
                        </a:rPr>
                        <a:t>rd</a:t>
                      </a:r>
                      <a:r>
                        <a:rPr lang="en-US" sz="700">
                          <a:solidFill>
                            <a:srgbClr val="000000"/>
                          </a:solidFill>
                          <a:latin typeface="Times New Roman"/>
                          <a:ea typeface="Times New Roman"/>
                          <a:cs typeface="Times New Roman"/>
                        </a:rPr>
                        <a:t> 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15/07/2024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Synopsis Submission</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rowSpan="3">
                  <a:txBody>
                    <a:bodyPr/>
                    <a:lstStyle/>
                    <a:p>
                      <a:pPr>
                        <a:lnSpc>
                          <a:spcPct val="150000"/>
                        </a:lnSpc>
                        <a:spcAft>
                          <a:spcPts val="0"/>
                        </a:spcAft>
                      </a:pPr>
                      <a:r>
                        <a:rPr lang="en-US" sz="700">
                          <a:solidFill>
                            <a:srgbClr val="000000"/>
                          </a:solidFill>
                          <a:latin typeface="Times New Roman"/>
                          <a:ea typeface="Times New Roman"/>
                          <a:cs typeface="Times New Roman"/>
                        </a:rPr>
                        <a:t>August</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05/08/2024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Presentation On Project Ideas</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2</a:t>
                      </a:r>
                      <a:r>
                        <a:rPr lang="en-US" sz="700" baseline="30000">
                          <a:solidFill>
                            <a:srgbClr val="000000"/>
                          </a:solidFill>
                          <a:latin typeface="Times New Roman"/>
                          <a:ea typeface="Times New Roman"/>
                          <a:cs typeface="Times New Roman"/>
                        </a:rPr>
                        <a:t>nd</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12/08/2024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Submission Of Literature Survey</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3</a:t>
                      </a:r>
                      <a:r>
                        <a:rPr lang="en-US" sz="700" baseline="30000">
                          <a:solidFill>
                            <a:srgbClr val="000000"/>
                          </a:solidFill>
                          <a:latin typeface="Times New Roman"/>
                          <a:ea typeface="Times New Roman"/>
                          <a:cs typeface="Times New Roman"/>
                        </a:rPr>
                        <a:t>rd</a:t>
                      </a:r>
                      <a:r>
                        <a:rPr lang="en-US" sz="700">
                          <a:solidFill>
                            <a:srgbClr val="000000"/>
                          </a:solidFill>
                          <a:latin typeface="Times New Roman"/>
                          <a:ea typeface="Times New Roman"/>
                          <a:cs typeface="Times New Roman"/>
                        </a:rPr>
                        <a:t> 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19/08/2024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Feasibility Assessment</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rowSpan="3">
                  <a:txBody>
                    <a:bodyPr/>
                    <a:lstStyle/>
                    <a:p>
                      <a:pPr>
                        <a:lnSpc>
                          <a:spcPct val="150000"/>
                        </a:lnSpc>
                        <a:spcAft>
                          <a:spcPts val="0"/>
                        </a:spcAft>
                      </a:pPr>
                      <a:r>
                        <a:rPr lang="en-US" sz="700">
                          <a:solidFill>
                            <a:srgbClr val="000000"/>
                          </a:solidFill>
                          <a:latin typeface="Times New Roman"/>
                          <a:ea typeface="Times New Roman"/>
                          <a:cs typeface="Times New Roman"/>
                        </a:rPr>
                        <a:t>September</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02/09/2024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Documentation for paper publishing.</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3</a:t>
                      </a:r>
                      <a:r>
                        <a:rPr lang="en-US" sz="700" baseline="30000">
                          <a:solidFill>
                            <a:srgbClr val="000000"/>
                          </a:solidFill>
                          <a:latin typeface="Times New Roman"/>
                          <a:ea typeface="Times New Roman"/>
                          <a:cs typeface="Times New Roman"/>
                        </a:rPr>
                        <a:t>rd</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dirty="0">
                          <a:solidFill>
                            <a:srgbClr val="000000"/>
                          </a:solidFill>
                          <a:latin typeface="Times New Roman"/>
                          <a:ea typeface="Times New Roman"/>
                          <a:cs typeface="Times New Roman"/>
                        </a:rPr>
                        <a:t>16/09/2024</a:t>
                      </a:r>
                      <a:endParaRPr lang="en-US" sz="600" dirty="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Design Of Mathematical Model</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4</a:t>
                      </a:r>
                      <a:r>
                        <a:rPr lang="en-US" sz="700" baseline="30000">
                          <a:solidFill>
                            <a:srgbClr val="000000"/>
                          </a:solidFill>
                          <a:latin typeface="Times New Roman"/>
                          <a:ea typeface="Times New Roman"/>
                          <a:cs typeface="Times New Roman"/>
                        </a:rPr>
                        <a:t>th</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24/09/2024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Paper is publish.</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a:txBody>
                    <a:bodyPr/>
                    <a:lstStyle/>
                    <a:p>
                      <a:pPr>
                        <a:lnSpc>
                          <a:spcPct val="150000"/>
                        </a:lnSpc>
                        <a:spcAft>
                          <a:spcPts val="0"/>
                        </a:spcAft>
                      </a:pPr>
                      <a:r>
                        <a:rPr lang="en-US" sz="700">
                          <a:solidFill>
                            <a:srgbClr val="000000"/>
                          </a:solidFill>
                          <a:latin typeface="Times New Roman"/>
                          <a:ea typeface="Times New Roman"/>
                          <a:cs typeface="Times New Roman"/>
                        </a:rPr>
                        <a:t>October</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09/10/2024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Report Preparation And Submission</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rowSpan="2">
                  <a:txBody>
                    <a:bodyPr/>
                    <a:lstStyle/>
                    <a:p>
                      <a:pPr>
                        <a:lnSpc>
                          <a:spcPct val="150000"/>
                        </a:lnSpc>
                        <a:spcAft>
                          <a:spcPts val="0"/>
                        </a:spcAft>
                      </a:pPr>
                      <a:r>
                        <a:rPr lang="en-US" sz="700">
                          <a:solidFill>
                            <a:srgbClr val="000000"/>
                          </a:solidFill>
                          <a:latin typeface="Times New Roman"/>
                          <a:ea typeface="Times New Roman"/>
                          <a:cs typeface="Times New Roman"/>
                        </a:rPr>
                        <a:t>December</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3</a:t>
                      </a:r>
                      <a:r>
                        <a:rPr lang="en-US" sz="700" baseline="30000">
                          <a:solidFill>
                            <a:srgbClr val="000000"/>
                          </a:solidFill>
                          <a:latin typeface="Times New Roman"/>
                          <a:ea typeface="Times New Roman"/>
                          <a:cs typeface="Times New Roman"/>
                        </a:rPr>
                        <a:t>rd</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19/12/2024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module presentation</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366617">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4</a:t>
                      </a:r>
                      <a:r>
                        <a:rPr lang="en-US" sz="700" baseline="30000">
                          <a:solidFill>
                            <a:srgbClr val="000000"/>
                          </a:solidFill>
                          <a:latin typeface="Times New Roman"/>
                          <a:ea typeface="Times New Roman"/>
                          <a:cs typeface="Times New Roman"/>
                        </a:rPr>
                        <a:t>th</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26/12/2024</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dirty="0">
                          <a:solidFill>
                            <a:srgbClr val="000000"/>
                          </a:solidFill>
                          <a:latin typeface="Times New Roman"/>
                          <a:ea typeface="Times New Roman"/>
                          <a:cs typeface="Times New Roman"/>
                        </a:rPr>
                        <a:t>Discussion and implementation of  2</a:t>
                      </a:r>
                      <a:r>
                        <a:rPr lang="en-US" sz="700" baseline="30000" dirty="0">
                          <a:solidFill>
                            <a:srgbClr val="000000"/>
                          </a:solidFill>
                          <a:latin typeface="Times New Roman"/>
                          <a:ea typeface="Times New Roman"/>
                          <a:cs typeface="Times New Roman"/>
                        </a:rPr>
                        <a:t>nd</a:t>
                      </a:r>
                      <a:r>
                        <a:rPr lang="en-US" sz="700" dirty="0">
                          <a:solidFill>
                            <a:srgbClr val="000000"/>
                          </a:solidFill>
                          <a:latin typeface="Times New Roman"/>
                          <a:ea typeface="Times New Roman"/>
                          <a:cs typeface="Times New Roman"/>
                        </a:rPr>
                        <a:t>module</a:t>
                      </a:r>
                      <a:endParaRPr lang="en-US" sz="600" dirty="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rowSpan="5">
                  <a:txBody>
                    <a:bodyPr/>
                    <a:lstStyle/>
                    <a:p>
                      <a:pPr>
                        <a:lnSpc>
                          <a:spcPct val="150000"/>
                        </a:lnSpc>
                        <a:spcAft>
                          <a:spcPts val="0"/>
                        </a:spcAft>
                      </a:pPr>
                      <a:r>
                        <a:rPr lang="en-US" sz="700">
                          <a:solidFill>
                            <a:srgbClr val="000000"/>
                          </a:solidFill>
                          <a:latin typeface="Times New Roman"/>
                          <a:ea typeface="Times New Roman"/>
                          <a:cs typeface="Times New Roman"/>
                        </a:rPr>
                        <a:t>January</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02/01/2025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Preparation for conference</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2</a:t>
                      </a:r>
                      <a:r>
                        <a:rPr lang="en-US" sz="700" baseline="30000">
                          <a:solidFill>
                            <a:srgbClr val="000000"/>
                          </a:solidFill>
                          <a:latin typeface="Times New Roman"/>
                          <a:ea typeface="Times New Roman"/>
                          <a:cs typeface="Times New Roman"/>
                        </a:rPr>
                        <a:t>nd</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09/01/2025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Study of algorithm. </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3</a:t>
                      </a:r>
                      <a:r>
                        <a:rPr lang="en-US" sz="700" baseline="30000">
                          <a:solidFill>
                            <a:srgbClr val="000000"/>
                          </a:solidFill>
                          <a:latin typeface="Times New Roman"/>
                          <a:ea typeface="Times New Roman"/>
                          <a:cs typeface="Times New Roman"/>
                        </a:rPr>
                        <a:t>rd</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16/01/2025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Discussion about modification.</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4</a:t>
                      </a:r>
                      <a:r>
                        <a:rPr lang="en-US" sz="700" baseline="30000">
                          <a:solidFill>
                            <a:srgbClr val="000000"/>
                          </a:solidFill>
                          <a:latin typeface="Times New Roman"/>
                          <a:ea typeface="Times New Roman"/>
                          <a:cs typeface="Times New Roman"/>
                        </a:rPr>
                        <a:t>th</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24/01/2025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and 2</a:t>
                      </a:r>
                      <a:r>
                        <a:rPr lang="en-US" sz="700" baseline="30000">
                          <a:solidFill>
                            <a:srgbClr val="000000"/>
                          </a:solidFill>
                          <a:latin typeface="Times New Roman"/>
                          <a:ea typeface="Times New Roman"/>
                          <a:cs typeface="Times New Roman"/>
                        </a:rPr>
                        <a:t>nd</a:t>
                      </a:r>
                      <a:r>
                        <a:rPr lang="en-US" sz="700">
                          <a:solidFill>
                            <a:srgbClr val="000000"/>
                          </a:solidFill>
                          <a:latin typeface="Times New Roman"/>
                          <a:ea typeface="Times New Roman"/>
                          <a:cs typeface="Times New Roman"/>
                        </a:rPr>
                        <a:t>module presentation</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366617">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5</a:t>
                      </a:r>
                      <a:r>
                        <a:rPr lang="en-US" sz="700" baseline="30000">
                          <a:solidFill>
                            <a:srgbClr val="000000"/>
                          </a:solidFill>
                          <a:latin typeface="Times New Roman"/>
                          <a:ea typeface="Times New Roman"/>
                          <a:cs typeface="Times New Roman"/>
                        </a:rPr>
                        <a:t>th</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30/01/2025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Discussion on flow of project and designing new module</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rowSpan="3">
                  <a:txBody>
                    <a:bodyPr/>
                    <a:lstStyle/>
                    <a:p>
                      <a:pPr>
                        <a:lnSpc>
                          <a:spcPct val="150000"/>
                        </a:lnSpc>
                        <a:spcAft>
                          <a:spcPts val="0"/>
                        </a:spcAft>
                      </a:pPr>
                      <a:r>
                        <a:rPr lang="en-US" sz="700">
                          <a:solidFill>
                            <a:srgbClr val="000000"/>
                          </a:solidFill>
                          <a:latin typeface="Times New Roman"/>
                          <a:ea typeface="Times New Roman"/>
                          <a:cs typeface="Times New Roman"/>
                        </a:rPr>
                        <a:t>February</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06/02/2025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Modification of modules.</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2</a:t>
                      </a:r>
                      <a:r>
                        <a:rPr lang="en-US" sz="700" baseline="30000">
                          <a:solidFill>
                            <a:srgbClr val="000000"/>
                          </a:solidFill>
                          <a:latin typeface="Times New Roman"/>
                          <a:ea typeface="Times New Roman"/>
                          <a:cs typeface="Times New Roman"/>
                        </a:rPr>
                        <a:t>nd</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13/02/2025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Designed test cases for our module.</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vMerge="1">
                  <a:txBody>
                    <a:bodyPr/>
                    <a:lstStyle/>
                    <a:p>
                      <a:endParaRPr lang="en-US"/>
                    </a:p>
                  </a:txBody>
                  <a:tcPr/>
                </a:tc>
                <a:tc>
                  <a:txBody>
                    <a:bodyPr/>
                    <a:lstStyle/>
                    <a:p>
                      <a:pPr>
                        <a:lnSpc>
                          <a:spcPct val="150000"/>
                        </a:lnSpc>
                        <a:spcAft>
                          <a:spcPts val="0"/>
                        </a:spcAft>
                      </a:pPr>
                      <a:r>
                        <a:rPr lang="en-US" sz="700">
                          <a:solidFill>
                            <a:srgbClr val="000000"/>
                          </a:solidFill>
                          <a:latin typeface="Times New Roman"/>
                          <a:ea typeface="Times New Roman"/>
                          <a:cs typeface="Times New Roman"/>
                        </a:rPr>
                        <a:t>3</a:t>
                      </a:r>
                      <a:r>
                        <a:rPr lang="en-US" sz="700" baseline="30000">
                          <a:solidFill>
                            <a:srgbClr val="000000"/>
                          </a:solidFill>
                          <a:latin typeface="Times New Roman"/>
                          <a:ea typeface="Times New Roman"/>
                          <a:cs typeface="Times New Roman"/>
                        </a:rPr>
                        <a:t>rd</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20/02/2025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Worked on user interface.</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a:txBody>
                    <a:bodyPr/>
                    <a:lstStyle/>
                    <a:p>
                      <a:pPr>
                        <a:lnSpc>
                          <a:spcPct val="150000"/>
                        </a:lnSpc>
                        <a:spcAft>
                          <a:spcPts val="0"/>
                        </a:spcAft>
                      </a:pPr>
                      <a:r>
                        <a:rPr lang="en-US" sz="700">
                          <a:solidFill>
                            <a:srgbClr val="000000"/>
                          </a:solidFill>
                          <a:latin typeface="Times New Roman"/>
                          <a:ea typeface="Times New Roman"/>
                          <a:cs typeface="Times New Roman"/>
                        </a:rPr>
                        <a:t>March</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06/03/2025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Integration of all modules.</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a:txBody>
                    <a:bodyPr/>
                    <a:lstStyle/>
                    <a:p>
                      <a:pPr>
                        <a:lnSpc>
                          <a:spcPct val="150000"/>
                        </a:lnSpc>
                        <a:spcAft>
                          <a:spcPts val="1000"/>
                        </a:spcAft>
                      </a:pPr>
                      <a:r>
                        <a:rPr lang="en-US" sz="700">
                          <a:solidFill>
                            <a:srgbClr val="000000"/>
                          </a:solidFill>
                          <a:latin typeface="Times New Roman"/>
                          <a:ea typeface="Calibri"/>
                          <a:cs typeface="Times New Roman"/>
                        </a:rPr>
                        <a:t>April</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8/04/2025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Final Report.</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r h="183309">
                <a:tc>
                  <a:txBody>
                    <a:bodyPr/>
                    <a:lstStyle/>
                    <a:p>
                      <a:pPr>
                        <a:lnSpc>
                          <a:spcPct val="150000"/>
                        </a:lnSpc>
                        <a:spcAft>
                          <a:spcPts val="1000"/>
                        </a:spcAft>
                      </a:pPr>
                      <a:r>
                        <a:rPr lang="en-US" sz="700">
                          <a:solidFill>
                            <a:srgbClr val="000000"/>
                          </a:solidFill>
                          <a:latin typeface="Times New Roman"/>
                          <a:ea typeface="Calibri"/>
                          <a:cs typeface="Times New Roman"/>
                        </a:rPr>
                        <a:t>May</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a:t>
                      </a:r>
                      <a:r>
                        <a:rPr lang="en-US" sz="700" baseline="30000">
                          <a:solidFill>
                            <a:srgbClr val="000000"/>
                          </a:solidFill>
                          <a:latin typeface="Times New Roman"/>
                          <a:ea typeface="Times New Roman"/>
                          <a:cs typeface="Times New Roman"/>
                        </a:rPr>
                        <a:t>st</a:t>
                      </a:r>
                      <a:r>
                        <a:rPr lang="en-US" sz="700">
                          <a:solidFill>
                            <a:srgbClr val="000000"/>
                          </a:solidFill>
                          <a:latin typeface="Times New Roman"/>
                          <a:ea typeface="Times New Roman"/>
                          <a:cs typeface="Times New Roman"/>
                        </a:rPr>
                        <a:t>Week</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a:solidFill>
                            <a:srgbClr val="000000"/>
                          </a:solidFill>
                          <a:latin typeface="Times New Roman"/>
                          <a:ea typeface="Times New Roman"/>
                          <a:cs typeface="Times New Roman"/>
                        </a:rPr>
                        <a:t>10/05/2025</a:t>
                      </a:r>
                      <a:endParaRPr lang="en-US" sz="60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c>
                  <a:txBody>
                    <a:bodyPr/>
                    <a:lstStyle/>
                    <a:p>
                      <a:pPr>
                        <a:lnSpc>
                          <a:spcPct val="150000"/>
                        </a:lnSpc>
                        <a:spcAft>
                          <a:spcPts val="0"/>
                        </a:spcAft>
                      </a:pPr>
                      <a:r>
                        <a:rPr lang="en-US" sz="700" dirty="0">
                          <a:solidFill>
                            <a:srgbClr val="000000"/>
                          </a:solidFill>
                          <a:latin typeface="Times New Roman"/>
                          <a:ea typeface="Times New Roman"/>
                          <a:cs typeface="Times New Roman"/>
                        </a:rPr>
                        <a:t>Final Presentation.</a:t>
                      </a:r>
                      <a:endParaRPr lang="en-US" sz="600" dirty="0">
                        <a:latin typeface="Calibri"/>
                        <a:ea typeface="Calibri"/>
                        <a:cs typeface="Times New Roman"/>
                      </a:endParaRPr>
                    </a:p>
                  </a:txBody>
                  <a:tcPr marL="38862" marR="38862"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98358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sz="quarter" idx="1"/>
          </p:nvPr>
        </p:nvSpPr>
        <p:spPr>
          <a:xfrm>
            <a:off x="990600" y="1768475"/>
            <a:ext cx="7924800" cy="4724400"/>
          </a:xfrm>
        </p:spPr>
        <p:txBody>
          <a:bodyPr/>
          <a:lstStyle/>
          <a:p>
            <a:pPr lvl="1">
              <a:buFont typeface="Helvetica CY" charset="-52"/>
              <a:buNone/>
              <a:defRPr/>
            </a:pPr>
            <a:r>
              <a:rPr lang="en-US" altLang="en-US" sz="7200" i="1" dirty="0">
                <a:solidFill>
                  <a:schemeClr val="accent1">
                    <a:lumMod val="75000"/>
                  </a:schemeClr>
                </a:solidFill>
                <a:latin typeface="Times New Roman" panose="02020603050405020304" pitchFamily="18" charset="0"/>
                <a:cs typeface="Times New Roman" panose="02020603050405020304" pitchFamily="18" charset="0"/>
              </a:rPr>
              <a:t>THANK YOU!!! </a:t>
            </a:r>
            <a:endParaRPr lang="en-US" altLang="zh-CN" sz="7200" i="1" dirty="0">
              <a:solidFill>
                <a:schemeClr val="accent1">
                  <a:lumMod val="75000"/>
                </a:schemeClr>
              </a:solidFill>
              <a:latin typeface="Times New Roman" panose="02020603050405020304" pitchFamily="18" charset="0"/>
              <a:ea typeface="SimSun" panose="02010600030101010101" pitchFamily="2" charset="-122"/>
              <a:cs typeface="Times New Roman" panose="02020603050405020304" pitchFamily="18" charset="0"/>
            </a:endParaRPr>
          </a:p>
          <a:p>
            <a:pPr eaLnBrk="1" hangingPunct="1">
              <a:lnSpc>
                <a:spcPct val="90000"/>
              </a:lnSpc>
              <a:buFont typeface="Arial" panose="020B0604020202020204" pitchFamily="34" charset="0"/>
              <a:buChar char="•"/>
              <a:defRPr/>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56323" name="Slide Number Placeholder 1"/>
          <p:cNvSpPr>
            <a:spLocks noGrp="1"/>
          </p:cNvSpPr>
          <p:nvPr>
            <p:ph type="sldNum" sz="quarter" idx="15"/>
          </p:nvPr>
        </p:nvSpPr>
        <p:spPr bwMode="auto">
          <a:xfrm>
            <a:off x="5405438" y="6042025"/>
            <a:ext cx="684212" cy="365125"/>
          </a:xfrm>
          <a:prstGeom prst="rect">
            <a:avLst/>
          </a:prstGeom>
          <a:noFill/>
          <a:ln>
            <a:miter lim="800000"/>
            <a:headEnd/>
            <a:tailEnd/>
          </a:ln>
        </p:spPr>
        <p:txBody>
          <a:bodyPr/>
          <a:lstStyle/>
          <a:p>
            <a:fld id="{648D6A38-0ACB-4DB1-9E19-AE33DB861C83}" type="slidenum">
              <a:rPr lang="en-US" altLang="en-US" sz="1400">
                <a:solidFill>
                  <a:srgbClr val="0E4343"/>
                </a:solidFill>
                <a:latin typeface="Helvetica" charset="0"/>
              </a:rPr>
              <a:pPr/>
              <a:t>15</a:t>
            </a:fld>
            <a:endParaRPr lang="en-US" altLang="en-US" sz="1400">
              <a:solidFill>
                <a:srgbClr val="0E4343"/>
              </a:solidFill>
              <a:latin typeface="Helvetica" charset="0"/>
            </a:endParaRPr>
          </a:p>
        </p:txBody>
      </p:sp>
    </p:spTree>
    <p:extLst>
      <p:ext uri="{BB962C8B-B14F-4D97-AF65-F5344CB8AC3E}">
        <p14:creationId xmlns="" xmlns:p14="http://schemas.microsoft.com/office/powerpoint/2010/main" val="71608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sz="quarter" idx="1"/>
          </p:nvPr>
        </p:nvSpPr>
        <p:spPr/>
        <p:txBody>
          <a:bodyPr>
            <a:normAutofit fontScale="77500" lnSpcReduction="20000"/>
          </a:bodyPr>
          <a:lstStyle/>
          <a:p>
            <a:pPr lvl="0"/>
            <a:r>
              <a:rPr lang="en-US" dirty="0"/>
              <a:t>Introduction</a:t>
            </a:r>
            <a:endParaRPr lang="en-IN" dirty="0"/>
          </a:p>
          <a:p>
            <a:pPr lvl="0"/>
            <a:r>
              <a:rPr lang="en-US" dirty="0" smtClean="0"/>
              <a:t>User and System Requirements. </a:t>
            </a:r>
          </a:p>
          <a:p>
            <a:pPr lvl="0"/>
            <a:r>
              <a:rPr lang="en-US" dirty="0" smtClean="0"/>
              <a:t>Functional and Non-functional Requirements. </a:t>
            </a:r>
          </a:p>
          <a:p>
            <a:pPr lvl="0"/>
            <a:r>
              <a:rPr lang="en-US" dirty="0" smtClean="0"/>
              <a:t>SRS Document, Writing structures SRS as per Problem Statement. </a:t>
            </a:r>
          </a:p>
          <a:p>
            <a:pPr lvl="0"/>
            <a:r>
              <a:rPr lang="en-US" dirty="0" smtClean="0"/>
              <a:t> Requirement Analysis / Models. </a:t>
            </a:r>
          </a:p>
          <a:p>
            <a:pPr lvl="0"/>
            <a:r>
              <a:rPr lang="en-US" dirty="0" smtClean="0"/>
              <a:t>UML/ER Diagrams. </a:t>
            </a:r>
          </a:p>
          <a:p>
            <a:pPr lvl="0"/>
            <a:r>
              <a:rPr lang="en-US" dirty="0" smtClean="0"/>
              <a:t> Detail architecture / System design/ Algorithms with analysis / Methods / Techniques. </a:t>
            </a:r>
          </a:p>
          <a:p>
            <a:pPr lvl="0"/>
            <a:r>
              <a:rPr lang="en-US" dirty="0" smtClean="0"/>
              <a:t> Need to discuss Design models and Component level designs. </a:t>
            </a:r>
          </a:p>
          <a:p>
            <a:pPr lvl="0"/>
            <a:r>
              <a:rPr lang="en-US" dirty="0" smtClean="0"/>
              <a:t>Detailed Design (DFD levels as per the problem statement). </a:t>
            </a:r>
          </a:p>
          <a:p>
            <a:pPr lvl="0"/>
            <a:r>
              <a:rPr lang="en-US" dirty="0" smtClean="0"/>
              <a:t>At least 30-40% coding documentation with at least 3 to 4 working modules. </a:t>
            </a:r>
          </a:p>
          <a:p>
            <a:pPr lvl="0"/>
            <a:r>
              <a:rPr lang="en-US" dirty="0" smtClean="0"/>
              <a:t>Identification of test to be essential and appropriate (to be implement later). </a:t>
            </a:r>
          </a:p>
          <a:p>
            <a:pPr lvl="0"/>
            <a:r>
              <a:rPr lang="en-US" dirty="0" smtClean="0"/>
              <a:t> Project plan.</a:t>
            </a:r>
            <a:endParaRPr lang="en-IN" dirty="0"/>
          </a:p>
        </p:txBody>
      </p:sp>
    </p:spTree>
    <p:extLst>
      <p:ext uri="{BB962C8B-B14F-4D97-AF65-F5344CB8AC3E}">
        <p14:creationId xmlns="" xmlns:p14="http://schemas.microsoft.com/office/powerpoint/2010/main" val="426835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332656"/>
            <a:ext cx="6172200" cy="576064"/>
          </a:xfrm>
        </p:spPr>
        <p:txBody>
          <a:bodyPr>
            <a:normAutofit/>
          </a:bodyPr>
          <a:lstStyle/>
          <a:p>
            <a:pPr algn="ctr"/>
            <a:r>
              <a:rPr lang="en-US" dirty="0"/>
              <a:t>Introduction</a:t>
            </a:r>
            <a:endParaRPr lang="en-IN" dirty="0"/>
          </a:p>
        </p:txBody>
      </p:sp>
      <p:sp>
        <p:nvSpPr>
          <p:cNvPr id="3" name="Subtitle 2"/>
          <p:cNvSpPr>
            <a:spLocks noGrp="1"/>
          </p:cNvSpPr>
          <p:nvPr>
            <p:ph type="subTitle" idx="1"/>
          </p:nvPr>
        </p:nvSpPr>
        <p:spPr>
          <a:xfrm>
            <a:off x="2133600" y="1295400"/>
            <a:ext cx="6678488" cy="4659560"/>
          </a:xfrm>
        </p:spPr>
        <p:txBody>
          <a:bodyPr>
            <a:normAutofit lnSpcReduction="10000"/>
          </a:bodyPr>
          <a:lstStyle/>
          <a:p>
            <a:pPr algn="just">
              <a:buFont typeface="Arial" pitchFamily="34" charset="0"/>
              <a:buChar char="•"/>
            </a:pPr>
            <a:r>
              <a:rPr lang="en-US" dirty="0" smtClean="0"/>
              <a:t>A mutual fund is a systematic approach for investment of pool of funds collected from various investor to be invested by fund managers in equity, bond, debt, government securities and similar asset. </a:t>
            </a:r>
          </a:p>
          <a:p>
            <a:pPr algn="just">
              <a:buFont typeface="Arial" pitchFamily="34" charset="0"/>
              <a:buChar char="•"/>
            </a:pPr>
            <a:r>
              <a:rPr lang="en-US" dirty="0" smtClean="0"/>
              <a:t>Mutual fund was first introduced in India </a:t>
            </a:r>
            <a:r>
              <a:rPr lang="en-US" dirty="0" err="1" smtClean="0"/>
              <a:t>i</a:t>
            </a:r>
            <a:r>
              <a:rPr lang="en-US" dirty="0" smtClean="0"/>
              <a:t> n 1963, when government of India launched Unit Trust of India (UTI). </a:t>
            </a:r>
            <a:endParaRPr lang="en-US" dirty="0" smtClean="0"/>
          </a:p>
          <a:p>
            <a:pPr algn="just">
              <a:buFont typeface="Arial" pitchFamily="34" charset="0"/>
              <a:buChar char="•"/>
            </a:pPr>
            <a:r>
              <a:rPr lang="en-US" dirty="0" smtClean="0"/>
              <a:t>Until </a:t>
            </a:r>
            <a:r>
              <a:rPr lang="en-US" dirty="0" smtClean="0"/>
              <a:t>1982, UTI was the only company in the Indian mutual fund market. </a:t>
            </a:r>
            <a:endParaRPr lang="en-US" dirty="0" smtClean="0"/>
          </a:p>
          <a:p>
            <a:pPr algn="just">
              <a:buFont typeface="Arial" pitchFamily="34" charset="0"/>
              <a:buChar char="•"/>
            </a:pPr>
            <a:r>
              <a:rPr lang="en-US" dirty="0" smtClean="0"/>
              <a:t>Although </a:t>
            </a:r>
            <a:r>
              <a:rPr lang="en-US" dirty="0" smtClean="0"/>
              <a:t>mutual funds is available for so many years still only 10 percent of Indian household have invested in mutual funds</a:t>
            </a:r>
            <a:r>
              <a:rPr lang="en-US" dirty="0" smtClean="0"/>
              <a:t>.</a:t>
            </a:r>
          </a:p>
          <a:p>
            <a:pPr algn="just">
              <a:buFont typeface="Arial" pitchFamily="34" charset="0"/>
              <a:buChar char="•"/>
            </a:pPr>
            <a:r>
              <a:rPr lang="en-US" dirty="0" smtClean="0"/>
              <a:t> </a:t>
            </a:r>
            <a:r>
              <a:rPr lang="en-US" dirty="0" smtClean="0"/>
              <a:t>A recent survey by Boston Analytics on Mutual Fund Investment in India shows that investor are reluctant to invest their money into mutual funds due to lack of information as how mutual fund works and high risk factor. </a:t>
            </a:r>
            <a:endParaRPr lang="en-US" dirty="0"/>
          </a:p>
        </p:txBody>
      </p:sp>
    </p:spTree>
    <p:extLst>
      <p:ext uri="{BB962C8B-B14F-4D97-AF65-F5344CB8AC3E}">
        <p14:creationId xmlns="" xmlns:p14="http://schemas.microsoft.com/office/powerpoint/2010/main" val="240577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67600" cy="715962"/>
          </a:xfrm>
        </p:spPr>
        <p:txBody>
          <a:bodyPr>
            <a:normAutofit/>
          </a:bodyPr>
          <a:lstStyle/>
          <a:p>
            <a:pPr lvl="0"/>
            <a:r>
              <a:rPr lang="en-US" sz="3200" dirty="0" smtClean="0"/>
              <a:t>User and System requirement</a:t>
            </a:r>
            <a:endParaRPr lang="en-US" sz="3200" dirty="0"/>
          </a:p>
        </p:txBody>
      </p:sp>
      <p:sp>
        <p:nvSpPr>
          <p:cNvPr id="3" name="Content Placeholder 2"/>
          <p:cNvSpPr>
            <a:spLocks noGrp="1"/>
          </p:cNvSpPr>
          <p:nvPr>
            <p:ph sz="quarter" idx="1"/>
          </p:nvPr>
        </p:nvSpPr>
        <p:spPr>
          <a:xfrm>
            <a:off x="457200" y="1143000"/>
            <a:ext cx="7467600" cy="5562600"/>
          </a:xfrm>
        </p:spPr>
        <p:txBody>
          <a:bodyPr>
            <a:normAutofit/>
          </a:bodyPr>
          <a:lstStyle/>
          <a:p>
            <a:pPr>
              <a:buNone/>
            </a:pPr>
            <a:endParaRPr lang="en-US" dirty="0"/>
          </a:p>
          <a:p>
            <a:pPr lvl="0"/>
            <a:r>
              <a:rPr lang="en-US" dirty="0"/>
              <a:t>Processor                - Intel i3/i5/i7</a:t>
            </a:r>
          </a:p>
          <a:p>
            <a:pPr lvl="0"/>
            <a:r>
              <a:rPr lang="en-US" dirty="0"/>
              <a:t> Speed                     - 3.1 GHz</a:t>
            </a:r>
          </a:p>
          <a:p>
            <a:pPr lvl="0"/>
            <a:r>
              <a:rPr lang="en-US" dirty="0"/>
              <a:t> RAM                      - 4 GB(min)</a:t>
            </a:r>
          </a:p>
          <a:p>
            <a:pPr lvl="0"/>
            <a:r>
              <a:rPr lang="en-US" dirty="0"/>
              <a:t> Hard Disk             - 20 GB</a:t>
            </a:r>
          </a:p>
          <a:p>
            <a:pPr lvl="0"/>
            <a:r>
              <a:rPr lang="en-US" dirty="0"/>
              <a:t> Key Board             - Standard Windows Keyboard</a:t>
            </a:r>
          </a:p>
          <a:p>
            <a:pPr lvl="0"/>
            <a:r>
              <a:rPr lang="en-US" dirty="0"/>
              <a:t> Mouse                    - Two or Three Button Mouse</a:t>
            </a:r>
          </a:p>
          <a:p>
            <a:pPr lvl="0"/>
            <a:r>
              <a:rPr lang="en-US" dirty="0"/>
              <a:t> Monitor                 - </a:t>
            </a:r>
            <a:r>
              <a:rPr lang="en-US" dirty="0" smtClean="0"/>
              <a:t>SVGA</a:t>
            </a:r>
            <a:endParaRPr lang="en-US" dirty="0"/>
          </a:p>
        </p:txBody>
      </p:sp>
    </p:spTree>
    <p:extLst>
      <p:ext uri="{BB962C8B-B14F-4D97-AF65-F5344CB8AC3E}">
        <p14:creationId xmlns="" xmlns:p14="http://schemas.microsoft.com/office/powerpoint/2010/main" val="385187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5580"/>
            <a:ext cx="8686800" cy="563562"/>
          </a:xfrm>
        </p:spPr>
        <p:txBody>
          <a:bodyPr>
            <a:noAutofit/>
          </a:bodyPr>
          <a:lstStyle/>
          <a:p>
            <a:pPr marL="0" lvl="1" indent="0">
              <a:spcBef>
                <a:spcPts val="1000"/>
              </a:spcBef>
            </a:pPr>
            <a:r>
              <a:rPr lang="en-US" sz="3200" kern="1200" cap="small" dirty="0">
                <a:solidFill>
                  <a:schemeClr val="tx2"/>
                </a:solidFill>
                <a:latin typeface="+mj-lt"/>
                <a:ea typeface="+mj-ea"/>
                <a:cs typeface="+mj-cs"/>
              </a:rPr>
              <a:t>Functional Requirements: </a:t>
            </a:r>
          </a:p>
        </p:txBody>
      </p:sp>
      <p:sp>
        <p:nvSpPr>
          <p:cNvPr id="3" name="Content Placeholder 2"/>
          <p:cNvSpPr>
            <a:spLocks noGrp="1"/>
          </p:cNvSpPr>
          <p:nvPr>
            <p:ph idx="1"/>
          </p:nvPr>
        </p:nvSpPr>
        <p:spPr>
          <a:xfrm>
            <a:off x="181069" y="710214"/>
            <a:ext cx="8419605" cy="5468644"/>
          </a:xfrm>
        </p:spPr>
        <p:txBody>
          <a:bodyPr>
            <a:normAutofit fontScale="92500" lnSpcReduction="10000"/>
          </a:bodyPr>
          <a:lstStyle/>
          <a:p>
            <a:pPr marL="0" indent="0" algn="just">
              <a:lnSpc>
                <a:spcPct val="120000"/>
              </a:lnSpc>
              <a:buNone/>
            </a:pPr>
            <a:r>
              <a:rPr lang="en-US" sz="1800" b="1" dirty="0" smtClean="0">
                <a:latin typeface="Times New Roman" pitchFamily="18" charset="0"/>
                <a:cs typeface="Times New Roman" pitchFamily="18" charset="0"/>
              </a:rPr>
              <a:t>System </a:t>
            </a:r>
            <a:r>
              <a:rPr lang="en-US" sz="1800" b="1" dirty="0">
                <a:latin typeface="Times New Roman" pitchFamily="18" charset="0"/>
                <a:cs typeface="Times New Roman" pitchFamily="18" charset="0"/>
              </a:rPr>
              <a:t>Features:</a:t>
            </a:r>
            <a:endParaRPr lang="en-US" sz="1800" dirty="0">
              <a:latin typeface="Times New Roman" pitchFamily="18" charset="0"/>
              <a:cs typeface="Times New Roman" pitchFamily="18" charset="0"/>
            </a:endParaRPr>
          </a:p>
          <a:p>
            <a:pPr marL="0" indent="0" algn="just">
              <a:lnSpc>
                <a:spcPct val="120000"/>
              </a:lnSpc>
              <a:buNone/>
            </a:pPr>
            <a:r>
              <a:rPr lang="en-US" sz="1900" dirty="0">
                <a:latin typeface="Times New Roman" pitchFamily="18" charset="0"/>
                <a:cs typeface="Times New Roman" pitchFamily="18" charset="0"/>
              </a:rPr>
              <a:t>Here we propose a </a:t>
            </a:r>
            <a:r>
              <a:rPr lang="en-US" sz="1900" dirty="0" smtClean="0">
                <a:latin typeface="Times New Roman" pitchFamily="18" charset="0"/>
                <a:cs typeface="Times New Roman" pitchFamily="18" charset="0"/>
              </a:rPr>
              <a:t>mutual fund recommendation system</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External Interface Requirements:</a:t>
            </a:r>
            <a:endParaRPr lang="en-US"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1) User Interface</a:t>
            </a:r>
            <a:endParaRPr lang="en-US"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dirty="0">
                <a:latin typeface="Times New Roman" panose="02020603050405020304" pitchFamily="18" charset="0"/>
                <a:cs typeface="Times New Roman" panose="02020603050405020304" pitchFamily="18" charset="0"/>
              </a:rPr>
              <a:t>Home page </a:t>
            </a:r>
          </a:p>
          <a:p>
            <a:pPr marL="0" lvl="0" indent="0" algn="just">
              <a:lnSpc>
                <a:spcPct val="120000"/>
              </a:lnSpc>
              <a:buNone/>
            </a:pPr>
            <a:r>
              <a:rPr lang="en-US" sz="1800" dirty="0"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nput </a:t>
            </a:r>
            <a:r>
              <a:rPr lang="en-US" sz="1800" dirty="0" smtClean="0">
                <a:latin typeface="Times New Roman" panose="02020603050405020304" pitchFamily="18" charset="0"/>
                <a:cs typeface="Times New Roman" panose="02020603050405020304" pitchFamily="18" charset="0"/>
              </a:rPr>
              <a:t>Page</a:t>
            </a:r>
            <a:endParaRPr lang="en-US" sz="1800" dirty="0">
              <a:latin typeface="Times New Roman" panose="02020603050405020304" pitchFamily="18" charset="0"/>
              <a:cs typeface="Times New Roman" panose="02020603050405020304" pitchFamily="18" charset="0"/>
            </a:endParaRPr>
          </a:p>
          <a:p>
            <a:pPr marL="0" lvl="0" indent="0" algn="just">
              <a:lnSpc>
                <a:spcPct val="120000"/>
              </a:lnSpc>
              <a:buNone/>
            </a:pPr>
            <a:r>
              <a:rPr lang="en-US" sz="1800" dirty="0" smtClean="0">
                <a:latin typeface="Times New Roman" panose="02020603050405020304" pitchFamily="18" charset="0"/>
                <a:cs typeface="Times New Roman" panose="02020603050405020304" pitchFamily="18" charset="0"/>
              </a:rPr>
              <a:t>Processing Page</a:t>
            </a:r>
            <a:endParaRPr lang="en-US" sz="1800" dirty="0">
              <a:latin typeface="Times New Roman" panose="02020603050405020304" pitchFamily="18" charset="0"/>
              <a:cs typeface="Times New Roman" panose="02020603050405020304" pitchFamily="18" charset="0"/>
            </a:endParaRPr>
          </a:p>
          <a:p>
            <a:pPr marL="0" lvl="0" indent="0" algn="just">
              <a:lnSpc>
                <a:spcPct val="120000"/>
              </a:lnSpc>
              <a:buNone/>
            </a:pPr>
            <a:r>
              <a:rPr lang="en-US" sz="1800" dirty="0" smtClean="0">
                <a:latin typeface="Times New Roman" panose="02020603050405020304" pitchFamily="18" charset="0"/>
                <a:cs typeface="Times New Roman" panose="02020603050405020304" pitchFamily="18" charset="0"/>
              </a:rPr>
              <a:t>Result Page</a:t>
            </a:r>
            <a:endParaRPr lang="en-US"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2) Hardware Interfaces</a:t>
            </a:r>
            <a:endParaRPr lang="en-US"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dirty="0">
                <a:latin typeface="Times New Roman" panose="02020603050405020304" pitchFamily="18" charset="0"/>
                <a:cs typeface="Times New Roman" panose="02020603050405020304" pitchFamily="18" charset="0"/>
              </a:rPr>
              <a:t>The entire software requires a completely equipped computer system including monitor, keyboard, and other input output devices.</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3) Software Interfaces</a:t>
            </a:r>
            <a:endParaRPr lang="en-US"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dirty="0">
                <a:latin typeface="Times New Roman" panose="02020603050405020304" pitchFamily="18" charset="0"/>
                <a:cs typeface="Times New Roman" panose="02020603050405020304" pitchFamily="18" charset="0"/>
              </a:rPr>
              <a:t>The system can use Microsoft as the operating system platform. System also makes use of certain GUI tools. To run this application we need </a:t>
            </a:r>
            <a:r>
              <a:rPr lang="en-US" sz="1800" dirty="0" smtClean="0">
                <a:latin typeface="Times New Roman" panose="02020603050405020304" pitchFamily="18" charset="0"/>
                <a:cs typeface="Times New Roman" panose="02020603050405020304" pitchFamily="18" charset="0"/>
              </a:rPr>
              <a:t>java and </a:t>
            </a:r>
            <a:r>
              <a:rPr lang="en-US" sz="1800" dirty="0">
                <a:latin typeface="Times New Roman" panose="02020603050405020304" pitchFamily="18" charset="0"/>
                <a:cs typeface="Times New Roman" panose="02020603050405020304" pitchFamily="18" charset="0"/>
              </a:rPr>
              <a:t>above as </a:t>
            </a:r>
            <a:r>
              <a:rPr lang="en-US" sz="1800" dirty="0" smtClean="0">
                <a:latin typeface="Times New Roman" panose="02020603050405020304" pitchFamily="18" charset="0"/>
                <a:cs typeface="Times New Roman" panose="02020603050405020304" pitchFamily="18" charset="0"/>
              </a:rPr>
              <a:t>windows platform. </a:t>
            </a:r>
            <a:r>
              <a:rPr lang="en-US" sz="1800" dirty="0">
                <a:latin typeface="Times New Roman" panose="02020603050405020304" pitchFamily="18" charset="0"/>
                <a:cs typeface="Times New Roman" panose="02020603050405020304" pitchFamily="18" charset="0"/>
              </a:rPr>
              <a:t>To store data we need MySQL database.</a:t>
            </a:r>
          </a:p>
          <a:p>
            <a:pPr marL="0" lvl="1" indent="0" algn="just">
              <a:spcBef>
                <a:spcPts val="1000"/>
              </a:spcBef>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2704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normAutofit/>
          </a:bodyPr>
          <a:lstStyle/>
          <a:p>
            <a:r>
              <a:rPr lang="en-US" sz="2800" dirty="0" smtClean="0"/>
              <a:t>Non-Functional Requirements: </a:t>
            </a:r>
            <a:endParaRPr lang="en-US" b="1" dirty="0"/>
          </a:p>
        </p:txBody>
      </p:sp>
      <p:sp>
        <p:nvSpPr>
          <p:cNvPr id="3" name="Content Placeholder 2"/>
          <p:cNvSpPr>
            <a:spLocks noGrp="1"/>
          </p:cNvSpPr>
          <p:nvPr>
            <p:ph idx="1"/>
          </p:nvPr>
        </p:nvSpPr>
        <p:spPr>
          <a:xfrm>
            <a:off x="247556" y="1066800"/>
            <a:ext cx="8419605" cy="5255580"/>
          </a:xfrm>
        </p:spPr>
        <p:txBody>
          <a:bodyPr>
            <a:normAutofit/>
          </a:bodyPr>
          <a:lstStyle/>
          <a:p>
            <a:pPr marL="0" lvl="0" indent="0" algn="just">
              <a:buNone/>
            </a:pPr>
            <a:r>
              <a:rPr lang="en-US" sz="1800" b="1" dirty="0" smtClean="0">
                <a:latin typeface="Times New Roman" pitchFamily="18" charset="0"/>
                <a:cs typeface="Times New Roman" pitchFamily="18" charset="0"/>
              </a:rPr>
              <a:t>Accuracy </a:t>
            </a:r>
            <a:r>
              <a:rPr lang="en-US" sz="1800" b="1"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Proposed </a:t>
            </a:r>
            <a:r>
              <a:rPr lang="en-US" sz="1800" dirty="0" smtClean="0">
                <a:latin typeface="Times New Roman" pitchFamily="18" charset="0"/>
                <a:cs typeface="Times New Roman" pitchFamily="18" charset="0"/>
              </a:rPr>
              <a:t>framework </a:t>
            </a:r>
            <a:r>
              <a:rPr lang="en-US" sz="1800" dirty="0">
                <a:latin typeface="Times New Roman" pitchFamily="18" charset="0"/>
                <a:cs typeface="Times New Roman" pitchFamily="18" charset="0"/>
              </a:rPr>
              <a:t>will give </a:t>
            </a:r>
            <a:r>
              <a:rPr lang="en-US" sz="1800" dirty="0" smtClean="0">
                <a:latin typeface="Times New Roman" pitchFamily="18" charset="0"/>
                <a:cs typeface="Times New Roman" pitchFamily="18" charset="0"/>
              </a:rPr>
              <a:t>proper result to </a:t>
            </a:r>
            <a:r>
              <a:rPr lang="en-US" sz="1800" dirty="0">
                <a:latin typeface="Times New Roman" pitchFamily="18" charset="0"/>
                <a:cs typeface="Times New Roman" pitchFamily="18" charset="0"/>
              </a:rPr>
              <a:t>user if  data available on database . </a:t>
            </a:r>
          </a:p>
          <a:p>
            <a:pPr marL="0" lvl="0" indent="0" algn="just">
              <a:buNone/>
            </a:pPr>
            <a:r>
              <a:rPr lang="en-US" sz="1800" b="1" dirty="0">
                <a:latin typeface="Times New Roman" pitchFamily="18" charset="0"/>
                <a:cs typeface="Times New Roman" pitchFamily="18" charset="0"/>
              </a:rPr>
              <a:t>Failure handling :</a:t>
            </a: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System components may fail independently of others. Therefore, system components must be built so they can handle failure of other components they depend on. </a:t>
            </a:r>
          </a:p>
          <a:p>
            <a:pPr marL="0" indent="0" algn="just">
              <a:buNone/>
            </a:pPr>
            <a:r>
              <a:rPr lang="en-US" sz="1800" b="1" dirty="0" smtClean="0">
                <a:latin typeface="Times New Roman" pitchFamily="18" charset="0"/>
                <a:cs typeface="Times New Roman" pitchFamily="18" charset="0"/>
              </a:rPr>
              <a:t>Security </a:t>
            </a:r>
            <a:r>
              <a:rPr lang="en-US" sz="1800" b="1" dirty="0">
                <a:latin typeface="Times New Roman" pitchFamily="18" charset="0"/>
                <a:cs typeface="Times New Roman" pitchFamily="18" charset="0"/>
              </a:rPr>
              <a:t>requirements</a:t>
            </a: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Private links can send on users mail id.</a:t>
            </a:r>
          </a:p>
          <a:p>
            <a:pPr marL="0" indent="0" algn="just">
              <a:buNone/>
            </a:pPr>
            <a:r>
              <a:rPr lang="en-US" sz="1800" b="1" dirty="0">
                <a:latin typeface="Times New Roman" pitchFamily="18" charset="0"/>
                <a:cs typeface="Times New Roman" pitchFamily="18" charset="0"/>
              </a:rPr>
              <a:t>Software quality attributes</a:t>
            </a:r>
            <a:r>
              <a:rPr lang="en-US" sz="1800" dirty="0">
                <a:latin typeface="Times New Roman" pitchFamily="18" charset="0"/>
                <a:cs typeface="Times New Roman" pitchFamily="18" charset="0"/>
              </a:rPr>
              <a:t> </a:t>
            </a:r>
          </a:p>
          <a:p>
            <a:pPr marL="0" lvl="0" indent="0" algn="just">
              <a:buNone/>
            </a:pPr>
            <a:r>
              <a:rPr lang="en-US" sz="1800" dirty="0">
                <a:latin typeface="Times New Roman" pitchFamily="18" charset="0"/>
                <a:cs typeface="Times New Roman" pitchFamily="18" charset="0"/>
              </a:rPr>
              <a:t>Usability :</a:t>
            </a:r>
          </a:p>
          <a:p>
            <a:pPr marL="0" indent="0" algn="just">
              <a:buNone/>
            </a:pPr>
            <a:r>
              <a:rPr lang="en-US" sz="1800" dirty="0">
                <a:latin typeface="Times New Roman" pitchFamily="18" charset="0"/>
                <a:cs typeface="Times New Roman" pitchFamily="18" charset="0"/>
              </a:rPr>
              <a:t>The software will be embedded in a website. It should be scalable designed to be easily adopted by a system. Any user can handle system user friendly.</a:t>
            </a:r>
          </a:p>
          <a:p>
            <a:pPr marL="0" lvl="0" indent="0" algn="just">
              <a:buNone/>
            </a:pPr>
            <a:r>
              <a:rPr lang="en-US" sz="1800" dirty="0">
                <a:latin typeface="Times New Roman" pitchFamily="18" charset="0"/>
                <a:cs typeface="Times New Roman" pitchFamily="18" charset="0"/>
              </a:rPr>
              <a:t>Reliability :</a:t>
            </a:r>
          </a:p>
          <a:p>
            <a:pPr marL="0" indent="0" algn="just">
              <a:buNone/>
            </a:pPr>
            <a:r>
              <a:rPr lang="en-US" sz="1800" dirty="0">
                <a:latin typeface="Times New Roman" pitchFamily="18" charset="0"/>
                <a:cs typeface="Times New Roman" pitchFamily="18" charset="0"/>
              </a:rPr>
              <a:t>The system should have accurate results and fast responses to user’s changing habits.</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a:p>
            <a:pPr marL="0" lvl="1" indent="0" algn="just">
              <a:spcBef>
                <a:spcPts val="1000"/>
              </a:spcBef>
              <a:buNone/>
            </a:pPr>
            <a:endParaRPr lang="en-US"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1002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332656"/>
            <a:ext cx="6867200" cy="576064"/>
          </a:xfrm>
        </p:spPr>
        <p:txBody>
          <a:bodyPr>
            <a:normAutofit/>
          </a:bodyPr>
          <a:lstStyle/>
          <a:p>
            <a:r>
              <a:rPr lang="en-US" dirty="0"/>
              <a:t>Problem Statement</a:t>
            </a:r>
            <a:endParaRPr lang="en-IN" dirty="0"/>
          </a:p>
        </p:txBody>
      </p:sp>
      <p:sp>
        <p:nvSpPr>
          <p:cNvPr id="3" name="Subtitle 2"/>
          <p:cNvSpPr>
            <a:spLocks noGrp="1"/>
          </p:cNvSpPr>
          <p:nvPr>
            <p:ph type="subTitle" idx="1"/>
          </p:nvPr>
        </p:nvSpPr>
        <p:spPr>
          <a:xfrm>
            <a:off x="1571604" y="1268760"/>
            <a:ext cx="7115196" cy="5040560"/>
          </a:xfrm>
        </p:spPr>
        <p:txBody>
          <a:bodyPr>
            <a:normAutofit/>
          </a:bodyPr>
          <a:lstStyle/>
          <a:p>
            <a:pPr lvl="0" algn="just">
              <a:lnSpc>
                <a:spcPct val="150000"/>
              </a:lnSpc>
            </a:pPr>
            <a:r>
              <a:rPr lang="en-GB" sz="1600" dirty="0" smtClean="0"/>
              <a:t>To build and develop an system that helps investors select the best mutual funds based on their risk profile, investment goals, and market conditions.</a:t>
            </a:r>
            <a:endParaRPr lang="en-US" sz="1600" dirty="0" smtClean="0"/>
          </a:p>
        </p:txBody>
      </p:sp>
    </p:spTree>
    <p:extLst>
      <p:ext uri="{BB962C8B-B14F-4D97-AF65-F5344CB8AC3E}">
        <p14:creationId xmlns="" xmlns:p14="http://schemas.microsoft.com/office/powerpoint/2010/main" val="176912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332656"/>
            <a:ext cx="6867200" cy="576064"/>
          </a:xfrm>
        </p:spPr>
        <p:txBody>
          <a:bodyPr>
            <a:normAutofit/>
          </a:bodyPr>
          <a:lstStyle/>
          <a:p>
            <a:r>
              <a:rPr lang="en-US" dirty="0" smtClean="0"/>
              <a:t>UML-Usecase Diagram</a:t>
            </a:r>
            <a:endParaRPr lang="en-IN" dirty="0"/>
          </a:p>
        </p:txBody>
      </p:sp>
      <p:pic>
        <p:nvPicPr>
          <p:cNvPr id="5" name="Content Placeholder 5">
            <a:extLst>
              <a:ext uri="{FF2B5EF4-FFF2-40B4-BE49-F238E27FC236}">
                <a16:creationId xmlns="" xmlns:a16="http://schemas.microsoft.com/office/drawing/2014/main" id="{257A82C6-19E3-C863-DA54-AFB33A2C823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28794" y="1285860"/>
            <a:ext cx="5976664" cy="4953162"/>
          </a:xfrm>
          <a:prstGeom prst="rect">
            <a:avLst/>
          </a:prstGeom>
        </p:spPr>
      </p:pic>
    </p:spTree>
    <p:extLst>
      <p:ext uri="{BB962C8B-B14F-4D97-AF65-F5344CB8AC3E}">
        <p14:creationId xmlns="" xmlns:p14="http://schemas.microsoft.com/office/powerpoint/2010/main" val="176912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332656"/>
            <a:ext cx="6867200" cy="576064"/>
          </a:xfrm>
        </p:spPr>
        <p:txBody>
          <a:bodyPr>
            <a:normAutofit/>
          </a:bodyPr>
          <a:lstStyle/>
          <a:p>
            <a:r>
              <a:rPr lang="en-US" dirty="0" smtClean="0"/>
              <a:t>UML – Activity Diagram</a:t>
            </a:r>
            <a:endParaRPr lang="en-IN" dirty="0"/>
          </a:p>
        </p:txBody>
      </p:sp>
      <p:pic>
        <p:nvPicPr>
          <p:cNvPr id="5" name="Content Placeholder 5">
            <a:extLst>
              <a:ext uri="{FF2B5EF4-FFF2-40B4-BE49-F238E27FC236}">
                <a16:creationId xmlns="" xmlns:a16="http://schemas.microsoft.com/office/drawing/2014/main" id="{231DAC7A-F52C-EDBC-8400-9F0302034D2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83768" y="1196752"/>
            <a:ext cx="4608512" cy="5400600"/>
          </a:xfrm>
          <a:prstGeom prst="rect">
            <a:avLst/>
          </a:prstGeom>
        </p:spPr>
      </p:pic>
    </p:spTree>
    <p:extLst>
      <p:ext uri="{BB962C8B-B14F-4D97-AF65-F5344CB8AC3E}">
        <p14:creationId xmlns="" xmlns:p14="http://schemas.microsoft.com/office/powerpoint/2010/main" val="1769122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2973</TotalTime>
  <Words>667</Words>
  <Application>Microsoft Office PowerPoint</Application>
  <PresentationFormat>On-screen Show (4:3)</PresentationFormat>
  <Paragraphs>152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AI-Powered Mutual Fund Selection System  </vt:lpstr>
      <vt:lpstr>Content</vt:lpstr>
      <vt:lpstr>Introduction</vt:lpstr>
      <vt:lpstr>User and System requirement</vt:lpstr>
      <vt:lpstr>Functional Requirements: </vt:lpstr>
      <vt:lpstr>Non-Functional Requirements: </vt:lpstr>
      <vt:lpstr>Problem Statement</vt:lpstr>
      <vt:lpstr>UML-Usecase Diagram</vt:lpstr>
      <vt:lpstr>UML – Activity Diagram</vt:lpstr>
      <vt:lpstr>Detail Architecture</vt:lpstr>
      <vt:lpstr>Component Design</vt:lpstr>
      <vt:lpstr>Data Flow Diagram – Level 0</vt:lpstr>
      <vt:lpstr>Data Flow Diagram – Level 1</vt:lpstr>
      <vt:lpstr>Project Plan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Visual Secret Sharing Scheme for QR Code Applications</dc:title>
  <dc:creator>Shilpa</dc:creator>
  <cp:lastModifiedBy>Admin</cp:lastModifiedBy>
  <cp:revision>132</cp:revision>
  <dcterms:created xsi:type="dcterms:W3CDTF">2018-09-27T08:36:10Z</dcterms:created>
  <dcterms:modified xsi:type="dcterms:W3CDTF">2024-10-16T07:18:36Z</dcterms:modified>
</cp:coreProperties>
</file>