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33"/>
  </p:notesMasterIdLst>
  <p:sldIdLst>
    <p:sldId id="256" r:id="rId2"/>
    <p:sldId id="258" r:id="rId3"/>
    <p:sldId id="257" r:id="rId4"/>
    <p:sldId id="267" r:id="rId5"/>
    <p:sldId id="288" r:id="rId6"/>
    <p:sldId id="274" r:id="rId7"/>
    <p:sldId id="259" r:id="rId8"/>
    <p:sldId id="260" r:id="rId9"/>
    <p:sldId id="261" r:id="rId10"/>
    <p:sldId id="285" r:id="rId11"/>
    <p:sldId id="262" r:id="rId12"/>
    <p:sldId id="287" r:id="rId13"/>
    <p:sldId id="278" r:id="rId14"/>
    <p:sldId id="263" r:id="rId15"/>
    <p:sldId id="264" r:id="rId16"/>
    <p:sldId id="265" r:id="rId17"/>
    <p:sldId id="266" r:id="rId18"/>
    <p:sldId id="282" r:id="rId19"/>
    <p:sldId id="268" r:id="rId20"/>
    <p:sldId id="279" r:id="rId21"/>
    <p:sldId id="269" r:id="rId22"/>
    <p:sldId id="270" r:id="rId23"/>
    <p:sldId id="271" r:id="rId24"/>
    <p:sldId id="272" r:id="rId25"/>
    <p:sldId id="273" r:id="rId26"/>
    <p:sldId id="276" r:id="rId27"/>
    <p:sldId id="284" r:id="rId28"/>
    <p:sldId id="283" r:id="rId29"/>
    <p:sldId id="275" r:id="rId30"/>
    <p:sldId id="289" r:id="rId31"/>
    <p:sldId id="277" r:id="rId32"/>
  </p:sldIdLst>
  <p:sldSz cx="12192000" cy="6858000"/>
  <p:notesSz cx="6858000" cy="9144000"/>
  <p:defaultTextStyle>
    <a:defPPr>
      <a:defRPr lang="en-US"/>
    </a:defPPr>
    <a:lvl1pPr algn="l" rtl="0" eaLnBrk="0" fontAlgn="base" hangingPunct="0">
      <a:spcBef>
        <a:spcPct val="0"/>
      </a:spcBef>
      <a:spcAft>
        <a:spcPct val="0"/>
      </a:spcAft>
      <a:defRPr sz="2200" kern="1200">
        <a:solidFill>
          <a:schemeClr val="tx1"/>
        </a:solidFill>
        <a:latin typeface="Arial" charset="0"/>
        <a:ea typeface="ＭＳ Ｐゴシック" pitchFamily="34" charset="-128"/>
        <a:cs typeface="+mn-cs"/>
      </a:defRPr>
    </a:lvl1pPr>
    <a:lvl2pPr marL="415925" indent="41275" algn="l" rtl="0" eaLnBrk="0" fontAlgn="base" hangingPunct="0">
      <a:spcBef>
        <a:spcPct val="0"/>
      </a:spcBef>
      <a:spcAft>
        <a:spcPct val="0"/>
      </a:spcAft>
      <a:defRPr sz="2200" kern="1200">
        <a:solidFill>
          <a:schemeClr val="tx1"/>
        </a:solidFill>
        <a:latin typeface="Arial" charset="0"/>
        <a:ea typeface="ＭＳ Ｐゴシック" pitchFamily="34" charset="-128"/>
        <a:cs typeface="+mn-cs"/>
      </a:defRPr>
    </a:lvl2pPr>
    <a:lvl3pPr marL="831850" indent="82550" algn="l" rtl="0" eaLnBrk="0" fontAlgn="base" hangingPunct="0">
      <a:spcBef>
        <a:spcPct val="0"/>
      </a:spcBef>
      <a:spcAft>
        <a:spcPct val="0"/>
      </a:spcAft>
      <a:defRPr sz="2200" kern="1200">
        <a:solidFill>
          <a:schemeClr val="tx1"/>
        </a:solidFill>
        <a:latin typeface="Arial" charset="0"/>
        <a:ea typeface="ＭＳ Ｐゴシック" pitchFamily="34" charset="-128"/>
        <a:cs typeface="+mn-cs"/>
      </a:defRPr>
    </a:lvl3pPr>
    <a:lvl4pPr marL="1247775" indent="123825" algn="l" rtl="0" eaLnBrk="0" fontAlgn="base" hangingPunct="0">
      <a:spcBef>
        <a:spcPct val="0"/>
      </a:spcBef>
      <a:spcAft>
        <a:spcPct val="0"/>
      </a:spcAft>
      <a:defRPr sz="2200" kern="1200">
        <a:solidFill>
          <a:schemeClr val="tx1"/>
        </a:solidFill>
        <a:latin typeface="Arial" charset="0"/>
        <a:ea typeface="ＭＳ Ｐゴシック" pitchFamily="34" charset="-128"/>
        <a:cs typeface="+mn-cs"/>
      </a:defRPr>
    </a:lvl4pPr>
    <a:lvl5pPr marL="1663700" indent="165100" algn="l" rtl="0" eaLnBrk="0" fontAlgn="base" hangingPunct="0">
      <a:spcBef>
        <a:spcPct val="0"/>
      </a:spcBef>
      <a:spcAft>
        <a:spcPct val="0"/>
      </a:spcAft>
      <a:defRPr sz="2200" kern="1200">
        <a:solidFill>
          <a:schemeClr val="tx1"/>
        </a:solidFill>
        <a:latin typeface="Arial" charset="0"/>
        <a:ea typeface="ＭＳ Ｐゴシック" pitchFamily="34" charset="-128"/>
        <a:cs typeface="+mn-cs"/>
      </a:defRPr>
    </a:lvl5pPr>
    <a:lvl6pPr marL="2286000" algn="l" defTabSz="914400" rtl="0" eaLnBrk="1" latinLnBrk="0" hangingPunct="1">
      <a:defRPr sz="2200" kern="1200">
        <a:solidFill>
          <a:schemeClr val="tx1"/>
        </a:solidFill>
        <a:latin typeface="Arial" charset="0"/>
        <a:ea typeface="ＭＳ Ｐゴシック" pitchFamily="34" charset="-128"/>
        <a:cs typeface="+mn-cs"/>
      </a:defRPr>
    </a:lvl6pPr>
    <a:lvl7pPr marL="2743200" algn="l" defTabSz="914400" rtl="0" eaLnBrk="1" latinLnBrk="0" hangingPunct="1">
      <a:defRPr sz="2200" kern="1200">
        <a:solidFill>
          <a:schemeClr val="tx1"/>
        </a:solidFill>
        <a:latin typeface="Arial" charset="0"/>
        <a:ea typeface="ＭＳ Ｐゴシック" pitchFamily="34" charset="-128"/>
        <a:cs typeface="+mn-cs"/>
      </a:defRPr>
    </a:lvl7pPr>
    <a:lvl8pPr marL="3200400" algn="l" defTabSz="914400" rtl="0" eaLnBrk="1" latinLnBrk="0" hangingPunct="1">
      <a:defRPr sz="2200" kern="1200">
        <a:solidFill>
          <a:schemeClr val="tx1"/>
        </a:solidFill>
        <a:latin typeface="Arial" charset="0"/>
        <a:ea typeface="ＭＳ Ｐゴシック" pitchFamily="34" charset="-128"/>
        <a:cs typeface="+mn-cs"/>
      </a:defRPr>
    </a:lvl8pPr>
    <a:lvl9pPr marL="3657600" algn="l" defTabSz="914400" rtl="0" eaLnBrk="1" latinLnBrk="0" hangingPunct="1">
      <a:defRPr sz="22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99"/>
    <a:srgbClr val="0000CC"/>
    <a:srgbClr val="FFFFFF"/>
    <a:srgbClr val="FF6600"/>
    <a:srgbClr val="99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6445" autoAdjust="0"/>
  </p:normalViewPr>
  <p:slideViewPr>
    <p:cSldViewPr>
      <p:cViewPr varScale="1">
        <p:scale>
          <a:sx n="110" d="100"/>
          <a:sy n="110" d="100"/>
        </p:scale>
        <p:origin x="264"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59" d="100"/>
          <a:sy n="59" d="100"/>
        </p:scale>
        <p:origin x="-11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0570C-C381-4AC8-8F7F-5E2A2292AF22}" type="doc">
      <dgm:prSet loTypeId="urn:microsoft.com/office/officeart/2005/8/layout/chart3" loCatId="relationship" qsTypeId="urn:microsoft.com/office/officeart/2005/8/quickstyle/3d4" qsCatId="3D" csTypeId="urn:microsoft.com/office/officeart/2005/8/colors/colorful4" csCatId="colorful" phldr="1"/>
      <dgm:spPr/>
    </dgm:pt>
    <dgm:pt modelId="{C58C0937-551D-4E85-8F55-8A0203C8C8DE}">
      <dgm:prSet phldrT="[Text]"/>
      <dgm:spPr/>
      <dgm:t>
        <a:bodyPr/>
        <a:lstStyle/>
        <a:p>
          <a:r>
            <a:rPr lang="en-GB" dirty="0"/>
            <a:t> Project</a:t>
          </a:r>
        </a:p>
      </dgm:t>
    </dgm:pt>
    <dgm:pt modelId="{498892F4-4B8E-41A2-A568-58B2C0D53218}" type="parTrans" cxnId="{2B672856-DEFA-4F72-AF55-29F7E6F29E3B}">
      <dgm:prSet/>
      <dgm:spPr/>
      <dgm:t>
        <a:bodyPr/>
        <a:lstStyle/>
        <a:p>
          <a:endParaRPr lang="en-GB"/>
        </a:p>
      </dgm:t>
    </dgm:pt>
    <dgm:pt modelId="{FF85C5D9-5C3B-4892-905A-6A0ACBBD89E9}" type="sibTrans" cxnId="{2B672856-DEFA-4F72-AF55-29F7E6F29E3B}">
      <dgm:prSet/>
      <dgm:spPr/>
      <dgm:t>
        <a:bodyPr/>
        <a:lstStyle/>
        <a:p>
          <a:endParaRPr lang="en-GB"/>
        </a:p>
      </dgm:t>
    </dgm:pt>
    <dgm:pt modelId="{9C7CC917-0CA4-4C24-8DC0-2F81CFE953B9}">
      <dgm:prSet phldrT="[Text]"/>
      <dgm:spPr/>
      <dgm:t>
        <a:bodyPr/>
        <a:lstStyle/>
        <a:p>
          <a:r>
            <a:rPr lang="en-GB" dirty="0"/>
            <a:t> Taught 1</a:t>
          </a:r>
        </a:p>
      </dgm:t>
    </dgm:pt>
    <dgm:pt modelId="{FD0495A6-EFCC-423B-A367-E145E0AA04E2}" type="parTrans" cxnId="{3796ACFF-E203-46B9-8285-2CA58FED093C}">
      <dgm:prSet/>
      <dgm:spPr/>
      <dgm:t>
        <a:bodyPr/>
        <a:lstStyle/>
        <a:p>
          <a:endParaRPr lang="en-GB"/>
        </a:p>
      </dgm:t>
    </dgm:pt>
    <dgm:pt modelId="{D0FB53B6-F0AC-4C19-B1C5-8504C5E28C7A}" type="sibTrans" cxnId="{3796ACFF-E203-46B9-8285-2CA58FED093C}">
      <dgm:prSet/>
      <dgm:spPr/>
      <dgm:t>
        <a:bodyPr/>
        <a:lstStyle/>
        <a:p>
          <a:endParaRPr lang="en-GB"/>
        </a:p>
      </dgm:t>
    </dgm:pt>
    <dgm:pt modelId="{852EBCEE-D507-453E-BB74-5A1AAEEB782E}">
      <dgm:prSet phldrT="[Text]"/>
      <dgm:spPr/>
      <dgm:t>
        <a:bodyPr/>
        <a:lstStyle/>
        <a:p>
          <a:r>
            <a:rPr lang="en-GB" dirty="0"/>
            <a:t> Taught 2</a:t>
          </a:r>
        </a:p>
      </dgm:t>
    </dgm:pt>
    <dgm:pt modelId="{70073AB6-7E7C-4526-8832-A2AD40498453}" type="parTrans" cxnId="{1F0093C6-E06B-4812-A0FE-D5296438F8AC}">
      <dgm:prSet/>
      <dgm:spPr/>
      <dgm:t>
        <a:bodyPr/>
        <a:lstStyle/>
        <a:p>
          <a:endParaRPr lang="en-GB"/>
        </a:p>
      </dgm:t>
    </dgm:pt>
    <dgm:pt modelId="{56C6EE37-3B90-4B00-9AF0-16BC2991D35D}" type="sibTrans" cxnId="{1F0093C6-E06B-4812-A0FE-D5296438F8AC}">
      <dgm:prSet/>
      <dgm:spPr/>
      <dgm:t>
        <a:bodyPr/>
        <a:lstStyle/>
        <a:p>
          <a:endParaRPr lang="en-GB"/>
        </a:p>
      </dgm:t>
    </dgm:pt>
    <dgm:pt modelId="{B8B35C70-EBAE-4CB4-ADB6-18928152B3F0}" type="pres">
      <dgm:prSet presAssocID="{3FA0570C-C381-4AC8-8F7F-5E2A2292AF22}" presName="compositeShape" presStyleCnt="0">
        <dgm:presLayoutVars>
          <dgm:chMax val="7"/>
          <dgm:dir/>
          <dgm:resizeHandles val="exact"/>
        </dgm:presLayoutVars>
      </dgm:prSet>
      <dgm:spPr/>
    </dgm:pt>
    <dgm:pt modelId="{04BEA762-8739-4954-8C86-BFD2DDC9AF1E}" type="pres">
      <dgm:prSet presAssocID="{3FA0570C-C381-4AC8-8F7F-5E2A2292AF22}" presName="wedge1" presStyleLbl="node1" presStyleIdx="0" presStyleCnt="3"/>
      <dgm:spPr/>
    </dgm:pt>
    <dgm:pt modelId="{E2F2A92E-65AA-4677-BF82-2B6957103FB1}" type="pres">
      <dgm:prSet presAssocID="{3FA0570C-C381-4AC8-8F7F-5E2A2292AF22}" presName="wedge1Tx" presStyleLbl="node1" presStyleIdx="0" presStyleCnt="3">
        <dgm:presLayoutVars>
          <dgm:chMax val="0"/>
          <dgm:chPref val="0"/>
          <dgm:bulletEnabled val="1"/>
        </dgm:presLayoutVars>
      </dgm:prSet>
      <dgm:spPr/>
    </dgm:pt>
    <dgm:pt modelId="{13EC4ABA-2A1F-4237-B98F-91226FB88AF0}" type="pres">
      <dgm:prSet presAssocID="{3FA0570C-C381-4AC8-8F7F-5E2A2292AF22}" presName="wedge2" presStyleLbl="node1" presStyleIdx="1" presStyleCnt="3"/>
      <dgm:spPr/>
    </dgm:pt>
    <dgm:pt modelId="{C56B8FFF-FB62-4004-82E4-F12497EA95BB}" type="pres">
      <dgm:prSet presAssocID="{3FA0570C-C381-4AC8-8F7F-5E2A2292AF22}" presName="wedge2Tx" presStyleLbl="node1" presStyleIdx="1" presStyleCnt="3">
        <dgm:presLayoutVars>
          <dgm:chMax val="0"/>
          <dgm:chPref val="0"/>
          <dgm:bulletEnabled val="1"/>
        </dgm:presLayoutVars>
      </dgm:prSet>
      <dgm:spPr/>
    </dgm:pt>
    <dgm:pt modelId="{B0FE5394-A77C-4192-8234-141742CFD100}" type="pres">
      <dgm:prSet presAssocID="{3FA0570C-C381-4AC8-8F7F-5E2A2292AF22}" presName="wedge3" presStyleLbl="node1" presStyleIdx="2" presStyleCnt="3"/>
      <dgm:spPr/>
    </dgm:pt>
    <dgm:pt modelId="{E5AB0A24-910E-44F8-B194-B0F709D7A97A}" type="pres">
      <dgm:prSet presAssocID="{3FA0570C-C381-4AC8-8F7F-5E2A2292AF22}" presName="wedge3Tx" presStyleLbl="node1" presStyleIdx="2" presStyleCnt="3">
        <dgm:presLayoutVars>
          <dgm:chMax val="0"/>
          <dgm:chPref val="0"/>
          <dgm:bulletEnabled val="1"/>
        </dgm:presLayoutVars>
      </dgm:prSet>
      <dgm:spPr/>
    </dgm:pt>
  </dgm:ptLst>
  <dgm:cxnLst>
    <dgm:cxn modelId="{01C96F2D-C384-415B-A805-BE8E5D177538}" type="presOf" srcId="{3FA0570C-C381-4AC8-8F7F-5E2A2292AF22}" destId="{B8B35C70-EBAE-4CB4-ADB6-18928152B3F0}" srcOrd="0" destOrd="0" presId="urn:microsoft.com/office/officeart/2005/8/layout/chart3"/>
    <dgm:cxn modelId="{8B33E042-8D6C-40BC-866E-5CEF3F4F5EE4}" type="presOf" srcId="{9C7CC917-0CA4-4C24-8DC0-2F81CFE953B9}" destId="{13EC4ABA-2A1F-4237-B98F-91226FB88AF0}" srcOrd="0" destOrd="0" presId="urn:microsoft.com/office/officeart/2005/8/layout/chart3"/>
    <dgm:cxn modelId="{AA3C3971-7EA8-4D5C-A8E6-F8C38C1D8E77}" type="presOf" srcId="{C58C0937-551D-4E85-8F55-8A0203C8C8DE}" destId="{04BEA762-8739-4954-8C86-BFD2DDC9AF1E}" srcOrd="0" destOrd="0" presId="urn:microsoft.com/office/officeart/2005/8/layout/chart3"/>
    <dgm:cxn modelId="{A9ED6651-6C65-4079-A420-249BF01B26D3}" type="presOf" srcId="{852EBCEE-D507-453E-BB74-5A1AAEEB782E}" destId="{B0FE5394-A77C-4192-8234-141742CFD100}" srcOrd="0" destOrd="0" presId="urn:microsoft.com/office/officeart/2005/8/layout/chart3"/>
    <dgm:cxn modelId="{2B672856-DEFA-4F72-AF55-29F7E6F29E3B}" srcId="{3FA0570C-C381-4AC8-8F7F-5E2A2292AF22}" destId="{C58C0937-551D-4E85-8F55-8A0203C8C8DE}" srcOrd="0" destOrd="0" parTransId="{498892F4-4B8E-41A2-A568-58B2C0D53218}" sibTransId="{FF85C5D9-5C3B-4892-905A-6A0ACBBD89E9}"/>
    <dgm:cxn modelId="{5122B38A-523B-42BB-9496-954738221783}" type="presOf" srcId="{852EBCEE-D507-453E-BB74-5A1AAEEB782E}" destId="{E5AB0A24-910E-44F8-B194-B0F709D7A97A}" srcOrd="1" destOrd="0" presId="urn:microsoft.com/office/officeart/2005/8/layout/chart3"/>
    <dgm:cxn modelId="{1B88649B-4EE9-4680-A8B1-02C2FCE5687B}" type="presOf" srcId="{C58C0937-551D-4E85-8F55-8A0203C8C8DE}" destId="{E2F2A92E-65AA-4677-BF82-2B6957103FB1}" srcOrd="1" destOrd="0" presId="urn:microsoft.com/office/officeart/2005/8/layout/chart3"/>
    <dgm:cxn modelId="{1F0093C6-E06B-4812-A0FE-D5296438F8AC}" srcId="{3FA0570C-C381-4AC8-8F7F-5E2A2292AF22}" destId="{852EBCEE-D507-453E-BB74-5A1AAEEB782E}" srcOrd="2" destOrd="0" parTransId="{70073AB6-7E7C-4526-8832-A2AD40498453}" sibTransId="{56C6EE37-3B90-4B00-9AF0-16BC2991D35D}"/>
    <dgm:cxn modelId="{F8D666E8-39D5-45CA-83EF-D24D26548B25}" type="presOf" srcId="{9C7CC917-0CA4-4C24-8DC0-2F81CFE953B9}" destId="{C56B8FFF-FB62-4004-82E4-F12497EA95BB}" srcOrd="1" destOrd="0" presId="urn:microsoft.com/office/officeart/2005/8/layout/chart3"/>
    <dgm:cxn modelId="{3796ACFF-E203-46B9-8285-2CA58FED093C}" srcId="{3FA0570C-C381-4AC8-8F7F-5E2A2292AF22}" destId="{9C7CC917-0CA4-4C24-8DC0-2F81CFE953B9}" srcOrd="1" destOrd="0" parTransId="{FD0495A6-EFCC-423B-A367-E145E0AA04E2}" sibTransId="{D0FB53B6-F0AC-4C19-B1C5-8504C5E28C7A}"/>
    <dgm:cxn modelId="{8B2C6D61-E2C4-4AF6-993B-A4B862657B16}" type="presParOf" srcId="{B8B35C70-EBAE-4CB4-ADB6-18928152B3F0}" destId="{04BEA762-8739-4954-8C86-BFD2DDC9AF1E}" srcOrd="0" destOrd="0" presId="urn:microsoft.com/office/officeart/2005/8/layout/chart3"/>
    <dgm:cxn modelId="{21A22D59-D326-4C3C-BD26-C38E3E7C69CD}" type="presParOf" srcId="{B8B35C70-EBAE-4CB4-ADB6-18928152B3F0}" destId="{E2F2A92E-65AA-4677-BF82-2B6957103FB1}" srcOrd="1" destOrd="0" presId="urn:microsoft.com/office/officeart/2005/8/layout/chart3"/>
    <dgm:cxn modelId="{CC0AD9D9-7DDB-40C5-A2DB-815D19DCD8D0}" type="presParOf" srcId="{B8B35C70-EBAE-4CB4-ADB6-18928152B3F0}" destId="{13EC4ABA-2A1F-4237-B98F-91226FB88AF0}" srcOrd="2" destOrd="0" presId="urn:microsoft.com/office/officeart/2005/8/layout/chart3"/>
    <dgm:cxn modelId="{98300123-586A-4973-8219-96495CA22001}" type="presParOf" srcId="{B8B35C70-EBAE-4CB4-ADB6-18928152B3F0}" destId="{C56B8FFF-FB62-4004-82E4-F12497EA95BB}" srcOrd="3" destOrd="0" presId="urn:microsoft.com/office/officeart/2005/8/layout/chart3"/>
    <dgm:cxn modelId="{B071DD82-35DB-491B-9A54-4FBA414F8FF7}" type="presParOf" srcId="{B8B35C70-EBAE-4CB4-ADB6-18928152B3F0}" destId="{B0FE5394-A77C-4192-8234-141742CFD100}" srcOrd="4" destOrd="0" presId="urn:microsoft.com/office/officeart/2005/8/layout/chart3"/>
    <dgm:cxn modelId="{BC8040EB-E776-4DAA-ADFF-F4CF908E583D}" type="presParOf" srcId="{B8B35C70-EBAE-4CB4-ADB6-18928152B3F0}" destId="{E5AB0A24-910E-44F8-B194-B0F709D7A97A}"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EA762-8739-4954-8C86-BFD2DDC9AF1E}">
      <dsp:nvSpPr>
        <dsp:cNvPr id="0" name=""/>
        <dsp:cNvSpPr/>
      </dsp:nvSpPr>
      <dsp:spPr>
        <a:xfrm>
          <a:off x="245630" y="201592"/>
          <a:ext cx="2029806" cy="2029806"/>
        </a:xfrm>
        <a:prstGeom prst="pie">
          <a:avLst>
            <a:gd name="adj1" fmla="val 16200000"/>
            <a:gd name="adj2" fmla="val 180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dirty="0"/>
            <a:t> Project</a:t>
          </a:r>
        </a:p>
      </dsp:txBody>
      <dsp:txXfrm>
        <a:off x="1349217" y="576140"/>
        <a:ext cx="688684" cy="676602"/>
      </dsp:txXfrm>
    </dsp:sp>
    <dsp:sp modelId="{13EC4ABA-2A1F-4237-B98F-91226FB88AF0}">
      <dsp:nvSpPr>
        <dsp:cNvPr id="0" name=""/>
        <dsp:cNvSpPr/>
      </dsp:nvSpPr>
      <dsp:spPr>
        <a:xfrm>
          <a:off x="140999" y="262003"/>
          <a:ext cx="2029806" cy="2029806"/>
        </a:xfrm>
        <a:prstGeom prst="pie">
          <a:avLst>
            <a:gd name="adj1" fmla="val 1800000"/>
            <a:gd name="adj2" fmla="val 9000000"/>
          </a:avLst>
        </a:prstGeom>
        <a:solidFill>
          <a:schemeClr val="accent4">
            <a:hueOff val="-2232385"/>
            <a:satOff val="13449"/>
            <a:lumOff val="107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dirty="0"/>
            <a:t> Taught 1</a:t>
          </a:r>
        </a:p>
      </dsp:txBody>
      <dsp:txXfrm>
        <a:off x="696779" y="1542714"/>
        <a:ext cx="918245" cy="628273"/>
      </dsp:txXfrm>
    </dsp:sp>
    <dsp:sp modelId="{B0FE5394-A77C-4192-8234-141742CFD100}">
      <dsp:nvSpPr>
        <dsp:cNvPr id="0" name=""/>
        <dsp:cNvSpPr/>
      </dsp:nvSpPr>
      <dsp:spPr>
        <a:xfrm>
          <a:off x="140999" y="262003"/>
          <a:ext cx="2029806" cy="2029806"/>
        </a:xfrm>
        <a:prstGeom prst="pie">
          <a:avLst>
            <a:gd name="adj1" fmla="val 9000000"/>
            <a:gd name="adj2" fmla="val 16200000"/>
          </a:avLst>
        </a:prstGeom>
        <a:solidFill>
          <a:schemeClr val="accent4">
            <a:hueOff val="-4464770"/>
            <a:satOff val="26899"/>
            <a:lumOff val="21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dirty="0"/>
            <a:t> Taught 2</a:t>
          </a:r>
        </a:p>
      </dsp:txBody>
      <dsp:txXfrm>
        <a:off x="358478" y="660715"/>
        <a:ext cx="688684" cy="67660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440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E9EF15B-5B58-42F0-B3DD-135F762F384E}" type="slidenum">
              <a:rPr lang="en-GB"/>
              <a:pPr>
                <a:defRPr/>
              </a:pPr>
              <a:t>‹#›</a:t>
            </a:fld>
            <a:endParaRPr lang="en-GB"/>
          </a:p>
        </p:txBody>
      </p:sp>
    </p:spTree>
    <p:extLst>
      <p:ext uri="{BB962C8B-B14F-4D97-AF65-F5344CB8AC3E}">
        <p14:creationId xmlns:p14="http://schemas.microsoft.com/office/powerpoint/2010/main" val="1139592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457410" y="469514"/>
            <a:ext cx="11014894" cy="844071"/>
          </a:xfrm>
          <a:prstGeom prst="rect">
            <a:avLst/>
          </a:prstGeom>
        </p:spPr>
        <p:txBody>
          <a:bodyPr anchor="t"/>
          <a:lstStyle>
            <a:lvl1pPr>
              <a:defRPr sz="3514" b="0" i="0">
                <a:latin typeface="Akzidenz-Grotesk Pro Bold"/>
                <a:cs typeface="Akzidenz-Grotesk Pro Bold"/>
              </a:defRPr>
            </a:lvl1pPr>
          </a:lstStyle>
          <a:p>
            <a:r>
              <a:rPr lang="en-US"/>
              <a:t>Click to edit Master title style</a:t>
            </a:r>
            <a:endParaRPr lang="en-US" dirty="0"/>
          </a:p>
        </p:txBody>
      </p:sp>
      <p:sp>
        <p:nvSpPr>
          <p:cNvPr id="6" name="Content Placeholder 2"/>
          <p:cNvSpPr>
            <a:spLocks noGrp="1"/>
          </p:cNvSpPr>
          <p:nvPr>
            <p:ph idx="1"/>
          </p:nvPr>
        </p:nvSpPr>
        <p:spPr>
          <a:xfrm>
            <a:off x="458518" y="1753356"/>
            <a:ext cx="10974195" cy="3680534"/>
          </a:xfrm>
        </p:spPr>
        <p:txBody>
          <a:bodyPr>
            <a:normAutofit/>
          </a:bodyPr>
          <a:lstStyle>
            <a:lvl1pPr marL="501983" indent="-501983">
              <a:defRPr sz="2635" b="0" i="0">
                <a:latin typeface="Akzidenz-Grotesk Pro Regular"/>
                <a:cs typeface="Akzidenz-Grotesk Pro Regular"/>
              </a:defRPr>
            </a:lvl1pPr>
            <a:lvl2pPr>
              <a:defRPr sz="2342" b="0" i="0">
                <a:latin typeface="Akzidenz-Grotesk Pro Regular"/>
                <a:cs typeface="Akzidenz-Grotesk Pro Regular"/>
              </a:defRPr>
            </a:lvl2pPr>
            <a:lvl3pPr>
              <a:defRPr sz="2342" b="0" i="0">
                <a:latin typeface="Akzidenz-Grotesk Pro Regular"/>
                <a:cs typeface="Akzidenz-Grotesk Pro Regular"/>
              </a:defRPr>
            </a:lvl3pPr>
            <a:lvl4pPr>
              <a:defRPr sz="2342" b="0" i="0">
                <a:latin typeface="Akzidenz-Grotesk Pro Regular"/>
                <a:cs typeface="Akzidenz-Grotesk Pro Regular"/>
              </a:defRPr>
            </a:lvl4pPr>
            <a:lvl5pPr>
              <a:defRPr sz="2342" b="0" i="0">
                <a:latin typeface="Akzidenz-Grotesk Pro Regular"/>
                <a:cs typeface="Akzidenz-Grotesk Pro Regul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0"/>
          </p:nvPr>
        </p:nvSpPr>
        <p:spPr>
          <a:xfrm>
            <a:off x="4164710" y="6355514"/>
            <a:ext cx="3862581" cy="365233"/>
          </a:xfrm>
          <a:prstGeom prst="rect">
            <a:avLst/>
          </a:prstGeom>
        </p:spPr>
        <p:txBody>
          <a:bodyPr/>
          <a:lstStyle/>
          <a:p>
            <a:pPr>
              <a:defRPr/>
            </a:pPr>
            <a:endParaRPr lang="en-GB" altLang="en-US"/>
          </a:p>
        </p:txBody>
      </p:sp>
      <p:sp>
        <p:nvSpPr>
          <p:cNvPr id="3" name="Slide Number Placeholder 2"/>
          <p:cNvSpPr>
            <a:spLocks noGrp="1"/>
          </p:cNvSpPr>
          <p:nvPr>
            <p:ph type="sldNum" sz="quarter" idx="11"/>
          </p:nvPr>
        </p:nvSpPr>
        <p:spPr/>
        <p:txBody>
          <a:bodyPr/>
          <a:lstStyle/>
          <a:p>
            <a:pPr>
              <a:defRPr/>
            </a:pPr>
            <a:fld id="{E44171BF-ADE5-491D-A77E-255C5F23F9FA}" type="slidenum">
              <a:rPr lang="en-GB" altLang="en-US" smtClean="0"/>
              <a:pPr>
                <a:defRPr/>
              </a:pPr>
              <a:t>‹#›</a:t>
            </a:fld>
            <a:endParaRPr lang="en-GB" altLang="en-US"/>
          </a:p>
        </p:txBody>
      </p:sp>
    </p:spTree>
    <p:extLst>
      <p:ext uri="{BB962C8B-B14F-4D97-AF65-F5344CB8AC3E}">
        <p14:creationId xmlns:p14="http://schemas.microsoft.com/office/powerpoint/2010/main" val="370682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7B12-7810-A44C-9CA3-EC66F78FF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50AE5E-DC16-7C4D-9D06-56A160E0E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3B14C5-777B-C544-BF6C-A254BAD5219E}"/>
              </a:ext>
            </a:extLst>
          </p:cNvPr>
          <p:cNvSpPr>
            <a:spLocks noGrp="1"/>
          </p:cNvSpPr>
          <p:nvPr>
            <p:ph type="dt" sz="half" idx="10"/>
          </p:nvPr>
        </p:nvSpPr>
        <p:spPr/>
        <p:txBody>
          <a:bodyPr/>
          <a:lstStyle/>
          <a:p>
            <a:pPr>
              <a:defRPr/>
            </a:pPr>
            <a:fld id="{BA752BF9-2295-4B30-9083-9400B54AE36A}" type="datetime1">
              <a:rPr lang="en-US" altLang="en-US" smtClean="0"/>
              <a:t>4/30/2020</a:t>
            </a:fld>
            <a:endParaRPr lang="en-GB" altLang="en-US"/>
          </a:p>
        </p:txBody>
      </p:sp>
      <p:sp>
        <p:nvSpPr>
          <p:cNvPr id="5" name="Footer Placeholder 4">
            <a:extLst>
              <a:ext uri="{FF2B5EF4-FFF2-40B4-BE49-F238E27FC236}">
                <a16:creationId xmlns:a16="http://schemas.microsoft.com/office/drawing/2014/main" id="{1310CD2A-F837-844D-A113-3C746BE94128}"/>
              </a:ext>
            </a:extLst>
          </p:cNvPr>
          <p:cNvSpPr>
            <a:spLocks noGrp="1"/>
          </p:cNvSpPr>
          <p:nvPr>
            <p:ph type="ftr" sz="quarter" idx="11"/>
          </p:nvPr>
        </p:nvSpPr>
        <p:spPr>
          <a:xfrm>
            <a:off x="4164710" y="6355514"/>
            <a:ext cx="3862581" cy="365233"/>
          </a:xfrm>
          <a:prstGeom prst="rect">
            <a:avLst/>
          </a:prstGeom>
        </p:spPr>
        <p:txBody>
          <a:bodyPr/>
          <a:lstStyle/>
          <a:p>
            <a:pPr>
              <a:defRPr/>
            </a:pPr>
            <a:endParaRPr lang="en-GB" altLang="en-US"/>
          </a:p>
        </p:txBody>
      </p:sp>
      <p:sp>
        <p:nvSpPr>
          <p:cNvPr id="6" name="Slide Number Placeholder 5">
            <a:extLst>
              <a:ext uri="{FF2B5EF4-FFF2-40B4-BE49-F238E27FC236}">
                <a16:creationId xmlns:a16="http://schemas.microsoft.com/office/drawing/2014/main" id="{2FA45EA6-5E3B-DA42-B67E-A102B0D1315F}"/>
              </a:ext>
            </a:extLst>
          </p:cNvPr>
          <p:cNvSpPr>
            <a:spLocks noGrp="1"/>
          </p:cNvSpPr>
          <p:nvPr>
            <p:ph type="sldNum" sz="quarter" idx="12"/>
          </p:nvPr>
        </p:nvSpPr>
        <p:spPr/>
        <p:txBody>
          <a:bodyPr/>
          <a:lstStyle/>
          <a:p>
            <a:pPr>
              <a:defRPr/>
            </a:pPr>
            <a:fld id="{A199C2A7-9620-4D5D-A4B6-1AE2CDA02566}" type="slidenum">
              <a:rPr lang="en-GB" altLang="en-US" smtClean="0"/>
              <a:pPr>
                <a:defRPr/>
              </a:pPr>
              <a:t>‹#›</a:t>
            </a:fld>
            <a:endParaRPr lang="en-GB" altLang="en-US"/>
          </a:p>
        </p:txBody>
      </p:sp>
    </p:spTree>
    <p:extLst>
      <p:ext uri="{BB962C8B-B14F-4D97-AF65-F5344CB8AC3E}">
        <p14:creationId xmlns:p14="http://schemas.microsoft.com/office/powerpoint/2010/main" val="400050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 24pt Blu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normAutofit/>
          </a:bodyPr>
          <a:lstStyle>
            <a:lvl1pPr marL="0" indent="0">
              <a:buNone/>
              <a:defRPr sz="2400">
                <a:solidFill>
                  <a:schemeClr val="accent1"/>
                </a:solidFill>
              </a:defRPr>
            </a:lvl1pPr>
            <a:lvl2pPr marL="457200" indent="0">
              <a:buNone/>
              <a:defRPr sz="2000">
                <a:solidFill>
                  <a:schemeClr val="accent1"/>
                </a:solidFill>
              </a:defRPr>
            </a:lvl2pPr>
            <a:lvl3pPr marL="914400" indent="0">
              <a:buNone/>
              <a:defRPr sz="1800">
                <a:solidFill>
                  <a:schemeClr val="accent1"/>
                </a:solidFill>
              </a:defRPr>
            </a:lvl3pPr>
            <a:lvl4pPr marL="1371600" indent="0">
              <a:buNone/>
              <a:defRPr sz="1600">
                <a:solidFill>
                  <a:schemeClr val="accent1"/>
                </a:solidFill>
              </a:defRPr>
            </a:lvl4pPr>
            <a:lvl5pPr marL="1828800" indent="0">
              <a:buNone/>
              <a:defRPr sz="16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D2E1887B-FBC7-4A97-9936-0BDC91643DA6}" type="datetime1">
              <a:rPr lang="en-US" smtClean="0"/>
              <a:t>4/30/2020</a:t>
            </a:fld>
            <a:endParaRPr lang="en-US"/>
          </a:p>
        </p:txBody>
      </p:sp>
      <p:sp>
        <p:nvSpPr>
          <p:cNvPr id="5" name="Footer Placeholder 4"/>
          <p:cNvSpPr>
            <a:spLocks noGrp="1"/>
          </p:cNvSpPr>
          <p:nvPr>
            <p:ph type="ftr" sz="quarter" idx="11"/>
          </p:nvPr>
        </p:nvSpPr>
        <p:spPr>
          <a:xfrm>
            <a:off x="4164710" y="6355514"/>
            <a:ext cx="3862581" cy="365233"/>
          </a:xfrm>
          <a:prstGeom prst="rect">
            <a:avLst/>
          </a:prstGeom>
        </p:spPr>
        <p:txBody>
          <a:bodyPr/>
          <a:lstStyle/>
          <a:p>
            <a:pPr>
              <a:defRPr/>
            </a:pPr>
            <a:endParaRPr lang="en-GB" altLang="en-US"/>
          </a:p>
        </p:txBody>
      </p:sp>
      <p:sp>
        <p:nvSpPr>
          <p:cNvPr id="6" name="Slide Number Placeholder 5"/>
          <p:cNvSpPr>
            <a:spLocks noGrp="1"/>
          </p:cNvSpPr>
          <p:nvPr>
            <p:ph type="sldNum" sz="quarter" idx="12"/>
          </p:nvPr>
        </p:nvSpPr>
        <p:spPr/>
        <p:txBody>
          <a:bodyPr/>
          <a:lstStyle/>
          <a:p>
            <a:pPr>
              <a:defRPr/>
            </a:pPr>
            <a:fld id="{E44171BF-ADE5-491D-A77E-255C5F23F9FA}" type="slidenum">
              <a:rPr lang="en-GB" altLang="en-US" smtClean="0"/>
              <a:pPr>
                <a:defRPr/>
              </a:pPr>
              <a:t>‹#›</a:t>
            </a:fld>
            <a:endParaRPr lang="en-GB" altLang="en-US"/>
          </a:p>
        </p:txBody>
      </p:sp>
    </p:spTree>
    <p:extLst>
      <p:ext uri="{BB962C8B-B14F-4D97-AF65-F5344CB8AC3E}">
        <p14:creationId xmlns:p14="http://schemas.microsoft.com/office/powerpoint/2010/main" val="109551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9EBD-BC41-A848-888B-CC74F7472DAA}"/>
              </a:ext>
            </a:extLst>
          </p:cNvPr>
          <p:cNvSpPr>
            <a:spLocks noGrp="1"/>
          </p:cNvSpPr>
          <p:nvPr>
            <p:ph type="title"/>
          </p:nvPr>
        </p:nvSpPr>
        <p:spPr/>
        <p:txBody>
          <a:bodyPr/>
          <a:lstStyle>
            <a:lvl1pPr>
              <a:defRPr b="1"/>
            </a:lvl1pPr>
          </a:lstStyle>
          <a:p>
            <a:r>
              <a:rPr lang="en-US"/>
              <a:t>Click to edit Master title style</a:t>
            </a:r>
          </a:p>
        </p:txBody>
      </p:sp>
      <p:sp>
        <p:nvSpPr>
          <p:cNvPr id="3" name="Content Placeholder 2">
            <a:extLst>
              <a:ext uri="{FF2B5EF4-FFF2-40B4-BE49-F238E27FC236}">
                <a16:creationId xmlns:a16="http://schemas.microsoft.com/office/drawing/2014/main" id="{06DFED49-A679-4445-862B-A4C43F16BE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127ED-8823-674C-9CE6-E9447491D0CF}"/>
              </a:ext>
            </a:extLst>
          </p:cNvPr>
          <p:cNvSpPr>
            <a:spLocks noGrp="1"/>
          </p:cNvSpPr>
          <p:nvPr>
            <p:ph type="dt" sz="half" idx="10"/>
          </p:nvPr>
        </p:nvSpPr>
        <p:spPr/>
        <p:txBody>
          <a:bodyPr/>
          <a:lstStyle/>
          <a:p>
            <a:fld id="{81661BDD-525C-4AEF-B197-66867AC9C66B}" type="datetime1">
              <a:rPr lang="en-US" smtClean="0"/>
              <a:t>4/30/2020</a:t>
            </a:fld>
            <a:endParaRPr lang="en-US"/>
          </a:p>
        </p:txBody>
      </p:sp>
      <p:sp>
        <p:nvSpPr>
          <p:cNvPr id="6" name="Slide Number Placeholder 5">
            <a:extLst>
              <a:ext uri="{FF2B5EF4-FFF2-40B4-BE49-F238E27FC236}">
                <a16:creationId xmlns:a16="http://schemas.microsoft.com/office/drawing/2014/main" id="{1327D3B5-D972-604D-A2D2-E62B3C1A6E0C}"/>
              </a:ext>
            </a:extLst>
          </p:cNvPr>
          <p:cNvSpPr>
            <a:spLocks noGrp="1"/>
          </p:cNvSpPr>
          <p:nvPr>
            <p:ph type="sldNum" sz="quarter" idx="12"/>
          </p:nvPr>
        </p:nvSpPr>
        <p:spPr/>
        <p:txBody>
          <a:bodyPr/>
          <a:lstStyle>
            <a:lvl1pPr>
              <a:defRPr sz="1200"/>
            </a:lvl1pPr>
          </a:lstStyle>
          <a:p>
            <a:fld id="{110CDCD9-9E0C-5744-A3B0-4405CA7D7C46}" type="slidenum">
              <a:rPr lang="en-US" smtClean="0"/>
              <a:pPr/>
              <a:t>‹#›</a:t>
            </a:fld>
            <a:endParaRPr lang="en-US" dirty="0"/>
          </a:p>
        </p:txBody>
      </p:sp>
    </p:spTree>
    <p:extLst>
      <p:ext uri="{BB962C8B-B14F-4D97-AF65-F5344CB8AC3E}">
        <p14:creationId xmlns:p14="http://schemas.microsoft.com/office/powerpoint/2010/main" val="367650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718F-7309-364D-80E3-00D066C8DCDE}"/>
              </a:ext>
            </a:extLst>
          </p:cNvPr>
          <p:cNvSpPr>
            <a:spLocks noGrp="1"/>
          </p:cNvSpPr>
          <p:nvPr>
            <p:ph type="title"/>
          </p:nvPr>
        </p:nvSpPr>
        <p:spPr/>
        <p:txBody>
          <a:bodyPr/>
          <a:lstStyle>
            <a:lvl1pPr>
              <a:defRPr b="1"/>
            </a:lvl1pPr>
          </a:lstStyle>
          <a:p>
            <a:r>
              <a:rPr lang="en-US"/>
              <a:t>Click to edit Master title style</a:t>
            </a:r>
          </a:p>
        </p:txBody>
      </p:sp>
      <p:sp>
        <p:nvSpPr>
          <p:cNvPr id="3" name="Content Placeholder 2">
            <a:extLst>
              <a:ext uri="{FF2B5EF4-FFF2-40B4-BE49-F238E27FC236}">
                <a16:creationId xmlns:a16="http://schemas.microsoft.com/office/drawing/2014/main" id="{C16A1D9C-74A5-034B-B10F-62DE5E1D9A2D}"/>
              </a:ext>
            </a:extLst>
          </p:cNvPr>
          <p:cNvSpPr>
            <a:spLocks noGrp="1"/>
          </p:cNvSpPr>
          <p:nvPr>
            <p:ph sz="half" idx="1"/>
          </p:nvPr>
        </p:nvSpPr>
        <p:spPr>
          <a:xfrm>
            <a:off x="838200" y="1504060"/>
            <a:ext cx="5181600" cy="46729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A1BC8B-71D5-FC46-964C-B6D1BBBD308B}"/>
              </a:ext>
            </a:extLst>
          </p:cNvPr>
          <p:cNvSpPr>
            <a:spLocks noGrp="1"/>
          </p:cNvSpPr>
          <p:nvPr>
            <p:ph sz="half" idx="2"/>
          </p:nvPr>
        </p:nvSpPr>
        <p:spPr>
          <a:xfrm>
            <a:off x="6172200" y="1504060"/>
            <a:ext cx="5181600" cy="46729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9F0EC-BA11-1240-A15E-FB0144600E42}"/>
              </a:ext>
            </a:extLst>
          </p:cNvPr>
          <p:cNvSpPr>
            <a:spLocks noGrp="1"/>
          </p:cNvSpPr>
          <p:nvPr>
            <p:ph type="dt" sz="half" idx="10"/>
          </p:nvPr>
        </p:nvSpPr>
        <p:spPr/>
        <p:txBody>
          <a:bodyPr/>
          <a:lstStyle/>
          <a:p>
            <a:fld id="{D8C598A0-91D0-44AA-B5C3-600D9E226B85}" type="datetime1">
              <a:rPr lang="en-US" smtClean="0"/>
              <a:t>4/30/2020</a:t>
            </a:fld>
            <a:endParaRPr lang="en-US"/>
          </a:p>
        </p:txBody>
      </p:sp>
      <p:sp>
        <p:nvSpPr>
          <p:cNvPr id="6" name="Footer Placeholder 5">
            <a:extLst>
              <a:ext uri="{FF2B5EF4-FFF2-40B4-BE49-F238E27FC236}">
                <a16:creationId xmlns:a16="http://schemas.microsoft.com/office/drawing/2014/main" id="{246C4D68-79AD-A34D-BE87-97F7C9BD1A69}"/>
              </a:ext>
            </a:extLst>
          </p:cNvPr>
          <p:cNvSpPr>
            <a:spLocks noGrp="1"/>
          </p:cNvSpPr>
          <p:nvPr>
            <p:ph type="ftr" sz="quarter" idx="11"/>
          </p:nvPr>
        </p:nvSpPr>
        <p:spPr>
          <a:xfrm>
            <a:off x="4164710" y="6355514"/>
            <a:ext cx="3862581" cy="365233"/>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03D2DE-C29E-E54E-8F3A-30359957F716}"/>
              </a:ext>
            </a:extLst>
          </p:cNvPr>
          <p:cNvSpPr>
            <a:spLocks noGrp="1"/>
          </p:cNvSpPr>
          <p:nvPr>
            <p:ph type="sldNum" sz="quarter" idx="12"/>
          </p:nvPr>
        </p:nvSpPr>
        <p:spPr/>
        <p:txBody>
          <a:bodyPr/>
          <a:lstStyle/>
          <a:p>
            <a:fld id="{110CDCD9-9E0C-5744-A3B0-4405CA7D7C46}" type="slidenum">
              <a:rPr lang="en-US" smtClean="0"/>
              <a:t>‹#›</a:t>
            </a:fld>
            <a:endParaRPr lang="en-US"/>
          </a:p>
        </p:txBody>
      </p:sp>
    </p:spTree>
    <p:extLst>
      <p:ext uri="{BB962C8B-B14F-4D97-AF65-F5344CB8AC3E}">
        <p14:creationId xmlns:p14="http://schemas.microsoft.com/office/powerpoint/2010/main" val="352336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0BFD-770E-DE47-9BD5-5F4BE5ABD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997612-8951-F041-8E3C-7B0CB54D0335}"/>
              </a:ext>
            </a:extLst>
          </p:cNvPr>
          <p:cNvSpPr>
            <a:spLocks noGrp="1"/>
          </p:cNvSpPr>
          <p:nvPr>
            <p:ph type="dt" sz="half" idx="10"/>
          </p:nvPr>
        </p:nvSpPr>
        <p:spPr/>
        <p:txBody>
          <a:bodyPr/>
          <a:lstStyle/>
          <a:p>
            <a:fld id="{96B9BB5C-5C7A-49E3-88D9-B0539C18BAB6}" type="datetime1">
              <a:rPr lang="en-US" smtClean="0"/>
              <a:t>4/30/2020</a:t>
            </a:fld>
            <a:endParaRPr lang="en-US"/>
          </a:p>
        </p:txBody>
      </p:sp>
      <p:sp>
        <p:nvSpPr>
          <p:cNvPr id="4" name="Footer Placeholder 3">
            <a:extLst>
              <a:ext uri="{FF2B5EF4-FFF2-40B4-BE49-F238E27FC236}">
                <a16:creationId xmlns:a16="http://schemas.microsoft.com/office/drawing/2014/main" id="{3A451C1E-1811-C646-AB8E-D389BDB166D0}"/>
              </a:ext>
            </a:extLst>
          </p:cNvPr>
          <p:cNvSpPr>
            <a:spLocks noGrp="1"/>
          </p:cNvSpPr>
          <p:nvPr>
            <p:ph type="ftr" sz="quarter" idx="11"/>
          </p:nvPr>
        </p:nvSpPr>
        <p:spPr>
          <a:xfrm>
            <a:off x="4164710" y="6355514"/>
            <a:ext cx="3862581" cy="365233"/>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D6FF07A-726C-FC4C-BD4E-4FF14F9836E0}"/>
              </a:ext>
            </a:extLst>
          </p:cNvPr>
          <p:cNvSpPr>
            <a:spLocks noGrp="1"/>
          </p:cNvSpPr>
          <p:nvPr>
            <p:ph type="sldNum" sz="quarter" idx="12"/>
          </p:nvPr>
        </p:nvSpPr>
        <p:spPr/>
        <p:txBody>
          <a:bodyPr/>
          <a:lstStyle/>
          <a:p>
            <a:fld id="{110CDCD9-9E0C-5744-A3B0-4405CA7D7C46}" type="slidenum">
              <a:rPr lang="en-US" smtClean="0"/>
              <a:t>‹#›</a:t>
            </a:fld>
            <a:endParaRPr lang="en-US"/>
          </a:p>
        </p:txBody>
      </p:sp>
    </p:spTree>
    <p:extLst>
      <p:ext uri="{BB962C8B-B14F-4D97-AF65-F5344CB8AC3E}">
        <p14:creationId xmlns:p14="http://schemas.microsoft.com/office/powerpoint/2010/main" val="317287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19828-51A1-204C-B76B-2A6F07483DD4}"/>
              </a:ext>
            </a:extLst>
          </p:cNvPr>
          <p:cNvSpPr>
            <a:spLocks noGrp="1"/>
          </p:cNvSpPr>
          <p:nvPr>
            <p:ph type="dt" sz="half" idx="10"/>
          </p:nvPr>
        </p:nvSpPr>
        <p:spPr/>
        <p:txBody>
          <a:bodyPr/>
          <a:lstStyle/>
          <a:p>
            <a:fld id="{6ED9EC04-9DEE-46D6-90D6-FBA9820C4DE9}" type="datetime1">
              <a:rPr lang="en-US" smtClean="0"/>
              <a:t>4/30/2020</a:t>
            </a:fld>
            <a:endParaRPr lang="en-US"/>
          </a:p>
        </p:txBody>
      </p:sp>
      <p:sp>
        <p:nvSpPr>
          <p:cNvPr id="3" name="Footer Placeholder 2">
            <a:extLst>
              <a:ext uri="{FF2B5EF4-FFF2-40B4-BE49-F238E27FC236}">
                <a16:creationId xmlns:a16="http://schemas.microsoft.com/office/drawing/2014/main" id="{3CC82B36-D475-C24E-B77E-14F5C39AFB71}"/>
              </a:ext>
            </a:extLst>
          </p:cNvPr>
          <p:cNvSpPr>
            <a:spLocks noGrp="1"/>
          </p:cNvSpPr>
          <p:nvPr>
            <p:ph type="ftr" sz="quarter" idx="11"/>
          </p:nvPr>
        </p:nvSpPr>
        <p:spPr>
          <a:xfrm>
            <a:off x="4164710" y="6355514"/>
            <a:ext cx="3862581" cy="365233"/>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DAF9EE-8E64-3E4A-BE17-49836B149B4E}"/>
              </a:ext>
            </a:extLst>
          </p:cNvPr>
          <p:cNvSpPr>
            <a:spLocks noGrp="1"/>
          </p:cNvSpPr>
          <p:nvPr>
            <p:ph type="sldNum" sz="quarter" idx="12"/>
          </p:nvPr>
        </p:nvSpPr>
        <p:spPr/>
        <p:txBody>
          <a:bodyPr/>
          <a:lstStyle/>
          <a:p>
            <a:fld id="{110CDCD9-9E0C-5744-A3B0-4405CA7D7C46}" type="slidenum">
              <a:rPr lang="en-US" smtClean="0"/>
              <a:t>‹#›</a:t>
            </a:fld>
            <a:endParaRPr lang="en-US"/>
          </a:p>
        </p:txBody>
      </p:sp>
    </p:spTree>
    <p:extLst>
      <p:ext uri="{BB962C8B-B14F-4D97-AF65-F5344CB8AC3E}">
        <p14:creationId xmlns:p14="http://schemas.microsoft.com/office/powerpoint/2010/main" val="397220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mcoverww.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12192000" cy="6866406"/>
          </a:xfrm>
          <a:prstGeom prst="rect">
            <a:avLst/>
          </a:prstGeom>
        </p:spPr>
      </p:pic>
      <p:sp>
        <p:nvSpPr>
          <p:cNvPr id="6146" name="Title Placeholder 1"/>
          <p:cNvSpPr>
            <a:spLocks noGrp="1"/>
          </p:cNvSpPr>
          <p:nvPr>
            <p:ph type="title"/>
          </p:nvPr>
        </p:nvSpPr>
        <p:spPr bwMode="auto">
          <a:xfrm>
            <a:off x="608904" y="274508"/>
            <a:ext cx="10974195" cy="114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6147" name="Text Placeholder 2"/>
          <p:cNvSpPr>
            <a:spLocks noGrp="1"/>
          </p:cNvSpPr>
          <p:nvPr>
            <p:ph type="body" idx="1"/>
          </p:nvPr>
        </p:nvSpPr>
        <p:spPr bwMode="auto">
          <a:xfrm>
            <a:off x="608904" y="1600512"/>
            <a:ext cx="10974195" cy="3833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p:cNvSpPr>
            <a:spLocks noGrp="1"/>
          </p:cNvSpPr>
          <p:nvPr>
            <p:ph type="sldNum" sz="quarter" idx="4"/>
          </p:nvPr>
        </p:nvSpPr>
        <p:spPr>
          <a:xfrm>
            <a:off x="8738452" y="6355514"/>
            <a:ext cx="2844645" cy="36523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44171BF-ADE5-491D-A77E-255C5F23F9FA}" type="slidenum">
              <a:rPr lang="en-GB" altLang="en-US" smtClean="0"/>
              <a:pPr>
                <a:defRPr/>
              </a:pPr>
              <a:t>‹#›</a:t>
            </a:fld>
            <a:endParaRPr lang="en-GB" altLang="en-US" dirty="0"/>
          </a:p>
        </p:txBody>
      </p:sp>
    </p:spTree>
    <p:extLst>
      <p:ext uri="{BB962C8B-B14F-4D97-AF65-F5344CB8AC3E}">
        <p14:creationId xmlns:p14="http://schemas.microsoft.com/office/powerpoint/2010/main" val="17943882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Lst>
  <p:hf hdr="0" ftr="0" dt="0"/>
  <p:txStyles>
    <p:titleStyle>
      <a:lvl1pPr algn="l" defTabSz="669311" rtl="0" eaLnBrk="1" fontAlgn="base" hangingPunct="1">
        <a:spcBef>
          <a:spcPct val="0"/>
        </a:spcBef>
        <a:spcAft>
          <a:spcPct val="0"/>
        </a:spcAft>
        <a:defRPr sz="3221" b="1" kern="1200">
          <a:solidFill>
            <a:schemeClr val="tx1"/>
          </a:solidFill>
          <a:latin typeface="Akzidenz-Grotesk Pro"/>
          <a:ea typeface="ＭＳ Ｐゴシック" charset="0"/>
          <a:cs typeface="ＭＳ Ｐゴシック" charset="0"/>
        </a:defRPr>
      </a:lvl1pPr>
      <a:lvl2pPr algn="l" defTabSz="669311" rtl="0" eaLnBrk="1" fontAlgn="base" hangingPunct="1">
        <a:spcBef>
          <a:spcPct val="0"/>
        </a:spcBef>
        <a:spcAft>
          <a:spcPct val="0"/>
        </a:spcAft>
        <a:defRPr sz="3221" b="1">
          <a:solidFill>
            <a:schemeClr val="tx1"/>
          </a:solidFill>
          <a:latin typeface="Calibri" charset="0"/>
          <a:ea typeface="ＭＳ Ｐゴシック" charset="0"/>
          <a:cs typeface="ＭＳ Ｐゴシック" charset="0"/>
        </a:defRPr>
      </a:lvl2pPr>
      <a:lvl3pPr algn="l" defTabSz="669311" rtl="0" eaLnBrk="1" fontAlgn="base" hangingPunct="1">
        <a:spcBef>
          <a:spcPct val="0"/>
        </a:spcBef>
        <a:spcAft>
          <a:spcPct val="0"/>
        </a:spcAft>
        <a:defRPr sz="3221" b="1">
          <a:solidFill>
            <a:schemeClr val="tx1"/>
          </a:solidFill>
          <a:latin typeface="Calibri" charset="0"/>
          <a:ea typeface="ＭＳ Ｐゴシック" charset="0"/>
          <a:cs typeface="ＭＳ Ｐゴシック" charset="0"/>
        </a:defRPr>
      </a:lvl3pPr>
      <a:lvl4pPr algn="l" defTabSz="669311" rtl="0" eaLnBrk="1" fontAlgn="base" hangingPunct="1">
        <a:spcBef>
          <a:spcPct val="0"/>
        </a:spcBef>
        <a:spcAft>
          <a:spcPct val="0"/>
        </a:spcAft>
        <a:defRPr sz="3221" b="1">
          <a:solidFill>
            <a:schemeClr val="tx1"/>
          </a:solidFill>
          <a:latin typeface="Calibri" charset="0"/>
          <a:ea typeface="ＭＳ Ｐゴシック" charset="0"/>
          <a:cs typeface="ＭＳ Ｐゴシック" charset="0"/>
        </a:defRPr>
      </a:lvl4pPr>
      <a:lvl5pPr algn="l" defTabSz="669311" rtl="0" eaLnBrk="1" fontAlgn="base" hangingPunct="1">
        <a:spcBef>
          <a:spcPct val="0"/>
        </a:spcBef>
        <a:spcAft>
          <a:spcPct val="0"/>
        </a:spcAft>
        <a:defRPr sz="3221" b="1">
          <a:solidFill>
            <a:schemeClr val="tx1"/>
          </a:solidFill>
          <a:latin typeface="Calibri" charset="0"/>
          <a:ea typeface="ＭＳ Ｐゴシック" charset="0"/>
          <a:cs typeface="ＭＳ Ｐゴシック" charset="0"/>
        </a:defRPr>
      </a:lvl5pPr>
      <a:lvl6pPr marL="669311" algn="ctr" defTabSz="669311" rtl="0" eaLnBrk="1" fontAlgn="base" hangingPunct="1">
        <a:spcBef>
          <a:spcPct val="0"/>
        </a:spcBef>
        <a:spcAft>
          <a:spcPct val="0"/>
        </a:spcAft>
        <a:defRPr sz="6442">
          <a:solidFill>
            <a:schemeClr val="tx1"/>
          </a:solidFill>
          <a:latin typeface="Calibri" charset="0"/>
          <a:ea typeface="ＭＳ Ｐゴシック" charset="0"/>
          <a:cs typeface="ＭＳ Ｐゴシック" charset="0"/>
        </a:defRPr>
      </a:lvl6pPr>
      <a:lvl7pPr marL="1338622" algn="ctr" defTabSz="669311" rtl="0" eaLnBrk="1" fontAlgn="base" hangingPunct="1">
        <a:spcBef>
          <a:spcPct val="0"/>
        </a:spcBef>
        <a:spcAft>
          <a:spcPct val="0"/>
        </a:spcAft>
        <a:defRPr sz="6442">
          <a:solidFill>
            <a:schemeClr val="tx1"/>
          </a:solidFill>
          <a:latin typeface="Calibri" charset="0"/>
          <a:ea typeface="ＭＳ Ｐゴシック" charset="0"/>
          <a:cs typeface="ＭＳ Ｐゴシック" charset="0"/>
        </a:defRPr>
      </a:lvl7pPr>
      <a:lvl8pPr marL="2007932" algn="ctr" defTabSz="669311" rtl="0" eaLnBrk="1" fontAlgn="base" hangingPunct="1">
        <a:spcBef>
          <a:spcPct val="0"/>
        </a:spcBef>
        <a:spcAft>
          <a:spcPct val="0"/>
        </a:spcAft>
        <a:defRPr sz="6442">
          <a:solidFill>
            <a:schemeClr val="tx1"/>
          </a:solidFill>
          <a:latin typeface="Calibri" charset="0"/>
          <a:ea typeface="ＭＳ Ｐゴシック" charset="0"/>
          <a:cs typeface="ＭＳ Ｐゴシック" charset="0"/>
        </a:defRPr>
      </a:lvl8pPr>
      <a:lvl9pPr marL="2677243" algn="ctr" defTabSz="669311" rtl="0" eaLnBrk="1" fontAlgn="base" hangingPunct="1">
        <a:spcBef>
          <a:spcPct val="0"/>
        </a:spcBef>
        <a:spcAft>
          <a:spcPct val="0"/>
        </a:spcAft>
        <a:defRPr sz="6442">
          <a:solidFill>
            <a:schemeClr val="tx1"/>
          </a:solidFill>
          <a:latin typeface="Calibri" charset="0"/>
          <a:ea typeface="ＭＳ Ｐゴシック" charset="0"/>
          <a:cs typeface="ＭＳ Ｐゴシック" charset="0"/>
        </a:defRPr>
      </a:lvl9pPr>
    </p:titleStyle>
    <p:bodyStyle>
      <a:lvl1pPr marL="501983" indent="-501983" algn="l" defTabSz="669311" rtl="0" eaLnBrk="1" fontAlgn="base" hangingPunct="1">
        <a:spcBef>
          <a:spcPct val="20000"/>
        </a:spcBef>
        <a:spcAft>
          <a:spcPct val="0"/>
        </a:spcAft>
        <a:buFont typeface="Arial" pitchFamily="34" charset="0"/>
        <a:buChar char="•"/>
        <a:defRPr sz="4685" kern="1200">
          <a:solidFill>
            <a:schemeClr val="tx1"/>
          </a:solidFill>
          <a:latin typeface="Akzidenz-Grotesk Pro"/>
          <a:ea typeface="ＭＳ Ｐゴシック" charset="0"/>
          <a:cs typeface="ＭＳ Ｐゴシック" charset="0"/>
        </a:defRPr>
      </a:lvl1pPr>
      <a:lvl2pPr marL="1087630" indent="-418319" algn="l" defTabSz="669311" rtl="0" eaLnBrk="1" fontAlgn="base" hangingPunct="1">
        <a:spcBef>
          <a:spcPct val="20000"/>
        </a:spcBef>
        <a:spcAft>
          <a:spcPct val="0"/>
        </a:spcAft>
        <a:buFont typeface="Arial" pitchFamily="34" charset="0"/>
        <a:buChar char="–"/>
        <a:defRPr sz="4099" kern="1200">
          <a:solidFill>
            <a:schemeClr val="tx1"/>
          </a:solidFill>
          <a:latin typeface="Akzidenz-Grotesk Pro"/>
          <a:ea typeface="ＭＳ Ｐゴシック" charset="0"/>
          <a:cs typeface="+mn-cs"/>
        </a:defRPr>
      </a:lvl2pPr>
      <a:lvl3pPr marL="1673277" indent="-334655" algn="l" defTabSz="669311" rtl="0" eaLnBrk="1" fontAlgn="base" hangingPunct="1">
        <a:spcBef>
          <a:spcPct val="20000"/>
        </a:spcBef>
        <a:spcAft>
          <a:spcPct val="0"/>
        </a:spcAft>
        <a:buFont typeface="Arial" pitchFamily="34" charset="0"/>
        <a:buChar char="•"/>
        <a:defRPr sz="3514" kern="1200">
          <a:solidFill>
            <a:schemeClr val="tx1"/>
          </a:solidFill>
          <a:latin typeface="Akzidenz-Grotesk Pro"/>
          <a:ea typeface="ＭＳ Ｐゴシック" charset="0"/>
          <a:cs typeface="+mn-cs"/>
        </a:defRPr>
      </a:lvl3pPr>
      <a:lvl4pPr marL="2342588" indent="-334655" algn="l" defTabSz="669311" rtl="0" eaLnBrk="1" fontAlgn="base" hangingPunct="1">
        <a:spcBef>
          <a:spcPct val="20000"/>
        </a:spcBef>
        <a:spcAft>
          <a:spcPct val="0"/>
        </a:spcAft>
        <a:buFont typeface="Arial" pitchFamily="34" charset="0"/>
        <a:buChar char="–"/>
        <a:defRPr sz="2928" kern="1200">
          <a:solidFill>
            <a:schemeClr val="tx1"/>
          </a:solidFill>
          <a:latin typeface="Akzidenz-Grotesk Pro"/>
          <a:ea typeface="ＭＳ Ｐゴシック" charset="0"/>
          <a:cs typeface="+mn-cs"/>
        </a:defRPr>
      </a:lvl4pPr>
      <a:lvl5pPr marL="3011900" indent="-334655" algn="l" defTabSz="669311" rtl="0" eaLnBrk="1" fontAlgn="base" hangingPunct="1">
        <a:spcBef>
          <a:spcPct val="20000"/>
        </a:spcBef>
        <a:spcAft>
          <a:spcPct val="0"/>
        </a:spcAft>
        <a:buFont typeface="Arial" pitchFamily="34" charset="0"/>
        <a:buChar char="»"/>
        <a:defRPr sz="2928" kern="1200">
          <a:solidFill>
            <a:schemeClr val="tx1"/>
          </a:solidFill>
          <a:latin typeface="Akzidenz-Grotesk Pro"/>
          <a:ea typeface="ＭＳ Ｐゴシック" charset="0"/>
          <a:cs typeface="+mn-cs"/>
        </a:defRPr>
      </a:lvl5pPr>
      <a:lvl6pPr marL="3681209" indent="-334655" algn="l" defTabSz="669311" rtl="0" eaLnBrk="1" latinLnBrk="0" hangingPunct="1">
        <a:spcBef>
          <a:spcPct val="20000"/>
        </a:spcBef>
        <a:buFont typeface="Arial"/>
        <a:buChar char="•"/>
        <a:defRPr sz="2928" kern="1200">
          <a:solidFill>
            <a:schemeClr val="tx1"/>
          </a:solidFill>
          <a:latin typeface="+mn-lt"/>
          <a:ea typeface="+mn-ea"/>
          <a:cs typeface="+mn-cs"/>
        </a:defRPr>
      </a:lvl6pPr>
      <a:lvl7pPr marL="4350521" indent="-334655" algn="l" defTabSz="669311" rtl="0" eaLnBrk="1" latinLnBrk="0" hangingPunct="1">
        <a:spcBef>
          <a:spcPct val="20000"/>
        </a:spcBef>
        <a:buFont typeface="Arial"/>
        <a:buChar char="•"/>
        <a:defRPr sz="2928" kern="1200">
          <a:solidFill>
            <a:schemeClr val="tx1"/>
          </a:solidFill>
          <a:latin typeface="+mn-lt"/>
          <a:ea typeface="+mn-ea"/>
          <a:cs typeface="+mn-cs"/>
        </a:defRPr>
      </a:lvl7pPr>
      <a:lvl8pPr marL="5019832" indent="-334655" algn="l" defTabSz="669311" rtl="0" eaLnBrk="1" latinLnBrk="0" hangingPunct="1">
        <a:spcBef>
          <a:spcPct val="20000"/>
        </a:spcBef>
        <a:buFont typeface="Arial"/>
        <a:buChar char="•"/>
        <a:defRPr sz="2928" kern="1200">
          <a:solidFill>
            <a:schemeClr val="tx1"/>
          </a:solidFill>
          <a:latin typeface="+mn-lt"/>
          <a:ea typeface="+mn-ea"/>
          <a:cs typeface="+mn-cs"/>
        </a:defRPr>
      </a:lvl8pPr>
      <a:lvl9pPr marL="5689143" indent="-334655" algn="l" defTabSz="669311" rtl="0" eaLnBrk="1" latinLnBrk="0" hangingPunct="1">
        <a:spcBef>
          <a:spcPct val="20000"/>
        </a:spcBef>
        <a:buFont typeface="Arial"/>
        <a:buChar char="•"/>
        <a:defRPr sz="2928" kern="1200">
          <a:solidFill>
            <a:schemeClr val="tx1"/>
          </a:solidFill>
          <a:latin typeface="+mn-lt"/>
          <a:ea typeface="+mn-ea"/>
          <a:cs typeface="+mn-cs"/>
        </a:defRPr>
      </a:lvl9pPr>
    </p:bodyStyle>
    <p:otherStyle>
      <a:defPPr>
        <a:defRPr lang="en-US"/>
      </a:defPPr>
      <a:lvl1pPr marL="0" algn="l" defTabSz="669311" rtl="0" eaLnBrk="1" latinLnBrk="0" hangingPunct="1">
        <a:defRPr sz="2635" kern="1200">
          <a:solidFill>
            <a:schemeClr val="tx1"/>
          </a:solidFill>
          <a:latin typeface="+mn-lt"/>
          <a:ea typeface="+mn-ea"/>
          <a:cs typeface="+mn-cs"/>
        </a:defRPr>
      </a:lvl1pPr>
      <a:lvl2pPr marL="669311" algn="l" defTabSz="669311" rtl="0" eaLnBrk="1" latinLnBrk="0" hangingPunct="1">
        <a:defRPr sz="2635" kern="1200">
          <a:solidFill>
            <a:schemeClr val="tx1"/>
          </a:solidFill>
          <a:latin typeface="+mn-lt"/>
          <a:ea typeface="+mn-ea"/>
          <a:cs typeface="+mn-cs"/>
        </a:defRPr>
      </a:lvl2pPr>
      <a:lvl3pPr marL="1338622" algn="l" defTabSz="669311" rtl="0" eaLnBrk="1" latinLnBrk="0" hangingPunct="1">
        <a:defRPr sz="2635" kern="1200">
          <a:solidFill>
            <a:schemeClr val="tx1"/>
          </a:solidFill>
          <a:latin typeface="+mn-lt"/>
          <a:ea typeface="+mn-ea"/>
          <a:cs typeface="+mn-cs"/>
        </a:defRPr>
      </a:lvl3pPr>
      <a:lvl4pPr marL="2007932" algn="l" defTabSz="669311" rtl="0" eaLnBrk="1" latinLnBrk="0" hangingPunct="1">
        <a:defRPr sz="2635" kern="1200">
          <a:solidFill>
            <a:schemeClr val="tx1"/>
          </a:solidFill>
          <a:latin typeface="+mn-lt"/>
          <a:ea typeface="+mn-ea"/>
          <a:cs typeface="+mn-cs"/>
        </a:defRPr>
      </a:lvl4pPr>
      <a:lvl5pPr marL="2677243" algn="l" defTabSz="669311" rtl="0" eaLnBrk="1" latinLnBrk="0" hangingPunct="1">
        <a:defRPr sz="2635" kern="1200">
          <a:solidFill>
            <a:schemeClr val="tx1"/>
          </a:solidFill>
          <a:latin typeface="+mn-lt"/>
          <a:ea typeface="+mn-ea"/>
          <a:cs typeface="+mn-cs"/>
        </a:defRPr>
      </a:lvl5pPr>
      <a:lvl6pPr marL="3346554" algn="l" defTabSz="669311" rtl="0" eaLnBrk="1" latinLnBrk="0" hangingPunct="1">
        <a:defRPr sz="2635" kern="1200">
          <a:solidFill>
            <a:schemeClr val="tx1"/>
          </a:solidFill>
          <a:latin typeface="+mn-lt"/>
          <a:ea typeface="+mn-ea"/>
          <a:cs typeface="+mn-cs"/>
        </a:defRPr>
      </a:lvl6pPr>
      <a:lvl7pPr marL="4015866" algn="l" defTabSz="669311" rtl="0" eaLnBrk="1" latinLnBrk="0" hangingPunct="1">
        <a:defRPr sz="2635" kern="1200">
          <a:solidFill>
            <a:schemeClr val="tx1"/>
          </a:solidFill>
          <a:latin typeface="+mn-lt"/>
          <a:ea typeface="+mn-ea"/>
          <a:cs typeface="+mn-cs"/>
        </a:defRPr>
      </a:lvl7pPr>
      <a:lvl8pPr marL="4685177" algn="l" defTabSz="669311" rtl="0" eaLnBrk="1" latinLnBrk="0" hangingPunct="1">
        <a:defRPr sz="2635" kern="1200">
          <a:solidFill>
            <a:schemeClr val="tx1"/>
          </a:solidFill>
          <a:latin typeface="+mn-lt"/>
          <a:ea typeface="+mn-ea"/>
          <a:cs typeface="+mn-cs"/>
        </a:defRPr>
      </a:lvl8pPr>
      <a:lvl9pPr marL="5354487" algn="l" defTabSz="669311" rtl="0" eaLnBrk="1" latinLnBrk="0" hangingPunct="1">
        <a:defRPr sz="26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10/the-important-things-about-project-management/"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s://commons.wikimedia.org/wiki/file:scholar.sv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uesyemre.com/2013/01/10/20-ideas-for-content-that-people-love-to-share-on-social-media" TargetMode="External"/><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2015.igem.org/Team:KU_Leuven/Team/Members"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xhere.com/en/photo/1283797" TargetMode="External"/><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commons.wikimedia.org/wiki/File:Eye_symbol_lateral.svg" TargetMode="External"/><Relationship Id="rId7" Type="http://schemas.openxmlformats.org/officeDocument/2006/relationships/hyperlink" Target="https://commons.wikimedia.org/wiki/File:Question_Mark_3D_Animation_POV-Ray.gif" TargetMode="Externa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5.gif"/><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Rotating-questionmark.gi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arget-dart-goal-accuracy-aim-2572362/"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xhere.com/en/photo/809389" TargetMode="Externa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2012books.lardbucket.org/books/an-introduction-to-business-v2.0/s15-04-graphical-tools-pert-and-gantt.html" TargetMode="Externa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ipkitten.blogspot.com/2009/01/korean-patent-court-officials-get.html" TargetMode="External"/><Relationship Id="rId2" Type="http://schemas.openxmlformats.org/officeDocument/2006/relationships/image" Target="../media/image19.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railskarate/creating-my-startup-step-1-idea-the-easy-part-7a16837f3a10" TargetMode="External"/><Relationship Id="rId2" Type="http://schemas.openxmlformats.org/officeDocument/2006/relationships/image" Target="../media/image20.gif"/><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blog.yorksj.ac.uk/moodle/2014/10/17/moodle-feedback-activity-for-mid-module-evaluation/" TargetMode="External"/><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oraclehome.com.br/2013/05/01/crs_stat-obsoleto-em-11gr2-e-quais-o-substituiram/" TargetMode="External"/><Relationship Id="rId2" Type="http://schemas.openxmlformats.org/officeDocument/2006/relationships/image" Target="../media/image22.jpe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obreatheistowrite.com/2015/11/11/nano-poblano-nablopomo-day-11/" TargetMode="External"/><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osahoneydesigns.net/2010/09/sugar-viva-mexico-viva-viva-vivaaaaaaa.html" TargetMode="External"/><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ixabay.com/en/tick-mark-ok-perfect-check-done-305245/" TargetMode="External"/><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publicdomainpictures.net/view-image.php?image=42550&amp;picture=gold-frame-vintage-clipart" TargetMode="External"/><Relationship Id="rId2" Type="http://schemas.openxmlformats.org/officeDocument/2006/relationships/image" Target="../media/image26.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www.differencebetween.com/difference-between-perception-and-vs-judgement/" TargetMode="Externa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dmu.ac.uk/current-students/student-support/exams-deferrals-regulations-policies/deferral-of-assessments.aspx" TargetMode="External"/><Relationship Id="rId1" Type="http://schemas.openxmlformats.org/officeDocument/2006/relationships/slideLayout" Target="../slideLayouts/slideLayout4.xml"/><Relationship Id="rId4" Type="http://schemas.openxmlformats.org/officeDocument/2006/relationships/hyperlink" Target="http://pokerfuse.com/news/law-and-regulation/judge-orders-delay-in-black-friday-defendant-chad-elies-prison-reporting-04-01/"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hyperlink" Target="https://mronline.org/2020/03/19/mike-davis-on-covid-19-the-monster-is-finally-at-the-door/" TargetMode="External"/><Relationship Id="rId3" Type="http://schemas.openxmlformats.org/officeDocument/2006/relationships/hyperlink" Target="https://library.dmu.ac.uk/eresourcesaccess" TargetMode="External"/><Relationship Id="rId7" Type="http://schemas.openxmlformats.org/officeDocument/2006/relationships/image" Target="../media/image30.png"/><Relationship Id="rId12" Type="http://schemas.openxmlformats.org/officeDocument/2006/relationships/hyperlink" Target="https://creativecommons.org/licenses/by-nc-nd/3.0/" TargetMode="External"/><Relationship Id="rId2" Type="http://schemas.openxmlformats.org/officeDocument/2006/relationships/hyperlink" Target="https://library.dmu.ac.uk/remote" TargetMode="External"/><Relationship Id="rId1" Type="http://schemas.openxmlformats.org/officeDocument/2006/relationships/slideLayout" Target="../slideLayouts/slideLayout3.xml"/><Relationship Id="rId6" Type="http://schemas.openxmlformats.org/officeDocument/2006/relationships/hyperlink" Target="https://zoeglatt.com/wp-content/uploads/2020/03/LSE-Digital-Ethnography-Collective-Reading-List-March-2020.pdf" TargetMode="External"/><Relationship Id="rId11" Type="http://schemas.openxmlformats.org/officeDocument/2006/relationships/hyperlink" Target="http://marcocardinale.blogspot.com/2014/07/tips-for-job-applicants.html" TargetMode="External"/><Relationship Id="rId5" Type="http://schemas.openxmlformats.org/officeDocument/2006/relationships/hyperlink" Target="https://docs.google.com/document/d/1clGjGABB2h2qbduTgfqribHmog9B6P0NvMgVuiHZCl8/edit?ts=5e88ae0a" TargetMode="External"/><Relationship Id="rId10" Type="http://schemas.openxmlformats.org/officeDocument/2006/relationships/image" Target="../media/image31.jpeg"/><Relationship Id="rId4" Type="http://schemas.openxmlformats.org/officeDocument/2006/relationships/hyperlink" Target="https://ebookcentral.proquest.com/lib/dmu" TargetMode="External"/><Relationship Id="rId9" Type="http://schemas.openxmlformats.org/officeDocument/2006/relationships/hyperlink" Target="https://creativecommons.org/licenses/by-nc/3.0/"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mariamz.wordpress.com/2010/06/15/creating-and-managing-successful-linkedin-groups/" TargetMode="External"/><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ork-girl.blogspot.com/2011/01/weekends-are-for-living.html" TargetMode="External"/><Relationship Id="rId2" Type="http://schemas.openxmlformats.org/officeDocument/2006/relationships/image" Target="../media/image7.gif"/><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2012books.lardbucket.org/books/strategic-management-evaluation-and-execution/s09-selecting-business-level-strat.html" TargetMode="External"/><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ipkitten.blogspot.co.uk/2013/01/ag-sharpstons-vg-wort-opinion-another.html" TargetMode="External"/><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4" descr="smcover.png"/>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0" y="-53030"/>
            <a:ext cx="12191999" cy="6911030"/>
          </a:xfrm>
          <a:prstGeom prst="rect">
            <a:avLst/>
          </a:prstGeom>
          <a:noFill/>
          <a:ln>
            <a:noFill/>
          </a:ln>
        </p:spPr>
      </p:pic>
      <p:sp>
        <p:nvSpPr>
          <p:cNvPr id="3074" name="Rectangle 2"/>
          <p:cNvSpPr>
            <a:spLocks noGrp="1" noChangeArrowheads="1"/>
          </p:cNvSpPr>
          <p:nvPr>
            <p:ph type="ctrTitle"/>
          </p:nvPr>
        </p:nvSpPr>
        <p:spPr>
          <a:xfrm>
            <a:off x="335360" y="1813843"/>
            <a:ext cx="9144000" cy="2387600"/>
          </a:xfrm>
        </p:spPr>
        <p:txBody>
          <a:bodyPr/>
          <a:lstStyle/>
          <a:p>
            <a:pPr eaLnBrk="1" hangingPunct="1"/>
            <a:r>
              <a:rPr lang="en-GB" altLang="en-US" sz="7200" dirty="0">
                <a:latin typeface="Trebuchet MS" panose="020B0603020202020204" pitchFamily="34" charset="0"/>
              </a:rPr>
              <a:t>IMAT 5314 </a:t>
            </a:r>
            <a:br>
              <a:rPr lang="en-GB" altLang="en-US" sz="7200" dirty="0">
                <a:latin typeface="Trebuchet MS" panose="020B0603020202020204" pitchFamily="34" charset="0"/>
              </a:rPr>
            </a:br>
            <a:r>
              <a:rPr lang="en-GB" altLang="en-US" sz="7200" dirty="0">
                <a:latin typeface="Trebuchet MS" panose="020B0603020202020204" pitchFamily="34" charset="0"/>
              </a:rPr>
              <a:t>MSc Dissertation Project</a:t>
            </a:r>
          </a:p>
        </p:txBody>
      </p:sp>
      <p:sp>
        <p:nvSpPr>
          <p:cNvPr id="3075" name="Rectangle 3"/>
          <p:cNvSpPr>
            <a:spLocks noGrp="1" noChangeArrowheads="1"/>
          </p:cNvSpPr>
          <p:nvPr>
            <p:ph type="subTitle" idx="1"/>
          </p:nvPr>
        </p:nvSpPr>
        <p:spPr>
          <a:xfrm>
            <a:off x="335360" y="4293518"/>
            <a:ext cx="9144000" cy="1655762"/>
          </a:xfrm>
        </p:spPr>
        <p:txBody>
          <a:bodyPr>
            <a:normAutofit fontScale="92500" lnSpcReduction="10000"/>
          </a:bodyPr>
          <a:lstStyle/>
          <a:p>
            <a:pPr eaLnBrk="1" hangingPunct="1"/>
            <a:r>
              <a:rPr lang="en-GB" altLang="en-US" sz="3600" dirty="0">
                <a:latin typeface="Trebuchet MS" panose="020B0603020202020204" pitchFamily="34" charset="0"/>
              </a:rPr>
              <a:t>Introduction</a:t>
            </a:r>
          </a:p>
          <a:p>
            <a:pPr eaLnBrk="1" hangingPunct="1"/>
            <a:r>
              <a:rPr lang="en-GB" altLang="en-US" dirty="0">
                <a:latin typeface="Trebuchet MS" panose="020B0603020202020204" pitchFamily="34" charset="0"/>
              </a:rPr>
              <a:t>Professor Laurence Brooks</a:t>
            </a:r>
          </a:p>
          <a:p>
            <a:pPr eaLnBrk="1" hangingPunct="1"/>
            <a:r>
              <a:rPr lang="en-GB" altLang="en-US" dirty="0">
                <a:latin typeface="Trebuchet MS" panose="020B0603020202020204" pitchFamily="34" charset="0"/>
              </a:rPr>
              <a:t>Module Leader</a:t>
            </a:r>
          </a:p>
          <a:p>
            <a:pPr eaLnBrk="1" hangingPunct="1"/>
            <a:r>
              <a:rPr lang="en-GB" altLang="en-US" dirty="0">
                <a:latin typeface="Trebuchet MS" panose="020B0603020202020204" pitchFamily="34" charset="0"/>
              </a:rPr>
              <a:t>[Laurence.Brooks@dmu.ac.uk]</a:t>
            </a:r>
          </a:p>
        </p:txBody>
      </p:sp>
      <p:pic>
        <p:nvPicPr>
          <p:cNvPr id="3" name="Picture 2" descr="301 Moved Permanent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392" y="387571"/>
            <a:ext cx="1296143" cy="1171855"/>
          </a:xfrm>
          <a:prstGeom prst="rect">
            <a:avLst/>
          </a:prstGeom>
        </p:spPr>
      </p:pic>
      <p:pic>
        <p:nvPicPr>
          <p:cNvPr id="6" name="Picture 5" descr="A close up of a device&#10;&#10;Description automatically generated">
            <a:extLst>
              <a:ext uri="{FF2B5EF4-FFF2-40B4-BE49-F238E27FC236}">
                <a16:creationId xmlns:a16="http://schemas.microsoft.com/office/drawing/2014/main" id="{30EBB64C-4094-44D5-A858-562A154E50C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48128" y="4978990"/>
            <a:ext cx="2049017" cy="1152572"/>
          </a:xfrm>
          <a:prstGeom prst="rect">
            <a:avLst/>
          </a:prstGeom>
        </p:spPr>
      </p:pic>
      <p:sp>
        <p:nvSpPr>
          <p:cNvPr id="7" name="TextBox 6">
            <a:extLst>
              <a:ext uri="{FF2B5EF4-FFF2-40B4-BE49-F238E27FC236}">
                <a16:creationId xmlns:a16="http://schemas.microsoft.com/office/drawing/2014/main" id="{40109710-3E90-47CF-A6FE-FDC52E0159CE}"/>
              </a:ext>
            </a:extLst>
          </p:cNvPr>
          <p:cNvSpPr txBox="1"/>
          <p:nvPr/>
        </p:nvSpPr>
        <p:spPr>
          <a:xfrm>
            <a:off x="7574359" y="6158610"/>
            <a:ext cx="1545977" cy="307777"/>
          </a:xfrm>
          <a:prstGeom prst="rect">
            <a:avLst/>
          </a:prstGeom>
          <a:noFill/>
        </p:spPr>
        <p:txBody>
          <a:bodyPr wrap="square" rtlCol="0">
            <a:spAutoFit/>
          </a:bodyPr>
          <a:lstStyle/>
          <a:p>
            <a:r>
              <a:rPr lang="en-GB" sz="700" dirty="0">
                <a:hlinkClick r:id="rId5" tooltip="https://technofaq.org/posts/2017/10/the-important-things-about-project-management/"/>
              </a:rPr>
              <a:t>This Photo</a:t>
            </a:r>
            <a:r>
              <a:rPr lang="en-GB" sz="700" dirty="0"/>
              <a:t> by Unknown Author is licensed under </a:t>
            </a:r>
            <a:r>
              <a:rPr lang="en-GB" sz="700" dirty="0">
                <a:hlinkClick r:id="rId6" tooltip="https://creativecommons.org/licenses/by-nc-sa/3.0/"/>
              </a:rPr>
              <a:t>CC BY-SA-NC</a:t>
            </a:r>
            <a:endParaRPr lang="en-GB"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How much research?</a:t>
            </a:r>
          </a:p>
        </p:txBody>
      </p:sp>
      <p:sp>
        <p:nvSpPr>
          <p:cNvPr id="3" name="Content Placeholder 2"/>
          <p:cNvSpPr>
            <a:spLocks noGrp="1"/>
          </p:cNvSpPr>
          <p:nvPr>
            <p:ph idx="1"/>
          </p:nvPr>
        </p:nvSpPr>
        <p:spPr/>
        <p:txBody>
          <a:bodyPr>
            <a:normAutofit fontScale="62500" lnSpcReduction="20000"/>
          </a:bodyPr>
          <a:lstStyle/>
          <a:p>
            <a:r>
              <a:rPr lang="en-GB" dirty="0">
                <a:latin typeface="Trebuchet MS" panose="020B0603020202020204" pitchFamily="34" charset="0"/>
              </a:rPr>
              <a:t>An MSc project is supposed to be </a:t>
            </a:r>
            <a:r>
              <a:rPr lang="en-GB" b="1" i="1" dirty="0">
                <a:latin typeface="Trebuchet MS" panose="020B0603020202020204" pitchFamily="34" charset="0"/>
              </a:rPr>
              <a:t>scholarly work</a:t>
            </a:r>
          </a:p>
          <a:p>
            <a:pPr lvl="1"/>
            <a:r>
              <a:rPr lang="en-GB" dirty="0">
                <a:latin typeface="Trebuchet MS" panose="020B0603020202020204" pitchFamily="34" charset="0"/>
              </a:rPr>
              <a:t>Just building something and writing about it isn’t enough</a:t>
            </a:r>
          </a:p>
          <a:p>
            <a:pPr lvl="1"/>
            <a:r>
              <a:rPr lang="en-GB" dirty="0">
                <a:latin typeface="Trebuchet MS" panose="020B0603020202020204" pitchFamily="34" charset="0"/>
              </a:rPr>
              <a:t>You need research questions to answer: </a:t>
            </a:r>
            <a:r>
              <a:rPr lang="en-GB" i="1" dirty="0">
                <a:latin typeface="Trebuchet MS" panose="020B0603020202020204" pitchFamily="34" charset="0"/>
              </a:rPr>
              <a:t>What will your work </a:t>
            </a:r>
            <a:r>
              <a:rPr lang="en-GB" b="1" i="1" dirty="0">
                <a:latin typeface="Trebuchet MS" panose="020B0603020202020204" pitchFamily="34" charset="0"/>
              </a:rPr>
              <a:t>tell you?</a:t>
            </a:r>
          </a:p>
          <a:p>
            <a:r>
              <a:rPr lang="en-GB" dirty="0">
                <a:latin typeface="Trebuchet MS" panose="020B0603020202020204" pitchFamily="34" charset="0"/>
              </a:rPr>
              <a:t>Your dissertation needs a </a:t>
            </a:r>
            <a:r>
              <a:rPr lang="en-GB" b="1" i="1" dirty="0">
                <a:latin typeface="Trebuchet MS" panose="020B0603020202020204" pitchFamily="34" charset="0"/>
              </a:rPr>
              <a:t>critical review </a:t>
            </a:r>
            <a:r>
              <a:rPr lang="en-GB" dirty="0">
                <a:latin typeface="Trebuchet MS" panose="020B0603020202020204" pitchFamily="34" charset="0"/>
              </a:rPr>
              <a:t>of your project, including an attempt to answer your research questions</a:t>
            </a:r>
          </a:p>
          <a:p>
            <a:r>
              <a:rPr lang="en-GB" dirty="0">
                <a:latin typeface="Trebuchet MS" panose="020B0603020202020204" pitchFamily="34" charset="0"/>
              </a:rPr>
              <a:t>Most projects are primarily system development: You can use your system to address questions</a:t>
            </a:r>
          </a:p>
          <a:p>
            <a:pPr lvl="1"/>
            <a:r>
              <a:rPr lang="en-GB" dirty="0">
                <a:latin typeface="Trebuchet MS" panose="020B0603020202020204" pitchFamily="34" charset="0"/>
              </a:rPr>
              <a:t>See </a:t>
            </a:r>
            <a:r>
              <a:rPr lang="en-GB" i="1" dirty="0">
                <a:latin typeface="Trebuchet MS" panose="020B0603020202020204" pitchFamily="34" charset="0"/>
              </a:rPr>
              <a:t>‘Formulating Research Questions for Development Projects’</a:t>
            </a:r>
          </a:p>
        </p:txBody>
      </p:sp>
      <p:sp>
        <p:nvSpPr>
          <p:cNvPr id="4" name="Slide Number Placeholder 3"/>
          <p:cNvSpPr>
            <a:spLocks noGrp="1"/>
          </p:cNvSpPr>
          <p:nvPr>
            <p:ph type="sldNum" sz="quarter" idx="12"/>
          </p:nvPr>
        </p:nvSpPr>
        <p:spPr/>
        <p:txBody>
          <a:bodyPr/>
          <a:lstStyle/>
          <a:p>
            <a:fld id="{110CDCD9-9E0C-5744-A3B0-4405CA7D7C46}" type="slidenum">
              <a:rPr lang="en-US" smtClean="0"/>
              <a:t>10</a:t>
            </a:fld>
            <a:endParaRPr lang="en-US"/>
          </a:p>
        </p:txBody>
      </p:sp>
      <p:pic>
        <p:nvPicPr>
          <p:cNvPr id="6" name="Picture 5" descr="A picture containing room&#10;&#10;Description automatically generated">
            <a:extLst>
              <a:ext uri="{FF2B5EF4-FFF2-40B4-BE49-F238E27FC236}">
                <a16:creationId xmlns:a16="http://schemas.microsoft.com/office/drawing/2014/main" id="{89C09BD9-8B95-4E81-94F3-2F4221478A4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0456" y="116632"/>
            <a:ext cx="1656184" cy="1656184"/>
          </a:xfrm>
          <a:prstGeom prst="rect">
            <a:avLst/>
          </a:prstGeom>
        </p:spPr>
      </p:pic>
      <p:sp>
        <p:nvSpPr>
          <p:cNvPr id="7" name="TextBox 6">
            <a:extLst>
              <a:ext uri="{FF2B5EF4-FFF2-40B4-BE49-F238E27FC236}">
                <a16:creationId xmlns:a16="http://schemas.microsoft.com/office/drawing/2014/main" id="{43139347-3C91-480C-AB9C-2BED36AA2F84}"/>
              </a:ext>
            </a:extLst>
          </p:cNvPr>
          <p:cNvSpPr txBox="1"/>
          <p:nvPr/>
        </p:nvSpPr>
        <p:spPr>
          <a:xfrm>
            <a:off x="10200456" y="1628800"/>
            <a:ext cx="1988840" cy="369332"/>
          </a:xfrm>
          <a:prstGeom prst="rect">
            <a:avLst/>
          </a:prstGeom>
          <a:noFill/>
        </p:spPr>
        <p:txBody>
          <a:bodyPr wrap="square" rtlCol="0">
            <a:spAutoFit/>
          </a:bodyPr>
          <a:lstStyle/>
          <a:p>
            <a:r>
              <a:rPr lang="en-GB" sz="900" dirty="0">
                <a:hlinkClick r:id="rId3" tooltip="https://commons.wikimedia.org/wiki/file:scholar.svg"/>
              </a:rPr>
              <a:t>This Photo</a:t>
            </a:r>
            <a:r>
              <a:rPr lang="en-GB" sz="900" dirty="0"/>
              <a:t> by Unknown Author is licensed under </a:t>
            </a:r>
            <a:r>
              <a:rPr lang="en-GB" sz="900" dirty="0">
                <a:hlinkClick r:id="rId4" tooltip="https://creativecommons.org/licenses/by-sa/3.0/"/>
              </a:rPr>
              <a:t>CC BY-SA</a:t>
            </a:r>
            <a:endParaRPr lang="en-GB" sz="900" dirty="0"/>
          </a:p>
        </p:txBody>
      </p:sp>
    </p:spTree>
    <p:extLst>
      <p:ext uri="{BB962C8B-B14F-4D97-AF65-F5344CB8AC3E}">
        <p14:creationId xmlns:p14="http://schemas.microsoft.com/office/powerpoint/2010/main" val="106053161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Picking a project: Ideas</a:t>
            </a:r>
          </a:p>
        </p:txBody>
      </p:sp>
      <p:sp>
        <p:nvSpPr>
          <p:cNvPr id="3" name="Content Placeholder 2"/>
          <p:cNvSpPr>
            <a:spLocks noGrp="1"/>
          </p:cNvSpPr>
          <p:nvPr>
            <p:ph idx="1"/>
          </p:nvPr>
        </p:nvSpPr>
        <p:spPr/>
        <p:txBody>
          <a:bodyPr>
            <a:normAutofit fontScale="77500" lnSpcReduction="20000"/>
          </a:bodyPr>
          <a:lstStyle/>
          <a:p>
            <a:r>
              <a:rPr lang="en-GB" dirty="0">
                <a:latin typeface="Trebuchet MS" panose="020B0603020202020204" pitchFamily="34" charset="0"/>
              </a:rPr>
              <a:t>You need something to DO</a:t>
            </a:r>
          </a:p>
          <a:p>
            <a:pPr lvl="1"/>
            <a:r>
              <a:rPr lang="en-GB" dirty="0">
                <a:latin typeface="Trebuchet MS" panose="020B0603020202020204" pitchFamily="34" charset="0"/>
              </a:rPr>
              <a:t>A vision of what you want to accomplish</a:t>
            </a:r>
          </a:p>
          <a:p>
            <a:pPr lvl="1"/>
            <a:r>
              <a:rPr lang="en-GB" dirty="0">
                <a:latin typeface="Trebuchet MS" panose="020B0603020202020204" pitchFamily="34" charset="0"/>
              </a:rPr>
              <a:t>What’s your two-sentence sales pitch?</a:t>
            </a:r>
          </a:p>
          <a:p>
            <a:r>
              <a:rPr lang="en-GB" dirty="0">
                <a:latin typeface="Trebuchet MS" panose="020B0603020202020204" pitchFamily="34" charset="0"/>
              </a:rPr>
              <a:t>Ideas from</a:t>
            </a:r>
          </a:p>
          <a:p>
            <a:pPr lvl="1"/>
            <a:r>
              <a:rPr lang="en-GB" dirty="0">
                <a:latin typeface="Trebuchet MS" panose="020B0603020202020204" pitchFamily="34" charset="0"/>
              </a:rPr>
              <a:t>You</a:t>
            </a:r>
          </a:p>
          <a:p>
            <a:pPr lvl="1"/>
            <a:r>
              <a:rPr lang="en-GB" dirty="0">
                <a:latin typeface="Trebuchet MS" panose="020B0603020202020204" pitchFamily="34" charset="0"/>
              </a:rPr>
              <a:t>DMU staff – lots on Blackboard</a:t>
            </a:r>
          </a:p>
          <a:p>
            <a:pPr lvl="1"/>
            <a:r>
              <a:rPr lang="en-GB" dirty="0">
                <a:latin typeface="Trebuchet MS" panose="020B0603020202020204" pitchFamily="34" charset="0"/>
              </a:rPr>
              <a:t>Clients</a:t>
            </a:r>
          </a:p>
        </p:txBody>
      </p:sp>
      <p:sp>
        <p:nvSpPr>
          <p:cNvPr id="4" name="Slide Number Placeholder 3"/>
          <p:cNvSpPr>
            <a:spLocks noGrp="1"/>
          </p:cNvSpPr>
          <p:nvPr>
            <p:ph type="sldNum" sz="quarter" idx="12"/>
          </p:nvPr>
        </p:nvSpPr>
        <p:spPr/>
        <p:txBody>
          <a:bodyPr/>
          <a:lstStyle/>
          <a:p>
            <a:fld id="{110CDCD9-9E0C-5744-A3B0-4405CA7D7C46}" type="slidenum">
              <a:rPr lang="en-US" smtClean="0"/>
              <a:t>11</a:t>
            </a:fld>
            <a:endParaRPr lang="en-US"/>
          </a:p>
        </p:txBody>
      </p:sp>
      <p:pic>
        <p:nvPicPr>
          <p:cNvPr id="6" name="Picture 5">
            <a:extLst>
              <a:ext uri="{FF2B5EF4-FFF2-40B4-BE49-F238E27FC236}">
                <a16:creationId xmlns:a16="http://schemas.microsoft.com/office/drawing/2014/main" id="{F6E3E8B1-40CD-4567-AF2A-2BDA58ABE0B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68408" y="274508"/>
            <a:ext cx="2176690" cy="2276872"/>
          </a:xfrm>
          <a:prstGeom prst="rect">
            <a:avLst/>
          </a:prstGeom>
        </p:spPr>
      </p:pic>
      <p:sp>
        <p:nvSpPr>
          <p:cNvPr id="7" name="TextBox 6">
            <a:extLst>
              <a:ext uri="{FF2B5EF4-FFF2-40B4-BE49-F238E27FC236}">
                <a16:creationId xmlns:a16="http://schemas.microsoft.com/office/drawing/2014/main" id="{D38BD28E-5DB2-4DB1-BF1A-C75D6F7E7FED}"/>
              </a:ext>
            </a:extLst>
          </p:cNvPr>
          <p:cNvSpPr txBox="1"/>
          <p:nvPr/>
        </p:nvSpPr>
        <p:spPr>
          <a:xfrm>
            <a:off x="9768408" y="2705574"/>
            <a:ext cx="2176690" cy="369332"/>
          </a:xfrm>
          <a:prstGeom prst="rect">
            <a:avLst/>
          </a:prstGeom>
          <a:noFill/>
        </p:spPr>
        <p:txBody>
          <a:bodyPr wrap="square" rtlCol="0">
            <a:spAutoFit/>
          </a:bodyPr>
          <a:lstStyle/>
          <a:p>
            <a:r>
              <a:rPr lang="en-GB" sz="900" dirty="0">
                <a:hlinkClick r:id="rId3" tooltip="http://bluesyemre.com/2013/01/10/20-ideas-for-content-that-people-love-to-share-on-social-media"/>
              </a:rPr>
              <a:t>This Photo</a:t>
            </a:r>
            <a:r>
              <a:rPr lang="en-GB" sz="900" dirty="0"/>
              <a:t> by Unknown Author is licensed under </a:t>
            </a:r>
            <a:r>
              <a:rPr lang="en-GB" sz="900" dirty="0">
                <a:hlinkClick r:id="rId4" tooltip="https://creativecommons.org/licenses/by/3.0/"/>
              </a:rPr>
              <a:t>CC BY</a:t>
            </a:r>
            <a:endParaRPr lang="en-GB" sz="900" dirty="0"/>
          </a:p>
        </p:txBody>
      </p:sp>
    </p:spTree>
    <p:extLst>
      <p:ext uri="{BB962C8B-B14F-4D97-AF65-F5344CB8AC3E}">
        <p14:creationId xmlns:p14="http://schemas.microsoft.com/office/powerpoint/2010/main" val="112160652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Picking a project: Your Supervisor</a:t>
            </a:r>
          </a:p>
        </p:txBody>
      </p:sp>
      <p:sp>
        <p:nvSpPr>
          <p:cNvPr id="3" name="Content Placeholder 2"/>
          <p:cNvSpPr>
            <a:spLocks noGrp="1"/>
          </p:cNvSpPr>
          <p:nvPr>
            <p:ph idx="1"/>
          </p:nvPr>
        </p:nvSpPr>
        <p:spPr>
          <a:xfrm>
            <a:off x="608904" y="1600512"/>
            <a:ext cx="10974195" cy="4755002"/>
          </a:xfrm>
        </p:spPr>
        <p:txBody>
          <a:bodyPr>
            <a:normAutofit fontScale="55000" lnSpcReduction="20000"/>
          </a:bodyPr>
          <a:lstStyle/>
          <a:p>
            <a:r>
              <a:rPr lang="en-GB" dirty="0">
                <a:latin typeface="Trebuchet MS" panose="020B0603020202020204" pitchFamily="34" charset="0"/>
              </a:rPr>
              <a:t>Two main routes to finding a supervisor:</a:t>
            </a:r>
          </a:p>
          <a:p>
            <a:pPr lvl="1"/>
            <a:r>
              <a:rPr lang="en-GB" dirty="0">
                <a:latin typeface="Trebuchet MS" panose="020B0603020202020204" pitchFamily="34" charset="0"/>
              </a:rPr>
              <a:t>The </a:t>
            </a:r>
            <a:r>
              <a:rPr lang="en-GB" b="1" dirty="0">
                <a:latin typeface="Trebuchet MS" panose="020B0603020202020204" pitchFamily="34" charset="0"/>
              </a:rPr>
              <a:t>preferred route </a:t>
            </a:r>
            <a:r>
              <a:rPr lang="en-GB" dirty="0">
                <a:latin typeface="Trebuchet MS" panose="020B0603020202020204" pitchFamily="34" charset="0"/>
              </a:rPr>
              <a:t>– you have an idea, you look at the interests of the members of academic staff in the School</a:t>
            </a:r>
          </a:p>
          <a:p>
            <a:pPr lvl="1"/>
            <a:r>
              <a:rPr lang="en-GB" dirty="0">
                <a:latin typeface="Trebuchet MS" panose="020B0603020202020204" pitchFamily="34" charset="0"/>
              </a:rPr>
              <a:t>You approach the people who you think would be a good ‘fit’ as supervisor (usually email first, then go meet them)</a:t>
            </a:r>
          </a:p>
          <a:p>
            <a:pPr lvl="1"/>
            <a:r>
              <a:rPr lang="en-GB" dirty="0">
                <a:latin typeface="Trebuchet MS" panose="020B0603020202020204" pitchFamily="34" charset="0"/>
              </a:rPr>
              <a:t>If you have chosen a project put forward by a staff member, then obvious to contact that person and see if they have space to supervise you</a:t>
            </a:r>
          </a:p>
          <a:p>
            <a:pPr lvl="2"/>
            <a:r>
              <a:rPr lang="en-GB" dirty="0">
                <a:latin typeface="Trebuchet MS" panose="020B0603020202020204" pitchFamily="34" charset="0"/>
              </a:rPr>
              <a:t>If they don’t then back to approaching other people to see if they are willing to supervise</a:t>
            </a:r>
          </a:p>
          <a:p>
            <a:pPr lvl="1"/>
            <a:r>
              <a:rPr lang="en-GB" dirty="0">
                <a:latin typeface="Trebuchet MS" panose="020B0603020202020204" pitchFamily="34" charset="0"/>
              </a:rPr>
              <a:t>The non-preferred route – you give an indication of your topic (more than just a title) and a supervisor is ‘allocated’ to you</a:t>
            </a:r>
          </a:p>
          <a:p>
            <a:pPr lvl="2"/>
            <a:r>
              <a:rPr lang="en-GB" dirty="0">
                <a:latin typeface="Trebuchet MS" panose="020B0603020202020204" pitchFamily="34" charset="0"/>
              </a:rPr>
              <a:t>The downside of this is that the supervisor may not be so interested in the topic or have the exact set of knowledge and skills for that specific project, but all members of academic staff can supervise the process</a:t>
            </a:r>
          </a:p>
          <a:p>
            <a:pPr lvl="2"/>
            <a:r>
              <a:rPr lang="en-GB" dirty="0">
                <a:latin typeface="Trebuchet MS" panose="020B0603020202020204" pitchFamily="34" charset="0"/>
              </a:rPr>
              <a:t>It takes longer to make these allocations, as the preferred route takes place first</a:t>
            </a:r>
          </a:p>
        </p:txBody>
      </p:sp>
      <p:sp>
        <p:nvSpPr>
          <p:cNvPr id="4" name="Slide Number Placeholder 3"/>
          <p:cNvSpPr>
            <a:spLocks noGrp="1"/>
          </p:cNvSpPr>
          <p:nvPr>
            <p:ph type="sldNum" sz="quarter" idx="12"/>
          </p:nvPr>
        </p:nvSpPr>
        <p:spPr/>
        <p:txBody>
          <a:bodyPr/>
          <a:lstStyle/>
          <a:p>
            <a:fld id="{110CDCD9-9E0C-5744-A3B0-4405CA7D7C46}" type="slidenum">
              <a:rPr lang="en-US" smtClean="0"/>
              <a:t>12</a:t>
            </a:fld>
            <a:endParaRPr lang="en-US"/>
          </a:p>
        </p:txBody>
      </p:sp>
      <p:pic>
        <p:nvPicPr>
          <p:cNvPr id="8" name="Picture 7">
            <a:extLst>
              <a:ext uri="{FF2B5EF4-FFF2-40B4-BE49-F238E27FC236}">
                <a16:creationId xmlns:a16="http://schemas.microsoft.com/office/drawing/2014/main" id="{24FF0E1C-CA9C-4395-AC1D-1B4BEE46C2B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28481" y="44624"/>
            <a:ext cx="1344183" cy="1901249"/>
          </a:xfrm>
          <a:prstGeom prst="rect">
            <a:avLst/>
          </a:prstGeom>
        </p:spPr>
      </p:pic>
      <p:sp>
        <p:nvSpPr>
          <p:cNvPr id="9" name="TextBox 8">
            <a:extLst>
              <a:ext uri="{FF2B5EF4-FFF2-40B4-BE49-F238E27FC236}">
                <a16:creationId xmlns:a16="http://schemas.microsoft.com/office/drawing/2014/main" id="{B59D38BA-BF7C-4812-A18E-EEECAA5C06AC}"/>
              </a:ext>
            </a:extLst>
          </p:cNvPr>
          <p:cNvSpPr txBox="1"/>
          <p:nvPr/>
        </p:nvSpPr>
        <p:spPr>
          <a:xfrm>
            <a:off x="10728481" y="1786246"/>
            <a:ext cx="1344183" cy="276999"/>
          </a:xfrm>
          <a:prstGeom prst="rect">
            <a:avLst/>
          </a:prstGeom>
          <a:noFill/>
        </p:spPr>
        <p:txBody>
          <a:bodyPr wrap="square" rtlCol="0">
            <a:spAutoFit/>
          </a:bodyPr>
          <a:lstStyle/>
          <a:p>
            <a:r>
              <a:rPr lang="en-GB" sz="600" dirty="0">
                <a:hlinkClick r:id="rId3" tooltip="http://2015.igem.org/Team:KU_Leuven/Team/Members"/>
              </a:rPr>
              <a:t>This Photo</a:t>
            </a:r>
            <a:r>
              <a:rPr lang="en-GB" sz="600" dirty="0"/>
              <a:t> by Unknown Author is licensed under </a:t>
            </a:r>
            <a:r>
              <a:rPr lang="en-GB" sz="600" dirty="0">
                <a:hlinkClick r:id="rId4" tooltip="https://creativecommons.org/licenses/by/3.0/"/>
              </a:rPr>
              <a:t>CC BY</a:t>
            </a:r>
            <a:endParaRPr lang="en-GB" sz="600" dirty="0"/>
          </a:p>
        </p:txBody>
      </p:sp>
    </p:spTree>
    <p:extLst>
      <p:ext uri="{BB962C8B-B14F-4D97-AF65-F5344CB8AC3E}">
        <p14:creationId xmlns:p14="http://schemas.microsoft.com/office/powerpoint/2010/main" val="100415487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Picking a project: Objectives</a:t>
            </a:r>
          </a:p>
        </p:txBody>
      </p:sp>
      <p:sp>
        <p:nvSpPr>
          <p:cNvPr id="3" name="Content Placeholder 2"/>
          <p:cNvSpPr>
            <a:spLocks noGrp="1"/>
          </p:cNvSpPr>
          <p:nvPr>
            <p:ph idx="1"/>
          </p:nvPr>
        </p:nvSpPr>
        <p:spPr/>
        <p:txBody>
          <a:bodyPr>
            <a:noAutofit/>
          </a:bodyPr>
          <a:lstStyle/>
          <a:p>
            <a:r>
              <a:rPr lang="en-GB" sz="3200" dirty="0">
                <a:latin typeface="Trebuchet MS" panose="020B0603020202020204" pitchFamily="34" charset="0"/>
              </a:rPr>
              <a:t>Development projects need…</a:t>
            </a:r>
          </a:p>
          <a:p>
            <a:pPr lvl="1"/>
            <a:r>
              <a:rPr lang="en-GB" sz="2800" dirty="0">
                <a:latin typeface="Trebuchet MS" panose="020B0603020202020204" pitchFamily="34" charset="0"/>
              </a:rPr>
              <a:t>A clear vision of what it </a:t>
            </a:r>
            <a:r>
              <a:rPr lang="en-GB" sz="2800" i="1" dirty="0">
                <a:latin typeface="Trebuchet MS" panose="020B0603020202020204" pitchFamily="34" charset="0"/>
              </a:rPr>
              <a:t>is</a:t>
            </a:r>
            <a:r>
              <a:rPr lang="en-GB" sz="2800" dirty="0">
                <a:latin typeface="Trebuchet MS" panose="020B0603020202020204" pitchFamily="34" charset="0"/>
              </a:rPr>
              <a:t> and how it will be </a:t>
            </a:r>
            <a:r>
              <a:rPr lang="en-GB" sz="2800" i="1" dirty="0">
                <a:latin typeface="Trebuchet MS" panose="020B0603020202020204" pitchFamily="34" charset="0"/>
              </a:rPr>
              <a:t>used</a:t>
            </a:r>
          </a:p>
          <a:p>
            <a:pPr lvl="1"/>
            <a:r>
              <a:rPr lang="en-GB" sz="2800" dirty="0">
                <a:latin typeface="Trebuchet MS" panose="020B0603020202020204" pitchFamily="34" charset="0"/>
              </a:rPr>
              <a:t>Detailed requirements and product objectives</a:t>
            </a:r>
          </a:p>
          <a:p>
            <a:r>
              <a:rPr lang="en-GB" sz="3200" dirty="0">
                <a:latin typeface="Trebuchet MS" panose="020B0603020202020204" pitchFamily="34" charset="0"/>
              </a:rPr>
              <a:t>Projects that can be done incrementally are good…</a:t>
            </a:r>
          </a:p>
          <a:p>
            <a:pPr lvl="1"/>
            <a:r>
              <a:rPr lang="en-GB" sz="2800" dirty="0">
                <a:latin typeface="Trebuchet MS" panose="020B0603020202020204" pitchFamily="34" charset="0"/>
              </a:rPr>
              <a:t>Producing a pass-grade project is straightforward</a:t>
            </a:r>
          </a:p>
          <a:p>
            <a:pPr lvl="1"/>
            <a:r>
              <a:rPr lang="en-GB" sz="2800" dirty="0">
                <a:latin typeface="Trebuchet MS" panose="020B0603020202020204" pitchFamily="34" charset="0"/>
              </a:rPr>
              <a:t>Pass-grade project can be extended step by step into something wonderful</a:t>
            </a:r>
          </a:p>
        </p:txBody>
      </p:sp>
      <p:sp>
        <p:nvSpPr>
          <p:cNvPr id="4" name="Slide Number Placeholder 3"/>
          <p:cNvSpPr>
            <a:spLocks noGrp="1"/>
          </p:cNvSpPr>
          <p:nvPr>
            <p:ph type="sldNum" sz="quarter" idx="12"/>
          </p:nvPr>
        </p:nvSpPr>
        <p:spPr/>
        <p:txBody>
          <a:bodyPr/>
          <a:lstStyle/>
          <a:p>
            <a:fld id="{110CDCD9-9E0C-5744-A3B0-4405CA7D7C46}" type="slidenum">
              <a:rPr lang="en-US" smtClean="0"/>
              <a:t>13</a:t>
            </a:fld>
            <a:endParaRPr lang="en-US"/>
          </a:p>
        </p:txBody>
      </p:sp>
      <p:pic>
        <p:nvPicPr>
          <p:cNvPr id="6" name="Picture 5">
            <a:extLst>
              <a:ext uri="{FF2B5EF4-FFF2-40B4-BE49-F238E27FC236}">
                <a16:creationId xmlns:a16="http://schemas.microsoft.com/office/drawing/2014/main" id="{8FB6B51E-145F-46F2-8F68-F5648ABB0C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68408" y="340903"/>
            <a:ext cx="2198527" cy="1597596"/>
          </a:xfrm>
          <a:prstGeom prst="rect">
            <a:avLst/>
          </a:prstGeom>
        </p:spPr>
      </p:pic>
    </p:spTree>
    <p:extLst>
      <p:ext uri="{BB962C8B-B14F-4D97-AF65-F5344CB8AC3E}">
        <p14:creationId xmlns:p14="http://schemas.microsoft.com/office/powerpoint/2010/main" val="78760194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Picking a project: Questions</a:t>
            </a:r>
          </a:p>
        </p:txBody>
      </p:sp>
      <p:sp>
        <p:nvSpPr>
          <p:cNvPr id="3" name="Content Placeholder 2"/>
          <p:cNvSpPr>
            <a:spLocks noGrp="1"/>
          </p:cNvSpPr>
          <p:nvPr>
            <p:ph idx="1"/>
          </p:nvPr>
        </p:nvSpPr>
        <p:spPr/>
        <p:txBody>
          <a:bodyPr>
            <a:noAutofit/>
          </a:bodyPr>
          <a:lstStyle/>
          <a:p>
            <a:r>
              <a:rPr lang="en-GB" sz="2800" dirty="0">
                <a:latin typeface="Trebuchet MS" panose="020B0603020202020204" pitchFamily="34" charset="0"/>
              </a:rPr>
              <a:t>Research projects need</a:t>
            </a:r>
          </a:p>
          <a:p>
            <a:pPr lvl="1"/>
            <a:r>
              <a:rPr lang="en-GB" sz="2400" dirty="0">
                <a:latin typeface="Trebuchet MS" panose="020B0603020202020204" pitchFamily="34" charset="0"/>
              </a:rPr>
              <a:t>Clear focus on topic</a:t>
            </a:r>
          </a:p>
          <a:p>
            <a:pPr lvl="1"/>
            <a:r>
              <a:rPr lang="en-GB" sz="2400" dirty="0">
                <a:latin typeface="Trebuchet MS" panose="020B0603020202020204" pitchFamily="34" charset="0"/>
              </a:rPr>
              <a:t>Specific questions to investigate</a:t>
            </a:r>
          </a:p>
          <a:p>
            <a:r>
              <a:rPr lang="en-GB" sz="2800" dirty="0">
                <a:latin typeface="Trebuchet MS" panose="020B0603020202020204" pitchFamily="34" charset="0"/>
              </a:rPr>
              <a:t>Don’t get hung up on one question</a:t>
            </a:r>
          </a:p>
          <a:p>
            <a:pPr lvl="1"/>
            <a:r>
              <a:rPr lang="en-GB" sz="2400" dirty="0">
                <a:latin typeface="Trebuchet MS" panose="020B0603020202020204" pitchFamily="34" charset="0"/>
              </a:rPr>
              <a:t>Pays to have lots of questions: broad, narrow, concrete, theoretical…</a:t>
            </a:r>
          </a:p>
          <a:p>
            <a:pPr lvl="2"/>
            <a:r>
              <a:rPr lang="en-GB" sz="1815" dirty="0">
                <a:latin typeface="Trebuchet MS" panose="020B0603020202020204" pitchFamily="34" charset="0"/>
              </a:rPr>
              <a:t>But then find your focus!</a:t>
            </a:r>
          </a:p>
          <a:p>
            <a:pPr lvl="1"/>
            <a:r>
              <a:rPr lang="en-GB" sz="2400" dirty="0">
                <a:latin typeface="Trebuchet MS" panose="020B0603020202020204" pitchFamily="34" charset="0"/>
              </a:rPr>
              <a:t>Follow up what you can find something out about</a:t>
            </a:r>
          </a:p>
          <a:p>
            <a:pPr lvl="1"/>
            <a:r>
              <a:rPr lang="en-GB" sz="2400" dirty="0">
                <a:latin typeface="Trebuchet MS" panose="020B0603020202020204" pitchFamily="34" charset="0"/>
              </a:rPr>
              <a:t>Can invent more questions when you have answers for them</a:t>
            </a:r>
          </a:p>
          <a:p>
            <a:pPr lvl="1"/>
            <a:r>
              <a:rPr lang="en-GB" sz="2400" dirty="0">
                <a:latin typeface="Trebuchet MS" panose="020B0603020202020204" pitchFamily="34" charset="0"/>
              </a:rPr>
              <a:t>Can throw away unsuccessful questions IF you have others…</a:t>
            </a:r>
          </a:p>
          <a:p>
            <a:endParaRPr lang="en-GB" sz="2800"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14</a:t>
            </a:fld>
            <a:endParaRPr lang="en-US"/>
          </a:p>
        </p:txBody>
      </p:sp>
      <p:pic>
        <p:nvPicPr>
          <p:cNvPr id="6" name="Picture 5">
            <a:extLst>
              <a:ext uri="{FF2B5EF4-FFF2-40B4-BE49-F238E27FC236}">
                <a16:creationId xmlns:a16="http://schemas.microsoft.com/office/drawing/2014/main" id="{FE96C841-0B4F-4AC5-AFBB-7C618B9B98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582783" flipH="1">
            <a:off x="6805290" y="718571"/>
            <a:ext cx="1650923" cy="2641476"/>
          </a:xfrm>
          <a:prstGeom prst="rect">
            <a:avLst/>
          </a:prstGeom>
        </p:spPr>
      </p:pic>
      <p:sp>
        <p:nvSpPr>
          <p:cNvPr id="8" name="TextBox 7">
            <a:extLst>
              <a:ext uri="{FF2B5EF4-FFF2-40B4-BE49-F238E27FC236}">
                <a16:creationId xmlns:a16="http://schemas.microsoft.com/office/drawing/2014/main" id="{93A2825D-C8BD-4EE7-9B3B-637FF61517AA}"/>
              </a:ext>
            </a:extLst>
          </p:cNvPr>
          <p:cNvSpPr txBox="1"/>
          <p:nvPr/>
        </p:nvSpPr>
        <p:spPr>
          <a:xfrm>
            <a:off x="10344472" y="5895716"/>
            <a:ext cx="1053581" cy="246221"/>
          </a:xfrm>
          <a:prstGeom prst="rect">
            <a:avLst/>
          </a:prstGeom>
          <a:noFill/>
        </p:spPr>
        <p:txBody>
          <a:bodyPr wrap="square" rtlCol="0">
            <a:spAutoFit/>
          </a:bodyPr>
          <a:lstStyle/>
          <a:p>
            <a:r>
              <a:rPr lang="en-GB" sz="500" dirty="0">
                <a:hlinkClick r:id="rId4" tooltip="https://commons.wikimedia.org/wiki/File:Rotating-questionmark.gif"/>
              </a:rPr>
              <a:t>This Photo</a:t>
            </a:r>
            <a:r>
              <a:rPr lang="en-GB" sz="500" dirty="0"/>
              <a:t> by Unknown Author is licensed under </a:t>
            </a:r>
            <a:r>
              <a:rPr lang="en-GB" sz="500" dirty="0">
                <a:hlinkClick r:id="rId5" tooltip="https://creativecommons.org/licenses/by-sa/3.0/"/>
              </a:rPr>
              <a:t>CC BY-SA</a:t>
            </a:r>
            <a:endParaRPr lang="en-GB" sz="500" dirty="0"/>
          </a:p>
        </p:txBody>
      </p:sp>
      <p:pic>
        <p:nvPicPr>
          <p:cNvPr id="16" name="Picture 15">
            <a:extLst>
              <a:ext uri="{FF2B5EF4-FFF2-40B4-BE49-F238E27FC236}">
                <a16:creationId xmlns:a16="http://schemas.microsoft.com/office/drawing/2014/main" id="{12CA9A87-2730-413D-AE53-6338097C9782}"/>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912424" y="4306956"/>
            <a:ext cx="1930356" cy="1930356"/>
          </a:xfrm>
          <a:prstGeom prst="rect">
            <a:avLst/>
          </a:prstGeom>
        </p:spPr>
      </p:pic>
    </p:spTree>
    <p:extLst>
      <p:ext uri="{BB962C8B-B14F-4D97-AF65-F5344CB8AC3E}">
        <p14:creationId xmlns:p14="http://schemas.microsoft.com/office/powerpoint/2010/main" val="21658751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Terms of Reference (</a:t>
            </a:r>
            <a:r>
              <a:rPr lang="en-GB" dirty="0" err="1">
                <a:latin typeface="Trebuchet MS" panose="020B0603020202020204" pitchFamily="34" charset="0"/>
              </a:rPr>
              <a:t>ToR</a:t>
            </a:r>
            <a:r>
              <a:rPr lang="en-GB" dirty="0">
                <a:latin typeface="Trebuchet MS" panose="020B0603020202020204" pitchFamily="34" charset="0"/>
              </a:rPr>
              <a:t>): Aim</a:t>
            </a:r>
          </a:p>
        </p:txBody>
      </p:sp>
      <p:sp>
        <p:nvSpPr>
          <p:cNvPr id="3" name="Content Placeholder 2"/>
          <p:cNvSpPr>
            <a:spLocks noGrp="1"/>
          </p:cNvSpPr>
          <p:nvPr>
            <p:ph idx="1"/>
          </p:nvPr>
        </p:nvSpPr>
        <p:spPr/>
        <p:txBody>
          <a:bodyPr>
            <a:normAutofit fontScale="77500" lnSpcReduction="20000"/>
          </a:bodyPr>
          <a:lstStyle/>
          <a:p>
            <a:r>
              <a:rPr lang="en-GB" dirty="0" err="1">
                <a:latin typeface="Trebuchet MS" panose="020B0603020202020204" pitchFamily="34" charset="0"/>
              </a:rPr>
              <a:t>ToR</a:t>
            </a:r>
            <a:r>
              <a:rPr lang="en-GB" dirty="0">
                <a:latin typeface="Trebuchet MS" panose="020B0603020202020204" pitchFamily="34" charset="0"/>
              </a:rPr>
              <a:t> is recommended for the project module</a:t>
            </a:r>
          </a:p>
          <a:p>
            <a:endParaRPr lang="en-GB" dirty="0">
              <a:latin typeface="Trebuchet MS" panose="020B0603020202020204" pitchFamily="34" charset="0"/>
            </a:endParaRPr>
          </a:p>
          <a:p>
            <a:r>
              <a:rPr lang="en-GB" dirty="0">
                <a:latin typeface="Trebuchet MS" panose="020B0603020202020204" pitchFamily="34" charset="0"/>
              </a:rPr>
              <a:t>Aim is clear vision of what the project is</a:t>
            </a:r>
          </a:p>
          <a:p>
            <a:pPr lvl="1"/>
            <a:r>
              <a:rPr lang="en-GB" dirty="0">
                <a:latin typeface="Trebuchet MS" panose="020B0603020202020204" pitchFamily="34" charset="0"/>
              </a:rPr>
              <a:t>Agreement on a feasible project</a:t>
            </a:r>
          </a:p>
          <a:p>
            <a:pPr lvl="1"/>
            <a:r>
              <a:rPr lang="en-GB" dirty="0">
                <a:latin typeface="Trebuchet MS" panose="020B0603020202020204" pitchFamily="34" charset="0"/>
              </a:rPr>
              <a:t>Clear shared understanding of aims</a:t>
            </a:r>
          </a:p>
          <a:p>
            <a:pPr lvl="1"/>
            <a:r>
              <a:rPr lang="en-GB" dirty="0">
                <a:latin typeface="Trebuchet MS" panose="020B0603020202020204" pitchFamily="34" charset="0"/>
              </a:rPr>
              <a:t>Clear shared understanding of development process</a:t>
            </a:r>
          </a:p>
          <a:p>
            <a:pPr lvl="1"/>
            <a:r>
              <a:rPr lang="en-GB" dirty="0">
                <a:latin typeface="Trebuchet MS" panose="020B0603020202020204" pitchFamily="34" charset="0"/>
              </a:rPr>
              <a:t>Quality check on planning</a:t>
            </a:r>
          </a:p>
          <a:p>
            <a:endParaRPr lang="en-GB"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15</a:t>
            </a:fld>
            <a:endParaRPr lang="en-US"/>
          </a:p>
        </p:txBody>
      </p:sp>
      <p:pic>
        <p:nvPicPr>
          <p:cNvPr id="6" name="Picture 5">
            <a:extLst>
              <a:ext uri="{FF2B5EF4-FFF2-40B4-BE49-F238E27FC236}">
                <a16:creationId xmlns:a16="http://schemas.microsoft.com/office/drawing/2014/main" id="{FB929DB6-502D-4D02-A651-0B6CCBBA592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16480" y="137253"/>
            <a:ext cx="1416733" cy="1416733"/>
          </a:xfrm>
          <a:prstGeom prst="rect">
            <a:avLst/>
          </a:prstGeom>
        </p:spPr>
      </p:pic>
    </p:spTree>
    <p:extLst>
      <p:ext uri="{BB962C8B-B14F-4D97-AF65-F5344CB8AC3E}">
        <p14:creationId xmlns:p14="http://schemas.microsoft.com/office/powerpoint/2010/main" val="319075317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Terms of Reference: Content</a:t>
            </a:r>
          </a:p>
        </p:txBody>
      </p:sp>
      <p:sp>
        <p:nvSpPr>
          <p:cNvPr id="3" name="Content Placeholder 2"/>
          <p:cNvSpPr>
            <a:spLocks noGrp="1"/>
          </p:cNvSpPr>
          <p:nvPr>
            <p:ph idx="1"/>
          </p:nvPr>
        </p:nvSpPr>
        <p:spPr>
          <a:xfrm>
            <a:off x="608904" y="1600512"/>
            <a:ext cx="10974195" cy="4276760"/>
          </a:xfrm>
        </p:spPr>
        <p:txBody>
          <a:bodyPr>
            <a:normAutofit fontScale="70000" lnSpcReduction="20000"/>
          </a:bodyPr>
          <a:lstStyle/>
          <a:p>
            <a:r>
              <a:rPr lang="en-GB" sz="3300" dirty="0">
                <a:solidFill>
                  <a:schemeClr val="accent2"/>
                </a:solidFill>
                <a:latin typeface="Trebuchet MS" panose="020B0603020202020204" pitchFamily="34" charset="0"/>
              </a:rPr>
              <a:t>Header</a:t>
            </a:r>
            <a:r>
              <a:rPr lang="en-GB" sz="3300" dirty="0">
                <a:latin typeface="Trebuchet MS" panose="020B0603020202020204" pitchFamily="34" charset="0"/>
              </a:rPr>
              <a:t>: Name, title, </a:t>
            </a:r>
            <a:r>
              <a:rPr lang="en-GB" sz="3300" dirty="0" err="1">
                <a:latin typeface="Trebuchet MS" panose="020B0603020202020204" pitchFamily="34" charset="0"/>
              </a:rPr>
              <a:t>etc</a:t>
            </a:r>
            <a:endParaRPr lang="en-GB" sz="3300" dirty="0">
              <a:latin typeface="Trebuchet MS" panose="020B0603020202020204" pitchFamily="34" charset="0"/>
            </a:endParaRPr>
          </a:p>
          <a:p>
            <a:r>
              <a:rPr lang="en-GB" sz="3300" dirty="0">
                <a:solidFill>
                  <a:schemeClr val="accent2"/>
                </a:solidFill>
                <a:latin typeface="Trebuchet MS" panose="020B0603020202020204" pitchFamily="34" charset="0"/>
              </a:rPr>
              <a:t>Background</a:t>
            </a:r>
            <a:r>
              <a:rPr lang="en-GB" sz="3300" dirty="0">
                <a:latin typeface="Trebuchet MS" panose="020B0603020202020204" pitchFamily="34" charset="0"/>
              </a:rPr>
              <a:t>: What the problem is, and how you’ll do it</a:t>
            </a:r>
          </a:p>
          <a:p>
            <a:r>
              <a:rPr lang="en-GB" sz="3300" dirty="0">
                <a:solidFill>
                  <a:schemeClr val="accent2"/>
                </a:solidFill>
                <a:latin typeface="Trebuchet MS" panose="020B0603020202020204" pitchFamily="34" charset="0"/>
              </a:rPr>
              <a:t>(Deliverables</a:t>
            </a:r>
            <a:r>
              <a:rPr lang="en-GB" sz="3300" dirty="0">
                <a:latin typeface="Trebuchet MS" panose="020B0603020202020204" pitchFamily="34" charset="0"/>
              </a:rPr>
              <a:t>: What you’ll produce)</a:t>
            </a:r>
          </a:p>
          <a:p>
            <a:r>
              <a:rPr lang="en-GB" sz="3600" dirty="0">
                <a:solidFill>
                  <a:schemeClr val="accent2"/>
                </a:solidFill>
                <a:latin typeface="Trebuchet MS" panose="020B0603020202020204" pitchFamily="34" charset="0"/>
              </a:rPr>
              <a:t>Academic aim</a:t>
            </a:r>
            <a:r>
              <a:rPr lang="en-GB" sz="3600" dirty="0">
                <a:latin typeface="Trebuchet MS" panose="020B0603020202020204" pitchFamily="34" charset="0"/>
              </a:rPr>
              <a:t>: What you want to </a:t>
            </a:r>
            <a:r>
              <a:rPr lang="en-GB" sz="3600" b="1" i="1" dirty="0">
                <a:latin typeface="Trebuchet MS" panose="020B0603020202020204" pitchFamily="34" charset="0"/>
              </a:rPr>
              <a:t>learn</a:t>
            </a:r>
          </a:p>
          <a:p>
            <a:r>
              <a:rPr lang="en-GB" sz="3600" dirty="0">
                <a:solidFill>
                  <a:schemeClr val="accent2"/>
                </a:solidFill>
                <a:latin typeface="Trebuchet MS" panose="020B0603020202020204" pitchFamily="34" charset="0"/>
              </a:rPr>
              <a:t>Research questions</a:t>
            </a:r>
            <a:r>
              <a:rPr lang="en-GB" sz="3600" dirty="0">
                <a:latin typeface="Trebuchet MS" panose="020B0603020202020204" pitchFamily="34" charset="0"/>
              </a:rPr>
              <a:t>: What you want your system, research, etc, to </a:t>
            </a:r>
            <a:r>
              <a:rPr lang="en-GB" sz="3600" b="1" i="1" dirty="0">
                <a:latin typeface="Trebuchet MS" panose="020B0603020202020204" pitchFamily="34" charset="0"/>
              </a:rPr>
              <a:t>tell you</a:t>
            </a:r>
          </a:p>
          <a:p>
            <a:r>
              <a:rPr lang="en-GB" sz="3600" dirty="0">
                <a:solidFill>
                  <a:schemeClr val="accent2"/>
                </a:solidFill>
                <a:latin typeface="Trebuchet MS" panose="020B0603020202020204" pitchFamily="34" charset="0"/>
              </a:rPr>
              <a:t>Research literature</a:t>
            </a:r>
            <a:r>
              <a:rPr lang="en-GB" sz="3600" dirty="0">
                <a:latin typeface="Trebuchet MS" panose="020B0603020202020204" pitchFamily="34" charset="0"/>
              </a:rPr>
              <a:t>: What you’ll </a:t>
            </a:r>
            <a:r>
              <a:rPr lang="en-GB" sz="3600" b="1" i="1" dirty="0">
                <a:latin typeface="Trebuchet MS" panose="020B0603020202020204" pitchFamily="34" charset="0"/>
              </a:rPr>
              <a:t>write about </a:t>
            </a:r>
            <a:r>
              <a:rPr lang="en-GB" sz="3600" dirty="0">
                <a:latin typeface="Trebuchet MS" panose="020B0603020202020204" pitchFamily="34" charset="0"/>
              </a:rPr>
              <a:t>for the research component of your report</a:t>
            </a:r>
          </a:p>
          <a:p>
            <a:r>
              <a:rPr lang="en-GB" sz="3600" dirty="0">
                <a:solidFill>
                  <a:schemeClr val="accent2"/>
                </a:solidFill>
                <a:latin typeface="Trebuchet MS" panose="020B0603020202020204" pitchFamily="34" charset="0"/>
              </a:rPr>
              <a:t>Resources required</a:t>
            </a:r>
            <a:r>
              <a:rPr lang="en-GB" sz="3600" dirty="0">
                <a:latin typeface="Trebuchet MS" panose="020B0603020202020204" pitchFamily="34" charset="0"/>
              </a:rPr>
              <a:t>: What you’ll need, if non-standard</a:t>
            </a:r>
          </a:p>
          <a:p>
            <a:r>
              <a:rPr lang="en-GB" sz="3600" dirty="0">
                <a:solidFill>
                  <a:schemeClr val="accent2"/>
                </a:solidFill>
                <a:latin typeface="Trebuchet MS" panose="020B0603020202020204" pitchFamily="34" charset="0"/>
              </a:rPr>
              <a:t>Risk assessment</a:t>
            </a:r>
            <a:r>
              <a:rPr lang="en-GB" sz="3600" dirty="0">
                <a:latin typeface="Trebuchet MS" panose="020B0603020202020204" pitchFamily="34" charset="0"/>
              </a:rPr>
              <a:t>: What might go wrong, and what your backup plan is</a:t>
            </a:r>
          </a:p>
        </p:txBody>
      </p:sp>
      <p:sp>
        <p:nvSpPr>
          <p:cNvPr id="4" name="Slide Number Placeholder 3"/>
          <p:cNvSpPr>
            <a:spLocks noGrp="1"/>
          </p:cNvSpPr>
          <p:nvPr>
            <p:ph type="sldNum" sz="quarter" idx="12"/>
          </p:nvPr>
        </p:nvSpPr>
        <p:spPr/>
        <p:txBody>
          <a:bodyPr/>
          <a:lstStyle/>
          <a:p>
            <a:fld id="{110CDCD9-9E0C-5744-A3B0-4405CA7D7C46}" type="slidenum">
              <a:rPr lang="en-US" smtClean="0"/>
              <a:t>16</a:t>
            </a:fld>
            <a:endParaRPr lang="en-US"/>
          </a:p>
        </p:txBody>
      </p:sp>
      <p:pic>
        <p:nvPicPr>
          <p:cNvPr id="6" name="Picture 5">
            <a:extLst>
              <a:ext uri="{FF2B5EF4-FFF2-40B4-BE49-F238E27FC236}">
                <a16:creationId xmlns:a16="http://schemas.microsoft.com/office/drawing/2014/main" id="{7A853B2E-1925-4679-9F20-3D1C262F67E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12424" y="274508"/>
            <a:ext cx="1929548" cy="1447161"/>
          </a:xfrm>
          <a:prstGeom prst="rect">
            <a:avLst/>
          </a:prstGeom>
        </p:spPr>
      </p:pic>
    </p:spTree>
    <p:extLst>
      <p:ext uri="{BB962C8B-B14F-4D97-AF65-F5344CB8AC3E}">
        <p14:creationId xmlns:p14="http://schemas.microsoft.com/office/powerpoint/2010/main" val="98103099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Terms of Reference: Time Plan</a:t>
            </a:r>
          </a:p>
        </p:txBody>
      </p:sp>
      <p:sp>
        <p:nvSpPr>
          <p:cNvPr id="3" name="Content Placeholder 2"/>
          <p:cNvSpPr>
            <a:spLocks noGrp="1"/>
          </p:cNvSpPr>
          <p:nvPr>
            <p:ph idx="1"/>
          </p:nvPr>
        </p:nvSpPr>
        <p:spPr>
          <a:xfrm>
            <a:off x="608904" y="1600512"/>
            <a:ext cx="10974195" cy="3340656"/>
          </a:xfrm>
        </p:spPr>
        <p:txBody>
          <a:bodyPr>
            <a:normAutofit/>
          </a:bodyPr>
          <a:lstStyle/>
          <a:p>
            <a:r>
              <a:rPr lang="en-GB" sz="2800" dirty="0"/>
              <a:t>Schedule of activities is essential</a:t>
            </a:r>
          </a:p>
          <a:p>
            <a:pPr lvl="1"/>
            <a:r>
              <a:rPr lang="en-GB" sz="2214" dirty="0"/>
              <a:t>Helps you to think about what you need to do, in what order and how long you have for each major activity</a:t>
            </a:r>
          </a:p>
          <a:p>
            <a:r>
              <a:rPr lang="en-GB" sz="2800" dirty="0"/>
              <a:t>Gantt Charts are customary</a:t>
            </a:r>
          </a:p>
          <a:p>
            <a:pPr lvl="1"/>
            <a:r>
              <a:rPr lang="en-GB" sz="2400" dirty="0"/>
              <a:t>Need to decompose programming and other activities in a lot of detail</a:t>
            </a:r>
          </a:p>
          <a:p>
            <a:pPr lvl="1"/>
            <a:r>
              <a:rPr lang="en-GB" sz="2400" dirty="0"/>
              <a:t>Too easy to get lost in a long bar called ‘coding’</a:t>
            </a:r>
          </a:p>
        </p:txBody>
      </p:sp>
      <p:sp>
        <p:nvSpPr>
          <p:cNvPr id="4" name="Slide Number Placeholder 3"/>
          <p:cNvSpPr>
            <a:spLocks noGrp="1"/>
          </p:cNvSpPr>
          <p:nvPr>
            <p:ph type="sldNum" sz="quarter" idx="12"/>
          </p:nvPr>
        </p:nvSpPr>
        <p:spPr/>
        <p:txBody>
          <a:bodyPr/>
          <a:lstStyle/>
          <a:p>
            <a:fld id="{110CDCD9-9E0C-5744-A3B0-4405CA7D7C46}" type="slidenum">
              <a:rPr lang="en-US" smtClean="0"/>
              <a:pPr/>
              <a:t>17</a:t>
            </a:fld>
            <a:endParaRPr lang="en-US"/>
          </a:p>
        </p:txBody>
      </p:sp>
      <p:pic>
        <p:nvPicPr>
          <p:cNvPr id="6" name="Picture 5">
            <a:extLst>
              <a:ext uri="{FF2B5EF4-FFF2-40B4-BE49-F238E27FC236}">
                <a16:creationId xmlns:a16="http://schemas.microsoft.com/office/drawing/2014/main" id="{B6D56B7C-0F49-4ABE-8ED6-30B65522B6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77703" y="4437112"/>
            <a:ext cx="2844645" cy="2234489"/>
          </a:xfrm>
          <a:prstGeom prst="rect">
            <a:avLst/>
          </a:prstGeom>
        </p:spPr>
      </p:pic>
    </p:spTree>
    <p:extLst>
      <p:ext uri="{BB962C8B-B14F-4D97-AF65-F5344CB8AC3E}">
        <p14:creationId xmlns:p14="http://schemas.microsoft.com/office/powerpoint/2010/main" val="81168504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The Ethical Review Form</a:t>
            </a:r>
          </a:p>
        </p:txBody>
      </p:sp>
      <p:sp>
        <p:nvSpPr>
          <p:cNvPr id="3" name="Content Placeholder 2"/>
          <p:cNvSpPr>
            <a:spLocks noGrp="1"/>
          </p:cNvSpPr>
          <p:nvPr>
            <p:ph idx="1"/>
          </p:nvPr>
        </p:nvSpPr>
        <p:spPr/>
        <p:txBody>
          <a:bodyPr>
            <a:normAutofit fontScale="62500" lnSpcReduction="20000"/>
          </a:bodyPr>
          <a:lstStyle/>
          <a:p>
            <a:r>
              <a:rPr lang="en-GB" dirty="0">
                <a:latin typeface="Trebuchet MS" panose="020B0603020202020204" pitchFamily="34" charset="0"/>
              </a:rPr>
              <a:t>Application to Gain Ethical Approval</a:t>
            </a:r>
          </a:p>
          <a:p>
            <a:r>
              <a:rPr lang="en-GB" b="1" dirty="0">
                <a:solidFill>
                  <a:schemeClr val="accent2"/>
                </a:solidFill>
                <a:latin typeface="Trebuchet MS" panose="020B0603020202020204" pitchFamily="34" charset="0"/>
              </a:rPr>
              <a:t>Mandatory for ALL projects</a:t>
            </a:r>
          </a:p>
          <a:p>
            <a:pPr marL="1042847" lvl="1" indent="-457200">
              <a:buFont typeface="+mj-lt"/>
              <a:buAutoNum type="arabicPeriod"/>
            </a:pPr>
            <a:r>
              <a:rPr lang="en-GB" dirty="0">
                <a:latin typeface="Trebuchet MS" panose="020B0603020202020204" pitchFamily="34" charset="0"/>
              </a:rPr>
              <a:t>No interaction with other people</a:t>
            </a:r>
          </a:p>
          <a:p>
            <a:pPr marL="1042847" lvl="1" indent="-457200">
              <a:buFont typeface="+mj-lt"/>
              <a:buAutoNum type="arabicPeriod"/>
            </a:pPr>
            <a:r>
              <a:rPr lang="en-GB" dirty="0">
                <a:latin typeface="Trebuchet MS" panose="020B0603020202020204" pitchFamily="34" charset="0"/>
              </a:rPr>
              <a:t>Participants are adults who understand the research</a:t>
            </a:r>
          </a:p>
          <a:p>
            <a:pPr marL="1042847" lvl="1" indent="-457200">
              <a:buFont typeface="+mj-lt"/>
              <a:buAutoNum type="arabicPeriod"/>
            </a:pPr>
            <a:r>
              <a:rPr lang="en-GB" dirty="0">
                <a:latin typeface="Trebuchet MS" panose="020B0603020202020204" pitchFamily="34" charset="0"/>
              </a:rPr>
              <a:t>Participants include potentially vulnerable people, such as children or subordinates in power relationships; or research about illegal activities; or risk of injury; </a:t>
            </a:r>
            <a:r>
              <a:rPr lang="en-GB" dirty="0" err="1">
                <a:latin typeface="Trebuchet MS" panose="020B0603020202020204" pitchFamily="34" charset="0"/>
              </a:rPr>
              <a:t>etc</a:t>
            </a:r>
            <a:endParaRPr lang="en-GB" dirty="0">
              <a:latin typeface="Trebuchet MS" panose="020B0603020202020204" pitchFamily="34" charset="0"/>
            </a:endParaRPr>
          </a:p>
          <a:p>
            <a:pPr marL="1042847" lvl="1" indent="-457200">
              <a:buFont typeface="+mj-lt"/>
              <a:buAutoNum type="arabicPeriod"/>
            </a:pPr>
            <a:r>
              <a:rPr lang="en-GB" dirty="0">
                <a:latin typeface="Trebuchet MS" panose="020B0603020202020204" pitchFamily="34" charset="0"/>
              </a:rPr>
              <a:t>Ethically questionable</a:t>
            </a:r>
          </a:p>
          <a:p>
            <a:pPr lvl="2"/>
            <a:r>
              <a:rPr lang="en-GB" dirty="0">
                <a:latin typeface="Trebuchet MS" panose="020B0603020202020204" pitchFamily="34" charset="0"/>
              </a:rPr>
              <a:t>Outcomes 3 or 4 need to go to FREC</a:t>
            </a:r>
          </a:p>
        </p:txBody>
      </p:sp>
      <p:sp>
        <p:nvSpPr>
          <p:cNvPr id="4" name="Slide Number Placeholder 3"/>
          <p:cNvSpPr>
            <a:spLocks noGrp="1"/>
          </p:cNvSpPr>
          <p:nvPr>
            <p:ph type="sldNum" sz="quarter" idx="12"/>
          </p:nvPr>
        </p:nvSpPr>
        <p:spPr/>
        <p:txBody>
          <a:bodyPr/>
          <a:lstStyle/>
          <a:p>
            <a:fld id="{110CDCD9-9E0C-5744-A3B0-4405CA7D7C46}" type="slidenum">
              <a:rPr lang="en-US" smtClean="0"/>
              <a:t>18</a:t>
            </a:fld>
            <a:endParaRPr lang="en-US"/>
          </a:p>
        </p:txBody>
      </p:sp>
      <p:pic>
        <p:nvPicPr>
          <p:cNvPr id="6" name="Picture 5">
            <a:extLst>
              <a:ext uri="{FF2B5EF4-FFF2-40B4-BE49-F238E27FC236}">
                <a16:creationId xmlns:a16="http://schemas.microsoft.com/office/drawing/2014/main" id="{CDCA24C0-6DE8-4B6A-8F7B-FEE1B3A2E4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00256" y="4725144"/>
            <a:ext cx="2094180" cy="1675344"/>
          </a:xfrm>
          <a:prstGeom prst="rect">
            <a:avLst/>
          </a:prstGeom>
        </p:spPr>
      </p:pic>
      <p:sp>
        <p:nvSpPr>
          <p:cNvPr id="7" name="TextBox 6">
            <a:extLst>
              <a:ext uri="{FF2B5EF4-FFF2-40B4-BE49-F238E27FC236}">
                <a16:creationId xmlns:a16="http://schemas.microsoft.com/office/drawing/2014/main" id="{CA28CB3E-9EAD-48A5-9E1D-09D8867BC4D0}"/>
              </a:ext>
            </a:extLst>
          </p:cNvPr>
          <p:cNvSpPr txBox="1"/>
          <p:nvPr/>
        </p:nvSpPr>
        <p:spPr>
          <a:xfrm>
            <a:off x="8400256" y="6400488"/>
            <a:ext cx="2857500" cy="184666"/>
          </a:xfrm>
          <a:prstGeom prst="rect">
            <a:avLst/>
          </a:prstGeom>
          <a:noFill/>
        </p:spPr>
        <p:txBody>
          <a:bodyPr wrap="square" rtlCol="0">
            <a:spAutoFit/>
          </a:bodyPr>
          <a:lstStyle/>
          <a:p>
            <a:r>
              <a:rPr lang="en-GB" sz="600" dirty="0">
                <a:hlinkClick r:id="rId3" tooltip="https://ipkitten.blogspot.com/2009/01/korean-patent-court-officials-get.html"/>
              </a:rPr>
              <a:t>This Photo</a:t>
            </a:r>
            <a:r>
              <a:rPr lang="en-GB" sz="600" dirty="0"/>
              <a:t> by Unknown Author is licensed under </a:t>
            </a:r>
            <a:r>
              <a:rPr lang="en-GB" sz="600" dirty="0">
                <a:hlinkClick r:id="rId4" tooltip="https://creativecommons.org/licenses/by/3.0/"/>
              </a:rPr>
              <a:t>CC BY</a:t>
            </a:r>
            <a:endParaRPr lang="en-GB" sz="600" dirty="0"/>
          </a:p>
        </p:txBody>
      </p:sp>
    </p:spTree>
    <p:extLst>
      <p:ext uri="{BB962C8B-B14F-4D97-AF65-F5344CB8AC3E}">
        <p14:creationId xmlns:p14="http://schemas.microsoft.com/office/powerpoint/2010/main" val="409323445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The Work</a:t>
            </a:r>
          </a:p>
        </p:txBody>
      </p:sp>
      <p:sp>
        <p:nvSpPr>
          <p:cNvPr id="3" name="Content Placeholder 2"/>
          <p:cNvSpPr>
            <a:spLocks noGrp="1"/>
          </p:cNvSpPr>
          <p:nvPr>
            <p:ph idx="1"/>
          </p:nvPr>
        </p:nvSpPr>
        <p:spPr/>
        <p:txBody>
          <a:bodyPr>
            <a:normAutofit fontScale="62500" lnSpcReduction="20000"/>
          </a:bodyPr>
          <a:lstStyle/>
          <a:p>
            <a:r>
              <a:rPr lang="en-GB" dirty="0">
                <a:latin typeface="Trebuchet MS" panose="020B0603020202020204" pitchFamily="34" charset="0"/>
              </a:rPr>
              <a:t>Varies between projects…</a:t>
            </a:r>
          </a:p>
          <a:p>
            <a:r>
              <a:rPr lang="en-GB" dirty="0">
                <a:latin typeface="Trebuchet MS" panose="020B0603020202020204" pitchFamily="34" charset="0"/>
              </a:rPr>
              <a:t>But needs to include an element of background learning and analysis</a:t>
            </a:r>
          </a:p>
          <a:p>
            <a:pPr lvl="1"/>
            <a:r>
              <a:rPr lang="en-GB" dirty="0">
                <a:latin typeface="Trebuchet MS" panose="020B0603020202020204" pitchFamily="34" charset="0"/>
              </a:rPr>
              <a:t>Literature review and/or fact finding</a:t>
            </a:r>
          </a:p>
          <a:p>
            <a:pPr lvl="1"/>
            <a:r>
              <a:rPr lang="en-GB" dirty="0">
                <a:latin typeface="Trebuchet MS" panose="020B0603020202020204" pitchFamily="34" charset="0"/>
              </a:rPr>
              <a:t>Plan for this needs to be in </a:t>
            </a:r>
            <a:r>
              <a:rPr lang="en-GB" dirty="0" err="1">
                <a:latin typeface="Trebuchet MS" panose="020B0603020202020204" pitchFamily="34" charset="0"/>
              </a:rPr>
              <a:t>ToR</a:t>
            </a:r>
            <a:endParaRPr lang="en-GB" dirty="0">
              <a:latin typeface="Trebuchet MS" panose="020B0603020202020204" pitchFamily="34" charset="0"/>
            </a:endParaRPr>
          </a:p>
          <a:p>
            <a:r>
              <a:rPr lang="en-GB" dirty="0">
                <a:latin typeface="Trebuchet MS" panose="020B0603020202020204" pitchFamily="34" charset="0"/>
              </a:rPr>
              <a:t>Needs to consider scholarly questions</a:t>
            </a:r>
          </a:p>
          <a:p>
            <a:r>
              <a:rPr lang="en-GB" dirty="0">
                <a:latin typeface="Trebuchet MS" panose="020B0603020202020204" pitchFamily="34" charset="0"/>
              </a:rPr>
              <a:t>Always wise to write pieces of report as you go along</a:t>
            </a:r>
          </a:p>
          <a:p>
            <a:pPr lvl="1"/>
            <a:r>
              <a:rPr lang="en-GB" dirty="0">
                <a:latin typeface="Trebuchet MS" panose="020B0603020202020204" pitchFamily="34" charset="0"/>
              </a:rPr>
              <a:t>Summaries of papers</a:t>
            </a:r>
          </a:p>
          <a:p>
            <a:pPr lvl="1"/>
            <a:r>
              <a:rPr lang="en-GB" dirty="0">
                <a:latin typeface="Trebuchet MS" panose="020B0603020202020204" pitchFamily="34" charset="0"/>
              </a:rPr>
              <a:t>Summaries of interviews</a:t>
            </a:r>
          </a:p>
          <a:p>
            <a:endParaRPr lang="en-GB"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19</a:t>
            </a:fld>
            <a:endParaRPr lang="en-US"/>
          </a:p>
        </p:txBody>
      </p:sp>
      <p:pic>
        <p:nvPicPr>
          <p:cNvPr id="6" name="Picture 5">
            <a:extLst>
              <a:ext uri="{FF2B5EF4-FFF2-40B4-BE49-F238E27FC236}">
                <a16:creationId xmlns:a16="http://schemas.microsoft.com/office/drawing/2014/main" id="{3724932E-164E-46B5-B470-0096DBFDE3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97813" y="4898819"/>
            <a:ext cx="2281278" cy="1437704"/>
          </a:xfrm>
          <a:prstGeom prst="rect">
            <a:avLst/>
          </a:prstGeom>
        </p:spPr>
      </p:pic>
      <p:sp>
        <p:nvSpPr>
          <p:cNvPr id="7" name="TextBox 6">
            <a:extLst>
              <a:ext uri="{FF2B5EF4-FFF2-40B4-BE49-F238E27FC236}">
                <a16:creationId xmlns:a16="http://schemas.microsoft.com/office/drawing/2014/main" id="{72D4348A-0A35-47B1-A6DF-CFFC17224EAB}"/>
              </a:ext>
            </a:extLst>
          </p:cNvPr>
          <p:cNvSpPr txBox="1"/>
          <p:nvPr/>
        </p:nvSpPr>
        <p:spPr>
          <a:xfrm>
            <a:off x="7699578" y="6457443"/>
            <a:ext cx="2179513" cy="184666"/>
          </a:xfrm>
          <a:prstGeom prst="rect">
            <a:avLst/>
          </a:prstGeom>
          <a:noFill/>
        </p:spPr>
        <p:txBody>
          <a:bodyPr wrap="square" rtlCol="0">
            <a:spAutoFit/>
          </a:bodyPr>
          <a:lstStyle/>
          <a:p>
            <a:r>
              <a:rPr lang="en-GB" sz="600" dirty="0">
                <a:hlinkClick r:id="rId3" tooltip="https://medium.com/railskarate/creating-my-startup-step-1-idea-the-easy-part-7a16837f3a10"/>
              </a:rPr>
              <a:t>This Photo</a:t>
            </a:r>
            <a:r>
              <a:rPr lang="en-GB" sz="600" dirty="0"/>
              <a:t> by Unknown Author is licensed under </a:t>
            </a:r>
            <a:r>
              <a:rPr lang="en-GB" sz="600" dirty="0">
                <a:hlinkClick r:id="rId4" tooltip="https://creativecommons.org/licenses/by/3.0/"/>
              </a:rPr>
              <a:t>CC BY</a:t>
            </a:r>
            <a:endParaRPr lang="en-GB" sz="600" dirty="0"/>
          </a:p>
        </p:txBody>
      </p:sp>
    </p:spTree>
    <p:extLst>
      <p:ext uri="{BB962C8B-B14F-4D97-AF65-F5344CB8AC3E}">
        <p14:creationId xmlns:p14="http://schemas.microsoft.com/office/powerpoint/2010/main" val="54808780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Trebuchet MS" panose="020B0603020202020204" pitchFamily="34" charset="0"/>
              </a:rPr>
              <a:t>Overview</a:t>
            </a:r>
            <a:endParaRPr lang="en-GB" dirty="0">
              <a:latin typeface="Trebuchet MS" panose="020B0603020202020204" pitchFamily="34" charset="0"/>
            </a:endParaRPr>
          </a:p>
        </p:txBody>
      </p:sp>
      <p:sp>
        <p:nvSpPr>
          <p:cNvPr id="3" name="Content Placeholder 2"/>
          <p:cNvSpPr>
            <a:spLocks noGrp="1"/>
          </p:cNvSpPr>
          <p:nvPr>
            <p:ph sz="half" idx="1"/>
          </p:nvPr>
        </p:nvSpPr>
        <p:spPr/>
        <p:txBody>
          <a:bodyPr>
            <a:normAutofit fontScale="85000" lnSpcReduction="20000"/>
          </a:bodyPr>
          <a:lstStyle/>
          <a:p>
            <a:r>
              <a:rPr lang="en-GB">
                <a:latin typeface="Trebuchet MS" panose="020B0603020202020204" pitchFamily="34" charset="0"/>
              </a:rPr>
              <a:t>Your project</a:t>
            </a:r>
          </a:p>
          <a:p>
            <a:pPr lvl="1"/>
            <a:r>
              <a:rPr lang="en-GB">
                <a:latin typeface="Trebuchet MS" panose="020B0603020202020204" pitchFamily="34" charset="0"/>
              </a:rPr>
              <a:t>Types of project</a:t>
            </a:r>
          </a:p>
          <a:p>
            <a:pPr lvl="1"/>
            <a:r>
              <a:rPr lang="en-GB">
                <a:latin typeface="Trebuchet MS" panose="020B0603020202020204" pitchFamily="34" charset="0"/>
              </a:rPr>
              <a:t>Proposing an idea</a:t>
            </a:r>
          </a:p>
          <a:p>
            <a:pPr lvl="1"/>
            <a:r>
              <a:rPr lang="en-GB">
                <a:latin typeface="Trebuchet MS" panose="020B0603020202020204" pitchFamily="34" charset="0"/>
              </a:rPr>
              <a:t>Terms of reference</a:t>
            </a:r>
          </a:p>
          <a:p>
            <a:pPr lvl="1"/>
            <a:r>
              <a:rPr lang="en-GB">
                <a:latin typeface="Trebuchet MS" panose="020B0603020202020204" pitchFamily="34" charset="0"/>
              </a:rPr>
              <a:t>Ethics form</a:t>
            </a:r>
          </a:p>
          <a:p>
            <a:pPr lvl="1"/>
            <a:r>
              <a:rPr lang="en-GB">
                <a:latin typeface="Trebuchet MS" panose="020B0603020202020204" pitchFamily="34" charset="0"/>
              </a:rPr>
              <a:t>The work</a:t>
            </a:r>
          </a:p>
          <a:p>
            <a:pPr lvl="1"/>
            <a:r>
              <a:rPr lang="en-GB">
                <a:latin typeface="Trebuchet MS" panose="020B0603020202020204" pitchFamily="34" charset="0"/>
              </a:rPr>
              <a:t>Writing a report</a:t>
            </a:r>
          </a:p>
          <a:p>
            <a:pPr lvl="1"/>
            <a:r>
              <a:rPr lang="en-GB">
                <a:latin typeface="Trebuchet MS" panose="020B0603020202020204" pitchFamily="34" charset="0"/>
              </a:rPr>
              <a:t>Viva</a:t>
            </a:r>
          </a:p>
          <a:p>
            <a:endParaRPr lang="en-GB" dirty="0">
              <a:latin typeface="Trebuchet MS" panose="020B0603020202020204" pitchFamily="34" charset="0"/>
            </a:endParaRPr>
          </a:p>
        </p:txBody>
      </p:sp>
      <p:sp>
        <p:nvSpPr>
          <p:cNvPr id="4" name="Content Placeholder 3"/>
          <p:cNvSpPr>
            <a:spLocks noGrp="1"/>
          </p:cNvSpPr>
          <p:nvPr>
            <p:ph sz="half" idx="2"/>
          </p:nvPr>
        </p:nvSpPr>
        <p:spPr/>
        <p:txBody>
          <a:bodyPr>
            <a:normAutofit fontScale="85000" lnSpcReduction="20000"/>
          </a:bodyPr>
          <a:lstStyle/>
          <a:p>
            <a:r>
              <a:rPr lang="en-GB">
                <a:latin typeface="Trebuchet MS" panose="020B0603020202020204" pitchFamily="34" charset="0"/>
              </a:rPr>
              <a:t>Procedures</a:t>
            </a:r>
          </a:p>
          <a:p>
            <a:pPr lvl="1"/>
            <a:r>
              <a:rPr lang="en-GB">
                <a:latin typeface="Trebuchet MS" panose="020B0603020202020204" pitchFamily="34" charset="0"/>
              </a:rPr>
              <a:t>Supervision</a:t>
            </a:r>
          </a:p>
          <a:p>
            <a:pPr lvl="1"/>
            <a:r>
              <a:rPr lang="en-GB">
                <a:latin typeface="Trebuchet MS" panose="020B0603020202020204" pitchFamily="34" charset="0"/>
              </a:rPr>
              <a:t>Dates</a:t>
            </a:r>
          </a:p>
          <a:p>
            <a:pPr lvl="1"/>
            <a:r>
              <a:rPr lang="en-GB">
                <a:latin typeface="Trebuchet MS" panose="020B0603020202020204" pitchFamily="34" charset="0"/>
              </a:rPr>
              <a:t>Delays</a:t>
            </a:r>
          </a:p>
          <a:p>
            <a:pPr lvl="1"/>
            <a:r>
              <a:rPr lang="en-GB">
                <a:latin typeface="Trebuchet MS" panose="020B0603020202020204" pitchFamily="34" charset="0"/>
              </a:rPr>
              <a:t>Assessment procedure</a:t>
            </a:r>
          </a:p>
          <a:p>
            <a:endParaRPr lang="en-GB" dirty="0">
              <a:latin typeface="Trebuchet MS" panose="020B0603020202020204" pitchFamily="34" charset="0"/>
            </a:endParaRPr>
          </a:p>
        </p:txBody>
      </p:sp>
      <p:sp>
        <p:nvSpPr>
          <p:cNvPr id="8" name="Slide Number Placeholder 7"/>
          <p:cNvSpPr>
            <a:spLocks noGrp="1"/>
          </p:cNvSpPr>
          <p:nvPr>
            <p:ph type="sldNum" sz="quarter" idx="12"/>
          </p:nvPr>
        </p:nvSpPr>
        <p:spPr/>
        <p:txBody>
          <a:bodyPr/>
          <a:lstStyle/>
          <a:p>
            <a:fld id="{110CDCD9-9E0C-5744-A3B0-4405CA7D7C46}" type="slidenum">
              <a:rPr lang="en-US" smtClean="0"/>
              <a:t>2</a:t>
            </a:fld>
            <a:endParaRPr lang="en-US"/>
          </a:p>
        </p:txBody>
      </p:sp>
    </p:spTree>
    <p:extLst>
      <p:ext uri="{BB962C8B-B14F-4D97-AF65-F5344CB8AC3E}">
        <p14:creationId xmlns:p14="http://schemas.microsoft.com/office/powerpoint/2010/main" val="9233066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The Work: Get </a:t>
            </a:r>
            <a:r>
              <a:rPr lang="en-GB" i="1" dirty="0">
                <a:latin typeface="Trebuchet MS" panose="020B0603020202020204" pitchFamily="34" charset="0"/>
              </a:rPr>
              <a:t>feedback</a:t>
            </a:r>
          </a:p>
        </p:txBody>
      </p:sp>
      <p:sp>
        <p:nvSpPr>
          <p:cNvPr id="3" name="Content Placeholder 2"/>
          <p:cNvSpPr>
            <a:spLocks noGrp="1"/>
          </p:cNvSpPr>
          <p:nvPr>
            <p:ph idx="1"/>
          </p:nvPr>
        </p:nvSpPr>
        <p:spPr/>
        <p:txBody>
          <a:bodyPr>
            <a:normAutofit fontScale="62500" lnSpcReduction="20000"/>
          </a:bodyPr>
          <a:lstStyle/>
          <a:p>
            <a:r>
              <a:rPr lang="en-GB" dirty="0">
                <a:latin typeface="Trebuchet MS" panose="020B0603020202020204" pitchFamily="34" charset="0"/>
              </a:rPr>
              <a:t>Your supervisor can only help if you turn up with ideas and produce stuff to critique</a:t>
            </a:r>
          </a:p>
          <a:p>
            <a:r>
              <a:rPr lang="en-GB" dirty="0">
                <a:latin typeface="Trebuchet MS" panose="020B0603020202020204" pitchFamily="34" charset="0"/>
              </a:rPr>
              <a:t>Development</a:t>
            </a:r>
          </a:p>
          <a:p>
            <a:pPr lvl="1"/>
            <a:r>
              <a:rPr lang="en-GB" dirty="0">
                <a:latin typeface="Trebuchet MS" panose="020B0603020202020204" pitchFamily="34" charset="0"/>
              </a:rPr>
              <a:t>Requirements, design documentation, </a:t>
            </a:r>
            <a:r>
              <a:rPr lang="en-GB" dirty="0" err="1">
                <a:latin typeface="Trebuchet MS" panose="020B0603020202020204" pitchFamily="34" charset="0"/>
              </a:rPr>
              <a:t>etc</a:t>
            </a:r>
            <a:r>
              <a:rPr lang="en-GB" dirty="0">
                <a:latin typeface="Trebuchet MS" panose="020B0603020202020204" pitchFamily="34" charset="0"/>
              </a:rPr>
              <a:t>, needs to be precise and detailed enough to be wrong</a:t>
            </a:r>
          </a:p>
          <a:p>
            <a:pPr lvl="1"/>
            <a:r>
              <a:rPr lang="en-GB" i="1" dirty="0">
                <a:latin typeface="Trebuchet MS" panose="020B0603020202020204" pitchFamily="34" charset="0"/>
              </a:rPr>
              <a:t>Don’t be afraid of being wrong, be afraid of being too vague</a:t>
            </a:r>
          </a:p>
          <a:p>
            <a:r>
              <a:rPr lang="en-GB" dirty="0">
                <a:latin typeface="Trebuchet MS" panose="020B0603020202020204" pitchFamily="34" charset="0"/>
              </a:rPr>
              <a:t>Research</a:t>
            </a:r>
          </a:p>
          <a:p>
            <a:pPr lvl="1"/>
            <a:r>
              <a:rPr lang="en-GB" dirty="0">
                <a:latin typeface="Trebuchet MS" panose="020B0603020202020204" pitchFamily="34" charset="0"/>
              </a:rPr>
              <a:t>The time when you want the sharpest criticism you can get for love or money is </a:t>
            </a:r>
            <a:r>
              <a:rPr lang="en-GB" i="1" dirty="0">
                <a:latin typeface="Trebuchet MS" panose="020B0603020202020204" pitchFamily="34" charset="0"/>
              </a:rPr>
              <a:t>before you run a data gathering activity</a:t>
            </a:r>
          </a:p>
        </p:txBody>
      </p:sp>
      <p:sp>
        <p:nvSpPr>
          <p:cNvPr id="4" name="Slide Number Placeholder 3"/>
          <p:cNvSpPr>
            <a:spLocks noGrp="1"/>
          </p:cNvSpPr>
          <p:nvPr>
            <p:ph type="sldNum" sz="quarter" idx="12"/>
          </p:nvPr>
        </p:nvSpPr>
        <p:spPr/>
        <p:txBody>
          <a:bodyPr/>
          <a:lstStyle/>
          <a:p>
            <a:fld id="{110CDCD9-9E0C-5744-A3B0-4405CA7D7C46}" type="slidenum">
              <a:rPr lang="en-US" smtClean="0"/>
              <a:t>20</a:t>
            </a:fld>
            <a:endParaRPr lang="en-US"/>
          </a:p>
        </p:txBody>
      </p:sp>
      <p:pic>
        <p:nvPicPr>
          <p:cNvPr id="6" name="Picture 5">
            <a:extLst>
              <a:ext uri="{FF2B5EF4-FFF2-40B4-BE49-F238E27FC236}">
                <a16:creationId xmlns:a16="http://schemas.microsoft.com/office/drawing/2014/main" id="{C8C4985C-A923-43C6-9733-9AFB85D264A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92916" y="5115739"/>
            <a:ext cx="1606167" cy="1605008"/>
          </a:xfrm>
          <a:prstGeom prst="rect">
            <a:avLst/>
          </a:prstGeom>
        </p:spPr>
      </p:pic>
    </p:spTree>
    <p:extLst>
      <p:ext uri="{BB962C8B-B14F-4D97-AF65-F5344CB8AC3E}">
        <p14:creationId xmlns:p14="http://schemas.microsoft.com/office/powerpoint/2010/main" val="197535719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Report: Deliverables</a:t>
            </a:r>
          </a:p>
        </p:txBody>
      </p:sp>
      <p:sp>
        <p:nvSpPr>
          <p:cNvPr id="3" name="Content Placeholder 2"/>
          <p:cNvSpPr>
            <a:spLocks noGrp="1"/>
          </p:cNvSpPr>
          <p:nvPr>
            <p:ph idx="1"/>
          </p:nvPr>
        </p:nvSpPr>
        <p:spPr/>
        <p:txBody>
          <a:bodyPr>
            <a:normAutofit fontScale="92500" lnSpcReduction="10000"/>
          </a:bodyPr>
          <a:lstStyle/>
          <a:p>
            <a:r>
              <a:rPr lang="en-GB" sz="3300" dirty="0">
                <a:latin typeface="Trebuchet MS" panose="020B0603020202020204" pitchFamily="34" charset="0"/>
              </a:rPr>
              <a:t>Turnitin submission via </a:t>
            </a:r>
            <a:r>
              <a:rPr lang="en-GB" sz="3300" b="1" dirty="0">
                <a:latin typeface="Trebuchet MS" panose="020B0603020202020204" pitchFamily="34" charset="0"/>
              </a:rPr>
              <a:t>Blackboard</a:t>
            </a:r>
            <a:r>
              <a:rPr lang="en-GB" sz="3300" dirty="0">
                <a:latin typeface="Trebuchet MS" panose="020B0603020202020204" pitchFamily="34" charset="0"/>
              </a:rPr>
              <a:t> only!</a:t>
            </a:r>
          </a:p>
          <a:p>
            <a:pPr lvl="1"/>
            <a:r>
              <a:rPr lang="en-GB" sz="2714" dirty="0">
                <a:latin typeface="Trebuchet MS" panose="020B0603020202020204" pitchFamily="34" charset="0"/>
              </a:rPr>
              <a:t>Your supervisor may appreciate a hard copy – ask!</a:t>
            </a:r>
          </a:p>
          <a:p>
            <a:r>
              <a:rPr lang="en-GB" sz="3300" dirty="0">
                <a:latin typeface="Trebuchet MS" panose="020B0603020202020204" pitchFamily="34" charset="0"/>
              </a:rPr>
              <a:t>Agree deliverables and structure with supervisor</a:t>
            </a:r>
          </a:p>
          <a:p>
            <a:pPr lvl="1"/>
            <a:r>
              <a:rPr lang="en-GB" sz="3300" dirty="0">
                <a:latin typeface="Trebuchet MS" panose="020B0603020202020204" pitchFamily="34" charset="0"/>
              </a:rPr>
              <a:t>Dissertation Report + Product (code or paper)</a:t>
            </a:r>
          </a:p>
          <a:p>
            <a:r>
              <a:rPr lang="en-GB" sz="3300" dirty="0">
                <a:latin typeface="Trebuchet MS" panose="020B0603020202020204" pitchFamily="34" charset="0"/>
              </a:rPr>
              <a:t>Evidence of research and critical analysis</a:t>
            </a:r>
          </a:p>
          <a:p>
            <a:pPr lvl="1"/>
            <a:r>
              <a:rPr lang="en-GB" sz="3300" dirty="0">
                <a:latin typeface="Trebuchet MS" panose="020B0603020202020204" pitchFamily="34" charset="0"/>
              </a:rPr>
              <a:t>Critical review of product</a:t>
            </a:r>
          </a:p>
          <a:p>
            <a:pPr lvl="1"/>
            <a:r>
              <a:rPr lang="en-GB" sz="3300" dirty="0">
                <a:latin typeface="Trebuchet MS" panose="020B0603020202020204" pitchFamily="34" charset="0"/>
              </a:rPr>
              <a:t>Critical review of project</a:t>
            </a:r>
          </a:p>
        </p:txBody>
      </p:sp>
      <p:sp>
        <p:nvSpPr>
          <p:cNvPr id="4" name="Slide Number Placeholder 3"/>
          <p:cNvSpPr>
            <a:spLocks noGrp="1"/>
          </p:cNvSpPr>
          <p:nvPr>
            <p:ph type="sldNum" sz="quarter" idx="12"/>
          </p:nvPr>
        </p:nvSpPr>
        <p:spPr/>
        <p:txBody>
          <a:bodyPr/>
          <a:lstStyle/>
          <a:p>
            <a:fld id="{110CDCD9-9E0C-5744-A3B0-4405CA7D7C46}" type="slidenum">
              <a:rPr lang="en-US" smtClean="0"/>
              <a:t>21</a:t>
            </a:fld>
            <a:endParaRPr lang="en-US"/>
          </a:p>
        </p:txBody>
      </p:sp>
      <p:pic>
        <p:nvPicPr>
          <p:cNvPr id="6" name="Picture 5">
            <a:extLst>
              <a:ext uri="{FF2B5EF4-FFF2-40B4-BE49-F238E27FC236}">
                <a16:creationId xmlns:a16="http://schemas.microsoft.com/office/drawing/2014/main" id="{28FE8EFA-E3D8-478F-95B9-DE132E448D9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8956" y="3650514"/>
            <a:ext cx="2741700" cy="2204864"/>
          </a:xfrm>
          <a:prstGeom prst="rect">
            <a:avLst/>
          </a:prstGeom>
        </p:spPr>
      </p:pic>
      <p:sp>
        <p:nvSpPr>
          <p:cNvPr id="7" name="TextBox 6">
            <a:extLst>
              <a:ext uri="{FF2B5EF4-FFF2-40B4-BE49-F238E27FC236}">
                <a16:creationId xmlns:a16="http://schemas.microsoft.com/office/drawing/2014/main" id="{A887B3C5-1B7A-4208-88E4-E423A178E26E}"/>
              </a:ext>
            </a:extLst>
          </p:cNvPr>
          <p:cNvSpPr txBox="1"/>
          <p:nvPr/>
        </p:nvSpPr>
        <p:spPr>
          <a:xfrm>
            <a:off x="9258956" y="6011996"/>
            <a:ext cx="2741700" cy="369332"/>
          </a:xfrm>
          <a:prstGeom prst="rect">
            <a:avLst/>
          </a:prstGeom>
          <a:noFill/>
        </p:spPr>
        <p:txBody>
          <a:bodyPr wrap="square" rtlCol="0">
            <a:spAutoFit/>
          </a:bodyPr>
          <a:lstStyle/>
          <a:p>
            <a:r>
              <a:rPr lang="en-GB" sz="900" dirty="0">
                <a:hlinkClick r:id="rId3" tooltip="http://www.oraclehome.com.br/2013/05/01/crs_stat-obsoleto-em-11gr2-e-quais-o-substituiram/"/>
              </a:rPr>
              <a:t>This Photo</a:t>
            </a:r>
            <a:r>
              <a:rPr lang="en-GB" sz="900" dirty="0"/>
              <a:t> by Unknown Author is licensed under </a:t>
            </a:r>
            <a:r>
              <a:rPr lang="en-GB" sz="900" dirty="0">
                <a:hlinkClick r:id="rId4" tooltip="https://creativecommons.org/licenses/by-nc-sa/3.0/"/>
              </a:rPr>
              <a:t>CC BY-SA-NC</a:t>
            </a:r>
            <a:endParaRPr lang="en-GB" sz="900" dirty="0"/>
          </a:p>
        </p:txBody>
      </p:sp>
    </p:spTree>
    <p:extLst>
      <p:ext uri="{BB962C8B-B14F-4D97-AF65-F5344CB8AC3E}">
        <p14:creationId xmlns:p14="http://schemas.microsoft.com/office/powerpoint/2010/main" val="159610316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Report: Your Own Work</a:t>
            </a:r>
          </a:p>
        </p:txBody>
      </p:sp>
      <p:sp>
        <p:nvSpPr>
          <p:cNvPr id="3" name="Content Placeholder 2"/>
          <p:cNvSpPr>
            <a:spLocks noGrp="1"/>
          </p:cNvSpPr>
          <p:nvPr>
            <p:ph idx="1"/>
          </p:nvPr>
        </p:nvSpPr>
        <p:spPr/>
        <p:txBody>
          <a:bodyPr>
            <a:normAutofit fontScale="85000" lnSpcReduction="20000"/>
          </a:bodyPr>
          <a:lstStyle/>
          <a:p>
            <a:r>
              <a:rPr lang="en-GB" sz="3300" dirty="0">
                <a:latin typeface="Trebuchet MS" panose="020B0603020202020204" pitchFamily="34" charset="0"/>
              </a:rPr>
              <a:t>…except where you say it isn’t</a:t>
            </a:r>
          </a:p>
          <a:p>
            <a:r>
              <a:rPr lang="en-GB" sz="3300" dirty="0">
                <a:latin typeface="Trebuchet MS" panose="020B0603020202020204" pitchFamily="34" charset="0"/>
              </a:rPr>
              <a:t>Referencing needs to be </a:t>
            </a:r>
            <a:r>
              <a:rPr lang="en-GB" sz="3300" i="1" dirty="0">
                <a:latin typeface="Trebuchet MS" panose="020B0603020202020204" pitchFamily="34" charset="0"/>
              </a:rPr>
              <a:t>honest, clear, accurate</a:t>
            </a:r>
            <a:endParaRPr lang="en-GB" sz="3300" dirty="0">
              <a:latin typeface="Trebuchet MS" panose="020B0603020202020204" pitchFamily="34" charset="0"/>
            </a:endParaRPr>
          </a:p>
          <a:p>
            <a:pPr lvl="1"/>
            <a:r>
              <a:rPr lang="en-GB" sz="3300" i="1" dirty="0">
                <a:latin typeface="Trebuchet MS" panose="020B0603020202020204" pitchFamily="34" charset="0"/>
              </a:rPr>
              <a:t>Previous work</a:t>
            </a:r>
          </a:p>
          <a:p>
            <a:pPr lvl="1"/>
            <a:r>
              <a:rPr lang="en-GB" sz="3300" i="1" dirty="0">
                <a:latin typeface="Trebuchet MS" panose="020B0603020202020204" pitchFamily="34" charset="0"/>
              </a:rPr>
              <a:t>Ideas</a:t>
            </a:r>
          </a:p>
          <a:p>
            <a:pPr lvl="1"/>
            <a:r>
              <a:rPr lang="en-GB" sz="3300" i="1" dirty="0">
                <a:latin typeface="Trebuchet MS" panose="020B0603020202020204" pitchFamily="34" charset="0"/>
              </a:rPr>
              <a:t>Quotations</a:t>
            </a:r>
          </a:p>
          <a:p>
            <a:r>
              <a:rPr lang="en-GB" sz="3300" dirty="0">
                <a:latin typeface="Trebuchet MS" panose="020B0603020202020204" pitchFamily="34" charset="0"/>
              </a:rPr>
              <a:t>No mercy for plagiarists</a:t>
            </a:r>
          </a:p>
          <a:p>
            <a:r>
              <a:rPr lang="en-GB" sz="3300" dirty="0">
                <a:latin typeface="Trebuchet MS" panose="020B0603020202020204" pitchFamily="34" charset="0"/>
              </a:rPr>
              <a:t>Not much mercy for insufficiently careful referencing</a:t>
            </a:r>
          </a:p>
          <a:p>
            <a:pPr lvl="1"/>
            <a:r>
              <a:rPr lang="en-GB" sz="2714" dirty="0">
                <a:latin typeface="Trebuchet MS" panose="020B0603020202020204" pitchFamily="34" charset="0"/>
              </a:rPr>
              <a:t>Use of bibliographic databases, </a:t>
            </a:r>
            <a:r>
              <a:rPr lang="en-GB" sz="2714" dirty="0" err="1">
                <a:latin typeface="Trebuchet MS" panose="020B0603020202020204" pitchFamily="34" charset="0"/>
              </a:rPr>
              <a:t>ie</a:t>
            </a:r>
            <a:r>
              <a:rPr lang="en-GB" sz="2714" dirty="0">
                <a:latin typeface="Trebuchet MS" panose="020B0603020202020204" pitchFamily="34" charset="0"/>
              </a:rPr>
              <a:t>. </a:t>
            </a:r>
            <a:r>
              <a:rPr lang="en-GB" sz="2714" dirty="0" err="1">
                <a:latin typeface="Trebuchet MS" panose="020B0603020202020204" pitchFamily="34" charset="0"/>
              </a:rPr>
              <a:t>Refworks</a:t>
            </a:r>
            <a:r>
              <a:rPr lang="en-GB" sz="2714" dirty="0">
                <a:latin typeface="Trebuchet MS" panose="020B0603020202020204" pitchFamily="34" charset="0"/>
              </a:rPr>
              <a:t> (see library), Zotero, Mendeley</a:t>
            </a:r>
          </a:p>
        </p:txBody>
      </p:sp>
      <p:sp>
        <p:nvSpPr>
          <p:cNvPr id="4" name="Slide Number Placeholder 3"/>
          <p:cNvSpPr>
            <a:spLocks noGrp="1"/>
          </p:cNvSpPr>
          <p:nvPr>
            <p:ph type="sldNum" sz="quarter" idx="12"/>
          </p:nvPr>
        </p:nvSpPr>
        <p:spPr/>
        <p:txBody>
          <a:bodyPr/>
          <a:lstStyle/>
          <a:p>
            <a:fld id="{110CDCD9-9E0C-5744-A3B0-4405CA7D7C46}" type="slidenum">
              <a:rPr lang="en-US" smtClean="0"/>
              <a:t>22</a:t>
            </a:fld>
            <a:endParaRPr lang="en-US"/>
          </a:p>
        </p:txBody>
      </p:sp>
      <p:pic>
        <p:nvPicPr>
          <p:cNvPr id="6" name="Picture 5">
            <a:extLst>
              <a:ext uri="{FF2B5EF4-FFF2-40B4-BE49-F238E27FC236}">
                <a16:creationId xmlns:a16="http://schemas.microsoft.com/office/drawing/2014/main" id="{7CCE50C0-AEC9-4007-A5FF-3CB349DB568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10628" y="1416733"/>
            <a:ext cx="2065412" cy="2065412"/>
          </a:xfrm>
          <a:prstGeom prst="rect">
            <a:avLst/>
          </a:prstGeom>
        </p:spPr>
      </p:pic>
      <p:sp>
        <p:nvSpPr>
          <p:cNvPr id="7" name="TextBox 6">
            <a:extLst>
              <a:ext uri="{FF2B5EF4-FFF2-40B4-BE49-F238E27FC236}">
                <a16:creationId xmlns:a16="http://schemas.microsoft.com/office/drawing/2014/main" id="{28FB86E2-E358-41C0-9E99-BBE0AC48761C}"/>
              </a:ext>
            </a:extLst>
          </p:cNvPr>
          <p:cNvSpPr txBox="1"/>
          <p:nvPr/>
        </p:nvSpPr>
        <p:spPr>
          <a:xfrm>
            <a:off x="9624392" y="3165247"/>
            <a:ext cx="2065412" cy="369332"/>
          </a:xfrm>
          <a:prstGeom prst="rect">
            <a:avLst/>
          </a:prstGeom>
          <a:noFill/>
        </p:spPr>
        <p:txBody>
          <a:bodyPr wrap="square" rtlCol="0">
            <a:spAutoFit/>
          </a:bodyPr>
          <a:lstStyle/>
          <a:p>
            <a:r>
              <a:rPr lang="en-GB" sz="900" dirty="0">
                <a:hlinkClick r:id="rId3" tooltip="https://tobreatheistowrite.com/2015/11/11/nano-poblano-nablopomo-day-11/"/>
              </a:rPr>
              <a:t>This Photo</a:t>
            </a:r>
            <a:r>
              <a:rPr lang="en-GB" sz="900" dirty="0"/>
              <a:t> by Unknown Author is licensed under </a:t>
            </a:r>
            <a:r>
              <a:rPr lang="en-GB" sz="900" dirty="0">
                <a:hlinkClick r:id="rId4" tooltip="https://creativecommons.org/licenses/by-nc-nd/3.0/"/>
              </a:rPr>
              <a:t>CC BY-NC-ND</a:t>
            </a:r>
            <a:endParaRPr lang="en-GB" sz="900" dirty="0"/>
          </a:p>
        </p:txBody>
      </p:sp>
    </p:spTree>
    <p:extLst>
      <p:ext uri="{BB962C8B-B14F-4D97-AF65-F5344CB8AC3E}">
        <p14:creationId xmlns:p14="http://schemas.microsoft.com/office/powerpoint/2010/main" val="80257136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Report: Referencing</a:t>
            </a:r>
          </a:p>
        </p:txBody>
      </p:sp>
      <p:sp>
        <p:nvSpPr>
          <p:cNvPr id="3" name="Content Placeholder 2"/>
          <p:cNvSpPr>
            <a:spLocks noGrp="1"/>
          </p:cNvSpPr>
          <p:nvPr>
            <p:ph idx="1"/>
          </p:nvPr>
        </p:nvSpPr>
        <p:spPr/>
        <p:txBody>
          <a:bodyPr>
            <a:normAutofit/>
          </a:bodyPr>
          <a:lstStyle/>
          <a:p>
            <a:r>
              <a:rPr lang="en-GB" sz="3300" dirty="0">
                <a:latin typeface="Trebuchet MS" panose="020B0603020202020204" pitchFamily="34" charset="0"/>
              </a:rPr>
              <a:t>Consistent application of a standard reference format</a:t>
            </a:r>
          </a:p>
          <a:p>
            <a:pPr lvl="1"/>
            <a:r>
              <a:rPr lang="en-GB" sz="3300" dirty="0">
                <a:latin typeface="Trebuchet MS" panose="020B0603020202020204" pitchFamily="34" charset="0"/>
              </a:rPr>
              <a:t>Name and Date citations in text (Brooks, 2018)</a:t>
            </a:r>
          </a:p>
          <a:p>
            <a:pPr lvl="2"/>
            <a:r>
              <a:rPr lang="en-GB" sz="2715" dirty="0">
                <a:latin typeface="Trebuchet MS" panose="020B0603020202020204" pitchFamily="34" charset="0"/>
              </a:rPr>
              <a:t>‘DMU Harvard’</a:t>
            </a:r>
          </a:p>
          <a:p>
            <a:pPr lvl="2"/>
            <a:r>
              <a:rPr lang="en-GB" sz="2715" dirty="0">
                <a:latin typeface="Trebuchet MS" panose="020B0603020202020204" pitchFamily="34" charset="0"/>
              </a:rPr>
              <a:t>American Psychological Association (APA)</a:t>
            </a:r>
          </a:p>
          <a:p>
            <a:pPr lvl="1"/>
            <a:r>
              <a:rPr lang="en-GB" sz="3300" dirty="0">
                <a:latin typeface="Trebuchet MS" panose="020B0603020202020204" pitchFamily="34" charset="0"/>
              </a:rPr>
              <a:t>Use referencing tool, </a:t>
            </a:r>
            <a:r>
              <a:rPr lang="en-GB" sz="3300" dirty="0" err="1">
                <a:latin typeface="Trebuchet MS" panose="020B0603020202020204" pitchFamily="34" charset="0"/>
              </a:rPr>
              <a:t>eg</a:t>
            </a:r>
            <a:r>
              <a:rPr lang="en-GB" sz="3300" dirty="0">
                <a:latin typeface="Trebuchet MS" panose="020B0603020202020204" pitchFamily="34" charset="0"/>
              </a:rPr>
              <a:t>. </a:t>
            </a:r>
            <a:r>
              <a:rPr lang="en-GB" sz="3300" dirty="0" err="1">
                <a:latin typeface="Trebuchet MS" panose="020B0603020202020204" pitchFamily="34" charset="0"/>
              </a:rPr>
              <a:t>Refworks</a:t>
            </a:r>
            <a:r>
              <a:rPr lang="en-GB" sz="3300" dirty="0">
                <a:latin typeface="Trebuchet MS" panose="020B0603020202020204" pitchFamily="34" charset="0"/>
              </a:rPr>
              <a:t>, </a:t>
            </a:r>
            <a:r>
              <a:rPr lang="en-GB" sz="3300" dirty="0" err="1">
                <a:latin typeface="Trebuchet MS" panose="020B0603020202020204" pitchFamily="34" charset="0"/>
              </a:rPr>
              <a:t>Zotero</a:t>
            </a:r>
            <a:r>
              <a:rPr lang="en-GB" sz="3300" dirty="0">
                <a:latin typeface="Trebuchet MS" panose="020B0603020202020204" pitchFamily="34" charset="0"/>
              </a:rPr>
              <a:t>, </a:t>
            </a:r>
            <a:r>
              <a:rPr lang="en-GB" sz="3300" dirty="0" err="1">
                <a:latin typeface="Trebuchet MS" panose="020B0603020202020204" pitchFamily="34" charset="0"/>
              </a:rPr>
              <a:t>Mandeley</a:t>
            </a:r>
            <a:endParaRPr lang="en-GB" sz="3300"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23</a:t>
            </a:fld>
            <a:endParaRPr lang="en-US"/>
          </a:p>
        </p:txBody>
      </p:sp>
    </p:spTree>
    <p:extLst>
      <p:ext uri="{BB962C8B-B14F-4D97-AF65-F5344CB8AC3E}">
        <p14:creationId xmlns:p14="http://schemas.microsoft.com/office/powerpoint/2010/main" val="4244875838"/>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Viva</a:t>
            </a:r>
          </a:p>
        </p:txBody>
      </p:sp>
      <p:sp>
        <p:nvSpPr>
          <p:cNvPr id="3" name="Content Placeholder 2"/>
          <p:cNvSpPr>
            <a:spLocks noGrp="1"/>
          </p:cNvSpPr>
          <p:nvPr>
            <p:ph idx="1"/>
          </p:nvPr>
        </p:nvSpPr>
        <p:spPr>
          <a:xfrm>
            <a:off x="608904" y="1600512"/>
            <a:ext cx="10974195" cy="4708808"/>
          </a:xfrm>
        </p:spPr>
        <p:txBody>
          <a:bodyPr>
            <a:normAutofit fontScale="62500" lnSpcReduction="20000"/>
          </a:bodyPr>
          <a:lstStyle/>
          <a:p>
            <a:r>
              <a:rPr lang="en-GB" dirty="0">
                <a:latin typeface="Trebuchet MS" panose="020B0603020202020204" pitchFamily="34" charset="0"/>
              </a:rPr>
              <a:t>Essential: </a:t>
            </a:r>
            <a:r>
              <a:rPr lang="en-GB" b="1" dirty="0">
                <a:solidFill>
                  <a:schemeClr val="accent2"/>
                </a:solidFill>
                <a:latin typeface="Trebuchet MS" panose="020B0603020202020204" pitchFamily="34" charset="0"/>
              </a:rPr>
              <a:t>No viva = non-submission of project = fail!</a:t>
            </a:r>
          </a:p>
          <a:p>
            <a:r>
              <a:rPr lang="en-GB" b="1" dirty="0">
                <a:solidFill>
                  <a:srgbClr val="00B050"/>
                </a:solidFill>
                <a:latin typeface="Trebuchet MS" panose="020B0603020202020204" pitchFamily="34" charset="0"/>
              </a:rPr>
              <a:t>Depending on the circumstances, then a ‘virtual viva’ may be acceptable, </a:t>
            </a:r>
            <a:r>
              <a:rPr lang="en-GB" b="1" dirty="0" err="1">
                <a:solidFill>
                  <a:srgbClr val="00B050"/>
                </a:solidFill>
                <a:latin typeface="Trebuchet MS" panose="020B0603020202020204" pitchFamily="34" charset="0"/>
              </a:rPr>
              <a:t>ie</a:t>
            </a:r>
            <a:r>
              <a:rPr lang="en-GB" b="1" dirty="0">
                <a:solidFill>
                  <a:srgbClr val="00B050"/>
                </a:solidFill>
                <a:latin typeface="Trebuchet MS" panose="020B0603020202020204" pitchFamily="34" charset="0"/>
              </a:rPr>
              <a:t>. via MS Teams, Skype, Zoom, etc.</a:t>
            </a:r>
          </a:p>
          <a:p>
            <a:r>
              <a:rPr lang="en-GB" dirty="0">
                <a:latin typeface="Trebuchet MS" panose="020B0603020202020204" pitchFamily="34" charset="0"/>
              </a:rPr>
              <a:t>Seriously unsatisfactory viva can result in failure of entire project</a:t>
            </a:r>
          </a:p>
          <a:p>
            <a:pPr lvl="1"/>
            <a:r>
              <a:rPr lang="en-GB" dirty="0">
                <a:latin typeface="Trebuchet MS" panose="020B0603020202020204" pitchFamily="34" charset="0"/>
              </a:rPr>
              <a:t>Agree date, time and procedure with supervisor and second marker</a:t>
            </a:r>
          </a:p>
          <a:p>
            <a:pPr lvl="2"/>
            <a:r>
              <a:rPr lang="en-GB" dirty="0">
                <a:latin typeface="Trebuchet MS" panose="020B0603020202020204" pitchFamily="34" charset="0"/>
              </a:rPr>
              <a:t>After Deadline Day</a:t>
            </a:r>
          </a:p>
          <a:p>
            <a:pPr lvl="2"/>
            <a:r>
              <a:rPr lang="en-GB" dirty="0">
                <a:latin typeface="Trebuchet MS" panose="020B0603020202020204" pitchFamily="34" charset="0"/>
              </a:rPr>
              <a:t>Normally 30-60 minutes</a:t>
            </a:r>
          </a:p>
          <a:p>
            <a:pPr lvl="2"/>
            <a:r>
              <a:rPr lang="en-GB" dirty="0">
                <a:latin typeface="Trebuchet MS" panose="020B0603020202020204" pitchFamily="34" charset="0"/>
              </a:rPr>
              <a:t>Normally Presentation plus questions</a:t>
            </a:r>
          </a:p>
          <a:p>
            <a:pPr lvl="2"/>
            <a:r>
              <a:rPr lang="en-GB" dirty="0">
                <a:latin typeface="Trebuchet MS" panose="020B0603020202020204" pitchFamily="34" charset="0"/>
              </a:rPr>
              <a:t>Opportunity to show off what you’ve done</a:t>
            </a:r>
          </a:p>
          <a:p>
            <a:pPr lvl="2"/>
            <a:r>
              <a:rPr lang="en-GB" dirty="0">
                <a:latin typeface="Trebuchet MS" panose="020B0603020202020204" pitchFamily="34" charset="0"/>
              </a:rPr>
              <a:t>Opportunity for supervisor and second marker to ask any questions they think they need to ask</a:t>
            </a:r>
          </a:p>
        </p:txBody>
      </p:sp>
      <p:sp>
        <p:nvSpPr>
          <p:cNvPr id="4" name="Slide Number Placeholder 3"/>
          <p:cNvSpPr>
            <a:spLocks noGrp="1"/>
          </p:cNvSpPr>
          <p:nvPr>
            <p:ph type="sldNum" sz="quarter" idx="12"/>
          </p:nvPr>
        </p:nvSpPr>
        <p:spPr/>
        <p:txBody>
          <a:bodyPr/>
          <a:lstStyle/>
          <a:p>
            <a:fld id="{110CDCD9-9E0C-5744-A3B0-4405CA7D7C46}" type="slidenum">
              <a:rPr lang="en-US" smtClean="0"/>
              <a:t>24</a:t>
            </a:fld>
            <a:endParaRPr lang="en-US"/>
          </a:p>
        </p:txBody>
      </p:sp>
      <p:pic>
        <p:nvPicPr>
          <p:cNvPr id="6" name="Picture 5">
            <a:extLst>
              <a:ext uri="{FF2B5EF4-FFF2-40B4-BE49-F238E27FC236}">
                <a16:creationId xmlns:a16="http://schemas.microsoft.com/office/drawing/2014/main" id="{308F5C29-C90F-4A82-8BC2-C4265735A2E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20536" y="2636912"/>
            <a:ext cx="891592" cy="2204864"/>
          </a:xfrm>
          <a:prstGeom prst="rect">
            <a:avLst/>
          </a:prstGeom>
        </p:spPr>
      </p:pic>
      <p:sp>
        <p:nvSpPr>
          <p:cNvPr id="7" name="TextBox 6">
            <a:extLst>
              <a:ext uri="{FF2B5EF4-FFF2-40B4-BE49-F238E27FC236}">
                <a16:creationId xmlns:a16="http://schemas.microsoft.com/office/drawing/2014/main" id="{847DAAA3-1706-4B76-A8C4-4D2C474A4D46}"/>
              </a:ext>
            </a:extLst>
          </p:cNvPr>
          <p:cNvSpPr txBox="1"/>
          <p:nvPr/>
        </p:nvSpPr>
        <p:spPr>
          <a:xfrm>
            <a:off x="11368131" y="4934322"/>
            <a:ext cx="675568" cy="646331"/>
          </a:xfrm>
          <a:prstGeom prst="rect">
            <a:avLst/>
          </a:prstGeom>
          <a:noFill/>
        </p:spPr>
        <p:txBody>
          <a:bodyPr wrap="square" rtlCol="0">
            <a:spAutoFit/>
          </a:bodyPr>
          <a:lstStyle/>
          <a:p>
            <a:r>
              <a:rPr lang="en-GB" sz="600" dirty="0">
                <a:hlinkClick r:id="rId3" tooltip="http://www.osahoneydesigns.net/2010/09/sugar-viva-mexico-viva-viva-vivaaaaaaa.html"/>
              </a:rPr>
              <a:t>This Photo</a:t>
            </a:r>
            <a:r>
              <a:rPr lang="en-GB" sz="600" dirty="0"/>
              <a:t> by Unknown Author is licensed under </a:t>
            </a:r>
            <a:r>
              <a:rPr lang="en-GB" sz="600" dirty="0">
                <a:hlinkClick r:id="rId4" tooltip="https://creativecommons.org/licenses/by-nc-nd/3.0/"/>
              </a:rPr>
              <a:t>CC BY-NC-ND</a:t>
            </a:r>
            <a:endParaRPr lang="en-GB" sz="600" dirty="0"/>
          </a:p>
        </p:txBody>
      </p:sp>
    </p:spTree>
    <p:extLst>
      <p:ext uri="{BB962C8B-B14F-4D97-AF65-F5344CB8AC3E}">
        <p14:creationId xmlns:p14="http://schemas.microsoft.com/office/powerpoint/2010/main" val="126004310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Marking</a:t>
            </a:r>
          </a:p>
        </p:txBody>
      </p:sp>
      <p:sp>
        <p:nvSpPr>
          <p:cNvPr id="3" name="Content Placeholder 2"/>
          <p:cNvSpPr>
            <a:spLocks noGrp="1"/>
          </p:cNvSpPr>
          <p:nvPr>
            <p:ph idx="1"/>
          </p:nvPr>
        </p:nvSpPr>
        <p:spPr/>
        <p:txBody>
          <a:bodyPr>
            <a:normAutofit fontScale="77500" lnSpcReduction="20000"/>
          </a:bodyPr>
          <a:lstStyle/>
          <a:p>
            <a:r>
              <a:rPr lang="en-GB" dirty="0">
                <a:latin typeface="Trebuchet MS" panose="020B0603020202020204" pitchFamily="34" charset="0"/>
              </a:rPr>
              <a:t>Multi-stage procedure</a:t>
            </a:r>
          </a:p>
          <a:p>
            <a:pPr lvl="1"/>
            <a:r>
              <a:rPr lang="en-GB" dirty="0">
                <a:latin typeface="Trebuchet MS" panose="020B0603020202020204" pitchFamily="34" charset="0"/>
              </a:rPr>
              <a:t>Marked independently by supervisor and 2</a:t>
            </a:r>
            <a:r>
              <a:rPr lang="en-GB" baseline="30000" dirty="0">
                <a:latin typeface="Trebuchet MS" panose="020B0603020202020204" pitchFamily="34" charset="0"/>
              </a:rPr>
              <a:t>nd</a:t>
            </a:r>
            <a:r>
              <a:rPr lang="en-GB" dirty="0">
                <a:latin typeface="Trebuchet MS" panose="020B0603020202020204" pitchFamily="34" charset="0"/>
              </a:rPr>
              <a:t> marker</a:t>
            </a:r>
          </a:p>
          <a:p>
            <a:pPr lvl="1"/>
            <a:r>
              <a:rPr lang="en-GB" dirty="0">
                <a:latin typeface="Trebuchet MS" panose="020B0603020202020204" pitchFamily="34" charset="0"/>
              </a:rPr>
              <a:t>Discussion to reach mark</a:t>
            </a:r>
          </a:p>
          <a:p>
            <a:pPr lvl="1"/>
            <a:r>
              <a:rPr lang="en-GB" dirty="0">
                <a:latin typeface="Trebuchet MS" panose="020B0603020202020204" pitchFamily="34" charset="0"/>
              </a:rPr>
              <a:t>Moderation</a:t>
            </a:r>
          </a:p>
          <a:p>
            <a:pPr lvl="1"/>
            <a:r>
              <a:rPr lang="en-GB" dirty="0">
                <a:latin typeface="Trebuchet MS" panose="020B0603020202020204" pitchFamily="34" charset="0"/>
              </a:rPr>
              <a:t>Review by external examiner</a:t>
            </a:r>
          </a:p>
          <a:p>
            <a:pPr lvl="1"/>
            <a:r>
              <a:rPr lang="en-GB" dirty="0">
                <a:latin typeface="Trebuchet MS" panose="020B0603020202020204" pitchFamily="34" charset="0"/>
              </a:rPr>
              <a:t>Assessment Board</a:t>
            </a:r>
          </a:p>
          <a:p>
            <a:pPr lvl="1"/>
            <a:r>
              <a:rPr lang="en-GB" dirty="0">
                <a:latin typeface="Trebuchet MS" panose="020B0603020202020204" pitchFamily="34" charset="0"/>
              </a:rPr>
              <a:t>It’s Official</a:t>
            </a:r>
          </a:p>
          <a:p>
            <a:pPr lvl="1"/>
            <a:endParaRPr lang="en-GB" dirty="0">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25</a:t>
            </a:fld>
            <a:endParaRPr lang="en-US"/>
          </a:p>
        </p:txBody>
      </p:sp>
      <p:pic>
        <p:nvPicPr>
          <p:cNvPr id="6" name="Picture 5">
            <a:extLst>
              <a:ext uri="{FF2B5EF4-FFF2-40B4-BE49-F238E27FC236}">
                <a16:creationId xmlns:a16="http://schemas.microsoft.com/office/drawing/2014/main" id="{36DA7DD8-5912-4F0B-B39D-B5F2D1EDF8B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97164" y="3068960"/>
            <a:ext cx="1727219" cy="1600512"/>
          </a:xfrm>
          <a:prstGeom prst="rect">
            <a:avLst/>
          </a:prstGeom>
        </p:spPr>
      </p:pic>
    </p:spTree>
    <p:extLst>
      <p:ext uri="{BB962C8B-B14F-4D97-AF65-F5344CB8AC3E}">
        <p14:creationId xmlns:p14="http://schemas.microsoft.com/office/powerpoint/2010/main" val="393078310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Marking criteria</a:t>
            </a:r>
          </a:p>
        </p:txBody>
      </p:sp>
      <p:sp>
        <p:nvSpPr>
          <p:cNvPr id="3" name="Content Placeholder 2"/>
          <p:cNvSpPr>
            <a:spLocks noGrp="1"/>
          </p:cNvSpPr>
          <p:nvPr>
            <p:ph idx="1"/>
          </p:nvPr>
        </p:nvSpPr>
        <p:spPr/>
        <p:txBody>
          <a:bodyPr>
            <a:normAutofit fontScale="40000" lnSpcReduction="20000"/>
          </a:bodyPr>
          <a:lstStyle/>
          <a:p>
            <a:pPr marL="457200" indent="-457200">
              <a:buFont typeface="+mj-lt"/>
              <a:buAutoNum type="arabicPeriod"/>
            </a:pPr>
            <a:r>
              <a:rPr lang="en-GB" dirty="0">
                <a:latin typeface="Trebuchet MS" panose="020B0603020202020204" pitchFamily="34" charset="0"/>
              </a:rPr>
              <a:t>Overall academic judgement of quality of entire project</a:t>
            </a:r>
          </a:p>
          <a:p>
            <a:pPr marL="457200" indent="-457200">
              <a:buFont typeface="+mj-lt"/>
              <a:buAutoNum type="arabicPeriod"/>
            </a:pPr>
            <a:r>
              <a:rPr lang="en-US" dirty="0">
                <a:latin typeface="Trebuchet MS" panose="020B0603020202020204" pitchFamily="34" charset="0"/>
              </a:rPr>
              <a:t>A distinction level overall means that the candidate must:</a:t>
            </a:r>
          </a:p>
          <a:p>
            <a:pPr lvl="1"/>
            <a:r>
              <a:rPr lang="en-US" dirty="0">
                <a:latin typeface="Trebuchet MS" panose="020B0603020202020204" pitchFamily="34" charset="0"/>
              </a:rPr>
              <a:t>demonstrate an authoritative grasp of the conceptual context within which the work was undertaken;</a:t>
            </a:r>
          </a:p>
          <a:p>
            <a:pPr lvl="1"/>
            <a:r>
              <a:rPr lang="en-US" dirty="0">
                <a:latin typeface="Trebuchet MS" panose="020B0603020202020204" pitchFamily="34" charset="0"/>
              </a:rPr>
              <a:t>display originality, insight and powers of in-depth critical analysis in the solution offered and/or is able to sustain an argument displaying originality, insight into current debates and conceptual position, in-depth critical analysis, and expresses this argument clearly, concisely and accurately;</a:t>
            </a:r>
          </a:p>
          <a:p>
            <a:pPr lvl="1"/>
            <a:r>
              <a:rPr lang="en-US" dirty="0">
                <a:latin typeface="Trebuchet MS" panose="020B0603020202020204" pitchFamily="34" charset="0"/>
              </a:rPr>
              <a:t>demonstrate a high degree of relevant technical competence.</a:t>
            </a:r>
          </a:p>
          <a:p>
            <a:pPr marL="457200" indent="-457200">
              <a:buFont typeface="+mj-lt"/>
              <a:buAutoNum type="arabicPeriod"/>
            </a:pPr>
            <a:r>
              <a:rPr lang="en-GB" dirty="0">
                <a:latin typeface="Trebuchet MS" panose="020B0603020202020204" pitchFamily="34" charset="0"/>
              </a:rPr>
              <a:t>Mark all the key elements:</a:t>
            </a:r>
          </a:p>
          <a:p>
            <a:pPr lvl="1"/>
            <a:r>
              <a:rPr lang="en-GB" dirty="0">
                <a:solidFill>
                  <a:schemeClr val="accent2"/>
                </a:solidFill>
                <a:latin typeface="Trebuchet MS" panose="020B0603020202020204" pitchFamily="34" charset="0"/>
              </a:rPr>
              <a:t>Problem framing, including research questions</a:t>
            </a:r>
          </a:p>
          <a:p>
            <a:pPr lvl="1"/>
            <a:r>
              <a:rPr lang="en-GB" dirty="0">
                <a:solidFill>
                  <a:schemeClr val="accent2"/>
                </a:solidFill>
                <a:latin typeface="Trebuchet MS" panose="020B0603020202020204" pitchFamily="34" charset="0"/>
              </a:rPr>
              <a:t>Fact-finding and literature review</a:t>
            </a:r>
          </a:p>
          <a:p>
            <a:pPr lvl="1"/>
            <a:r>
              <a:rPr lang="en-GB" dirty="0">
                <a:solidFill>
                  <a:schemeClr val="accent2"/>
                </a:solidFill>
                <a:latin typeface="Trebuchet MS" panose="020B0603020202020204" pitchFamily="34" charset="0"/>
              </a:rPr>
              <a:t>Research and development</a:t>
            </a:r>
          </a:p>
          <a:p>
            <a:pPr lvl="1"/>
            <a:r>
              <a:rPr lang="en-GB" dirty="0">
                <a:solidFill>
                  <a:schemeClr val="accent2"/>
                </a:solidFill>
                <a:latin typeface="Trebuchet MS" panose="020B0603020202020204" pitchFamily="34" charset="0"/>
              </a:rPr>
              <a:t>Critical evaluation</a:t>
            </a:r>
          </a:p>
          <a:p>
            <a:pPr lvl="1"/>
            <a:r>
              <a:rPr lang="en-GB" dirty="0">
                <a:solidFill>
                  <a:schemeClr val="accent2"/>
                </a:solidFill>
                <a:latin typeface="Trebuchet MS" panose="020B0603020202020204" pitchFamily="34" charset="0"/>
              </a:rPr>
              <a:t>Dissertation and documentation</a:t>
            </a:r>
          </a:p>
          <a:p>
            <a:pPr lvl="1"/>
            <a:endParaRPr lang="en-GB" dirty="0">
              <a:solidFill>
                <a:schemeClr val="accent2"/>
              </a:solidFill>
              <a:latin typeface="Trebuchet MS" panose="020B0603020202020204" pitchFamily="34" charset="0"/>
            </a:endParaRPr>
          </a:p>
          <a:p>
            <a:pPr lvl="1"/>
            <a:r>
              <a:rPr lang="en-GB" dirty="0">
                <a:solidFill>
                  <a:schemeClr val="tx2"/>
                </a:solidFill>
                <a:latin typeface="Trebuchet MS" panose="020B0603020202020204" pitchFamily="34" charset="0"/>
              </a:rPr>
              <a:t>Viva</a:t>
            </a:r>
          </a:p>
        </p:txBody>
      </p:sp>
      <p:sp>
        <p:nvSpPr>
          <p:cNvPr id="4" name="Slide Number Placeholder 3"/>
          <p:cNvSpPr>
            <a:spLocks noGrp="1"/>
          </p:cNvSpPr>
          <p:nvPr>
            <p:ph type="sldNum" sz="quarter" idx="12"/>
          </p:nvPr>
        </p:nvSpPr>
        <p:spPr/>
        <p:txBody>
          <a:bodyPr/>
          <a:lstStyle/>
          <a:p>
            <a:fld id="{110CDCD9-9E0C-5744-A3B0-4405CA7D7C46}" type="slidenum">
              <a:rPr lang="en-US" smtClean="0"/>
              <a:t>26</a:t>
            </a:fld>
            <a:endParaRPr lang="en-US"/>
          </a:p>
        </p:txBody>
      </p:sp>
      <p:pic>
        <p:nvPicPr>
          <p:cNvPr id="6" name="Picture 5">
            <a:extLst>
              <a:ext uri="{FF2B5EF4-FFF2-40B4-BE49-F238E27FC236}">
                <a16:creationId xmlns:a16="http://schemas.microsoft.com/office/drawing/2014/main" id="{28E81BB8-6425-4AF4-B131-D0275FE0A2F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75920" y="4218665"/>
            <a:ext cx="1772021" cy="2136849"/>
          </a:xfrm>
          <a:prstGeom prst="rect">
            <a:avLst/>
          </a:prstGeom>
        </p:spPr>
      </p:pic>
      <p:pic>
        <p:nvPicPr>
          <p:cNvPr id="8" name="Picture 7">
            <a:extLst>
              <a:ext uri="{FF2B5EF4-FFF2-40B4-BE49-F238E27FC236}">
                <a16:creationId xmlns:a16="http://schemas.microsoft.com/office/drawing/2014/main" id="{E682FF58-89E0-438C-908D-87B0B08DFC9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783570" y="294608"/>
            <a:ext cx="2131387" cy="1419537"/>
          </a:xfrm>
          <a:prstGeom prst="rect">
            <a:avLst/>
          </a:prstGeom>
        </p:spPr>
      </p:pic>
      <p:sp>
        <p:nvSpPr>
          <p:cNvPr id="9" name="TextBox 8">
            <a:extLst>
              <a:ext uri="{FF2B5EF4-FFF2-40B4-BE49-F238E27FC236}">
                <a16:creationId xmlns:a16="http://schemas.microsoft.com/office/drawing/2014/main" id="{FF649B9A-E289-4D89-8A22-EA68E517A673}"/>
              </a:ext>
            </a:extLst>
          </p:cNvPr>
          <p:cNvSpPr txBox="1"/>
          <p:nvPr/>
        </p:nvSpPr>
        <p:spPr>
          <a:xfrm>
            <a:off x="9783570" y="1700808"/>
            <a:ext cx="2131388" cy="276999"/>
          </a:xfrm>
          <a:prstGeom prst="rect">
            <a:avLst/>
          </a:prstGeom>
          <a:noFill/>
        </p:spPr>
        <p:txBody>
          <a:bodyPr wrap="square" rtlCol="0">
            <a:spAutoFit/>
          </a:bodyPr>
          <a:lstStyle/>
          <a:p>
            <a:r>
              <a:rPr lang="en-GB" sz="600" dirty="0">
                <a:hlinkClick r:id="rId5" tooltip="http://www.differencebetween.com/difference-between-perception-and-vs-judgement/"/>
              </a:rPr>
              <a:t>This Photo</a:t>
            </a:r>
            <a:r>
              <a:rPr lang="en-GB" sz="600" dirty="0"/>
              <a:t> by Unknown Author is licensed under </a:t>
            </a:r>
            <a:r>
              <a:rPr lang="en-GB" sz="600" dirty="0">
                <a:hlinkClick r:id="rId6" tooltip="https://creativecommons.org/licenses/by-sa/3.0/"/>
              </a:rPr>
              <a:t>CC BY-SA</a:t>
            </a:r>
            <a:endParaRPr lang="en-GB" sz="600" dirty="0"/>
          </a:p>
        </p:txBody>
      </p:sp>
    </p:spTree>
    <p:extLst>
      <p:ext uri="{BB962C8B-B14F-4D97-AF65-F5344CB8AC3E}">
        <p14:creationId xmlns:p14="http://schemas.microsoft.com/office/powerpoint/2010/main" val="3887255787"/>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Threshold criteria</a:t>
            </a:r>
          </a:p>
        </p:txBody>
      </p:sp>
      <p:sp>
        <p:nvSpPr>
          <p:cNvPr id="3" name="Content Placeholder 2"/>
          <p:cNvSpPr>
            <a:spLocks noGrp="1"/>
          </p:cNvSpPr>
          <p:nvPr>
            <p:ph idx="1"/>
          </p:nvPr>
        </p:nvSpPr>
        <p:spPr/>
        <p:txBody>
          <a:bodyPr>
            <a:normAutofit fontScale="85000" lnSpcReduction="20000"/>
          </a:bodyPr>
          <a:lstStyle/>
          <a:p>
            <a:r>
              <a:rPr lang="en-GB" dirty="0">
                <a:latin typeface="Trebuchet MS" panose="020B0603020202020204" pitchFamily="34" charset="0"/>
              </a:rPr>
              <a:t>For PASS (50%+)</a:t>
            </a:r>
          </a:p>
          <a:p>
            <a:r>
              <a:rPr lang="en-GB" dirty="0">
                <a:latin typeface="Trebuchet MS" panose="020B0603020202020204" pitchFamily="34" charset="0"/>
              </a:rPr>
              <a:t>For MERIT (60%+)</a:t>
            </a:r>
          </a:p>
          <a:p>
            <a:r>
              <a:rPr lang="en-GB" dirty="0">
                <a:latin typeface="Trebuchet MS" panose="020B0603020202020204" pitchFamily="34" charset="0"/>
              </a:rPr>
              <a:t>For DISTINCTION (70%+)</a:t>
            </a:r>
          </a:p>
          <a:p>
            <a:endParaRPr lang="en-GB" dirty="0">
              <a:latin typeface="Trebuchet MS" panose="020B0603020202020204" pitchFamily="34" charset="0"/>
            </a:endParaRPr>
          </a:p>
          <a:p>
            <a:r>
              <a:rPr lang="en-GB" dirty="0">
                <a:latin typeface="Trebuchet MS" panose="020B0603020202020204" pitchFamily="34" charset="0"/>
              </a:rPr>
              <a:t>A seriously unsatisfactory viva is a fail, regardless</a:t>
            </a:r>
          </a:p>
        </p:txBody>
      </p:sp>
      <p:sp>
        <p:nvSpPr>
          <p:cNvPr id="4" name="Slide Number Placeholder 3"/>
          <p:cNvSpPr>
            <a:spLocks noGrp="1"/>
          </p:cNvSpPr>
          <p:nvPr>
            <p:ph type="sldNum" sz="quarter" idx="12"/>
          </p:nvPr>
        </p:nvSpPr>
        <p:spPr/>
        <p:txBody>
          <a:bodyPr/>
          <a:lstStyle/>
          <a:p>
            <a:fld id="{110CDCD9-9E0C-5744-A3B0-4405CA7D7C46}" type="slidenum">
              <a:rPr lang="en-US" smtClean="0"/>
              <a:t>27</a:t>
            </a:fld>
            <a:endParaRPr lang="en-US"/>
          </a:p>
        </p:txBody>
      </p:sp>
      <p:sp>
        <p:nvSpPr>
          <p:cNvPr id="5" name="Speech Bubble: Rectangle 4">
            <a:extLst>
              <a:ext uri="{FF2B5EF4-FFF2-40B4-BE49-F238E27FC236}">
                <a16:creationId xmlns:a16="http://schemas.microsoft.com/office/drawing/2014/main" id="{F6F53E6B-91F2-4138-A4B4-3DE31B24C531}"/>
              </a:ext>
            </a:extLst>
          </p:cNvPr>
          <p:cNvSpPr/>
          <p:nvPr/>
        </p:nvSpPr>
        <p:spPr>
          <a:xfrm>
            <a:off x="5879976" y="404664"/>
            <a:ext cx="3960440" cy="1604797"/>
          </a:xfrm>
          <a:prstGeom prst="wedgeRectCallout">
            <a:avLst>
              <a:gd name="adj1" fmla="val -56266"/>
              <a:gd name="adj2" fmla="val 7585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Note that whatever grade you get in your dissertation, that is the maximum overall level you can get for your MSc!</a:t>
            </a:r>
          </a:p>
        </p:txBody>
      </p:sp>
    </p:spTree>
    <p:extLst>
      <p:ext uri="{BB962C8B-B14F-4D97-AF65-F5344CB8AC3E}">
        <p14:creationId xmlns:p14="http://schemas.microsoft.com/office/powerpoint/2010/main" val="2729161536"/>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atin typeface="Trebuchet MS" panose="020B0603020202020204" pitchFamily="34" charset="0"/>
              </a:rPr>
              <a:t>Marking criteria</a:t>
            </a:r>
            <a:endParaRPr lang="en-GB" dirty="0">
              <a:latin typeface="Trebuchet MS" panose="020B0603020202020204"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390" y="2041526"/>
            <a:ext cx="8437098" cy="39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10CDCD9-9E0C-5744-A3B0-4405CA7D7C46}" type="slidenum">
              <a:rPr lang="en-US" smtClean="0"/>
              <a:t>28</a:t>
            </a:fld>
            <a:endParaRPr lang="en-US"/>
          </a:p>
        </p:txBody>
      </p:sp>
    </p:spTree>
    <p:extLst>
      <p:ext uri="{BB962C8B-B14F-4D97-AF65-F5344CB8AC3E}">
        <p14:creationId xmlns:p14="http://schemas.microsoft.com/office/powerpoint/2010/main" val="4271746289"/>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Delays</a:t>
            </a:r>
          </a:p>
        </p:txBody>
      </p:sp>
      <p:sp>
        <p:nvSpPr>
          <p:cNvPr id="3" name="Content Placeholder 2"/>
          <p:cNvSpPr>
            <a:spLocks noGrp="1"/>
          </p:cNvSpPr>
          <p:nvPr>
            <p:ph idx="1"/>
          </p:nvPr>
        </p:nvSpPr>
        <p:spPr/>
        <p:txBody>
          <a:bodyPr>
            <a:normAutofit fontScale="47500" lnSpcReduction="20000"/>
          </a:bodyPr>
          <a:lstStyle/>
          <a:p>
            <a:r>
              <a:rPr lang="en-GB" dirty="0">
                <a:solidFill>
                  <a:schemeClr val="accent2"/>
                </a:solidFill>
                <a:latin typeface="Trebuchet MS" panose="020B0603020202020204" pitchFamily="34" charset="0"/>
              </a:rPr>
              <a:t>Extensions</a:t>
            </a:r>
            <a:r>
              <a:rPr lang="en-GB" dirty="0">
                <a:latin typeface="Trebuchet MS" panose="020B0603020202020204" pitchFamily="34" charset="0"/>
              </a:rPr>
              <a:t>: Temporary serious interruption; module leader can authorize up to 2 weeks</a:t>
            </a:r>
          </a:p>
          <a:p>
            <a:r>
              <a:rPr lang="en-GB" dirty="0">
                <a:solidFill>
                  <a:schemeClr val="accent2"/>
                </a:solidFill>
                <a:latin typeface="Trebuchet MS" panose="020B0603020202020204" pitchFamily="34" charset="0"/>
              </a:rPr>
              <a:t>Deferrals</a:t>
            </a:r>
            <a:r>
              <a:rPr lang="en-GB" dirty="0">
                <a:latin typeface="Trebuchet MS" panose="020B0603020202020204" pitchFamily="34" charset="0"/>
              </a:rPr>
              <a:t>: Major problem causing much longer delay; deferral panel can authorize later deadline</a:t>
            </a:r>
          </a:p>
          <a:p>
            <a:pPr lvl="1"/>
            <a:r>
              <a:rPr lang="en-GB" dirty="0">
                <a:latin typeface="Trebuchet MS" panose="020B0603020202020204" pitchFamily="34" charset="0"/>
              </a:rPr>
              <a:t>Form to be submitted online (usually with evidence)</a:t>
            </a:r>
          </a:p>
          <a:p>
            <a:pPr lvl="1"/>
            <a:r>
              <a:rPr lang="en-GB" dirty="0">
                <a:hlinkClick r:id="rId2"/>
              </a:rPr>
              <a:t>https://www.dmu.ac.uk/current-students/student-support/exams-deferrals-regulations-policies/deferral-of-assessments.aspx</a:t>
            </a:r>
            <a:endParaRPr lang="en-GB" dirty="0">
              <a:latin typeface="Trebuchet MS" panose="020B0603020202020204" pitchFamily="34" charset="0"/>
            </a:endParaRPr>
          </a:p>
          <a:p>
            <a:r>
              <a:rPr lang="en-GB" dirty="0">
                <a:solidFill>
                  <a:schemeClr val="accent2"/>
                </a:solidFill>
                <a:latin typeface="Trebuchet MS" panose="020B0603020202020204" pitchFamily="34" charset="0"/>
              </a:rPr>
              <a:t>Interruptions of study</a:t>
            </a:r>
            <a:r>
              <a:rPr lang="en-GB" dirty="0">
                <a:latin typeface="Trebuchet MS" panose="020B0603020202020204" pitchFamily="34" charset="0"/>
              </a:rPr>
              <a:t>: Future event preventing further work; suspension of entire degree for agreed period (never retrospective)</a:t>
            </a:r>
          </a:p>
          <a:p>
            <a:endParaRPr lang="en-GB" dirty="0">
              <a:latin typeface="Trebuchet MS" panose="020B0603020202020204" pitchFamily="34" charset="0"/>
            </a:endParaRPr>
          </a:p>
          <a:p>
            <a:r>
              <a:rPr lang="en-GB" dirty="0">
                <a:latin typeface="Trebuchet MS" panose="020B0603020202020204" pitchFamily="34" charset="0"/>
              </a:rPr>
              <a:t>Consult supervisor as quickly as possible</a:t>
            </a:r>
          </a:p>
          <a:p>
            <a:r>
              <a:rPr lang="en-GB" dirty="0">
                <a:latin typeface="Trebuchet MS" panose="020B0603020202020204" pitchFamily="34" charset="0"/>
              </a:rPr>
              <a:t>Get reliable information</a:t>
            </a:r>
          </a:p>
        </p:txBody>
      </p:sp>
      <p:sp>
        <p:nvSpPr>
          <p:cNvPr id="4" name="Slide Number Placeholder 3"/>
          <p:cNvSpPr>
            <a:spLocks noGrp="1"/>
          </p:cNvSpPr>
          <p:nvPr>
            <p:ph type="sldNum" sz="quarter" idx="12"/>
          </p:nvPr>
        </p:nvSpPr>
        <p:spPr/>
        <p:txBody>
          <a:bodyPr/>
          <a:lstStyle/>
          <a:p>
            <a:fld id="{110CDCD9-9E0C-5744-A3B0-4405CA7D7C46}" type="slidenum">
              <a:rPr lang="en-US" smtClean="0"/>
              <a:t>29</a:t>
            </a:fld>
            <a:endParaRPr lang="en-US"/>
          </a:p>
        </p:txBody>
      </p:sp>
      <p:pic>
        <p:nvPicPr>
          <p:cNvPr id="6" name="Picture 5">
            <a:extLst>
              <a:ext uri="{FF2B5EF4-FFF2-40B4-BE49-F238E27FC236}">
                <a16:creationId xmlns:a16="http://schemas.microsoft.com/office/drawing/2014/main" id="{D9B5886B-3665-43BD-8B6E-0C85EC2EF3F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632504" y="185036"/>
            <a:ext cx="1339912" cy="1004934"/>
          </a:xfrm>
          <a:prstGeom prst="rect">
            <a:avLst/>
          </a:prstGeom>
        </p:spPr>
      </p:pic>
    </p:spTree>
    <p:extLst>
      <p:ext uri="{BB962C8B-B14F-4D97-AF65-F5344CB8AC3E}">
        <p14:creationId xmlns:p14="http://schemas.microsoft.com/office/powerpoint/2010/main" val="161577414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Project</a:t>
            </a:r>
          </a:p>
        </p:txBody>
      </p:sp>
      <p:sp>
        <p:nvSpPr>
          <p:cNvPr id="3" name="Content Placeholder 2"/>
          <p:cNvSpPr>
            <a:spLocks noGrp="1"/>
          </p:cNvSpPr>
          <p:nvPr>
            <p:ph idx="1"/>
          </p:nvPr>
        </p:nvSpPr>
        <p:spPr/>
        <p:txBody>
          <a:bodyPr>
            <a:normAutofit fontScale="55000" lnSpcReduction="20000"/>
          </a:bodyPr>
          <a:lstStyle/>
          <a:p>
            <a:r>
              <a:rPr lang="en-GB" dirty="0">
                <a:latin typeface="Trebuchet MS" panose="020B0603020202020204" pitchFamily="34" charset="0"/>
              </a:rPr>
              <a:t>One Third of a Master’s Degree</a:t>
            </a:r>
          </a:p>
          <a:p>
            <a:r>
              <a:rPr lang="en-GB" dirty="0">
                <a:latin typeface="Trebuchet MS" panose="020B0603020202020204" pitchFamily="34" charset="0"/>
              </a:rPr>
              <a:t>The difference between an MSc and a PGDip</a:t>
            </a:r>
          </a:p>
          <a:p>
            <a:endParaRPr lang="en-GB" dirty="0">
              <a:latin typeface="Trebuchet MS" panose="020B0603020202020204" pitchFamily="34" charset="0"/>
            </a:endParaRPr>
          </a:p>
          <a:p>
            <a:r>
              <a:rPr lang="en-GB" dirty="0">
                <a:latin typeface="Trebuchet MS" panose="020B0603020202020204" pitchFamily="34" charset="0"/>
              </a:rPr>
              <a:t>Substantial piece of independent creative work</a:t>
            </a:r>
          </a:p>
          <a:p>
            <a:r>
              <a:rPr lang="en-GB" dirty="0">
                <a:latin typeface="Trebuchet MS" panose="020B0603020202020204" pitchFamily="34" charset="0"/>
              </a:rPr>
              <a:t>Masters-quality intellectual rigour and depth</a:t>
            </a:r>
          </a:p>
          <a:p>
            <a:endParaRPr lang="en-GB" dirty="0">
              <a:latin typeface="Trebuchet MS" panose="020B0603020202020204" pitchFamily="34" charset="0"/>
            </a:endParaRPr>
          </a:p>
          <a:p>
            <a:endParaRPr lang="en-GB" dirty="0">
              <a:latin typeface="Trebuchet MS" panose="020B0603020202020204" pitchFamily="34" charset="0"/>
            </a:endParaRPr>
          </a:p>
          <a:p>
            <a:r>
              <a:rPr lang="en-GB" dirty="0">
                <a:latin typeface="Trebuchet MS" panose="020B0603020202020204" pitchFamily="34" charset="0"/>
              </a:rPr>
              <a:t>Detailed guide to what to do and how to do it on Blackboard</a:t>
            </a:r>
          </a:p>
          <a:p>
            <a:pPr lvl="1"/>
            <a:r>
              <a:rPr lang="en-GB" dirty="0">
                <a:latin typeface="Trebuchet MS" panose="020B0603020202020204" pitchFamily="34" charset="0"/>
              </a:rPr>
              <a:t>IMAT 5314 MSc Project Guide</a:t>
            </a:r>
            <a:endParaRPr lang="en-GB" b="1" dirty="0">
              <a:solidFill>
                <a:schemeClr val="accent2"/>
              </a:solidFill>
              <a:latin typeface="Trebuchet MS" panose="020B0603020202020204" pitchFamily="34" charset="0"/>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t>3</a:t>
            </a:fld>
            <a:endParaRPr lang="en-US"/>
          </a:p>
        </p:txBody>
      </p:sp>
      <p:graphicFrame>
        <p:nvGraphicFramePr>
          <p:cNvPr id="8" name="Diagram 7">
            <a:extLst>
              <a:ext uri="{FF2B5EF4-FFF2-40B4-BE49-F238E27FC236}">
                <a16:creationId xmlns:a16="http://schemas.microsoft.com/office/drawing/2014/main" id="{EBB8991D-32B6-41DB-BDBD-3B29897A6D6C}"/>
              </a:ext>
            </a:extLst>
          </p:cNvPr>
          <p:cNvGraphicFramePr/>
          <p:nvPr>
            <p:extLst>
              <p:ext uri="{D42A27DB-BD31-4B8C-83A1-F6EECF244321}">
                <p14:modId xmlns:p14="http://schemas.microsoft.com/office/powerpoint/2010/main" val="3374312570"/>
              </p:ext>
            </p:extLst>
          </p:nvPr>
        </p:nvGraphicFramePr>
        <p:xfrm>
          <a:off x="8904312" y="474613"/>
          <a:ext cx="2416436" cy="2493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39555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0579-D367-4101-B85C-A756AF18C303}"/>
              </a:ext>
            </a:extLst>
          </p:cNvPr>
          <p:cNvSpPr>
            <a:spLocks noGrp="1"/>
          </p:cNvSpPr>
          <p:nvPr>
            <p:ph type="title"/>
          </p:nvPr>
        </p:nvSpPr>
        <p:spPr/>
        <p:txBody>
          <a:bodyPr/>
          <a:lstStyle/>
          <a:p>
            <a:r>
              <a:rPr lang="en-GB" dirty="0"/>
              <a:t>Projects in a Pandemic</a:t>
            </a:r>
          </a:p>
        </p:txBody>
      </p:sp>
      <p:sp>
        <p:nvSpPr>
          <p:cNvPr id="3" name="Content Placeholder 2">
            <a:extLst>
              <a:ext uri="{FF2B5EF4-FFF2-40B4-BE49-F238E27FC236}">
                <a16:creationId xmlns:a16="http://schemas.microsoft.com/office/drawing/2014/main" id="{6D9BC032-27CC-4773-97DF-88621607D5DB}"/>
              </a:ext>
            </a:extLst>
          </p:cNvPr>
          <p:cNvSpPr>
            <a:spLocks noGrp="1"/>
          </p:cNvSpPr>
          <p:nvPr>
            <p:ph idx="1"/>
          </p:nvPr>
        </p:nvSpPr>
        <p:spPr>
          <a:xfrm>
            <a:off x="638036" y="1571913"/>
            <a:ext cx="10974195" cy="3833380"/>
          </a:xfrm>
        </p:spPr>
        <p:txBody>
          <a:bodyPr>
            <a:normAutofit fontScale="85000" lnSpcReduction="10000"/>
          </a:bodyPr>
          <a:lstStyle/>
          <a:p>
            <a:pPr marL="342900" indent="-342900">
              <a:buFont typeface="Arial" panose="020B0604020202020204" pitchFamily="34" charset="0"/>
              <a:buChar char="•"/>
            </a:pPr>
            <a:r>
              <a:rPr lang="en-GB" dirty="0"/>
              <a:t>DMU library still available online</a:t>
            </a:r>
          </a:p>
          <a:p>
            <a:pPr marL="800100" lvl="1" indent="-342900">
              <a:buFont typeface="Arial" panose="020B0604020202020204" pitchFamily="34" charset="0"/>
              <a:buChar char="•"/>
            </a:pPr>
            <a:r>
              <a:rPr lang="en-GB" dirty="0"/>
              <a:t>Lots more really good resources and support currently available remotely: </a:t>
            </a:r>
            <a:r>
              <a:rPr lang="en-GB" dirty="0">
                <a:hlinkClick r:id="rId2"/>
              </a:rPr>
              <a:t>https://library.dmu.ac.uk/remote</a:t>
            </a:r>
            <a:endParaRPr lang="en-GB" dirty="0"/>
          </a:p>
          <a:p>
            <a:pPr marL="800100" lvl="1" indent="-342900">
              <a:buFont typeface="Arial" panose="020B0604020202020204" pitchFamily="34" charset="0"/>
              <a:buChar char="•"/>
            </a:pPr>
            <a:r>
              <a:rPr lang="en-GB" dirty="0"/>
              <a:t>Especially additional access to e-resources: </a:t>
            </a:r>
            <a:r>
              <a:rPr lang="en-GB" dirty="0">
                <a:hlinkClick r:id="rId3"/>
              </a:rPr>
              <a:t>https://library.dmu.ac.uk/eresourcesaccess</a:t>
            </a:r>
            <a:endParaRPr lang="en-GB" dirty="0"/>
          </a:p>
          <a:p>
            <a:pPr marL="800100" lvl="1" indent="-342900">
              <a:buFont typeface="Arial" panose="020B0604020202020204" pitchFamily="34" charset="0"/>
              <a:buChar char="•"/>
            </a:pPr>
            <a:r>
              <a:rPr lang="en-US" dirty="0"/>
              <a:t>Unlimited access to library-owned ProQuest </a:t>
            </a:r>
            <a:r>
              <a:rPr lang="en-US" dirty="0" err="1"/>
              <a:t>Ebooks</a:t>
            </a:r>
            <a:r>
              <a:rPr lang="en-US" dirty="0"/>
              <a:t>, includes information on research methods: </a:t>
            </a:r>
            <a:r>
              <a:rPr lang="en-GB" dirty="0">
                <a:hlinkClick r:id="rId4"/>
              </a:rPr>
              <a:t>https://ebookcentral.proquest.com/lib/dmu</a:t>
            </a:r>
            <a:r>
              <a:rPr lang="en-GB" dirty="0"/>
              <a:t> </a:t>
            </a:r>
          </a:p>
          <a:p>
            <a:pPr marL="342900" indent="-342900">
              <a:buFont typeface="Arial" panose="020B0604020202020204" pitchFamily="34" charset="0"/>
              <a:buChar char="•"/>
            </a:pPr>
            <a:r>
              <a:rPr lang="en-GB" dirty="0"/>
              <a:t>Very good set of resource pointers on how to do research in a limited environment</a:t>
            </a:r>
          </a:p>
          <a:p>
            <a:pPr marL="800100" lvl="1" indent="-342900">
              <a:buFont typeface="Arial" panose="020B0604020202020204" pitchFamily="34" charset="0"/>
              <a:buChar char="•"/>
            </a:pPr>
            <a:r>
              <a:rPr lang="en-US" dirty="0"/>
              <a:t>Lupton, D. (editor) (2020) Doing fieldwork in a pandemic (crowd-sourced document). Available at: </a:t>
            </a:r>
            <a:r>
              <a:rPr lang="en-US" u="sng" dirty="0">
                <a:hlinkClick r:id="rId5"/>
              </a:rPr>
              <a:t>https://docs.google.com/document/d/1clGjGABB2h2qbduTgfqribHmog9B6P0NvMgVuiHZCl8/edit?ts=5e88ae0a#</a:t>
            </a:r>
            <a:endParaRPr lang="en-US" u="sng" dirty="0"/>
          </a:p>
          <a:p>
            <a:pPr marL="800100" lvl="1" indent="-342900">
              <a:buFont typeface="Arial" panose="020B0604020202020204" pitchFamily="34" charset="0"/>
              <a:buChar char="•"/>
            </a:pPr>
            <a:r>
              <a:rPr lang="en-US" dirty="0"/>
              <a:t>LSE Digital Ethnography Collective Reading List SHARED DOC - March 2020: </a:t>
            </a:r>
            <a:r>
              <a:rPr lang="en-GB" dirty="0">
                <a:hlinkClick r:id="rId6"/>
              </a:rPr>
              <a:t>https://zoeglatt.com/wp-content/uploads/2020/03/LSE-Digital-Ethnography-Collective-Reading-List-March-2020.pdf</a:t>
            </a:r>
            <a:r>
              <a:rPr lang="en-GB" dirty="0"/>
              <a:t> </a:t>
            </a:r>
            <a:endParaRPr lang="en-GB" u="sng" dirty="0"/>
          </a:p>
          <a:p>
            <a:pPr marL="342900" indent="-342900">
              <a:buFont typeface="Arial" panose="020B0604020202020204" pitchFamily="34" charset="0"/>
              <a:buChar char="•"/>
            </a:pPr>
            <a:r>
              <a:rPr lang="en-US" dirty="0"/>
              <a:t>Think about what is possible/reasonable if doing a development project or need specialist equipment</a:t>
            </a:r>
          </a:p>
        </p:txBody>
      </p:sp>
      <p:sp>
        <p:nvSpPr>
          <p:cNvPr id="4" name="Slide Number Placeholder 3">
            <a:extLst>
              <a:ext uri="{FF2B5EF4-FFF2-40B4-BE49-F238E27FC236}">
                <a16:creationId xmlns:a16="http://schemas.microsoft.com/office/drawing/2014/main" id="{84C9AC81-FDD9-4895-B742-E1C4EDE8CDED}"/>
              </a:ext>
            </a:extLst>
          </p:cNvPr>
          <p:cNvSpPr>
            <a:spLocks noGrp="1"/>
          </p:cNvSpPr>
          <p:nvPr>
            <p:ph type="sldNum" sz="quarter" idx="12"/>
          </p:nvPr>
        </p:nvSpPr>
        <p:spPr/>
        <p:txBody>
          <a:bodyPr/>
          <a:lstStyle/>
          <a:p>
            <a:fld id="{110CDCD9-9E0C-5744-A3B0-4405CA7D7C46}" type="slidenum">
              <a:rPr lang="en-US" smtClean="0"/>
              <a:pPr/>
              <a:t>30</a:t>
            </a:fld>
            <a:endParaRPr lang="en-US" dirty="0"/>
          </a:p>
        </p:txBody>
      </p:sp>
      <p:pic>
        <p:nvPicPr>
          <p:cNvPr id="6" name="Picture 5" descr="A close up of a coral&#10;&#10;Description automatically generated">
            <a:extLst>
              <a:ext uri="{FF2B5EF4-FFF2-40B4-BE49-F238E27FC236}">
                <a16:creationId xmlns:a16="http://schemas.microsoft.com/office/drawing/2014/main" id="{2F702963-2FFB-44DA-8EBE-6CFB3A380313}"/>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56440" y="137253"/>
            <a:ext cx="1991544" cy="1042241"/>
          </a:xfrm>
          <a:prstGeom prst="rect">
            <a:avLst/>
          </a:prstGeom>
        </p:spPr>
      </p:pic>
      <p:sp>
        <p:nvSpPr>
          <p:cNvPr id="7" name="TextBox 6">
            <a:extLst>
              <a:ext uri="{FF2B5EF4-FFF2-40B4-BE49-F238E27FC236}">
                <a16:creationId xmlns:a16="http://schemas.microsoft.com/office/drawing/2014/main" id="{2B72F752-14CF-412C-919C-1DCF95087E9A}"/>
              </a:ext>
            </a:extLst>
          </p:cNvPr>
          <p:cNvSpPr txBox="1"/>
          <p:nvPr/>
        </p:nvSpPr>
        <p:spPr>
          <a:xfrm>
            <a:off x="10056440" y="1196752"/>
            <a:ext cx="1991544" cy="369332"/>
          </a:xfrm>
          <a:prstGeom prst="rect">
            <a:avLst/>
          </a:prstGeom>
          <a:noFill/>
        </p:spPr>
        <p:txBody>
          <a:bodyPr wrap="square" rtlCol="0">
            <a:spAutoFit/>
          </a:bodyPr>
          <a:lstStyle/>
          <a:p>
            <a:r>
              <a:rPr lang="en-GB" sz="900" dirty="0">
                <a:hlinkClick r:id="rId8" tooltip="https://mronline.org/2020/03/19/mike-davis-on-covid-19-the-monster-is-finally-at-the-door/"/>
              </a:rPr>
              <a:t>This Photo</a:t>
            </a:r>
            <a:r>
              <a:rPr lang="en-GB" sz="900" dirty="0"/>
              <a:t> by Unknown Author is licensed under </a:t>
            </a:r>
            <a:r>
              <a:rPr lang="en-GB" sz="900" dirty="0">
                <a:hlinkClick r:id="rId9" tooltip="https://creativecommons.org/licenses/by-nc/3.0/"/>
              </a:rPr>
              <a:t>CC BY-NC</a:t>
            </a:r>
            <a:endParaRPr lang="en-GB" sz="900" dirty="0"/>
          </a:p>
        </p:txBody>
      </p:sp>
      <p:pic>
        <p:nvPicPr>
          <p:cNvPr id="9" name="Picture 8" descr="A picture containing table&#10;&#10;Description automatically generated">
            <a:extLst>
              <a:ext uri="{FF2B5EF4-FFF2-40B4-BE49-F238E27FC236}">
                <a16:creationId xmlns:a16="http://schemas.microsoft.com/office/drawing/2014/main" id="{3DCC37DF-AEAE-4BE9-B3A3-1DBB186029D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434190" y="5085184"/>
            <a:ext cx="1381890" cy="1036712"/>
          </a:xfrm>
          <a:prstGeom prst="rect">
            <a:avLst/>
          </a:prstGeom>
        </p:spPr>
      </p:pic>
      <p:sp>
        <p:nvSpPr>
          <p:cNvPr id="10" name="TextBox 9">
            <a:extLst>
              <a:ext uri="{FF2B5EF4-FFF2-40B4-BE49-F238E27FC236}">
                <a16:creationId xmlns:a16="http://schemas.microsoft.com/office/drawing/2014/main" id="{B10C884F-0E75-4854-A988-B575E802769C}"/>
              </a:ext>
            </a:extLst>
          </p:cNvPr>
          <p:cNvSpPr txBox="1"/>
          <p:nvPr/>
        </p:nvSpPr>
        <p:spPr>
          <a:xfrm>
            <a:off x="5434189" y="6154858"/>
            <a:ext cx="1381891" cy="276999"/>
          </a:xfrm>
          <a:prstGeom prst="rect">
            <a:avLst/>
          </a:prstGeom>
          <a:noFill/>
        </p:spPr>
        <p:txBody>
          <a:bodyPr wrap="square" rtlCol="0">
            <a:spAutoFit/>
          </a:bodyPr>
          <a:lstStyle/>
          <a:p>
            <a:r>
              <a:rPr lang="en-GB" sz="600" dirty="0">
                <a:hlinkClick r:id="rId11" tooltip="http://marcocardinale.blogspot.com/2014/07/tips-for-job-applicants.html"/>
              </a:rPr>
              <a:t>This Photo</a:t>
            </a:r>
            <a:r>
              <a:rPr lang="en-GB" sz="600" dirty="0"/>
              <a:t> by Unknown Author is licensed under </a:t>
            </a:r>
            <a:r>
              <a:rPr lang="en-GB" sz="600" dirty="0">
                <a:hlinkClick r:id="rId12" tooltip="https://creativecommons.org/licenses/by-nc-nd/3.0/"/>
              </a:rPr>
              <a:t>CC BY-NC-ND</a:t>
            </a:r>
            <a:endParaRPr lang="en-GB" sz="600" dirty="0"/>
          </a:p>
        </p:txBody>
      </p:sp>
    </p:spTree>
    <p:extLst>
      <p:ext uri="{BB962C8B-B14F-4D97-AF65-F5344CB8AC3E}">
        <p14:creationId xmlns:p14="http://schemas.microsoft.com/office/powerpoint/2010/main" val="261845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latin typeface="Trebuchet MS" panose="020B0603020202020204" pitchFamily="34" charset="0"/>
              </a:rPr>
              <a:t>Questions</a:t>
            </a:r>
          </a:p>
        </p:txBody>
      </p:sp>
      <p:sp>
        <p:nvSpPr>
          <p:cNvPr id="2" name="Slide Number Placeholder 1"/>
          <p:cNvSpPr>
            <a:spLocks noGrp="1"/>
          </p:cNvSpPr>
          <p:nvPr>
            <p:ph type="sldNum" sz="quarter" idx="12"/>
          </p:nvPr>
        </p:nvSpPr>
        <p:spPr/>
        <p:txBody>
          <a:bodyPr/>
          <a:lstStyle/>
          <a:p>
            <a:fld id="{110CDCD9-9E0C-5744-A3B0-4405CA7D7C46}" type="slidenum">
              <a:rPr lang="en-US" smtClean="0"/>
              <a:t>31</a:t>
            </a:fld>
            <a:endParaRPr lang="en-US"/>
          </a:p>
        </p:txBody>
      </p:sp>
      <p:pic>
        <p:nvPicPr>
          <p:cNvPr id="5" name="Picture 4" descr="MSS: Bring us your burning science ques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84" y="1556792"/>
            <a:ext cx="4394200" cy="4394200"/>
          </a:xfrm>
          <a:prstGeom prst="rect">
            <a:avLst/>
          </a:prstGeom>
        </p:spPr>
      </p:pic>
    </p:spTree>
    <p:extLst>
      <p:ext uri="{BB962C8B-B14F-4D97-AF65-F5344CB8AC3E}">
        <p14:creationId xmlns:p14="http://schemas.microsoft.com/office/powerpoint/2010/main" val="77982743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latin typeface="Trebuchet MS" panose="020B0603020202020204" pitchFamily="34" charset="0"/>
              </a:rPr>
              <a:t>People Involved</a:t>
            </a:r>
          </a:p>
        </p:txBody>
      </p:sp>
      <p:sp>
        <p:nvSpPr>
          <p:cNvPr id="6" name="Content Placeholder 5"/>
          <p:cNvSpPr>
            <a:spLocks noGrp="1"/>
          </p:cNvSpPr>
          <p:nvPr>
            <p:ph sz="half" idx="1"/>
          </p:nvPr>
        </p:nvSpPr>
        <p:spPr/>
        <p:txBody>
          <a:bodyPr>
            <a:normAutofit fontScale="92500"/>
          </a:bodyPr>
          <a:lstStyle/>
          <a:p>
            <a:r>
              <a:rPr lang="en-GB" dirty="0">
                <a:latin typeface="Trebuchet MS" panose="020B0603020202020204" pitchFamily="34" charset="0"/>
              </a:rPr>
              <a:t>Student</a:t>
            </a:r>
          </a:p>
          <a:p>
            <a:r>
              <a:rPr lang="en-GB" dirty="0">
                <a:latin typeface="Trebuchet MS" panose="020B0603020202020204" pitchFamily="34" charset="0"/>
              </a:rPr>
              <a:t>1</a:t>
            </a:r>
            <a:r>
              <a:rPr lang="en-GB" baseline="30000" dirty="0">
                <a:latin typeface="Trebuchet MS" panose="020B0603020202020204" pitchFamily="34" charset="0"/>
              </a:rPr>
              <a:t>st</a:t>
            </a:r>
            <a:r>
              <a:rPr lang="en-GB" dirty="0">
                <a:latin typeface="Trebuchet MS" panose="020B0603020202020204" pitchFamily="34" charset="0"/>
              </a:rPr>
              <a:t> Supervisor</a:t>
            </a:r>
          </a:p>
          <a:p>
            <a:r>
              <a:rPr lang="en-GB" dirty="0">
                <a:latin typeface="Trebuchet MS" panose="020B0603020202020204" pitchFamily="34" charset="0"/>
              </a:rPr>
              <a:t>2</a:t>
            </a:r>
            <a:r>
              <a:rPr lang="en-GB" baseline="30000" dirty="0">
                <a:latin typeface="Trebuchet MS" panose="020B0603020202020204" pitchFamily="34" charset="0"/>
              </a:rPr>
              <a:t>nd</a:t>
            </a:r>
            <a:r>
              <a:rPr lang="en-GB" dirty="0">
                <a:latin typeface="Trebuchet MS" panose="020B0603020202020204" pitchFamily="34" charset="0"/>
              </a:rPr>
              <a:t> Marker</a:t>
            </a:r>
          </a:p>
        </p:txBody>
      </p:sp>
      <p:sp>
        <p:nvSpPr>
          <p:cNvPr id="3" name="Content Placeholder 2">
            <a:extLst>
              <a:ext uri="{FF2B5EF4-FFF2-40B4-BE49-F238E27FC236}">
                <a16:creationId xmlns:a16="http://schemas.microsoft.com/office/drawing/2014/main" id="{15376201-FF32-4724-AB25-0F9BE6C3772E}"/>
              </a:ext>
            </a:extLst>
          </p:cNvPr>
          <p:cNvSpPr>
            <a:spLocks noGrp="1"/>
          </p:cNvSpPr>
          <p:nvPr>
            <p:ph sz="half" idx="2"/>
          </p:nvPr>
        </p:nvSpPr>
        <p:spPr/>
        <p:txBody>
          <a:bodyPr>
            <a:normAutofit fontScale="92500"/>
          </a:bodyPr>
          <a:lstStyle/>
          <a:p>
            <a:r>
              <a:rPr lang="en-GB" dirty="0">
                <a:latin typeface="Trebuchet MS" panose="020B0603020202020204" pitchFamily="34" charset="0"/>
              </a:rPr>
              <a:t>Programme Leader</a:t>
            </a:r>
          </a:p>
          <a:p>
            <a:r>
              <a:rPr lang="en-GB" dirty="0">
                <a:latin typeface="Trebuchet MS" panose="020B0603020202020204" pitchFamily="34" charset="0"/>
              </a:rPr>
              <a:t>MSc Project Module Coordinator (Laurence Brooks)</a:t>
            </a:r>
          </a:p>
          <a:p>
            <a:endParaRPr lang="en-GB" dirty="0"/>
          </a:p>
        </p:txBody>
      </p:sp>
      <p:sp>
        <p:nvSpPr>
          <p:cNvPr id="2" name="Slide Number Placeholder 1"/>
          <p:cNvSpPr>
            <a:spLocks noGrp="1"/>
          </p:cNvSpPr>
          <p:nvPr>
            <p:ph type="sldNum" sz="quarter" idx="12"/>
          </p:nvPr>
        </p:nvSpPr>
        <p:spPr/>
        <p:txBody>
          <a:bodyPr/>
          <a:lstStyle/>
          <a:p>
            <a:fld id="{110CDCD9-9E0C-5744-A3B0-4405CA7D7C46}" type="slidenum">
              <a:rPr lang="en-US" smtClean="0"/>
              <a:t>4</a:t>
            </a:fld>
            <a:endParaRPr lang="en-US"/>
          </a:p>
        </p:txBody>
      </p:sp>
      <p:pic>
        <p:nvPicPr>
          <p:cNvPr id="7" name="Picture 6">
            <a:extLst>
              <a:ext uri="{FF2B5EF4-FFF2-40B4-BE49-F238E27FC236}">
                <a16:creationId xmlns:a16="http://schemas.microsoft.com/office/drawing/2014/main" id="{349E2A46-A188-49D5-9038-E5DE7544347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02085" y="4149079"/>
            <a:ext cx="2450835" cy="1931151"/>
          </a:xfrm>
          <a:prstGeom prst="rect">
            <a:avLst/>
          </a:prstGeom>
        </p:spPr>
      </p:pic>
      <p:sp>
        <p:nvSpPr>
          <p:cNvPr id="8" name="TextBox 7">
            <a:extLst>
              <a:ext uri="{FF2B5EF4-FFF2-40B4-BE49-F238E27FC236}">
                <a16:creationId xmlns:a16="http://schemas.microsoft.com/office/drawing/2014/main" id="{E01D774A-8FB1-4ECF-9A1C-4D45BA8F85A2}"/>
              </a:ext>
            </a:extLst>
          </p:cNvPr>
          <p:cNvSpPr txBox="1"/>
          <p:nvPr/>
        </p:nvSpPr>
        <p:spPr>
          <a:xfrm>
            <a:off x="3202085" y="6295251"/>
            <a:ext cx="2389859" cy="369332"/>
          </a:xfrm>
          <a:prstGeom prst="rect">
            <a:avLst/>
          </a:prstGeom>
          <a:noFill/>
        </p:spPr>
        <p:txBody>
          <a:bodyPr wrap="square" rtlCol="0">
            <a:spAutoFit/>
          </a:bodyPr>
          <a:lstStyle/>
          <a:p>
            <a:r>
              <a:rPr lang="en-GB" sz="900">
                <a:hlinkClick r:id="rId3" tooltip="http://mariamz.wordpress.com/2010/06/15/creating-and-managing-successful-linkedin-groups/"/>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85597856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02285EF-520B-4C5D-A2E1-AA66CA9D0B8E}"/>
              </a:ext>
            </a:extLst>
          </p:cNvPr>
          <p:cNvPicPr>
            <a:picLocks noChangeAspect="1"/>
          </p:cNvPicPr>
          <p:nvPr/>
        </p:nvPicPr>
        <p:blipFill>
          <a:blip r:embed="rId2"/>
          <a:stretch>
            <a:fillRect/>
          </a:stretch>
        </p:blipFill>
        <p:spPr>
          <a:xfrm>
            <a:off x="2927648" y="1161819"/>
            <a:ext cx="7892298" cy="5435533"/>
          </a:xfrm>
          <a:prstGeom prst="rect">
            <a:avLst/>
          </a:prstGeom>
        </p:spPr>
      </p:pic>
      <p:sp>
        <p:nvSpPr>
          <p:cNvPr id="2" name="Title 1">
            <a:extLst>
              <a:ext uri="{FF2B5EF4-FFF2-40B4-BE49-F238E27FC236}">
                <a16:creationId xmlns:a16="http://schemas.microsoft.com/office/drawing/2014/main" id="{3737B1E9-7048-4CC3-838B-4F8F29E5C9C0}"/>
              </a:ext>
            </a:extLst>
          </p:cNvPr>
          <p:cNvSpPr>
            <a:spLocks noGrp="1"/>
          </p:cNvSpPr>
          <p:nvPr>
            <p:ph type="title"/>
          </p:nvPr>
        </p:nvSpPr>
        <p:spPr/>
        <p:txBody>
          <a:bodyPr/>
          <a:lstStyle/>
          <a:p>
            <a:r>
              <a:rPr lang="en-GB" dirty="0"/>
              <a:t>PGT Calendar</a:t>
            </a:r>
          </a:p>
        </p:txBody>
      </p:sp>
      <p:sp>
        <p:nvSpPr>
          <p:cNvPr id="4" name="Slide Number Placeholder 3">
            <a:extLst>
              <a:ext uri="{FF2B5EF4-FFF2-40B4-BE49-F238E27FC236}">
                <a16:creationId xmlns:a16="http://schemas.microsoft.com/office/drawing/2014/main" id="{90DB4D85-E894-49DC-846C-A2330E9DEE65}"/>
              </a:ext>
            </a:extLst>
          </p:cNvPr>
          <p:cNvSpPr>
            <a:spLocks noGrp="1"/>
          </p:cNvSpPr>
          <p:nvPr>
            <p:ph type="sldNum" sz="quarter" idx="12"/>
          </p:nvPr>
        </p:nvSpPr>
        <p:spPr/>
        <p:txBody>
          <a:bodyPr/>
          <a:lstStyle/>
          <a:p>
            <a:fld id="{110CDCD9-9E0C-5744-A3B0-4405CA7D7C46}" type="slidenum">
              <a:rPr lang="en-US" smtClean="0"/>
              <a:pPr/>
              <a:t>5</a:t>
            </a:fld>
            <a:endParaRPr lang="en-US" dirty="0"/>
          </a:p>
        </p:txBody>
      </p:sp>
      <p:sp>
        <p:nvSpPr>
          <p:cNvPr id="6" name="Oval 5">
            <a:extLst>
              <a:ext uri="{FF2B5EF4-FFF2-40B4-BE49-F238E27FC236}">
                <a16:creationId xmlns:a16="http://schemas.microsoft.com/office/drawing/2014/main" id="{317E157D-F3B2-46BB-B2FE-7311192F419F}"/>
              </a:ext>
            </a:extLst>
          </p:cNvPr>
          <p:cNvSpPr/>
          <p:nvPr/>
        </p:nvSpPr>
        <p:spPr>
          <a:xfrm>
            <a:off x="9307601" y="3645024"/>
            <a:ext cx="216024" cy="21602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49DAD38-A8C8-4FFD-BC48-FB83156CF3ED}"/>
              </a:ext>
            </a:extLst>
          </p:cNvPr>
          <p:cNvSpPr/>
          <p:nvPr/>
        </p:nvSpPr>
        <p:spPr>
          <a:xfrm>
            <a:off x="6528048" y="5661248"/>
            <a:ext cx="216024" cy="21602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54EAD501-10AD-498E-A1CB-E613DEA8D803}"/>
              </a:ext>
            </a:extLst>
          </p:cNvPr>
          <p:cNvCxnSpPr>
            <a:cxnSpLocks/>
            <a:stCxn id="6" idx="6"/>
            <a:endCxn id="14" idx="2"/>
          </p:cNvCxnSpPr>
          <p:nvPr/>
        </p:nvCxnSpPr>
        <p:spPr>
          <a:xfrm flipV="1">
            <a:off x="9523625" y="3212976"/>
            <a:ext cx="1763490" cy="5400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D28A034-95D0-41C0-80F6-2890485D0096}"/>
              </a:ext>
            </a:extLst>
          </p:cNvPr>
          <p:cNvCxnSpPr>
            <a:cxnSpLocks/>
            <a:stCxn id="15" idx="1"/>
          </p:cNvCxnSpPr>
          <p:nvPr/>
        </p:nvCxnSpPr>
        <p:spPr>
          <a:xfrm flipH="1" flipV="1">
            <a:off x="6744072" y="5798369"/>
            <a:ext cx="3995457"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F641D893-11D6-463A-825B-0A687A317816}"/>
              </a:ext>
            </a:extLst>
          </p:cNvPr>
          <p:cNvSpPr txBox="1"/>
          <p:nvPr/>
        </p:nvSpPr>
        <p:spPr>
          <a:xfrm>
            <a:off x="10896623" y="2782089"/>
            <a:ext cx="780983" cy="430887"/>
          </a:xfrm>
          <a:prstGeom prst="rect">
            <a:avLst/>
          </a:prstGeom>
          <a:noFill/>
        </p:spPr>
        <p:txBody>
          <a:bodyPr wrap="none" rtlCol="0">
            <a:spAutoFit/>
          </a:bodyPr>
          <a:lstStyle/>
          <a:p>
            <a:r>
              <a:rPr lang="en-GB" dirty="0"/>
              <a:t>Start</a:t>
            </a:r>
          </a:p>
        </p:txBody>
      </p:sp>
      <p:sp>
        <p:nvSpPr>
          <p:cNvPr id="15" name="TextBox 14">
            <a:extLst>
              <a:ext uri="{FF2B5EF4-FFF2-40B4-BE49-F238E27FC236}">
                <a16:creationId xmlns:a16="http://schemas.microsoft.com/office/drawing/2014/main" id="{2596D8DC-C410-44FB-9B7D-3AE352420E97}"/>
              </a:ext>
            </a:extLst>
          </p:cNvPr>
          <p:cNvSpPr txBox="1"/>
          <p:nvPr/>
        </p:nvSpPr>
        <p:spPr>
          <a:xfrm>
            <a:off x="10739529" y="5582926"/>
            <a:ext cx="938077" cy="430887"/>
          </a:xfrm>
          <a:prstGeom prst="rect">
            <a:avLst/>
          </a:prstGeom>
          <a:noFill/>
        </p:spPr>
        <p:txBody>
          <a:bodyPr wrap="none" rtlCol="0">
            <a:spAutoFit/>
          </a:bodyPr>
          <a:lstStyle/>
          <a:p>
            <a:r>
              <a:rPr lang="en-GB" dirty="0"/>
              <a:t>Finish</a:t>
            </a:r>
          </a:p>
        </p:txBody>
      </p:sp>
      <p:sp>
        <p:nvSpPr>
          <p:cNvPr id="16" name="Rectangle 15">
            <a:extLst>
              <a:ext uri="{FF2B5EF4-FFF2-40B4-BE49-F238E27FC236}">
                <a16:creationId xmlns:a16="http://schemas.microsoft.com/office/drawing/2014/main" id="{E9934668-2711-47E5-A23C-BBB852B2A69D}"/>
              </a:ext>
            </a:extLst>
          </p:cNvPr>
          <p:cNvSpPr/>
          <p:nvPr/>
        </p:nvSpPr>
        <p:spPr>
          <a:xfrm>
            <a:off x="4151784" y="5085184"/>
            <a:ext cx="2592288" cy="122413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DE10D34-F199-4E98-8CCA-EFB9CD737B2E}"/>
              </a:ext>
            </a:extLst>
          </p:cNvPr>
          <p:cNvSpPr/>
          <p:nvPr/>
        </p:nvSpPr>
        <p:spPr>
          <a:xfrm>
            <a:off x="8520414" y="3975528"/>
            <a:ext cx="216024" cy="216024"/>
          </a:xfrm>
          <a:prstGeom prst="ellipse">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90523CC-D99C-498C-A9EA-5FAA5AE48478}"/>
              </a:ext>
            </a:extLst>
          </p:cNvPr>
          <p:cNvCxnSpPr>
            <a:cxnSpLocks/>
            <a:stCxn id="19" idx="2"/>
            <a:endCxn id="17" idx="0"/>
          </p:cNvCxnSpPr>
          <p:nvPr/>
        </p:nvCxnSpPr>
        <p:spPr>
          <a:xfrm flipH="1">
            <a:off x="8628426" y="2147723"/>
            <a:ext cx="2737621" cy="182780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B0F0913-998C-44CD-BFBF-31D2649B5E2B}"/>
              </a:ext>
            </a:extLst>
          </p:cNvPr>
          <p:cNvSpPr txBox="1"/>
          <p:nvPr/>
        </p:nvSpPr>
        <p:spPr>
          <a:xfrm>
            <a:off x="10896623" y="1716836"/>
            <a:ext cx="938847" cy="430887"/>
          </a:xfrm>
          <a:prstGeom prst="rect">
            <a:avLst/>
          </a:prstGeom>
          <a:noFill/>
        </p:spPr>
        <p:txBody>
          <a:bodyPr wrap="none" rtlCol="0">
            <a:spAutoFit/>
          </a:bodyPr>
          <a:lstStyle/>
          <a:p>
            <a:r>
              <a:rPr lang="en-GB" dirty="0"/>
              <a:t>Today</a:t>
            </a:r>
          </a:p>
        </p:txBody>
      </p:sp>
      <p:sp>
        <p:nvSpPr>
          <p:cNvPr id="20" name="Rectangle 19">
            <a:extLst>
              <a:ext uri="{FF2B5EF4-FFF2-40B4-BE49-F238E27FC236}">
                <a16:creationId xmlns:a16="http://schemas.microsoft.com/office/drawing/2014/main" id="{A97D54E3-660F-42BD-A002-0C5565ED9957}"/>
              </a:ext>
            </a:extLst>
          </p:cNvPr>
          <p:cNvSpPr/>
          <p:nvPr/>
        </p:nvSpPr>
        <p:spPr>
          <a:xfrm>
            <a:off x="9307601" y="3378709"/>
            <a:ext cx="1252895" cy="122413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57017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Dates</a:t>
            </a:r>
            <a:endParaRPr lang="en-GB" dirty="0"/>
          </a:p>
        </p:txBody>
      </p:sp>
      <p:sp>
        <p:nvSpPr>
          <p:cNvPr id="3" name="Content Placeholder 2"/>
          <p:cNvSpPr>
            <a:spLocks noGrp="1"/>
          </p:cNvSpPr>
          <p:nvPr>
            <p:ph idx="1"/>
          </p:nvPr>
        </p:nvSpPr>
        <p:spPr/>
        <p:txBody>
          <a:bodyPr>
            <a:normAutofit fontScale="77500" lnSpcReduction="20000"/>
          </a:bodyPr>
          <a:lstStyle/>
          <a:p>
            <a:r>
              <a:rPr lang="en-GB" dirty="0"/>
              <a:t>Nominal duration</a:t>
            </a:r>
          </a:p>
          <a:p>
            <a:pPr lvl="1"/>
            <a:r>
              <a:rPr lang="en-GB" dirty="0"/>
              <a:t>14 weeks for full time</a:t>
            </a:r>
          </a:p>
          <a:p>
            <a:pPr lvl="1"/>
            <a:r>
              <a:rPr lang="en-GB" dirty="0"/>
              <a:t>11 months for part time/DL</a:t>
            </a:r>
          </a:p>
          <a:p>
            <a:endParaRPr lang="en-GB" dirty="0"/>
          </a:p>
          <a:p>
            <a:r>
              <a:rPr lang="en-GB" dirty="0"/>
              <a:t>Semester 3, 2019/20 (full time):</a:t>
            </a:r>
          </a:p>
          <a:p>
            <a:pPr lvl="1"/>
            <a:r>
              <a:rPr lang="en-GB" b="1" dirty="0"/>
              <a:t>Start: Wednesday 27 May 2020</a:t>
            </a:r>
          </a:p>
          <a:p>
            <a:pPr lvl="1"/>
            <a:r>
              <a:rPr lang="en-GB" b="1" dirty="0">
                <a:solidFill>
                  <a:srgbClr val="FF0000"/>
                </a:solidFill>
              </a:rPr>
              <a:t>End: Friday 04 September 2020</a:t>
            </a:r>
            <a:endParaRPr lang="en-GB" b="1" dirty="0">
              <a:solidFill>
                <a:srgbClr val="00B050"/>
              </a:solidFill>
            </a:endParaRPr>
          </a:p>
        </p:txBody>
      </p:sp>
      <p:sp>
        <p:nvSpPr>
          <p:cNvPr id="4" name="Slide Number Placeholder 3"/>
          <p:cNvSpPr>
            <a:spLocks noGrp="1"/>
          </p:cNvSpPr>
          <p:nvPr>
            <p:ph type="sldNum" sz="quarter" idx="12"/>
          </p:nvPr>
        </p:nvSpPr>
        <p:spPr/>
        <p:txBody>
          <a:bodyPr/>
          <a:lstStyle/>
          <a:p>
            <a:fld id="{110CDCD9-9E0C-5744-A3B0-4405CA7D7C46}" type="slidenum">
              <a:rPr lang="en-US" smtClean="0"/>
              <a:pPr/>
              <a:t>6</a:t>
            </a:fld>
            <a:endParaRPr lang="en-US"/>
          </a:p>
        </p:txBody>
      </p:sp>
      <p:pic>
        <p:nvPicPr>
          <p:cNvPr id="9" name="Picture 8">
            <a:extLst>
              <a:ext uri="{FF2B5EF4-FFF2-40B4-BE49-F238E27FC236}">
                <a16:creationId xmlns:a16="http://schemas.microsoft.com/office/drawing/2014/main" id="{8BD50E66-94B8-4874-8175-596ADFC9E7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12224" y="1556792"/>
            <a:ext cx="2420317" cy="2010345"/>
          </a:xfrm>
          <a:prstGeom prst="rect">
            <a:avLst/>
          </a:prstGeom>
        </p:spPr>
      </p:pic>
      <p:sp>
        <p:nvSpPr>
          <p:cNvPr id="10" name="TextBox 9">
            <a:extLst>
              <a:ext uri="{FF2B5EF4-FFF2-40B4-BE49-F238E27FC236}">
                <a16:creationId xmlns:a16="http://schemas.microsoft.com/office/drawing/2014/main" id="{E9B320FE-0E8E-4063-BB9E-81362F3CA968}"/>
              </a:ext>
            </a:extLst>
          </p:cNvPr>
          <p:cNvSpPr txBox="1"/>
          <p:nvPr/>
        </p:nvSpPr>
        <p:spPr>
          <a:xfrm>
            <a:off x="8558956" y="3645024"/>
            <a:ext cx="1973585" cy="369332"/>
          </a:xfrm>
          <a:prstGeom prst="rect">
            <a:avLst/>
          </a:prstGeom>
          <a:noFill/>
        </p:spPr>
        <p:txBody>
          <a:bodyPr wrap="square" rtlCol="0">
            <a:spAutoFit/>
          </a:bodyPr>
          <a:lstStyle/>
          <a:p>
            <a:r>
              <a:rPr lang="en-GB" sz="900">
                <a:hlinkClick r:id="rId3" tooltip="http://work-girl.blogspot.com/2011/01/weekends-are-for-living.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310914912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latin typeface="Trebuchet MS" panose="020B0603020202020204" pitchFamily="34" charset="0"/>
              </a:rPr>
              <a:t>Picking a project: Your goals</a:t>
            </a:r>
          </a:p>
        </p:txBody>
      </p:sp>
      <p:sp>
        <p:nvSpPr>
          <p:cNvPr id="6" name="Content Placeholder 5"/>
          <p:cNvSpPr>
            <a:spLocks noGrp="1"/>
          </p:cNvSpPr>
          <p:nvPr>
            <p:ph idx="1"/>
          </p:nvPr>
        </p:nvSpPr>
        <p:spPr/>
        <p:txBody>
          <a:bodyPr>
            <a:normAutofit fontScale="62500" lnSpcReduction="20000"/>
          </a:bodyPr>
          <a:lstStyle/>
          <a:p>
            <a:r>
              <a:rPr lang="en-GB" dirty="0">
                <a:latin typeface="Trebuchet MS" panose="020B0603020202020204" pitchFamily="34" charset="0"/>
              </a:rPr>
              <a:t>What fits your MSc course?</a:t>
            </a:r>
          </a:p>
          <a:p>
            <a:pPr lvl="1"/>
            <a:r>
              <a:rPr lang="en-GB" dirty="0">
                <a:latin typeface="Trebuchet MS" panose="020B0603020202020204" pitchFamily="34" charset="0"/>
              </a:rPr>
              <a:t>Intellectual content</a:t>
            </a:r>
          </a:p>
          <a:p>
            <a:pPr lvl="1"/>
            <a:r>
              <a:rPr lang="en-GB" dirty="0">
                <a:latin typeface="Trebuchet MS" panose="020B0603020202020204" pitchFamily="34" charset="0"/>
              </a:rPr>
              <a:t>Range of skills</a:t>
            </a:r>
          </a:p>
          <a:p>
            <a:endParaRPr lang="en-GB" dirty="0">
              <a:latin typeface="Trebuchet MS" panose="020B0603020202020204" pitchFamily="34" charset="0"/>
            </a:endParaRPr>
          </a:p>
          <a:p>
            <a:r>
              <a:rPr lang="en-GB" dirty="0">
                <a:latin typeface="Trebuchet MS" panose="020B0603020202020204" pitchFamily="34" charset="0"/>
              </a:rPr>
              <a:t>What do you want to</a:t>
            </a:r>
          </a:p>
          <a:p>
            <a:pPr lvl="1"/>
            <a:r>
              <a:rPr lang="en-GB" dirty="0">
                <a:latin typeface="Trebuchet MS" panose="020B0603020202020204" pitchFamily="34" charset="0"/>
              </a:rPr>
              <a:t>Want to Learn?</a:t>
            </a:r>
          </a:p>
          <a:p>
            <a:pPr lvl="1"/>
            <a:r>
              <a:rPr lang="en-GB" dirty="0">
                <a:latin typeface="Trebuchet MS" panose="020B0603020202020204" pitchFamily="34" charset="0"/>
              </a:rPr>
              <a:t>Want to Practise?</a:t>
            </a:r>
          </a:p>
          <a:p>
            <a:pPr lvl="1"/>
            <a:r>
              <a:rPr lang="en-GB" dirty="0">
                <a:latin typeface="Trebuchet MS" panose="020B0603020202020204" pitchFamily="34" charset="0"/>
              </a:rPr>
              <a:t>Want to do afterwards?</a:t>
            </a:r>
          </a:p>
          <a:p>
            <a:pPr lvl="1"/>
            <a:r>
              <a:rPr lang="en-GB" b="1" i="1" dirty="0">
                <a:latin typeface="Trebuchet MS" panose="020B0603020202020204" pitchFamily="34" charset="0"/>
              </a:rPr>
              <a:t>Enjoy doing?</a:t>
            </a:r>
          </a:p>
          <a:p>
            <a:endParaRPr lang="en-GB" dirty="0">
              <a:latin typeface="Trebuchet MS" panose="020B0603020202020204" pitchFamily="34" charset="0"/>
            </a:endParaRPr>
          </a:p>
        </p:txBody>
      </p:sp>
      <p:sp>
        <p:nvSpPr>
          <p:cNvPr id="2" name="Slide Number Placeholder 1"/>
          <p:cNvSpPr>
            <a:spLocks noGrp="1"/>
          </p:cNvSpPr>
          <p:nvPr>
            <p:ph type="sldNum" sz="quarter" idx="12"/>
          </p:nvPr>
        </p:nvSpPr>
        <p:spPr/>
        <p:txBody>
          <a:bodyPr/>
          <a:lstStyle/>
          <a:p>
            <a:fld id="{110CDCD9-9E0C-5744-A3B0-4405CA7D7C46}" type="slidenum">
              <a:rPr lang="en-US" smtClean="0"/>
              <a:t>7</a:t>
            </a:fld>
            <a:endParaRPr lang="en-US"/>
          </a:p>
        </p:txBody>
      </p:sp>
      <p:pic>
        <p:nvPicPr>
          <p:cNvPr id="4" name="Picture 3">
            <a:extLst>
              <a:ext uri="{FF2B5EF4-FFF2-40B4-BE49-F238E27FC236}">
                <a16:creationId xmlns:a16="http://schemas.microsoft.com/office/drawing/2014/main" id="{969B9B26-C1B0-4733-98A6-9BFC6329C69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8168" y="1256936"/>
            <a:ext cx="2431256" cy="2420888"/>
          </a:xfrm>
          <a:prstGeom prst="rect">
            <a:avLst/>
          </a:prstGeom>
        </p:spPr>
      </p:pic>
      <p:sp>
        <p:nvSpPr>
          <p:cNvPr id="7" name="TextBox 6">
            <a:extLst>
              <a:ext uri="{FF2B5EF4-FFF2-40B4-BE49-F238E27FC236}">
                <a16:creationId xmlns:a16="http://schemas.microsoft.com/office/drawing/2014/main" id="{E39AF8DB-8F8F-42B6-90E0-139054B5F140}"/>
              </a:ext>
            </a:extLst>
          </p:cNvPr>
          <p:cNvSpPr txBox="1"/>
          <p:nvPr/>
        </p:nvSpPr>
        <p:spPr>
          <a:xfrm>
            <a:off x="7860196" y="3655355"/>
            <a:ext cx="1927199" cy="369332"/>
          </a:xfrm>
          <a:prstGeom prst="rect">
            <a:avLst/>
          </a:prstGeom>
          <a:noFill/>
        </p:spPr>
        <p:txBody>
          <a:bodyPr wrap="square" rtlCol="0">
            <a:spAutoFit/>
          </a:bodyPr>
          <a:lstStyle/>
          <a:p>
            <a:r>
              <a:rPr lang="en-GB" sz="900" dirty="0">
                <a:hlinkClick r:id="rId3" tooltip="http://2012books.lardbucket.org/books/strategic-management-evaluation-and-execution/s09-selecting-business-level-strat.html"/>
              </a:rPr>
              <a:t>This Photo</a:t>
            </a:r>
            <a:r>
              <a:rPr lang="en-GB" sz="900" dirty="0"/>
              <a:t> by Unknown Author is licensed under </a:t>
            </a:r>
            <a:r>
              <a:rPr lang="en-GB" sz="900" dirty="0">
                <a:hlinkClick r:id="rId4" tooltip="https://creativecommons.org/licenses/by-nc-sa/3.0/"/>
              </a:rPr>
              <a:t>CC BY-SA-NC</a:t>
            </a:r>
            <a:endParaRPr lang="en-GB" sz="900" dirty="0"/>
          </a:p>
        </p:txBody>
      </p:sp>
    </p:spTree>
    <p:extLst>
      <p:ext uri="{BB962C8B-B14F-4D97-AF65-F5344CB8AC3E}">
        <p14:creationId xmlns:p14="http://schemas.microsoft.com/office/powerpoint/2010/main" val="107930566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Picking a project: What kind?</a:t>
            </a:r>
          </a:p>
        </p:txBody>
      </p:sp>
      <p:sp>
        <p:nvSpPr>
          <p:cNvPr id="3" name="Content Placeholder 2"/>
          <p:cNvSpPr>
            <a:spLocks noGrp="1"/>
          </p:cNvSpPr>
          <p:nvPr>
            <p:ph idx="1"/>
          </p:nvPr>
        </p:nvSpPr>
        <p:spPr/>
        <p:txBody>
          <a:bodyPr>
            <a:normAutofit fontScale="55000" lnSpcReduction="20000"/>
          </a:bodyPr>
          <a:lstStyle/>
          <a:p>
            <a:r>
              <a:rPr lang="en-GB" dirty="0">
                <a:latin typeface="Trebuchet MS" panose="020B0603020202020204" pitchFamily="34" charset="0"/>
              </a:rPr>
              <a:t>Different kinds of project</a:t>
            </a:r>
          </a:p>
          <a:p>
            <a:pPr lvl="1"/>
            <a:r>
              <a:rPr lang="en-GB" dirty="0">
                <a:solidFill>
                  <a:schemeClr val="accent2"/>
                </a:solidFill>
                <a:latin typeface="Trebuchet MS" panose="020B0603020202020204" pitchFamily="34" charset="0"/>
              </a:rPr>
              <a:t>Development</a:t>
            </a:r>
            <a:r>
              <a:rPr lang="en-GB" dirty="0">
                <a:latin typeface="Trebuchet MS" panose="020B0603020202020204" pitchFamily="34" charset="0"/>
              </a:rPr>
              <a:t>: Build some software or machine</a:t>
            </a:r>
          </a:p>
          <a:p>
            <a:pPr lvl="1"/>
            <a:r>
              <a:rPr lang="en-GB" dirty="0">
                <a:solidFill>
                  <a:schemeClr val="accent2"/>
                </a:solidFill>
                <a:latin typeface="Trebuchet MS" panose="020B0603020202020204" pitchFamily="34" charset="0"/>
              </a:rPr>
              <a:t>Research</a:t>
            </a:r>
            <a:r>
              <a:rPr lang="en-GB" dirty="0">
                <a:latin typeface="Trebuchet MS" panose="020B0603020202020204" pitchFamily="34" charset="0"/>
              </a:rPr>
              <a:t>: Investigate a research question: Do and write about some </a:t>
            </a:r>
            <a:r>
              <a:rPr lang="en-GB" i="1" dirty="0">
                <a:latin typeface="Trebuchet MS" panose="020B0603020202020204" pitchFamily="34" charset="0"/>
              </a:rPr>
              <a:t>primary research</a:t>
            </a:r>
          </a:p>
          <a:p>
            <a:pPr lvl="1"/>
            <a:r>
              <a:rPr lang="en-GB" dirty="0">
                <a:solidFill>
                  <a:schemeClr val="accent2"/>
                </a:solidFill>
                <a:latin typeface="Trebuchet MS" panose="020B0603020202020204" pitchFamily="34" charset="0"/>
              </a:rPr>
              <a:t>Literature study</a:t>
            </a:r>
            <a:r>
              <a:rPr lang="en-GB" dirty="0">
                <a:latin typeface="Trebuchet MS" panose="020B0603020202020204" pitchFamily="34" charset="0"/>
              </a:rPr>
              <a:t>: Investigate a research question: Produce a novel analysis based on written sources</a:t>
            </a:r>
          </a:p>
          <a:p>
            <a:pPr lvl="1"/>
            <a:r>
              <a:rPr lang="en-GB" dirty="0">
                <a:solidFill>
                  <a:schemeClr val="accent2"/>
                </a:solidFill>
                <a:latin typeface="Trebuchet MS" panose="020B0603020202020204" pitchFamily="34" charset="0"/>
              </a:rPr>
              <a:t>Consultancy</a:t>
            </a:r>
            <a:r>
              <a:rPr lang="en-GB" dirty="0">
                <a:latin typeface="Trebuchet MS" panose="020B0603020202020204" pitchFamily="34" charset="0"/>
              </a:rPr>
              <a:t>: Analyse a practical problem</a:t>
            </a:r>
          </a:p>
          <a:p>
            <a:pPr lvl="1"/>
            <a:r>
              <a:rPr lang="en-GB" dirty="0">
                <a:solidFill>
                  <a:schemeClr val="accent2"/>
                </a:solidFill>
                <a:latin typeface="Trebuchet MS" panose="020B0603020202020204" pitchFamily="34" charset="0"/>
              </a:rPr>
              <a:t>Data analysis</a:t>
            </a:r>
            <a:r>
              <a:rPr lang="en-GB" dirty="0">
                <a:latin typeface="Trebuchet MS" panose="020B0603020202020204" pitchFamily="34" charset="0"/>
              </a:rPr>
              <a:t>: Figure out how to answer particular kinds of data analysis questions</a:t>
            </a:r>
          </a:p>
          <a:p>
            <a:pPr lvl="1"/>
            <a:r>
              <a:rPr lang="en-GB" dirty="0">
                <a:solidFill>
                  <a:schemeClr val="accent2"/>
                </a:solidFill>
                <a:latin typeface="Trebuchet MS" panose="020B0603020202020204" pitchFamily="34" charset="0"/>
              </a:rPr>
              <a:t>Conceptual analysis</a:t>
            </a:r>
            <a:r>
              <a:rPr lang="en-GB" dirty="0">
                <a:latin typeface="Trebuchet MS" panose="020B0603020202020204" pitchFamily="34" charset="0"/>
              </a:rPr>
              <a:t>: Figure out how something works or could or should be done, or develop or apply analytical technique to a problem</a:t>
            </a:r>
          </a:p>
        </p:txBody>
      </p:sp>
      <p:sp>
        <p:nvSpPr>
          <p:cNvPr id="4" name="Slide Number Placeholder 3"/>
          <p:cNvSpPr>
            <a:spLocks noGrp="1"/>
          </p:cNvSpPr>
          <p:nvPr>
            <p:ph type="sldNum" sz="quarter" idx="12"/>
          </p:nvPr>
        </p:nvSpPr>
        <p:spPr/>
        <p:txBody>
          <a:bodyPr/>
          <a:lstStyle/>
          <a:p>
            <a:fld id="{110CDCD9-9E0C-5744-A3B0-4405CA7D7C46}" type="slidenum">
              <a:rPr lang="en-US" smtClean="0"/>
              <a:t>8</a:t>
            </a:fld>
            <a:endParaRPr lang="en-US"/>
          </a:p>
        </p:txBody>
      </p:sp>
    </p:spTree>
    <p:extLst>
      <p:ext uri="{BB962C8B-B14F-4D97-AF65-F5344CB8AC3E}">
        <p14:creationId xmlns:p14="http://schemas.microsoft.com/office/powerpoint/2010/main" val="419967978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rebuchet MS" panose="020B0603020202020204" pitchFamily="34" charset="0"/>
              </a:rPr>
              <a:t>How much research?</a:t>
            </a:r>
          </a:p>
        </p:txBody>
      </p:sp>
      <p:sp>
        <p:nvSpPr>
          <p:cNvPr id="3" name="Content Placeholder 2"/>
          <p:cNvSpPr>
            <a:spLocks noGrp="1"/>
          </p:cNvSpPr>
          <p:nvPr>
            <p:ph idx="1"/>
          </p:nvPr>
        </p:nvSpPr>
        <p:spPr>
          <a:xfrm>
            <a:off x="608904" y="1600512"/>
            <a:ext cx="10974195" cy="4564792"/>
          </a:xfrm>
        </p:spPr>
        <p:txBody>
          <a:bodyPr>
            <a:normAutofit fontScale="62500" lnSpcReduction="20000"/>
          </a:bodyPr>
          <a:lstStyle/>
          <a:p>
            <a:r>
              <a:rPr lang="en-GB" dirty="0">
                <a:latin typeface="Trebuchet MS" panose="020B0603020202020204" pitchFamily="34" charset="0"/>
              </a:rPr>
              <a:t>All projects </a:t>
            </a:r>
            <a:r>
              <a:rPr lang="en-GB" b="1" i="1" dirty="0">
                <a:latin typeface="Trebuchet MS" panose="020B0603020202020204" pitchFamily="34" charset="0"/>
              </a:rPr>
              <a:t>must </a:t>
            </a:r>
            <a:r>
              <a:rPr lang="en-GB" dirty="0">
                <a:latin typeface="Trebuchet MS" panose="020B0603020202020204" pitchFamily="34" charset="0"/>
              </a:rPr>
              <a:t>have some significant </a:t>
            </a:r>
            <a:r>
              <a:rPr lang="en-GB" i="1" dirty="0">
                <a:latin typeface="Trebuchet MS" panose="020B0603020202020204" pitchFamily="34" charset="0"/>
              </a:rPr>
              <a:t>research/fact-finding </a:t>
            </a:r>
            <a:r>
              <a:rPr lang="en-GB" dirty="0">
                <a:latin typeface="Trebuchet MS" panose="020B0603020202020204" pitchFamily="34" charset="0"/>
              </a:rPr>
              <a:t>element</a:t>
            </a:r>
          </a:p>
          <a:p>
            <a:pPr lvl="1"/>
            <a:r>
              <a:rPr lang="en-GB" dirty="0">
                <a:latin typeface="Trebuchet MS" panose="020B0603020202020204" pitchFamily="34" charset="0"/>
              </a:rPr>
              <a:t>Essential requirement for Masters-quality work</a:t>
            </a:r>
          </a:p>
          <a:p>
            <a:pPr lvl="1"/>
            <a:r>
              <a:rPr lang="en-GB" dirty="0">
                <a:latin typeface="Trebuchet MS" panose="020B0603020202020204" pitchFamily="34" charset="0"/>
              </a:rPr>
              <a:t>Essential to be aware of the state of the art of research and technology</a:t>
            </a:r>
          </a:p>
          <a:p>
            <a:pPr lvl="1"/>
            <a:r>
              <a:rPr lang="en-GB" dirty="0">
                <a:latin typeface="Trebuchet MS" panose="020B0603020202020204" pitchFamily="34" charset="0"/>
              </a:rPr>
              <a:t>Essential to set development </a:t>
            </a:r>
            <a:r>
              <a:rPr lang="en-GB" dirty="0" err="1">
                <a:latin typeface="Trebuchet MS" panose="020B0603020202020204" pitchFamily="34" charset="0"/>
              </a:rPr>
              <a:t>etc</a:t>
            </a:r>
            <a:r>
              <a:rPr lang="en-GB" dirty="0">
                <a:latin typeface="Trebuchet MS" panose="020B0603020202020204" pitchFamily="34" charset="0"/>
              </a:rPr>
              <a:t> in context </a:t>
            </a:r>
          </a:p>
          <a:p>
            <a:r>
              <a:rPr lang="en-GB" dirty="0">
                <a:latin typeface="Trebuchet MS" panose="020B0603020202020204" pitchFamily="34" charset="0"/>
              </a:rPr>
              <a:t>Balance between research and development/consultancy/data analysis/whatever can be struck to suit each individual project</a:t>
            </a:r>
          </a:p>
          <a:p>
            <a:pPr lvl="1"/>
            <a:r>
              <a:rPr lang="en-GB" dirty="0">
                <a:latin typeface="Trebuchet MS" panose="020B0603020202020204" pitchFamily="34" charset="0"/>
              </a:rPr>
              <a:t>Hybrid projects with significant research and development welcome</a:t>
            </a:r>
          </a:p>
        </p:txBody>
      </p:sp>
      <p:sp>
        <p:nvSpPr>
          <p:cNvPr id="4" name="Slide Number Placeholder 3"/>
          <p:cNvSpPr>
            <a:spLocks noGrp="1"/>
          </p:cNvSpPr>
          <p:nvPr>
            <p:ph type="sldNum" sz="quarter" idx="12"/>
          </p:nvPr>
        </p:nvSpPr>
        <p:spPr/>
        <p:txBody>
          <a:bodyPr/>
          <a:lstStyle/>
          <a:p>
            <a:fld id="{110CDCD9-9E0C-5744-A3B0-4405CA7D7C46}" type="slidenum">
              <a:rPr lang="en-US" smtClean="0"/>
              <a:t>9</a:t>
            </a:fld>
            <a:endParaRPr lang="en-US"/>
          </a:p>
        </p:txBody>
      </p:sp>
      <p:pic>
        <p:nvPicPr>
          <p:cNvPr id="5" name="Picture 4">
            <a:extLst>
              <a:ext uri="{FF2B5EF4-FFF2-40B4-BE49-F238E27FC236}">
                <a16:creationId xmlns:a16="http://schemas.microsoft.com/office/drawing/2014/main" id="{EB610A94-7BA0-46C9-AF9E-223FF31E81D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0456" y="44624"/>
            <a:ext cx="1872208" cy="1198213"/>
          </a:xfrm>
          <a:prstGeom prst="rect">
            <a:avLst/>
          </a:prstGeom>
        </p:spPr>
      </p:pic>
      <p:sp>
        <p:nvSpPr>
          <p:cNvPr id="6" name="TextBox 5">
            <a:extLst>
              <a:ext uri="{FF2B5EF4-FFF2-40B4-BE49-F238E27FC236}">
                <a16:creationId xmlns:a16="http://schemas.microsoft.com/office/drawing/2014/main" id="{41CD5D42-44D9-4A07-9593-BB1485B8C105}"/>
              </a:ext>
            </a:extLst>
          </p:cNvPr>
          <p:cNvSpPr txBox="1"/>
          <p:nvPr/>
        </p:nvSpPr>
        <p:spPr>
          <a:xfrm>
            <a:off x="10200456" y="1159964"/>
            <a:ext cx="1872208" cy="369332"/>
          </a:xfrm>
          <a:prstGeom prst="rect">
            <a:avLst/>
          </a:prstGeom>
          <a:noFill/>
        </p:spPr>
        <p:txBody>
          <a:bodyPr wrap="square" rtlCol="0">
            <a:spAutoFit/>
          </a:bodyPr>
          <a:lstStyle/>
          <a:p>
            <a:r>
              <a:rPr lang="en-GB" sz="900">
                <a:hlinkClick r:id="rId3" tooltip="http://ipkitten.blogspot.co.uk/2013/01/ag-sharpstons-vg-wort-opinion-another.html"/>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920912304"/>
      </p:ext>
    </p:extLst>
  </p:cSld>
  <p:clrMapOvr>
    <a:masterClrMapping/>
  </p:clrMapOvr>
  <p:transition spd="slow">
    <p:push/>
  </p:transition>
</p:sld>
</file>

<file path=ppt/theme/theme1.xml><?xml version="1.0" encoding="utf-8"?>
<a:theme xmlns:a="http://schemas.openxmlformats.org/drawingml/2006/main" name="DM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MU2" id="{81A18F68-B798-44EB-9CCC-16E59CD67CB1}" vid="{35F65AB5-0C3B-4FEB-BA99-E7FC35DB0EE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DMU2</Template>
  <TotalTime>19501</TotalTime>
  <Words>2058</Words>
  <Application>Microsoft Office PowerPoint</Application>
  <PresentationFormat>Widescreen</PresentationFormat>
  <Paragraphs>292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Akzidenz-Grotesk Pro</vt:lpstr>
      <vt:lpstr>Akzidenz-Grotesk Pro Bold</vt:lpstr>
      <vt:lpstr>Akzidenz-Grotesk Pro Regular</vt:lpstr>
      <vt:lpstr>Arial</vt:lpstr>
      <vt:lpstr>Calibri</vt:lpstr>
      <vt:lpstr>Trebuchet MS</vt:lpstr>
      <vt:lpstr>DMU2</vt:lpstr>
      <vt:lpstr>IMAT 5314  MSc Dissertation Project</vt:lpstr>
      <vt:lpstr>Overview</vt:lpstr>
      <vt:lpstr>Project</vt:lpstr>
      <vt:lpstr>People Involved</vt:lpstr>
      <vt:lpstr>PGT Calendar</vt:lpstr>
      <vt:lpstr>Dates</vt:lpstr>
      <vt:lpstr>Picking a project: Your goals</vt:lpstr>
      <vt:lpstr>Picking a project: What kind?</vt:lpstr>
      <vt:lpstr>How much research?</vt:lpstr>
      <vt:lpstr>How much research?</vt:lpstr>
      <vt:lpstr>Picking a project: Ideas</vt:lpstr>
      <vt:lpstr>Picking a project: Your Supervisor</vt:lpstr>
      <vt:lpstr>Picking a project: Objectives</vt:lpstr>
      <vt:lpstr>Picking a project: Questions</vt:lpstr>
      <vt:lpstr>Terms of Reference (ToR): Aim</vt:lpstr>
      <vt:lpstr>Terms of Reference: Content</vt:lpstr>
      <vt:lpstr>Terms of Reference: Time Plan</vt:lpstr>
      <vt:lpstr>The Ethical Review Form</vt:lpstr>
      <vt:lpstr>The Work</vt:lpstr>
      <vt:lpstr>The Work: Get feedback</vt:lpstr>
      <vt:lpstr>Report: Deliverables</vt:lpstr>
      <vt:lpstr>Report: Your Own Work</vt:lpstr>
      <vt:lpstr>Report: Referencing</vt:lpstr>
      <vt:lpstr>Viva</vt:lpstr>
      <vt:lpstr>Marking</vt:lpstr>
      <vt:lpstr>Marking criteria</vt:lpstr>
      <vt:lpstr>Threshold criteria</vt:lpstr>
      <vt:lpstr>Marking criteria</vt:lpstr>
      <vt:lpstr>Delays</vt:lpstr>
      <vt:lpstr>Projects in a Pandemic</vt:lpstr>
      <vt:lpstr>Questions</vt:lpstr>
    </vt:vector>
  </TitlesOfParts>
  <Company>DMU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2001 EPP1</dc:title>
  <dc:creator>CSE</dc:creator>
  <cp:lastModifiedBy>Laurence Brooks</cp:lastModifiedBy>
  <cp:revision>326</cp:revision>
  <dcterms:created xsi:type="dcterms:W3CDTF">2005-09-29T10:32:14Z</dcterms:created>
  <dcterms:modified xsi:type="dcterms:W3CDTF">2020-05-01T11:48:25Z</dcterms:modified>
</cp:coreProperties>
</file>