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e17a0561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e17a0561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e17a0561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e17a0561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e17a0561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e17a0561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e17a0561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e17a0561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e17a056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e17a056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e17a056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e17a056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e17a056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e17a056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e17a056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e17a056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e17a0561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e17a0561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e17a0561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e17a0561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e17a0561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e17a0561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e17a0561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e17a0561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healthysf.org/bdi/outcomes/zipmap.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The Battle of the Neighborhoods</a:t>
            </a:r>
            <a:endParaRPr>
              <a:latin typeface="Cambria"/>
              <a:ea typeface="Cambria"/>
              <a:cs typeface="Cambria"/>
              <a:sym typeface="Cambria"/>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ambria"/>
                <a:ea typeface="Cambria"/>
                <a:cs typeface="Cambria"/>
                <a:sym typeface="Cambria"/>
              </a:rPr>
              <a:t>Priya Dhawka</a:t>
            </a:r>
            <a:endParaRPr sz="2400">
              <a:solidFill>
                <a:schemeClr val="dk1"/>
              </a:solidFill>
              <a:latin typeface="Cambria"/>
              <a:ea typeface="Cambria"/>
              <a:cs typeface="Cambria"/>
              <a:sym typeface="Cambria"/>
            </a:endParaRPr>
          </a:p>
          <a:p>
            <a:pPr indent="0" lvl="0" marL="0" rtl="0" algn="ctr">
              <a:spcBef>
                <a:spcPts val="0"/>
              </a:spcBef>
              <a:spcAft>
                <a:spcPts val="0"/>
              </a:spcAft>
              <a:buNone/>
            </a:pPr>
            <a:r>
              <a:rPr lang="en" sz="2400">
                <a:solidFill>
                  <a:schemeClr val="dk1"/>
                </a:solidFill>
                <a:latin typeface="Cambria"/>
                <a:ea typeface="Cambria"/>
                <a:cs typeface="Cambria"/>
                <a:sym typeface="Cambria"/>
              </a:rPr>
              <a:t>February 2020</a:t>
            </a:r>
            <a:endParaRPr sz="2400">
              <a:solidFill>
                <a:schemeClr val="dk1"/>
              </a:solidFill>
              <a:latin typeface="Cambria"/>
              <a:ea typeface="Cambria"/>
              <a:cs typeface="Cambria"/>
              <a:sym typeface="Cambria"/>
            </a:endParaRPr>
          </a:p>
          <a:p>
            <a:pPr indent="0" lvl="0" marL="0" rtl="0" algn="ctr">
              <a:spcBef>
                <a:spcPts val="0"/>
              </a:spcBef>
              <a:spcAft>
                <a:spcPts val="0"/>
              </a:spcAft>
              <a:buNone/>
            </a:pPr>
            <a:r>
              <a:t/>
            </a:r>
            <a:endParaRPr sz="2400">
              <a:solidFill>
                <a:schemeClr val="dk1"/>
              </a:solidFill>
              <a:latin typeface="Cambria"/>
              <a:ea typeface="Cambria"/>
              <a:cs typeface="Cambria"/>
              <a:sym typeface="Cambria"/>
            </a:endParaRPr>
          </a:p>
          <a:p>
            <a:pPr indent="0" lvl="0" marL="0" rtl="0" algn="ctr">
              <a:spcBef>
                <a:spcPts val="0"/>
              </a:spcBef>
              <a:spcAft>
                <a:spcPts val="0"/>
              </a:spcAft>
              <a:buNone/>
            </a:pPr>
            <a:r>
              <a:t/>
            </a:r>
            <a:endParaRPr sz="2400">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Conclusion </a:t>
            </a:r>
            <a:endParaRPr>
              <a:latin typeface="Cambria"/>
              <a:ea typeface="Cambria"/>
              <a:cs typeface="Cambria"/>
              <a:sym typeface="Cambria"/>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Cluster 0: The “gentrified cluster”</a:t>
            </a:r>
            <a:endParaRPr>
              <a:latin typeface="Cambria"/>
              <a:ea typeface="Cambria"/>
              <a:cs typeface="Cambria"/>
              <a:sym typeface="Cambria"/>
            </a:endParaRPr>
          </a:p>
          <a:p>
            <a:pPr indent="0" lvl="0" marL="0" rtl="0" algn="l">
              <a:spcBef>
                <a:spcPts val="1600"/>
              </a:spcBef>
              <a:spcAft>
                <a:spcPts val="1600"/>
              </a:spcAft>
              <a:buNone/>
            </a:pPr>
            <a:r>
              <a:t/>
            </a:r>
            <a:endParaRPr>
              <a:latin typeface="Cambria"/>
              <a:ea typeface="Cambria"/>
              <a:cs typeface="Cambria"/>
              <a:sym typeface="Cambria"/>
            </a:endParaRPr>
          </a:p>
        </p:txBody>
      </p:sp>
      <p:pic>
        <p:nvPicPr>
          <p:cNvPr id="111" name="Google Shape;111;p22"/>
          <p:cNvPicPr preferRelativeResize="0"/>
          <p:nvPr/>
        </p:nvPicPr>
        <p:blipFill>
          <a:blip r:embed="rId3">
            <a:alphaModFix/>
          </a:blip>
          <a:stretch>
            <a:fillRect/>
          </a:stretch>
        </p:blipFill>
        <p:spPr>
          <a:xfrm>
            <a:off x="821150" y="2237325"/>
            <a:ext cx="5943600" cy="157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Conclusion</a:t>
            </a:r>
            <a:endParaRPr>
              <a:latin typeface="Cambria"/>
              <a:ea typeface="Cambria"/>
              <a:cs typeface="Cambria"/>
              <a:sym typeface="Cambria"/>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Cambria"/>
                <a:ea typeface="Cambria"/>
                <a:cs typeface="Cambria"/>
                <a:sym typeface="Cambria"/>
              </a:rPr>
              <a:t>Cluster 1: The “outlier”</a:t>
            </a:r>
            <a:endParaRPr>
              <a:latin typeface="Cambria"/>
              <a:ea typeface="Cambria"/>
              <a:cs typeface="Cambria"/>
              <a:sym typeface="Cambria"/>
            </a:endParaRPr>
          </a:p>
        </p:txBody>
      </p:sp>
      <p:pic>
        <p:nvPicPr>
          <p:cNvPr id="118" name="Google Shape;118;p23"/>
          <p:cNvPicPr preferRelativeResize="0"/>
          <p:nvPr/>
        </p:nvPicPr>
        <p:blipFill>
          <a:blip r:embed="rId3">
            <a:alphaModFix/>
          </a:blip>
          <a:stretch>
            <a:fillRect/>
          </a:stretch>
        </p:blipFill>
        <p:spPr>
          <a:xfrm>
            <a:off x="614625" y="1657350"/>
            <a:ext cx="5943600" cy="91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Conclusion</a:t>
            </a:r>
            <a:endParaRPr>
              <a:latin typeface="Cambria"/>
              <a:ea typeface="Cambria"/>
              <a:cs typeface="Cambria"/>
              <a:sym typeface="Cambria"/>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Cluster 2: The “gentrifying” cluster</a:t>
            </a:r>
            <a:endParaRPr>
              <a:latin typeface="Cambria"/>
              <a:ea typeface="Cambria"/>
              <a:cs typeface="Cambria"/>
              <a:sym typeface="Cambria"/>
            </a:endParaRPr>
          </a:p>
          <a:p>
            <a:pPr indent="0" lvl="0" marL="0" rtl="0" algn="l">
              <a:spcBef>
                <a:spcPts val="1600"/>
              </a:spcBef>
              <a:spcAft>
                <a:spcPts val="1600"/>
              </a:spcAft>
              <a:buNone/>
            </a:pPr>
            <a:r>
              <a:t/>
            </a:r>
            <a:endParaRPr>
              <a:latin typeface="Cambria"/>
              <a:ea typeface="Cambria"/>
              <a:cs typeface="Cambria"/>
              <a:sym typeface="Cambria"/>
            </a:endParaRPr>
          </a:p>
        </p:txBody>
      </p:sp>
      <p:pic>
        <p:nvPicPr>
          <p:cNvPr id="125" name="Google Shape;125;p24"/>
          <p:cNvPicPr preferRelativeResize="0"/>
          <p:nvPr/>
        </p:nvPicPr>
        <p:blipFill>
          <a:blip r:embed="rId3">
            <a:alphaModFix/>
          </a:blip>
          <a:stretch>
            <a:fillRect/>
          </a:stretch>
        </p:blipFill>
        <p:spPr>
          <a:xfrm>
            <a:off x="821150" y="1817688"/>
            <a:ext cx="5943600" cy="208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1800">
                <a:solidFill>
                  <a:schemeClr val="dk2"/>
                </a:solidFill>
                <a:latin typeface="Cambria"/>
                <a:ea typeface="Cambria"/>
                <a:cs typeface="Cambria"/>
                <a:sym typeface="Cambria"/>
              </a:rPr>
              <a:t>Thank you!</a:t>
            </a:r>
            <a:endParaRPr>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Background</a:t>
            </a:r>
            <a:endParaRPr>
              <a:latin typeface="Cambria"/>
              <a:ea typeface="Cambria"/>
              <a:cs typeface="Cambria"/>
              <a:sym typeface="Cambria"/>
            </a:endParaRPr>
          </a:p>
        </p:txBody>
      </p:sp>
      <p:sp>
        <p:nvSpPr>
          <p:cNvPr id="61" name="Google Shape;61;p14"/>
          <p:cNvSpPr txBox="1"/>
          <p:nvPr>
            <p:ph idx="1" type="body"/>
          </p:nvPr>
        </p:nvSpPr>
        <p:spPr>
          <a:xfrm>
            <a:off x="311700" y="1152475"/>
            <a:ext cx="8520600" cy="3416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rtl="0" algn="ctr">
              <a:spcBef>
                <a:spcPts val="0"/>
              </a:spcBef>
              <a:spcAft>
                <a:spcPts val="0"/>
              </a:spcAft>
              <a:buSzPts val="1800"/>
              <a:buFont typeface="Cambria"/>
              <a:buChar char="●"/>
            </a:pPr>
            <a:r>
              <a:rPr lang="en">
                <a:latin typeface="Cambria"/>
                <a:ea typeface="Cambria"/>
                <a:cs typeface="Cambria"/>
                <a:sym typeface="Cambria"/>
              </a:rPr>
              <a:t>San Francisco is the 15th most populous city in the US</a:t>
            </a:r>
            <a:endParaRPr>
              <a:latin typeface="Cambria"/>
              <a:ea typeface="Cambria"/>
              <a:cs typeface="Cambria"/>
              <a:sym typeface="Cambria"/>
            </a:endParaRPr>
          </a:p>
          <a:p>
            <a:pPr indent="-342900" lvl="0" marL="457200" rtl="0" algn="ctr">
              <a:spcBef>
                <a:spcPts val="0"/>
              </a:spcBef>
              <a:spcAft>
                <a:spcPts val="0"/>
              </a:spcAft>
              <a:buSzPts val="1800"/>
              <a:buFont typeface="Cambria"/>
              <a:buChar char="●"/>
            </a:pPr>
            <a:r>
              <a:rPr lang="en">
                <a:latin typeface="Cambria"/>
                <a:ea typeface="Cambria"/>
                <a:cs typeface="Cambria"/>
                <a:sym typeface="Cambria"/>
              </a:rPr>
              <a:t>San Francisco has the largest concentration of tech companies in the US</a:t>
            </a:r>
            <a:endParaRPr>
              <a:latin typeface="Cambria"/>
              <a:ea typeface="Cambria"/>
              <a:cs typeface="Cambria"/>
              <a:sym typeface="Cambria"/>
            </a:endParaRPr>
          </a:p>
          <a:p>
            <a:pPr indent="-342900" lvl="0" marL="457200" rtl="0" algn="ctr">
              <a:spcBef>
                <a:spcPts val="0"/>
              </a:spcBef>
              <a:spcAft>
                <a:spcPts val="0"/>
              </a:spcAft>
              <a:buSzPts val="1800"/>
              <a:buFont typeface="Cambria"/>
              <a:buChar char="●"/>
            </a:pPr>
            <a:r>
              <a:rPr lang="en">
                <a:latin typeface="Cambria"/>
                <a:ea typeface="Cambria"/>
                <a:cs typeface="Cambria"/>
                <a:sym typeface="Cambria"/>
              </a:rPr>
              <a:t>Concerns about a growing tech workforce include gentrification of historically poor immigrant neighborhoods</a:t>
            </a:r>
            <a:endParaRPr>
              <a:latin typeface="Cambria"/>
              <a:ea typeface="Cambria"/>
              <a:cs typeface="Cambria"/>
              <a:sym typeface="Cambria"/>
            </a:endParaRPr>
          </a:p>
          <a:p>
            <a:pPr indent="-342900" lvl="0" marL="457200" rtl="0" algn="ctr">
              <a:spcBef>
                <a:spcPts val="0"/>
              </a:spcBef>
              <a:spcAft>
                <a:spcPts val="0"/>
              </a:spcAft>
              <a:buSzPts val="1800"/>
              <a:buFont typeface="Cambria"/>
              <a:buChar char="●"/>
            </a:pPr>
            <a:r>
              <a:rPr lang="en">
                <a:latin typeface="Cambria"/>
                <a:ea typeface="Cambria"/>
                <a:cs typeface="Cambria"/>
                <a:sym typeface="Cambria"/>
              </a:rPr>
              <a:t>Past SF neighborhoods which have gentrified include the Mission District (Inner Mission neighborhood)</a:t>
            </a:r>
            <a:endParaRPr>
              <a:latin typeface="Cambria"/>
              <a:ea typeface="Cambria"/>
              <a:cs typeface="Cambria"/>
              <a:sym typeface="Cambria"/>
            </a:endParaRPr>
          </a:p>
          <a:p>
            <a:pPr indent="-342900" lvl="0" marL="457200" rtl="0" algn="ctr">
              <a:spcBef>
                <a:spcPts val="0"/>
              </a:spcBef>
              <a:spcAft>
                <a:spcPts val="0"/>
              </a:spcAft>
              <a:buSzPts val="1800"/>
              <a:buFont typeface="Cambria"/>
              <a:buChar char="●"/>
            </a:pPr>
            <a:r>
              <a:rPr lang="en">
                <a:latin typeface="Cambria"/>
                <a:ea typeface="Cambria"/>
                <a:cs typeface="Cambria"/>
                <a:sym typeface="Cambria"/>
              </a:rPr>
              <a:t>Effects of gentrification include rising rent costs and a reduction in affordable housing</a:t>
            </a:r>
            <a:endParaRPr>
              <a:latin typeface="Cambria"/>
              <a:ea typeface="Cambria"/>
              <a:cs typeface="Cambria"/>
              <a:sym typeface="Cambria"/>
            </a:endParaRPr>
          </a:p>
          <a:p>
            <a:pPr indent="0" lvl="0" marL="0" rtl="0" algn="l">
              <a:spcBef>
                <a:spcPts val="1600"/>
              </a:spcBef>
              <a:spcAft>
                <a:spcPts val="1600"/>
              </a:spcAft>
              <a:buNone/>
            </a:pPr>
            <a:r>
              <a:t/>
            </a:r>
            <a:endParaRPr>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Problem Description &amp; Interest</a:t>
            </a:r>
            <a:endParaRPr>
              <a:latin typeface="Cambria"/>
              <a:ea typeface="Cambria"/>
              <a:cs typeface="Cambria"/>
              <a:sym typeface="Cambria"/>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ctr">
              <a:spcBef>
                <a:spcPts val="0"/>
              </a:spcBef>
              <a:spcAft>
                <a:spcPts val="0"/>
              </a:spcAft>
              <a:buSzPts val="1800"/>
              <a:buFont typeface="Cambria"/>
              <a:buChar char="●"/>
            </a:pPr>
            <a:r>
              <a:rPr lang="en">
                <a:latin typeface="Cambria"/>
                <a:ea typeface="Cambria"/>
                <a:cs typeface="Cambria"/>
                <a:sym typeface="Cambria"/>
              </a:rPr>
              <a:t>This report seeks to understand how the “signs” of gentrification can be used to confirm whether a neighborhood is “at risk” of gentrification</a:t>
            </a:r>
            <a:endParaRPr>
              <a:latin typeface="Cambria"/>
              <a:ea typeface="Cambria"/>
              <a:cs typeface="Cambria"/>
              <a:sym typeface="Cambria"/>
            </a:endParaRPr>
          </a:p>
          <a:p>
            <a:pPr indent="-342900" lvl="0" marL="457200" rtl="0" algn="ctr">
              <a:spcBef>
                <a:spcPts val="0"/>
              </a:spcBef>
              <a:spcAft>
                <a:spcPts val="0"/>
              </a:spcAft>
              <a:buSzPts val="1800"/>
              <a:buFont typeface="Cambria"/>
              <a:buChar char="●"/>
            </a:pPr>
            <a:r>
              <a:rPr lang="en">
                <a:latin typeface="Cambria"/>
                <a:ea typeface="Cambria"/>
                <a:cs typeface="Cambria"/>
                <a:sym typeface="Cambria"/>
              </a:rPr>
              <a:t>It chooses the smallest neighborhood by population size, Chinatown, which is also the oldest Chinatown in the US and compares it with the largest neighborhood as well as with neighborhoods that have already experienced some sort of gentrification</a:t>
            </a:r>
            <a:endParaRPr>
              <a:latin typeface="Cambria"/>
              <a:ea typeface="Cambria"/>
              <a:cs typeface="Cambria"/>
              <a:sym typeface="Cambria"/>
            </a:endParaRPr>
          </a:p>
          <a:p>
            <a:pPr indent="-342900" lvl="0" marL="457200" rtl="0" algn="ctr">
              <a:spcBef>
                <a:spcPts val="0"/>
              </a:spcBef>
              <a:spcAft>
                <a:spcPts val="0"/>
              </a:spcAft>
              <a:buSzPts val="1800"/>
              <a:buFont typeface="Cambria"/>
              <a:buChar char="●"/>
            </a:pPr>
            <a:r>
              <a:rPr lang="en">
                <a:latin typeface="Cambria"/>
                <a:ea typeface="Cambria"/>
                <a:cs typeface="Cambria"/>
                <a:sym typeface="Cambria"/>
              </a:rPr>
              <a:t>This analysis might be interesting for urban planners, sociologists and young workers or immigrants moving to San Francisco - gentrified neighborhoods often have better infrastructure and housing units, despite the associated costs</a:t>
            </a:r>
            <a:endParaRPr>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Data Sources &amp; Methodology</a:t>
            </a:r>
            <a:endParaRPr>
              <a:latin typeface="Cambria"/>
              <a:ea typeface="Cambria"/>
              <a:cs typeface="Cambria"/>
              <a:sym typeface="Cambria"/>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ctr">
              <a:spcBef>
                <a:spcPts val="0"/>
              </a:spcBef>
              <a:spcAft>
                <a:spcPts val="0"/>
              </a:spcAft>
              <a:buSzPts val="1800"/>
              <a:buFont typeface="Cambria"/>
              <a:buChar char="●"/>
            </a:pPr>
            <a:r>
              <a:rPr lang="en">
                <a:latin typeface="Cambria"/>
                <a:ea typeface="Cambria"/>
                <a:cs typeface="Cambria"/>
                <a:sym typeface="Cambria"/>
              </a:rPr>
              <a:t>We use the following definition of gentrification in our analysis:</a:t>
            </a:r>
            <a:endParaRPr>
              <a:latin typeface="Cambria"/>
              <a:ea typeface="Cambria"/>
              <a:cs typeface="Cambria"/>
              <a:sym typeface="Cambria"/>
            </a:endParaRPr>
          </a:p>
          <a:p>
            <a:pPr indent="-342900" lvl="0" marL="457200" rtl="0" algn="ctr">
              <a:spcBef>
                <a:spcPts val="0"/>
              </a:spcBef>
              <a:spcAft>
                <a:spcPts val="0"/>
              </a:spcAft>
              <a:buSzPts val="1800"/>
              <a:buFont typeface="Cambria"/>
              <a:buChar char="●"/>
            </a:pPr>
            <a:r>
              <a:rPr lang="en">
                <a:latin typeface="Cambria"/>
                <a:ea typeface="Cambria"/>
                <a:cs typeface="Cambria"/>
                <a:sym typeface="Cambria"/>
              </a:rPr>
              <a:t>Gentrification as the process of “changing the character of a neighborhood through the influx of more affluent residents and businesses” </a:t>
            </a:r>
            <a:endParaRPr>
              <a:latin typeface="Cambria"/>
              <a:ea typeface="Cambria"/>
              <a:cs typeface="Cambria"/>
              <a:sym typeface="Cambria"/>
            </a:endParaRPr>
          </a:p>
          <a:p>
            <a:pPr indent="-342900" lvl="0" marL="457200" rtl="0" algn="ctr">
              <a:spcBef>
                <a:spcPts val="0"/>
              </a:spcBef>
              <a:spcAft>
                <a:spcPts val="0"/>
              </a:spcAft>
              <a:buSzPts val="1800"/>
              <a:buFont typeface="Cambria"/>
              <a:buChar char="●"/>
            </a:pPr>
            <a:r>
              <a:rPr lang="en">
                <a:latin typeface="Cambria"/>
                <a:ea typeface="Cambria"/>
                <a:cs typeface="Cambria"/>
                <a:sym typeface="Cambria"/>
              </a:rPr>
              <a:t>Our data is taken from</a:t>
            </a:r>
            <a:r>
              <a:rPr lang="en" sz="1200">
                <a:latin typeface="Cambria"/>
                <a:ea typeface="Cambria"/>
                <a:cs typeface="Cambria"/>
                <a:sym typeface="Cambria"/>
              </a:rPr>
              <a:t> </a:t>
            </a:r>
            <a:r>
              <a:rPr lang="en" u="sng">
                <a:solidFill>
                  <a:srgbClr val="1155CC"/>
                </a:solidFill>
                <a:latin typeface="Cambria"/>
                <a:ea typeface="Cambria"/>
                <a:cs typeface="Cambria"/>
                <a:sym typeface="Cambria"/>
                <a:hlinkClick r:id="rId3"/>
              </a:rPr>
              <a:t>http://www.healthysf.org/bdi/outcomes/zipmap.htm</a:t>
            </a:r>
            <a:endParaRPr>
              <a:latin typeface="Cambria"/>
              <a:ea typeface="Cambria"/>
              <a:cs typeface="Cambria"/>
              <a:sym typeface="Cambria"/>
            </a:endParaRPr>
          </a:p>
          <a:p>
            <a:pPr indent="-342900" lvl="0" marL="457200" rtl="0" algn="ctr">
              <a:spcBef>
                <a:spcPts val="0"/>
              </a:spcBef>
              <a:spcAft>
                <a:spcPts val="0"/>
              </a:spcAft>
              <a:buSzPts val="1800"/>
              <a:buFont typeface="Cambria"/>
              <a:buChar char="●"/>
            </a:pPr>
            <a:r>
              <a:rPr lang="en">
                <a:latin typeface="Cambria"/>
                <a:ea typeface="Cambria"/>
                <a:cs typeface="Cambria"/>
                <a:sym typeface="Cambria"/>
              </a:rPr>
              <a:t>We select the following neighborhoods to compare: Chinatown, Japantown, Inner Mission, the Market and Hill neighborhoods</a:t>
            </a:r>
            <a:endParaRPr>
              <a:latin typeface="Cambria"/>
              <a:ea typeface="Cambria"/>
              <a:cs typeface="Cambria"/>
              <a:sym typeface="Cambria"/>
            </a:endParaRPr>
          </a:p>
          <a:p>
            <a:pPr indent="-342900" lvl="0" marL="457200" rtl="0" algn="ctr">
              <a:spcBef>
                <a:spcPts val="0"/>
              </a:spcBef>
              <a:spcAft>
                <a:spcPts val="0"/>
              </a:spcAft>
              <a:buSzPts val="1800"/>
              <a:buFont typeface="Cambria"/>
              <a:buChar char="●"/>
            </a:pPr>
            <a:r>
              <a:rPr lang="en">
                <a:latin typeface="Cambria"/>
                <a:ea typeface="Cambria"/>
                <a:cs typeface="Cambria"/>
                <a:sym typeface="Cambria"/>
              </a:rPr>
              <a:t>We use the Foursquare API to get the most common venues in each neighborhood</a:t>
            </a:r>
            <a:endParaRPr>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5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Initial Visualization of SF (All neighborhoods)</a:t>
            </a:r>
            <a:endParaRPr>
              <a:latin typeface="Cambria"/>
              <a:ea typeface="Cambria"/>
              <a:cs typeface="Cambria"/>
              <a:sym typeface="Cambria"/>
            </a:endParaRPr>
          </a:p>
        </p:txBody>
      </p:sp>
      <p:pic>
        <p:nvPicPr>
          <p:cNvPr id="79" name="Google Shape;79;p17"/>
          <p:cNvPicPr preferRelativeResize="0"/>
          <p:nvPr/>
        </p:nvPicPr>
        <p:blipFill>
          <a:blip r:embed="rId3">
            <a:alphaModFix/>
          </a:blip>
          <a:stretch>
            <a:fillRect/>
          </a:stretch>
        </p:blipFill>
        <p:spPr>
          <a:xfrm>
            <a:off x="658925" y="838475"/>
            <a:ext cx="7759500" cy="4078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30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Using the Foursquare API to retrieve most common venues</a:t>
            </a:r>
            <a:endParaRPr>
              <a:latin typeface="Cambria"/>
              <a:ea typeface="Cambria"/>
              <a:cs typeface="Cambria"/>
              <a:sym typeface="Cambria"/>
            </a:endParaRPr>
          </a:p>
          <a:p>
            <a:pPr indent="0" lvl="0" marL="0" rtl="0" algn="ctr">
              <a:spcBef>
                <a:spcPts val="0"/>
              </a:spcBef>
              <a:spcAft>
                <a:spcPts val="0"/>
              </a:spcAft>
              <a:buNone/>
            </a:pPr>
            <a:r>
              <a:t/>
            </a:r>
            <a:endParaRPr>
              <a:latin typeface="Cambria"/>
              <a:ea typeface="Cambria"/>
              <a:cs typeface="Cambria"/>
              <a:sym typeface="Cambria"/>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6" name="Google Shape;86;p18"/>
          <p:cNvPicPr preferRelativeResize="0"/>
          <p:nvPr/>
        </p:nvPicPr>
        <p:blipFill>
          <a:blip r:embed="rId3">
            <a:alphaModFix/>
          </a:blip>
          <a:stretch>
            <a:fillRect/>
          </a:stretch>
        </p:blipFill>
        <p:spPr>
          <a:xfrm>
            <a:off x="758525" y="1017725"/>
            <a:ext cx="7943850" cy="386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Results: Using KMeans Clustering</a:t>
            </a:r>
            <a:endParaRPr>
              <a:latin typeface="Cambria"/>
              <a:ea typeface="Cambria"/>
              <a:cs typeface="Cambria"/>
              <a:sym typeface="Cambria"/>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t/>
            </a:r>
            <a:endParaRPr>
              <a:latin typeface="Cambria"/>
              <a:ea typeface="Cambria"/>
              <a:cs typeface="Cambria"/>
              <a:sym typeface="Cambria"/>
            </a:endParaRPr>
          </a:p>
          <a:p>
            <a:pPr indent="-342900" lvl="0" marL="457200" rtl="0" algn="ctr">
              <a:spcBef>
                <a:spcPts val="1600"/>
              </a:spcBef>
              <a:spcAft>
                <a:spcPts val="0"/>
              </a:spcAft>
              <a:buSzPts val="1800"/>
              <a:buFont typeface="Cambria"/>
              <a:buChar char="●"/>
            </a:pPr>
            <a:r>
              <a:rPr lang="en">
                <a:latin typeface="Cambria"/>
                <a:ea typeface="Cambria"/>
                <a:cs typeface="Cambria"/>
                <a:sym typeface="Cambria"/>
              </a:rPr>
              <a:t>Using the KMeans clustering algorithm, we cluster our 8 neighborhoods into 3 clusters - “gentrified, gentrifying and least gentrified”</a:t>
            </a:r>
            <a:endParaRPr>
              <a:latin typeface="Cambria"/>
              <a:ea typeface="Cambria"/>
              <a:cs typeface="Cambria"/>
              <a:sym typeface="Cambria"/>
            </a:endParaRPr>
          </a:p>
          <a:p>
            <a:pPr indent="-342900" lvl="0" marL="457200" rtl="0" algn="ctr">
              <a:spcBef>
                <a:spcPts val="0"/>
              </a:spcBef>
              <a:spcAft>
                <a:spcPts val="0"/>
              </a:spcAft>
              <a:buSzPts val="1800"/>
              <a:buFont typeface="Cambria"/>
              <a:buChar char="●"/>
            </a:pPr>
            <a:r>
              <a:rPr lang="en">
                <a:latin typeface="Cambria"/>
                <a:ea typeface="Cambria"/>
                <a:cs typeface="Cambria"/>
                <a:sym typeface="Cambria"/>
              </a:rPr>
              <a:t>We use the folium and matplotlib libraries to visualize the result of our KMeans clustering on a map of San Francisco</a:t>
            </a:r>
            <a:endParaRPr>
              <a:latin typeface="Cambria"/>
              <a:ea typeface="Cambria"/>
              <a:cs typeface="Cambria"/>
              <a:sym typeface="Cambria"/>
            </a:endParaRPr>
          </a:p>
          <a:p>
            <a:pPr indent="-342900" lvl="0" marL="457200" rtl="0" algn="ctr">
              <a:spcBef>
                <a:spcPts val="0"/>
              </a:spcBef>
              <a:spcAft>
                <a:spcPts val="0"/>
              </a:spcAft>
              <a:buSzPts val="1800"/>
              <a:buFont typeface="Cambria"/>
              <a:buChar char="●"/>
            </a:pPr>
            <a:r>
              <a:rPr lang="en">
                <a:latin typeface="Cambria"/>
                <a:ea typeface="Cambria"/>
                <a:cs typeface="Cambria"/>
                <a:sym typeface="Cambria"/>
              </a:rPr>
              <a:t>We can further analyze each individual cluster for understanding what the markers for gentrification can be in terms of the most common venues for each cluster</a:t>
            </a:r>
            <a:endParaRPr>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Resulting KMeans Map of Clusters</a:t>
            </a:r>
            <a:endParaRPr>
              <a:latin typeface="Cambria"/>
              <a:ea typeface="Cambria"/>
              <a:cs typeface="Cambria"/>
              <a:sym typeface="Cambria"/>
            </a:endParaRPr>
          </a:p>
        </p:txBody>
      </p:sp>
      <p:pic>
        <p:nvPicPr>
          <p:cNvPr id="98" name="Google Shape;98;p20"/>
          <p:cNvPicPr preferRelativeResize="0"/>
          <p:nvPr/>
        </p:nvPicPr>
        <p:blipFill>
          <a:blip r:embed="rId3">
            <a:alphaModFix/>
          </a:blip>
          <a:stretch>
            <a:fillRect/>
          </a:stretch>
        </p:blipFill>
        <p:spPr>
          <a:xfrm>
            <a:off x="2227500" y="1204700"/>
            <a:ext cx="4229100" cy="301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Conclusion &amp; Discussion</a:t>
            </a:r>
            <a:endParaRPr>
              <a:latin typeface="Cambria"/>
              <a:ea typeface="Cambria"/>
              <a:cs typeface="Cambria"/>
              <a:sym typeface="Cambria"/>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a:latin typeface="Cambria"/>
                <a:ea typeface="Cambria"/>
                <a:cs typeface="Cambria"/>
                <a:sym typeface="Cambria"/>
              </a:rPr>
              <a:t>The KMeans algorithm returns 3 clusters, with Chinatown placed in a cluster with gentrifying neighborhoods, while the other ethnic neighborhood we considered, Japantown, is placed in its own cluster</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The neighborhood having already experienced the most gentrification in terms of demographics, housing costs and infrastructure (South of Market) surprisingly has “Chinese Restaurant” as the most common venue </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Since SF only has 21 neighborhoods and we further narrowed the number of neighborhoods, there are not many similarities in our clustered neighborhoods</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We can conduct further analysis to understand gentrification with data from cities with a larger number of neighborhoods as well as add in housing costs and demographic breakdown for more indicators of gentrification</a:t>
            </a:r>
            <a:endParaRPr>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