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2" r:id="rId3"/>
    <p:sldId id="261" r:id="rId4"/>
    <p:sldId id="293" r:id="rId5"/>
    <p:sldId id="29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59" r:id="rId18"/>
    <p:sldId id="260" r:id="rId19"/>
    <p:sldId id="277" r:id="rId20"/>
    <p:sldId id="295" r:id="rId21"/>
    <p:sldId id="291" r:id="rId22"/>
    <p:sldId id="278" r:id="rId23"/>
    <p:sldId id="279" r:id="rId24"/>
    <p:sldId id="300" r:id="rId25"/>
    <p:sldId id="301" r:id="rId26"/>
    <p:sldId id="302" r:id="rId27"/>
    <p:sldId id="303" r:id="rId28"/>
    <p:sldId id="304" r:id="rId29"/>
    <p:sldId id="298" r:id="rId30"/>
    <p:sldId id="297" r:id="rId31"/>
    <p:sldId id="299" r:id="rId32"/>
    <p:sldId id="288" r:id="rId33"/>
    <p:sldId id="296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3AB9C-D235-46C4-8203-91F7AEF290C3}" v="1" dt="2025-10-28T16:21:54.074"/>
  </p1510:revLst>
</p1510:revInfo>
</file>

<file path=ppt/tableStyles.xml><?xml version="1.0" encoding="utf-8"?>
<a:tblStyleLst xmlns:a="http://schemas.openxmlformats.org/drawingml/2006/main" def="{547532C9-70C6-4F9B-BAC5-C19F096D293D}">
  <a:tblStyle styleId="{547532C9-70C6-4F9B-BAC5-C19F096D293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B07CA9-639A-42D8-B58D-DF7198E2B62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AC48DD-37D6-4930-B26B-26D114009D9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san R" userId="19f3fb8dfb9edf02" providerId="LiveId" clId="{B63657CB-4DD7-43E9-B72D-EDE25999A090}"/>
    <pc:docChg chg="undo custSel modSld">
      <pc:chgData name="Dharsan R" userId="19f3fb8dfb9edf02" providerId="LiveId" clId="{B63657CB-4DD7-43E9-B72D-EDE25999A090}" dt="2025-10-28T16:22:24.524" v="53" actId="14100"/>
      <pc:docMkLst>
        <pc:docMk/>
      </pc:docMkLst>
      <pc:sldChg chg="delSp modSp mod">
        <pc:chgData name="Dharsan R" userId="19f3fb8dfb9edf02" providerId="LiveId" clId="{B63657CB-4DD7-43E9-B72D-EDE25999A090}" dt="2025-10-28T16:21:01.796" v="19" actId="14100"/>
        <pc:sldMkLst>
          <pc:docMk/>
          <pc:sldMk cId="0" sldId="261"/>
        </pc:sldMkLst>
        <pc:spChg chg="mod">
          <ac:chgData name="Dharsan R" userId="19f3fb8dfb9edf02" providerId="LiveId" clId="{B63657CB-4DD7-43E9-B72D-EDE25999A090}" dt="2025-10-28T16:21:01.796" v="19" actId="14100"/>
          <ac:spMkLst>
            <pc:docMk/>
            <pc:sldMk cId="0" sldId="261"/>
            <ac:spMk id="120" creationId="{00000000-0000-0000-0000-000000000000}"/>
          </ac:spMkLst>
        </pc:spChg>
        <pc:picChg chg="del">
          <ac:chgData name="Dharsan R" userId="19f3fb8dfb9edf02" providerId="LiveId" clId="{B63657CB-4DD7-43E9-B72D-EDE25999A090}" dt="2025-10-28T16:20:04.227" v="0" actId="478"/>
          <ac:picMkLst>
            <pc:docMk/>
            <pc:sldMk cId="0" sldId="261"/>
            <ac:picMk id="121" creationId="{00000000-0000-0000-0000-000000000000}"/>
          </ac:picMkLst>
        </pc:picChg>
      </pc:sldChg>
      <pc:sldChg chg="modSp mod">
        <pc:chgData name="Dharsan R" userId="19f3fb8dfb9edf02" providerId="LiveId" clId="{B63657CB-4DD7-43E9-B72D-EDE25999A090}" dt="2025-10-28T16:21:37.457" v="48" actId="20577"/>
        <pc:sldMkLst>
          <pc:docMk/>
          <pc:sldMk cId="0" sldId="278"/>
        </pc:sldMkLst>
        <pc:spChg chg="mod">
          <ac:chgData name="Dharsan R" userId="19f3fb8dfb9edf02" providerId="LiveId" clId="{B63657CB-4DD7-43E9-B72D-EDE25999A090}" dt="2025-10-28T16:21:37.457" v="48" actId="20577"/>
          <ac:spMkLst>
            <pc:docMk/>
            <pc:sldMk cId="0" sldId="278"/>
            <ac:spMk id="252" creationId="{00000000-0000-0000-0000-000000000000}"/>
          </ac:spMkLst>
        </pc:spChg>
      </pc:sldChg>
      <pc:sldChg chg="modSp">
        <pc:chgData name="Dharsan R" userId="19f3fb8dfb9edf02" providerId="LiveId" clId="{B63657CB-4DD7-43E9-B72D-EDE25999A090}" dt="2025-10-28T16:21:54.074" v="49"/>
        <pc:sldMkLst>
          <pc:docMk/>
          <pc:sldMk cId="0" sldId="279"/>
        </pc:sldMkLst>
        <pc:spChg chg="mod">
          <ac:chgData name="Dharsan R" userId="19f3fb8dfb9edf02" providerId="LiveId" clId="{B63657CB-4DD7-43E9-B72D-EDE25999A090}" dt="2025-10-28T16:21:54.074" v="49"/>
          <ac:spMkLst>
            <pc:docMk/>
            <pc:sldMk cId="0" sldId="279"/>
            <ac:spMk id="258" creationId="{00000000-0000-0000-0000-000000000000}"/>
          </ac:spMkLst>
        </pc:spChg>
      </pc:sldChg>
      <pc:sldChg chg="delSp modSp mod">
        <pc:chgData name="Dharsan R" userId="19f3fb8dfb9edf02" providerId="LiveId" clId="{B63657CB-4DD7-43E9-B72D-EDE25999A090}" dt="2025-10-28T16:22:24.524" v="53" actId="14100"/>
        <pc:sldMkLst>
          <pc:docMk/>
          <pc:sldMk cId="0" sldId="288"/>
        </pc:sldMkLst>
        <pc:spChg chg="mod">
          <ac:chgData name="Dharsan R" userId="19f3fb8dfb9edf02" providerId="LiveId" clId="{B63657CB-4DD7-43E9-B72D-EDE25999A090}" dt="2025-10-28T16:22:24.524" v="53" actId="14100"/>
          <ac:spMkLst>
            <pc:docMk/>
            <pc:sldMk cId="0" sldId="288"/>
            <ac:spMk id="313" creationId="{00000000-0000-0000-0000-000000000000}"/>
          </ac:spMkLst>
        </pc:spChg>
        <pc:picChg chg="del">
          <ac:chgData name="Dharsan R" userId="19f3fb8dfb9edf02" providerId="LiveId" clId="{B63657CB-4DD7-43E9-B72D-EDE25999A090}" dt="2025-10-28T16:22:03.864" v="50" actId="478"/>
          <ac:picMkLst>
            <pc:docMk/>
            <pc:sldMk cId="0" sldId="288"/>
            <ac:picMk id="3" creationId="{33223A80-B541-4244-86C0-371F1F120C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461488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461488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8190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461488e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461488e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11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88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128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27573" y="2876868"/>
            <a:ext cx="9832599" cy="7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11111"/>
              <a:buFont typeface="Times New Roman"/>
              <a:buNone/>
            </a:pPr>
            <a: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</a:t>
            </a: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and Control of Leaks in Water Supply Networks</a:t>
            </a: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rgbClr val="00206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3120" y="3237548"/>
            <a:ext cx="10731307" cy="213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Details:</a:t>
            </a:r>
            <a:endParaRPr sz="9600" b="1" u="sng" dirty="0">
              <a:solidFill>
                <a:srgbClr val="5404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Names: DHARSHINI S / 211423104131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DHAYANIDHIYA M / 211423104132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Number: A24		                        Domain: Machine Learning</a:t>
            </a:r>
            <a:endParaRPr sz="9600" b="1" dirty="0">
              <a:solidFill>
                <a:srgbClr val="5404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		Guide</a:t>
            </a:r>
            <a:r>
              <a:rPr lang="en-IN" sz="95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 &amp; Designation	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80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DATE:29/10/25</a:t>
            </a:r>
            <a:r>
              <a:rPr lang="en-IN" sz="95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     </a:t>
            </a: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ALIMA BEEVI A M.E.,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ASSISTANT PROFESSOR</a:t>
            </a:r>
            <a:endParaRPr sz="9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54045C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" y="89573"/>
            <a:ext cx="11968479" cy="237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IN" sz="2000"/>
              <a:t>Mohammed et al., “CNN-Based Leak Classification from Acoustic Signals in Water Pipes”, </a:t>
            </a:r>
            <a:r>
              <a:rPr lang="en-IN" sz="2000" i="1"/>
              <a:t>Measurement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Mohammed et al.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Applies Convolutional Neural Networks to classify leaks from spectrograms of acoustic data gathered via hydrophones.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Highly effective for buried or inaccessible pipes where vibration/acoustic data is more practical than flow data.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Sensitive to background noise and pipe material variation.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Advances real-time underground leak detection using audio-based AI.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23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IN" sz="2000"/>
              <a:t>Sharma et al., </a:t>
            </a:r>
            <a:r>
              <a:rPr lang="en-IN" sz="2000" i="1"/>
              <a:t>“Detection and Control of Leaks in Water Supply Networks Using AI-Powered Digital Twins,”</a:t>
            </a:r>
            <a:r>
              <a:rPr lang="en-IN" sz="2000"/>
              <a:t> </a:t>
            </a:r>
            <a:r>
              <a:rPr lang="en-IN" sz="2000" b="1"/>
              <a:t>Elsevier – Journal of Hydroinformatics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Sharma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Uses AI-powered digital twin models to simulate, detect, and control leak events.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predictive analytics through virtual system mirroring.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High setup cost and dependency on accurate real-time sensor data.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Reduces water loss through intelligent forecasting and intervention.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9" name="Google Shape;169;p24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IN" sz="2000"/>
              <a:t>Ali et al., </a:t>
            </a:r>
            <a:r>
              <a:rPr lang="en-IN" sz="2000" i="1"/>
              <a:t>“Hybrid ML Models for Leak Prediction in Aging Pipelines,”</a:t>
            </a:r>
            <a:r>
              <a:rPr lang="en-IN" sz="2000"/>
              <a:t> </a:t>
            </a:r>
            <a:r>
              <a:rPr lang="en-IN" sz="2000" b="1"/>
              <a:t>IEEE Transactions on Industrial Informatics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Ali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Integrates decision trees and neural networks to predict leak probability in deteriorating pipeline sections.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Improves preventive maintenance strategies.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Relies on accurate historical maintenance and environmental data.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Helps utilities prioritize critical repairs, reducing infrastructure failures.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IN" sz="2000"/>
              <a:t>Zhang et al., </a:t>
            </a:r>
            <a:r>
              <a:rPr lang="en-IN" sz="2000" i="1"/>
              <a:t>“Edge-AI Enabled Leak Monitoring in Smart Cities,”</a:t>
            </a:r>
            <a:r>
              <a:rPr lang="en-IN" sz="2000"/>
              <a:t> </a:t>
            </a:r>
            <a:r>
              <a:rPr lang="en-IN" sz="2000" b="1"/>
              <a:t>MDPI Water</a:t>
            </a:r>
            <a:r>
              <a:rPr lang="en-IN" sz="2000"/>
              <a:t>, 2025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Zhang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Develops a distributed AI pipeline to monitor pipeline conditions via edge analytics.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Real-time local decisions reduce latency and bandwidth use.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Coordination among multiple edge nodes can be complex.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Promotes autonomous city-wide water infrastructure surveillance.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" name="Google Shape;185;p26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-IN" sz="2000"/>
              <a:t>Singh et al., </a:t>
            </a:r>
            <a:r>
              <a:rPr lang="en-IN" sz="2000" i="1"/>
              <a:t>“Acoustic Sensor Networks for Leak Localization in Urban Pipelines,”</a:t>
            </a:r>
            <a:r>
              <a:rPr lang="en-IN" sz="2000"/>
              <a:t> </a:t>
            </a:r>
            <a:r>
              <a:rPr lang="en-IN" sz="2000" b="1"/>
              <a:t>Journal of Environmental Engineering</a:t>
            </a:r>
            <a:r>
              <a:rPr lang="en-IN" sz="2000"/>
              <a:t>, 2023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Singh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Implements acoustic triangulation using MEMS microphones to detect leak noise signals.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Effective in noisy city environments with high pipe density.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Susceptible to false positives from external noise.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non-invasive and rapid leak pinpointing in complex water networks.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27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r>
              <a:rPr lang="en-IN" sz="2000"/>
              <a:t>Alavi et al., </a:t>
            </a:r>
            <a:r>
              <a:rPr lang="en-IN" sz="2000" i="1"/>
              <a:t>“Graph Neural Networks for Leak Prediction in Urban Water Distribution Systems,”</a:t>
            </a:r>
            <a:r>
              <a:rPr lang="en-IN" sz="2000"/>
              <a:t> </a:t>
            </a:r>
            <a:r>
              <a:rPr lang="en-IN" sz="2000" b="1"/>
              <a:t>Nature Water</a:t>
            </a:r>
            <a:r>
              <a:rPr lang="en-IN" sz="2000"/>
              <a:t>, 2025</a:t>
            </a:r>
            <a:endParaRPr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Alavi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Models water distribution as a graph and applies GNNs to detect abnormal flow patterns.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Handles topological complexity in modern networks better than conventional ML.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Requires high-quality labeled graph data for training.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Provides context-aware leak detection with better spatial accuracy.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1" name="Google Shape;201;p28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lang="en-IN" sz="2000" dirty="0"/>
              <a:t>Smith et al., </a:t>
            </a:r>
            <a:r>
              <a:rPr lang="en-IN" sz="2000" i="1" dirty="0"/>
              <a:t>“Machine Learning-Based Leak Detection and Control in Urban Water Networks,”</a:t>
            </a:r>
            <a:r>
              <a:rPr lang="en-IN" sz="2000" dirty="0"/>
              <a:t> </a:t>
            </a:r>
            <a:r>
              <a:rPr lang="en-IN" sz="2000" b="1" dirty="0"/>
              <a:t>IEEE Access</a:t>
            </a:r>
            <a:r>
              <a:rPr lang="en-IN" sz="2000" dirty="0"/>
              <a:t>, 2023</a:t>
            </a:r>
            <a:endParaRPr dirty="0"/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Smith et al.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Develops a machine learning model using flow and pressure data to detect leaks and autonomously trigger control actions like valve closures in urban water supply systems.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Enhances real-time responsiveness and reduces manual intervention in leak management operations.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Requires high sensor density and significant computational resources for real-time inference.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Contributes to smart water grid development with AI-driven leak detection and control automation.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" name="Google Shape;217;p30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09600" y="178108"/>
            <a:ext cx="10972800" cy="79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106" name="Google Shape;106;p16"/>
          <p:cNvSpPr/>
          <p:nvPr/>
        </p:nvSpPr>
        <p:spPr>
          <a:xfrm>
            <a:off x="240350" y="1177850"/>
            <a:ext cx="9265500" cy="5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social problem being addressed?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)Water distribution systems often suffer from undetected leaks, leading to significant water loss and wastage.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ii)Addressing this issue through effective leak detection techniques is critical to conserving water, reducing economic losses, and promoting sustainable water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for society.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affected and how?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Local Communities: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reduced access to clean and safe drinking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water, which can harm public health and sanitation.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Water Utilities: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 increased operational and maintenance costs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wasted water and damaged infrastructure.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45" y="-1639873"/>
            <a:ext cx="7401057" cy="46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053" y="3429012"/>
            <a:ext cx="3063505" cy="235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09600" y="83026"/>
            <a:ext cx="10972800" cy="49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02075" y="575025"/>
            <a:ext cx="14324100" cy="52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/ Stats</a:t>
            </a:r>
            <a:endParaRPr sz="7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Loss:</a:t>
            </a: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average, 20-30% of treated water is lost due to leaks worldwide; in some cities, this can be as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as 40-50%.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Efficiency:</a:t>
            </a: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leak detection methods can detect only about 30-50% of leaks, while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techniques like acoustic sensors and machine learning can improve detection rates to over 80%.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One-Line Problem Summary</a:t>
            </a:r>
            <a:endParaRPr sz="7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Undetected leaks in water distribution systems cause significant water loss, threatening water security, 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health, and economic sustainability.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SDG Goal(s)</a:t>
            </a:r>
            <a:endParaRPr sz="7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6:</a:t>
            </a: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Water and Sanitation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availability and sustainable management of water for all by reducing water loss and improving 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quality.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6.4:</a:t>
            </a:r>
            <a:endParaRPr sz="7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“Increase water-use efficiency and ensure sustainable freshwater supply to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water scarcity by 2030.”</a:t>
            </a:r>
            <a:endParaRPr sz="7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8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609599" y="35155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Font typeface="Calibri"/>
              <a:buNone/>
            </a:pPr>
            <a:r>
              <a:rPr lang="en-US" dirty="0"/>
              <a:t>ARCHITECTURE DIAGRAM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FA97D-1507-441E-AAE8-AAD2563E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47" y="1677918"/>
            <a:ext cx="6972904" cy="4435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07B371-55AF-4695-97D0-A9456F96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8" y="4077495"/>
            <a:ext cx="2024742" cy="1931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347928-1626-45FD-82D8-4602EC67B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48" y="4192771"/>
            <a:ext cx="1931948" cy="1868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B363E7-4136-491F-8619-40C50CF8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79" y="3974841"/>
            <a:ext cx="1744824" cy="2086187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0887FE-E761-41F7-ADFA-56F1FBDBD36F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7611191" y="4191522"/>
            <a:ext cx="1212981" cy="779618"/>
          </a:xfrm>
          <a:prstGeom prst="bentConnector3">
            <a:avLst>
              <a:gd name="adj1" fmla="val 96539"/>
            </a:avLst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19E6-F122-41F8-B756-8F19EFE6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83EA-B679-4805-A537-188E5B06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1168" y="1600206"/>
            <a:ext cx="811123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Validation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B09C-8FD5-4B95-AF01-0945EEEA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3D6F1-9F02-4113-AC64-D2669210B0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0450" y="1684020"/>
            <a:ext cx="7660432" cy="45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644105" y="4385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Module Description/ Component Specifications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D1E33E-F0F5-4386-AC2F-C4B1077067D3}"/>
              </a:ext>
            </a:extLst>
          </p:cNvPr>
          <p:cNvGraphicFramePr>
            <a:graphicFrameLocks noGrp="1"/>
          </p:cNvGraphicFramePr>
          <p:nvPr/>
        </p:nvGraphicFramePr>
        <p:xfrm>
          <a:off x="598714" y="2201399"/>
          <a:ext cx="10994571" cy="2788920"/>
        </p:xfrm>
        <a:graphic>
          <a:graphicData uri="http://schemas.openxmlformats.org/drawingml/2006/table">
            <a:tbl>
              <a:tblPr/>
              <a:tblGrid>
                <a:gridCol w="5508171">
                  <a:extLst>
                    <a:ext uri="{9D8B030D-6E8A-4147-A177-3AD203B41FA5}">
                      <a16:colId xmlns:a16="http://schemas.microsoft.com/office/drawing/2014/main" val="167975181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18186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/>
                        <a:t>Specification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46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C# with .NET Framework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Desktop app to receive data from ESP32, analyze, and visualize.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7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 err="1"/>
                        <a:t>LiveCharts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Displays real-time RS Pro pressure sensor readings as graphs.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7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ML.NET 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Runs anomaly detection models on pressure data for leak prediction.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0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CSV Logging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Stores data with timestamps for later review or ML training.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97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F0ABB-E3B7-455A-8F78-DF32479B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28799"/>
              </p:ext>
            </p:extLst>
          </p:nvPr>
        </p:nvGraphicFramePr>
        <p:xfrm>
          <a:off x="503853" y="1810139"/>
          <a:ext cx="11187404" cy="460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978">
                  <a:extLst>
                    <a:ext uri="{9D8B030D-6E8A-4147-A177-3AD203B41FA5}">
                      <a16:colId xmlns:a16="http://schemas.microsoft.com/office/drawing/2014/main" val="1087706779"/>
                    </a:ext>
                  </a:extLst>
                </a:gridCol>
                <a:gridCol w="5586426">
                  <a:extLst>
                    <a:ext uri="{9D8B030D-6E8A-4147-A177-3AD203B41FA5}">
                      <a16:colId xmlns:a16="http://schemas.microsoft.com/office/drawing/2014/main" val="1232836634"/>
                    </a:ext>
                  </a:extLst>
                </a:gridCol>
              </a:tblGrid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58054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6202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28382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78490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6835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700" b="1" dirty="0"/>
                        <a:t>RS Pro Pressure Sensor</a:t>
                      </a:r>
                      <a:endParaRPr lang="en-IN" sz="1700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Captures pipeline pressure; sudden drops indicate leaks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07570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r>
                        <a:rPr lang="en-IN" sz="1700" b="1" dirty="0"/>
                        <a:t>Wi-Fi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Provides connection to PC for real-time monitoring.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04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61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09700" y="221424"/>
            <a:ext cx="10972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dirty="0"/>
              <a:t>Implementation Steps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609600" y="1128651"/>
            <a:ext cx="10972800" cy="5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 Data Collection</a:t>
            </a:r>
            <a:endParaRPr sz="17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1.1 Install IoT sensors (flow, pressure, acoustic) at key points.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1.2 Continuously record time-series data.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1.3 Store readings in a central database/cloud.</a:t>
            </a:r>
            <a:b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 Data Pre-processing</a:t>
            </a:r>
            <a:endParaRPr sz="17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2.1 Remove noise using filters.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2.2 Handle missing values.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2.3 Normalise/standardise data.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2.4 Segment into fixed time intervals.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Feature Extraction</a:t>
            </a:r>
            <a:endParaRPr sz="17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3.1 Calculate statistical measures (mean, SD, variance).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3.2 Detect sudden drops/spikes in readings.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7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3.3 Extract temporal and frequency-based features.</a:t>
            </a:r>
            <a:endParaRPr sz="17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02075" y="305399"/>
            <a:ext cx="10972800" cy="68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IN" dirty="0"/>
              <a:t>Implementation Steps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609600" y="990299"/>
            <a:ext cx="10972800" cy="51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 Model Training</a:t>
            </a:r>
            <a:endParaRPr sz="16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4.1 Select ML model (e.g., LSTM, Random Forest).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4.2 Split data into training, validation, and testing sets.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4.3 Train and tune model parameters.</a:t>
            </a:r>
            <a:b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5. Real-Time Leak Detection</a:t>
            </a:r>
            <a:endParaRPr sz="16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5.1 Acquire live sensor readings.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5.2 Apply same </a:t>
            </a:r>
            <a:r>
              <a:rPr lang="en-IN" sz="1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preprocessing</a:t>
            </a: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feature extraction steps.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5.3 Predict leak probability using trained model.</a:t>
            </a:r>
            <a:b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6. Alerts &amp; Dashboard</a:t>
            </a:r>
            <a:endParaRPr sz="16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6.1 Trigger alert if probability exceeds threshold.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6.2 Display leak location and severity on dashboard.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7. Continuous Learning</a:t>
            </a:r>
            <a:endParaRPr sz="16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7.1 Validate predictions with field inspection.</a:t>
            </a: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7.2 Update dataset and retrain model periodically.</a:t>
            </a:r>
            <a:br>
              <a:rPr lang="en-IN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endParaRPr sz="16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6DD-49CE-4A47-AE10-3F9C83D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7F5B-5728-4C43-AFEA-90BA483F2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performed to ensure that the leak detection system works correctly, produces accurate results, and identifies leaks reliably. The main types of testing for this project include: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Each module (data collection, preprocessing, leak detection algorithm, alert system) is tested individually to verify functionality.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modules are tested together to ensure they work seamlessly as a complete system.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entire leak detection system is tested using simulated and real-time sensor data to check overall performance.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system’s output is compared with expected results to ensure accurate leak detection.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is evaluated for speed, accuracy, and reliability in detecting leaks under various conditions.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2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B34F-258D-4506-883B-B11FCC3C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VALIDATION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06AC-C75B-48E5-A3CC-54F0C7C87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Test Cases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5442E-B6AD-4C24-8B51-172D3B426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29844"/>
              </p:ext>
            </p:extLst>
          </p:nvPr>
        </p:nvGraphicFramePr>
        <p:xfrm>
          <a:off x="485313" y="2468257"/>
          <a:ext cx="10972800" cy="3840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9951206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736257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836417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09963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Test Case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Input (Sensor Readings)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Expected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3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1.82, 26.06, 37.45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 pressure in first sensor, others normal – system should not detect leak.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184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9.59, 24.04, 34.84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Abnormal reading in first sensor triggers leak detection.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4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6.59, 21.77, 31.64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Normal pressure range, system should output NoLeak.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0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9.3, 22.73, 33.17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Slightly higher pressure triggers a leak.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3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0.84, 25.01, 30.15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Extremely low pressure in first sensor – system does not detect leak.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68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TC06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8.86, 20.01, 35.17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first sensor reading triggers Leak.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5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D6A3-737E-4225-8B66-679F9016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VALIDATION TESTING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08E9-B14E-48CF-901B-E353B0042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verify that the system correctly identifies leak and no-leak conditions while accurately recording data.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Steps: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all sensor values are numeric and timestamps follow the correct ISO format.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Validation: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 that every row outputs “Leak” or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NoLeak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matches expected results from test cases.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with extreme sensor values (0 and maximum capacity) to ensure the system detects leaks correctly without crashing.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multiple readings over time to verify that identical sensor inputs consistently produce the same leak status.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real-time detection speed, ensuring the system can handle high-frequency data without missing any leak events.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0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DDD4-30F5-4B0A-9D79-5A8709D5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9E0B0-FA99-43A8-A2BD-D9069745E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1)Data Collector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simulates or collects continuous sensor readings. Each entry includes a timestamp, sensor ID, and multiple sensor values.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applies the trained model to classify the data in real time as either Leak or 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NoLeak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Model Training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the system uses historical or simulated sensor data (such as pressure, flow, and temperature) to train a machine learning model.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process evaluates the dataset, determines patterns that indicate leaks, and produces a predictive model.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accuracy of 97.62%, demonstrating high reliability, and was saved as LeakModel.zip for future use.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3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DDD4-30F5-4B0A-9D79-5A8709D5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9E0B0-FA99-43A8-A2BD-D9069745E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3)Real-Time Leak Detection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final stage, the system loads the trained LeakModel.zip and applies it to real-time sensor inputs, particularly pressure readings.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leak detection engine evaluates each reading and instantly predicts the Leak Status.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are displayed continuously, providing immediate feedback for pipeline monitoring and maintenance.</a:t>
            </a:r>
          </a:p>
          <a:p>
            <a:pPr marL="114300" indent="0">
              <a:buNone/>
              <a:defRPr sz="2000">
                <a:solidFill>
                  <a:srgbClr val="FFFFFF"/>
                </a:solidFill>
              </a:defRPr>
            </a:pP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4)Accuracy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Leak Detection Accuracy Graph shows how the model improves its accuracy over training epochs: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 (Epochs): Number of training iterations (1 → 10). Each epoch means the model has gone through the training dataset once.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 (Accuracy %): The percentage of correctly detected leaks vs. normal conditions.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demonstrates that the leak detection model learns effectively over time, reaching near-perfect accuracy (97.62%). This makes it suitable for real-time water pipeline monitoring and early leak detection, reducing losses and improving reliability.</a:t>
            </a:r>
          </a:p>
          <a:p>
            <a:endParaRPr lang="en-IN" sz="1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7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E85F-A6F8-46C4-8A7C-CDF93B5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7EE18-3F99-4725-A61F-A1E22B90F2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5400" y="1417638"/>
            <a:ext cx="6591664" cy="324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7B741-8A50-43AB-B9BC-97F800BF95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5400" y="5101467"/>
            <a:ext cx="6550025" cy="14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09600" y="2391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Abstract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914399" y="1564696"/>
            <a:ext cx="1036295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The project addresses water loss in distribution systems due to undetected leaks.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It aims to design and implement an efficient leak detection system.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Technologies such as pressure sensors, flow meters and data analysis are used.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The goal is to reduce non-revenue water and improve supply reliability.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The project supports SDG 6, particularly Target 6.4 on improving water use efficiency.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Benefits include reduced water waste, low maintenance costs, and sustainable</a:t>
            </a: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r>
              <a:rPr lang="en-IN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 water management.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B258-5D4A-4A66-871C-E782375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95C56-800B-424C-A75C-28E7C7983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9017" y="1802167"/>
            <a:ext cx="6257025" cy="36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4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0DF8-B7B1-48ED-B23A-66C0EC1B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GRAPH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42AA-E47B-4E15-9DFB-B41519EC1E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2325" y="1949459"/>
            <a:ext cx="4652885" cy="36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355600" y="-12818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Conclusion 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923730" y="1061783"/>
            <a:ext cx="10404669" cy="518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algn="just"/>
            <a:r>
              <a:rPr lang="en-US" sz="2000" dirty="0"/>
              <a:t>The proposed pipeline leak detection system employs technologies such as the RS Pro pressure sensor for real-time monitoring.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ensures water network safety by detecting leaks early and minimizing losses.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system provides live data visualization and alerts through a C# dashboard for faster decision-making.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is designed to be reliable in varied environmental conditions, ensuring consistent performance.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Scalability and integration of machine learning enable predictive analysis and improved efficiency in water management.</a:t>
            </a: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14" name="Google Shape;314;p45"/>
          <p:cNvSpPr/>
          <p:nvPr/>
        </p:nvSpPr>
        <p:spPr>
          <a:xfrm>
            <a:off x="426720" y="5596116"/>
            <a:ext cx="798715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0BC0-A05E-4DE0-B806-3B4A0A5F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58A8B7-A0F8-43B8-9FA2-3EFFF1BCB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1032"/>
            <a:ext cx="110467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advanced sensors and IoT devices for more accurate and continuous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expand the system for large-scale water networks covering multiple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cloud-based data storage and monitoring for remote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machine learning model for detecting different types and severities of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mobile or web dashboard for real-time visualization and alert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833854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Reference 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591627" y="139032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/>
              <a:t>1.</a:t>
            </a:r>
            <a:r>
              <a:rPr lang="en-IN" sz="1800" dirty="0"/>
              <a:t>N. Ullah, Z. Ahmed and J.-M. Kim, "Pipeline Leakage Detection Using Acoustic Emission and Machine Learning Algorithms," </a:t>
            </a:r>
            <a:r>
              <a:rPr lang="en-IN" sz="1800" i="1" dirty="0"/>
              <a:t>Sensors</a:t>
            </a:r>
            <a:r>
              <a:rPr lang="en-IN" sz="1800" dirty="0"/>
              <a:t>, vol. 23, no. 6, p. 3226, Mar. 2023, </a:t>
            </a:r>
            <a:r>
              <a:rPr lang="en-IN" sz="1800" dirty="0" err="1"/>
              <a:t>doi</a:t>
            </a:r>
            <a:r>
              <a:rPr lang="en-IN" sz="1800" dirty="0"/>
              <a:t>: 10.3390/s23063226.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IN" sz="18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IN" sz="1800" dirty="0"/>
              <a:t>R. Uddin, T. Hoang, J. H. Kim and D. Kim, "Machine Learning Model for Leak Detection Using Water Pipeline Vibration Sensor," </a:t>
            </a:r>
            <a:r>
              <a:rPr lang="en-IN" sz="1800" i="1" dirty="0"/>
              <a:t>Sensors</a:t>
            </a:r>
            <a:r>
              <a:rPr lang="en-IN" sz="1800" dirty="0"/>
              <a:t>, vol. 23, no. 21, p. 8935, Nov. 2023, </a:t>
            </a:r>
            <a:r>
              <a:rPr lang="en-IN" sz="1800" dirty="0" err="1"/>
              <a:t>doi</a:t>
            </a:r>
            <a:r>
              <a:rPr lang="en-IN" sz="1800" dirty="0"/>
              <a:t>: 10.3390/s23218935.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IN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IN" sz="1800" dirty="0"/>
              <a:t> F. Saleem, Z. Ahmad and J.-M. Kim, "Real-Time Pipeline Leak Detection: A Hybrid Deep Learning Approach Using Acoustic Emission Signals," </a:t>
            </a:r>
            <a:r>
              <a:rPr lang="en-IN" sz="1800" i="1" dirty="0"/>
              <a:t>Applied Sciences</a:t>
            </a:r>
            <a:r>
              <a:rPr lang="en-IN" sz="1800" dirty="0"/>
              <a:t>, vol. 15, no. 1, p. 185, Jan. 2025, </a:t>
            </a:r>
            <a:r>
              <a:rPr lang="en-IN" sz="1800" dirty="0" err="1"/>
              <a:t>doi</a:t>
            </a:r>
            <a:r>
              <a:rPr lang="en-IN" sz="1800" dirty="0"/>
              <a:t>: 10.3390/app15010185.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1800" dirty="0"/>
              <a:t> M. </a:t>
            </a:r>
            <a:r>
              <a:rPr lang="en-US" sz="1800" dirty="0" err="1"/>
              <a:t>Almasri</a:t>
            </a:r>
            <a:r>
              <a:rPr lang="en-US" sz="1800" dirty="0"/>
              <a:t>, K. </a:t>
            </a:r>
            <a:r>
              <a:rPr lang="en-US" sz="1800" dirty="0" err="1"/>
              <a:t>Elsayed</a:t>
            </a:r>
            <a:r>
              <a:rPr lang="en-US" sz="1800" dirty="0"/>
              <a:t>, A. </a:t>
            </a:r>
            <a:r>
              <a:rPr lang="en-US" sz="1800" dirty="0" err="1"/>
              <a:t>Awad</a:t>
            </a:r>
            <a:r>
              <a:rPr lang="en-US" sz="1800" dirty="0"/>
              <a:t> and H. Zayed, "A Smart Water Pipeline Monitoring System Using IoT and Machine Learning," </a:t>
            </a:r>
            <a:r>
              <a:rPr lang="en-US" sz="1800" i="1" dirty="0"/>
              <a:t>Sustainable Cities and Society</a:t>
            </a:r>
            <a:r>
              <a:rPr lang="en-US" sz="1800" dirty="0"/>
              <a:t>, vol. 92, p. 104506, Feb. 2023.</a:t>
            </a: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endParaRPr lang="en-US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1800" dirty="0"/>
              <a:t> "Enhancing Pipeline Leakage Detection Through Multi-Algorithm Fusion With Machine Learning," </a:t>
            </a:r>
            <a:r>
              <a:rPr lang="en-US" sz="1800" i="1" dirty="0"/>
              <a:t>Processes</a:t>
            </a:r>
            <a:r>
              <a:rPr lang="en-US" sz="1800" dirty="0"/>
              <a:t>, vol. 13, no. 5, p. 1519, May 2025, </a:t>
            </a:r>
            <a:r>
              <a:rPr lang="en-US" sz="1800" dirty="0" err="1"/>
              <a:t>doi</a:t>
            </a:r>
            <a:r>
              <a:rPr lang="en-US" sz="1800" dirty="0"/>
              <a:t>: 10.3390/pr13051519. </a:t>
            </a: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B1BA-F558-41DD-A873-5271599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9A608-7389-48A4-A5D0-4CA116DC6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4812"/>
            <a:ext cx="104820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networks are essential for delivering clean and safe water to residential, industrial, and agricultural users, ensuring public health and sustainable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Leakage in pipelines is a common and serious problem that results in water wastage, pressure drops, and increased maintenance and energy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leak detection methods such as manual inspection and acoustic monitoring are often time-consuming, expensive, and ineffective for detecting small or hidden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modern technology, including sensors and data analytics, enables continuous monitoring of network parameters like pressure, flow rate, and temperature to identify abnormal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machine learning–based system capable of analyzing real-time sensor data to detect leaks accurately and provide early warnings to prevent water loss.</a:t>
            </a:r>
          </a:p>
        </p:txBody>
      </p:sp>
    </p:spTree>
    <p:extLst>
      <p:ext uri="{BB962C8B-B14F-4D97-AF65-F5344CB8AC3E}">
        <p14:creationId xmlns:p14="http://schemas.microsoft.com/office/powerpoint/2010/main" val="27200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BBE-F1D9-4853-8384-A273E659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B3F0A4-4166-4E14-855C-058F5CCA0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1031"/>
            <a:ext cx="103987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monitor water supply network parameters such as pressure, flow rate, and temperature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sensor data and identify abnormal patterns indicating possible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apply machine learning techniques for accurate and automated leak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generate timely alerts for operators to take corrective actions and reduce water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efficiency, reliability, and sustainability of the water distribution system.</a:t>
            </a:r>
          </a:p>
        </p:txBody>
      </p:sp>
    </p:spTree>
    <p:extLst>
      <p:ext uri="{BB962C8B-B14F-4D97-AF65-F5344CB8AC3E}">
        <p14:creationId xmlns:p14="http://schemas.microsoft.com/office/powerpoint/2010/main" val="35757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04130" y="-22533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260232" y="525192"/>
            <a:ext cx="10972800" cy="58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IN" sz="2000"/>
              <a:t>Rahman et al., “Real-Time Leak Detection in Urban Water Networks Using LSTM and Edge AI”, </a:t>
            </a:r>
            <a:r>
              <a:rPr lang="en-IN" sz="2000" i="1"/>
              <a:t>IEEE Access</a:t>
            </a:r>
            <a:r>
              <a:rPr lang="en-IN" sz="2000"/>
              <a:t>, 2023</a:t>
            </a:r>
            <a:endParaRPr sz="2000" b="1" u="none" strike="no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71525" y="16002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382555" y="1922115"/>
          <a:ext cx="11131425" cy="399415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2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Rahman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Combines LSTM models with edge computing to perform leak detection on embedded IoT devices in real time.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Minimizes cloud dependency; supports real-time anomaly detection on-site.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Limited by memory and processing power of edge devices.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Enables smart, autonomous leak detection without continuous network connection.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609600" y="-22715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96240" y="74233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IN" sz="2000"/>
              <a:t>Ahmed et al., “Smart Water Loss Detection with TinyML and ESP32 Sensors”, </a:t>
            </a:r>
            <a:r>
              <a:rPr lang="en-IN" sz="2000" i="1"/>
              <a:t>Sensors and Actuators A: Physical</a:t>
            </a:r>
            <a:r>
              <a:rPr lang="en-IN" sz="2000"/>
              <a:t>, 2024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513184" y="1589703"/>
          <a:ext cx="10855850" cy="4217625"/>
        </p:xfrm>
        <a:graphic>
          <a:graphicData uri="http://schemas.openxmlformats.org/drawingml/2006/table">
            <a:tbl>
              <a:tblPr>
                <a:noFill/>
                <a:tableStyleId>{02B07CA9-639A-42D8-B58D-DF7198E2B628}</a:tableStyleId>
              </a:tblPr>
              <a:tblGrid>
                <a:gridCol w="24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Ahmed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Implements TinyML models (lightweight ML) on ESP32 boards for leak detection using vibration and pressure sensors.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Makes low-cost, battery-efficient leak detection feasible.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Limited to detection (no localization); training data must be carefully optimized.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Democratizes leak detection for low-budget rural and urban utilities.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912178" y="2276157"/>
            <a:ext cx="14128094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22960" y="-14192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82880" y="83851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IN" sz="2000"/>
              <a:t>Rao &amp; Sharma, “Real-Time Leak Forecasting with Transformer Models in Smart Water Networks”, </a:t>
            </a:r>
            <a:r>
              <a:rPr lang="en-IN" sz="2000" i="1"/>
              <a:t>IEEE Transactions on Smart Cities</a:t>
            </a:r>
            <a:r>
              <a:rPr lang="en-IN" sz="2000"/>
              <a:t>, 2025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396240" y="1599663"/>
          <a:ext cx="11399500" cy="4274915"/>
        </p:xfrm>
        <a:graphic>
          <a:graphicData uri="http://schemas.openxmlformats.org/drawingml/2006/table">
            <a:tbl>
              <a:tblPr>
                <a:noFill/>
                <a:tableStyleId>{22AC48DD-37D6-4930-B26B-26D114009D9F}</a:tableStyleId>
              </a:tblPr>
              <a:tblGrid>
                <a:gridCol w="234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Rao &amp; Sharma.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Uses Transformer-based deep learning models to predict potential leak events in advance using multivariate sensor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Leverages the latest deep learning trends for predictive maintenance.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Requires high-quality, synchronized multi-sensor data for training.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proactive maintenance by forecasting leaks before they occur.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/>
          <p:nvPr/>
        </p:nvSpPr>
        <p:spPr>
          <a:xfrm>
            <a:off x="1137920" y="233712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87680" y="-16096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86080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IN" sz="2000"/>
              <a:t>Das et al., “Federated Learning for Leak Detection in Distributed Water Supply Systems”, </a:t>
            </a:r>
            <a:r>
              <a:rPr lang="en-IN" sz="2000" i="1"/>
              <a:t>IEEE Internet of Things Journal</a:t>
            </a:r>
            <a:r>
              <a:rPr lang="en-IN" sz="2000"/>
              <a:t>, 2023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487680" y="1614325"/>
          <a:ext cx="11094700" cy="4340515"/>
        </p:xfrm>
        <a:graphic>
          <a:graphicData uri="http://schemas.openxmlformats.org/drawingml/2006/table">
            <a:tbl>
              <a:tblPr>
                <a:noFill/>
                <a:tableStyleId>{02B07CA9-639A-42D8-B58D-DF7198E2B628}</a:tableStyleId>
              </a:tblPr>
              <a:tblGrid>
                <a:gridCol w="20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Das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Proposes a privacy-preserving leak detection system using federated learning across different water utilities without sharing raw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Ideal for collaborative learning across cities/regions with sensitive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Needs robust synchronization and federated infrastructure.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collaborative intelligence without compromising data security.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Google Shape;153;p22"/>
          <p:cNvSpPr/>
          <p:nvPr/>
        </p:nvSpPr>
        <p:spPr>
          <a:xfrm>
            <a:off x="1156018" y="237776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6D9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12288</TotalTime>
  <Words>2995</Words>
  <Application>Microsoft Office PowerPoint</Application>
  <PresentationFormat>Widescreen</PresentationFormat>
  <Paragraphs>407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                                                                                                  Title: Detection and Control of Leaks in Water Supply Networks </vt:lpstr>
      <vt:lpstr>AGENDA</vt:lpstr>
      <vt:lpstr>Abstract</vt:lpstr>
      <vt:lpstr>INTRODUCTION</vt:lpstr>
      <vt:lpstr>OBJECTIVE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Problem Statement</vt:lpstr>
      <vt:lpstr>Problem Statement</vt:lpstr>
      <vt:lpstr>ARCHITECTURE DIAGRAM</vt:lpstr>
      <vt:lpstr>DATA FLOW DIAGRAM</vt:lpstr>
      <vt:lpstr>Module Description/ Component Specifications</vt:lpstr>
      <vt:lpstr>Implementation Steps</vt:lpstr>
      <vt:lpstr>Implementation Steps</vt:lpstr>
      <vt:lpstr>TESTING</vt:lpstr>
      <vt:lpstr>TEST CASES AND VALIDATION TESTING</vt:lpstr>
      <vt:lpstr>TEST CASES AND VALIDATION TESTING</vt:lpstr>
      <vt:lpstr>PERFORMANCE ANALYSIS</vt:lpstr>
      <vt:lpstr>PERFORMANCE ANALYSIS</vt:lpstr>
      <vt:lpstr>OUTPUT SCREENSHOTS</vt:lpstr>
      <vt:lpstr>OUTPUT SCREENSHOTS</vt:lpstr>
      <vt:lpstr>ACCURACY GRAPH</vt:lpstr>
      <vt:lpstr>Conclusion </vt:lpstr>
      <vt:lpstr>FUTURE WORK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Detection and Control of Leaks in Water Supply Networks</dc:title>
  <dc:creator>Hp</dc:creator>
  <cp:lastModifiedBy>Dharsan R</cp:lastModifiedBy>
  <cp:revision>24</cp:revision>
  <dcterms:modified xsi:type="dcterms:W3CDTF">2025-10-28T16:22:30Z</dcterms:modified>
</cp:coreProperties>
</file>