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0" r:id="rId3"/>
    <p:sldId id="258" r:id="rId4"/>
    <p:sldId id="269" r:id="rId5"/>
    <p:sldId id="257" r:id="rId6"/>
    <p:sldId id="259" r:id="rId7"/>
    <p:sldId id="264" r:id="rId8"/>
    <p:sldId id="261" r:id="rId9"/>
    <p:sldId id="262" r:id="rId10"/>
    <p:sldId id="263"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1" autoAdjust="0"/>
    <p:restoredTop sz="94660"/>
  </p:normalViewPr>
  <p:slideViewPr>
    <p:cSldViewPr snapToGrid="0">
      <p:cViewPr varScale="1">
        <p:scale>
          <a:sx n="106" d="100"/>
          <a:sy n="106"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C91AE-90BC-46CF-A374-02B43F10F32C}" type="datetimeFigureOut">
              <a:rPr lang="en-GB" smtClean="0"/>
              <a:t>14/11/2014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42B65-13F7-4B5C-9931-846BA8574F39}" type="slidenum">
              <a:rPr lang="en-GB" smtClean="0"/>
              <a:t>‹#›</a:t>
            </a:fld>
            <a:endParaRPr lang="en-GB"/>
          </a:p>
        </p:txBody>
      </p:sp>
    </p:spTree>
    <p:extLst>
      <p:ext uri="{BB962C8B-B14F-4D97-AF65-F5344CB8AC3E}">
        <p14:creationId xmlns:p14="http://schemas.microsoft.com/office/powerpoint/2010/main" val="290143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print</a:t>
            </a:r>
            <a:r>
              <a:rPr lang="en-GB" baseline="0" dirty="0" smtClean="0"/>
              <a:t> vs </a:t>
            </a:r>
            <a:r>
              <a:rPr lang="en-GB" baseline="0" dirty="0" err="1" smtClean="0"/>
              <a:t>println</a:t>
            </a:r>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Show</a:t>
            </a:r>
            <a:r>
              <a:rPr lang="en-GB" baseline="0" dirty="0" smtClean="0"/>
              <a:t> a live demo of the serial monitor</a:t>
            </a:r>
            <a:endParaRPr lang="en-GB" dirty="0" smtClean="0"/>
          </a:p>
          <a:p>
            <a:endParaRPr lang="en-GB" dirty="0"/>
          </a:p>
        </p:txBody>
      </p:sp>
      <p:sp>
        <p:nvSpPr>
          <p:cNvPr id="4" name="Slide Number Placeholder 3"/>
          <p:cNvSpPr>
            <a:spLocks noGrp="1"/>
          </p:cNvSpPr>
          <p:nvPr>
            <p:ph type="sldNum" sz="quarter" idx="10"/>
          </p:nvPr>
        </p:nvSpPr>
        <p:spPr/>
        <p:txBody>
          <a:bodyPr/>
          <a:lstStyle/>
          <a:p>
            <a:fld id="{A9442B65-13F7-4B5C-9931-846BA8574F39}" type="slidenum">
              <a:rPr lang="en-GB" smtClean="0"/>
              <a:t>3</a:t>
            </a:fld>
            <a:endParaRPr lang="en-GB"/>
          </a:p>
        </p:txBody>
      </p:sp>
    </p:spTree>
    <p:extLst>
      <p:ext uri="{BB962C8B-B14F-4D97-AF65-F5344CB8AC3E}">
        <p14:creationId xmlns:p14="http://schemas.microsoft.com/office/powerpoint/2010/main" val="163521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that</a:t>
            </a:r>
            <a:r>
              <a:rPr lang="en-GB" baseline="0" dirty="0" smtClean="0"/>
              <a:t> both i2c and </a:t>
            </a:r>
            <a:r>
              <a:rPr lang="en-GB" baseline="0" dirty="0" err="1" smtClean="0"/>
              <a:t>spi</a:t>
            </a:r>
            <a:r>
              <a:rPr lang="en-GB" baseline="0" dirty="0" smtClean="0"/>
              <a:t> code assume temperature is </a:t>
            </a:r>
            <a:r>
              <a:rPr lang="en-GB" baseline="0" dirty="0" err="1" smtClean="0"/>
              <a:t>possitive</a:t>
            </a:r>
            <a:endParaRPr lang="en-GB" dirty="0"/>
          </a:p>
        </p:txBody>
      </p:sp>
      <p:sp>
        <p:nvSpPr>
          <p:cNvPr id="4" name="Slide Number Placeholder 3"/>
          <p:cNvSpPr>
            <a:spLocks noGrp="1"/>
          </p:cNvSpPr>
          <p:nvPr>
            <p:ph type="sldNum" sz="quarter" idx="10"/>
          </p:nvPr>
        </p:nvSpPr>
        <p:spPr/>
        <p:txBody>
          <a:bodyPr/>
          <a:lstStyle/>
          <a:p>
            <a:fld id="{A9442B65-13F7-4B5C-9931-846BA8574F39}" type="slidenum">
              <a:rPr lang="en-GB" smtClean="0"/>
              <a:t>8</a:t>
            </a:fld>
            <a:endParaRPr lang="en-GB"/>
          </a:p>
        </p:txBody>
      </p:sp>
    </p:spTree>
    <p:extLst>
      <p:ext uri="{BB962C8B-B14F-4D97-AF65-F5344CB8AC3E}">
        <p14:creationId xmlns:p14="http://schemas.microsoft.com/office/powerpoint/2010/main" val="270926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that</a:t>
            </a:r>
            <a:r>
              <a:rPr lang="en-GB" baseline="0" dirty="0" smtClean="0"/>
              <a:t> both i2c and </a:t>
            </a:r>
            <a:r>
              <a:rPr lang="en-GB" baseline="0" dirty="0" err="1" smtClean="0"/>
              <a:t>spi</a:t>
            </a:r>
            <a:r>
              <a:rPr lang="en-GB" baseline="0" dirty="0" smtClean="0"/>
              <a:t> code assume temperature is </a:t>
            </a:r>
            <a:r>
              <a:rPr lang="en-GB" baseline="0" dirty="0" err="1" smtClean="0"/>
              <a:t>possitive</a:t>
            </a:r>
            <a:endParaRPr lang="en-GB" dirty="0"/>
          </a:p>
        </p:txBody>
      </p:sp>
      <p:sp>
        <p:nvSpPr>
          <p:cNvPr id="4" name="Slide Number Placeholder 3"/>
          <p:cNvSpPr>
            <a:spLocks noGrp="1"/>
          </p:cNvSpPr>
          <p:nvPr>
            <p:ph type="sldNum" sz="quarter" idx="10"/>
          </p:nvPr>
        </p:nvSpPr>
        <p:spPr/>
        <p:txBody>
          <a:bodyPr/>
          <a:lstStyle/>
          <a:p>
            <a:fld id="{A9442B65-13F7-4B5C-9931-846BA8574F39}" type="slidenum">
              <a:rPr lang="en-GB" smtClean="0"/>
              <a:t>9</a:t>
            </a:fld>
            <a:endParaRPr lang="en-GB"/>
          </a:p>
        </p:txBody>
      </p:sp>
    </p:spTree>
    <p:extLst>
      <p:ext uri="{BB962C8B-B14F-4D97-AF65-F5344CB8AC3E}">
        <p14:creationId xmlns:p14="http://schemas.microsoft.com/office/powerpoint/2010/main" val="506737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11/14/2014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dirty="0" smtClean="0"/>
              <a:t>Lecture 3 – Serial Communication</a:t>
            </a:r>
            <a:endParaRPr lang="en-GB" sz="4000" dirty="0"/>
          </a:p>
        </p:txBody>
      </p:sp>
      <p:sp>
        <p:nvSpPr>
          <p:cNvPr id="3" name="Subtitle 2"/>
          <p:cNvSpPr>
            <a:spLocks noGrp="1"/>
          </p:cNvSpPr>
          <p:nvPr>
            <p:ph type="subTitle" idx="1"/>
          </p:nvPr>
        </p:nvSpPr>
        <p:spPr/>
        <p:txBody>
          <a:bodyPr/>
          <a:lstStyle/>
          <a:p>
            <a:r>
              <a:rPr lang="en-GB" dirty="0" smtClean="0"/>
              <a:t>This lecture will cover using UART, i2C and SPI to talk to different devices.</a:t>
            </a:r>
            <a:endParaRPr lang="en-GB" dirty="0"/>
          </a:p>
        </p:txBody>
      </p:sp>
    </p:spTree>
    <p:extLst>
      <p:ext uri="{BB962C8B-B14F-4D97-AF65-F5344CB8AC3E}">
        <p14:creationId xmlns:p14="http://schemas.microsoft.com/office/powerpoint/2010/main" val="1851370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 - Serial Peripheral interface</a:t>
            </a:r>
            <a:endParaRPr lang="en-GB" dirty="0"/>
          </a:p>
        </p:txBody>
      </p:sp>
      <p:sp>
        <p:nvSpPr>
          <p:cNvPr id="3" name="Content Placeholder 2"/>
          <p:cNvSpPr>
            <a:spLocks noGrp="1"/>
          </p:cNvSpPr>
          <p:nvPr>
            <p:ph idx="1"/>
          </p:nvPr>
        </p:nvSpPr>
        <p:spPr>
          <a:xfrm>
            <a:off x="1141412" y="2249487"/>
            <a:ext cx="6258847" cy="3541714"/>
          </a:xfrm>
        </p:spPr>
        <p:txBody>
          <a:bodyPr>
            <a:normAutofit fontScale="92500"/>
          </a:bodyPr>
          <a:lstStyle/>
          <a:p>
            <a:pPr marL="0" indent="0">
              <a:buNone/>
            </a:pPr>
            <a:r>
              <a:rPr lang="en-GB" dirty="0" smtClean="0"/>
              <a:t>Much like I2C, SPI is a serial data protocol. Unlike I2C it only supports a single “Master device” and each “Slave” device needs a Slave Select (SS) pin on the master instead of an address. Another difference is that there are two unidirectional data lines, Master out, Slave in (MOSI) and Master in, Slave out (MISO). These differences mean that it is a much simpler interface to implement.</a:t>
            </a:r>
            <a:endParaRPr lang="en-GB" dirty="0"/>
          </a:p>
        </p:txBody>
      </p:sp>
      <p:pic>
        <p:nvPicPr>
          <p:cNvPr id="4" name="Picture 3"/>
          <p:cNvPicPr>
            <a:picLocks noChangeAspect="1"/>
          </p:cNvPicPr>
          <p:nvPr/>
        </p:nvPicPr>
        <p:blipFill>
          <a:blip r:embed="rId2"/>
          <a:stretch>
            <a:fillRect/>
          </a:stretch>
        </p:blipFill>
        <p:spPr>
          <a:xfrm>
            <a:off x="7589836" y="2387710"/>
            <a:ext cx="3457575" cy="2743200"/>
          </a:xfrm>
          <a:prstGeom prst="rect">
            <a:avLst/>
          </a:prstGeom>
        </p:spPr>
      </p:pic>
    </p:spTree>
    <p:extLst>
      <p:ext uri="{BB962C8B-B14F-4D97-AF65-F5344CB8AC3E}">
        <p14:creationId xmlns:p14="http://schemas.microsoft.com/office/powerpoint/2010/main" val="1564186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Cautionary Tale</a:t>
            </a:r>
            <a:endParaRPr lang="en-GB" dirty="0"/>
          </a:p>
        </p:txBody>
      </p:sp>
      <p:sp>
        <p:nvSpPr>
          <p:cNvPr id="3" name="Content Placeholder 2"/>
          <p:cNvSpPr>
            <a:spLocks noGrp="1"/>
          </p:cNvSpPr>
          <p:nvPr>
            <p:ph idx="1"/>
          </p:nvPr>
        </p:nvSpPr>
        <p:spPr>
          <a:xfrm>
            <a:off x="1141412" y="2249487"/>
            <a:ext cx="9905999" cy="3779173"/>
          </a:xfrm>
        </p:spPr>
        <p:txBody>
          <a:bodyPr>
            <a:normAutofit lnSpcReduction="10000"/>
          </a:bodyPr>
          <a:lstStyle/>
          <a:p>
            <a:r>
              <a:rPr lang="en-GB" dirty="0" smtClean="0"/>
              <a:t>Sadly some terms like I2C are trademarked and can be referred to by many different names. Sometimes the same name is used to mean different things.</a:t>
            </a:r>
          </a:p>
          <a:p>
            <a:r>
              <a:rPr lang="en-GB" dirty="0" smtClean="0"/>
              <a:t>In our case we fell prey to marketing BS. </a:t>
            </a:r>
            <a:r>
              <a:rPr lang="en-GB" dirty="0"/>
              <a:t>T</a:t>
            </a:r>
            <a:r>
              <a:rPr lang="en-GB" dirty="0" smtClean="0"/>
              <a:t>he SPI sensors we have are marketed as SPI but are actually something called </a:t>
            </a:r>
            <a:r>
              <a:rPr lang="en-GB" dirty="0" err="1" smtClean="0"/>
              <a:t>Microwire</a:t>
            </a:r>
            <a:r>
              <a:rPr lang="en-GB" dirty="0" smtClean="0"/>
              <a:t>. This is similar to SPI but the MOSI and MISO pins are multiplexed. The sensor sends 16 bits then reads 16 bits.</a:t>
            </a:r>
          </a:p>
          <a:p>
            <a:r>
              <a:rPr lang="en-GB" dirty="0" smtClean="0"/>
              <a:t>This means we can’t use the Arduino libraries to interface with the sensor. Luckily SPI is really simple to “bit bang” (do things manually).</a:t>
            </a:r>
            <a:endParaRPr lang="en-GB" dirty="0"/>
          </a:p>
        </p:txBody>
      </p:sp>
    </p:spTree>
    <p:extLst>
      <p:ext uri="{BB962C8B-B14F-4D97-AF65-F5344CB8AC3E}">
        <p14:creationId xmlns:p14="http://schemas.microsoft.com/office/powerpoint/2010/main" val="1058468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TC77 Explained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032" y="5266503"/>
            <a:ext cx="9906000" cy="1333234"/>
          </a:xfrm>
        </p:spPr>
      </p:pic>
      <p:sp>
        <p:nvSpPr>
          <p:cNvPr id="5" name="TextBox 4"/>
          <p:cNvSpPr txBox="1"/>
          <p:nvPr/>
        </p:nvSpPr>
        <p:spPr>
          <a:xfrm>
            <a:off x="1300032" y="1754155"/>
            <a:ext cx="9906000" cy="3416320"/>
          </a:xfrm>
          <a:prstGeom prst="rect">
            <a:avLst/>
          </a:prstGeom>
          <a:noFill/>
        </p:spPr>
        <p:txBody>
          <a:bodyPr wrap="square" rtlCol="0">
            <a:spAutoFit/>
          </a:bodyPr>
          <a:lstStyle/>
          <a:p>
            <a:r>
              <a:rPr lang="en-GB" dirty="0" smtClean="0"/>
              <a:t>Because we simply need to read the temperature from the sensor and not worry about configuring its extra features the process is very simple </a:t>
            </a:r>
            <a:r>
              <a:rPr lang="en-GB" dirty="0"/>
              <a:t>(Both the LM75A and TC77 are designed to act as thermal cut off switches</a:t>
            </a:r>
            <a:r>
              <a:rPr lang="en-GB" dirty="0" smtClean="0"/>
              <a:t>).  The TC77 transmits 16 bits then reads 16 bits. We only need to worry about the first 12 bits it sends because like the LM75A the last few bits are garbage. The process for reading the chip is:</a:t>
            </a:r>
          </a:p>
          <a:p>
            <a:endParaRPr lang="en-GB" dirty="0" smtClean="0"/>
          </a:p>
          <a:p>
            <a:pPr marL="342900" indent="-342900">
              <a:buFont typeface="+mj-lt"/>
              <a:buAutoNum type="arabicPeriod"/>
            </a:pPr>
            <a:r>
              <a:rPr lang="en-GB" dirty="0" smtClean="0"/>
              <a:t>Ensure the clock pin is LOW</a:t>
            </a:r>
          </a:p>
          <a:p>
            <a:pPr marL="342900" indent="-342900">
              <a:buFont typeface="+mj-lt"/>
              <a:buAutoNum type="arabicPeriod"/>
            </a:pPr>
            <a:r>
              <a:rPr lang="en-GB" dirty="0" smtClean="0"/>
              <a:t>Make the chip select (CS) pin LOW, this enables the sensor</a:t>
            </a:r>
          </a:p>
          <a:p>
            <a:pPr marL="342900" indent="-342900">
              <a:buFont typeface="+mj-lt"/>
              <a:buAutoNum type="arabicPeriod"/>
            </a:pPr>
            <a:r>
              <a:rPr lang="en-GB" dirty="0" smtClean="0"/>
              <a:t>We now have to produce a square wave on the clock (SLC) line by toggling it HIGH</a:t>
            </a:r>
          </a:p>
          <a:p>
            <a:pPr marL="342900" indent="-342900">
              <a:buFont typeface="+mj-lt"/>
              <a:buAutoNum type="arabicPeriod"/>
            </a:pPr>
            <a:r>
              <a:rPr lang="en-GB" dirty="0" smtClean="0"/>
              <a:t>After each rising edge of the clock (from LOW to HIGH) we need to read the data pin (SDA)</a:t>
            </a:r>
          </a:p>
          <a:p>
            <a:pPr marL="342900" indent="-342900">
              <a:buFont typeface="+mj-lt"/>
              <a:buAutoNum type="arabicPeriod"/>
            </a:pPr>
            <a:r>
              <a:rPr lang="en-GB" dirty="0" smtClean="0"/>
              <a:t>Once we have finished reading we need to return the clock to LOW</a:t>
            </a:r>
          </a:p>
          <a:p>
            <a:pPr marL="342900" indent="-342900">
              <a:buFont typeface="+mj-lt"/>
              <a:buAutoNum type="arabicPeriod"/>
            </a:pPr>
            <a:r>
              <a:rPr lang="en-GB" dirty="0" smtClean="0"/>
              <a:t>We need to repeat this sampling process 12 times</a:t>
            </a:r>
          </a:p>
          <a:p>
            <a:pPr marL="342900" indent="-342900">
              <a:buFont typeface="+mj-lt"/>
              <a:buAutoNum type="arabicPeriod"/>
            </a:pPr>
            <a:r>
              <a:rPr lang="en-GB" dirty="0" smtClean="0"/>
              <a:t>Once we have completed we put chip select back to HIGH</a:t>
            </a:r>
            <a:endParaRPr lang="en-GB" dirty="0"/>
          </a:p>
        </p:txBody>
      </p:sp>
    </p:spTree>
    <p:extLst>
      <p:ext uri="{BB962C8B-B14F-4D97-AF65-F5344CB8AC3E}">
        <p14:creationId xmlns:p14="http://schemas.microsoft.com/office/powerpoint/2010/main" val="765653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 (sort of) Temperature sensor</a:t>
            </a:r>
            <a:endParaRPr lang="en-GB" dirty="0"/>
          </a:p>
        </p:txBody>
      </p:sp>
      <p:sp>
        <p:nvSpPr>
          <p:cNvPr id="5" name="Rectangle 1"/>
          <p:cNvSpPr>
            <a:spLocks noChangeArrowheads="1"/>
          </p:cNvSpPr>
          <p:nvPr/>
        </p:nvSpPr>
        <p:spPr bwMode="auto">
          <a:xfrm>
            <a:off x="4660726" y="1820256"/>
            <a:ext cx="6386685" cy="447814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const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slaveSelectPin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7;</a:t>
            </a: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const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clockPin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11;</a:t>
            </a: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const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12;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void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setup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pinMode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clockPin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OUTPUT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pinMode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slaveSelectPin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OUTPUT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pinMode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INPUT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begin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(9600);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void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loop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digitalWrite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clockPin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LOW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Start with clock 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digitalWrite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slaveSelectPin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LOW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Start transfer by setting CS=LOW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for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12;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&gt;=0;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 {     </a:t>
            </a:r>
            <a:r>
              <a:rPr kumimoji="0" lang="en-US" altLang="en-US" sz="11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Read the next 12 bits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digitalWrite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clockPin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LOW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Clock pulse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7E7E7E"/>
                </a:solidFill>
                <a:latin typeface="Courier New" panose="02070309020205020404" pitchFamily="49" charset="0"/>
                <a:cs typeface="Courier New" panose="02070309020205020404" pitchFamily="49" charset="0"/>
              </a:rPr>
              <a:t> </a:t>
            </a:r>
            <a:r>
              <a:rPr lang="en-US" altLang="en-US" sz="1100" dirty="0" smtClean="0">
                <a:solidFill>
                  <a:srgbClr val="7E7E7E"/>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digitalWrite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clockPin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HIGH</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digitalRead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&lt;&lt;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Read in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digitalWrite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slaveSelectPin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HIGH</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Finish transfer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(data*0.0625);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20255"/>
            <a:ext cx="3384647" cy="4478149"/>
          </a:xfrm>
          <a:prstGeom prst="rect">
            <a:avLst/>
          </a:prstGeom>
        </p:spPr>
      </p:pic>
    </p:spTree>
    <p:extLst>
      <p:ext uri="{BB962C8B-B14F-4D97-AF65-F5344CB8AC3E}">
        <p14:creationId xmlns:p14="http://schemas.microsoft.com/office/powerpoint/2010/main" val="151187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GB" dirty="0"/>
          </a:p>
        </p:txBody>
      </p:sp>
      <p:sp>
        <p:nvSpPr>
          <p:cNvPr id="3" name="Content Placeholder 2"/>
          <p:cNvSpPr>
            <a:spLocks noGrp="1"/>
          </p:cNvSpPr>
          <p:nvPr>
            <p:ph idx="1"/>
          </p:nvPr>
        </p:nvSpPr>
        <p:spPr>
          <a:xfrm>
            <a:off x="1141412" y="1828800"/>
            <a:ext cx="9905999" cy="3962401"/>
          </a:xfrm>
        </p:spPr>
        <p:txBody>
          <a:bodyPr>
            <a:normAutofit/>
          </a:bodyPr>
          <a:lstStyle/>
          <a:p>
            <a:pPr algn="ctr"/>
            <a:r>
              <a:rPr lang="en-GB" dirty="0" smtClean="0"/>
              <a:t>Make a “touch” detector</a:t>
            </a:r>
          </a:p>
          <a:p>
            <a:pPr algn="ctr"/>
            <a:r>
              <a:rPr lang="en-GB" dirty="0"/>
              <a:t>Make an RGB LED fade red or blue depending on </a:t>
            </a:r>
            <a:r>
              <a:rPr lang="en-GB" dirty="0" smtClean="0"/>
              <a:t>temperature</a:t>
            </a:r>
          </a:p>
          <a:p>
            <a:pPr algn="ctr"/>
            <a:endParaRPr lang="en-GB" dirty="0"/>
          </a:p>
          <a:p>
            <a:pPr marL="0" indent="0" algn="ctr">
              <a:buNone/>
            </a:pPr>
            <a:r>
              <a:rPr lang="en-GB" dirty="0" smtClean="0"/>
              <a:t>ADVANCED CHALLEGNGE:</a:t>
            </a:r>
          </a:p>
          <a:p>
            <a:pPr algn="ctr"/>
            <a:r>
              <a:rPr lang="en-GB" dirty="0" smtClean="0"/>
              <a:t>Look up the data sheet for the I2C sensor and see if you can make the over temperature function work</a:t>
            </a:r>
          </a:p>
          <a:p>
            <a:pPr marL="0" indent="0" algn="ctr">
              <a:buNone/>
            </a:pPr>
            <a:r>
              <a:rPr lang="en-GB" dirty="0"/>
              <a:t>http://www.nxp.com/documents/data_sheet/LM75A.pdf</a:t>
            </a:r>
          </a:p>
        </p:txBody>
      </p:sp>
    </p:spTree>
    <p:extLst>
      <p:ext uri="{BB962C8B-B14F-4D97-AF65-F5344CB8AC3E}">
        <p14:creationId xmlns:p14="http://schemas.microsoft.com/office/powerpoint/2010/main" val="2480125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Slides and sheets</a:t>
            </a:r>
            <a:endParaRPr lang="en-GB" dirty="0"/>
          </a:p>
        </p:txBody>
      </p:sp>
      <p:sp>
        <p:nvSpPr>
          <p:cNvPr id="3" name="Content Placeholder 2"/>
          <p:cNvSpPr>
            <a:spLocks noGrp="1"/>
          </p:cNvSpPr>
          <p:nvPr>
            <p:ph idx="1"/>
          </p:nvPr>
        </p:nvSpPr>
        <p:spPr/>
        <p:txBody>
          <a:bodyPr/>
          <a:lstStyle/>
          <a:p>
            <a:pPr marL="0" indent="0" algn="ctr">
              <a:buNone/>
            </a:pPr>
            <a:endParaRPr lang="en-GB" sz="4000" u="sng" dirty="0" smtClean="0"/>
          </a:p>
          <a:p>
            <a:pPr marL="0" indent="0" algn="ctr">
              <a:buNone/>
            </a:pPr>
            <a:r>
              <a:rPr lang="en-GB" sz="4000" u="sng" dirty="0" smtClean="0"/>
              <a:t>http://goscik.com/Arduino</a:t>
            </a:r>
          </a:p>
          <a:p>
            <a:endParaRPr lang="en-GB" dirty="0"/>
          </a:p>
          <a:p>
            <a:pPr marL="0" indent="0" algn="ctr">
              <a:buNone/>
            </a:pPr>
            <a:r>
              <a:rPr lang="en-GB" dirty="0" smtClean="0"/>
              <a:t>Slides will go up after a session to discourage Copy &amp; Paste</a:t>
            </a:r>
            <a:endParaRPr lang="en-GB" dirty="0"/>
          </a:p>
        </p:txBody>
      </p:sp>
    </p:spTree>
    <p:extLst>
      <p:ext uri="{BB962C8B-B14F-4D97-AF65-F5344CB8AC3E}">
        <p14:creationId xmlns:p14="http://schemas.microsoft.com/office/powerpoint/2010/main" val="179354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UARt</a:t>
            </a:r>
            <a:r>
              <a:rPr lang="en-GB" dirty="0" smtClean="0"/>
              <a:t> – Talking WITH a PC</a:t>
            </a:r>
            <a:endParaRPr lang="en-GB" dirty="0"/>
          </a:p>
        </p:txBody>
      </p:sp>
      <p:sp>
        <p:nvSpPr>
          <p:cNvPr id="3" name="Content Placeholder 2"/>
          <p:cNvSpPr>
            <a:spLocks noGrp="1"/>
          </p:cNvSpPr>
          <p:nvPr>
            <p:ph idx="1"/>
          </p:nvPr>
        </p:nvSpPr>
        <p:spPr>
          <a:xfrm>
            <a:off x="1141412" y="2249487"/>
            <a:ext cx="4376885" cy="3541714"/>
          </a:xfrm>
        </p:spPr>
        <p:txBody>
          <a:bodyPr>
            <a:normAutofit fontScale="92500" lnSpcReduction="10000"/>
          </a:bodyPr>
          <a:lstStyle/>
          <a:p>
            <a:pPr marL="0" indent="0">
              <a:buNone/>
            </a:pPr>
            <a:r>
              <a:rPr lang="en-GB" dirty="0" smtClean="0"/>
              <a:t>The Arduino has a built in USB to Serial chip built it. This is what allows you to program it without special hardware. It can also be used to send data to and from a PC (or various other devices e.g. a Wi-Fi module). This feature is very useful when debugging code that isn’t working as you expected.</a:t>
            </a:r>
            <a:endParaRPr lang="en-GB" dirty="0"/>
          </a:p>
        </p:txBody>
      </p:sp>
      <p:pic>
        <p:nvPicPr>
          <p:cNvPr id="1026" name="Picture 2" descr="http://img4.wikia.nocookie.net/__cb20070204063344/uncyclopedia/images/b/b3/Mainscree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1" y="258049"/>
            <a:ext cx="1838325"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722455" y="2249487"/>
            <a:ext cx="5324956" cy="3785652"/>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setup</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Start the serial at a speed of 9800 baud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begin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(9800);</a:t>
            </a: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loop</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"Hello! What's your name?"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while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available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0 ) {} </a:t>
            </a:r>
            <a:r>
              <a:rPr kumimoji="0" lang="en-US" altLang="en-US" sz="12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//Wait for reply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delay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(100); </a:t>
            </a:r>
            <a:r>
              <a:rPr kumimoji="0" lang="en-US" altLang="en-US" sz="12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Ensure the whole message has arrived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print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"Hello there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7E7E7E"/>
                </a:solidFill>
                <a:effectLst/>
                <a:latin typeface="Courier New" panose="02070309020205020404" pitchFamily="49" charset="0"/>
                <a:cs typeface="Courier New" panose="02070309020205020404" pitchFamily="49" charset="0"/>
              </a:rPr>
              <a:t>// Prints out input letter by letter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available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&gt;0;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char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input =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read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print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669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10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50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 vs Parallel</a:t>
            </a:r>
            <a:endParaRPr lang="en-GB" dirty="0"/>
          </a:p>
        </p:txBody>
      </p:sp>
      <p:pic>
        <p:nvPicPr>
          <p:cNvPr id="1026" name="Picture 2" descr="http://www.bbfish.net/ATM/UploadFiles_1495/200912/20091229232308893.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1719"/>
          <a:stretch/>
        </p:blipFill>
        <p:spPr bwMode="auto">
          <a:xfrm>
            <a:off x="5912087" y="2097088"/>
            <a:ext cx="5135324" cy="3541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87624" y="2097088"/>
            <a:ext cx="4189445" cy="3693319"/>
          </a:xfrm>
          <a:prstGeom prst="rect">
            <a:avLst/>
          </a:prstGeom>
          <a:noFill/>
        </p:spPr>
        <p:txBody>
          <a:bodyPr wrap="square" rtlCol="0">
            <a:spAutoFit/>
          </a:bodyPr>
          <a:lstStyle/>
          <a:p>
            <a:r>
              <a:rPr lang="en-GB" dirty="0" smtClean="0"/>
              <a:t>There are two ways to transfer data: In parallel or in serial. The UART we just used as well SPI and I2C that we will move onto next are all forms of serial data transfer. The data is sent bit by bit across a single channel. In parallel transfer all bits of the message are sent at once across multiple connections.</a:t>
            </a:r>
          </a:p>
          <a:p>
            <a:endParaRPr lang="en-GB" dirty="0"/>
          </a:p>
          <a:p>
            <a:r>
              <a:rPr lang="en-GB" dirty="0" smtClean="0"/>
              <a:t>Serial connections are cheaper to implement than parallel interfaces and have become the preferred from in recent times (USB, SATA).</a:t>
            </a:r>
            <a:endParaRPr lang="en-GB" dirty="0"/>
          </a:p>
        </p:txBody>
      </p:sp>
    </p:spTree>
    <p:extLst>
      <p:ext uri="{BB962C8B-B14F-4D97-AF65-F5344CB8AC3E}">
        <p14:creationId xmlns:p14="http://schemas.microsoft.com/office/powerpoint/2010/main" val="4132815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- 111100010101001010100011011101</a:t>
            </a:r>
            <a:endParaRPr lang="en-GB" dirty="0"/>
          </a:p>
        </p:txBody>
      </p:sp>
      <p:sp>
        <p:nvSpPr>
          <p:cNvPr id="3" name="Content Placeholder 2"/>
          <p:cNvSpPr>
            <a:spLocks noGrp="1"/>
          </p:cNvSpPr>
          <p:nvPr>
            <p:ph idx="1"/>
          </p:nvPr>
        </p:nvSpPr>
        <p:spPr/>
        <p:txBody>
          <a:bodyPr/>
          <a:lstStyle/>
          <a:p>
            <a:r>
              <a:rPr lang="en-GB" dirty="0" smtClean="0"/>
              <a:t>In binary you count using 0’s and 1’s. This is very useful in electronics because these can be represented by an open and a closed switch.</a:t>
            </a:r>
          </a:p>
          <a:p>
            <a:endParaRPr lang="en-GB" dirty="0"/>
          </a:p>
          <a:p>
            <a:endParaRPr lang="en-GB" dirty="0" smtClean="0"/>
          </a:p>
          <a:p>
            <a:pPr marL="0" indent="0" algn="ctr">
              <a:buNone/>
            </a:pPr>
            <a:r>
              <a:rPr lang="en-GB" dirty="0" smtClean="0"/>
              <a:t>In decimal this is: 203</a:t>
            </a:r>
          </a:p>
          <a:p>
            <a:r>
              <a:rPr lang="en-GB" dirty="0" smtClean="0"/>
              <a:t>Each 1 or 0 is called a bit, 4 bits = nibble, 8 bits = byte and 16 bits = word</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1224229"/>
              </p:ext>
            </p:extLst>
          </p:nvPr>
        </p:nvGraphicFramePr>
        <p:xfrm>
          <a:off x="2032000" y="3462867"/>
          <a:ext cx="8127999" cy="741680"/>
        </p:xfrm>
        <a:graphic>
          <a:graphicData uri="http://schemas.openxmlformats.org/drawingml/2006/table">
            <a:tbl>
              <a:tblPr firstRow="1" bandRow="1">
                <a:tableStyleId>{073A0DAA-6AF3-43AB-8588-CEC1D06C72B9}</a:tableStyleId>
              </a:tblPr>
              <a:tblGrid>
                <a:gridCol w="903111"/>
                <a:gridCol w="903111"/>
                <a:gridCol w="903111"/>
                <a:gridCol w="903111"/>
                <a:gridCol w="903111"/>
                <a:gridCol w="903111"/>
                <a:gridCol w="903111"/>
                <a:gridCol w="903111"/>
                <a:gridCol w="903111"/>
              </a:tblGrid>
              <a:tr h="370840">
                <a:tc>
                  <a:txBody>
                    <a:bodyPr/>
                    <a:lstStyle/>
                    <a:p>
                      <a:pPr algn="ctr"/>
                      <a:r>
                        <a:rPr lang="en-GB" dirty="0" smtClean="0"/>
                        <a:t>2</a:t>
                      </a:r>
                      <a:r>
                        <a:rPr lang="en-GB" baseline="30000" dirty="0" smtClean="0"/>
                        <a:t>N</a:t>
                      </a:r>
                      <a:endParaRPr lang="en-GB" dirty="0"/>
                    </a:p>
                  </a:txBody>
                  <a:tcPr/>
                </a:tc>
                <a:tc>
                  <a:txBody>
                    <a:bodyPr/>
                    <a:lstStyle/>
                    <a:p>
                      <a:pPr algn="ctr"/>
                      <a:r>
                        <a:rPr lang="en-GB" dirty="0" smtClean="0"/>
                        <a:t>128</a:t>
                      </a:r>
                      <a:endParaRPr lang="en-GB" dirty="0"/>
                    </a:p>
                  </a:txBody>
                  <a:tcPr/>
                </a:tc>
                <a:tc>
                  <a:txBody>
                    <a:bodyPr/>
                    <a:lstStyle/>
                    <a:p>
                      <a:pPr algn="ctr"/>
                      <a:r>
                        <a:rPr lang="en-GB" dirty="0" smtClean="0"/>
                        <a:t>64</a:t>
                      </a:r>
                      <a:endParaRPr lang="en-GB" dirty="0"/>
                    </a:p>
                  </a:txBody>
                  <a:tcPr/>
                </a:tc>
                <a:tc>
                  <a:txBody>
                    <a:bodyPr/>
                    <a:lstStyle/>
                    <a:p>
                      <a:pPr algn="ctr"/>
                      <a:r>
                        <a:rPr lang="en-GB" dirty="0" smtClean="0"/>
                        <a:t>32</a:t>
                      </a:r>
                      <a:endParaRPr lang="en-GB" dirty="0"/>
                    </a:p>
                  </a:txBody>
                  <a:tcPr/>
                </a:tc>
                <a:tc>
                  <a:txBody>
                    <a:bodyPr/>
                    <a:lstStyle/>
                    <a:p>
                      <a:pPr algn="ctr"/>
                      <a:r>
                        <a:rPr lang="en-GB" dirty="0" smtClean="0"/>
                        <a:t>16</a:t>
                      </a:r>
                      <a:endParaRPr lang="en-GB" dirty="0"/>
                    </a:p>
                  </a:txBody>
                  <a:tcPr/>
                </a:tc>
                <a:tc>
                  <a:txBody>
                    <a:bodyPr/>
                    <a:lstStyle/>
                    <a:p>
                      <a:pPr algn="ctr"/>
                      <a:r>
                        <a:rPr lang="en-GB" dirty="0" smtClean="0"/>
                        <a:t>8</a:t>
                      </a:r>
                      <a:endParaRPr lang="en-GB" dirty="0"/>
                    </a:p>
                  </a:txBody>
                  <a:tcPr/>
                </a:tc>
                <a:tc>
                  <a:txBody>
                    <a:bodyPr/>
                    <a:lstStyle/>
                    <a:p>
                      <a:pPr algn="ctr"/>
                      <a:r>
                        <a:rPr lang="en-GB" dirty="0" smtClean="0"/>
                        <a:t>4</a:t>
                      </a:r>
                      <a:endParaRPr lang="en-GB" dirty="0"/>
                    </a:p>
                  </a:txBody>
                  <a:tcPr/>
                </a:tc>
                <a:tc>
                  <a:txBody>
                    <a:bodyPr/>
                    <a:lstStyle/>
                    <a:p>
                      <a:pPr algn="ctr"/>
                      <a:r>
                        <a:rPr lang="en-GB" dirty="0" smtClean="0"/>
                        <a:t>2</a:t>
                      </a:r>
                      <a:endParaRPr lang="en-GB" dirty="0"/>
                    </a:p>
                  </a:txBody>
                  <a:tcPr/>
                </a:tc>
                <a:tc>
                  <a:txBody>
                    <a:bodyPr/>
                    <a:lstStyle/>
                    <a:p>
                      <a:pPr algn="ctr"/>
                      <a:r>
                        <a:rPr lang="en-GB" dirty="0" smtClean="0"/>
                        <a:t>1</a:t>
                      </a:r>
                      <a:endParaRPr lang="en-GB" dirty="0"/>
                    </a:p>
                  </a:txBody>
                  <a:tcPr/>
                </a:tc>
              </a:tr>
              <a:tr h="370840">
                <a:tc>
                  <a:txBody>
                    <a:bodyPr/>
                    <a:lstStyle/>
                    <a:p>
                      <a:pPr algn="ctr"/>
                      <a:r>
                        <a:rPr lang="en-GB" dirty="0" smtClean="0"/>
                        <a:t>X</a:t>
                      </a:r>
                      <a:endParaRPr lang="en-GB" dirty="0"/>
                    </a:p>
                  </a:txBody>
                  <a:tcPr/>
                </a:tc>
                <a:tc>
                  <a:txBody>
                    <a:bodyPr/>
                    <a:lstStyle/>
                    <a:p>
                      <a:pPr algn="ctr"/>
                      <a:r>
                        <a:rPr lang="en-GB" dirty="0" smtClean="0"/>
                        <a:t>1</a:t>
                      </a:r>
                      <a:endParaRPr lang="en-GB" dirty="0"/>
                    </a:p>
                  </a:txBody>
                  <a:tcPr/>
                </a:tc>
                <a:tc>
                  <a:txBody>
                    <a:bodyPr/>
                    <a:lstStyle/>
                    <a:p>
                      <a:pPr algn="ctr"/>
                      <a:r>
                        <a:rPr lang="en-GB" dirty="0" smtClean="0"/>
                        <a:t>1</a:t>
                      </a:r>
                      <a:endParaRPr lang="en-GB" dirty="0"/>
                    </a:p>
                  </a:txBody>
                  <a:tcPr/>
                </a:tc>
                <a:tc>
                  <a:txBody>
                    <a:bodyPr/>
                    <a:lstStyle/>
                    <a:p>
                      <a:pPr algn="ctr"/>
                      <a:r>
                        <a:rPr lang="en-GB" dirty="0" smtClean="0"/>
                        <a:t>0</a:t>
                      </a:r>
                      <a:endParaRPr lang="en-GB" dirty="0"/>
                    </a:p>
                  </a:txBody>
                  <a:tcPr/>
                </a:tc>
                <a:tc>
                  <a:txBody>
                    <a:bodyPr/>
                    <a:lstStyle/>
                    <a:p>
                      <a:pPr algn="ctr"/>
                      <a:r>
                        <a:rPr lang="en-GB" dirty="0" smtClean="0"/>
                        <a:t>0</a:t>
                      </a:r>
                      <a:endParaRPr lang="en-GB" dirty="0"/>
                    </a:p>
                  </a:txBody>
                  <a:tcPr/>
                </a:tc>
                <a:tc>
                  <a:txBody>
                    <a:bodyPr/>
                    <a:lstStyle/>
                    <a:p>
                      <a:pPr algn="ctr"/>
                      <a:r>
                        <a:rPr lang="en-GB" dirty="0" smtClean="0"/>
                        <a:t>1</a:t>
                      </a:r>
                      <a:endParaRPr lang="en-GB" dirty="0"/>
                    </a:p>
                  </a:txBody>
                  <a:tcPr/>
                </a:tc>
                <a:tc>
                  <a:txBody>
                    <a:bodyPr/>
                    <a:lstStyle/>
                    <a:p>
                      <a:pPr algn="ctr"/>
                      <a:r>
                        <a:rPr lang="en-GB" dirty="0" smtClean="0"/>
                        <a:t>0</a:t>
                      </a:r>
                      <a:endParaRPr lang="en-GB" dirty="0"/>
                    </a:p>
                  </a:txBody>
                  <a:tcPr/>
                </a:tc>
                <a:tc>
                  <a:txBody>
                    <a:bodyPr/>
                    <a:lstStyle/>
                    <a:p>
                      <a:pPr algn="ctr"/>
                      <a:r>
                        <a:rPr lang="en-GB" dirty="0" smtClean="0"/>
                        <a:t>1</a:t>
                      </a:r>
                      <a:endParaRPr lang="en-GB" dirty="0"/>
                    </a:p>
                  </a:txBody>
                  <a:tcPr/>
                </a:tc>
                <a:tc>
                  <a:txBody>
                    <a:bodyPr/>
                    <a:lstStyle/>
                    <a:p>
                      <a:pPr algn="ctr"/>
                      <a:r>
                        <a:rPr lang="en-GB" dirty="0" smtClean="0"/>
                        <a:t>1</a:t>
                      </a:r>
                      <a:endParaRPr lang="en-GB" dirty="0"/>
                    </a:p>
                  </a:txBody>
                  <a:tcPr/>
                </a:tc>
              </a:tr>
            </a:tbl>
          </a:graphicData>
        </a:graphic>
      </p:graphicFrame>
    </p:spTree>
    <p:extLst>
      <p:ext uri="{BB962C8B-B14F-4D97-AF65-F5344CB8AC3E}">
        <p14:creationId xmlns:p14="http://schemas.microsoft.com/office/powerpoint/2010/main" val="3789606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Shift</a:t>
            </a:r>
            <a:endParaRPr lang="en-GB" dirty="0"/>
          </a:p>
        </p:txBody>
      </p:sp>
      <p:sp>
        <p:nvSpPr>
          <p:cNvPr id="3" name="Content Placeholder 2"/>
          <p:cNvSpPr>
            <a:spLocks noGrp="1"/>
          </p:cNvSpPr>
          <p:nvPr>
            <p:ph idx="1"/>
          </p:nvPr>
        </p:nvSpPr>
        <p:spPr/>
        <p:txBody>
          <a:bodyPr/>
          <a:lstStyle/>
          <a:p>
            <a:r>
              <a:rPr lang="en-GB" dirty="0" smtClean="0"/>
              <a:t>It can often be useful to shift the bits in a binary value left or right. This can be done using the “&lt;&lt;“ and “&gt;&gt;” operators respectively.</a:t>
            </a:r>
          </a:p>
          <a:p>
            <a:r>
              <a:rPr lang="en-GB" dirty="0" err="1" smtClean="0"/>
              <a:t>E.g</a:t>
            </a:r>
            <a:r>
              <a:rPr lang="en-GB" dirty="0" smtClean="0"/>
              <a:t> 10011011 &gt;&gt; 2</a:t>
            </a:r>
          </a:p>
          <a:p>
            <a:endParaRPr lang="en-GB" dirty="0" smtClean="0"/>
          </a:p>
          <a:p>
            <a:endParaRPr lang="en-GB" dirty="0" smtClean="0"/>
          </a:p>
          <a:p>
            <a:pPr marL="0" indent="0">
              <a:buNone/>
            </a:pPr>
            <a:r>
              <a:rPr lang="en-GB" dirty="0" smtClean="0"/>
              <a:t>This feature will be used in the next two sketches</a:t>
            </a:r>
          </a:p>
        </p:txBody>
      </p:sp>
      <p:graphicFrame>
        <p:nvGraphicFramePr>
          <p:cNvPr id="4" name="Table 3"/>
          <p:cNvGraphicFramePr>
            <a:graphicFrameLocks noGrp="1"/>
          </p:cNvGraphicFramePr>
          <p:nvPr>
            <p:extLst>
              <p:ext uri="{D42A27DB-BD31-4B8C-83A1-F6EECF244321}">
                <p14:modId xmlns:p14="http://schemas.microsoft.com/office/powerpoint/2010/main" val="333440163"/>
              </p:ext>
            </p:extLst>
          </p:nvPr>
        </p:nvGraphicFramePr>
        <p:xfrm>
          <a:off x="2506835" y="3976342"/>
          <a:ext cx="7224888" cy="741680"/>
        </p:xfrm>
        <a:graphic>
          <a:graphicData uri="http://schemas.openxmlformats.org/drawingml/2006/table">
            <a:tbl>
              <a:tblPr firstRow="1" bandRow="1">
                <a:tableStyleId>{073A0DAA-6AF3-43AB-8588-CEC1D06C72B9}</a:tableStyleId>
              </a:tblPr>
              <a:tblGrid>
                <a:gridCol w="903111"/>
                <a:gridCol w="903111"/>
                <a:gridCol w="903111"/>
                <a:gridCol w="903111"/>
                <a:gridCol w="903111"/>
                <a:gridCol w="903111"/>
                <a:gridCol w="903111"/>
                <a:gridCol w="903111"/>
              </a:tblGrid>
              <a:tr h="370840">
                <a:tc>
                  <a:txBody>
                    <a:bodyPr/>
                    <a:lstStyle/>
                    <a:p>
                      <a:pPr algn="ctr"/>
                      <a:r>
                        <a:rPr lang="en-GB" dirty="0" smtClean="0"/>
                        <a:t>128</a:t>
                      </a:r>
                      <a:endParaRPr lang="en-GB" dirty="0"/>
                    </a:p>
                  </a:txBody>
                  <a:tcPr/>
                </a:tc>
                <a:tc>
                  <a:txBody>
                    <a:bodyPr/>
                    <a:lstStyle/>
                    <a:p>
                      <a:pPr algn="ctr"/>
                      <a:r>
                        <a:rPr lang="en-GB" dirty="0" smtClean="0"/>
                        <a:t>64</a:t>
                      </a:r>
                      <a:endParaRPr lang="en-GB" dirty="0"/>
                    </a:p>
                  </a:txBody>
                  <a:tcPr/>
                </a:tc>
                <a:tc>
                  <a:txBody>
                    <a:bodyPr/>
                    <a:lstStyle/>
                    <a:p>
                      <a:pPr algn="ctr"/>
                      <a:r>
                        <a:rPr lang="en-GB" dirty="0" smtClean="0"/>
                        <a:t>32</a:t>
                      </a:r>
                      <a:endParaRPr lang="en-GB" dirty="0"/>
                    </a:p>
                  </a:txBody>
                  <a:tcPr/>
                </a:tc>
                <a:tc>
                  <a:txBody>
                    <a:bodyPr/>
                    <a:lstStyle/>
                    <a:p>
                      <a:pPr algn="ctr"/>
                      <a:r>
                        <a:rPr lang="en-GB" dirty="0" smtClean="0"/>
                        <a:t>16</a:t>
                      </a:r>
                      <a:endParaRPr lang="en-GB" dirty="0"/>
                    </a:p>
                  </a:txBody>
                  <a:tcPr/>
                </a:tc>
                <a:tc>
                  <a:txBody>
                    <a:bodyPr/>
                    <a:lstStyle/>
                    <a:p>
                      <a:pPr algn="ctr"/>
                      <a:r>
                        <a:rPr lang="en-GB" dirty="0" smtClean="0"/>
                        <a:t>8</a:t>
                      </a:r>
                      <a:endParaRPr lang="en-GB" dirty="0"/>
                    </a:p>
                  </a:txBody>
                  <a:tcPr/>
                </a:tc>
                <a:tc>
                  <a:txBody>
                    <a:bodyPr/>
                    <a:lstStyle/>
                    <a:p>
                      <a:pPr algn="ctr"/>
                      <a:r>
                        <a:rPr lang="en-GB" dirty="0" smtClean="0"/>
                        <a:t>4</a:t>
                      </a:r>
                      <a:endParaRPr lang="en-GB" dirty="0"/>
                    </a:p>
                  </a:txBody>
                  <a:tcPr/>
                </a:tc>
                <a:tc>
                  <a:txBody>
                    <a:bodyPr/>
                    <a:lstStyle/>
                    <a:p>
                      <a:pPr algn="ctr"/>
                      <a:r>
                        <a:rPr lang="en-GB" dirty="0" smtClean="0"/>
                        <a:t>2</a:t>
                      </a:r>
                      <a:endParaRPr lang="en-GB" dirty="0"/>
                    </a:p>
                  </a:txBody>
                  <a:tcPr/>
                </a:tc>
                <a:tc>
                  <a:txBody>
                    <a:bodyPr/>
                    <a:lstStyle/>
                    <a:p>
                      <a:pPr algn="ctr"/>
                      <a:r>
                        <a:rPr lang="en-GB" dirty="0" smtClean="0"/>
                        <a:t>1</a:t>
                      </a:r>
                      <a:endParaRPr lang="en-GB" dirty="0"/>
                    </a:p>
                  </a:txBody>
                  <a:tcPr/>
                </a:tc>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tr>
            </a:tbl>
          </a:graphicData>
        </a:graphic>
      </p:graphicFrame>
      <p:sp>
        <p:nvSpPr>
          <p:cNvPr id="6" name="TextBox 5"/>
          <p:cNvSpPr txBox="1"/>
          <p:nvPr/>
        </p:nvSpPr>
        <p:spPr>
          <a:xfrm>
            <a:off x="2845895" y="4351829"/>
            <a:ext cx="5082363" cy="369332"/>
          </a:xfrm>
          <a:prstGeom prst="rect">
            <a:avLst/>
          </a:prstGeom>
          <a:noFill/>
        </p:spPr>
        <p:txBody>
          <a:bodyPr wrap="square" rtlCol="0">
            <a:spAutoFit/>
          </a:bodyPr>
          <a:lstStyle/>
          <a:p>
            <a:r>
              <a:rPr lang="en-GB" dirty="0" smtClean="0">
                <a:solidFill>
                  <a:srgbClr val="0070C0"/>
                </a:solidFill>
              </a:rPr>
              <a:t>1           0             0             1           1             0</a:t>
            </a:r>
            <a:endParaRPr lang="en-GB" dirty="0">
              <a:solidFill>
                <a:srgbClr val="0070C0"/>
              </a:solidFill>
            </a:endParaRPr>
          </a:p>
        </p:txBody>
      </p:sp>
      <p:sp>
        <p:nvSpPr>
          <p:cNvPr id="7" name="TextBox 6"/>
          <p:cNvSpPr txBox="1"/>
          <p:nvPr/>
        </p:nvSpPr>
        <p:spPr>
          <a:xfrm>
            <a:off x="8273229" y="4351829"/>
            <a:ext cx="1207382" cy="646331"/>
          </a:xfrm>
          <a:prstGeom prst="rect">
            <a:avLst/>
          </a:prstGeom>
          <a:noFill/>
        </p:spPr>
        <p:txBody>
          <a:bodyPr wrap="none" rtlCol="0">
            <a:spAutoFit/>
          </a:bodyPr>
          <a:lstStyle/>
          <a:p>
            <a:r>
              <a:rPr lang="en-GB" dirty="0">
                <a:solidFill>
                  <a:srgbClr val="0070C0"/>
                </a:solidFill>
              </a:rPr>
              <a:t>1            1</a:t>
            </a:r>
          </a:p>
          <a:p>
            <a:endParaRPr lang="en-GB" dirty="0"/>
          </a:p>
        </p:txBody>
      </p:sp>
      <p:sp>
        <p:nvSpPr>
          <p:cNvPr id="8" name="TextBox 7"/>
          <p:cNvSpPr txBox="1"/>
          <p:nvPr/>
        </p:nvSpPr>
        <p:spPr>
          <a:xfrm>
            <a:off x="2845895" y="4351829"/>
            <a:ext cx="1143262" cy="646331"/>
          </a:xfrm>
          <a:prstGeom prst="rect">
            <a:avLst/>
          </a:prstGeom>
          <a:noFill/>
        </p:spPr>
        <p:txBody>
          <a:bodyPr wrap="none" rtlCol="0">
            <a:spAutoFit/>
          </a:bodyPr>
          <a:lstStyle/>
          <a:p>
            <a:r>
              <a:rPr lang="en-GB" dirty="0" smtClean="0">
                <a:solidFill>
                  <a:srgbClr val="0070C0"/>
                </a:solidFill>
              </a:rPr>
              <a:t>0           0</a:t>
            </a:r>
            <a:endParaRPr lang="en-GB" dirty="0">
              <a:solidFill>
                <a:srgbClr val="0070C0"/>
              </a:solidFill>
            </a:endParaRPr>
          </a:p>
          <a:p>
            <a:endParaRPr lang="en-GB" dirty="0"/>
          </a:p>
        </p:txBody>
      </p:sp>
    </p:spTree>
    <p:extLst>
      <p:ext uri="{BB962C8B-B14F-4D97-AF65-F5344CB8AC3E}">
        <p14:creationId xmlns:p14="http://schemas.microsoft.com/office/powerpoint/2010/main" val="111846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125E-6 -2.59259E-6 L 0.14752 -0.00208 " pathEditMode="relative" rAng="0" ptsTypes="AA">
                                      <p:cBhvr>
                                        <p:cTn id="6" dur="2000" fill="hold"/>
                                        <p:tgtEl>
                                          <p:spTgt spid="6"/>
                                        </p:tgtEl>
                                        <p:attrNameLst>
                                          <p:attrName>ppt_x</p:attrName>
                                          <p:attrName>ppt_y</p:attrName>
                                        </p:attrNameLst>
                                      </p:cBhvr>
                                      <p:rCtr x="7370" y="-116"/>
                                    </p:animMotion>
                                  </p:childTnLst>
                                </p:cTn>
                              </p:par>
                              <p:par>
                                <p:cTn id="7" presetID="63" presetClass="path" presetSubtype="0" accel="50000" decel="50000" fill="hold" grpId="0" nodeType="withEffect">
                                  <p:stCondLst>
                                    <p:cond delay="0"/>
                                  </p:stCondLst>
                                  <p:childTnLst>
                                    <p:animMotion origin="layout" path="M -4.79167E-6 -1.48148E-6 L 0.12878 0.00116 " pathEditMode="relative" rAng="0" ptsTypes="AA">
                                      <p:cBhvr>
                                        <p:cTn id="8" dur="2000" fill="hold"/>
                                        <p:tgtEl>
                                          <p:spTgt spid="7"/>
                                        </p:tgtEl>
                                        <p:attrNameLst>
                                          <p:attrName>ppt_x</p:attrName>
                                          <p:attrName>ppt_y</p:attrName>
                                        </p:attrNameLst>
                                      </p:cBhvr>
                                      <p:rCtr x="6432" y="46"/>
                                    </p:animMotion>
                                  </p:childTnLst>
                                </p:cTn>
                              </p:par>
                            </p:childTnLst>
                          </p:cTn>
                        </p:par>
                        <p:par>
                          <p:cTn id="9" fill="hold">
                            <p:stCondLst>
                              <p:cond delay="2000"/>
                            </p:stCondLst>
                            <p:childTnLst>
                              <p:par>
                                <p:cTn id="10" presetID="10" presetClass="exit" presetSubtype="0" fill="hold" grpId="1" nodeType="after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2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t>
            </a:r>
            <a:r>
              <a:rPr lang="en-GB" baseline="30000" dirty="0" smtClean="0"/>
              <a:t>2</a:t>
            </a:r>
            <a:r>
              <a:rPr lang="en-GB" dirty="0"/>
              <a:t>C - Inter-Integrated Circuit</a:t>
            </a:r>
          </a:p>
        </p:txBody>
      </p:sp>
      <p:sp>
        <p:nvSpPr>
          <p:cNvPr id="3" name="Content Placeholder 2"/>
          <p:cNvSpPr>
            <a:spLocks noGrp="1"/>
          </p:cNvSpPr>
          <p:nvPr>
            <p:ph idx="1"/>
          </p:nvPr>
        </p:nvSpPr>
        <p:spPr>
          <a:xfrm>
            <a:off x="1141412" y="2249486"/>
            <a:ext cx="9905999" cy="3811071"/>
          </a:xfrm>
        </p:spPr>
        <p:txBody>
          <a:bodyPr>
            <a:normAutofit fontScale="92500" lnSpcReduction="10000"/>
          </a:bodyPr>
          <a:lstStyle/>
          <a:p>
            <a:r>
              <a:rPr lang="en-GB" dirty="0" smtClean="0"/>
              <a:t>Like UART, I2C is a serial data transfer protocol. Unlike UART I2C has many more features that make it more like a computer network.</a:t>
            </a:r>
          </a:p>
          <a:p>
            <a:r>
              <a:rPr lang="en-GB" dirty="0" smtClean="0"/>
              <a:t>All devices share a synchronising clock signal (SCL)</a:t>
            </a:r>
          </a:p>
          <a:p>
            <a:r>
              <a:rPr lang="en-GB" dirty="0" smtClean="0"/>
              <a:t>All devices talk over a single data line (SDA)</a:t>
            </a:r>
          </a:p>
          <a:p>
            <a:r>
              <a:rPr lang="en-GB" dirty="0" smtClean="0"/>
              <a:t>Devices are identified by their address on the bus</a:t>
            </a:r>
          </a:p>
          <a:p>
            <a:r>
              <a:rPr lang="en-GB" dirty="0" smtClean="0"/>
              <a:t>There can be multiple “Master” devices and multiple “Slave” devices</a:t>
            </a:r>
          </a:p>
          <a:p>
            <a:r>
              <a:rPr lang="en-GB" dirty="0" smtClean="0"/>
              <a:t>Communication can occur using only three wires: Data, Clock and Ground</a:t>
            </a:r>
          </a:p>
          <a:p>
            <a:pPr marL="0" indent="0">
              <a:buNone/>
            </a:pPr>
            <a:r>
              <a:rPr lang="en-GB" dirty="0" smtClean="0"/>
              <a:t>   (Potentially 2 if the devices already share a common ground)</a:t>
            </a:r>
          </a:p>
        </p:txBody>
      </p:sp>
      <p:pic>
        <p:nvPicPr>
          <p:cNvPr id="4" name="Picture 3"/>
          <p:cNvPicPr>
            <a:picLocks noChangeAspect="1"/>
          </p:cNvPicPr>
          <p:nvPr/>
        </p:nvPicPr>
        <p:blipFill>
          <a:blip r:embed="rId2"/>
          <a:stretch>
            <a:fillRect/>
          </a:stretch>
        </p:blipFill>
        <p:spPr>
          <a:xfrm>
            <a:off x="7740170" y="744537"/>
            <a:ext cx="4048125" cy="1428750"/>
          </a:xfrm>
          <a:prstGeom prst="rect">
            <a:avLst/>
          </a:prstGeom>
        </p:spPr>
      </p:pic>
    </p:spTree>
    <p:extLst>
      <p:ext uri="{BB962C8B-B14F-4D97-AF65-F5344CB8AC3E}">
        <p14:creationId xmlns:p14="http://schemas.microsoft.com/office/powerpoint/2010/main" val="284491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t>
            </a:r>
            <a:r>
              <a:rPr lang="en-GB" baseline="30000" dirty="0" smtClean="0"/>
              <a:t>2</a:t>
            </a:r>
            <a:r>
              <a:rPr lang="en-GB" dirty="0" smtClean="0"/>
              <a:t>C Temperature sensor – LM75A</a:t>
            </a:r>
            <a:endParaRPr lang="en-GB" dirty="0"/>
          </a:p>
        </p:txBody>
      </p:sp>
      <p:sp>
        <p:nvSpPr>
          <p:cNvPr id="3" name="Content Placeholder 2"/>
          <p:cNvSpPr>
            <a:spLocks noGrp="1"/>
          </p:cNvSpPr>
          <p:nvPr>
            <p:ph idx="1"/>
          </p:nvPr>
        </p:nvSpPr>
        <p:spPr>
          <a:xfrm>
            <a:off x="1141412" y="1691926"/>
            <a:ext cx="9905999" cy="3541714"/>
          </a:xfrm>
        </p:spPr>
        <p:txBody>
          <a:bodyPr>
            <a:normAutofit lnSpcReduction="10000"/>
          </a:bodyPr>
          <a:lstStyle/>
          <a:p>
            <a:r>
              <a:rPr lang="en-GB" dirty="0" smtClean="0"/>
              <a:t>I2C is another way to transfer serial data. It only uses 3 lines: Data, Clock and Ground</a:t>
            </a:r>
          </a:p>
          <a:p>
            <a:r>
              <a:rPr lang="en-GB" dirty="0" smtClean="0"/>
              <a:t>The LM75A sends its temperature across two bytes in this format:</a:t>
            </a:r>
          </a:p>
          <a:p>
            <a:endParaRPr lang="en-GB" dirty="0"/>
          </a:p>
          <a:p>
            <a:pPr marL="0" indent="0">
              <a:buNone/>
            </a:pPr>
            <a:endParaRPr lang="en-GB" dirty="0"/>
          </a:p>
          <a:p>
            <a:r>
              <a:rPr lang="en-GB" dirty="0" smtClean="0"/>
              <a:t>To get this as a single value we need to read byte 1, shift it left by 8, add byte 2 and finally shift right by 5.</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56940563"/>
              </p:ext>
            </p:extLst>
          </p:nvPr>
        </p:nvGraphicFramePr>
        <p:xfrm>
          <a:off x="2016612" y="3102063"/>
          <a:ext cx="8331201" cy="1112520"/>
        </p:xfrm>
        <a:graphic>
          <a:graphicData uri="http://schemas.openxmlformats.org/drawingml/2006/table">
            <a:tbl>
              <a:tblPr firstRow="1" bandRow="1">
                <a:tableStyleId>{073A0DAA-6AF3-43AB-8588-CEC1D06C72B9}</a:tableStyleId>
              </a:tblPr>
              <a:tblGrid>
                <a:gridCol w="925689"/>
                <a:gridCol w="925689"/>
                <a:gridCol w="925689"/>
                <a:gridCol w="925689"/>
                <a:gridCol w="925689"/>
                <a:gridCol w="925689"/>
                <a:gridCol w="925689"/>
                <a:gridCol w="925689"/>
                <a:gridCol w="925689"/>
              </a:tblGrid>
              <a:tr h="370840">
                <a:tc>
                  <a:txBody>
                    <a:bodyPr/>
                    <a:lstStyle/>
                    <a:p>
                      <a:r>
                        <a:rPr lang="en-GB" dirty="0" smtClean="0"/>
                        <a:t>Byte\Bit</a:t>
                      </a:r>
                      <a:endParaRPr lang="en-GB" dirty="0"/>
                    </a:p>
                  </a:txBody>
                  <a:tcPr/>
                </a:tc>
                <a:tc>
                  <a:txBody>
                    <a:bodyPr/>
                    <a:lstStyle/>
                    <a:p>
                      <a:r>
                        <a:rPr lang="en-GB" dirty="0" smtClean="0"/>
                        <a:t>7</a:t>
                      </a:r>
                      <a:endParaRPr lang="en-GB" dirty="0"/>
                    </a:p>
                  </a:txBody>
                  <a:tcPr/>
                </a:tc>
                <a:tc>
                  <a:txBody>
                    <a:bodyPr/>
                    <a:lstStyle/>
                    <a:p>
                      <a:r>
                        <a:rPr lang="en-GB" dirty="0" smtClean="0"/>
                        <a:t>6</a:t>
                      </a:r>
                      <a:endParaRPr lang="en-GB" dirty="0"/>
                    </a:p>
                  </a:txBody>
                  <a:tcPr/>
                </a:tc>
                <a:tc>
                  <a:txBody>
                    <a:bodyPr/>
                    <a:lstStyle/>
                    <a:p>
                      <a:r>
                        <a:rPr lang="en-GB" dirty="0" smtClean="0"/>
                        <a:t>5</a:t>
                      </a:r>
                      <a:endParaRPr lang="en-GB" dirty="0"/>
                    </a:p>
                  </a:txBody>
                  <a:tcPr/>
                </a:tc>
                <a:tc>
                  <a:txBody>
                    <a:bodyPr/>
                    <a:lstStyle/>
                    <a:p>
                      <a:r>
                        <a:rPr lang="en-GB" dirty="0" smtClean="0"/>
                        <a:t>4</a:t>
                      </a:r>
                      <a:endParaRPr lang="en-GB" dirty="0"/>
                    </a:p>
                  </a:txBody>
                  <a:tcPr/>
                </a:tc>
                <a:tc>
                  <a:txBody>
                    <a:bodyPr/>
                    <a:lstStyle/>
                    <a:p>
                      <a:r>
                        <a:rPr lang="en-GB" dirty="0" smtClean="0"/>
                        <a:t>3</a:t>
                      </a:r>
                      <a:endParaRPr lang="en-GB" dirty="0"/>
                    </a:p>
                  </a:txBody>
                  <a:tcPr/>
                </a:tc>
                <a:tc>
                  <a:txBody>
                    <a:bodyPr/>
                    <a:lstStyle/>
                    <a:p>
                      <a:r>
                        <a:rPr lang="en-GB" dirty="0" smtClean="0"/>
                        <a:t>2</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r>
              <a:tr h="370840">
                <a:tc>
                  <a:txBody>
                    <a:bodyPr/>
                    <a:lstStyle/>
                    <a:p>
                      <a:r>
                        <a:rPr lang="en-GB" dirty="0" smtClean="0"/>
                        <a:t>1</a:t>
                      </a:r>
                      <a:endParaRPr lang="en-GB" dirty="0"/>
                    </a:p>
                  </a:txBody>
                  <a:tcPr/>
                </a:tc>
                <a:tc>
                  <a:txBody>
                    <a:bodyPr/>
                    <a:lstStyle/>
                    <a:p>
                      <a:r>
                        <a:rPr lang="en-GB" dirty="0" smtClean="0"/>
                        <a:t>T10</a:t>
                      </a:r>
                      <a:endParaRPr lang="en-GB" dirty="0"/>
                    </a:p>
                  </a:txBody>
                  <a:tcPr/>
                </a:tc>
                <a:tc>
                  <a:txBody>
                    <a:bodyPr/>
                    <a:lstStyle/>
                    <a:p>
                      <a:r>
                        <a:rPr lang="en-GB" dirty="0" smtClean="0"/>
                        <a:t>T9</a:t>
                      </a:r>
                      <a:endParaRPr lang="en-GB" dirty="0"/>
                    </a:p>
                  </a:txBody>
                  <a:tcPr/>
                </a:tc>
                <a:tc>
                  <a:txBody>
                    <a:bodyPr/>
                    <a:lstStyle/>
                    <a:p>
                      <a:r>
                        <a:rPr lang="en-GB" dirty="0" smtClean="0"/>
                        <a:t>T8</a:t>
                      </a:r>
                      <a:endParaRPr lang="en-GB" dirty="0"/>
                    </a:p>
                  </a:txBody>
                  <a:tcPr/>
                </a:tc>
                <a:tc>
                  <a:txBody>
                    <a:bodyPr/>
                    <a:lstStyle/>
                    <a:p>
                      <a:r>
                        <a:rPr lang="en-GB" dirty="0" smtClean="0"/>
                        <a:t>T7</a:t>
                      </a:r>
                      <a:endParaRPr lang="en-GB" dirty="0"/>
                    </a:p>
                  </a:txBody>
                  <a:tcPr/>
                </a:tc>
                <a:tc>
                  <a:txBody>
                    <a:bodyPr/>
                    <a:lstStyle/>
                    <a:p>
                      <a:r>
                        <a:rPr lang="en-GB" dirty="0" smtClean="0"/>
                        <a:t>T6</a:t>
                      </a:r>
                      <a:endParaRPr lang="en-GB" dirty="0"/>
                    </a:p>
                  </a:txBody>
                  <a:tcPr/>
                </a:tc>
                <a:tc>
                  <a:txBody>
                    <a:bodyPr/>
                    <a:lstStyle/>
                    <a:p>
                      <a:r>
                        <a:rPr lang="en-GB" dirty="0" smtClean="0"/>
                        <a:t>T5</a:t>
                      </a:r>
                      <a:endParaRPr lang="en-GB" dirty="0"/>
                    </a:p>
                  </a:txBody>
                  <a:tcPr/>
                </a:tc>
                <a:tc>
                  <a:txBody>
                    <a:bodyPr/>
                    <a:lstStyle/>
                    <a:p>
                      <a:r>
                        <a:rPr lang="en-GB" dirty="0" smtClean="0"/>
                        <a:t>T4</a:t>
                      </a:r>
                      <a:endParaRPr lang="en-GB" dirty="0"/>
                    </a:p>
                  </a:txBody>
                  <a:tcPr/>
                </a:tc>
                <a:tc>
                  <a:txBody>
                    <a:bodyPr/>
                    <a:lstStyle/>
                    <a:p>
                      <a:r>
                        <a:rPr lang="en-GB" dirty="0" smtClean="0"/>
                        <a:t>T3</a:t>
                      </a:r>
                      <a:endParaRPr lang="en-GB" dirty="0"/>
                    </a:p>
                  </a:txBody>
                  <a:tcPr/>
                </a:tc>
              </a:tr>
              <a:tr h="370840">
                <a:tc>
                  <a:txBody>
                    <a:bodyPr/>
                    <a:lstStyle/>
                    <a:p>
                      <a:r>
                        <a:rPr lang="en-GB" dirty="0" smtClean="0"/>
                        <a:t>2</a:t>
                      </a:r>
                      <a:endParaRPr lang="en-GB" dirty="0"/>
                    </a:p>
                  </a:txBody>
                  <a:tcPr/>
                </a:tc>
                <a:tc>
                  <a:txBody>
                    <a:bodyPr/>
                    <a:lstStyle/>
                    <a:p>
                      <a:r>
                        <a:rPr lang="en-GB" dirty="0" smtClean="0"/>
                        <a:t>T2</a:t>
                      </a:r>
                      <a:endParaRPr lang="en-GB" dirty="0"/>
                    </a:p>
                  </a:txBody>
                  <a:tcPr/>
                </a:tc>
                <a:tc>
                  <a:txBody>
                    <a:bodyPr/>
                    <a:lstStyle/>
                    <a:p>
                      <a:r>
                        <a:rPr lang="en-GB" dirty="0" smtClean="0"/>
                        <a:t>T1</a:t>
                      </a:r>
                      <a:endParaRPr lang="en-GB" dirty="0"/>
                    </a:p>
                  </a:txBody>
                  <a:tcPr/>
                </a:tc>
                <a:tc>
                  <a:txBody>
                    <a:bodyPr/>
                    <a:lstStyle/>
                    <a:p>
                      <a:r>
                        <a:rPr lang="en-GB" dirty="0" smtClean="0"/>
                        <a:t>T0</a:t>
                      </a:r>
                      <a:endParaRPr lang="en-GB" dirty="0"/>
                    </a:p>
                  </a:txBody>
                  <a:tcPr/>
                </a:tc>
                <a:tc>
                  <a:txBody>
                    <a:bodyPr/>
                    <a:lstStyle/>
                    <a:p>
                      <a:r>
                        <a:rPr lang="en-GB" dirty="0" smtClean="0"/>
                        <a:t>X</a:t>
                      </a:r>
                      <a:endParaRPr lang="en-GB" dirty="0"/>
                    </a:p>
                  </a:txBody>
                  <a:tcPr/>
                </a:tc>
                <a:tc>
                  <a:txBody>
                    <a:bodyPr/>
                    <a:lstStyle/>
                    <a:p>
                      <a:r>
                        <a:rPr lang="en-GB" dirty="0" smtClean="0"/>
                        <a:t>X</a:t>
                      </a:r>
                      <a:endParaRPr lang="en-GB" dirty="0"/>
                    </a:p>
                  </a:txBody>
                  <a:tcPr/>
                </a:tc>
                <a:tc>
                  <a:txBody>
                    <a:bodyPr/>
                    <a:lstStyle/>
                    <a:p>
                      <a:r>
                        <a:rPr lang="en-GB" dirty="0" smtClean="0"/>
                        <a:t>X</a:t>
                      </a:r>
                      <a:endParaRPr lang="en-GB" dirty="0"/>
                    </a:p>
                  </a:txBody>
                  <a:tcPr/>
                </a:tc>
                <a:tc>
                  <a:txBody>
                    <a:bodyPr/>
                    <a:lstStyle/>
                    <a:p>
                      <a:r>
                        <a:rPr lang="en-GB" dirty="0" smtClean="0"/>
                        <a:t>X</a:t>
                      </a:r>
                      <a:endParaRPr lang="en-GB" dirty="0"/>
                    </a:p>
                  </a:txBody>
                  <a:tcPr/>
                </a:tc>
                <a:tc>
                  <a:txBody>
                    <a:bodyPr/>
                    <a:lstStyle/>
                    <a:p>
                      <a:r>
                        <a:rPr lang="en-GB" dirty="0" smtClean="0"/>
                        <a:t>X</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9591569"/>
              </p:ext>
            </p:extLst>
          </p:nvPr>
        </p:nvGraphicFramePr>
        <p:xfrm>
          <a:off x="2084763" y="5233640"/>
          <a:ext cx="8275440" cy="741680"/>
        </p:xfrm>
        <a:graphic>
          <a:graphicData uri="http://schemas.openxmlformats.org/drawingml/2006/table">
            <a:tbl>
              <a:tblPr firstRow="1" bandRow="1">
                <a:tableStyleId>{073A0DAA-6AF3-43AB-8588-CEC1D06C72B9}</a:tableStyleId>
              </a:tblPr>
              <a:tblGrid>
                <a:gridCol w="517215"/>
                <a:gridCol w="517215"/>
                <a:gridCol w="517215"/>
                <a:gridCol w="517215"/>
                <a:gridCol w="517215"/>
                <a:gridCol w="517215"/>
                <a:gridCol w="517215"/>
                <a:gridCol w="517215"/>
                <a:gridCol w="517215"/>
                <a:gridCol w="517215"/>
                <a:gridCol w="517215"/>
                <a:gridCol w="517215"/>
                <a:gridCol w="517215"/>
                <a:gridCol w="517215"/>
                <a:gridCol w="517215"/>
                <a:gridCol w="517215"/>
              </a:tblGrid>
              <a:tr h="370840">
                <a:tc>
                  <a:txBody>
                    <a:bodyPr/>
                    <a:lstStyle/>
                    <a:p>
                      <a:r>
                        <a:rPr lang="en-GB" dirty="0" smtClean="0"/>
                        <a:t>15</a:t>
                      </a:r>
                      <a:endParaRPr lang="en-GB" dirty="0"/>
                    </a:p>
                  </a:txBody>
                  <a:tcPr/>
                </a:tc>
                <a:tc>
                  <a:txBody>
                    <a:bodyPr/>
                    <a:lstStyle/>
                    <a:p>
                      <a:r>
                        <a:rPr lang="en-GB" dirty="0" smtClean="0"/>
                        <a:t>14</a:t>
                      </a:r>
                      <a:endParaRPr lang="en-GB" dirty="0"/>
                    </a:p>
                  </a:txBody>
                  <a:tcPr/>
                </a:tc>
                <a:tc>
                  <a:txBody>
                    <a:bodyPr/>
                    <a:lstStyle/>
                    <a:p>
                      <a:r>
                        <a:rPr lang="en-GB" dirty="0" smtClean="0"/>
                        <a:t>13</a:t>
                      </a:r>
                      <a:endParaRPr lang="en-GB" dirty="0"/>
                    </a:p>
                  </a:txBody>
                  <a:tcPr/>
                </a:tc>
                <a:tc>
                  <a:txBody>
                    <a:bodyPr/>
                    <a:lstStyle/>
                    <a:p>
                      <a:r>
                        <a:rPr lang="en-GB" dirty="0" smtClean="0"/>
                        <a:t>12</a:t>
                      </a:r>
                      <a:endParaRPr lang="en-GB" dirty="0"/>
                    </a:p>
                  </a:txBody>
                  <a:tcPr/>
                </a:tc>
                <a:tc>
                  <a:txBody>
                    <a:bodyPr/>
                    <a:lstStyle/>
                    <a:p>
                      <a:r>
                        <a:rPr lang="en-GB" dirty="0" smtClean="0"/>
                        <a:t>11</a:t>
                      </a:r>
                      <a:endParaRPr lang="en-GB" dirty="0"/>
                    </a:p>
                  </a:txBody>
                  <a:tcPr/>
                </a:tc>
                <a:tc>
                  <a:txBody>
                    <a:bodyPr/>
                    <a:lstStyle/>
                    <a:p>
                      <a:r>
                        <a:rPr lang="en-GB" dirty="0" smtClean="0"/>
                        <a:t>10</a:t>
                      </a:r>
                      <a:endParaRPr lang="en-GB" dirty="0"/>
                    </a:p>
                  </a:txBody>
                  <a:tcPr/>
                </a:tc>
                <a:tc>
                  <a:txBody>
                    <a:bodyPr/>
                    <a:lstStyle/>
                    <a:p>
                      <a:r>
                        <a:rPr lang="en-GB" dirty="0" smtClean="0"/>
                        <a:t>9</a:t>
                      </a:r>
                      <a:endParaRPr lang="en-GB" dirty="0"/>
                    </a:p>
                  </a:txBody>
                  <a:tcPr/>
                </a:tc>
                <a:tc>
                  <a:txBody>
                    <a:bodyPr/>
                    <a:lstStyle/>
                    <a:p>
                      <a:r>
                        <a:rPr lang="en-GB" dirty="0" smtClean="0"/>
                        <a:t>8</a:t>
                      </a:r>
                      <a:endParaRPr lang="en-GB" dirty="0"/>
                    </a:p>
                  </a:txBody>
                  <a:tcPr/>
                </a:tc>
                <a:tc>
                  <a:txBody>
                    <a:bodyPr/>
                    <a:lstStyle/>
                    <a:p>
                      <a:r>
                        <a:rPr lang="en-GB" dirty="0" smtClean="0"/>
                        <a:t>7</a:t>
                      </a:r>
                      <a:endParaRPr lang="en-GB" dirty="0"/>
                    </a:p>
                  </a:txBody>
                  <a:tcPr/>
                </a:tc>
                <a:tc>
                  <a:txBody>
                    <a:bodyPr/>
                    <a:lstStyle/>
                    <a:p>
                      <a:r>
                        <a:rPr lang="en-GB" dirty="0" smtClean="0"/>
                        <a:t>6</a:t>
                      </a:r>
                      <a:endParaRPr lang="en-GB" dirty="0"/>
                    </a:p>
                  </a:txBody>
                  <a:tcPr/>
                </a:tc>
                <a:tc>
                  <a:txBody>
                    <a:bodyPr/>
                    <a:lstStyle/>
                    <a:p>
                      <a:r>
                        <a:rPr lang="en-GB" dirty="0" smtClean="0"/>
                        <a:t>5</a:t>
                      </a:r>
                      <a:endParaRPr lang="en-GB" dirty="0"/>
                    </a:p>
                  </a:txBody>
                  <a:tcPr/>
                </a:tc>
                <a:tc>
                  <a:txBody>
                    <a:bodyPr/>
                    <a:lstStyle/>
                    <a:p>
                      <a:r>
                        <a:rPr lang="en-GB" dirty="0" smtClean="0"/>
                        <a:t>4</a:t>
                      </a:r>
                      <a:endParaRPr lang="en-GB" dirty="0"/>
                    </a:p>
                  </a:txBody>
                  <a:tcPr/>
                </a:tc>
                <a:tc>
                  <a:txBody>
                    <a:bodyPr/>
                    <a:lstStyle/>
                    <a:p>
                      <a:r>
                        <a:rPr lang="en-GB" dirty="0" smtClean="0"/>
                        <a:t>3</a:t>
                      </a:r>
                      <a:endParaRPr lang="en-GB" dirty="0"/>
                    </a:p>
                  </a:txBody>
                  <a:tcPr/>
                </a:tc>
                <a:tc>
                  <a:txBody>
                    <a:bodyPr/>
                    <a:lstStyle/>
                    <a:p>
                      <a:r>
                        <a:rPr lang="en-GB" dirty="0" smtClean="0"/>
                        <a:t>2</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
        <p:nvSpPr>
          <p:cNvPr id="6" name="TextBox 5"/>
          <p:cNvSpPr txBox="1"/>
          <p:nvPr/>
        </p:nvSpPr>
        <p:spPr>
          <a:xfrm>
            <a:off x="6188409" y="5617945"/>
            <a:ext cx="4159404" cy="369332"/>
          </a:xfrm>
          <a:prstGeom prst="rect">
            <a:avLst/>
          </a:prstGeom>
          <a:noFill/>
        </p:spPr>
        <p:txBody>
          <a:bodyPr wrap="square" rtlCol="0">
            <a:spAutoFit/>
          </a:bodyPr>
          <a:lstStyle/>
          <a:p>
            <a:r>
              <a:rPr lang="en-GB" dirty="0" smtClean="0">
                <a:solidFill>
                  <a:srgbClr val="0070C0"/>
                </a:solidFill>
              </a:rPr>
              <a:t>T10    T9    T8     T7    T6     T5     T4     T3</a:t>
            </a:r>
            <a:endParaRPr lang="en-GB" dirty="0">
              <a:solidFill>
                <a:srgbClr val="0070C0"/>
              </a:solidFill>
            </a:endParaRPr>
          </a:p>
        </p:txBody>
      </p:sp>
      <p:sp>
        <p:nvSpPr>
          <p:cNvPr id="7" name="TextBox 6"/>
          <p:cNvSpPr txBox="1"/>
          <p:nvPr/>
        </p:nvSpPr>
        <p:spPr>
          <a:xfrm>
            <a:off x="6368494" y="5617945"/>
            <a:ext cx="2016381" cy="369332"/>
          </a:xfrm>
          <a:prstGeom prst="rect">
            <a:avLst/>
          </a:prstGeom>
          <a:noFill/>
        </p:spPr>
        <p:txBody>
          <a:bodyPr wrap="square" rtlCol="0">
            <a:spAutoFit/>
          </a:bodyPr>
          <a:lstStyle/>
          <a:p>
            <a:r>
              <a:rPr lang="en-GB" dirty="0" smtClean="0">
                <a:solidFill>
                  <a:srgbClr val="0070C0"/>
                </a:solidFill>
              </a:rPr>
              <a:t>T2     T1    </a:t>
            </a:r>
            <a:r>
              <a:rPr lang="en-GB" dirty="0" err="1" smtClean="0">
                <a:solidFill>
                  <a:srgbClr val="0070C0"/>
                </a:solidFill>
              </a:rPr>
              <a:t>T1</a:t>
            </a:r>
            <a:r>
              <a:rPr lang="en-GB" dirty="0" smtClean="0">
                <a:solidFill>
                  <a:srgbClr val="0070C0"/>
                </a:solidFill>
              </a:rPr>
              <a:t>     T0</a:t>
            </a:r>
            <a:endParaRPr lang="en-GB" dirty="0">
              <a:solidFill>
                <a:srgbClr val="0070C0"/>
              </a:solidFill>
            </a:endParaRPr>
          </a:p>
        </p:txBody>
      </p:sp>
      <p:sp>
        <p:nvSpPr>
          <p:cNvPr id="8" name="TextBox 7"/>
          <p:cNvSpPr txBox="1"/>
          <p:nvPr/>
        </p:nvSpPr>
        <p:spPr>
          <a:xfrm>
            <a:off x="8384875" y="5617945"/>
            <a:ext cx="1909497" cy="369332"/>
          </a:xfrm>
          <a:prstGeom prst="rect">
            <a:avLst/>
          </a:prstGeom>
          <a:noFill/>
        </p:spPr>
        <p:txBody>
          <a:bodyPr wrap="none" rtlCol="0">
            <a:spAutoFit/>
          </a:bodyPr>
          <a:lstStyle/>
          <a:p>
            <a:r>
              <a:rPr lang="en-GB" dirty="0" smtClean="0">
                <a:solidFill>
                  <a:srgbClr val="0070C0"/>
                </a:solidFill>
              </a:rPr>
              <a:t>X      </a:t>
            </a:r>
            <a:r>
              <a:rPr lang="en-GB" dirty="0" err="1" smtClean="0">
                <a:solidFill>
                  <a:srgbClr val="0070C0"/>
                </a:solidFill>
              </a:rPr>
              <a:t>X</a:t>
            </a:r>
            <a:r>
              <a:rPr lang="en-GB" dirty="0" smtClean="0">
                <a:solidFill>
                  <a:srgbClr val="0070C0"/>
                </a:solidFill>
              </a:rPr>
              <a:t>      </a:t>
            </a:r>
            <a:r>
              <a:rPr lang="en-GB" dirty="0" err="1" smtClean="0">
                <a:solidFill>
                  <a:srgbClr val="0070C0"/>
                </a:solidFill>
              </a:rPr>
              <a:t>X</a:t>
            </a:r>
            <a:r>
              <a:rPr lang="en-GB" dirty="0" smtClean="0">
                <a:solidFill>
                  <a:srgbClr val="0070C0"/>
                </a:solidFill>
              </a:rPr>
              <a:t>      </a:t>
            </a:r>
            <a:r>
              <a:rPr lang="en-GB" dirty="0" err="1" smtClean="0">
                <a:solidFill>
                  <a:srgbClr val="0070C0"/>
                </a:solidFill>
              </a:rPr>
              <a:t>X</a:t>
            </a:r>
            <a:r>
              <a:rPr lang="en-GB" dirty="0" smtClean="0">
                <a:solidFill>
                  <a:srgbClr val="0070C0"/>
                </a:solidFill>
              </a:rPr>
              <a:t> </a:t>
            </a:r>
            <a:endParaRPr lang="en-GB" dirty="0">
              <a:solidFill>
                <a:srgbClr val="0070C0"/>
              </a:solidFill>
            </a:endParaRPr>
          </a:p>
        </p:txBody>
      </p:sp>
    </p:spTree>
    <p:extLst>
      <p:ext uri="{BB962C8B-B14F-4D97-AF65-F5344CB8AC3E}">
        <p14:creationId xmlns:p14="http://schemas.microsoft.com/office/powerpoint/2010/main" val="34189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grpId="1" nodeType="clickEffect">
                                  <p:stCondLst>
                                    <p:cond delay="0"/>
                                  </p:stCondLst>
                                  <p:childTnLst>
                                    <p:animMotion origin="layout" path="M 5E-6 -4.81481E-6 L -0.33868 -4.81481E-6 " pathEditMode="relative" rAng="0" ptsTypes="AA">
                                      <p:cBhvr>
                                        <p:cTn id="11" dur="2000" fill="hold"/>
                                        <p:tgtEl>
                                          <p:spTgt spid="6"/>
                                        </p:tgtEl>
                                        <p:attrNameLst>
                                          <p:attrName>ppt_x</p:attrName>
                                          <p:attrName>ppt_y</p:attrName>
                                        </p:attrNameLst>
                                      </p:cBhvr>
                                      <p:rCtr x="-16940"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33868 -4.81481E-6 L -0.17058 -0.00092 " pathEditMode="relative" rAng="0" ptsTypes="AA">
                                      <p:cBhvr>
                                        <p:cTn id="23" dur="2000" fill="hold"/>
                                        <p:tgtEl>
                                          <p:spTgt spid="6"/>
                                        </p:tgtEl>
                                        <p:attrNameLst>
                                          <p:attrName>ppt_x</p:attrName>
                                          <p:attrName>ppt_y</p:attrName>
                                        </p:attrNameLst>
                                      </p:cBhvr>
                                      <p:rCtr x="8398" y="-46"/>
                                    </p:animMotion>
                                  </p:childTnLst>
                                </p:cTn>
                              </p:par>
                              <p:par>
                                <p:cTn id="24" presetID="63" presetClass="path" presetSubtype="0" accel="50000" decel="50000" fill="hold" grpId="1" nodeType="withEffect">
                                  <p:stCondLst>
                                    <p:cond delay="0"/>
                                  </p:stCondLst>
                                  <p:childTnLst>
                                    <p:animMotion origin="layout" path="M 1.875E-6 -4.81481E-6 L 0.16094 -4.81481E-6 " pathEditMode="relative" rAng="0" ptsTypes="AA">
                                      <p:cBhvr>
                                        <p:cTn id="25" dur="2000" fill="hold"/>
                                        <p:tgtEl>
                                          <p:spTgt spid="7"/>
                                        </p:tgtEl>
                                        <p:attrNameLst>
                                          <p:attrName>ppt_x</p:attrName>
                                          <p:attrName>ppt_y</p:attrName>
                                        </p:attrNameLst>
                                      </p:cBhvr>
                                      <p:rCtr x="8047" y="0"/>
                                    </p:animMotion>
                                  </p:childTnLst>
                                </p:cTn>
                              </p:par>
                              <p:par>
                                <p:cTn id="26" presetID="63" presetClass="path" presetSubtype="0" accel="50000" decel="50000" fill="hold" grpId="1" nodeType="withEffect">
                                  <p:stCondLst>
                                    <p:cond delay="0"/>
                                  </p:stCondLst>
                                  <p:childTnLst>
                                    <p:animMotion origin="layout" path="M 4.375E-6 -4.81481E-6 L 0.16458 -0.00092 " pathEditMode="relative" rAng="0" ptsTypes="AA">
                                      <p:cBhvr>
                                        <p:cTn id="27" dur="2000" fill="hold"/>
                                        <p:tgtEl>
                                          <p:spTgt spid="8"/>
                                        </p:tgtEl>
                                        <p:attrNameLst>
                                          <p:attrName>ppt_x</p:attrName>
                                          <p:attrName>ppt_y</p:attrName>
                                        </p:attrNameLst>
                                      </p:cBhvr>
                                      <p:rCtr x="8229" y="-46"/>
                                    </p:animMotion>
                                  </p:childTnLst>
                                </p:cTn>
                              </p:par>
                            </p:childTnLst>
                          </p:cTn>
                        </p:par>
                        <p:par>
                          <p:cTn id="28" fill="hold">
                            <p:stCondLst>
                              <p:cond delay="2000"/>
                            </p:stCondLst>
                            <p:childTnLst>
                              <p:par>
                                <p:cTn id="29" presetID="10" presetClass="exit" presetSubtype="0" fill="hold" grpId="2" nodeType="after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8" grpId="0"/>
      <p:bldP spid="8" grpId="1"/>
      <p:bldP spid="8"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t>
            </a:r>
            <a:r>
              <a:rPr lang="en-GB" baseline="30000" dirty="0" smtClean="0"/>
              <a:t>2</a:t>
            </a:r>
            <a:r>
              <a:rPr lang="en-GB" dirty="0" smtClean="0"/>
              <a:t>C Temperature sensor – LM75A</a:t>
            </a:r>
            <a:endParaRPr lang="en-GB" dirty="0"/>
          </a:p>
        </p:txBody>
      </p:sp>
      <p:sp>
        <p:nvSpPr>
          <p:cNvPr id="11" name="Rectangle 1"/>
          <p:cNvSpPr>
            <a:spLocks noChangeArrowheads="1"/>
          </p:cNvSpPr>
          <p:nvPr/>
        </p:nvSpPr>
        <p:spPr bwMode="auto">
          <a:xfrm>
            <a:off x="5286166" y="2026868"/>
            <a:ext cx="5399555" cy="418576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#include &lt;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Wire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const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device_address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0x4F;</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setup</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begin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(9600);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Wire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begin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loop</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400" dirty="0" smtClean="0">
                <a:solidFill>
                  <a:srgbClr val="7E7E7E"/>
                </a:solidFill>
                <a:latin typeface="Courier New" panose="02070309020205020404" pitchFamily="49" charset="0"/>
                <a:cs typeface="Courier New" panose="02070309020205020404" pitchFamily="49" charset="0"/>
              </a:rPr>
              <a:t>   // </a:t>
            </a:r>
            <a:r>
              <a:rPr lang="en-US" altLang="en-US" sz="1400" dirty="0">
                <a:solidFill>
                  <a:srgbClr val="7E7E7E"/>
                </a:solidFill>
                <a:latin typeface="Courier New" panose="02070309020205020404" pitchFamily="49" charset="0"/>
                <a:cs typeface="Courier New" panose="02070309020205020404" pitchFamily="49" charset="0"/>
              </a:rPr>
              <a:t>Ask the sensor for the temp (2 bytes)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Wire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requestFrom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device_address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2);</a:t>
            </a:r>
          </a:p>
          <a:p>
            <a:pPr defTabSz="914400" eaLnBrk="0" fontAlgn="base" hangingPunct="0">
              <a:spcBef>
                <a:spcPct val="0"/>
              </a:spcBef>
              <a:spcAft>
                <a:spcPct val="0"/>
              </a:spcAft>
            </a:pPr>
            <a:r>
              <a:rPr lang="en-US" altLang="en-US" sz="1400" dirty="0" smtClean="0">
                <a:solidFill>
                  <a:srgbClr val="7E7E7E"/>
                </a:solidFill>
                <a:latin typeface="Courier New" panose="02070309020205020404" pitchFamily="49" charset="0"/>
                <a:cs typeface="Courier New" panose="02070309020205020404" pitchFamily="49" charset="0"/>
              </a:rPr>
              <a:t>   // </a:t>
            </a:r>
            <a:r>
              <a:rPr lang="en-US" altLang="en-US" sz="1400" dirty="0">
                <a:solidFill>
                  <a:srgbClr val="7E7E7E"/>
                </a:solidFill>
                <a:latin typeface="Courier New" panose="02070309020205020404" pitchFamily="49" charset="0"/>
                <a:cs typeface="Courier New" panose="02070309020205020404" pitchFamily="49" charset="0"/>
              </a:rPr>
              <a:t>Turn two bytes into one </a:t>
            </a:r>
            <a:r>
              <a:rPr lang="en-US" altLang="en-US" sz="1400" dirty="0" smtClean="0">
                <a:solidFill>
                  <a:srgbClr val="7E7E7E"/>
                </a:solidFill>
                <a:latin typeface="Courier New" panose="02070309020205020404" pitchFamily="49" charset="0"/>
                <a:cs typeface="Courier New" panose="02070309020205020404" pitchFamily="49" charset="0"/>
              </a:rPr>
              <a:t>value</a:t>
            </a: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CC6600"/>
                </a:solidFill>
                <a:effectLst/>
                <a:latin typeface="Courier New" panose="02070309020205020404" pitchFamily="49" charset="0"/>
                <a:cs typeface="Courier New" panose="02070309020205020404" pitchFamily="49" charset="0"/>
              </a:rPr>
              <a:t>word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temp = (</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Wire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read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&lt;&lt; 8) + </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Wire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read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400" dirty="0" smtClean="0">
                <a:solidFill>
                  <a:srgbClr val="7E7E7E"/>
                </a:solidFill>
                <a:latin typeface="Courier New" panose="02070309020205020404" pitchFamily="49" charset="0"/>
                <a:cs typeface="Courier New" panose="02070309020205020404" pitchFamily="49" charset="0"/>
              </a:rPr>
              <a:t>   // remove unwanted data</a:t>
            </a:r>
            <a:endParaRPr lang="en-US" altLang="en-US" sz="1400" dirty="0" smtClean="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temp = temp &gt;&gt; 5;</a:t>
            </a:r>
          </a:p>
          <a:p>
            <a:pPr defTabSz="914400" eaLnBrk="0" fontAlgn="base" hangingPunct="0">
              <a:spcBef>
                <a:spcPct val="0"/>
              </a:spcBef>
              <a:spcAft>
                <a:spcPct val="0"/>
              </a:spcAft>
            </a:pPr>
            <a:r>
              <a:rPr lang="en-US" altLang="en-US" sz="1400" dirty="0" smtClean="0">
                <a:solidFill>
                  <a:srgbClr val="7E7E7E"/>
                </a:solidFill>
                <a:latin typeface="Courier New" panose="02070309020205020404" pitchFamily="49" charset="0"/>
                <a:cs typeface="Courier New" panose="02070309020205020404" pitchFamily="49" charset="0"/>
              </a:rPr>
              <a:t>   // </a:t>
            </a:r>
            <a:r>
              <a:rPr lang="en-US" altLang="en-US" sz="1400" dirty="0">
                <a:solidFill>
                  <a:srgbClr val="7E7E7E"/>
                </a:solidFill>
                <a:latin typeface="Courier New" panose="02070309020205020404" pitchFamily="49" charset="0"/>
                <a:cs typeface="Courier New" panose="02070309020205020404" pitchFamily="49" charset="0"/>
              </a:rPr>
              <a:t>Convert into degrees C and </a:t>
            </a:r>
            <a:r>
              <a:rPr lang="en-US" altLang="en-US" sz="1400" dirty="0" smtClean="0">
                <a:solidFill>
                  <a:srgbClr val="7E7E7E"/>
                </a:solidFill>
                <a:latin typeface="Courier New" panose="02070309020205020404" pitchFamily="49" charset="0"/>
                <a:cs typeface="Courier New" panose="02070309020205020404" pitchFamily="49" charset="0"/>
              </a:rPr>
              <a:t>display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Serial</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CC6600"/>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(temp * 0.125);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3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500" y="2026868"/>
            <a:ext cx="3196094" cy="4185761"/>
          </a:xfrm>
          <a:prstGeom prst="rect">
            <a:avLst/>
          </a:prstGeom>
        </p:spPr>
      </p:pic>
    </p:spTree>
    <p:extLst>
      <p:ext uri="{BB962C8B-B14F-4D97-AF65-F5344CB8AC3E}">
        <p14:creationId xmlns:p14="http://schemas.microsoft.com/office/powerpoint/2010/main" val="23262220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6beceb8-39c3-4034-a87c-93e7af195faf">EQNV45CJ2ADJ-527-67</_dlc_DocId>
    <_dlc_DocIdUrl xmlns="06beceb8-39c3-4034-a87c-93e7af195faf">
      <Url>http://www.ussu.co.uk/ClubsSocieties/societies/ears/_layouts/15/DocIdRedir.aspx?ID=EQNV45CJ2ADJ-527-67</Url>
      <Description>EQNV45CJ2ADJ-527-67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56A0771C415A44AA698DF902AD050B" ma:contentTypeVersion="8" ma:contentTypeDescription="Create a new document." ma:contentTypeScope="" ma:versionID="e195ad3125efe6df0a0c2b4c0b204a7a">
  <xsd:schema xmlns:xsd="http://www.w3.org/2001/XMLSchema" xmlns:xs="http://www.w3.org/2001/XMLSchema" xmlns:p="http://schemas.microsoft.com/office/2006/metadata/properties" xmlns:ns2="06beceb8-39c3-4034-a87c-93e7af195faf" targetNamespace="http://schemas.microsoft.com/office/2006/metadata/properties" ma:root="true" ma:fieldsID="6d569bbf7d132bf4a7783ca258371386" ns2:_="">
    <xsd:import namespace="06beceb8-39c3-4034-a87c-93e7af195fa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beceb8-39c3-4034-a87c-93e7af195fa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FB23718-71A3-4014-906C-890DD77080A3}"/>
</file>

<file path=customXml/itemProps2.xml><?xml version="1.0" encoding="utf-8"?>
<ds:datastoreItem xmlns:ds="http://schemas.openxmlformats.org/officeDocument/2006/customXml" ds:itemID="{B70F9B24-B890-4F92-AB5B-562ED2A0A872}"/>
</file>

<file path=customXml/itemProps3.xml><?xml version="1.0" encoding="utf-8"?>
<ds:datastoreItem xmlns:ds="http://schemas.openxmlformats.org/officeDocument/2006/customXml" ds:itemID="{79C90695-13F0-4B19-8231-95A65FC26E51}"/>
</file>

<file path=customXml/itemProps4.xml><?xml version="1.0" encoding="utf-8"?>
<ds:datastoreItem xmlns:ds="http://schemas.openxmlformats.org/officeDocument/2006/customXml" ds:itemID="{E09EC16E-5E78-48F8-8E83-8DFB1445EC23}"/>
</file>

<file path=docProps/app.xml><?xml version="1.0" encoding="utf-8"?>
<Properties xmlns="http://schemas.openxmlformats.org/officeDocument/2006/extended-properties" xmlns:vt="http://schemas.openxmlformats.org/officeDocument/2006/docPropsVTypes">
  <Template>TC104033919[[fn=Circuit]]</Template>
  <TotalTime>209</TotalTime>
  <Words>1071</Words>
  <Application>Microsoft Office PowerPoint</Application>
  <PresentationFormat>Widescreen</PresentationFormat>
  <Paragraphs>211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Trebuchet MS</vt:lpstr>
      <vt:lpstr>Tw Cen MT</vt:lpstr>
      <vt:lpstr>Circuit</vt:lpstr>
      <vt:lpstr>Lecture 3 – Serial Communication</vt:lpstr>
      <vt:lpstr>Online Slides and sheets</vt:lpstr>
      <vt:lpstr>UARt – Talking WITH a PC</vt:lpstr>
      <vt:lpstr>Serial vs Parallel</vt:lpstr>
      <vt:lpstr>Binary - 111100010101001010100011011101</vt:lpstr>
      <vt:lpstr>Binary Shift</vt:lpstr>
      <vt:lpstr>I2C - Inter-Integrated Circuit</vt:lpstr>
      <vt:lpstr>I2C Temperature sensor – LM75A</vt:lpstr>
      <vt:lpstr>I2C Temperature sensor – LM75A</vt:lpstr>
      <vt:lpstr>SPI - Serial Peripheral interface</vt:lpstr>
      <vt:lpstr>A Cautionary Tale</vt:lpstr>
      <vt:lpstr>TC77 Explained</vt:lpstr>
      <vt:lpstr>SPI (sort of) Temperature sensor</vt:lpstr>
      <vt:lpstr>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 Serial Communication</dc:title>
  <dc:creator>Sebastian Goscik</dc:creator>
  <cp:lastModifiedBy>Sebastian Goscik</cp:lastModifiedBy>
  <cp:revision>20</cp:revision>
  <dcterms:created xsi:type="dcterms:W3CDTF">2014-11-13T21:12:04Z</dcterms:created>
  <dcterms:modified xsi:type="dcterms:W3CDTF">2014-11-14T01:32:15Z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0x010100C056A0771C415A44AA698DF902AD050B</vt:lpwstr>
  </property>
  <property fmtid="{D5CDD505-2E9C-101B-9397-08002B2CF9AE}" pid="3" name="_dlc_DocIdItemGuid">
    <vt:lpwstr>e81de4d3-2fbe-4e10-a133-111ca45cacd3</vt:lpwstr>
  </property>
</Properties>
</file>