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2" r:id="rId11"/>
    <p:sldId id="265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40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tags" Target="../tags/tag36.xml"/><Relationship Id="rId3" Type="http://schemas.openxmlformats.org/officeDocument/2006/relationships/image" Target="../media/image26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28.png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tags" Target="../tags/tag7.xml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tags" Target="../tags/tag10.xml"/><Relationship Id="rId4" Type="http://schemas.openxmlformats.org/officeDocument/2006/relationships/image" Target="../media/image5.png"/><Relationship Id="rId3" Type="http://schemas.openxmlformats.org/officeDocument/2006/relationships/tags" Target="../tags/tag9.xml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9.png"/><Relationship Id="rId5" Type="http://schemas.openxmlformats.org/officeDocument/2006/relationships/tags" Target="../tags/tag13.xml"/><Relationship Id="rId4" Type="http://schemas.openxmlformats.org/officeDocument/2006/relationships/image" Target="../media/image8.png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.png"/><Relationship Id="rId11" Type="http://schemas.openxmlformats.org/officeDocument/2006/relationships/tags" Target="../tags/tag17.xml"/><Relationship Id="rId10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22.xml"/><Relationship Id="rId7" Type="http://schemas.openxmlformats.org/officeDocument/2006/relationships/image" Target="../media/image14.png"/><Relationship Id="rId6" Type="http://schemas.openxmlformats.org/officeDocument/2006/relationships/tags" Target="../tags/tag21.xml"/><Relationship Id="rId5" Type="http://schemas.openxmlformats.org/officeDocument/2006/relationships/image" Target="../media/image13.png"/><Relationship Id="rId4" Type="http://schemas.openxmlformats.org/officeDocument/2006/relationships/tags" Target="../tags/tag20.xml"/><Relationship Id="rId3" Type="http://schemas.openxmlformats.org/officeDocument/2006/relationships/image" Target="../media/image12.png"/><Relationship Id="rId2" Type="http://schemas.openxmlformats.org/officeDocument/2006/relationships/tags" Target="../tags/tag19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7.png"/><Relationship Id="rId12" Type="http://schemas.openxmlformats.org/officeDocument/2006/relationships/tags" Target="../tags/tag24.xml"/><Relationship Id="rId11" Type="http://schemas.openxmlformats.org/officeDocument/2006/relationships/image" Target="../media/image16.png"/><Relationship Id="rId10" Type="http://schemas.openxmlformats.org/officeDocument/2006/relationships/tags" Target="../tags/tag23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png"/><Relationship Id="rId7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tags" Target="../tags/tag27.xml"/><Relationship Id="rId4" Type="http://schemas.openxmlformats.org/officeDocument/2006/relationships/image" Target="../media/image19.png"/><Relationship Id="rId3" Type="http://schemas.openxmlformats.org/officeDocument/2006/relationships/tags" Target="../tags/tag26.xml"/><Relationship Id="rId2" Type="http://schemas.openxmlformats.org/officeDocument/2006/relationships/image" Target="../media/image18.png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tags" Target="../tags/tag31.xml"/><Relationship Id="rId3" Type="http://schemas.openxmlformats.org/officeDocument/2006/relationships/image" Target="../media/image22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tags" Target="../tags/tag33.xml"/><Relationship Id="rId2" Type="http://schemas.openxmlformats.org/officeDocument/2006/relationships/image" Target="../media/image24.png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3225" y="1167130"/>
            <a:ext cx="11120755" cy="1152525"/>
          </a:xfrm>
        </p:spPr>
        <p:txBody>
          <a:bodyPr>
            <a:noAutofit/>
          </a:bodyPr>
          <a:p>
            <a:r>
              <a:rPr lang="zh-CN" altLang="en-US" sz="4000"/>
              <a:t>FedDisco: Federated Learning with Discrepancy-Aware Collaboration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73455" y="3075940"/>
            <a:ext cx="7823200" cy="548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FedDisco：具有差异感知协作的联合学习</a:t>
            </a:r>
            <a:r>
              <a:rPr lang="en-US" altLang="zh-CN"/>
              <a:t>               2023 </a:t>
            </a:r>
            <a:r>
              <a:rPr lang="en-US" altLang="zh-CN"/>
              <a:t>icml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330" y="289560"/>
            <a:ext cx="4046220" cy="6629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800" b="1" i="0" spc="0" baseline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实验二</a:t>
            </a:r>
            <a:r>
              <a:rPr kumimoji="0" altLang="zh-CN" sz="2800" b="1" i="0" spc="0" baseline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0" lang="zh-CN" altLang="en-US" sz="2800" b="1" i="0" spc="0" baseline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全局不平衡</a:t>
            </a:r>
            <a:r>
              <a:rPr kumimoji="0" lang="zh-CN" altLang="en-US" sz="2800" b="1" i="0" spc="0" baseline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情景</a:t>
            </a:r>
            <a:endParaRPr kumimoji="0" lang="zh-CN" altLang="en-US" sz="2800" b="1" i="0" spc="0" baseline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615" y="1091565"/>
            <a:ext cx="4676140" cy="1306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zh-CN"/>
              <a:t>1.</a:t>
            </a:r>
            <a:r>
              <a:rPr lang="zh-CN" altLang="en-US"/>
              <a:t>全局不均匀，</a:t>
            </a:r>
            <a:r>
              <a:rPr lang="zh-CN" altLang="en-US"/>
              <a:t>测试分布</a:t>
            </a:r>
            <a:r>
              <a:rPr lang="zh-CN" altLang="en-US"/>
              <a:t>均匀</a:t>
            </a:r>
            <a:endParaRPr lang="zh-CN" altLang="en-US"/>
          </a:p>
          <a:p>
            <a:pPr>
              <a:lnSpc>
                <a:spcPct val="280000"/>
              </a:lnSpc>
            </a:pPr>
            <a:r>
              <a:rPr lang="en-US" altLang="zh-CN"/>
              <a:t>2.</a:t>
            </a:r>
            <a:r>
              <a:rPr lang="zh-CN" altLang="en-US"/>
              <a:t>全局类别分布和测试分布相似但都不均匀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1300" y="2717165"/>
            <a:ext cx="12642850" cy="2769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80990" y="1378585"/>
            <a:ext cx="276225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2590" y="26416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全局不均匀，测试分布均匀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730" y="677545"/>
            <a:ext cx="11030585" cy="372300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52730" y="4224020"/>
            <a:ext cx="609600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80000"/>
              </a:lnSpc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全局类别分布和测试分布相似但都不均匀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2730" y="5090160"/>
            <a:ext cx="11391900" cy="161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客户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在类别1中有很多样本，但在类别2中很少；而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B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客户端则相反。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由于这种异质性，不同的局部模型朝着不同的局部目标进行优化，导致优化方向不同。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474980"/>
            <a:ext cx="10454640" cy="10953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类别分布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异质性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9945" y="2988310"/>
            <a:ext cx="4798695" cy="440690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608330" y="4130040"/>
            <a:ext cx="458470" cy="1783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9670" y="3935730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全局模型</a:t>
            </a:r>
            <a:r>
              <a:rPr lang="zh-CN" altLang="en-US"/>
              <a:t>调整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9670" y="5754370"/>
            <a:ext cx="1861185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局部模型</a:t>
            </a:r>
            <a:r>
              <a:rPr lang="zh-CN" altLang="en-US"/>
              <a:t>调整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84390" y="2988310"/>
            <a:ext cx="5007610" cy="340868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2807335" y="4747895"/>
            <a:ext cx="970915" cy="3619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19575" y="4741545"/>
            <a:ext cx="217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聚合权重</a:t>
            </a:r>
            <a:r>
              <a:rPr lang="en-US" altLang="zh-CN"/>
              <a:t> r ?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060825" y="5374640"/>
            <a:ext cx="2035810" cy="8756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聚合权重</a:t>
            </a:r>
            <a:r>
              <a:rPr lang="en-US" altLang="zh-CN"/>
              <a:t>r</a:t>
            </a:r>
            <a:r>
              <a:rPr lang="zh-CN" altLang="en-US"/>
              <a:t>根据数据集的大小</a:t>
            </a:r>
            <a:r>
              <a:rPr lang="zh-CN" altLang="en-US"/>
              <a:t>分配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Fed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Disco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1810" y="1586230"/>
            <a:ext cx="5429250" cy="3914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17870" y="1896110"/>
            <a:ext cx="3455670" cy="487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78830" y="3244215"/>
            <a:ext cx="5123180" cy="598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这种新方法通过为数据集大小较大、差异值较小的客户端分配较大的聚合权重，利用每个客户端的数据集大小和差异来确定聚合权重。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实验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2960" y="1533525"/>
            <a:ext cx="4993005" cy="421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hlinkClick r:id="rId2" action="ppaction://hlinkfile"/>
              </a:rPr>
              <a:t>CIFAR-10 (toronto.edu)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5910" y="1955165"/>
            <a:ext cx="6047105" cy="3944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33335" y="2015490"/>
            <a:ext cx="4246880" cy="393827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396865" y="3644900"/>
            <a:ext cx="1800225" cy="2819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15400" y="1720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Dirichlet分布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3910" y="497205"/>
            <a:ext cx="4118610" cy="422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1345" y="1075055"/>
            <a:ext cx="7453630" cy="327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选取两个数据集大小相似的客户端，每个客户端分别训练一个模型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B,</a:t>
            </a:r>
            <a:r>
              <a:rPr lang="zh-CN" altLang="en-US"/>
              <a:t>假设全局分布是均匀的，通过欧几里得距离计算</a:t>
            </a:r>
            <a:r>
              <a:rPr lang="zh-CN" altLang="en-US"/>
              <a:t>差异性。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97680" y="1907540"/>
            <a:ext cx="8097520" cy="304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153035" y="1737995"/>
            <a:ext cx="4707890" cy="355536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159125" y="2047240"/>
            <a:ext cx="397510" cy="24701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2821305" y="2939415"/>
            <a:ext cx="397510" cy="24701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3490595" y="3550920"/>
            <a:ext cx="397510" cy="24701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96000" y="5629275"/>
            <a:ext cx="3305175" cy="62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47980" y="5772150"/>
            <a:ext cx="4429125" cy="4857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845050" y="5885815"/>
            <a:ext cx="1183005" cy="2120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理论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07455" y="2319020"/>
            <a:ext cx="5562600" cy="29622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420870" y="3632835"/>
            <a:ext cx="1553210" cy="3352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5895" y="5455920"/>
            <a:ext cx="4182745" cy="619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5895" y="3228975"/>
            <a:ext cx="3688715" cy="5988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8330" y="1894205"/>
            <a:ext cx="2021840" cy="8515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43865" y="4456430"/>
            <a:ext cx="3276600" cy="371475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3795395" y="4641215"/>
            <a:ext cx="219075" cy="11836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4640" y="6075680"/>
            <a:ext cx="4345940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这两个假设保证了全局目标函数在优化过程中受到某些因素的限制。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3865" y="29140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Lipschitz 平滑性：更容易优化，</a:t>
            </a:r>
            <a:r>
              <a:rPr lang="zh-CN" altLang="en-US"/>
              <a:t>函数变化</a:t>
            </a:r>
            <a:r>
              <a:rPr lang="zh-CN" altLang="en-US"/>
              <a:t>有限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75095" y="1950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全局目标函数优化过程的误差</a:t>
            </a:r>
            <a:r>
              <a:rPr lang="zh-CN" altLang="en-US"/>
              <a:t>上界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21805" y="5763895"/>
            <a:ext cx="4533900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43205"/>
            <a:ext cx="7032625" cy="96964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 rot="16200000">
            <a:off x="7265670" y="344170"/>
            <a:ext cx="379095" cy="108585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54670" y="517525"/>
            <a:ext cx="2838450" cy="885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2720" y="1694180"/>
            <a:ext cx="10820400" cy="403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376160" y="5732780"/>
            <a:ext cx="4095750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实验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4150" y="1446530"/>
            <a:ext cx="5158105" cy="15735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8290" y="3498215"/>
            <a:ext cx="5734685" cy="227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考虑了两种数据异质性分布：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290" y="4183380"/>
            <a:ext cx="4064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NIID-1:</a:t>
            </a:r>
            <a:r>
              <a:rPr lang="zh-CN" altLang="en-US" sz="1600"/>
              <a:t>满足</a:t>
            </a:r>
            <a:r>
              <a:rPr lang="zh-CN" altLang="en-US" sz="1600">
                <a:sym typeface="+mn-ea"/>
              </a:rPr>
              <a:t>Dirichlet分布</a:t>
            </a:r>
            <a:endParaRPr lang="en-US" altLang="zh-CN" sz="1600"/>
          </a:p>
          <a:p>
            <a:endParaRPr lang="en-US" altLang="zh-CN"/>
          </a:p>
          <a:p>
            <a:r>
              <a:rPr lang="en-US" altLang="zh-CN" sz="1600"/>
              <a:t>NIID-2:80%</a:t>
            </a:r>
            <a:r>
              <a:rPr lang="zh-CN" altLang="en-US" sz="1600"/>
              <a:t>客户端只拥有两个类别的数据，而</a:t>
            </a:r>
            <a:r>
              <a:rPr lang="en-US" altLang="zh-CN" sz="1600"/>
              <a:t>20%</a:t>
            </a:r>
            <a:r>
              <a:rPr lang="zh-CN" altLang="en-US" sz="1600"/>
              <a:t>客户端拥有全部类别的数据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76370" y="3143250"/>
            <a:ext cx="7968615" cy="2083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3440" y="1083945"/>
            <a:ext cx="10107295" cy="2908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8710" y="4135120"/>
            <a:ext cx="10122535" cy="2374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8005" y="2971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8780" y="662940"/>
            <a:ext cx="512254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Accuracy comparisons (mean ± std on 5 trials, %）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commondata" val="eyJoZGlkIjoiMDYzMzk1YjZmYjQwY2M5NjA0Mjg3YTdkZDgwOWMzODgifQ==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演示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Segoe UI</vt:lpstr>
      <vt:lpstr>微软雅黑 Light</vt:lpstr>
      <vt:lpstr>黑体</vt:lpstr>
      <vt:lpstr>Calibri</vt:lpstr>
      <vt:lpstr>Arial Unicode MS</vt:lpstr>
      <vt:lpstr>WPS</vt:lpstr>
      <vt:lpstr>FedDisco: Federated Learning with Discrepancy-Aware Collaboration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杜海滨</dc:creator>
  <cp:lastModifiedBy>20</cp:lastModifiedBy>
  <cp:revision>40</cp:revision>
  <dcterms:created xsi:type="dcterms:W3CDTF">2023-11-18T07:36:00Z</dcterms:created>
  <dcterms:modified xsi:type="dcterms:W3CDTF">2023-11-24T04:30:56Z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05D60A8782B84D1B9F19BDEA9EB29ABC_12</vt:lpwstr>
  </property>
  <property fmtid="{D5CDD505-2E9C-101B-9397-08002B2CF9AE}" pid="3" name="KSOProductBuildVer">
    <vt:lpwstr>2052-12.1.0.15712</vt:lpwstr>
  </property>
</Properties>
</file>