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3" r:id="rId5"/>
    <p:sldId id="261" r:id="rId6"/>
    <p:sldId id="259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C839-CB04-4C07-9E12-1E8AB94281B8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7956-3C01-4645-8FB0-44A86198C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6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C839-CB04-4C07-9E12-1E8AB94281B8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7956-3C01-4645-8FB0-44A86198C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18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C839-CB04-4C07-9E12-1E8AB94281B8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7956-3C01-4645-8FB0-44A86198C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12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C839-CB04-4C07-9E12-1E8AB94281B8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7956-3C01-4645-8FB0-44A86198C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0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C839-CB04-4C07-9E12-1E8AB94281B8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7956-3C01-4645-8FB0-44A86198C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6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C839-CB04-4C07-9E12-1E8AB94281B8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7956-3C01-4645-8FB0-44A86198C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1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C839-CB04-4C07-9E12-1E8AB94281B8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7956-3C01-4645-8FB0-44A86198C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05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C839-CB04-4C07-9E12-1E8AB94281B8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7956-3C01-4645-8FB0-44A86198C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1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C839-CB04-4C07-9E12-1E8AB94281B8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7956-3C01-4645-8FB0-44A86198C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1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C839-CB04-4C07-9E12-1E8AB94281B8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7956-3C01-4645-8FB0-44A86198C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1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C839-CB04-4C07-9E12-1E8AB94281B8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7956-3C01-4645-8FB0-44A86198C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59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4C839-CB04-4C07-9E12-1E8AB94281B8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17956-3C01-4645-8FB0-44A86198C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7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Finite Mixture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(Probability Based Clustering)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61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can choose the number of components mathematically… through model selection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160" y="1690687"/>
            <a:ext cx="7593852" cy="484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5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we can automatically compute the centroids and variance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compute these as a form of a mixture of distributions.  In this case, we compute them as a mixture of multivariate normal distributions.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So what is the Multivariate Normal distribution? </a:t>
            </a:r>
          </a:p>
        </p:txBody>
      </p:sp>
    </p:spTree>
    <p:extLst>
      <p:ext uri="{BB962C8B-B14F-4D97-AF65-F5344CB8AC3E}">
        <p14:creationId xmlns:p14="http://schemas.microsoft.com/office/powerpoint/2010/main" val="80740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the Multivariate normal distribution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It is a generalization of the normal distribution; here, each individual variable is a normal variable but it accounts for the covariance between different variables….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√2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04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A bunch of INDEPENDENT NORMALS X, Y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151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in DREADED matrix form…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−0.5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𝜇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𝜇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Sup>
                                          <m:sSub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sSubSup>
                                          <m:sSub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mr>
                                  </m:m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6991927" y="2327564"/>
            <a:ext cx="2170545" cy="20781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410037" y="5264728"/>
                <a:ext cx="3763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The inverse of the covariance matrix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037" y="5264728"/>
                <a:ext cx="3763274" cy="369332"/>
              </a:xfrm>
              <a:prstGeom prst="rect">
                <a:avLst/>
              </a:prstGeom>
              <a:blipFill>
                <a:blip r:embed="rId3"/>
                <a:stretch>
                  <a:fillRect l="-145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>
            <a:stCxn id="5" idx="0"/>
            <a:endCxn id="4" idx="4"/>
          </p:cNvCxnSpPr>
          <p:nvPr/>
        </p:nvCxnSpPr>
        <p:spPr>
          <a:xfrm flipH="1" flipV="1">
            <a:off x="8077200" y="4405745"/>
            <a:ext cx="214474" cy="858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26575" y="5181478"/>
            <a:ext cx="4127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is this related to Euclidean distance?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78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 really we just have a “normal distribution” that accounts for the covariance between variables.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Think about the function </a:t>
            </a:r>
            <a:r>
              <a:rPr lang="en-US" dirty="0" err="1" smtClean="0"/>
              <a:t>cov</a:t>
            </a:r>
            <a:r>
              <a:rPr lang="en-US" dirty="0" smtClean="0"/>
              <a:t>(x) in 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matrix determines the cigar shape of the distribution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04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832" y="-1"/>
            <a:ext cx="7457604" cy="65762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16218" y="1348508"/>
            <a:ext cx="37215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Correlation = 0.5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41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832" y="713419"/>
            <a:ext cx="6764218" cy="56873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49963" y="1616364"/>
            <a:ext cx="3175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Correlation -0.9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36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32509"/>
                <a:ext cx="10515600" cy="5844454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So 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IDEA</a:t>
                </a:r>
                <a:r>
                  <a:rPr lang="en-US" dirty="0"/>
                  <a:t> </a:t>
                </a:r>
                <a:r>
                  <a:rPr lang="en-US" dirty="0" smtClean="0"/>
                  <a:t>is the data we observe come from a bunch of these “multivariate normal” distributions/populations, and we can fit a bunch of these distributions to the observed data.  Key: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Each population has a probability of membership.  </a:t>
                </a:r>
                <a:r>
                  <a:rPr lang="en-US" dirty="0" smtClean="0"/>
                  <a:t>We label these the mixing probabilities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.  </a:t>
                </a:r>
                <a:endParaRPr lang="en-US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32509"/>
                <a:ext cx="10515600" cy="5844454"/>
              </a:xfrm>
              <a:blipFill>
                <a:blip r:embed="rId2"/>
                <a:stretch>
                  <a:fillRect l="-1217" r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487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92727"/>
            <a:ext cx="10515600" cy="54842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Think of it this way. </a:t>
            </a:r>
          </a:p>
          <a:p>
            <a:pPr marL="0" indent="0">
              <a:buNone/>
            </a:pPr>
            <a:r>
              <a:rPr lang="en-US" dirty="0" smtClean="0"/>
              <a:t>I can pull out a random person from the population.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There is about a 50% chance that person is Female</a:t>
            </a:r>
          </a:p>
          <a:p>
            <a:pPr marL="0" indent="0" algn="ctr">
              <a:buNone/>
            </a:pPr>
            <a:r>
              <a:rPr lang="en-US" dirty="0" smtClean="0"/>
              <a:t>There is a 50% chance that person is Male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If the person is Female, there is a distribution of heights and weights</a:t>
            </a:r>
          </a:p>
          <a:p>
            <a:pPr marL="0" indent="0" algn="ctr">
              <a:buNone/>
            </a:pPr>
            <a:r>
              <a:rPr lang="en-US" dirty="0" smtClean="0"/>
              <a:t>If the person is Male, there is a DIFFERENT distribution of heights and weights. </a:t>
            </a:r>
          </a:p>
          <a:p>
            <a:pPr marL="0" indent="0" algn="ctr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rgbClr val="C00000"/>
                </a:solidFill>
              </a:rPr>
              <a:t>Based solely on the (height and weight), I can guess if that person is male or female.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30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Up until this point, we have dealt with hard clustering.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Something is either in or not in a given cluster.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This methodology works well, but does not necessarily always 	make sense -&gt; What do we do when we have one tight cluster 	and one dispersed cluster?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491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a mixture distribution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𝑚𝑎𝑙𝑒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𝑚𝑎𝑙𝑒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𝑚𝑎𝑙𝑒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𝑚𝑎𝑙𝑒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𝑚𝑎𝑙𝑒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𝑚𝑎𝑙𝑒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760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Each individual distribution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DEFINES</a:t>
                </a:r>
                <a:r>
                  <a:rPr lang="en-US" dirty="0" smtClean="0"/>
                  <a:t> our clusters. Now this is soft because there is NEVER 100% probability an observation falls into one cluster or another.  Instead, we define the probability an observation falls into a cluster as: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712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then cluster based upon some THRESHOLD probability of membership.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is totally </a:t>
            </a:r>
            <a:r>
              <a:rPr lang="en-US" dirty="0" smtClean="0">
                <a:solidFill>
                  <a:srgbClr val="C00000"/>
                </a:solidFill>
              </a:rPr>
              <a:t>DIFFERENT</a:t>
            </a:r>
            <a:r>
              <a:rPr lang="en-US" dirty="0" smtClean="0"/>
              <a:t> than our previous </a:t>
            </a:r>
            <a:r>
              <a:rPr lang="en-US" dirty="0" smtClean="0">
                <a:solidFill>
                  <a:srgbClr val="C00000"/>
                </a:solidFill>
              </a:rPr>
              <a:t>APPROACHES</a:t>
            </a:r>
            <a:r>
              <a:rPr lang="en-US" dirty="0" smtClean="0"/>
              <a:t>!</a:t>
            </a:r>
          </a:p>
          <a:p>
            <a:pPr marL="0" indent="0">
              <a:buNone/>
            </a:pPr>
            <a:r>
              <a:rPr lang="en-US" dirty="0" smtClean="0"/>
              <a:t>Even though ‘</a:t>
            </a:r>
            <a:r>
              <a:rPr lang="en-US" dirty="0" smtClean="0">
                <a:solidFill>
                  <a:srgbClr val="C00000"/>
                </a:solidFill>
              </a:rPr>
              <a:t>DISTANCE</a:t>
            </a:r>
            <a:r>
              <a:rPr lang="en-US" dirty="0" smtClean="0"/>
              <a:t>’ is defined similarly.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What is the difference in our version of </a:t>
            </a:r>
            <a:r>
              <a:rPr lang="en-US" dirty="0" smtClean="0">
                <a:solidFill>
                  <a:srgbClr val="C00000"/>
                </a:solidFill>
              </a:rPr>
              <a:t>EUCLIDEAN</a:t>
            </a:r>
            <a:r>
              <a:rPr lang="en-US" dirty="0" smtClean="0"/>
              <a:t> distance now and that of simple </a:t>
            </a:r>
            <a:r>
              <a:rPr lang="en-US" dirty="0" err="1" smtClean="0"/>
              <a:t>kmeans</a:t>
            </a:r>
            <a:r>
              <a:rPr lang="en-US" dirty="0" smtClean="0"/>
              <a:t>???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05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 let’s slow down even further…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is the </a:t>
            </a:r>
            <a:r>
              <a:rPr lang="en-US" dirty="0" smtClean="0">
                <a:solidFill>
                  <a:srgbClr val="C00000"/>
                </a:solidFill>
              </a:rPr>
              <a:t>foundation</a:t>
            </a:r>
            <a:r>
              <a:rPr lang="en-US" dirty="0" smtClean="0"/>
              <a:t> of much of modern machine learning, including unsupervised learning … Latent </a:t>
            </a:r>
            <a:r>
              <a:rPr lang="en-US" dirty="0" err="1" smtClean="0"/>
              <a:t>Dirichlet</a:t>
            </a:r>
            <a:r>
              <a:rPr lang="en-US" dirty="0" smtClean="0"/>
              <a:t> Allocation (LDA)... Is just a super fancy (</a:t>
            </a:r>
            <a:r>
              <a:rPr lang="en-US" dirty="0" smtClean="0">
                <a:solidFill>
                  <a:srgbClr val="C00000"/>
                </a:solidFill>
              </a:rPr>
              <a:t>in</a:t>
            </a:r>
            <a:r>
              <a:rPr lang="en-US" dirty="0" smtClean="0"/>
              <a:t>)finite mixture model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Chalk Board and computer time…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Based upon what I write and questions you ask, I will update the notes accordingly.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52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396" y="750364"/>
            <a:ext cx="8647055" cy="552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107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062" y="651073"/>
            <a:ext cx="8581391" cy="586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997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Two clusters one embedded within another…</a:t>
            </a:r>
          </a:p>
          <a:p>
            <a:pPr marL="0" indent="0">
              <a:buNone/>
            </a:pPr>
            <a:r>
              <a:rPr lang="en-US" dirty="0" smtClean="0"/>
              <a:t>	And </a:t>
            </a:r>
            <a:r>
              <a:rPr lang="en-US" dirty="0" err="1"/>
              <a:t>k</a:t>
            </a:r>
            <a:r>
              <a:rPr lang="en-US" dirty="0" err="1" smtClean="0"/>
              <a:t>means</a:t>
            </a:r>
            <a:r>
              <a:rPr lang="en-US" dirty="0" smtClean="0"/>
              <a:t> won’t do anything to help!!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074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</a:t>
            </a:r>
            <a:r>
              <a:rPr lang="en-US" dirty="0" err="1" smtClean="0"/>
              <a:t>kmeans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414" y="1285607"/>
            <a:ext cx="8727349" cy="557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068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7855"/>
            <a:ext cx="10515600" cy="590910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Idea:</a:t>
            </a:r>
            <a:r>
              <a:rPr lang="en-US" sz="3600" dirty="0" smtClean="0"/>
              <a:t> A mixture model assumes data comes from a probability distribution that has a bunch of components:</a:t>
            </a:r>
          </a:p>
          <a:p>
            <a:r>
              <a:rPr lang="en-US" sz="3600" dirty="0"/>
              <a:t>	</a:t>
            </a:r>
            <a:r>
              <a:rPr lang="en-US" sz="3600" dirty="0" smtClean="0"/>
              <a:t> Each component represents a ‘different’ population.  </a:t>
            </a:r>
          </a:p>
          <a:p>
            <a:r>
              <a:rPr lang="en-US" sz="3600" dirty="0" smtClean="0"/>
              <a:t>       Within the population there is process that generates observations. 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       Observations are drawn from this process.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91210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Mixture Modeling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615" y="1369201"/>
            <a:ext cx="8514911" cy="543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62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But wait there’s more…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The Ancient Persuasion Tactic Behind âBut Wait, Thereâs More!â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010" y="1690688"/>
            <a:ext cx="4732718" cy="4861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49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523</Words>
  <Application>Microsoft Office PowerPoint</Application>
  <PresentationFormat>Widescreen</PresentationFormat>
  <Paragraphs>84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Finite Mixture Models</vt:lpstr>
      <vt:lpstr>Motivation</vt:lpstr>
      <vt:lpstr>PowerPoint Presentation</vt:lpstr>
      <vt:lpstr>PowerPoint Presentation</vt:lpstr>
      <vt:lpstr>PowerPoint Presentation</vt:lpstr>
      <vt:lpstr>With kmeans</vt:lpstr>
      <vt:lpstr>PowerPoint Presentation</vt:lpstr>
      <vt:lpstr>Mixture Modeling</vt:lpstr>
      <vt:lpstr>But wait there’s more…</vt:lpstr>
      <vt:lpstr>We can choose the number of components mathematically… through model selection</vt:lpstr>
      <vt:lpstr>And we can automatically compute the centroids and variance …</vt:lpstr>
      <vt:lpstr>On the Multivariate normal distribution</vt:lpstr>
      <vt:lpstr>PowerPoint Presentation</vt:lpstr>
      <vt:lpstr>Or in DREADED matrix form…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This is a mixture distribution</vt:lpstr>
      <vt:lpstr>PowerPoint Presentation</vt:lpstr>
      <vt:lpstr>PowerPoint Presentation</vt:lpstr>
      <vt:lpstr>Ok let’s slow down even further… </vt:lpstr>
    </vt:vector>
  </TitlesOfParts>
  <Company>North Carolina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Finite Mixture Models</dc:title>
  <dc:creator>Matt Wheeler</dc:creator>
  <cp:lastModifiedBy>Matt Wheeler</cp:lastModifiedBy>
  <cp:revision>18</cp:revision>
  <dcterms:created xsi:type="dcterms:W3CDTF">2018-11-06T19:00:12Z</dcterms:created>
  <dcterms:modified xsi:type="dcterms:W3CDTF">2018-11-07T02:14:28Z</dcterms:modified>
</cp:coreProperties>
</file>