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1" d="100"/>
          <a:sy n="61" d="100"/>
        </p:scale>
        <p:origin x="6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087009-C59A-4776-B1F5-6A8D9823D39D}"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E6C05-ABC5-4A76-B0A4-4DFFDEDABAE8}" type="slidenum">
              <a:rPr lang="en-US" smtClean="0"/>
              <a:t>‹#›</a:t>
            </a:fld>
            <a:endParaRPr lang="en-US"/>
          </a:p>
        </p:txBody>
      </p:sp>
    </p:spTree>
    <p:extLst>
      <p:ext uri="{BB962C8B-B14F-4D97-AF65-F5344CB8AC3E}">
        <p14:creationId xmlns:p14="http://schemas.microsoft.com/office/powerpoint/2010/main" val="2345281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087009-C59A-4776-B1F5-6A8D9823D39D}"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E6C05-ABC5-4A76-B0A4-4DFFDEDABAE8}" type="slidenum">
              <a:rPr lang="en-US" smtClean="0"/>
              <a:t>‹#›</a:t>
            </a:fld>
            <a:endParaRPr lang="en-US"/>
          </a:p>
        </p:txBody>
      </p:sp>
    </p:spTree>
    <p:extLst>
      <p:ext uri="{BB962C8B-B14F-4D97-AF65-F5344CB8AC3E}">
        <p14:creationId xmlns:p14="http://schemas.microsoft.com/office/powerpoint/2010/main" val="938492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087009-C59A-4776-B1F5-6A8D9823D39D}"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E6C05-ABC5-4A76-B0A4-4DFFDEDABAE8}" type="slidenum">
              <a:rPr lang="en-US" smtClean="0"/>
              <a:t>‹#›</a:t>
            </a:fld>
            <a:endParaRPr lang="en-US"/>
          </a:p>
        </p:txBody>
      </p:sp>
    </p:spTree>
    <p:extLst>
      <p:ext uri="{BB962C8B-B14F-4D97-AF65-F5344CB8AC3E}">
        <p14:creationId xmlns:p14="http://schemas.microsoft.com/office/powerpoint/2010/main" val="3314399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087009-C59A-4776-B1F5-6A8D9823D39D}"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E6C05-ABC5-4A76-B0A4-4DFFDEDABAE8}" type="slidenum">
              <a:rPr lang="en-US" smtClean="0"/>
              <a:t>‹#›</a:t>
            </a:fld>
            <a:endParaRPr lang="en-US"/>
          </a:p>
        </p:txBody>
      </p:sp>
    </p:spTree>
    <p:extLst>
      <p:ext uri="{BB962C8B-B14F-4D97-AF65-F5344CB8AC3E}">
        <p14:creationId xmlns:p14="http://schemas.microsoft.com/office/powerpoint/2010/main" val="172258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087009-C59A-4776-B1F5-6A8D9823D39D}"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E6C05-ABC5-4A76-B0A4-4DFFDEDABAE8}" type="slidenum">
              <a:rPr lang="en-US" smtClean="0"/>
              <a:t>‹#›</a:t>
            </a:fld>
            <a:endParaRPr lang="en-US"/>
          </a:p>
        </p:txBody>
      </p:sp>
    </p:spTree>
    <p:extLst>
      <p:ext uri="{BB962C8B-B14F-4D97-AF65-F5344CB8AC3E}">
        <p14:creationId xmlns:p14="http://schemas.microsoft.com/office/powerpoint/2010/main" val="62067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087009-C59A-4776-B1F5-6A8D9823D39D}"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E6C05-ABC5-4A76-B0A4-4DFFDEDABAE8}" type="slidenum">
              <a:rPr lang="en-US" smtClean="0"/>
              <a:t>‹#›</a:t>
            </a:fld>
            <a:endParaRPr lang="en-US"/>
          </a:p>
        </p:txBody>
      </p:sp>
    </p:spTree>
    <p:extLst>
      <p:ext uri="{BB962C8B-B14F-4D97-AF65-F5344CB8AC3E}">
        <p14:creationId xmlns:p14="http://schemas.microsoft.com/office/powerpoint/2010/main" val="3960324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087009-C59A-4776-B1F5-6A8D9823D39D}" type="datetimeFigureOut">
              <a:rPr lang="en-US" smtClean="0"/>
              <a:t>10/31/2018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BE6C05-ABC5-4A76-B0A4-4DFFDEDABAE8}" type="slidenum">
              <a:rPr lang="en-US" smtClean="0"/>
              <a:t>‹#›</a:t>
            </a:fld>
            <a:endParaRPr lang="en-US"/>
          </a:p>
        </p:txBody>
      </p:sp>
    </p:spTree>
    <p:extLst>
      <p:ext uri="{BB962C8B-B14F-4D97-AF65-F5344CB8AC3E}">
        <p14:creationId xmlns:p14="http://schemas.microsoft.com/office/powerpoint/2010/main" val="77764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087009-C59A-4776-B1F5-6A8D9823D39D}" type="datetimeFigureOut">
              <a:rPr lang="en-US" smtClean="0"/>
              <a:t>10/31/2018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BE6C05-ABC5-4A76-B0A4-4DFFDEDABAE8}" type="slidenum">
              <a:rPr lang="en-US" smtClean="0"/>
              <a:t>‹#›</a:t>
            </a:fld>
            <a:endParaRPr lang="en-US"/>
          </a:p>
        </p:txBody>
      </p:sp>
    </p:spTree>
    <p:extLst>
      <p:ext uri="{BB962C8B-B14F-4D97-AF65-F5344CB8AC3E}">
        <p14:creationId xmlns:p14="http://schemas.microsoft.com/office/powerpoint/2010/main" val="712768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087009-C59A-4776-B1F5-6A8D9823D39D}" type="datetimeFigureOut">
              <a:rPr lang="en-US" smtClean="0"/>
              <a:t>10/31/2018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BE6C05-ABC5-4A76-B0A4-4DFFDEDABAE8}" type="slidenum">
              <a:rPr lang="en-US" smtClean="0"/>
              <a:t>‹#›</a:t>
            </a:fld>
            <a:endParaRPr lang="en-US"/>
          </a:p>
        </p:txBody>
      </p:sp>
    </p:spTree>
    <p:extLst>
      <p:ext uri="{BB962C8B-B14F-4D97-AF65-F5344CB8AC3E}">
        <p14:creationId xmlns:p14="http://schemas.microsoft.com/office/powerpoint/2010/main" val="593082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087009-C59A-4776-B1F5-6A8D9823D39D}"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E6C05-ABC5-4A76-B0A4-4DFFDEDABAE8}" type="slidenum">
              <a:rPr lang="en-US" smtClean="0"/>
              <a:t>‹#›</a:t>
            </a:fld>
            <a:endParaRPr lang="en-US"/>
          </a:p>
        </p:txBody>
      </p:sp>
    </p:spTree>
    <p:extLst>
      <p:ext uri="{BB962C8B-B14F-4D97-AF65-F5344CB8AC3E}">
        <p14:creationId xmlns:p14="http://schemas.microsoft.com/office/powerpoint/2010/main" val="3284859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087009-C59A-4776-B1F5-6A8D9823D39D}"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E6C05-ABC5-4A76-B0A4-4DFFDEDABAE8}" type="slidenum">
              <a:rPr lang="en-US" smtClean="0"/>
              <a:t>‹#›</a:t>
            </a:fld>
            <a:endParaRPr lang="en-US"/>
          </a:p>
        </p:txBody>
      </p:sp>
    </p:spTree>
    <p:extLst>
      <p:ext uri="{BB962C8B-B14F-4D97-AF65-F5344CB8AC3E}">
        <p14:creationId xmlns:p14="http://schemas.microsoft.com/office/powerpoint/2010/main" val="2594800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087009-C59A-4776-B1F5-6A8D9823D39D}" type="datetimeFigureOut">
              <a:rPr lang="en-US" smtClean="0"/>
              <a:t>10/31/2018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BE6C05-ABC5-4A76-B0A4-4DFFDEDABAE8}" type="slidenum">
              <a:rPr lang="en-US" smtClean="0"/>
              <a:t>‹#›</a:t>
            </a:fld>
            <a:endParaRPr lang="en-US"/>
          </a:p>
        </p:txBody>
      </p:sp>
    </p:spTree>
    <p:extLst>
      <p:ext uri="{BB962C8B-B14F-4D97-AF65-F5344CB8AC3E}">
        <p14:creationId xmlns:p14="http://schemas.microsoft.com/office/powerpoint/2010/main" val="3200479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Clustering Text</a:t>
            </a:r>
            <a:endParaRPr lang="en-US" dirty="0"/>
          </a:p>
        </p:txBody>
      </p:sp>
    </p:spTree>
    <p:extLst>
      <p:ext uri="{BB962C8B-B14F-4D97-AF65-F5344CB8AC3E}">
        <p14:creationId xmlns:p14="http://schemas.microsoft.com/office/powerpoint/2010/main" val="3308964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requires vectors..</a:t>
            </a:r>
            <a:endParaRPr lang="en-US" dirty="0"/>
          </a:p>
        </p:txBody>
      </p:sp>
      <p:sp>
        <p:nvSpPr>
          <p:cNvPr id="3" name="Content Placeholder 2"/>
          <p:cNvSpPr>
            <a:spLocks noGrp="1"/>
          </p:cNvSpPr>
          <p:nvPr>
            <p:ph idx="1"/>
          </p:nvPr>
        </p:nvSpPr>
        <p:spPr>
          <a:xfrm>
            <a:off x="838200" y="1825625"/>
            <a:ext cx="10515600" cy="4351338"/>
          </a:xfrm>
        </p:spPr>
        <p:txBody>
          <a:bodyPr/>
          <a:lstStyle/>
          <a:p>
            <a:pPr marL="0" indent="0">
              <a:buNone/>
            </a:pPr>
            <a:r>
              <a:rPr lang="en-US" dirty="0" smtClean="0"/>
              <a:t>What we did last time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7645390"/>
              </p:ext>
            </p:extLst>
          </p:nvPr>
        </p:nvGraphicFramePr>
        <p:xfrm>
          <a:off x="1622097" y="2737650"/>
          <a:ext cx="9226716" cy="3062548"/>
        </p:xfrm>
        <a:graphic>
          <a:graphicData uri="http://schemas.openxmlformats.org/drawingml/2006/table">
            <a:tbl>
              <a:tblPr firstRow="1" bandRow="1">
                <a:tableStyleId>{5C22544A-7EE6-4342-B048-85BDC9FD1C3A}</a:tableStyleId>
              </a:tblPr>
              <a:tblGrid>
                <a:gridCol w="2306679">
                  <a:extLst>
                    <a:ext uri="{9D8B030D-6E8A-4147-A177-3AD203B41FA5}">
                      <a16:colId xmlns:a16="http://schemas.microsoft.com/office/drawing/2014/main" val="2692577539"/>
                    </a:ext>
                  </a:extLst>
                </a:gridCol>
                <a:gridCol w="2306679">
                  <a:extLst>
                    <a:ext uri="{9D8B030D-6E8A-4147-A177-3AD203B41FA5}">
                      <a16:colId xmlns:a16="http://schemas.microsoft.com/office/drawing/2014/main" val="2917022243"/>
                    </a:ext>
                  </a:extLst>
                </a:gridCol>
                <a:gridCol w="2306679">
                  <a:extLst>
                    <a:ext uri="{9D8B030D-6E8A-4147-A177-3AD203B41FA5}">
                      <a16:colId xmlns:a16="http://schemas.microsoft.com/office/drawing/2014/main" val="1836178191"/>
                    </a:ext>
                  </a:extLst>
                </a:gridCol>
                <a:gridCol w="2306679">
                  <a:extLst>
                    <a:ext uri="{9D8B030D-6E8A-4147-A177-3AD203B41FA5}">
                      <a16:colId xmlns:a16="http://schemas.microsoft.com/office/drawing/2014/main" val="3525942647"/>
                    </a:ext>
                  </a:extLst>
                </a:gridCol>
              </a:tblGrid>
              <a:tr h="936914">
                <a:tc>
                  <a:txBody>
                    <a:bodyPr/>
                    <a:lstStyle/>
                    <a:p>
                      <a:pPr algn="ctr"/>
                      <a:r>
                        <a:rPr lang="en-US" sz="3600" dirty="0" smtClean="0"/>
                        <a:t>Sepal Length</a:t>
                      </a:r>
                      <a:endParaRPr lang="en-US" sz="3600" dirty="0"/>
                    </a:p>
                  </a:txBody>
                  <a:tcPr/>
                </a:tc>
                <a:tc>
                  <a:txBody>
                    <a:bodyPr/>
                    <a:lstStyle/>
                    <a:p>
                      <a:pPr algn="ctr"/>
                      <a:r>
                        <a:rPr lang="en-US" sz="3600" dirty="0" smtClean="0"/>
                        <a:t>Sepal Width</a:t>
                      </a:r>
                      <a:endParaRPr lang="en-US" sz="3600" dirty="0"/>
                    </a:p>
                  </a:txBody>
                  <a:tcPr/>
                </a:tc>
                <a:tc>
                  <a:txBody>
                    <a:bodyPr/>
                    <a:lstStyle/>
                    <a:p>
                      <a:pPr algn="ctr"/>
                      <a:r>
                        <a:rPr lang="en-US" sz="3600" dirty="0" smtClean="0"/>
                        <a:t>Petal Length</a:t>
                      </a:r>
                      <a:endParaRPr lang="en-US" sz="3600" dirty="0"/>
                    </a:p>
                  </a:txBody>
                  <a:tcPr/>
                </a:tc>
                <a:tc>
                  <a:txBody>
                    <a:bodyPr/>
                    <a:lstStyle/>
                    <a:p>
                      <a:pPr algn="ctr"/>
                      <a:r>
                        <a:rPr lang="en-US" sz="3600" dirty="0" smtClean="0"/>
                        <a:t>Petal Width</a:t>
                      </a:r>
                      <a:endParaRPr lang="en-US" sz="3600" dirty="0"/>
                    </a:p>
                  </a:txBody>
                  <a:tcPr/>
                </a:tc>
                <a:extLst>
                  <a:ext uri="{0D108BD9-81ED-4DB2-BD59-A6C34878D82A}">
                    <a16:rowId xmlns:a16="http://schemas.microsoft.com/office/drawing/2014/main" val="315571758"/>
                  </a:ext>
                </a:extLst>
              </a:tr>
              <a:tr h="936914">
                <a:tc>
                  <a:txBody>
                    <a:bodyPr/>
                    <a:lstStyle/>
                    <a:p>
                      <a:pPr algn="ctr"/>
                      <a:r>
                        <a:rPr lang="en-US" sz="3600" b="1" dirty="0" smtClean="0"/>
                        <a:t>5.1</a:t>
                      </a:r>
                      <a:endParaRPr lang="en-US" sz="3600" b="1" dirty="0"/>
                    </a:p>
                  </a:txBody>
                  <a:tcPr/>
                </a:tc>
                <a:tc>
                  <a:txBody>
                    <a:bodyPr/>
                    <a:lstStyle/>
                    <a:p>
                      <a:pPr algn="ctr"/>
                      <a:r>
                        <a:rPr lang="en-US" sz="3600" b="1" dirty="0" smtClean="0"/>
                        <a:t>3.5</a:t>
                      </a:r>
                      <a:endParaRPr lang="en-US" sz="3600" b="1" dirty="0"/>
                    </a:p>
                  </a:txBody>
                  <a:tcPr/>
                </a:tc>
                <a:tc>
                  <a:txBody>
                    <a:bodyPr/>
                    <a:lstStyle/>
                    <a:p>
                      <a:pPr algn="ctr"/>
                      <a:r>
                        <a:rPr lang="en-US" sz="3600" b="1" dirty="0" smtClean="0"/>
                        <a:t>1.4</a:t>
                      </a:r>
                      <a:endParaRPr lang="en-US" sz="3600" b="1" dirty="0"/>
                    </a:p>
                  </a:txBody>
                  <a:tcPr/>
                </a:tc>
                <a:tc>
                  <a:txBody>
                    <a:bodyPr/>
                    <a:lstStyle/>
                    <a:p>
                      <a:pPr algn="ctr"/>
                      <a:r>
                        <a:rPr lang="en-US" sz="3600" b="1" dirty="0" smtClean="0"/>
                        <a:t>0.2</a:t>
                      </a:r>
                      <a:endParaRPr lang="en-US" sz="3600" b="1" dirty="0"/>
                    </a:p>
                  </a:txBody>
                  <a:tcPr/>
                </a:tc>
                <a:extLst>
                  <a:ext uri="{0D108BD9-81ED-4DB2-BD59-A6C34878D82A}">
                    <a16:rowId xmlns:a16="http://schemas.microsoft.com/office/drawing/2014/main" val="69453815"/>
                  </a:ext>
                </a:extLst>
              </a:tr>
              <a:tr h="936914">
                <a:tc>
                  <a:txBody>
                    <a:bodyPr/>
                    <a:lstStyle/>
                    <a:p>
                      <a:pPr algn="ctr"/>
                      <a:r>
                        <a:rPr lang="en-US" sz="3600" b="1" dirty="0" smtClean="0"/>
                        <a:t>4.9</a:t>
                      </a:r>
                      <a:endParaRPr lang="en-US" sz="3600" b="1" dirty="0"/>
                    </a:p>
                  </a:txBody>
                  <a:tcPr/>
                </a:tc>
                <a:tc>
                  <a:txBody>
                    <a:bodyPr/>
                    <a:lstStyle/>
                    <a:p>
                      <a:pPr algn="ctr"/>
                      <a:r>
                        <a:rPr lang="en-US" sz="3600" b="1" dirty="0" smtClean="0"/>
                        <a:t>3.0</a:t>
                      </a:r>
                      <a:endParaRPr lang="en-US" sz="3600" b="1" dirty="0"/>
                    </a:p>
                  </a:txBody>
                  <a:tcPr/>
                </a:tc>
                <a:tc>
                  <a:txBody>
                    <a:bodyPr/>
                    <a:lstStyle/>
                    <a:p>
                      <a:pPr algn="ctr"/>
                      <a:r>
                        <a:rPr lang="en-US" sz="3600" b="1" dirty="0" smtClean="0"/>
                        <a:t>1.4</a:t>
                      </a:r>
                      <a:endParaRPr lang="en-US" sz="3600" b="1" dirty="0"/>
                    </a:p>
                  </a:txBody>
                  <a:tcPr/>
                </a:tc>
                <a:tc>
                  <a:txBody>
                    <a:bodyPr/>
                    <a:lstStyle/>
                    <a:p>
                      <a:pPr algn="ctr"/>
                      <a:r>
                        <a:rPr lang="en-US" sz="3600" b="1" dirty="0" smtClean="0"/>
                        <a:t>0.2</a:t>
                      </a:r>
                      <a:endParaRPr lang="en-US" sz="3600" b="1" dirty="0"/>
                    </a:p>
                  </a:txBody>
                  <a:tcPr/>
                </a:tc>
                <a:extLst>
                  <a:ext uri="{0D108BD9-81ED-4DB2-BD59-A6C34878D82A}">
                    <a16:rowId xmlns:a16="http://schemas.microsoft.com/office/drawing/2014/main" val="3050193711"/>
                  </a:ext>
                </a:extLst>
              </a:tr>
            </a:tbl>
          </a:graphicData>
        </a:graphic>
      </p:graphicFrame>
    </p:spTree>
    <p:extLst>
      <p:ext uri="{BB962C8B-B14F-4D97-AF65-F5344CB8AC3E}">
        <p14:creationId xmlns:p14="http://schemas.microsoft.com/office/powerpoint/2010/main" val="150965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4000" b="1" dirty="0" smtClean="0"/>
              <a:t>Distance is easy, when you know how to “describe” your response numerically.</a:t>
            </a:r>
          </a:p>
          <a:p>
            <a:pPr marL="0" indent="0">
              <a:buNone/>
            </a:pPr>
            <a:endParaRPr lang="en-US" sz="4000" b="1" dirty="0"/>
          </a:p>
          <a:p>
            <a:pPr marL="0" indent="0">
              <a:buNone/>
            </a:pPr>
            <a:r>
              <a:rPr lang="en-US" sz="4000" b="1" dirty="0" smtClean="0"/>
              <a:t>But some things are not easily described numerically..</a:t>
            </a:r>
            <a:endParaRPr lang="en-US" sz="4000" b="1" dirty="0"/>
          </a:p>
        </p:txBody>
      </p:sp>
    </p:spTree>
    <p:extLst>
      <p:ext uri="{BB962C8B-B14F-4D97-AF65-F5344CB8AC3E}">
        <p14:creationId xmlns:p14="http://schemas.microsoft.com/office/powerpoint/2010/main" val="55817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is not a vector…</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sz="4500" b="1" dirty="0" smtClean="0"/>
              <a:t>How do I make the following a vector?</a:t>
            </a:r>
            <a:r>
              <a:rPr lang="en-US" dirty="0" smtClean="0"/>
              <a:t> </a:t>
            </a:r>
          </a:p>
          <a:p>
            <a:pPr marL="0" indent="0">
              <a:buNone/>
            </a:pPr>
            <a:endParaRPr lang="en-US" dirty="0"/>
          </a:p>
          <a:p>
            <a:pPr marL="0" indent="0">
              <a:buNone/>
            </a:pPr>
            <a:r>
              <a:rPr lang="en-US" dirty="0">
                <a:solidFill>
                  <a:schemeClr val="accent1">
                    <a:lumMod val="50000"/>
                  </a:schemeClr>
                </a:solidFill>
              </a:rPr>
              <a:t>“When in the Course of human events it becomes necessary for one people to dissolve the political bands which have connected them with another and to assume among the powers of the earth, the separate and equal station to which the Laws of Nature and of Nature's God entitle them, a decent respect to the opinions of mankind requires that they should declare the causes which impel them to the separation</a:t>
            </a:r>
            <a:r>
              <a:rPr lang="en-US" dirty="0" smtClean="0">
                <a:solidFill>
                  <a:schemeClr val="accent1">
                    <a:lumMod val="50000"/>
                  </a:schemeClr>
                </a:solidFill>
              </a:rPr>
              <a:t>.</a:t>
            </a:r>
          </a:p>
          <a:p>
            <a:pPr marL="0" indent="0">
              <a:buNone/>
            </a:pPr>
            <a:endParaRPr lang="en-US" dirty="0">
              <a:solidFill>
                <a:schemeClr val="accent1">
                  <a:lumMod val="50000"/>
                </a:schemeClr>
              </a:solidFill>
            </a:endParaRPr>
          </a:p>
          <a:p>
            <a:pPr marL="0" indent="0">
              <a:buNone/>
            </a:pPr>
            <a:r>
              <a:rPr lang="en-US" dirty="0">
                <a:solidFill>
                  <a:schemeClr val="accent1">
                    <a:lumMod val="50000"/>
                  </a:schemeClr>
                </a:solidFill>
              </a:rPr>
              <a:t>We hold these truths to be self-evident, that all men are created equal, that they are endowed by their Creator with certain unalienable Rights, that among these are Life, Liberty and the pursuit of Happiness. — That to secure these rights, Governments are instituted among Men, deriving their just powers from the consent of the governed, — That whenever any Form of Government becomes destructive of these ends, it is the Right of the People to alter or to abolish it, and to institute new Government, laying its foundation on such principles and organizing its powers in such form, as to them shall seem most likely to effect their Safety and Happiness. Prudence, indeed, will dictate that Governments long established should not be changed for light and transient causes; and accordingly all experience hath shewn that mankind are more disposed to suffer, while evils are sufferable than to right themselves by abolishing the forms to which they are accustomed.</a:t>
            </a:r>
            <a:r>
              <a:rPr lang="en-US" dirty="0" smtClean="0">
                <a:solidFill>
                  <a:schemeClr val="accent1">
                    <a:lumMod val="50000"/>
                  </a:schemeClr>
                </a:solidFill>
              </a:rPr>
              <a:t>”</a:t>
            </a:r>
            <a:endParaRPr lang="en-US" dirty="0">
              <a:solidFill>
                <a:schemeClr val="accent1">
                  <a:lumMod val="50000"/>
                </a:schemeClr>
              </a:solidFill>
            </a:endParaRPr>
          </a:p>
          <a:p>
            <a:pPr marL="0" indent="0">
              <a:buNone/>
            </a:pPr>
            <a:endParaRPr lang="en-US" dirty="0"/>
          </a:p>
        </p:txBody>
      </p:sp>
    </p:spTree>
    <p:extLst>
      <p:ext uri="{BB962C8B-B14F-4D97-AF65-F5344CB8AC3E}">
        <p14:creationId xmlns:p14="http://schemas.microsoft.com/office/powerpoint/2010/main" val="187222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looking for? </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3200" dirty="0" smtClean="0"/>
              <a:t>There are many ways we can “break up” a sentence automatically. </a:t>
            </a:r>
          </a:p>
          <a:p>
            <a:pPr marL="914400" lvl="1" indent="-457200">
              <a:buFont typeface="+mj-lt"/>
              <a:buAutoNum type="arabicPeriod"/>
            </a:pPr>
            <a:r>
              <a:rPr lang="en-US" sz="2800" dirty="0" smtClean="0"/>
              <a:t>Bag of words. </a:t>
            </a:r>
          </a:p>
          <a:p>
            <a:pPr lvl="2"/>
            <a:r>
              <a:rPr lang="en-US" sz="2800" dirty="0" smtClean="0"/>
              <a:t>Treat the document as just a bunch of words -&gt; analyze by frequency. </a:t>
            </a:r>
          </a:p>
          <a:p>
            <a:pPr marL="1200150" lvl="1" indent="-742950">
              <a:buAutoNum type="arabicPeriod" startAt="2"/>
            </a:pPr>
            <a:r>
              <a:rPr lang="en-US" sz="2800" dirty="0" smtClean="0"/>
              <a:t>Sentiment</a:t>
            </a:r>
            <a:endParaRPr lang="en-US" sz="2800" dirty="0"/>
          </a:p>
          <a:p>
            <a:pPr lvl="2"/>
            <a:r>
              <a:rPr lang="en-US" sz="2800" dirty="0" smtClean="0"/>
              <a:t>Try to find certain words that have a specific meaning. “positive”, “negative”, “angry”, etc. </a:t>
            </a:r>
          </a:p>
          <a:p>
            <a:pPr marL="971550" lvl="1" indent="-514350">
              <a:buAutoNum type="arabicPeriod" startAt="3"/>
            </a:pPr>
            <a:r>
              <a:rPr lang="en-US" sz="2800" dirty="0" smtClean="0"/>
              <a:t>Grammar</a:t>
            </a:r>
          </a:p>
          <a:p>
            <a:pPr lvl="2"/>
            <a:r>
              <a:rPr lang="en-US" sz="2800" dirty="0" smtClean="0"/>
              <a:t>Ideal but very hard. </a:t>
            </a:r>
          </a:p>
          <a:p>
            <a:pPr marL="1200150" lvl="1" indent="-742950">
              <a:buAutoNum type="arabicPeriod" startAt="2"/>
            </a:pPr>
            <a:endParaRPr lang="en-US" sz="3600" dirty="0" smtClean="0"/>
          </a:p>
          <a:p>
            <a:pPr marL="457200" lvl="1" indent="0">
              <a:buNone/>
            </a:pPr>
            <a:endParaRPr lang="en-US" sz="3600" dirty="0"/>
          </a:p>
        </p:txBody>
      </p:sp>
    </p:spTree>
    <p:extLst>
      <p:ext uri="{BB962C8B-B14F-4D97-AF65-F5344CB8AC3E}">
        <p14:creationId xmlns:p14="http://schemas.microsoft.com/office/powerpoint/2010/main" val="27746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6207" y="601259"/>
            <a:ext cx="10515600" cy="5458578"/>
          </a:xfrm>
        </p:spPr>
        <p:txBody>
          <a:bodyPr>
            <a:normAutofit/>
          </a:bodyPr>
          <a:lstStyle/>
          <a:p>
            <a:pPr marL="0" indent="0">
              <a:buNone/>
            </a:pPr>
            <a:r>
              <a:rPr lang="en-US" sz="4000" dirty="0" smtClean="0"/>
              <a:t>The first two are what we are going to focus on, but ideally we should express grammar too (WAY OUTSIDE OF THE SCOPE OF THIS COURSE).</a:t>
            </a:r>
          </a:p>
          <a:p>
            <a:pPr marL="0" indent="0">
              <a:buNone/>
            </a:pPr>
            <a:endParaRPr lang="en-US" sz="4000" dirty="0"/>
          </a:p>
          <a:p>
            <a:pPr marL="0" indent="0" algn="ctr">
              <a:buNone/>
            </a:pPr>
            <a:r>
              <a:rPr lang="en-US" sz="4000" dirty="0" smtClean="0"/>
              <a:t>Let’s eat grandma. </a:t>
            </a:r>
          </a:p>
          <a:p>
            <a:pPr marL="0" indent="0" algn="ctr">
              <a:buNone/>
            </a:pPr>
            <a:endParaRPr lang="en-US" sz="4000" dirty="0"/>
          </a:p>
          <a:p>
            <a:pPr marL="0" indent="0" algn="ctr">
              <a:buNone/>
            </a:pPr>
            <a:r>
              <a:rPr lang="en-US" sz="4000" dirty="0" smtClean="0"/>
              <a:t>Let’s eat, grandma. </a:t>
            </a:r>
            <a:endParaRPr lang="en-US" sz="4000" dirty="0"/>
          </a:p>
        </p:txBody>
      </p:sp>
    </p:spTree>
    <p:extLst>
      <p:ext uri="{BB962C8B-B14F-4D97-AF65-F5344CB8AC3E}">
        <p14:creationId xmlns:p14="http://schemas.microsoft.com/office/powerpoint/2010/main" val="181759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 of words</a:t>
            </a:r>
            <a:endParaRPr lang="en-US" dirty="0"/>
          </a:p>
        </p:txBody>
      </p:sp>
      <p:sp>
        <p:nvSpPr>
          <p:cNvPr id="3" name="Content Placeholder 2"/>
          <p:cNvSpPr>
            <a:spLocks noGrp="1"/>
          </p:cNvSpPr>
          <p:nvPr>
            <p:ph idx="1"/>
          </p:nvPr>
        </p:nvSpPr>
        <p:spPr/>
        <p:txBody>
          <a:bodyPr/>
          <a:lstStyle/>
          <a:p>
            <a:pPr marL="0" indent="0">
              <a:buNone/>
            </a:pPr>
            <a:r>
              <a:rPr lang="en-US" dirty="0" smtClean="0"/>
              <a:t>Review: </a:t>
            </a:r>
          </a:p>
          <a:p>
            <a:pPr marL="514350" indent="-514350">
              <a:buFont typeface="+mj-lt"/>
              <a:buAutoNum type="arabicPeriod"/>
            </a:pPr>
            <a:r>
              <a:rPr lang="en-US" dirty="0" smtClean="0"/>
              <a:t>We simply count the number of times a word appears in a document. </a:t>
            </a:r>
          </a:p>
          <a:p>
            <a:pPr marL="514350" indent="-514350">
              <a:buFont typeface="+mj-lt"/>
              <a:buAutoNum type="arabicPeriod"/>
            </a:pPr>
            <a:r>
              <a:rPr lang="en-US" dirty="0" smtClean="0"/>
              <a:t>Comparing documents from a cosine distance is easy, other methodologies more difficult -&gt; need to normalize the number of words per document</a:t>
            </a:r>
          </a:p>
          <a:p>
            <a:pPr marL="514350" indent="-514350">
              <a:buFont typeface="+mj-lt"/>
              <a:buAutoNum type="arabicPeriod"/>
            </a:pPr>
            <a:r>
              <a:rPr lang="en-US" dirty="0" smtClean="0"/>
              <a:t>Let’s look at file 1 on </a:t>
            </a:r>
            <a:r>
              <a:rPr lang="en-US" dirty="0" err="1"/>
              <a:t>M</a:t>
            </a:r>
            <a:r>
              <a:rPr lang="en-US" dirty="0" err="1" smtClean="0"/>
              <a:t>oodel</a:t>
            </a: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89613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 Analysis</a:t>
            </a:r>
            <a:endParaRPr lang="en-US" dirty="0"/>
          </a:p>
        </p:txBody>
      </p:sp>
      <p:sp>
        <p:nvSpPr>
          <p:cNvPr id="3" name="Content Placeholder 2"/>
          <p:cNvSpPr>
            <a:spLocks noGrp="1"/>
          </p:cNvSpPr>
          <p:nvPr>
            <p:ph idx="1"/>
          </p:nvPr>
        </p:nvSpPr>
        <p:spPr/>
        <p:txBody>
          <a:bodyPr/>
          <a:lstStyle/>
          <a:p>
            <a:pPr marL="0" indent="0">
              <a:buNone/>
            </a:pPr>
            <a:r>
              <a:rPr lang="en-US" dirty="0" smtClean="0"/>
              <a:t>Sentiment are words that express a specific idea. </a:t>
            </a:r>
          </a:p>
          <a:p>
            <a:pPr marL="0" indent="0">
              <a:buNone/>
            </a:pPr>
            <a:r>
              <a:rPr lang="en-US" dirty="0" smtClean="0"/>
              <a:t>To do a sentiment analysis sentiment databases, we first need to have a sentiment database: </a:t>
            </a:r>
            <a:endParaRPr lang="en-US" dirty="0"/>
          </a:p>
          <a:p>
            <a:pPr marL="0" indent="0">
              <a:buNone/>
            </a:pPr>
            <a:r>
              <a:rPr lang="en-US" dirty="0" smtClean="0"/>
              <a:t>Two “flavors”</a:t>
            </a:r>
          </a:p>
          <a:p>
            <a:pPr lvl="1"/>
            <a:r>
              <a:rPr lang="en-US" dirty="0" smtClean="0"/>
              <a:t>Bag of Word Flavor</a:t>
            </a:r>
          </a:p>
          <a:p>
            <a:pPr lvl="1"/>
            <a:r>
              <a:rPr lang="en-US" dirty="0" smtClean="0"/>
              <a:t>Numerical Value to express opposites for an idea love +1, hate -1, joy +1, sad -1, ebullient +2 </a:t>
            </a:r>
            <a:r>
              <a:rPr lang="en-US" dirty="0" err="1" smtClean="0"/>
              <a:t>ect</a:t>
            </a:r>
            <a:r>
              <a:rPr lang="en-US" dirty="0" smtClean="0"/>
              <a:t>. </a:t>
            </a:r>
          </a:p>
          <a:p>
            <a:pPr lvl="1"/>
            <a:endParaRPr lang="en-US" dirty="0"/>
          </a:p>
          <a:p>
            <a:pPr marL="457200" lvl="1" indent="0">
              <a:buNone/>
            </a:pPr>
            <a:r>
              <a:rPr lang="en-US" dirty="0" smtClean="0"/>
              <a:t>Let’s look at the code 2: </a:t>
            </a:r>
            <a:endParaRPr lang="en-US" dirty="0"/>
          </a:p>
        </p:txBody>
      </p:sp>
    </p:spTree>
    <p:extLst>
      <p:ext uri="{BB962C8B-B14F-4D97-AF65-F5344CB8AC3E}">
        <p14:creationId xmlns:p14="http://schemas.microsoft.com/office/powerpoint/2010/main" val="779032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Questions</a:t>
            </a:r>
            <a:endParaRPr lang="en-US" b="1" dirty="0"/>
          </a:p>
        </p:txBody>
      </p:sp>
      <p:sp>
        <p:nvSpPr>
          <p:cNvPr id="3" name="Content Placeholder 2"/>
          <p:cNvSpPr>
            <a:spLocks noGrp="1"/>
          </p:cNvSpPr>
          <p:nvPr>
            <p:ph idx="1"/>
          </p:nvPr>
        </p:nvSpPr>
        <p:spPr/>
        <p:txBody>
          <a:bodyPr/>
          <a:lstStyle/>
          <a:p>
            <a:pPr marL="0" indent="0">
              <a:buNone/>
            </a:pPr>
            <a:r>
              <a:rPr lang="en-US" dirty="0" smtClean="0"/>
              <a:t>Now we have started clustering REAL DATA, but it is text.  What do we need to do to think about mixing numeric and text data? </a:t>
            </a:r>
          </a:p>
          <a:p>
            <a:pPr marL="0" indent="0">
              <a:buNone/>
            </a:pPr>
            <a:endParaRPr lang="en-US" dirty="0"/>
          </a:p>
          <a:p>
            <a:pPr marL="0" indent="0">
              <a:buNone/>
            </a:pPr>
            <a:r>
              <a:rPr lang="en-US" dirty="0" smtClean="0"/>
              <a:t>What should we do when we have a ton </a:t>
            </a:r>
            <a:r>
              <a:rPr lang="en-US" smtClean="0"/>
              <a:t>of data? </a:t>
            </a:r>
            <a:endParaRPr lang="en-US" dirty="0"/>
          </a:p>
        </p:txBody>
      </p:sp>
    </p:spTree>
    <p:extLst>
      <p:ext uri="{BB962C8B-B14F-4D97-AF65-F5344CB8AC3E}">
        <p14:creationId xmlns:p14="http://schemas.microsoft.com/office/powerpoint/2010/main" val="3670748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TotalTime>
  <Words>586</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Clustering Text</vt:lpstr>
      <vt:lpstr>Clustering requires vectors..</vt:lpstr>
      <vt:lpstr>PowerPoint Presentation</vt:lpstr>
      <vt:lpstr>Text is not a vector…</vt:lpstr>
      <vt:lpstr>What are we looking for? </vt:lpstr>
      <vt:lpstr>PowerPoint Presentation</vt:lpstr>
      <vt:lpstr>Bag of words</vt:lpstr>
      <vt:lpstr>Sentiment Analysis</vt:lpstr>
      <vt:lpstr>Questions</vt:lpstr>
    </vt:vector>
  </TitlesOfParts>
  <Company>North Carolina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Text</dc:title>
  <dc:creator>Matt Wheeler</dc:creator>
  <cp:lastModifiedBy>Matt Wheeler</cp:lastModifiedBy>
  <cp:revision>10</cp:revision>
  <dcterms:created xsi:type="dcterms:W3CDTF">2018-10-30T20:08:02Z</dcterms:created>
  <dcterms:modified xsi:type="dcterms:W3CDTF">2018-11-01T02:09:05Z</dcterms:modified>
</cp:coreProperties>
</file>