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2532-CFA1-4BFF-8ADF-99A527C0DD4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C095-4CB6-4218-89B5-695B8247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6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2532-CFA1-4BFF-8ADF-99A527C0DD4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C095-4CB6-4218-89B5-695B8247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9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2532-CFA1-4BFF-8ADF-99A527C0DD4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C095-4CB6-4218-89B5-695B8247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5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2532-CFA1-4BFF-8ADF-99A527C0DD4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C095-4CB6-4218-89B5-695B8247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2532-CFA1-4BFF-8ADF-99A527C0DD4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C095-4CB6-4218-89B5-695B8247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9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2532-CFA1-4BFF-8ADF-99A527C0DD4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C095-4CB6-4218-89B5-695B8247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1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2532-CFA1-4BFF-8ADF-99A527C0DD4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C095-4CB6-4218-89B5-695B8247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3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2532-CFA1-4BFF-8ADF-99A527C0DD4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C095-4CB6-4218-89B5-695B8247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2532-CFA1-4BFF-8ADF-99A527C0DD4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C095-4CB6-4218-89B5-695B8247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2532-CFA1-4BFF-8ADF-99A527C0DD4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C095-4CB6-4218-89B5-695B8247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2532-CFA1-4BFF-8ADF-99A527C0DD4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C095-4CB6-4218-89B5-695B8247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8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2532-CFA1-4BFF-8ADF-99A527C0DD4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AC095-4CB6-4218-89B5-695B82479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Simulating Power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Wheeler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Fitting the model in 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glm</a:t>
            </a:r>
            <a:r>
              <a:rPr lang="en-US" dirty="0" smtClean="0"/>
              <a:t>(</a:t>
            </a:r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y,n</a:t>
            </a:r>
            <a:r>
              <a:rPr lang="en-US" dirty="0" smtClean="0"/>
              <a:t>) ~ </a:t>
            </a:r>
            <a:r>
              <a:rPr lang="en-US" dirty="0" err="1" smtClean="0"/>
              <a:t>x,family</a:t>
            </a:r>
            <a:r>
              <a:rPr lang="en-US" dirty="0" smtClean="0"/>
              <a:t>=“binomial)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y,n</a:t>
            </a:r>
            <a:r>
              <a:rPr lang="en-US" dirty="0" smtClean="0"/>
              <a:t>) &lt;- like SAS y is the number of successes. n size of the 			experiment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family = “binomial” by default logistic regression is used for the “binomial family”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3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Extracting Tests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summary(fit)$coefficients - this will extract the coefficients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cov</a:t>
            </a:r>
            <a:r>
              <a:rPr lang="en-US" dirty="0" smtClean="0"/>
              <a:t>(fit)			  - this will extract the variance covariance of 				    the coefficients. Needed in certain 						    situations</a:t>
            </a:r>
          </a:p>
          <a:p>
            <a:pPr marL="0" indent="0">
              <a:buNone/>
            </a:pPr>
            <a:r>
              <a:rPr lang="en-US" dirty="0" err="1" smtClean="0"/>
              <a:t>Anova</a:t>
            </a:r>
            <a:r>
              <a:rPr lang="en-US" dirty="0" smtClean="0"/>
              <a:t>(</a:t>
            </a:r>
            <a:r>
              <a:rPr lang="en-US" dirty="0" err="1" smtClean="0"/>
              <a:t>fit,type</a:t>
            </a:r>
            <a:r>
              <a:rPr lang="en-US" dirty="0" smtClean="0"/>
              <a:t>=3)                - from the package ‘Car’ will provide an 					    analysis of deviance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9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One simulation in 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x &lt;- </a:t>
            </a:r>
            <a:r>
              <a:rPr lang="en-US" dirty="0" err="1" smtClean="0"/>
              <a:t>runif</a:t>
            </a:r>
            <a:r>
              <a:rPr lang="en-US" dirty="0" smtClean="0"/>
              <a:t>(n,0,2)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#my x values fall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raondomly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on the interval [0,1]</a:t>
            </a:r>
          </a:p>
          <a:p>
            <a:pPr marL="0" indent="0">
              <a:buNone/>
            </a:pPr>
            <a:r>
              <a:rPr lang="en-US" dirty="0" smtClean="0"/>
              <a:t>beta0 &lt;- -2.197225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background death rate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logit &lt;- beta0 + betas1[</a:t>
            </a:r>
            <a:r>
              <a:rPr lang="en-US" dirty="0" err="1" smtClean="0"/>
              <a:t>jj</a:t>
            </a:r>
            <a:r>
              <a:rPr lang="en-US" dirty="0" smtClean="0"/>
              <a:t>]*x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#select the betas</a:t>
            </a:r>
          </a:p>
          <a:p>
            <a:pPr marL="0" indent="0">
              <a:buNone/>
            </a:pPr>
            <a:r>
              <a:rPr lang="en-US" dirty="0" smtClean="0"/>
              <a:t>p &lt;- 1/(1+exp(-logit))</a:t>
            </a:r>
          </a:p>
          <a:p>
            <a:pPr marL="0" indent="0">
              <a:buNone/>
            </a:pPr>
            <a:r>
              <a:rPr lang="en-US" dirty="0" smtClean="0"/>
              <a:t>y &lt;- </a:t>
            </a:r>
            <a:r>
              <a:rPr lang="en-US" dirty="0" err="1" smtClean="0"/>
              <a:t>rbinom</a:t>
            </a:r>
            <a:r>
              <a:rPr lang="en-US" dirty="0" smtClean="0"/>
              <a:t>(</a:t>
            </a:r>
            <a:r>
              <a:rPr lang="en-US" dirty="0" err="1" smtClean="0"/>
              <a:t>n,N,p</a:t>
            </a:r>
            <a:r>
              <a:rPr lang="en-US" dirty="0" smtClean="0"/>
              <a:t>)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our 'model' is a binomial model with logistic regression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 err="1" smtClean="0"/>
              <a:t>fit.glm</a:t>
            </a:r>
            <a:r>
              <a:rPr lang="en-US" dirty="0" smtClean="0"/>
              <a:t> &lt;- </a:t>
            </a:r>
            <a:r>
              <a:rPr lang="en-US" dirty="0" err="1" smtClean="0"/>
              <a:t>glm</a:t>
            </a:r>
            <a:r>
              <a:rPr lang="en-US" dirty="0" smtClean="0"/>
              <a:t>(</a:t>
            </a:r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y,N</a:t>
            </a:r>
            <a:r>
              <a:rPr lang="en-US" dirty="0" smtClean="0"/>
              <a:t>)~</a:t>
            </a:r>
            <a:r>
              <a:rPr lang="en-US" dirty="0" err="1" smtClean="0"/>
              <a:t>x,family</a:t>
            </a:r>
            <a:r>
              <a:rPr lang="en-US" dirty="0" smtClean="0"/>
              <a:t>="binomial")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defaults to logistic regression</a:t>
            </a:r>
          </a:p>
          <a:p>
            <a:pPr marL="0" indent="0">
              <a:buNone/>
            </a:pPr>
            <a:r>
              <a:rPr lang="en-US" dirty="0" smtClean="0"/>
              <a:t>test &lt;- </a:t>
            </a:r>
            <a:r>
              <a:rPr lang="en-US" dirty="0" err="1" smtClean="0"/>
              <a:t>Anova</a:t>
            </a:r>
            <a:r>
              <a:rPr lang="en-US" dirty="0" smtClean="0"/>
              <a:t>(</a:t>
            </a:r>
            <a:r>
              <a:rPr lang="en-US" dirty="0" err="1" smtClean="0"/>
              <a:t>fit.glm,test</a:t>
            </a:r>
            <a:r>
              <a:rPr lang="en-US" dirty="0" smtClean="0"/>
              <a:t>="</a:t>
            </a:r>
            <a:r>
              <a:rPr lang="en-US" dirty="0" err="1" smtClean="0"/>
              <a:t>LR",type</a:t>
            </a:r>
            <a:r>
              <a:rPr lang="en-US" dirty="0" smtClean="0"/>
              <a:t>=3)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#Analysis of Deviance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 err="1" smtClean="0"/>
              <a:t>pval</a:t>
            </a:r>
            <a:r>
              <a:rPr lang="en-US" dirty="0" smtClean="0"/>
              <a:t> &lt;- </a:t>
            </a:r>
            <a:r>
              <a:rPr lang="en-US" dirty="0" err="1" smtClean="0"/>
              <a:t>as.numeric</a:t>
            </a:r>
            <a:r>
              <a:rPr lang="en-US" dirty="0" smtClean="0"/>
              <a:t>(test[1,3])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#extract the p-value for the Analysis of Deviance for WALD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 smtClean="0"/>
              <a:t>tests[</a:t>
            </a:r>
            <a:r>
              <a:rPr lang="en-US" dirty="0" err="1" smtClean="0"/>
              <a:t>ii,jj</a:t>
            </a:r>
            <a:r>
              <a:rPr lang="en-US" dirty="0" smtClean="0"/>
              <a:t>] = (</a:t>
            </a:r>
            <a:r>
              <a:rPr lang="en-US" dirty="0" err="1" smtClean="0"/>
              <a:t>pval</a:t>
            </a:r>
            <a:r>
              <a:rPr lang="en-US" dirty="0" smtClean="0"/>
              <a:t> &lt; alpha)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#test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2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number of speeding tickets in 10 years is thought to relate to the number of miles per over (on average) some one goes.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ASSUME: Count data, log rate, Poisson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Log-rate = b0 + b1 speed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3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Fitting a poison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R, fitting a poison log-linear model is essentially the same using </a:t>
            </a:r>
            <a:r>
              <a:rPr lang="en-US" dirty="0" err="1" smtClean="0"/>
              <a:t>glm</a:t>
            </a:r>
            <a:r>
              <a:rPr lang="en-US" dirty="0" smtClean="0"/>
              <a:t> as it is in </a:t>
            </a:r>
            <a:r>
              <a:rPr lang="en-US" dirty="0" err="1" smtClean="0"/>
              <a:t>genmod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glm</a:t>
            </a:r>
            <a:r>
              <a:rPr lang="en-US" dirty="0" smtClean="0"/>
              <a:t>(</a:t>
            </a:r>
            <a:r>
              <a:rPr lang="en-US" dirty="0" err="1" smtClean="0"/>
              <a:t>y~x,family</a:t>
            </a:r>
            <a:r>
              <a:rPr lang="en-US" dirty="0" smtClean="0"/>
              <a:t>="</a:t>
            </a:r>
            <a:r>
              <a:rPr lang="en-US" dirty="0" err="1" smtClean="0"/>
              <a:t>poisson</a:t>
            </a:r>
            <a:r>
              <a:rPr lang="en-US" dirty="0" smtClean="0"/>
              <a:t>")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you have to do differently is say the data are “</a:t>
            </a:r>
            <a:r>
              <a:rPr lang="en-US" dirty="0" err="1" smtClean="0"/>
              <a:t>poisson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5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One Iteration of the simulation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x &lt;- </a:t>
            </a:r>
            <a:r>
              <a:rPr lang="en-US" dirty="0" err="1" smtClean="0"/>
              <a:t>runif</a:t>
            </a:r>
            <a:r>
              <a:rPr lang="en-US" dirty="0" smtClean="0"/>
              <a:t>(n,0,10) #my x values fall </a:t>
            </a:r>
            <a:r>
              <a:rPr lang="en-US" dirty="0" err="1" smtClean="0"/>
              <a:t>raondomly</a:t>
            </a:r>
            <a:r>
              <a:rPr lang="en-US" dirty="0" smtClean="0"/>
              <a:t> on the interval [0,10]</a:t>
            </a:r>
          </a:p>
          <a:p>
            <a:pPr marL="0" indent="0">
              <a:buNone/>
            </a:pPr>
            <a:r>
              <a:rPr lang="en-US" dirty="0" smtClean="0"/>
              <a:t>                       # so we have average miles over between 0 and 10mph</a:t>
            </a:r>
          </a:p>
          <a:p>
            <a:pPr marL="0" indent="0">
              <a:buNone/>
            </a:pPr>
            <a:r>
              <a:rPr lang="en-US" dirty="0" smtClean="0"/>
              <a:t>beta0 &lt;- 1     #my betas - we need to specify them just like </a:t>
            </a: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 smtClean="0"/>
              <a:t>glmpower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logit &lt;- beta0 + betas1[</a:t>
            </a:r>
            <a:r>
              <a:rPr lang="en-US" dirty="0" err="1" smtClean="0"/>
              <a:t>jj</a:t>
            </a:r>
            <a:r>
              <a:rPr lang="en-US" dirty="0" smtClean="0"/>
              <a:t>]*x #select the betas</a:t>
            </a:r>
          </a:p>
          <a:p>
            <a:pPr marL="0" indent="0">
              <a:buNone/>
            </a:pPr>
            <a:r>
              <a:rPr lang="en-US" dirty="0" smtClean="0"/>
              <a:t>lambda &lt;- </a:t>
            </a:r>
            <a:r>
              <a:rPr lang="en-US" dirty="0" err="1" smtClean="0"/>
              <a:t>exp</a:t>
            </a:r>
            <a:r>
              <a:rPr lang="en-US" dirty="0" smtClean="0"/>
              <a:t>(logit)</a:t>
            </a:r>
          </a:p>
          <a:p>
            <a:pPr marL="0" indent="0">
              <a:buNone/>
            </a:pPr>
            <a:r>
              <a:rPr lang="en-US" dirty="0" smtClean="0"/>
              <a:t>y &lt;- </a:t>
            </a:r>
            <a:r>
              <a:rPr lang="en-US" dirty="0" err="1" smtClean="0"/>
              <a:t>rpois</a:t>
            </a:r>
            <a:r>
              <a:rPr lang="en-US" dirty="0" smtClean="0"/>
              <a:t>(</a:t>
            </a:r>
            <a:r>
              <a:rPr lang="en-US" dirty="0" err="1" smtClean="0"/>
              <a:t>n,lambda</a:t>
            </a:r>
            <a:r>
              <a:rPr lang="en-US" dirty="0" smtClean="0"/>
              <a:t>)       # our 'model' is a </a:t>
            </a:r>
            <a:r>
              <a:rPr lang="en-US" dirty="0" err="1" smtClean="0"/>
              <a:t>poisson</a:t>
            </a:r>
            <a:r>
              <a:rPr lang="en-US" dirty="0" smtClean="0"/>
              <a:t> model with log-linear regression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err="1" smtClean="0"/>
              <a:t>fit.glm</a:t>
            </a:r>
            <a:r>
              <a:rPr lang="en-US" dirty="0" smtClean="0"/>
              <a:t> &lt;- </a:t>
            </a:r>
            <a:r>
              <a:rPr lang="en-US" dirty="0" err="1" smtClean="0"/>
              <a:t>glm</a:t>
            </a:r>
            <a:r>
              <a:rPr lang="en-US" dirty="0" smtClean="0"/>
              <a:t>(</a:t>
            </a:r>
            <a:r>
              <a:rPr lang="en-US" dirty="0" err="1" smtClean="0"/>
              <a:t>y~x,family</a:t>
            </a:r>
            <a:r>
              <a:rPr lang="en-US" dirty="0" smtClean="0"/>
              <a:t>="</a:t>
            </a:r>
            <a:r>
              <a:rPr lang="en-US" dirty="0" err="1" smtClean="0"/>
              <a:t>poisson</a:t>
            </a:r>
            <a:r>
              <a:rPr lang="en-US" dirty="0" smtClean="0"/>
              <a:t>") # defaults to log-linear regression</a:t>
            </a:r>
          </a:p>
          <a:p>
            <a:pPr marL="0" indent="0">
              <a:buNone/>
            </a:pPr>
            <a:r>
              <a:rPr lang="en-US" dirty="0" smtClean="0"/>
              <a:t>test &lt;- </a:t>
            </a:r>
            <a:r>
              <a:rPr lang="en-US" dirty="0" err="1" smtClean="0"/>
              <a:t>Anova</a:t>
            </a:r>
            <a:r>
              <a:rPr lang="en-US" dirty="0" smtClean="0"/>
              <a:t>(</a:t>
            </a:r>
            <a:r>
              <a:rPr lang="en-US" dirty="0" err="1" smtClean="0"/>
              <a:t>fit.glm,test</a:t>
            </a:r>
            <a:r>
              <a:rPr lang="en-US" dirty="0" smtClean="0"/>
              <a:t>="</a:t>
            </a:r>
            <a:r>
              <a:rPr lang="en-US" dirty="0" err="1" smtClean="0"/>
              <a:t>LR",type</a:t>
            </a:r>
            <a:r>
              <a:rPr lang="en-US" dirty="0" smtClean="0"/>
              <a:t>=3) #Analysis of Deviance use "LR"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err="1" smtClean="0"/>
              <a:t>pval</a:t>
            </a:r>
            <a:r>
              <a:rPr lang="en-US" dirty="0" smtClean="0"/>
              <a:t> &lt;- </a:t>
            </a:r>
            <a:r>
              <a:rPr lang="en-US" dirty="0" err="1" smtClean="0"/>
              <a:t>as.numeric</a:t>
            </a:r>
            <a:r>
              <a:rPr lang="en-US" dirty="0" smtClean="0"/>
              <a:t>(test[1,3]) #extract the p-value for the Analysis of Deviance</a:t>
            </a:r>
          </a:p>
          <a:p>
            <a:pPr marL="0" indent="0">
              <a:buNone/>
            </a:pPr>
            <a:r>
              <a:rPr lang="en-US" dirty="0" smtClean="0"/>
              <a:t>tests[</a:t>
            </a:r>
            <a:r>
              <a:rPr lang="en-US" dirty="0" err="1" smtClean="0"/>
              <a:t>ii,jj</a:t>
            </a:r>
            <a:r>
              <a:rPr lang="en-US" dirty="0" smtClean="0"/>
              <a:t>] = (</a:t>
            </a:r>
            <a:r>
              <a:rPr lang="en-US" dirty="0" err="1" smtClean="0"/>
              <a:t>pval</a:t>
            </a:r>
            <a:r>
              <a:rPr lang="en-US" dirty="0" smtClean="0"/>
              <a:t> &lt; alpha) # significant if the p-value is less than alpha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about our project?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345"/>
            <a:ext cx="10515600" cy="47176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x &lt;- rep(1:4,n/4) #my x values fall </a:t>
            </a:r>
            <a:r>
              <a:rPr lang="en-US" sz="1200" dirty="0" err="1" smtClean="0"/>
              <a:t>raondomly</a:t>
            </a:r>
            <a:r>
              <a:rPr lang="en-US" sz="1200" dirty="0" smtClean="0"/>
              <a:t> on the interval [0,1]</a:t>
            </a:r>
          </a:p>
          <a:p>
            <a:pPr marL="0" indent="0">
              <a:buNone/>
            </a:pPr>
            <a:r>
              <a:rPr lang="en-US" sz="1200" dirty="0" smtClean="0"/>
              <a:t>beta0 &lt;-  -3.59512     #my betas - we need to specify them just like </a:t>
            </a:r>
            <a:r>
              <a:rPr lang="en-US" sz="1200" dirty="0" err="1" smtClean="0"/>
              <a:t>proc</a:t>
            </a:r>
            <a:r>
              <a:rPr lang="en-US" sz="1200" dirty="0" smtClean="0"/>
              <a:t> </a:t>
            </a:r>
            <a:r>
              <a:rPr lang="en-US" sz="1200" dirty="0" err="1" smtClean="0"/>
              <a:t>glmpower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</a:t>
            </a:r>
          </a:p>
          <a:p>
            <a:pPr marL="0" indent="0">
              <a:buNone/>
            </a:pPr>
            <a:r>
              <a:rPr lang="en-US" sz="1200" dirty="0" smtClean="0"/>
              <a:t>logit &lt;- beta0 + betas1[x] #select the betas</a:t>
            </a:r>
          </a:p>
          <a:p>
            <a:pPr marL="0" indent="0">
              <a:buNone/>
            </a:pPr>
            <a:r>
              <a:rPr lang="en-US" sz="1200" dirty="0" smtClean="0"/>
              <a:t>p &lt;- 1/(1+exp(-logit))</a:t>
            </a:r>
          </a:p>
          <a:p>
            <a:pPr marL="0" indent="0">
              <a:buNone/>
            </a:pPr>
            <a:r>
              <a:rPr lang="en-US" sz="1200" dirty="0" smtClean="0"/>
              <a:t>y &lt;- </a:t>
            </a:r>
            <a:r>
              <a:rPr lang="en-US" sz="1200" dirty="0" err="1" smtClean="0"/>
              <a:t>rbinom</a:t>
            </a:r>
            <a:r>
              <a:rPr lang="en-US" sz="1200" dirty="0" smtClean="0"/>
              <a:t>(</a:t>
            </a:r>
            <a:r>
              <a:rPr lang="en-US" sz="1200" dirty="0" err="1" smtClean="0"/>
              <a:t>n,N,p</a:t>
            </a:r>
            <a:r>
              <a:rPr lang="en-US" sz="1200" dirty="0" smtClean="0"/>
              <a:t>)       # our 'model' is a binomial model with logistic regression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fit.glm</a:t>
            </a:r>
            <a:r>
              <a:rPr lang="en-US" sz="1200" dirty="0" smtClean="0"/>
              <a:t> &lt;- </a:t>
            </a:r>
            <a:r>
              <a:rPr lang="en-US" sz="1200" dirty="0" err="1" smtClean="0"/>
              <a:t>glm</a:t>
            </a:r>
            <a:r>
              <a:rPr lang="en-US" sz="1200" dirty="0" smtClean="0"/>
              <a:t>(</a:t>
            </a:r>
            <a:r>
              <a:rPr lang="en-US" sz="1200" dirty="0" err="1" smtClean="0"/>
              <a:t>cbind</a:t>
            </a:r>
            <a:r>
              <a:rPr lang="en-US" sz="1200" dirty="0" smtClean="0"/>
              <a:t>(</a:t>
            </a:r>
            <a:r>
              <a:rPr lang="en-US" sz="1200" dirty="0" err="1" smtClean="0"/>
              <a:t>y,N</a:t>
            </a:r>
            <a:r>
              <a:rPr lang="en-US" sz="1200" dirty="0" smtClean="0"/>
              <a:t>)~</a:t>
            </a:r>
            <a:r>
              <a:rPr lang="en-US" sz="1200" dirty="0" err="1" smtClean="0"/>
              <a:t>as.factor</a:t>
            </a:r>
            <a:r>
              <a:rPr lang="en-US" sz="1200" dirty="0" smtClean="0"/>
              <a:t>(x),family="binomial") # defaults to logistic regression</a:t>
            </a:r>
          </a:p>
          <a:p>
            <a:pPr marL="0" indent="0">
              <a:buNone/>
            </a:pPr>
            <a:r>
              <a:rPr lang="en-US" sz="1200" dirty="0" smtClean="0"/>
              <a:t>test2 &lt;- summary(</a:t>
            </a:r>
            <a:r>
              <a:rPr lang="en-US" sz="1200" dirty="0" err="1" smtClean="0"/>
              <a:t>fit.glm</a:t>
            </a:r>
            <a:r>
              <a:rPr lang="en-US" sz="1200" dirty="0" smtClean="0"/>
              <a:t>)$coefficients #extract estimated coefficients from the table </a:t>
            </a:r>
          </a:p>
          <a:p>
            <a:pPr marL="0" indent="0">
              <a:buNone/>
            </a:pPr>
            <a:r>
              <a:rPr lang="en-US" sz="1200" dirty="0" smtClean="0"/>
              <a:t>test &lt;- </a:t>
            </a:r>
            <a:r>
              <a:rPr lang="en-US" sz="1200" dirty="0" err="1" smtClean="0"/>
              <a:t>Anova</a:t>
            </a:r>
            <a:r>
              <a:rPr lang="en-US" sz="1200" dirty="0" smtClean="0"/>
              <a:t>(</a:t>
            </a:r>
            <a:r>
              <a:rPr lang="en-US" sz="1200" dirty="0" err="1" smtClean="0"/>
              <a:t>fit.glm,test</a:t>
            </a:r>
            <a:r>
              <a:rPr lang="en-US" sz="1200" dirty="0" smtClean="0"/>
              <a:t>="</a:t>
            </a:r>
            <a:r>
              <a:rPr lang="en-US" sz="1200" dirty="0" err="1" smtClean="0"/>
              <a:t>LR",type</a:t>
            </a:r>
            <a:r>
              <a:rPr lang="en-US" sz="1200" dirty="0" smtClean="0"/>
              <a:t>=3) #Analysis of Deviance</a:t>
            </a:r>
          </a:p>
          <a:p>
            <a:pPr marL="0" indent="0">
              <a:buNone/>
            </a:pPr>
            <a:r>
              <a:rPr lang="en-US" sz="1200" dirty="0" err="1" smtClean="0"/>
              <a:t>pval</a:t>
            </a:r>
            <a:r>
              <a:rPr lang="en-US" sz="1200" dirty="0" smtClean="0"/>
              <a:t> &lt;- </a:t>
            </a:r>
            <a:r>
              <a:rPr lang="en-US" sz="1200" dirty="0" err="1" smtClean="0"/>
              <a:t>as.numeric</a:t>
            </a:r>
            <a:r>
              <a:rPr lang="en-US" sz="1200" dirty="0" smtClean="0"/>
              <a:t>(test[1,3]) #extract the p-value for the Analysis of Deviance for WALD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</a:p>
          <a:p>
            <a:pPr marL="0" indent="0">
              <a:buNone/>
            </a:pPr>
            <a:r>
              <a:rPr lang="en-US" sz="1200" dirty="0" smtClean="0"/>
              <a:t>tests[ii,1] = (</a:t>
            </a:r>
            <a:r>
              <a:rPr lang="en-US" sz="1200" dirty="0" err="1" smtClean="0"/>
              <a:t>pval</a:t>
            </a:r>
            <a:r>
              <a:rPr lang="en-US" sz="1200" dirty="0" smtClean="0"/>
              <a:t> &lt; alpha) # significant if the p-value is less than alpha - overall test</a:t>
            </a:r>
          </a:p>
          <a:p>
            <a:pPr marL="0" indent="0">
              <a:buNone/>
            </a:pPr>
            <a:r>
              <a:rPr lang="en-US" sz="1200" dirty="0" smtClean="0"/>
              <a:t>tests[ii,2] = (test2[2,4] &lt; alpha) #  significant if the p-value is less than alpha - first parameter</a:t>
            </a:r>
          </a:p>
          <a:p>
            <a:pPr marL="0" indent="0">
              <a:buNone/>
            </a:pPr>
            <a:r>
              <a:rPr lang="en-US" sz="1200" smtClean="0"/>
              <a:t>tests[ii,3</a:t>
            </a:r>
            <a:r>
              <a:rPr lang="en-US" sz="1200" dirty="0" smtClean="0"/>
              <a:t>] = (test2[3,4] &lt; alpha) #  significant if the p-value is less than alpha - second parameter</a:t>
            </a:r>
          </a:p>
          <a:p>
            <a:pPr marL="0" indent="0">
              <a:buNone/>
            </a:pPr>
            <a:r>
              <a:rPr lang="en-US" sz="1200" smtClean="0"/>
              <a:t>tests[ii,4</a:t>
            </a:r>
            <a:r>
              <a:rPr lang="en-US" sz="1200" dirty="0" smtClean="0"/>
              <a:t>] = (test2[4,4] &lt; alpha) #  significant if the p-value is less than alpha - third parameter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986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 till now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dealt with power in idealized settings: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Known distributions i.e. t-test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Assumed normality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toy problems where the math is easy (relatively speaking).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3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the real world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will not always have such idealized settings. As we learned last week, many tests are likelihood ratio tests.  Such tests: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based upon asymptotic approximations.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May not behave as you would expect in small sample situations.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May have competing tests, and you want to figure out which is “more powerful.”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8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Simulation gives us a solution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 puts us a step closer to reality: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can make our data distribution following some non-normal distribution.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choose any test we like after the fit of the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can see what happens when our assumptions are violated.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6473"/>
            <a:ext cx="10515600" cy="565049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Steps to a simulating power:</a:t>
            </a: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Determine the hypothetical data generating mechanism (normal, binomial, Poisson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Determine the ‘true parameters’ this includes:</a:t>
            </a:r>
          </a:p>
          <a:p>
            <a:pPr lvl="1"/>
            <a:r>
              <a:rPr lang="en-US" sz="3600" dirty="0" smtClean="0"/>
              <a:t>Means</a:t>
            </a:r>
          </a:p>
          <a:p>
            <a:pPr lvl="1"/>
            <a:r>
              <a:rPr lang="en-US" sz="3600" dirty="0" smtClean="0"/>
              <a:t>Variances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Determine the tests of interest (e.g. Likelihood Ratio, F-test)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Code it up!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305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Power is the probability I reject the null, so what I do is randomly simulate an experiment a large number of times and count the number of times I reject the null.  From this count, we can estimate power.  The more simulations = the more accurate estimate of power.  </a:t>
            </a:r>
            <a:endParaRPr lang="en-US" dirty="0"/>
          </a:p>
        </p:txBody>
      </p:sp>
      <p:pic>
        <p:nvPicPr>
          <p:cNvPr id="4" name="Picture 3" descr="F-Tests in One-Way ANOV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537" y="3733773"/>
            <a:ext cx="4105317" cy="24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Logistic Regression : A toxin is associated with increased mortality in zebrafish.  We are interested in estimating the dose-response curve related to the toxin.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Hypothesis: Is there a positive relationship between the toxin and zebrafish mortality?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8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1517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Assume: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We have 30 broods of zebrafish per tank.</a:t>
            </a:r>
          </a:p>
          <a:p>
            <a:pPr marL="514350" indent="-514350">
              <a:buAutoNum type="arabicParenR"/>
            </a:pPr>
            <a:r>
              <a:rPr lang="en-US" dirty="0" smtClean="0"/>
              <a:t>The number of deaths are binomially distributed with probability p.</a:t>
            </a:r>
          </a:p>
          <a:p>
            <a:pPr marL="514350" indent="-514350">
              <a:buAutoNum type="arabicParenR"/>
            </a:pPr>
            <a:r>
              <a:rPr lang="en-US" dirty="0" smtClean="0"/>
              <a:t>Background death rate is 10%, so the log odds are log(.1/.9) = -2.197. </a:t>
            </a:r>
          </a:p>
          <a:p>
            <a:pPr marL="514350" indent="-514350">
              <a:buAutoNum type="arabicParenR"/>
            </a:pPr>
            <a:r>
              <a:rPr lang="en-US" dirty="0" smtClean="0"/>
              <a:t>Each brood is dosed a uniform random amount from 0 </a:t>
            </a:r>
            <a:r>
              <a:rPr lang="en-US" dirty="0" err="1" smtClean="0"/>
              <a:t>ug</a:t>
            </a:r>
            <a:r>
              <a:rPr lang="en-US" dirty="0" smtClean="0"/>
              <a:t> to 2ug</a:t>
            </a:r>
          </a:p>
          <a:p>
            <a:pPr marL="514350" indent="-514350">
              <a:buAutoNum type="arabicParenR"/>
            </a:pPr>
            <a:r>
              <a:rPr lang="en-US" dirty="0" smtClean="0"/>
              <a:t>Assume logistic regression, so the dose response is </a:t>
            </a:r>
          </a:p>
          <a:p>
            <a:pPr marL="0" indent="0">
              <a:buNone/>
            </a:pPr>
            <a:r>
              <a:rPr lang="en-US" dirty="0" smtClean="0"/>
              <a:t>     logit(p(dose)/[1-p(dose)]) = b0 + b1 dose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2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Generating Binomial Random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rbinom</a:t>
            </a:r>
            <a:r>
              <a:rPr lang="en-US" dirty="0" smtClean="0"/>
              <a:t>(</a:t>
            </a:r>
            <a:r>
              <a:rPr lang="en-US" dirty="0" err="1" smtClean="0"/>
              <a:t>number,size,p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number – number of independent binomial experiments</a:t>
            </a:r>
          </a:p>
          <a:p>
            <a:pPr marL="0" indent="0">
              <a:buNone/>
            </a:pPr>
            <a:r>
              <a:rPr lang="en-US" dirty="0" smtClean="0"/>
              <a:t>size </a:t>
            </a:r>
            <a:r>
              <a:rPr lang="en-US" dirty="0" smtClean="0"/>
              <a:t>–</a:t>
            </a:r>
            <a:r>
              <a:rPr lang="en-US" dirty="0" smtClean="0"/>
              <a:t> The size of the binomial experiment (brood size of 30)</a:t>
            </a:r>
          </a:p>
          <a:p>
            <a:pPr marL="0" indent="0">
              <a:buNone/>
            </a:pPr>
            <a:r>
              <a:rPr lang="en-US" dirty="0" smtClean="0"/>
              <a:t>p     - the probability of a ‘success’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5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997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Simulating Power</vt:lpstr>
      <vt:lpstr>Up till now</vt:lpstr>
      <vt:lpstr>In the real world</vt:lpstr>
      <vt:lpstr>Simulation gives us a solution</vt:lpstr>
      <vt:lpstr>PowerPoint Presentation</vt:lpstr>
      <vt:lpstr>Remember</vt:lpstr>
      <vt:lpstr>Example 1</vt:lpstr>
      <vt:lpstr>PowerPoint Presentation</vt:lpstr>
      <vt:lpstr>Generating Binomial Random Variables</vt:lpstr>
      <vt:lpstr>Fitting the model in R</vt:lpstr>
      <vt:lpstr>Extracting Tests</vt:lpstr>
      <vt:lpstr>One simulation in R</vt:lpstr>
      <vt:lpstr>Example 2</vt:lpstr>
      <vt:lpstr>Fitting a poison model</vt:lpstr>
      <vt:lpstr>One Iteration of the simulation</vt:lpstr>
      <vt:lpstr>What about our project? 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Power</dc:title>
  <dc:creator>Matt Wheeler</dc:creator>
  <cp:lastModifiedBy>Matt Wheeler</cp:lastModifiedBy>
  <cp:revision>12</cp:revision>
  <dcterms:created xsi:type="dcterms:W3CDTF">2019-02-10T13:39:55Z</dcterms:created>
  <dcterms:modified xsi:type="dcterms:W3CDTF">2019-02-10T19:45:32Z</dcterms:modified>
</cp:coreProperties>
</file>