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0" r:id="rId20"/>
    <p:sldId id="275" r:id="rId21"/>
    <p:sldId id="276" r:id="rId22"/>
    <p:sldId id="274" r:id="rId23"/>
    <p:sldId id="277" r:id="rId24"/>
    <p:sldId id="287" r:id="rId25"/>
    <p:sldId id="288" r:id="rId26"/>
    <p:sldId id="278" r:id="rId27"/>
    <p:sldId id="289" r:id="rId28"/>
    <p:sldId id="279" r:id="rId29"/>
    <p:sldId id="280" r:id="rId30"/>
    <p:sldId id="281" r:id="rId31"/>
    <p:sldId id="283" r:id="rId32"/>
    <p:sldId id="284" r:id="rId33"/>
    <p:sldId id="285" r:id="rId34"/>
    <p:sldId id="286"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BE1E41-91FD-4BE2-8D60-73C2AEB58421}">
          <p14:sldIdLst>
            <p14:sldId id="256"/>
            <p14:sldId id="257"/>
            <p14:sldId id="282"/>
            <p14:sldId id="258"/>
            <p14:sldId id="259"/>
            <p14:sldId id="260"/>
            <p14:sldId id="261"/>
            <p14:sldId id="262"/>
            <p14:sldId id="263"/>
            <p14:sldId id="264"/>
            <p14:sldId id="265"/>
            <p14:sldId id="266"/>
            <p14:sldId id="267"/>
            <p14:sldId id="268"/>
            <p14:sldId id="269"/>
            <p14:sldId id="271"/>
            <p14:sldId id="272"/>
            <p14:sldId id="273"/>
            <p14:sldId id="270"/>
          </p14:sldIdLst>
        </p14:section>
        <p14:section name="Untitled Section" id="{4C33AD76-0A7C-4C74-9AD0-2DB5C42556D8}">
          <p14:sldIdLst>
            <p14:sldId id="275"/>
            <p14:sldId id="276"/>
            <p14:sldId id="274"/>
            <p14:sldId id="277"/>
            <p14:sldId id="287"/>
            <p14:sldId id="288"/>
            <p14:sldId id="278"/>
            <p14:sldId id="289"/>
            <p14:sldId id="279"/>
            <p14:sldId id="280"/>
            <p14:sldId id="281"/>
            <p14:sldId id="283"/>
            <p14:sldId id="284"/>
            <p14:sldId id="285"/>
            <p14:sldId id="286"/>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3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98902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397459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208613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FAAE-0929-4DCA-A2F5-877264919C1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419232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E8FAAE-0929-4DCA-A2F5-877264919C14}" type="datetimeFigureOut">
              <a:rPr lang="en-US" smtClean="0"/>
              <a:t>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384875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8FAAE-0929-4DCA-A2F5-877264919C14}"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257588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8FAAE-0929-4DCA-A2F5-877264919C14}" type="datetimeFigureOut">
              <a:rPr lang="en-US" smtClean="0"/>
              <a:t>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105491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8FAAE-0929-4DCA-A2F5-877264919C14}" type="datetimeFigureOut">
              <a:rPr lang="en-US" smtClean="0"/>
              <a:t>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70500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8FAAE-0929-4DCA-A2F5-877264919C14}" type="datetimeFigureOut">
              <a:rPr lang="en-US" smtClean="0"/>
              <a:t>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103345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8FAAE-0929-4DCA-A2F5-877264919C14}"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881958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8FAAE-0929-4DCA-A2F5-877264919C14}" type="datetimeFigureOut">
              <a:rPr lang="en-US" smtClean="0"/>
              <a:t>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7DC4A7-0D3E-47D7-9085-0A05E9B0A9EC}" type="slidenum">
              <a:rPr lang="en-US" smtClean="0"/>
              <a:t>‹#›</a:t>
            </a:fld>
            <a:endParaRPr lang="en-US"/>
          </a:p>
        </p:txBody>
      </p:sp>
    </p:spTree>
    <p:extLst>
      <p:ext uri="{BB962C8B-B14F-4D97-AF65-F5344CB8AC3E}">
        <p14:creationId xmlns:p14="http://schemas.microsoft.com/office/powerpoint/2010/main" val="118135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8FAAE-0929-4DCA-A2F5-877264919C14}" type="datetimeFigureOut">
              <a:rPr lang="en-US" smtClean="0"/>
              <a:t>1/14/2019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7DC4A7-0D3E-47D7-9085-0A05E9B0A9EC}" type="slidenum">
              <a:rPr lang="en-US" smtClean="0"/>
              <a:t>‹#›</a:t>
            </a:fld>
            <a:endParaRPr lang="en-US"/>
          </a:p>
        </p:txBody>
      </p:sp>
    </p:spTree>
    <p:extLst>
      <p:ext uri="{BB962C8B-B14F-4D97-AF65-F5344CB8AC3E}">
        <p14:creationId xmlns:p14="http://schemas.microsoft.com/office/powerpoint/2010/main" val="189322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73345"/>
            <a:ext cx="9144000" cy="2387600"/>
          </a:xfrm>
        </p:spPr>
        <p:txBody>
          <a:bodyPr>
            <a:normAutofit fontScale="90000"/>
          </a:bodyPr>
          <a:lstStyle/>
          <a:p>
            <a:r>
              <a:rPr lang="en-US" dirty="0" smtClean="0"/>
              <a:t/>
            </a:r>
            <a:br>
              <a:rPr lang="en-US" dirty="0" smtClean="0"/>
            </a:br>
            <a:r>
              <a:rPr lang="en-US" dirty="0" smtClean="0">
                <a:solidFill>
                  <a:srgbClr val="C00000"/>
                </a:solidFill>
              </a:rPr>
              <a:t>Blocking</a:t>
            </a:r>
            <a:r>
              <a:rPr lang="en-US" dirty="0" smtClean="0"/>
              <a:t/>
            </a:r>
            <a:br>
              <a:rPr lang="en-US" dirty="0" smtClean="0"/>
            </a:br>
            <a:endParaRPr lang="en-US" dirty="0">
              <a:solidFill>
                <a:srgbClr val="C00000"/>
              </a:solidFill>
            </a:endParaRPr>
          </a:p>
        </p:txBody>
      </p:sp>
      <p:sp>
        <p:nvSpPr>
          <p:cNvPr id="3" name="Subtitle 2"/>
          <p:cNvSpPr>
            <a:spLocks noGrp="1"/>
          </p:cNvSpPr>
          <p:nvPr>
            <p:ph type="subTitle" idx="1"/>
          </p:nvPr>
        </p:nvSpPr>
        <p:spPr>
          <a:xfrm>
            <a:off x="1524000" y="4211638"/>
            <a:ext cx="9144000" cy="1655762"/>
          </a:xfrm>
        </p:spPr>
        <p:txBody>
          <a:bodyPr/>
          <a:lstStyle/>
          <a:p>
            <a:r>
              <a:rPr lang="en-US" dirty="0" smtClean="0"/>
              <a:t>Matthew W. Wheeler</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640" y="1720417"/>
            <a:ext cx="2792192" cy="1893455"/>
          </a:xfrm>
          <a:prstGeom prst="rect">
            <a:avLst/>
          </a:prstGeom>
        </p:spPr>
      </p:pic>
    </p:spTree>
    <p:extLst>
      <p:ext uri="{BB962C8B-B14F-4D97-AF65-F5344CB8AC3E}">
        <p14:creationId xmlns:p14="http://schemas.microsoft.com/office/powerpoint/2010/main" val="3698743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19514639"/>
              </p:ext>
            </p:extLst>
          </p:nvPr>
        </p:nvGraphicFramePr>
        <p:xfrm>
          <a:off x="838200" y="1462326"/>
          <a:ext cx="10515600" cy="1351280"/>
        </p:xfrm>
        <a:graphic>
          <a:graphicData uri="http://schemas.openxmlformats.org/drawingml/2006/table">
            <a:tbl>
              <a:tblPr/>
              <a:tblGrid>
                <a:gridCol w="1752600">
                  <a:extLst>
                    <a:ext uri="{9D8B030D-6E8A-4147-A177-3AD203B41FA5}">
                      <a16:colId xmlns:a16="http://schemas.microsoft.com/office/drawing/2014/main" val="2591243970"/>
                    </a:ext>
                  </a:extLst>
                </a:gridCol>
                <a:gridCol w="1752600">
                  <a:extLst>
                    <a:ext uri="{9D8B030D-6E8A-4147-A177-3AD203B41FA5}">
                      <a16:colId xmlns:a16="http://schemas.microsoft.com/office/drawing/2014/main" val="4062700015"/>
                    </a:ext>
                  </a:extLst>
                </a:gridCol>
                <a:gridCol w="1752600">
                  <a:extLst>
                    <a:ext uri="{9D8B030D-6E8A-4147-A177-3AD203B41FA5}">
                      <a16:colId xmlns:a16="http://schemas.microsoft.com/office/drawing/2014/main" val="3255832143"/>
                    </a:ext>
                  </a:extLst>
                </a:gridCol>
                <a:gridCol w="1752600">
                  <a:extLst>
                    <a:ext uri="{9D8B030D-6E8A-4147-A177-3AD203B41FA5}">
                      <a16:colId xmlns:a16="http://schemas.microsoft.com/office/drawing/2014/main" val="1334158495"/>
                    </a:ext>
                  </a:extLst>
                </a:gridCol>
                <a:gridCol w="1752600">
                  <a:extLst>
                    <a:ext uri="{9D8B030D-6E8A-4147-A177-3AD203B41FA5}">
                      <a16:colId xmlns:a16="http://schemas.microsoft.com/office/drawing/2014/main" val="4031704239"/>
                    </a:ext>
                  </a:extLst>
                </a:gridCol>
                <a:gridCol w="1752600">
                  <a:extLst>
                    <a:ext uri="{9D8B030D-6E8A-4147-A177-3AD203B41FA5}">
                      <a16:colId xmlns:a16="http://schemas.microsoft.com/office/drawing/2014/main" val="2579111652"/>
                    </a:ext>
                  </a:extLst>
                </a:gridCol>
              </a:tblGrid>
              <a:tr h="0">
                <a:tc>
                  <a:txBody>
                    <a:bodyPr/>
                    <a:lstStyle/>
                    <a:p>
                      <a:pPr fontAlgn="t"/>
                      <a:r>
                        <a:rPr lang="en-US" b="0" i="0" dirty="0" smtClean="0">
                          <a:solidFill>
                            <a:srgbClr val="000000"/>
                          </a:solidFill>
                          <a:effectLst/>
                          <a:latin typeface="Arial" panose="020B0604020202020204" pitchFamily="34" charset="0"/>
                        </a:rPr>
                        <a:t>Source</a:t>
                      </a:r>
                      <a:endParaRPr lang="en-US" b="0" i="0" dirty="0">
                        <a:solidFill>
                          <a:srgbClr val="000000"/>
                        </a:solidFill>
                        <a:effectLst/>
                        <a:latin typeface="Arial" panose="020B0604020202020204" pitchFamily="34" charset="0"/>
                      </a:endParaRP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a:solidFill>
                            <a:srgbClr val="000000"/>
                          </a:solidFill>
                          <a:effectLst/>
                          <a:latin typeface="Arial" panose="020B0604020202020204" pitchFamily="34" charset="0"/>
                        </a:rPr>
                        <a:t>Sum of Squares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577542638"/>
                  </a:ext>
                </a:extLst>
              </a:tr>
              <a:tr h="0">
                <a:tc>
                  <a:txBody>
                    <a:bodyPr/>
                    <a:lstStyle/>
                    <a:p>
                      <a:pPr fontAlgn="t"/>
                      <a:r>
                        <a:rPr lang="en-US" b="0" i="0">
                          <a:solidFill>
                            <a:srgbClr val="000000"/>
                          </a:solidFill>
                          <a:effectLst/>
                          <a:latin typeface="Arial" panose="020B0604020202020204" pitchFamily="34" charset="0"/>
                        </a:rPr>
                        <a:t>Model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514.2602667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102.8520533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15.41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0.0023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21727412"/>
                  </a:ext>
                </a:extLst>
              </a:tr>
              <a:tr h="0">
                <a:tc>
                  <a:txBody>
                    <a:bodyPr/>
                    <a:lstStyle/>
                    <a:p>
                      <a:pPr fontAlgn="t"/>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40.0515333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6.6752556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79072451"/>
                  </a:ext>
                </a:extLst>
              </a:tr>
              <a:tr h="0">
                <a:tc>
                  <a:txBody>
                    <a:bodyPr/>
                    <a:lstStyle/>
                    <a:p>
                      <a:pPr fontAlgn="t"/>
                      <a:r>
                        <a:rPr lang="en-US" b="0" i="0">
                          <a:solidFill>
                            <a:srgbClr val="000000"/>
                          </a:solidFill>
                          <a:effectLst/>
                          <a:latin typeface="Arial" panose="020B0604020202020204" pitchFamily="34" charset="0"/>
                        </a:rPr>
                        <a:t>Corrected Total</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554.3118000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86374558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7164973"/>
              </p:ext>
            </p:extLst>
          </p:nvPr>
        </p:nvGraphicFramePr>
        <p:xfrm>
          <a:off x="838200" y="3553540"/>
          <a:ext cx="10515600" cy="675640"/>
        </p:xfrm>
        <a:graphic>
          <a:graphicData uri="http://schemas.openxmlformats.org/drawingml/2006/table">
            <a:tbl>
              <a:tblPr/>
              <a:tblGrid>
                <a:gridCol w="2628900">
                  <a:extLst>
                    <a:ext uri="{9D8B030D-6E8A-4147-A177-3AD203B41FA5}">
                      <a16:colId xmlns:a16="http://schemas.microsoft.com/office/drawing/2014/main" val="1988207667"/>
                    </a:ext>
                  </a:extLst>
                </a:gridCol>
                <a:gridCol w="2628900">
                  <a:extLst>
                    <a:ext uri="{9D8B030D-6E8A-4147-A177-3AD203B41FA5}">
                      <a16:colId xmlns:a16="http://schemas.microsoft.com/office/drawing/2014/main" val="2969923873"/>
                    </a:ext>
                  </a:extLst>
                </a:gridCol>
                <a:gridCol w="2628900">
                  <a:extLst>
                    <a:ext uri="{9D8B030D-6E8A-4147-A177-3AD203B41FA5}">
                      <a16:colId xmlns:a16="http://schemas.microsoft.com/office/drawing/2014/main" val="3956505596"/>
                    </a:ext>
                  </a:extLst>
                </a:gridCol>
                <a:gridCol w="2628900">
                  <a:extLst>
                    <a:ext uri="{9D8B030D-6E8A-4147-A177-3AD203B41FA5}">
                      <a16:colId xmlns:a16="http://schemas.microsoft.com/office/drawing/2014/main" val="2677260851"/>
                    </a:ext>
                  </a:extLst>
                </a:gridCol>
              </a:tblGrid>
              <a:tr h="0">
                <a:tc>
                  <a:txBody>
                    <a:bodyPr/>
                    <a:lstStyle/>
                    <a:p>
                      <a:pPr fontAlgn="t"/>
                      <a:r>
                        <a:rPr lang="en-US" b="0" i="0">
                          <a:solidFill>
                            <a:srgbClr val="000000"/>
                          </a:solidFill>
                          <a:effectLst/>
                          <a:latin typeface="Arial" panose="020B0604020202020204" pitchFamily="34" charset="0"/>
                        </a:rPr>
                        <a:t>R-Square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fontAlgn="t"/>
                      <a:r>
                        <a:rPr lang="en-US" b="0" i="0">
                          <a:solidFill>
                            <a:srgbClr val="000000"/>
                          </a:solidFill>
                          <a:effectLst/>
                          <a:latin typeface="Arial" panose="020B0604020202020204" pitchFamily="34" charset="0"/>
                        </a:rPr>
                        <a:t>Coeff Var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fontAlgn="t"/>
                      <a:r>
                        <a:rPr lang="en-US" b="0" i="0">
                          <a:solidFill>
                            <a:srgbClr val="000000"/>
                          </a:solidFill>
                          <a:effectLst/>
                          <a:latin typeface="Arial" panose="020B0604020202020204" pitchFamily="34" charset="0"/>
                        </a:rPr>
                        <a:t>Root MSE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fontAlgn="t"/>
                      <a:r>
                        <a:rPr lang="en-US" b="0" i="0" dirty="0">
                          <a:solidFill>
                            <a:srgbClr val="000000"/>
                          </a:solidFill>
                          <a:effectLst/>
                          <a:latin typeface="Arial" panose="020B0604020202020204" pitchFamily="34" charset="0"/>
                        </a:rPr>
                        <a:t>cost Mean</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128999392"/>
                  </a:ext>
                </a:extLst>
              </a:tr>
              <a:tr h="0">
                <a:tc>
                  <a:txBody>
                    <a:bodyPr/>
                    <a:lstStyle/>
                    <a:p>
                      <a:pPr algn="ctr" fontAlgn="t"/>
                      <a:r>
                        <a:rPr lang="en-US" b="0" i="0">
                          <a:solidFill>
                            <a:srgbClr val="000000"/>
                          </a:solidFill>
                          <a:effectLst/>
                          <a:latin typeface="Arial" panose="020B0604020202020204" pitchFamily="34" charset="0"/>
                        </a:rPr>
                        <a:t>0.927745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3.432056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2.583652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75.28000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85961037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05019227"/>
              </p:ext>
            </p:extLst>
          </p:nvPr>
        </p:nvGraphicFramePr>
        <p:xfrm>
          <a:off x="838200" y="5014754"/>
          <a:ext cx="10515600" cy="1013460"/>
        </p:xfrm>
        <a:graphic>
          <a:graphicData uri="http://schemas.openxmlformats.org/drawingml/2006/table">
            <a:tbl>
              <a:tblPr/>
              <a:tblGrid>
                <a:gridCol w="1752600">
                  <a:extLst>
                    <a:ext uri="{9D8B030D-6E8A-4147-A177-3AD203B41FA5}">
                      <a16:colId xmlns:a16="http://schemas.microsoft.com/office/drawing/2014/main" val="1501727974"/>
                    </a:ext>
                  </a:extLst>
                </a:gridCol>
                <a:gridCol w="1752600">
                  <a:extLst>
                    <a:ext uri="{9D8B030D-6E8A-4147-A177-3AD203B41FA5}">
                      <a16:colId xmlns:a16="http://schemas.microsoft.com/office/drawing/2014/main" val="3046409358"/>
                    </a:ext>
                  </a:extLst>
                </a:gridCol>
                <a:gridCol w="1752600">
                  <a:extLst>
                    <a:ext uri="{9D8B030D-6E8A-4147-A177-3AD203B41FA5}">
                      <a16:colId xmlns:a16="http://schemas.microsoft.com/office/drawing/2014/main" val="501817032"/>
                    </a:ext>
                  </a:extLst>
                </a:gridCol>
                <a:gridCol w="1752600">
                  <a:extLst>
                    <a:ext uri="{9D8B030D-6E8A-4147-A177-3AD203B41FA5}">
                      <a16:colId xmlns:a16="http://schemas.microsoft.com/office/drawing/2014/main" val="728668363"/>
                    </a:ext>
                  </a:extLst>
                </a:gridCol>
                <a:gridCol w="1752600">
                  <a:extLst>
                    <a:ext uri="{9D8B030D-6E8A-4147-A177-3AD203B41FA5}">
                      <a16:colId xmlns:a16="http://schemas.microsoft.com/office/drawing/2014/main" val="3563227694"/>
                    </a:ext>
                  </a:extLst>
                </a:gridCol>
                <a:gridCol w="1752600">
                  <a:extLst>
                    <a:ext uri="{9D8B030D-6E8A-4147-A177-3AD203B41FA5}">
                      <a16:colId xmlns:a16="http://schemas.microsoft.com/office/drawing/2014/main" val="1315278340"/>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Type I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895071916"/>
                  </a:ext>
                </a:extLst>
              </a:tr>
              <a:tr h="0">
                <a:tc>
                  <a:txBody>
                    <a:bodyPr/>
                    <a:lstStyle/>
                    <a:p>
                      <a:pPr fontAlgn="t"/>
                      <a:r>
                        <a:rPr lang="en-US" b="0" i="0">
                          <a:solidFill>
                            <a:srgbClr val="000000"/>
                          </a:solidFill>
                          <a:effectLst/>
                          <a:latin typeface="Arial" panose="020B0604020202020204" pitchFamily="34" charset="0"/>
                        </a:rPr>
                        <a:t>month</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196.9154000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98.4577000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14.75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0.0048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584945140"/>
                  </a:ext>
                </a:extLst>
              </a:tr>
              <a:tr h="0">
                <a:tc>
                  <a:txBody>
                    <a:bodyPr/>
                    <a:lstStyle/>
                    <a:p>
                      <a:pPr fontAlgn="t"/>
                      <a:r>
                        <a:rPr lang="en-US" b="0" i="0">
                          <a:solidFill>
                            <a:srgbClr val="000000"/>
                          </a:solidFill>
                          <a:effectLst/>
                          <a:latin typeface="Arial" panose="020B0604020202020204" pitchFamily="34" charset="0"/>
                        </a:rPr>
                        <a:t>insulation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317.3448667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105.7816222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15.85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0.0029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661508568"/>
                  </a:ext>
                </a:extLst>
              </a:tr>
            </a:tbl>
          </a:graphicData>
        </a:graphic>
      </p:graphicFrame>
      <p:sp>
        <p:nvSpPr>
          <p:cNvPr id="7" name="Rectangle 1"/>
          <p:cNvSpPr>
            <a:spLocks noChangeArrowheads="1"/>
          </p:cNvSpPr>
          <p:nvPr/>
        </p:nvSpPr>
        <p:spPr bwMode="auto">
          <a:xfrm>
            <a:off x="838200" y="5014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Oval 1"/>
          <p:cNvSpPr/>
          <p:nvPr/>
        </p:nvSpPr>
        <p:spPr>
          <a:xfrm>
            <a:off x="7940842" y="4745255"/>
            <a:ext cx="3282215" cy="16170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43090" y="6314348"/>
            <a:ext cx="2734018" cy="369332"/>
          </a:xfrm>
          <a:prstGeom prst="rect">
            <a:avLst/>
          </a:prstGeom>
          <a:noFill/>
        </p:spPr>
        <p:txBody>
          <a:bodyPr wrap="none" rtlCol="0">
            <a:spAutoFit/>
          </a:bodyPr>
          <a:lstStyle/>
          <a:p>
            <a:r>
              <a:rPr lang="en-US" dirty="0" smtClean="0"/>
              <a:t>Something is going on here</a:t>
            </a:r>
            <a:endParaRPr lang="en-US" dirty="0"/>
          </a:p>
        </p:txBody>
      </p:sp>
      <p:sp>
        <p:nvSpPr>
          <p:cNvPr id="8" name="TextBox 7"/>
          <p:cNvSpPr txBox="1"/>
          <p:nvPr/>
        </p:nvSpPr>
        <p:spPr>
          <a:xfrm>
            <a:off x="1068404" y="4629752"/>
            <a:ext cx="2333652" cy="369332"/>
          </a:xfrm>
          <a:prstGeom prst="rect">
            <a:avLst/>
          </a:prstGeom>
          <a:noFill/>
        </p:spPr>
        <p:txBody>
          <a:bodyPr wrap="none" rtlCol="0">
            <a:spAutoFit/>
          </a:bodyPr>
          <a:lstStyle/>
          <a:p>
            <a:r>
              <a:rPr lang="en-US" dirty="0" smtClean="0"/>
              <a:t>Type I Sums of Squares</a:t>
            </a:r>
            <a:endParaRPr lang="en-US" dirty="0"/>
          </a:p>
        </p:txBody>
      </p:sp>
    </p:spTree>
    <p:extLst>
      <p:ext uri="{BB962C8B-B14F-4D97-AF65-F5344CB8AC3E}">
        <p14:creationId xmlns:p14="http://schemas.microsoft.com/office/powerpoint/2010/main" val="3821452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action Plot for cost by mon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020" y="1731962"/>
            <a:ext cx="6096000" cy="4572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74800" y="944880"/>
            <a:ext cx="9956800" cy="584775"/>
          </a:xfrm>
          <a:prstGeom prst="rect">
            <a:avLst/>
          </a:prstGeom>
          <a:noFill/>
        </p:spPr>
        <p:txBody>
          <a:bodyPr wrap="square" rtlCol="0">
            <a:spAutoFit/>
          </a:bodyPr>
          <a:lstStyle/>
          <a:p>
            <a:r>
              <a:rPr lang="en-US" sz="3200" b="1" dirty="0" smtClean="0"/>
              <a:t>Does the month interact with the type of insulation? </a:t>
            </a:r>
            <a:endParaRPr lang="en-US" sz="3200" b="1" dirty="0"/>
          </a:p>
        </p:txBody>
      </p:sp>
    </p:spTree>
    <p:extLst>
      <p:ext uri="{BB962C8B-B14F-4D97-AF65-F5344CB8AC3E}">
        <p14:creationId xmlns:p14="http://schemas.microsoft.com/office/powerpoint/2010/main" val="215206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11206664"/>
              </p:ext>
            </p:extLst>
          </p:nvPr>
        </p:nvGraphicFramePr>
        <p:xfrm>
          <a:off x="929640" y="347187"/>
          <a:ext cx="10515600" cy="2575560"/>
        </p:xfrm>
        <a:graphic>
          <a:graphicData uri="http://schemas.openxmlformats.org/drawingml/2006/table">
            <a:tbl>
              <a:tblPr/>
              <a:tblGrid>
                <a:gridCol w="2103120">
                  <a:extLst>
                    <a:ext uri="{9D8B030D-6E8A-4147-A177-3AD203B41FA5}">
                      <a16:colId xmlns:a16="http://schemas.microsoft.com/office/drawing/2014/main" val="2999666265"/>
                    </a:ext>
                  </a:extLst>
                </a:gridCol>
                <a:gridCol w="2103120">
                  <a:extLst>
                    <a:ext uri="{9D8B030D-6E8A-4147-A177-3AD203B41FA5}">
                      <a16:colId xmlns:a16="http://schemas.microsoft.com/office/drawing/2014/main" val="2684820990"/>
                    </a:ext>
                  </a:extLst>
                </a:gridCol>
                <a:gridCol w="2103120">
                  <a:extLst>
                    <a:ext uri="{9D8B030D-6E8A-4147-A177-3AD203B41FA5}">
                      <a16:colId xmlns:a16="http://schemas.microsoft.com/office/drawing/2014/main" val="3443637984"/>
                    </a:ext>
                  </a:extLst>
                </a:gridCol>
                <a:gridCol w="2103120">
                  <a:extLst>
                    <a:ext uri="{9D8B030D-6E8A-4147-A177-3AD203B41FA5}">
                      <a16:colId xmlns:a16="http://schemas.microsoft.com/office/drawing/2014/main" val="162168805"/>
                    </a:ext>
                  </a:extLst>
                </a:gridCol>
                <a:gridCol w="2103120">
                  <a:extLst>
                    <a:ext uri="{9D8B030D-6E8A-4147-A177-3AD203B41FA5}">
                      <a16:colId xmlns:a16="http://schemas.microsoft.com/office/drawing/2014/main" val="2367120465"/>
                    </a:ext>
                  </a:extLst>
                </a:gridCol>
              </a:tblGrid>
              <a:tr h="0">
                <a:tc gridSpan="5">
                  <a:txBody>
                    <a:bodyPr/>
                    <a:lstStyle/>
                    <a:p>
                      <a:pPr fontAlgn="t"/>
                      <a:r>
                        <a:rPr lang="en-US" b="0" i="0" dirty="0">
                          <a:solidFill>
                            <a:srgbClr val="000000"/>
                          </a:solidFill>
                          <a:effectLst/>
                          <a:latin typeface="Arial" panose="020B0604020202020204" pitchFamily="34" charset="0"/>
                        </a:rPr>
                        <a:t>Least Squares Means for effect insulation</a:t>
                      </a:r>
                      <a:br>
                        <a:rPr lang="en-US" b="0" i="0" dirty="0">
                          <a:solidFill>
                            <a:srgbClr val="000000"/>
                          </a:solidFill>
                          <a:effectLst/>
                          <a:latin typeface="Arial" panose="020B0604020202020204" pitchFamily="34" charset="0"/>
                        </a:rPr>
                      </a:br>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|t| for H0: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Dependent Variable: cost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607714"/>
                  </a:ext>
                </a:extLst>
              </a:tr>
              <a:tr h="0">
                <a:tc>
                  <a:txBody>
                    <a:bodyPr/>
                    <a:lstStyle/>
                    <a:p>
                      <a:pPr algn="ctr" fontAlgn="t"/>
                      <a:r>
                        <a:rPr lang="en-US" b="0" i="0">
                          <a:solidFill>
                            <a:srgbClr val="000000"/>
                          </a:solidFill>
                          <a:effectLst/>
                          <a:latin typeface="Arial" panose="020B0604020202020204" pitchFamily="34" charset="0"/>
                        </a:rPr>
                        <a:t>i/j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213789442"/>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0.0080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0.3473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0.0040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748058814"/>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0.0080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0.0550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0.8714</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18328017"/>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0.3473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0.0550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dirty="0">
                          <a:solidFill>
                            <a:srgbClr val="000000"/>
                          </a:solidFill>
                          <a:effectLst/>
                          <a:latin typeface="Arial" panose="020B0604020202020204" pitchFamily="34" charset="0"/>
                        </a:rPr>
                        <a:t>0.0236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64750988"/>
                  </a:ext>
                </a:extLst>
              </a:tr>
              <a:tr h="0">
                <a:tc>
                  <a:txBody>
                    <a:bodyPr/>
                    <a:lstStyle/>
                    <a:p>
                      <a:pPr algn="ct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0.0040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0.8714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0.0236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 </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043419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20301800"/>
              </p:ext>
            </p:extLst>
          </p:nvPr>
        </p:nvGraphicFramePr>
        <p:xfrm>
          <a:off x="838200" y="3332480"/>
          <a:ext cx="10515600" cy="2976880"/>
        </p:xfrm>
        <a:graphic>
          <a:graphicData uri="http://schemas.openxmlformats.org/drawingml/2006/table">
            <a:tbl>
              <a:tblPr/>
              <a:tblGrid>
                <a:gridCol w="2103120">
                  <a:extLst>
                    <a:ext uri="{9D8B030D-6E8A-4147-A177-3AD203B41FA5}">
                      <a16:colId xmlns:a16="http://schemas.microsoft.com/office/drawing/2014/main" val="954766362"/>
                    </a:ext>
                  </a:extLst>
                </a:gridCol>
                <a:gridCol w="2103120">
                  <a:extLst>
                    <a:ext uri="{9D8B030D-6E8A-4147-A177-3AD203B41FA5}">
                      <a16:colId xmlns:a16="http://schemas.microsoft.com/office/drawing/2014/main" val="2361589252"/>
                    </a:ext>
                  </a:extLst>
                </a:gridCol>
                <a:gridCol w="2103120">
                  <a:extLst>
                    <a:ext uri="{9D8B030D-6E8A-4147-A177-3AD203B41FA5}">
                      <a16:colId xmlns:a16="http://schemas.microsoft.com/office/drawing/2014/main" val="1174795584"/>
                    </a:ext>
                  </a:extLst>
                </a:gridCol>
                <a:gridCol w="2103120">
                  <a:extLst>
                    <a:ext uri="{9D8B030D-6E8A-4147-A177-3AD203B41FA5}">
                      <a16:colId xmlns:a16="http://schemas.microsoft.com/office/drawing/2014/main" val="1263098257"/>
                    </a:ext>
                  </a:extLst>
                </a:gridCol>
                <a:gridCol w="2103120">
                  <a:extLst>
                    <a:ext uri="{9D8B030D-6E8A-4147-A177-3AD203B41FA5}">
                      <a16:colId xmlns:a16="http://schemas.microsoft.com/office/drawing/2014/main" val="2278874429"/>
                    </a:ext>
                  </a:extLst>
                </a:gridCol>
              </a:tblGrid>
              <a:tr h="0">
                <a:tc gridSpan="5">
                  <a:txBody>
                    <a:bodyPr/>
                    <a:lstStyle/>
                    <a:p>
                      <a:pPr algn="ctr" fontAlgn="t"/>
                      <a:r>
                        <a:rPr lang="en-US" b="0" i="0" dirty="0">
                          <a:solidFill>
                            <a:srgbClr val="000000"/>
                          </a:solidFill>
                          <a:effectLst/>
                          <a:latin typeface="Arial" panose="020B0604020202020204" pitchFamily="34" charset="0"/>
                        </a:rPr>
                        <a:t>Least Squares Means for Effect insulation</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7080741"/>
                  </a:ext>
                </a:extLst>
              </a:tr>
              <a:tr h="0">
                <a:tc>
                  <a:txBody>
                    <a:bodyPr/>
                    <a:lstStyle/>
                    <a:p>
                      <a:pPr algn="ctr" fontAlgn="t"/>
                      <a:r>
                        <a:rPr lang="en-US" b="0" i="0">
                          <a:solidFill>
                            <a:srgbClr val="000000"/>
                          </a:solidFill>
                          <a:effectLst/>
                          <a:latin typeface="Arial" panose="020B0604020202020204" pitchFamily="34" charset="0"/>
                        </a:rPr>
                        <a:t>i</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Difference Between</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Means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gridSpan="2">
                  <a:txBody>
                    <a:bodyPr/>
                    <a:lstStyle/>
                    <a:p>
                      <a:pPr fontAlgn="t"/>
                      <a:r>
                        <a:rPr lang="en-US" b="0" i="0" dirty="0">
                          <a:solidFill>
                            <a:srgbClr val="000000"/>
                          </a:solidFill>
                          <a:effectLst/>
                          <a:latin typeface="Arial" panose="020B0604020202020204" pitchFamily="34" charset="0"/>
                        </a:rPr>
                        <a:t>Simultaneous 95% Confidence Limits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for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2968505979"/>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10.983333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3.680717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18.285950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102173073"/>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3.853333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-3.449283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11.155950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6665598"/>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12.576667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5.274050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19.879283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822476039"/>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-7.130000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-14.432617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0.172617</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281241783"/>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1.593333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-5.709283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8.895950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769677690"/>
                  </a:ext>
                </a:extLst>
              </a:tr>
              <a:tr h="0">
                <a:tc>
                  <a:txBody>
                    <a:bodyPr/>
                    <a:lstStyle/>
                    <a:p>
                      <a:pPr algn="ctr" fontAlgn="t"/>
                      <a:r>
                        <a:rPr lang="en-US" b="0" i="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8.723333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1.420717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16.025950</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2006284293"/>
                  </a:ext>
                </a:extLst>
              </a:tr>
            </a:tbl>
          </a:graphicData>
        </a:graphic>
      </p:graphicFrame>
      <p:sp>
        <p:nvSpPr>
          <p:cNvPr id="8" name="Rectangle 1"/>
          <p:cNvSpPr>
            <a:spLocks noChangeArrowheads="1"/>
          </p:cNvSpPr>
          <p:nvPr/>
        </p:nvSpPr>
        <p:spPr bwMode="auto">
          <a:xfrm>
            <a:off x="838200" y="25130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464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520"/>
            <a:ext cx="10515600" cy="5445443"/>
          </a:xfrm>
        </p:spPr>
        <p:txBody>
          <a:bodyPr/>
          <a:lstStyle/>
          <a:p>
            <a:pPr marL="0" indent="0">
              <a:buNone/>
            </a:pPr>
            <a:r>
              <a:rPr lang="en-US" sz="4400" dirty="0" smtClean="0"/>
              <a:t>So from above we have this weirdness: </a:t>
            </a:r>
          </a:p>
          <a:p>
            <a:pPr marL="0" indent="0">
              <a:buNone/>
            </a:pPr>
            <a:endParaRPr lang="en-US" dirty="0"/>
          </a:p>
        </p:txBody>
      </p:sp>
      <p:sp>
        <p:nvSpPr>
          <p:cNvPr id="4" name="Oval 3"/>
          <p:cNvSpPr/>
          <p:nvPr/>
        </p:nvSpPr>
        <p:spPr>
          <a:xfrm>
            <a:off x="3931920" y="1694974"/>
            <a:ext cx="2448560" cy="2346960"/>
          </a:xfrm>
          <a:prstGeom prst="ellipse">
            <a:avLst/>
          </a:prstGeom>
          <a:solidFill>
            <a:schemeClr val="accent6">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3</a:t>
            </a:r>
            <a:endParaRPr lang="en-US" sz="4400" b="1" dirty="0">
              <a:solidFill>
                <a:schemeClr val="tx1">
                  <a:lumMod val="95000"/>
                  <a:lumOff val="5000"/>
                </a:schemeClr>
              </a:solidFill>
            </a:endParaRPr>
          </a:p>
        </p:txBody>
      </p:sp>
      <p:sp>
        <p:nvSpPr>
          <p:cNvPr id="5" name="Oval 4"/>
          <p:cNvSpPr/>
          <p:nvPr/>
        </p:nvSpPr>
        <p:spPr>
          <a:xfrm>
            <a:off x="5697220" y="1721247"/>
            <a:ext cx="2377440" cy="2265680"/>
          </a:xfrm>
          <a:prstGeom prst="ellipse">
            <a:avLst/>
          </a:prstGeom>
          <a:solidFill>
            <a:schemeClr val="accent3">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95000"/>
                    <a:lumOff val="5000"/>
                  </a:schemeClr>
                </a:solidFill>
              </a:rPr>
              <a:t>2</a:t>
            </a:r>
            <a:endParaRPr lang="en-US" sz="4000" b="1" dirty="0">
              <a:solidFill>
                <a:schemeClr val="tx1">
                  <a:lumMod val="95000"/>
                  <a:lumOff val="5000"/>
                </a:schemeClr>
              </a:solidFill>
            </a:endParaRPr>
          </a:p>
        </p:txBody>
      </p:sp>
      <p:sp>
        <p:nvSpPr>
          <p:cNvPr id="6" name="Oval 5"/>
          <p:cNvSpPr/>
          <p:nvPr/>
        </p:nvSpPr>
        <p:spPr>
          <a:xfrm>
            <a:off x="2453640" y="1694974"/>
            <a:ext cx="2392680" cy="2318226"/>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chemeClr val="tx1">
                    <a:lumMod val="95000"/>
                    <a:lumOff val="5000"/>
                  </a:schemeClr>
                </a:solidFill>
              </a:rPr>
              <a:t>1</a:t>
            </a:r>
            <a:endParaRPr lang="en-US" sz="4400" b="1" dirty="0">
              <a:solidFill>
                <a:schemeClr val="tx1">
                  <a:lumMod val="95000"/>
                  <a:lumOff val="5000"/>
                </a:schemeClr>
              </a:solidFill>
            </a:endParaRPr>
          </a:p>
        </p:txBody>
      </p:sp>
      <p:sp>
        <p:nvSpPr>
          <p:cNvPr id="7" name="Oval 6"/>
          <p:cNvSpPr/>
          <p:nvPr/>
        </p:nvSpPr>
        <p:spPr>
          <a:xfrm>
            <a:off x="7363460" y="1747520"/>
            <a:ext cx="2377440" cy="2265680"/>
          </a:xfrm>
          <a:prstGeom prst="ellipse">
            <a:avLst/>
          </a:prstGeom>
          <a:solidFill>
            <a:schemeClr val="accent2">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chemeClr val="tx1">
                    <a:lumMod val="95000"/>
                    <a:lumOff val="5000"/>
                  </a:schemeClr>
                </a:solidFill>
              </a:rPr>
              <a:t>4</a:t>
            </a:r>
            <a:endParaRPr lang="en-US" sz="4000" b="1" dirty="0">
              <a:solidFill>
                <a:schemeClr val="tx1">
                  <a:lumMod val="95000"/>
                  <a:lumOff val="5000"/>
                </a:schemeClr>
              </a:solidFill>
            </a:endParaRPr>
          </a:p>
        </p:txBody>
      </p:sp>
      <p:sp>
        <p:nvSpPr>
          <p:cNvPr id="8" name="TextBox 7"/>
          <p:cNvSpPr txBox="1"/>
          <p:nvPr/>
        </p:nvSpPr>
        <p:spPr>
          <a:xfrm>
            <a:off x="4754880" y="4714240"/>
            <a:ext cx="3688080" cy="1200329"/>
          </a:xfrm>
          <a:prstGeom prst="rect">
            <a:avLst/>
          </a:prstGeom>
          <a:noFill/>
        </p:spPr>
        <p:txBody>
          <a:bodyPr wrap="square" rtlCol="0">
            <a:spAutoFit/>
          </a:bodyPr>
          <a:lstStyle/>
          <a:p>
            <a:r>
              <a:rPr lang="en-US" sz="2400" b="1" dirty="0" smtClean="0"/>
              <a:t>There are no groups that are completely separate. What do I do? </a:t>
            </a:r>
            <a:endParaRPr lang="en-US" sz="2400" b="1" dirty="0"/>
          </a:p>
        </p:txBody>
      </p:sp>
    </p:spTree>
    <p:extLst>
      <p:ext uri="{BB962C8B-B14F-4D97-AF65-F5344CB8AC3E}">
        <p14:creationId xmlns:p14="http://schemas.microsoft.com/office/powerpoint/2010/main" val="291249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Possible Solution, but what about the Type 1 Error rate? </a:t>
            </a:r>
            <a:endParaRPr lang="en-US" dirty="0"/>
          </a:p>
        </p:txBody>
      </p:sp>
      <p:sp>
        <p:nvSpPr>
          <p:cNvPr id="3" name="Content Placeholder 2"/>
          <p:cNvSpPr>
            <a:spLocks noGrp="1"/>
          </p:cNvSpPr>
          <p:nvPr>
            <p:ph idx="1"/>
          </p:nvPr>
        </p:nvSpPr>
        <p:spPr>
          <a:xfrm>
            <a:off x="487680" y="1910081"/>
            <a:ext cx="11308080" cy="4266882"/>
          </a:xfrm>
        </p:spPr>
        <p:txBody>
          <a:bodyPr>
            <a:normAutofit/>
          </a:bodyPr>
          <a:lstStyle/>
          <a:p>
            <a:pPr marL="0" indent="0">
              <a:buNone/>
            </a:pPr>
            <a:r>
              <a:rPr lang="en-US" sz="2000" dirty="0" smtClean="0">
                <a:solidFill>
                  <a:srgbClr val="0000FF"/>
                </a:solidFill>
                <a:latin typeface="Courier New" panose="02070309020205020404" pitchFamily="49" charset="0"/>
              </a:rPr>
              <a:t>contrast</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'Insulation 2 and 4 -vs- 1 and 3'</a:t>
            </a:r>
            <a:r>
              <a:rPr lang="en-US" sz="2000" dirty="0">
                <a:solidFill>
                  <a:srgbClr val="000000"/>
                </a:solidFill>
                <a:latin typeface="Courier New" panose="02070309020205020404" pitchFamily="49" charset="0"/>
              </a:rPr>
              <a:t> insulation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smtClean="0">
                <a:solidFill>
                  <a:srgbClr val="000000"/>
                </a:solidFill>
                <a:latin typeface="Courier New" panose="02070309020205020404" pitchFamily="49" charset="0"/>
              </a:rPr>
              <a:t>;</a:t>
            </a:r>
          </a:p>
          <a:p>
            <a:pPr marL="0" indent="0">
              <a:buNone/>
            </a:pPr>
            <a:r>
              <a:rPr lang="en-US" sz="2000" dirty="0" smtClean="0">
                <a:solidFill>
                  <a:srgbClr val="0000FF"/>
                </a:solidFill>
                <a:latin typeface="Courier New" panose="02070309020205020404" pitchFamily="49" charset="0"/>
              </a:rPr>
              <a:t>estimate</a:t>
            </a:r>
            <a:r>
              <a:rPr lang="en-US" sz="2000" dirty="0" smtClean="0">
                <a:solidFill>
                  <a:srgbClr val="000000"/>
                </a:solidFill>
                <a:latin typeface="Courier New" panose="02070309020205020404" pitchFamily="49" charset="0"/>
              </a:rPr>
              <a:t> </a:t>
            </a:r>
            <a:r>
              <a:rPr lang="en-US" sz="2000" dirty="0">
                <a:solidFill>
                  <a:srgbClr val="800080"/>
                </a:solidFill>
                <a:latin typeface="Courier New" panose="02070309020205020404" pitchFamily="49" charset="0"/>
              </a:rPr>
              <a:t>'Insulation 2 and 4 -vs- 1 and 3'</a:t>
            </a:r>
            <a:r>
              <a:rPr lang="en-US" sz="2000" dirty="0">
                <a:solidFill>
                  <a:srgbClr val="000000"/>
                </a:solidFill>
                <a:latin typeface="Courier New" panose="02070309020205020404" pitchFamily="49" charset="0"/>
              </a:rPr>
              <a:t> insulation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a:solidFill>
                  <a:srgbClr val="000000"/>
                </a:solidFill>
                <a:latin typeface="Courier New" panose="02070309020205020404" pitchFamily="49" charset="0"/>
              </a:rPr>
              <a:t> -</a:t>
            </a:r>
            <a:r>
              <a:rPr lang="en-US" sz="2000" b="1" dirty="0">
                <a:solidFill>
                  <a:srgbClr val="008080"/>
                </a:solidFill>
                <a:latin typeface="Courier New" panose="02070309020205020404" pitchFamily="49" charset="0"/>
              </a:rPr>
              <a:t>0.5</a:t>
            </a:r>
            <a:r>
              <a:rPr lang="en-US" sz="2000" dirty="0" smtClean="0">
                <a:solidFill>
                  <a:srgbClr val="000000"/>
                </a:solidFill>
                <a:latin typeface="Courier New" panose="02070309020205020404" pitchFamily="49" charset="0"/>
              </a:rPr>
              <a:t>;</a:t>
            </a:r>
          </a:p>
          <a:p>
            <a:pPr marL="0" indent="0">
              <a:buNone/>
            </a:pPr>
            <a:endParaRPr lang="en-US" sz="2000" dirty="0">
              <a:solidFill>
                <a:srgbClr val="000000"/>
              </a:solidFill>
              <a:latin typeface="Courier New" panose="02070309020205020404" pitchFamily="49" charset="0"/>
            </a:endParaRP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152856947"/>
              </p:ext>
            </p:extLst>
          </p:nvPr>
        </p:nvGraphicFramePr>
        <p:xfrm>
          <a:off x="838200" y="3526314"/>
          <a:ext cx="10515600" cy="949960"/>
        </p:xfrm>
        <a:graphic>
          <a:graphicData uri="http://schemas.openxmlformats.org/drawingml/2006/table">
            <a:tbl>
              <a:tblPr/>
              <a:tblGrid>
                <a:gridCol w="1752600">
                  <a:extLst>
                    <a:ext uri="{9D8B030D-6E8A-4147-A177-3AD203B41FA5}">
                      <a16:colId xmlns:a16="http://schemas.microsoft.com/office/drawing/2014/main" val="4120979286"/>
                    </a:ext>
                  </a:extLst>
                </a:gridCol>
                <a:gridCol w="1752600">
                  <a:extLst>
                    <a:ext uri="{9D8B030D-6E8A-4147-A177-3AD203B41FA5}">
                      <a16:colId xmlns:a16="http://schemas.microsoft.com/office/drawing/2014/main" val="3501218285"/>
                    </a:ext>
                  </a:extLst>
                </a:gridCol>
                <a:gridCol w="1752600">
                  <a:extLst>
                    <a:ext uri="{9D8B030D-6E8A-4147-A177-3AD203B41FA5}">
                      <a16:colId xmlns:a16="http://schemas.microsoft.com/office/drawing/2014/main" val="1099464337"/>
                    </a:ext>
                  </a:extLst>
                </a:gridCol>
                <a:gridCol w="1752600">
                  <a:extLst>
                    <a:ext uri="{9D8B030D-6E8A-4147-A177-3AD203B41FA5}">
                      <a16:colId xmlns:a16="http://schemas.microsoft.com/office/drawing/2014/main" val="2139325875"/>
                    </a:ext>
                  </a:extLst>
                </a:gridCol>
                <a:gridCol w="1752600">
                  <a:extLst>
                    <a:ext uri="{9D8B030D-6E8A-4147-A177-3AD203B41FA5}">
                      <a16:colId xmlns:a16="http://schemas.microsoft.com/office/drawing/2014/main" val="1232908348"/>
                    </a:ext>
                  </a:extLst>
                </a:gridCol>
                <a:gridCol w="1752600">
                  <a:extLst>
                    <a:ext uri="{9D8B030D-6E8A-4147-A177-3AD203B41FA5}">
                      <a16:colId xmlns:a16="http://schemas.microsoft.com/office/drawing/2014/main" val="1777597930"/>
                    </a:ext>
                  </a:extLst>
                </a:gridCol>
              </a:tblGrid>
              <a:tr h="0">
                <a:tc>
                  <a:txBody>
                    <a:bodyPr/>
                    <a:lstStyle/>
                    <a:p>
                      <a:pPr fontAlgn="t"/>
                      <a:r>
                        <a:rPr lang="en-US"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379048898"/>
                  </a:ext>
                </a:extLst>
              </a:tr>
              <a:tr h="0">
                <a:tc>
                  <a:txBody>
                    <a:bodyPr/>
                    <a:lstStyle/>
                    <a:p>
                      <a:pPr fontAlgn="t"/>
                      <a:r>
                        <a:rPr lang="en-US" b="0" i="0" dirty="0">
                          <a:solidFill>
                            <a:srgbClr val="000000"/>
                          </a:solidFill>
                          <a:effectLst/>
                          <a:latin typeface="Arial" panose="020B0604020202020204" pitchFamily="34" charset="0"/>
                        </a:rPr>
                        <a:t>Insulation 2 and 4 -vs- 1 and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43.63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106720759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19688569"/>
              </p:ext>
            </p:extLst>
          </p:nvPr>
        </p:nvGraphicFramePr>
        <p:xfrm>
          <a:off x="838200" y="4831874"/>
          <a:ext cx="10515600" cy="1224280"/>
        </p:xfrm>
        <a:graphic>
          <a:graphicData uri="http://schemas.openxmlformats.org/drawingml/2006/table">
            <a:tbl>
              <a:tblPr/>
              <a:tblGrid>
                <a:gridCol w="2103120">
                  <a:extLst>
                    <a:ext uri="{9D8B030D-6E8A-4147-A177-3AD203B41FA5}">
                      <a16:colId xmlns:a16="http://schemas.microsoft.com/office/drawing/2014/main" val="2819704440"/>
                    </a:ext>
                  </a:extLst>
                </a:gridCol>
                <a:gridCol w="2103120">
                  <a:extLst>
                    <a:ext uri="{9D8B030D-6E8A-4147-A177-3AD203B41FA5}">
                      <a16:colId xmlns:a16="http://schemas.microsoft.com/office/drawing/2014/main" val="3682088243"/>
                    </a:ext>
                  </a:extLst>
                </a:gridCol>
                <a:gridCol w="2103120">
                  <a:extLst>
                    <a:ext uri="{9D8B030D-6E8A-4147-A177-3AD203B41FA5}">
                      <a16:colId xmlns:a16="http://schemas.microsoft.com/office/drawing/2014/main" val="1725666409"/>
                    </a:ext>
                  </a:extLst>
                </a:gridCol>
                <a:gridCol w="2103120">
                  <a:extLst>
                    <a:ext uri="{9D8B030D-6E8A-4147-A177-3AD203B41FA5}">
                      <a16:colId xmlns:a16="http://schemas.microsoft.com/office/drawing/2014/main" val="2079774499"/>
                    </a:ext>
                  </a:extLst>
                </a:gridCol>
                <a:gridCol w="2103120">
                  <a:extLst>
                    <a:ext uri="{9D8B030D-6E8A-4147-A177-3AD203B41FA5}">
                      <a16:colId xmlns:a16="http://schemas.microsoft.com/office/drawing/2014/main" val="2951278376"/>
                    </a:ext>
                  </a:extLst>
                </a:gridCol>
              </a:tblGrid>
              <a:tr h="0">
                <a:tc>
                  <a:txBody>
                    <a:bodyPr/>
                    <a:lstStyle/>
                    <a:p>
                      <a:pPr fontAlgn="t"/>
                      <a:r>
                        <a:rPr lang="en-US" b="0" i="0">
                          <a:solidFill>
                            <a:srgbClr val="000000"/>
                          </a:solidFill>
                          <a:effectLst/>
                          <a:latin typeface="Arial" panose="020B0604020202020204" pitchFamily="34" charset="0"/>
                        </a:rPr>
                        <a:t>Parameter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Estimate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Standard</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Error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a:solidFill>
                            <a:srgbClr val="000000"/>
                          </a:solidFill>
                          <a:effectLst/>
                          <a:latin typeface="Arial" panose="020B0604020202020204" pitchFamily="34" charset="0"/>
                        </a:rPr>
                        <a:t>t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tc>
                  <a:txBody>
                    <a:bodyPr/>
                    <a:lstStyle/>
                    <a:p>
                      <a:pPr algn="ct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|t|</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11995482"/>
                  </a:ext>
                </a:extLst>
              </a:tr>
              <a:tr h="0">
                <a:tc>
                  <a:txBody>
                    <a:bodyPr/>
                    <a:lstStyle/>
                    <a:p>
                      <a:pPr fontAlgn="t"/>
                      <a:r>
                        <a:rPr lang="en-US" b="0" i="0" dirty="0">
                          <a:solidFill>
                            <a:srgbClr val="000000"/>
                          </a:solidFill>
                          <a:effectLst/>
                          <a:latin typeface="Arial" panose="020B0604020202020204" pitchFamily="34" charset="0"/>
                        </a:rPr>
                        <a:t>Insulation 2 and 4 -vs- 1 and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9.85333333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1.49167194</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6.61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0.0006</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140752716"/>
                  </a:ext>
                </a:extLst>
              </a:tr>
            </a:tbl>
          </a:graphicData>
        </a:graphic>
      </p:graphicFrame>
      <p:sp>
        <p:nvSpPr>
          <p:cNvPr id="6" name="Rectangle 1"/>
          <p:cNvSpPr>
            <a:spLocks noChangeArrowheads="1"/>
          </p:cNvSpPr>
          <p:nvPr/>
        </p:nvSpPr>
        <p:spPr bwMode="auto">
          <a:xfrm>
            <a:off x="838200" y="48320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3101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7" y="1286610"/>
            <a:ext cx="10515600" cy="4351338"/>
          </a:xfrm>
        </p:spPr>
        <p:txBody>
          <a:bodyPr>
            <a:normAutofit fontScale="92500"/>
          </a:bodyPr>
          <a:lstStyle/>
          <a:p>
            <a:pPr marL="0" indent="0">
              <a:buNone/>
            </a:pPr>
            <a:r>
              <a:rPr lang="en-US" dirty="0" smtClean="0"/>
              <a:t>I can use a </a:t>
            </a:r>
            <a:r>
              <a:rPr lang="en-US" dirty="0" err="1"/>
              <a:t>B</a:t>
            </a:r>
            <a:r>
              <a:rPr lang="en-US" dirty="0" err="1" smtClean="0"/>
              <a:t>onferroni</a:t>
            </a:r>
            <a:r>
              <a:rPr lang="en-US" dirty="0" smtClean="0"/>
              <a:t> adjustment, but technically I have 7 comparisons.  Six original, plus the other one, so to control for the type I error my </a:t>
            </a:r>
            <a:r>
              <a:rPr lang="el-GR" dirty="0" smtClean="0"/>
              <a:t>α</a:t>
            </a:r>
            <a:r>
              <a:rPr lang="en-US" dirty="0" smtClean="0"/>
              <a:t>* = 0.05/7 = 0.007.  </a:t>
            </a:r>
            <a:endParaRPr lang="en-US" dirty="0"/>
          </a:p>
          <a:p>
            <a:pPr marL="0" indent="0">
              <a:buNone/>
            </a:pPr>
            <a:endParaRPr lang="en-US" dirty="0" smtClean="0"/>
          </a:p>
          <a:p>
            <a:pPr marL="0" indent="0">
              <a:buNone/>
            </a:pPr>
            <a:r>
              <a:rPr lang="en-US" dirty="0" smtClean="0"/>
              <a:t>I can barely conclude that 2 and 4 are different from 1 and 3 at a simultaneous error of 0.05 that the two types of insulation are different. </a:t>
            </a:r>
          </a:p>
          <a:p>
            <a:pPr marL="0" indent="0">
              <a:buNone/>
            </a:pPr>
            <a:endParaRPr lang="en-US" dirty="0"/>
          </a:p>
          <a:p>
            <a:pPr marL="0" indent="0">
              <a:buNone/>
            </a:pPr>
            <a:r>
              <a:rPr lang="en-US" dirty="0" smtClean="0"/>
              <a:t>I also didn’t test if the blocks had significant difference, because I really didn’t care. If I did, my overall Type I error rate would not necessarily be controlled. </a:t>
            </a:r>
            <a:endParaRPr lang="en-US" dirty="0"/>
          </a:p>
        </p:txBody>
      </p:sp>
    </p:spTree>
    <p:extLst>
      <p:ext uri="{BB962C8B-B14F-4D97-AF65-F5344CB8AC3E}">
        <p14:creationId xmlns:p14="http://schemas.microsoft.com/office/powerpoint/2010/main" val="192429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What if I didn’t use the blocking? </a:t>
            </a:r>
            <a:endParaRPr lang="en-US" b="1" dirty="0">
              <a:solidFill>
                <a:schemeClr val="accent1">
                  <a:lumMod val="75000"/>
                </a:schemeClr>
              </a:solidFill>
            </a:endParaRPr>
          </a:p>
        </p:txBody>
      </p:sp>
      <p:sp>
        <p:nvSpPr>
          <p:cNvPr id="4" name="Rectangle 3"/>
          <p:cNvSpPr/>
          <p:nvPr/>
        </p:nvSpPr>
        <p:spPr>
          <a:xfrm>
            <a:off x="750770" y="1690688"/>
            <a:ext cx="11579192" cy="3970318"/>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dirty="0">
                <a:solidFill>
                  <a:srgbClr val="008000"/>
                </a:solidFill>
                <a:latin typeface="Courier New" panose="02070309020205020404" pitchFamily="49" charset="0"/>
              </a:rPr>
              <a:t>/*</a:t>
            </a:r>
          </a:p>
          <a:p>
            <a:r>
              <a:rPr lang="en-US" dirty="0">
                <a:solidFill>
                  <a:srgbClr val="008000"/>
                </a:solidFill>
                <a:latin typeface="Courier New" panose="02070309020205020404" pitchFamily="49" charset="0"/>
              </a:rPr>
              <a:t> Estimate the individual effects of the </a:t>
            </a:r>
          </a:p>
          <a:p>
            <a:r>
              <a:rPr lang="en-US" dirty="0">
                <a:solidFill>
                  <a:srgbClr val="008000"/>
                </a:solidFill>
                <a:latin typeface="Courier New" panose="02070309020205020404" pitchFamily="49" charset="0"/>
              </a:rPr>
              <a:t> given experimental design </a:t>
            </a:r>
          </a:p>
          <a:p>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=insulation;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insulation; </a:t>
            </a:r>
            <a:r>
              <a:rPr lang="en-US" dirty="0">
                <a:solidFill>
                  <a:srgbClr val="008000"/>
                </a:solidFill>
                <a:latin typeface="Courier New" panose="02070309020205020404" pitchFamily="49" charset="0"/>
              </a:rPr>
              <a:t>*we have one block and one factor;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cost =  insulation; </a:t>
            </a:r>
            <a:r>
              <a:rPr lang="en-US" dirty="0">
                <a:solidFill>
                  <a:srgbClr val="008000"/>
                </a:solidFill>
                <a:latin typeface="Courier New" panose="02070309020205020404" pitchFamily="49" charset="0"/>
              </a:rPr>
              <a:t>*cost is a linear model of the month and the </a:t>
            </a:r>
          </a:p>
          <a:p>
            <a:r>
              <a:rPr lang="en-US" dirty="0">
                <a:solidFill>
                  <a:srgbClr val="008000"/>
                </a:solidFill>
                <a:latin typeface="Courier New" panose="02070309020205020404" pitchFamily="49" charset="0"/>
              </a:rPr>
              <a:t>								    type of insulation;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insulation/</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=TUKEY; </a:t>
            </a:r>
            <a:r>
              <a:rPr lang="en-US" dirty="0">
                <a:solidFill>
                  <a:srgbClr val="008000"/>
                </a:solidFill>
                <a:latin typeface="Courier New" panose="02070309020205020404" pitchFamily="49" charset="0"/>
              </a:rPr>
              <a:t>*multiple effects adjustment TUKEY;</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endParaRPr lang="en-US" dirty="0"/>
          </a:p>
        </p:txBody>
      </p:sp>
      <p:sp>
        <p:nvSpPr>
          <p:cNvPr id="5" name="Oval 4"/>
          <p:cNvSpPr/>
          <p:nvPr/>
        </p:nvSpPr>
        <p:spPr>
          <a:xfrm>
            <a:off x="3445844" y="3493971"/>
            <a:ext cx="1809550" cy="6641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24977" y="5683616"/>
            <a:ext cx="2745752" cy="369332"/>
          </a:xfrm>
          <a:prstGeom prst="rect">
            <a:avLst/>
          </a:prstGeom>
          <a:noFill/>
        </p:spPr>
        <p:txBody>
          <a:bodyPr wrap="none" rtlCol="0">
            <a:spAutoFit/>
          </a:bodyPr>
          <a:lstStyle/>
          <a:p>
            <a:r>
              <a:rPr lang="en-US" dirty="0" smtClean="0"/>
              <a:t>Month is not in the model. </a:t>
            </a:r>
            <a:endParaRPr lang="en-US" dirty="0"/>
          </a:p>
        </p:txBody>
      </p:sp>
      <p:cxnSp>
        <p:nvCxnSpPr>
          <p:cNvPr id="8" name="Straight Connector 7"/>
          <p:cNvCxnSpPr>
            <a:stCxn id="6" idx="0"/>
            <a:endCxn id="5" idx="4"/>
          </p:cNvCxnSpPr>
          <p:nvPr/>
        </p:nvCxnSpPr>
        <p:spPr>
          <a:xfrm flipH="1" flipV="1">
            <a:off x="4350619" y="4158114"/>
            <a:ext cx="747234" cy="152550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07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ot of all pairwise cost least-squares means differences for insulation with Tukey adjustment at significance level 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887" y="1094555"/>
            <a:ext cx="5295098" cy="5295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32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85989971"/>
              </p:ext>
            </p:extLst>
          </p:nvPr>
        </p:nvGraphicFramePr>
        <p:xfrm>
          <a:off x="838200" y="3526314"/>
          <a:ext cx="10515600" cy="949960"/>
        </p:xfrm>
        <a:graphic>
          <a:graphicData uri="http://schemas.openxmlformats.org/drawingml/2006/table">
            <a:tbl>
              <a:tblPr/>
              <a:tblGrid>
                <a:gridCol w="1752600">
                  <a:extLst>
                    <a:ext uri="{9D8B030D-6E8A-4147-A177-3AD203B41FA5}">
                      <a16:colId xmlns:a16="http://schemas.microsoft.com/office/drawing/2014/main" val="2651815420"/>
                    </a:ext>
                  </a:extLst>
                </a:gridCol>
                <a:gridCol w="1752600">
                  <a:extLst>
                    <a:ext uri="{9D8B030D-6E8A-4147-A177-3AD203B41FA5}">
                      <a16:colId xmlns:a16="http://schemas.microsoft.com/office/drawing/2014/main" val="1532149039"/>
                    </a:ext>
                  </a:extLst>
                </a:gridCol>
                <a:gridCol w="1752600">
                  <a:extLst>
                    <a:ext uri="{9D8B030D-6E8A-4147-A177-3AD203B41FA5}">
                      <a16:colId xmlns:a16="http://schemas.microsoft.com/office/drawing/2014/main" val="1630576009"/>
                    </a:ext>
                  </a:extLst>
                </a:gridCol>
                <a:gridCol w="1752600">
                  <a:extLst>
                    <a:ext uri="{9D8B030D-6E8A-4147-A177-3AD203B41FA5}">
                      <a16:colId xmlns:a16="http://schemas.microsoft.com/office/drawing/2014/main" val="2845119517"/>
                    </a:ext>
                  </a:extLst>
                </a:gridCol>
                <a:gridCol w="1752600">
                  <a:extLst>
                    <a:ext uri="{9D8B030D-6E8A-4147-A177-3AD203B41FA5}">
                      <a16:colId xmlns:a16="http://schemas.microsoft.com/office/drawing/2014/main" val="3648278190"/>
                    </a:ext>
                  </a:extLst>
                </a:gridCol>
                <a:gridCol w="1752600">
                  <a:extLst>
                    <a:ext uri="{9D8B030D-6E8A-4147-A177-3AD203B41FA5}">
                      <a16:colId xmlns:a16="http://schemas.microsoft.com/office/drawing/2014/main" val="1233125438"/>
                    </a:ext>
                  </a:extLst>
                </a:gridCol>
              </a:tblGrid>
              <a:tr h="0">
                <a:tc>
                  <a:txBody>
                    <a:bodyPr/>
                    <a:lstStyle/>
                    <a:p>
                      <a:pPr fontAlgn="t"/>
                      <a:r>
                        <a:rPr lang="en-US" b="0" i="0">
                          <a:solidFill>
                            <a:srgbClr val="000000"/>
                          </a:solidFill>
                          <a:effectLst/>
                          <a:latin typeface="Arial" panose="020B0604020202020204" pitchFamily="34" charset="0"/>
                        </a:rPr>
                        <a:t>Contrast</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Contrast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469954216"/>
                  </a:ext>
                </a:extLst>
              </a:tr>
              <a:tr h="0">
                <a:tc>
                  <a:txBody>
                    <a:bodyPr/>
                    <a:lstStyle/>
                    <a:p>
                      <a:pPr fontAlgn="t"/>
                      <a:r>
                        <a:rPr lang="en-US" b="0" i="0">
                          <a:solidFill>
                            <a:srgbClr val="000000"/>
                          </a:solidFill>
                          <a:effectLst/>
                          <a:latin typeface="Arial" panose="020B0604020202020204" pitchFamily="34" charset="0"/>
                        </a:rPr>
                        <a:t>Insulation 2 and 4 -vs- 1 and 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291.2645333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9.83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0.0139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231603147"/>
                  </a:ext>
                </a:extLst>
              </a:tr>
            </a:tbl>
          </a:graphicData>
        </a:graphic>
      </p:graphicFrame>
      <p:sp>
        <p:nvSpPr>
          <p:cNvPr id="5" name="TextBox 4"/>
          <p:cNvSpPr txBox="1"/>
          <p:nvPr/>
        </p:nvSpPr>
        <p:spPr>
          <a:xfrm>
            <a:off x="838200" y="2213811"/>
            <a:ext cx="10606238" cy="954107"/>
          </a:xfrm>
          <a:prstGeom prst="rect">
            <a:avLst/>
          </a:prstGeom>
          <a:noFill/>
        </p:spPr>
        <p:txBody>
          <a:bodyPr wrap="square" rtlCol="0">
            <a:spAutoFit/>
          </a:bodyPr>
          <a:lstStyle/>
          <a:p>
            <a:r>
              <a:rPr lang="en-US" sz="2800" b="1" dirty="0" smtClean="0"/>
              <a:t>Barely have enough power just for this contrast (if I didn’t do multiple comparisons). </a:t>
            </a:r>
            <a:endParaRPr lang="en-US" sz="2800" b="1" dirty="0"/>
          </a:p>
        </p:txBody>
      </p:sp>
    </p:spTree>
    <p:extLst>
      <p:ext uri="{BB962C8B-B14F-4D97-AF65-F5344CB8AC3E}">
        <p14:creationId xmlns:p14="http://schemas.microsoft.com/office/powerpoint/2010/main" val="1524193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So what have we learned?</a:t>
            </a:r>
            <a:endParaRPr lang="en-US" dirty="0">
              <a:solidFill>
                <a:schemeClr val="accent1">
                  <a:lumMod val="75000"/>
                </a:schemeClr>
              </a:solidFill>
            </a:endParaRPr>
          </a:p>
        </p:txBody>
      </p:sp>
      <p:sp>
        <p:nvSpPr>
          <p:cNvPr id="3" name="Content Placeholder 2"/>
          <p:cNvSpPr>
            <a:spLocks noGrp="1"/>
          </p:cNvSpPr>
          <p:nvPr>
            <p:ph idx="1"/>
          </p:nvPr>
        </p:nvSpPr>
        <p:spPr/>
        <p:txBody>
          <a:bodyPr/>
          <a:lstStyle/>
          <a:p>
            <a:pPr marL="0" indent="0">
              <a:buNone/>
            </a:pPr>
            <a:r>
              <a:rPr lang="en-US" dirty="0" smtClean="0"/>
              <a:t>Blocks are extra sources of variability that we account for in our sampling plan.</a:t>
            </a:r>
          </a:p>
          <a:p>
            <a:pPr marL="0" indent="0">
              <a:buNone/>
            </a:pPr>
            <a:endParaRPr lang="en-US" dirty="0"/>
          </a:p>
          <a:p>
            <a:pPr marL="0" indent="0">
              <a:buNone/>
            </a:pPr>
            <a:r>
              <a:rPr lang="en-US" dirty="0" smtClean="0"/>
              <a:t>By </a:t>
            </a:r>
            <a:r>
              <a:rPr lang="en-US" dirty="0" smtClean="0">
                <a:solidFill>
                  <a:schemeClr val="accent1">
                    <a:lumMod val="75000"/>
                  </a:schemeClr>
                </a:solidFill>
              </a:rPr>
              <a:t>removing</a:t>
            </a:r>
            <a:r>
              <a:rPr lang="en-US" dirty="0" smtClean="0"/>
              <a:t> that variability, we can get better estimates of what we are studying.  </a:t>
            </a:r>
          </a:p>
          <a:p>
            <a:pPr marL="0" indent="0">
              <a:buNone/>
            </a:pPr>
            <a:endParaRPr lang="en-US" dirty="0"/>
          </a:p>
          <a:p>
            <a:pPr marL="0" indent="0">
              <a:buNone/>
            </a:pPr>
            <a:r>
              <a:rPr lang="en-US" dirty="0" smtClean="0"/>
              <a:t>They are things we are </a:t>
            </a:r>
            <a:r>
              <a:rPr lang="en-US" dirty="0" smtClean="0">
                <a:solidFill>
                  <a:schemeClr val="accent1">
                    <a:lumMod val="75000"/>
                  </a:schemeClr>
                </a:solidFill>
              </a:rPr>
              <a:t>not interested </a:t>
            </a:r>
            <a:r>
              <a:rPr lang="en-US" dirty="0" smtClean="0"/>
              <a:t>in studying, but they an change the results if we don’t account for them. </a:t>
            </a:r>
            <a:endParaRPr lang="en-US" dirty="0"/>
          </a:p>
        </p:txBody>
      </p:sp>
    </p:spTree>
    <p:extLst>
      <p:ext uri="{BB962C8B-B14F-4D97-AF65-F5344CB8AC3E}">
        <p14:creationId xmlns:p14="http://schemas.microsoft.com/office/powerpoint/2010/main" val="208790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818"/>
            <a:ext cx="10515600" cy="5715145"/>
          </a:xfrm>
        </p:spPr>
        <p:txBody>
          <a:bodyPr/>
          <a:lstStyle/>
          <a:p>
            <a:pPr marL="0" indent="0">
              <a:buNone/>
            </a:pPr>
            <a:r>
              <a:rPr lang="en-US" dirty="0" smtClean="0"/>
              <a:t>Last time there were two things that we needed to go over more.  The big one is : </a:t>
            </a:r>
          </a:p>
          <a:p>
            <a:pPr marL="0" indent="0">
              <a:buNone/>
            </a:pPr>
            <a:endParaRPr lang="en-US" dirty="0" smtClean="0"/>
          </a:p>
          <a:p>
            <a:pPr marL="0" indent="0" algn="ctr">
              <a:buNone/>
            </a:pPr>
            <a:r>
              <a:rPr lang="en-US" b="1" dirty="0" smtClean="0"/>
              <a:t>Additional Covariates</a:t>
            </a:r>
          </a:p>
          <a:p>
            <a:pPr marL="0" indent="0">
              <a:buNone/>
            </a:pPr>
            <a:endParaRPr lang="en-US" dirty="0"/>
          </a:p>
          <a:p>
            <a:pPr marL="0" indent="0">
              <a:buNone/>
            </a:pPr>
            <a:r>
              <a:rPr lang="en-US" dirty="0" smtClean="0"/>
              <a:t>Why are additional covariates so important? </a:t>
            </a:r>
          </a:p>
          <a:p>
            <a:pPr marL="0" indent="0">
              <a:buNone/>
            </a:pPr>
            <a:r>
              <a:rPr lang="en-US" dirty="0" smtClean="0"/>
              <a:t>If you are randomizing out extra variability, does it matter?  </a:t>
            </a:r>
          </a:p>
        </p:txBody>
      </p:sp>
    </p:spTree>
    <p:extLst>
      <p:ext uri="{BB962C8B-B14F-4D97-AF65-F5344CB8AC3E}">
        <p14:creationId xmlns:p14="http://schemas.microsoft.com/office/powerpoint/2010/main" val="183564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895"/>
            <a:ext cx="10515600" cy="5455068"/>
          </a:xfrm>
        </p:spPr>
        <p:txBody>
          <a:bodyPr>
            <a:normAutofit fontScale="92500"/>
          </a:bodyPr>
          <a:lstStyle/>
          <a:p>
            <a:pPr marL="0" indent="0">
              <a:buNone/>
            </a:pPr>
            <a:r>
              <a:rPr lang="en-US" dirty="0"/>
              <a:t>What we have been dealing with are </a:t>
            </a:r>
            <a:r>
              <a:rPr lang="en-US" dirty="0" smtClean="0"/>
              <a:t>“complete” designs.  </a:t>
            </a:r>
          </a:p>
          <a:p>
            <a:pPr marL="0" indent="0">
              <a:buNone/>
            </a:pPr>
            <a:endParaRPr lang="en-US" dirty="0" smtClean="0"/>
          </a:p>
          <a:p>
            <a:pPr marL="0" indent="0">
              <a:buNone/>
            </a:pPr>
            <a:r>
              <a:rPr lang="en-US" dirty="0" smtClean="0"/>
              <a:t>That is everyone factor/block gets the same number of observations. </a:t>
            </a:r>
          </a:p>
          <a:p>
            <a:pPr marL="0" indent="0">
              <a:buNone/>
            </a:pPr>
            <a:endParaRPr lang="en-US" dirty="0"/>
          </a:p>
          <a:p>
            <a:pPr marL="0" indent="0">
              <a:buNone/>
            </a:pPr>
            <a:r>
              <a:rPr lang="en-US" b="1" u="sng" dirty="0" smtClean="0"/>
              <a:t>This is unrealistic</a:t>
            </a:r>
            <a:r>
              <a:rPr lang="en-US" dirty="0" smtClean="0"/>
              <a:t>. In a real study, we will not be able to always get the same number of experimental units for each treatment or within each block.  </a:t>
            </a:r>
          </a:p>
          <a:p>
            <a:pPr marL="0" indent="0">
              <a:buNone/>
            </a:pPr>
            <a:endParaRPr lang="en-US" dirty="0"/>
          </a:p>
          <a:p>
            <a:pPr marL="0" indent="0">
              <a:buNone/>
            </a:pPr>
            <a:r>
              <a:rPr lang="en-US" dirty="0" smtClean="0"/>
              <a:t>This makes all of the pretty book formulas blow up. One reason I have not and will not show you them is that SAS doesn’t really care. </a:t>
            </a:r>
            <a:endParaRPr lang="en-US" dirty="0"/>
          </a:p>
          <a:p>
            <a:pPr marL="0" indent="0">
              <a:buNone/>
            </a:pPr>
            <a:endParaRPr lang="en-US" dirty="0" smtClean="0"/>
          </a:p>
          <a:p>
            <a:pPr marL="0" indent="0">
              <a:buNone/>
            </a:pPr>
            <a:r>
              <a:rPr lang="en-US" dirty="0" smtClean="0"/>
              <a:t>But you will notice some results will change (e.g. Type I and Type III sums of squares, mean estimates vs. </a:t>
            </a:r>
            <a:r>
              <a:rPr lang="en-US" dirty="0" err="1" smtClean="0"/>
              <a:t>lsmean</a:t>
            </a:r>
            <a:r>
              <a:rPr lang="en-US" dirty="0" smtClean="0"/>
              <a:t> estimates in </a:t>
            </a:r>
            <a:r>
              <a:rPr lang="en-US" dirty="0" err="1" smtClean="0"/>
              <a:t>proc</a:t>
            </a:r>
            <a:r>
              <a:rPr lang="en-US" dirty="0" smtClean="0"/>
              <a:t> </a:t>
            </a:r>
            <a:r>
              <a:rPr lang="en-US" dirty="0" err="1" smtClean="0"/>
              <a:t>glm</a:t>
            </a:r>
            <a:r>
              <a:rPr lang="en-US" dirty="0" smtClean="0"/>
              <a:t>) </a:t>
            </a:r>
            <a:endParaRPr lang="en-US" dirty="0"/>
          </a:p>
        </p:txBody>
      </p:sp>
    </p:spTree>
    <p:extLst>
      <p:ext uri="{BB962C8B-B14F-4D97-AF65-F5344CB8AC3E}">
        <p14:creationId xmlns:p14="http://schemas.microsoft.com/office/powerpoint/2010/main" val="263554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75000"/>
                  </a:schemeClr>
                </a:solidFill>
              </a:rPr>
              <a:t>What Breaks Down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pPr marL="0" indent="0">
              <a:buNone/>
            </a:pPr>
            <a:r>
              <a:rPr lang="en-US" dirty="0" smtClean="0"/>
              <a:t>Tukey’s test (as well as most other tests other than </a:t>
            </a:r>
            <a:r>
              <a:rPr lang="en-US" dirty="0" err="1" smtClean="0"/>
              <a:t>Bonferonni</a:t>
            </a:r>
            <a:r>
              <a:rPr lang="en-US" dirty="0" smtClean="0"/>
              <a:t> break down). You either </a:t>
            </a:r>
          </a:p>
          <a:p>
            <a:pPr marL="0" indent="0">
              <a:buNone/>
            </a:pPr>
            <a:r>
              <a:rPr lang="en-US" dirty="0"/>
              <a:t>	</a:t>
            </a:r>
            <a:r>
              <a:rPr lang="en-US" dirty="0" smtClean="0"/>
              <a:t>a) Use </a:t>
            </a:r>
            <a:r>
              <a:rPr lang="en-US" dirty="0" err="1" smtClean="0"/>
              <a:t>Bonferroni</a:t>
            </a:r>
            <a:r>
              <a:rPr lang="en-US" dirty="0" smtClean="0"/>
              <a:t> </a:t>
            </a:r>
          </a:p>
          <a:p>
            <a:pPr marL="0" indent="0">
              <a:buNone/>
            </a:pPr>
            <a:r>
              <a:rPr lang="en-US" dirty="0"/>
              <a:t>	</a:t>
            </a:r>
            <a:r>
              <a:rPr lang="en-US" dirty="0" smtClean="0"/>
              <a:t>b) Search for another method that will work (most likely there 		     isn’t one) </a:t>
            </a:r>
          </a:p>
          <a:p>
            <a:pPr marL="0" indent="0">
              <a:buNone/>
            </a:pPr>
            <a:r>
              <a:rPr lang="en-US" dirty="0" smtClean="0"/>
              <a:t>Type I and Type III sums of squares mean different things and may give diverging answers. </a:t>
            </a:r>
          </a:p>
          <a:p>
            <a:pPr marL="0" indent="0">
              <a:buNone/>
            </a:pPr>
            <a:r>
              <a:rPr lang="en-US" dirty="0" smtClean="0"/>
              <a:t>It is usually preferable to do </a:t>
            </a:r>
            <a:r>
              <a:rPr lang="en-US" dirty="0" smtClean="0">
                <a:solidFill>
                  <a:schemeClr val="accent1">
                    <a:lumMod val="75000"/>
                  </a:schemeClr>
                </a:solidFill>
              </a:rPr>
              <a:t>Type III </a:t>
            </a:r>
            <a:r>
              <a:rPr lang="en-US" dirty="0" smtClean="0"/>
              <a:t>sums of squares.  This is the variability that is accounted for by the Factor/Block given all of the other Factor/Blocks are in the model</a:t>
            </a:r>
          </a:p>
          <a:p>
            <a:pPr marL="0" indent="0">
              <a:buNone/>
            </a:pPr>
            <a:endParaRPr lang="en-US" dirty="0"/>
          </a:p>
        </p:txBody>
      </p:sp>
    </p:spTree>
    <p:extLst>
      <p:ext uri="{BB962C8B-B14F-4D97-AF65-F5344CB8AC3E}">
        <p14:creationId xmlns:p14="http://schemas.microsoft.com/office/powerpoint/2010/main" val="1642937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marL="0" indent="0">
              <a:buNone/>
            </a:pPr>
            <a:r>
              <a:rPr lang="en-US" dirty="0" smtClean="0"/>
              <a:t>A company is interested in determining the optimal amount of flower to use in making it’s cookies “chewier”.  In this study, three flower amounts are considered and chocolate chip cookies are made in two kitchens by two different chefs (each chef visits both kitchens).   </a:t>
            </a:r>
            <a:endParaRPr lang="en-US" dirty="0"/>
          </a:p>
        </p:txBody>
      </p:sp>
    </p:spTree>
    <p:extLst>
      <p:ext uri="{BB962C8B-B14F-4D97-AF65-F5344CB8AC3E}">
        <p14:creationId xmlns:p14="http://schemas.microsoft.com/office/powerpoint/2010/main" val="171334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solidFill>
                  <a:schemeClr val="accent1">
                    <a:lumMod val="75000"/>
                  </a:schemeClr>
                </a:solidFill>
              </a:rPr>
              <a:t>Factor</a:t>
            </a:r>
            <a:r>
              <a:rPr lang="en-US" dirty="0"/>
              <a:t>: </a:t>
            </a:r>
            <a:r>
              <a:rPr lang="en-US" dirty="0" smtClean="0"/>
              <a:t>Amount of flour in the cookie recipe.</a:t>
            </a:r>
          </a:p>
          <a:p>
            <a:pPr marL="0" indent="0">
              <a:buNone/>
            </a:pPr>
            <a:r>
              <a:rPr lang="en-US" b="1" dirty="0" smtClean="0">
                <a:solidFill>
                  <a:schemeClr val="accent1">
                    <a:lumMod val="75000"/>
                  </a:schemeClr>
                </a:solidFill>
              </a:rPr>
              <a:t>Blocks</a:t>
            </a:r>
            <a:r>
              <a:rPr lang="en-US" b="1" dirty="0" smtClean="0"/>
              <a:t> </a:t>
            </a:r>
            <a:r>
              <a:rPr lang="en-US" dirty="0"/>
              <a:t>: </a:t>
            </a:r>
            <a:r>
              <a:rPr lang="en-US" dirty="0" smtClean="0"/>
              <a:t>Chef and Kitchen</a:t>
            </a:r>
          </a:p>
          <a:p>
            <a:pPr marL="0" indent="0">
              <a:buNone/>
            </a:pPr>
            <a:r>
              <a:rPr lang="en-US" b="1" dirty="0" smtClean="0">
                <a:solidFill>
                  <a:schemeClr val="accent1">
                    <a:lumMod val="75000"/>
                  </a:schemeClr>
                </a:solidFill>
              </a:rPr>
              <a:t>Experimental </a:t>
            </a:r>
            <a:r>
              <a:rPr lang="en-US" b="1" dirty="0">
                <a:solidFill>
                  <a:schemeClr val="accent1">
                    <a:lumMod val="75000"/>
                  </a:schemeClr>
                </a:solidFill>
              </a:rPr>
              <a:t>Unit</a:t>
            </a:r>
            <a:r>
              <a:rPr lang="en-US" dirty="0"/>
              <a:t>:  </a:t>
            </a:r>
            <a:r>
              <a:rPr lang="en-US" dirty="0" smtClean="0"/>
              <a:t>Cookie Batch</a:t>
            </a:r>
            <a:endParaRPr lang="en-US" dirty="0"/>
          </a:p>
          <a:p>
            <a:pPr marL="0" indent="0">
              <a:buNone/>
            </a:pPr>
            <a:r>
              <a:rPr lang="en-US" b="1" dirty="0">
                <a:solidFill>
                  <a:schemeClr val="accent1">
                    <a:lumMod val="75000"/>
                  </a:schemeClr>
                </a:solidFill>
              </a:rPr>
              <a:t>Measurement</a:t>
            </a:r>
            <a:r>
              <a:rPr lang="en-US" b="1" dirty="0"/>
              <a:t>:    </a:t>
            </a:r>
            <a:r>
              <a:rPr lang="en-US" dirty="0" smtClean="0"/>
              <a:t>Cookie Chewiness. </a:t>
            </a:r>
            <a:endParaRPr lang="en-US" dirty="0"/>
          </a:p>
          <a:p>
            <a:pPr marL="0" indent="0">
              <a:buNone/>
            </a:pPr>
            <a:endParaRPr lang="en-US" dirty="0"/>
          </a:p>
          <a:p>
            <a:pPr marL="0" indent="0">
              <a:buNone/>
            </a:pPr>
            <a:r>
              <a:rPr lang="en-US" b="1" dirty="0">
                <a:solidFill>
                  <a:schemeClr val="accent1">
                    <a:lumMod val="75000"/>
                  </a:schemeClr>
                </a:solidFill>
              </a:rPr>
              <a:t>Tests of Interest</a:t>
            </a:r>
            <a:r>
              <a:rPr lang="en-US" dirty="0"/>
              <a:t>: Differences between all </a:t>
            </a:r>
            <a:r>
              <a:rPr lang="en-US" dirty="0" smtClean="0"/>
              <a:t>flower </a:t>
            </a:r>
            <a:r>
              <a:rPr lang="en-US" dirty="0"/>
              <a:t>types. </a:t>
            </a:r>
          </a:p>
          <a:p>
            <a:pPr marL="0" indent="0">
              <a:buNone/>
            </a:pPr>
            <a:r>
              <a:rPr lang="en-US" dirty="0"/>
              <a:t>		 </a:t>
            </a:r>
            <a:r>
              <a:rPr lang="en-US" dirty="0" smtClean="0"/>
              <a:t>        Also is there are difference between Chefs? </a:t>
            </a:r>
            <a:endParaRPr lang="en-US" dirty="0"/>
          </a:p>
          <a:p>
            <a:pPr marL="0" indent="0">
              <a:buNone/>
            </a:pPr>
            <a:r>
              <a:rPr lang="en-US" b="1" dirty="0">
                <a:solidFill>
                  <a:schemeClr val="accent1">
                    <a:lumMod val="75000"/>
                  </a:schemeClr>
                </a:solidFill>
              </a:rPr>
              <a:t>Experiment Wise Error Rate</a:t>
            </a:r>
            <a:r>
              <a:rPr lang="en-US" dirty="0"/>
              <a:t>: </a:t>
            </a:r>
            <a:r>
              <a:rPr lang="el-GR" dirty="0"/>
              <a:t>α</a:t>
            </a:r>
            <a:r>
              <a:rPr lang="en-US" dirty="0"/>
              <a:t>=0.05 </a:t>
            </a:r>
          </a:p>
          <a:p>
            <a:pPr marL="0" indent="0">
              <a:buNone/>
            </a:pPr>
            <a:endParaRPr lang="en-US" dirty="0"/>
          </a:p>
        </p:txBody>
      </p:sp>
    </p:spTree>
    <p:extLst>
      <p:ext uri="{BB962C8B-B14F-4D97-AF65-F5344CB8AC3E}">
        <p14:creationId xmlns:p14="http://schemas.microsoft.com/office/powerpoint/2010/main" val="378259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5663" y="1265751"/>
            <a:ext cx="8508733" cy="4247317"/>
          </a:xfrm>
          <a:prstGeom prst="rect">
            <a:avLst/>
          </a:prstGeom>
        </p:spPr>
        <p:txBody>
          <a:bodyPr wrap="square">
            <a:spAutoFit/>
          </a:bodyPr>
          <a:lstStyle/>
          <a:p>
            <a:r>
              <a:rPr lang="en-US" dirty="0">
                <a:solidFill>
                  <a:srgbClr val="008000"/>
                </a:solidFill>
                <a:latin typeface="Courier New" panose="02070309020205020404" pitchFamily="49" charset="0"/>
              </a:rPr>
              <a:t>/* Cookie Chewiness for example 2</a:t>
            </a:r>
          </a:p>
          <a:p>
            <a:r>
              <a:rPr lang="en-US" dirty="0">
                <a:solidFill>
                  <a:srgbClr val="008000"/>
                </a:solidFill>
                <a:latin typeface="Courier New" panose="02070309020205020404" pitchFamily="49" charset="0"/>
              </a:rPr>
              <a:t>   class 3*/</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chew;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chef kitchen flour chew @@;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1 1 1 1.620 1 1 1 1.342 1 2 1 2.669 1 2 1 2.687</a:t>
            </a:r>
          </a:p>
          <a:p>
            <a:r>
              <a:rPr lang="en-US" dirty="0">
                <a:solidFill>
                  <a:srgbClr val="000000"/>
                </a:solidFill>
                <a:latin typeface="Courier New" panose="02070309020205020404" pitchFamily="49" charset="0"/>
              </a:rPr>
              <a:t>	1 2 1 2.155 1 2 1 4.000 1 1 2 3.228 1 1 2 5.762</a:t>
            </a:r>
          </a:p>
          <a:p>
            <a:r>
              <a:rPr lang="en-US" dirty="0">
                <a:solidFill>
                  <a:srgbClr val="000000"/>
                </a:solidFill>
                <a:latin typeface="Courier New" panose="02070309020205020404" pitchFamily="49" charset="0"/>
              </a:rPr>
              <a:t>	1 2 2 6.219 1 2 2 8.207 1 1 3 6.615 1 1 3 8.245</a:t>
            </a:r>
          </a:p>
          <a:p>
            <a:r>
              <a:rPr lang="en-US" dirty="0">
                <a:solidFill>
                  <a:srgbClr val="000000"/>
                </a:solidFill>
                <a:latin typeface="Courier New" panose="02070309020205020404" pitchFamily="49" charset="0"/>
              </a:rPr>
              <a:t>	1 1 3 8.077 1 2 3 11.37 2 1 1 2.282 2 2 1 4.233</a:t>
            </a:r>
          </a:p>
          <a:p>
            <a:r>
              <a:rPr lang="en-US" dirty="0">
                <a:solidFill>
                  <a:srgbClr val="000000"/>
                </a:solidFill>
                <a:latin typeface="Courier New" panose="02070309020205020404" pitchFamily="49" charset="0"/>
              </a:rPr>
              <a:t>	2 2 1 4.664 2 2 1 3.002 2 2 1 4.506 2 2 1 6.385</a:t>
            </a:r>
          </a:p>
          <a:p>
            <a:r>
              <a:rPr lang="en-US" dirty="0">
                <a:solidFill>
                  <a:srgbClr val="000000"/>
                </a:solidFill>
                <a:latin typeface="Courier New" panose="02070309020205020404" pitchFamily="49" charset="0"/>
              </a:rPr>
              <a:t>	2 2 1 3.696 2 1 2 5.080 2 1 2 4.741 2 1 2 4.522</a:t>
            </a:r>
          </a:p>
          <a:p>
            <a:r>
              <a:rPr lang="en-US" dirty="0">
                <a:solidFill>
                  <a:srgbClr val="000000"/>
                </a:solidFill>
                <a:latin typeface="Courier New" panose="02070309020205020404" pitchFamily="49" charset="0"/>
              </a:rPr>
              <a:t>	2 2 2 4.647 2 2 2 4.999 2 2 2 5.939 2 1 3 8.240</a:t>
            </a:r>
          </a:p>
          <a:p>
            <a:r>
              <a:rPr lang="en-US" dirty="0">
                <a:solidFill>
                  <a:srgbClr val="000000"/>
                </a:solidFill>
                <a:latin typeface="Courier New" panose="02070309020205020404" pitchFamily="49" charset="0"/>
              </a:rPr>
              <a:t>	2 1 3 6.330 2 1 3 9.453 2 1 3 7.727 2 2 3 7.809</a:t>
            </a:r>
          </a:p>
          <a:p>
            <a:r>
              <a:rPr lang="en-US" dirty="0">
                <a:solidFill>
                  <a:srgbClr val="000000"/>
                </a:solidFill>
                <a:latin typeface="Courier New" panose="02070309020205020404" pitchFamily="49" charset="0"/>
              </a:rPr>
              <a:t>	2 2 3 8.942</a:t>
            </a:r>
          </a:p>
          <a:p>
            <a:r>
              <a:rPr lang="en-US"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133613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7603" y="1670580"/>
            <a:ext cx="8069179" cy="2585323"/>
          </a:xfrm>
          <a:prstGeom prst="rect">
            <a:avLst/>
          </a:prstGeom>
        </p:spPr>
        <p:txBody>
          <a:bodyPr wrap="square">
            <a:spAutoFit/>
          </a:bodyPr>
          <a:lstStyle/>
          <a:p>
            <a:endParaRPr lang="en-US" dirty="0">
              <a:solidFill>
                <a:srgbClr val="000000"/>
              </a:solidFill>
              <a:latin typeface="Courier New" panose="02070309020205020404" pitchFamily="49" charset="0"/>
            </a:endParaRP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 = chew;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*Three class variables;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chef kitchen flour; </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*Only main effects for now;</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chew = flour chef kitchen;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flour/</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=bon;</a:t>
            </a:r>
          </a:p>
          <a:p>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*above line adjusts using a </a:t>
            </a:r>
            <a:r>
              <a:rPr lang="en-US" dirty="0" err="1">
                <a:solidFill>
                  <a:srgbClr val="008000"/>
                </a:solidFill>
                <a:latin typeface="Courier New" panose="02070309020205020404" pitchFamily="49" charset="0"/>
              </a:rPr>
              <a:t>Bonferroni</a:t>
            </a:r>
            <a:r>
              <a:rPr lang="en-US" dirty="0">
                <a:solidFill>
                  <a:srgbClr val="008000"/>
                </a:solidFill>
                <a:latin typeface="Courier New" panose="02070309020205020404" pitchFamily="49" charset="0"/>
              </a:rPr>
              <a:t> adjustment;</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endParaRPr lang="en-US" dirty="0"/>
          </a:p>
        </p:txBody>
      </p:sp>
    </p:spTree>
    <p:extLst>
      <p:ext uri="{BB962C8B-B14F-4D97-AF65-F5344CB8AC3E}">
        <p14:creationId xmlns:p14="http://schemas.microsoft.com/office/powerpoint/2010/main" val="3095648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3257675"/>
              </p:ext>
            </p:extLst>
          </p:nvPr>
        </p:nvGraphicFramePr>
        <p:xfrm>
          <a:off x="838200" y="1121469"/>
          <a:ext cx="10515600" cy="1351280"/>
        </p:xfrm>
        <a:graphic>
          <a:graphicData uri="http://schemas.openxmlformats.org/drawingml/2006/table">
            <a:tbl>
              <a:tblPr/>
              <a:tblGrid>
                <a:gridCol w="1752600">
                  <a:extLst>
                    <a:ext uri="{9D8B030D-6E8A-4147-A177-3AD203B41FA5}">
                      <a16:colId xmlns:a16="http://schemas.microsoft.com/office/drawing/2014/main" val="4229492669"/>
                    </a:ext>
                  </a:extLst>
                </a:gridCol>
                <a:gridCol w="1752600">
                  <a:extLst>
                    <a:ext uri="{9D8B030D-6E8A-4147-A177-3AD203B41FA5}">
                      <a16:colId xmlns:a16="http://schemas.microsoft.com/office/drawing/2014/main" val="227091898"/>
                    </a:ext>
                  </a:extLst>
                </a:gridCol>
                <a:gridCol w="1752600">
                  <a:extLst>
                    <a:ext uri="{9D8B030D-6E8A-4147-A177-3AD203B41FA5}">
                      <a16:colId xmlns:a16="http://schemas.microsoft.com/office/drawing/2014/main" val="1878092654"/>
                    </a:ext>
                  </a:extLst>
                </a:gridCol>
                <a:gridCol w="1752600">
                  <a:extLst>
                    <a:ext uri="{9D8B030D-6E8A-4147-A177-3AD203B41FA5}">
                      <a16:colId xmlns:a16="http://schemas.microsoft.com/office/drawing/2014/main" val="2680774907"/>
                    </a:ext>
                  </a:extLst>
                </a:gridCol>
                <a:gridCol w="1752600">
                  <a:extLst>
                    <a:ext uri="{9D8B030D-6E8A-4147-A177-3AD203B41FA5}">
                      <a16:colId xmlns:a16="http://schemas.microsoft.com/office/drawing/2014/main" val="3530793696"/>
                    </a:ext>
                  </a:extLst>
                </a:gridCol>
                <a:gridCol w="1752600">
                  <a:extLst>
                    <a:ext uri="{9D8B030D-6E8A-4147-A177-3AD203B41FA5}">
                      <a16:colId xmlns:a16="http://schemas.microsoft.com/office/drawing/2014/main" val="2376318514"/>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Type I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57280572"/>
                  </a:ext>
                </a:extLst>
              </a:tr>
              <a:tr h="0">
                <a:tc>
                  <a:txBody>
                    <a:bodyPr/>
                    <a:lstStyle/>
                    <a:p>
                      <a:pPr fontAlgn="t"/>
                      <a:r>
                        <a:rPr lang="en-US" b="0" i="0">
                          <a:solidFill>
                            <a:srgbClr val="000000"/>
                          </a:solidFill>
                          <a:effectLst/>
                          <a:latin typeface="Arial" panose="020B0604020202020204" pitchFamily="34" charset="0"/>
                        </a:rPr>
                        <a:t>flour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138.8967359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69.4483680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49.05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80733808"/>
                  </a:ext>
                </a:extLst>
              </a:tr>
              <a:tr h="0">
                <a:tc>
                  <a:txBody>
                    <a:bodyPr/>
                    <a:lstStyle/>
                    <a:p>
                      <a:pPr fontAlgn="t"/>
                      <a:r>
                        <a:rPr lang="en-US" b="0" i="0">
                          <a:solidFill>
                            <a:srgbClr val="000000"/>
                          </a:solidFill>
                          <a:effectLst/>
                          <a:latin typeface="Arial" panose="020B0604020202020204" pitchFamily="34" charset="0"/>
                        </a:rPr>
                        <a:t>chef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0.6148981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0.6148981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0.43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dirty="0">
                          <a:solidFill>
                            <a:srgbClr val="000000"/>
                          </a:solidFill>
                          <a:effectLst/>
                          <a:latin typeface="Arial" panose="020B0604020202020204" pitchFamily="34" charset="0"/>
                        </a:rPr>
                        <a:t>0.5153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34942772"/>
                  </a:ext>
                </a:extLst>
              </a:tr>
              <a:tr h="0">
                <a:tc>
                  <a:txBody>
                    <a:bodyPr/>
                    <a:lstStyle/>
                    <a:p>
                      <a:pPr fontAlgn="t"/>
                      <a:r>
                        <a:rPr lang="en-US" b="0" i="0">
                          <a:solidFill>
                            <a:srgbClr val="000000"/>
                          </a:solidFill>
                          <a:effectLst/>
                          <a:latin typeface="Arial" panose="020B0604020202020204" pitchFamily="34" charset="0"/>
                        </a:rPr>
                        <a:t>kitchen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12.81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0.0013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78661628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94353912"/>
              </p:ext>
            </p:extLst>
          </p:nvPr>
        </p:nvGraphicFramePr>
        <p:xfrm>
          <a:off x="838200" y="4605814"/>
          <a:ext cx="10515600" cy="1351280"/>
        </p:xfrm>
        <a:graphic>
          <a:graphicData uri="http://schemas.openxmlformats.org/drawingml/2006/table">
            <a:tbl>
              <a:tblPr/>
              <a:tblGrid>
                <a:gridCol w="1752600">
                  <a:extLst>
                    <a:ext uri="{9D8B030D-6E8A-4147-A177-3AD203B41FA5}">
                      <a16:colId xmlns:a16="http://schemas.microsoft.com/office/drawing/2014/main" val="177342893"/>
                    </a:ext>
                  </a:extLst>
                </a:gridCol>
                <a:gridCol w="1752600">
                  <a:extLst>
                    <a:ext uri="{9D8B030D-6E8A-4147-A177-3AD203B41FA5}">
                      <a16:colId xmlns:a16="http://schemas.microsoft.com/office/drawing/2014/main" val="3541372065"/>
                    </a:ext>
                  </a:extLst>
                </a:gridCol>
                <a:gridCol w="1752600">
                  <a:extLst>
                    <a:ext uri="{9D8B030D-6E8A-4147-A177-3AD203B41FA5}">
                      <a16:colId xmlns:a16="http://schemas.microsoft.com/office/drawing/2014/main" val="2013107424"/>
                    </a:ext>
                  </a:extLst>
                </a:gridCol>
                <a:gridCol w="1752600">
                  <a:extLst>
                    <a:ext uri="{9D8B030D-6E8A-4147-A177-3AD203B41FA5}">
                      <a16:colId xmlns:a16="http://schemas.microsoft.com/office/drawing/2014/main" val="354696958"/>
                    </a:ext>
                  </a:extLst>
                </a:gridCol>
                <a:gridCol w="1752600">
                  <a:extLst>
                    <a:ext uri="{9D8B030D-6E8A-4147-A177-3AD203B41FA5}">
                      <a16:colId xmlns:a16="http://schemas.microsoft.com/office/drawing/2014/main" val="2182956943"/>
                    </a:ext>
                  </a:extLst>
                </a:gridCol>
                <a:gridCol w="1752600">
                  <a:extLst>
                    <a:ext uri="{9D8B030D-6E8A-4147-A177-3AD203B41FA5}">
                      <a16:colId xmlns:a16="http://schemas.microsoft.com/office/drawing/2014/main" val="1695126812"/>
                    </a:ext>
                  </a:extLst>
                </a:gridCol>
              </a:tblGrid>
              <a:tr h="0">
                <a:tc>
                  <a:txBody>
                    <a:bodyPr/>
                    <a:lstStyle/>
                    <a:p>
                      <a:pPr fontAlgn="t"/>
                      <a:r>
                        <a:rPr lang="en-US" b="0" i="0">
                          <a:solidFill>
                            <a:srgbClr val="000000"/>
                          </a:solidFill>
                          <a:effectLst/>
                          <a:latin typeface="Arial" panose="020B0604020202020204" pitchFamily="34" charset="0"/>
                        </a:rPr>
                        <a:t>Source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Type III SS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Mean Square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F Value</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dirty="0" err="1">
                          <a:solidFill>
                            <a:srgbClr val="000000"/>
                          </a:solidFill>
                          <a:effectLst/>
                          <a:latin typeface="Arial" panose="020B0604020202020204" pitchFamily="34" charset="0"/>
                        </a:rPr>
                        <a:t>Pr</a:t>
                      </a:r>
                      <a:r>
                        <a:rPr lang="en-US" b="0" i="0" dirty="0">
                          <a:solidFill>
                            <a:srgbClr val="000000"/>
                          </a:solidFill>
                          <a:effectLst/>
                          <a:latin typeface="Arial" panose="020B0604020202020204" pitchFamily="34" charset="0"/>
                        </a:rPr>
                        <a:t> &gt; F</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580731778"/>
                  </a:ext>
                </a:extLst>
              </a:tr>
              <a:tr h="0">
                <a:tc>
                  <a:txBody>
                    <a:bodyPr/>
                    <a:lstStyle/>
                    <a:p>
                      <a:pPr fontAlgn="t"/>
                      <a:r>
                        <a:rPr lang="en-US" b="0" i="0">
                          <a:solidFill>
                            <a:srgbClr val="000000"/>
                          </a:solidFill>
                          <a:effectLst/>
                          <a:latin typeface="Arial" panose="020B0604020202020204" pitchFamily="34" charset="0"/>
                        </a:rPr>
                        <a:t>flour</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155.2477358</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77.6238679</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54.83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&lt;.0001</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7158166"/>
                  </a:ext>
                </a:extLst>
              </a:tr>
              <a:tr h="0">
                <a:tc>
                  <a:txBody>
                    <a:bodyPr/>
                    <a:lstStyle/>
                    <a:p>
                      <a:pPr fontAlgn="t"/>
                      <a:r>
                        <a:rPr lang="en-US" b="0" i="0">
                          <a:solidFill>
                            <a:srgbClr val="000000"/>
                          </a:solidFill>
                          <a:effectLst/>
                          <a:latin typeface="Arial" panose="020B0604020202020204" pitchFamily="34" charset="0"/>
                        </a:rPr>
                        <a:t>chef</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0.0980783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0.0980783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0.07</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fontAlgn="t"/>
                      <a:r>
                        <a:rPr lang="en-US" b="0" i="0">
                          <a:solidFill>
                            <a:srgbClr val="000000"/>
                          </a:solidFill>
                          <a:effectLst/>
                          <a:latin typeface="Arial" panose="020B0604020202020204" pitchFamily="34" charset="0"/>
                        </a:rPr>
                        <a:t>0.7943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38199457"/>
                  </a:ext>
                </a:extLst>
              </a:tr>
              <a:tr h="0">
                <a:tc>
                  <a:txBody>
                    <a:bodyPr/>
                    <a:lstStyle/>
                    <a:p>
                      <a:pPr fontAlgn="t"/>
                      <a:r>
                        <a:rPr lang="en-US" b="0" i="0">
                          <a:solidFill>
                            <a:srgbClr val="000000"/>
                          </a:solidFill>
                          <a:effectLst/>
                          <a:latin typeface="Arial" panose="020B0604020202020204" pitchFamily="34" charset="0"/>
                        </a:rPr>
                        <a:t>kitchen</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18.1398510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a:solidFill>
                            <a:srgbClr val="000000"/>
                          </a:solidFill>
                          <a:effectLst/>
                          <a:latin typeface="Arial" panose="020B0604020202020204" pitchFamily="34" charset="0"/>
                        </a:rPr>
                        <a:t>12.81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b="0" i="0" dirty="0">
                          <a:solidFill>
                            <a:srgbClr val="000000"/>
                          </a:solidFill>
                          <a:effectLst/>
                          <a:latin typeface="Arial" panose="020B0604020202020204" pitchFamily="34" charset="0"/>
                        </a:rPr>
                        <a:t>0.0013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986630437"/>
                  </a:ext>
                </a:extLst>
              </a:tr>
            </a:tbl>
          </a:graphicData>
        </a:graphic>
      </p:graphicFrame>
      <p:sp>
        <p:nvSpPr>
          <p:cNvPr id="6" name="Rectangle 1"/>
          <p:cNvSpPr>
            <a:spLocks noChangeArrowheads="1"/>
          </p:cNvSpPr>
          <p:nvPr/>
        </p:nvSpPr>
        <p:spPr bwMode="auto">
          <a:xfrm>
            <a:off x="838200" y="46059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0784" tIns="45720" rIns="50784"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r>
            <a:br>
              <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smtClean="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494035" y="3344911"/>
            <a:ext cx="6661632" cy="830997"/>
          </a:xfrm>
          <a:prstGeom prst="rect">
            <a:avLst/>
          </a:prstGeom>
          <a:noFill/>
        </p:spPr>
        <p:txBody>
          <a:bodyPr wrap="none" rtlCol="0">
            <a:spAutoFit/>
          </a:bodyPr>
          <a:lstStyle/>
          <a:p>
            <a:r>
              <a:rPr lang="en-US" sz="2400" dirty="0" smtClean="0"/>
              <a:t>Notice the differences now that it is not a complete </a:t>
            </a:r>
          </a:p>
          <a:p>
            <a:r>
              <a:rPr lang="en-US" sz="2400" dirty="0"/>
              <a:t>b</a:t>
            </a:r>
            <a:r>
              <a:rPr lang="en-US" sz="2400" dirty="0" smtClean="0"/>
              <a:t>lock design. </a:t>
            </a:r>
            <a:endParaRPr lang="en-US" sz="2400" dirty="0"/>
          </a:p>
        </p:txBody>
      </p:sp>
      <p:cxnSp>
        <p:nvCxnSpPr>
          <p:cNvPr id="9" name="Straight Arrow Connector 8"/>
          <p:cNvCxnSpPr>
            <a:stCxn id="7" idx="0"/>
          </p:cNvCxnSpPr>
          <p:nvPr/>
        </p:nvCxnSpPr>
        <p:spPr>
          <a:xfrm flipH="1" flipV="1">
            <a:off x="4717476" y="1694047"/>
            <a:ext cx="1107375" cy="1650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flipH="1">
            <a:off x="4813728" y="4175908"/>
            <a:ext cx="1011123" cy="742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29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Type I and Type III 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Type I and Type III sums of squares are based upon how the model computes ‘variance’ with or without the other components. </a:t>
            </a:r>
          </a:p>
          <a:p>
            <a:pPr marL="0" indent="0">
              <a:buNone/>
            </a:pPr>
            <a:endParaRPr lang="en-US" dirty="0"/>
          </a:p>
          <a:p>
            <a:pPr marL="0" indent="0">
              <a:buNone/>
            </a:pPr>
            <a:r>
              <a:rPr lang="en-US" dirty="0" smtClean="0">
                <a:solidFill>
                  <a:schemeClr val="accent1">
                    <a:lumMod val="75000"/>
                  </a:schemeClr>
                </a:solidFill>
              </a:rPr>
              <a:t>Type I </a:t>
            </a:r>
            <a:r>
              <a:rPr lang="en-US" dirty="0" smtClean="0"/>
              <a:t>is typically called sequential sums of squares.  It computes the SS first with factor A without factor/block B in the model and then with factor B with factor A in the model.</a:t>
            </a:r>
          </a:p>
          <a:p>
            <a:pPr marL="0" indent="0">
              <a:buNone/>
            </a:pPr>
            <a:r>
              <a:rPr lang="en-US" dirty="0" smtClean="0"/>
              <a:t>SS(A) and then SS(B|A) </a:t>
            </a:r>
          </a:p>
          <a:p>
            <a:pPr marL="0" indent="0">
              <a:buNone/>
            </a:pPr>
            <a:endParaRPr lang="en-US" dirty="0"/>
          </a:p>
          <a:p>
            <a:pPr marL="0" indent="0">
              <a:buNone/>
            </a:pPr>
            <a:r>
              <a:rPr lang="en-US" dirty="0" smtClean="0">
                <a:solidFill>
                  <a:schemeClr val="accent1">
                    <a:lumMod val="75000"/>
                  </a:schemeClr>
                </a:solidFill>
              </a:rPr>
              <a:t>Type III </a:t>
            </a:r>
            <a:r>
              <a:rPr lang="en-US" dirty="0" smtClean="0"/>
              <a:t>is the marginal sums of squares. This version gives the SS if it would be the LAST VARIABLE entered into the model. </a:t>
            </a:r>
            <a:endParaRPr lang="en-US" dirty="0"/>
          </a:p>
          <a:p>
            <a:pPr marL="0" indent="0">
              <a:buNone/>
            </a:pPr>
            <a:endParaRPr lang="en-US" dirty="0" smtClean="0">
              <a:solidFill>
                <a:schemeClr val="accent1">
                  <a:lumMod val="75000"/>
                </a:schemeClr>
              </a:solidFill>
            </a:endParaRPr>
          </a:p>
          <a:p>
            <a:pPr marL="0" indent="0">
              <a:buNone/>
            </a:pPr>
            <a:r>
              <a:rPr lang="en-US" dirty="0" smtClean="0"/>
              <a:t>SS(A|B) and SS(B|A)</a:t>
            </a:r>
            <a:endParaRPr lang="en-US" dirty="0"/>
          </a:p>
        </p:txBody>
      </p:sp>
    </p:spTree>
    <p:extLst>
      <p:ext uri="{BB962C8B-B14F-4D97-AF65-F5344CB8AC3E}">
        <p14:creationId xmlns:p14="http://schemas.microsoft.com/office/powerpoint/2010/main" val="75762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718507"/>
              </p:ext>
            </p:extLst>
          </p:nvPr>
        </p:nvGraphicFramePr>
        <p:xfrm>
          <a:off x="838200" y="2624948"/>
          <a:ext cx="10515600" cy="1963420"/>
        </p:xfrm>
        <a:graphic>
          <a:graphicData uri="http://schemas.openxmlformats.org/drawingml/2006/table">
            <a:tbl>
              <a:tblPr/>
              <a:tblGrid>
                <a:gridCol w="2103120">
                  <a:extLst>
                    <a:ext uri="{9D8B030D-6E8A-4147-A177-3AD203B41FA5}">
                      <a16:colId xmlns:a16="http://schemas.microsoft.com/office/drawing/2014/main" val="957498875"/>
                    </a:ext>
                  </a:extLst>
                </a:gridCol>
                <a:gridCol w="2103120">
                  <a:extLst>
                    <a:ext uri="{9D8B030D-6E8A-4147-A177-3AD203B41FA5}">
                      <a16:colId xmlns:a16="http://schemas.microsoft.com/office/drawing/2014/main" val="3952949996"/>
                    </a:ext>
                  </a:extLst>
                </a:gridCol>
                <a:gridCol w="2103120">
                  <a:extLst>
                    <a:ext uri="{9D8B030D-6E8A-4147-A177-3AD203B41FA5}">
                      <a16:colId xmlns:a16="http://schemas.microsoft.com/office/drawing/2014/main" val="2022192069"/>
                    </a:ext>
                  </a:extLst>
                </a:gridCol>
                <a:gridCol w="2103120">
                  <a:extLst>
                    <a:ext uri="{9D8B030D-6E8A-4147-A177-3AD203B41FA5}">
                      <a16:colId xmlns:a16="http://schemas.microsoft.com/office/drawing/2014/main" val="2728148575"/>
                    </a:ext>
                  </a:extLst>
                </a:gridCol>
                <a:gridCol w="2103120">
                  <a:extLst>
                    <a:ext uri="{9D8B030D-6E8A-4147-A177-3AD203B41FA5}">
                      <a16:colId xmlns:a16="http://schemas.microsoft.com/office/drawing/2014/main" val="3746059166"/>
                    </a:ext>
                  </a:extLst>
                </a:gridCol>
              </a:tblGrid>
              <a:tr h="0">
                <a:tc gridSpan="5">
                  <a:txBody>
                    <a:bodyPr/>
                    <a:lstStyle/>
                    <a:p>
                      <a:pPr fontAlgn="t"/>
                      <a:r>
                        <a:rPr lang="en-US" b="0" i="0">
                          <a:solidFill>
                            <a:srgbClr val="000000"/>
                          </a:solidFill>
                          <a:effectLst/>
                          <a:latin typeface="Arial" panose="020B0604020202020204" pitchFamily="34" charset="0"/>
                        </a:rPr>
                        <a:t>Least Squares Means for Effect flour</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7811599"/>
                  </a:ext>
                </a:extLst>
              </a:tr>
              <a:tr h="0">
                <a:tc>
                  <a:txBody>
                    <a:bodyPr/>
                    <a:lstStyle/>
                    <a:p>
                      <a:pPr algn="ctr" fontAlgn="t"/>
                      <a:r>
                        <a:rPr lang="en-US" b="0" i="0">
                          <a:solidFill>
                            <a:srgbClr val="000000"/>
                          </a:solidFill>
                          <a:effectLst/>
                          <a:latin typeface="Arial" panose="020B0604020202020204" pitchFamily="34" charset="0"/>
                        </a:rPr>
                        <a:t>i</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fontAlgn="t"/>
                      <a:r>
                        <a:rPr lang="en-US" b="0" i="0">
                          <a:solidFill>
                            <a:srgbClr val="000000"/>
                          </a:solidFill>
                          <a:effectLst/>
                          <a:latin typeface="Arial" panose="020B0604020202020204" pitchFamily="34" charset="0"/>
                        </a:rPr>
                        <a:t>Difference Between</a:t>
                      </a: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Means</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gridSpan="2">
                  <a:txBody>
                    <a:bodyPr/>
                    <a:lstStyle/>
                    <a:p>
                      <a:pPr fontAlgn="t"/>
                      <a:r>
                        <a:rPr lang="en-US" b="0" i="0" dirty="0">
                          <a:solidFill>
                            <a:srgbClr val="000000"/>
                          </a:solidFill>
                          <a:effectLst/>
                          <a:latin typeface="Arial" panose="020B0604020202020204" pitchFamily="34" charset="0"/>
                        </a:rPr>
                        <a:t>Simultaneous 95% Confidence Limits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for </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i</a:t>
                      </a:r>
                      <a:r>
                        <a:rPr lang="en-US" b="0" i="0" dirty="0">
                          <a:solidFill>
                            <a:srgbClr val="000000"/>
                          </a:solidFill>
                          <a:effectLst/>
                          <a:latin typeface="Arial" panose="020B0604020202020204" pitchFamily="34" charset="0"/>
                        </a:rPr>
                        <a:t>)-</a:t>
                      </a:r>
                      <a:r>
                        <a:rPr lang="en-US" b="0" i="0" dirty="0" err="1">
                          <a:solidFill>
                            <a:srgbClr val="000000"/>
                          </a:solidFill>
                          <a:effectLst/>
                          <a:latin typeface="Arial" panose="020B0604020202020204" pitchFamily="34" charset="0"/>
                        </a:rPr>
                        <a:t>LSMean</a:t>
                      </a:r>
                      <a:r>
                        <a:rPr lang="en-US" b="0" i="0" dirty="0">
                          <a:solidFill>
                            <a:srgbClr val="000000"/>
                          </a:solidFill>
                          <a:effectLst/>
                          <a:latin typeface="Arial" panose="020B0604020202020204" pitchFamily="34" charset="0"/>
                        </a:rPr>
                        <a:t>(j)</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extLst>
                  <a:ext uri="{0D108BD9-81ED-4DB2-BD59-A6C34878D82A}">
                    <a16:rowId xmlns:a16="http://schemas.microsoft.com/office/drawing/2014/main" val="4016218250"/>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-2.440255</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-3.755811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-1.124699</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66250000"/>
                  </a:ext>
                </a:extLst>
              </a:tr>
              <a:tr h="0">
                <a:tc>
                  <a:txBody>
                    <a:bodyPr/>
                    <a:lstStyle/>
                    <a:p>
                      <a:pPr algn="ctr" fontAlgn="t"/>
                      <a:r>
                        <a:rPr lang="en-US" b="0" i="0">
                          <a:solidFill>
                            <a:srgbClr val="000000"/>
                          </a:solidFill>
                          <a:effectLst/>
                          <a:latin typeface="Arial" panose="020B0604020202020204" pitchFamily="34" charset="0"/>
                        </a:rPr>
                        <a:t>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-5.712716</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-7.102940</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tc>
                  <a:txBody>
                    <a:bodyPr/>
                    <a:lstStyle/>
                    <a:p>
                      <a:pPr algn="ctr" fontAlgn="t"/>
                      <a:r>
                        <a:rPr lang="en-US" b="0" i="0">
                          <a:solidFill>
                            <a:srgbClr val="000000"/>
                          </a:solidFill>
                          <a:effectLst/>
                          <a:latin typeface="Arial" panose="020B0604020202020204" pitchFamily="34" charset="0"/>
                        </a:rPr>
                        <a:t>-4.322493</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w="6350"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0028123"/>
                  </a:ext>
                </a:extLst>
              </a:tr>
              <a:tr h="0">
                <a:tc>
                  <a:txBody>
                    <a:bodyPr/>
                    <a:lstStyle/>
                    <a:p>
                      <a:pPr algn="ctr" fontAlgn="t"/>
                      <a:r>
                        <a:rPr lang="en-US" b="0" i="0">
                          <a:solidFill>
                            <a:srgbClr val="000000"/>
                          </a:solidFill>
                          <a:effectLst/>
                          <a:latin typeface="Arial" panose="020B0604020202020204" pitchFamily="34" charset="0"/>
                        </a:rPr>
                        <a:t>2</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dirty="0">
                          <a:solidFill>
                            <a:srgbClr val="000000"/>
                          </a:solidFill>
                          <a:effectLst/>
                          <a:latin typeface="Arial" panose="020B0604020202020204" pitchFamily="34" charset="0"/>
                        </a:rPr>
                        <a:t>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chemeClr val="accent1">
                        <a:lumMod val="60000"/>
                        <a:lumOff val="40000"/>
                      </a:schemeClr>
                    </a:solidFill>
                  </a:tcPr>
                </a:tc>
                <a:tc>
                  <a:txBody>
                    <a:bodyPr/>
                    <a:lstStyle/>
                    <a:p>
                      <a:pPr algn="ctr" fontAlgn="t"/>
                      <a:r>
                        <a:rPr lang="en-US" b="0" i="0">
                          <a:solidFill>
                            <a:srgbClr val="000000"/>
                          </a:solidFill>
                          <a:effectLst/>
                          <a:latin typeface="Arial" panose="020B0604020202020204" pitchFamily="34" charset="0"/>
                        </a:rPr>
                        <a:t>-3.272461</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a:solidFill>
                            <a:srgbClr val="000000"/>
                          </a:solidFill>
                          <a:effectLst/>
                          <a:latin typeface="Arial" panose="020B0604020202020204" pitchFamily="34" charset="0"/>
                        </a:rPr>
                        <a:t>-4.647213</a:t>
                      </a:r>
                    </a:p>
                  </a:txBody>
                  <a:tcPr marL="31750" marR="31750" marT="31750" marB="31750">
                    <a:lnL w="6350" cap="flat" cmpd="sng" algn="ctr">
                      <a:solidFill>
                        <a:srgbClr val="C1C1C1"/>
                      </a:solidFill>
                      <a:prstDash val="solid"/>
                      <a:round/>
                      <a:headEnd type="none" w="med" len="med"/>
                      <a:tailEnd type="none" w="med" len="med"/>
                    </a:lnL>
                    <a:lnR w="6350" cap="flat" cmpd="sng" algn="ctr">
                      <a:solidFill>
                        <a:srgbClr val="C1C1C1"/>
                      </a:solidFill>
                      <a:prstDash val="solid"/>
                      <a:round/>
                      <a:headEnd type="none" w="med" len="med"/>
                      <a:tailEnd type="none" w="med" len="med"/>
                    </a:lnR>
                    <a:lnT w="6350" cap="flat" cmpd="sng" algn="ctr">
                      <a:solidFill>
                        <a:srgbClr val="C1C1C1"/>
                      </a:solidFill>
                      <a:prstDash val="solid"/>
                      <a:round/>
                      <a:headEnd type="none" w="med" len="med"/>
                      <a:tailEnd type="none" w="med" len="med"/>
                    </a:lnT>
                    <a:lnB>
                      <a:noFill/>
                    </a:lnB>
                    <a:solidFill>
                      <a:srgbClr val="FAFBFE"/>
                    </a:solidFill>
                  </a:tcPr>
                </a:tc>
                <a:tc>
                  <a:txBody>
                    <a:bodyPr/>
                    <a:lstStyle/>
                    <a:p>
                      <a:pPr algn="ctr" fontAlgn="t"/>
                      <a:r>
                        <a:rPr lang="en-US" b="0" i="0" dirty="0">
                          <a:solidFill>
                            <a:srgbClr val="000000"/>
                          </a:solidFill>
                          <a:effectLst/>
                          <a:latin typeface="Arial" panose="020B0604020202020204" pitchFamily="34" charset="0"/>
                        </a:rPr>
                        <a:t>-1.897708</a:t>
                      </a:r>
                    </a:p>
                  </a:txBody>
                  <a:tcPr marL="31750" marR="31750" marT="31750" marB="31750">
                    <a:lnL w="6350" cap="flat" cmpd="sng" algn="ctr">
                      <a:solidFill>
                        <a:srgbClr val="C1C1C1"/>
                      </a:solidFill>
                      <a:prstDash val="solid"/>
                      <a:round/>
                      <a:headEnd type="none" w="med" len="med"/>
                      <a:tailEnd type="none" w="med" len="med"/>
                    </a:lnL>
                    <a:lnR>
                      <a:noFill/>
                    </a:lnR>
                    <a:lnT w="6350"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966531083"/>
                  </a:ext>
                </a:extLst>
              </a:tr>
            </a:tbl>
          </a:graphicData>
        </a:graphic>
      </p:graphicFrame>
      <p:sp>
        <p:nvSpPr>
          <p:cNvPr id="5" name="TextBox 4"/>
          <p:cNvSpPr txBox="1"/>
          <p:nvPr/>
        </p:nvSpPr>
        <p:spPr>
          <a:xfrm>
            <a:off x="1899385" y="1978617"/>
            <a:ext cx="4196615" cy="646331"/>
          </a:xfrm>
          <a:prstGeom prst="rect">
            <a:avLst/>
          </a:prstGeom>
          <a:noFill/>
        </p:spPr>
        <p:txBody>
          <a:bodyPr wrap="square" rtlCol="0">
            <a:spAutoFit/>
          </a:bodyPr>
          <a:lstStyle/>
          <a:p>
            <a:r>
              <a:rPr lang="en-US" b="1" dirty="0" smtClean="0"/>
              <a:t>Each batch of flower is different and I have controlled at the </a:t>
            </a:r>
            <a:r>
              <a:rPr lang="el-GR" b="1" dirty="0" smtClean="0"/>
              <a:t>α</a:t>
            </a:r>
            <a:r>
              <a:rPr lang="en-US" b="1" dirty="0" smtClean="0"/>
              <a:t> = 0.05</a:t>
            </a:r>
            <a:endParaRPr lang="en-US" b="1" dirty="0"/>
          </a:p>
        </p:txBody>
      </p:sp>
    </p:spTree>
    <p:extLst>
      <p:ext uri="{BB962C8B-B14F-4D97-AF65-F5344CB8AC3E}">
        <p14:creationId xmlns:p14="http://schemas.microsoft.com/office/powerpoint/2010/main" val="373909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Least “chewy” flour amount: Type 1</a:t>
            </a:r>
          </a:p>
          <a:p>
            <a:pPr marL="0" indent="0">
              <a:buNone/>
            </a:pPr>
            <a:r>
              <a:rPr lang="en-US" dirty="0" smtClean="0"/>
              <a:t>Chewiest flour amount         : Type 3</a:t>
            </a:r>
          </a:p>
          <a:p>
            <a:pPr marL="0" indent="0">
              <a:buNone/>
            </a:pPr>
            <a:r>
              <a:rPr lang="en-US" dirty="0" smtClean="0"/>
              <a:t>Are the Chef’s different        : ?</a:t>
            </a:r>
          </a:p>
          <a:p>
            <a:pPr marL="0" indent="0">
              <a:buNone/>
            </a:pPr>
            <a:endParaRPr lang="en-US" dirty="0"/>
          </a:p>
          <a:p>
            <a:pPr marL="0" indent="0">
              <a:buNone/>
            </a:pPr>
            <a:r>
              <a:rPr lang="en-US" b="1" dirty="0" smtClean="0"/>
              <a:t>Question: </a:t>
            </a:r>
            <a:r>
              <a:rPr lang="en-US" dirty="0" smtClean="0"/>
              <a:t>Is the Type III SSE enough to answer the last question? </a:t>
            </a:r>
          </a:p>
          <a:p>
            <a:pPr marL="0" indent="0">
              <a:buNone/>
            </a:pPr>
            <a:r>
              <a:rPr lang="en-US" dirty="0" smtClean="0"/>
              <a:t> </a:t>
            </a:r>
            <a:endParaRPr lang="en-US" dirty="0"/>
          </a:p>
        </p:txBody>
      </p:sp>
    </p:spTree>
    <p:extLst>
      <p:ext uri="{BB962C8B-B14F-4D97-AF65-F5344CB8AC3E}">
        <p14:creationId xmlns:p14="http://schemas.microsoft.com/office/powerpoint/2010/main" val="787471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4657"/>
            <a:ext cx="10515600" cy="5012306"/>
          </a:xfrm>
        </p:spPr>
        <p:txBody>
          <a:bodyPr/>
          <a:lstStyle/>
          <a:p>
            <a:pPr marL="0" indent="0">
              <a:buNone/>
            </a:pPr>
            <a:r>
              <a:rPr lang="en-US" dirty="0" smtClean="0"/>
              <a:t>Types of Additional Covariates: </a:t>
            </a:r>
          </a:p>
          <a:p>
            <a:pPr marL="0" indent="0">
              <a:buNone/>
            </a:pPr>
            <a:r>
              <a:rPr lang="en-US" dirty="0"/>
              <a:t>	</a:t>
            </a:r>
            <a:r>
              <a:rPr lang="en-US" b="1" dirty="0" smtClean="0">
                <a:solidFill>
                  <a:schemeClr val="accent1">
                    <a:lumMod val="75000"/>
                  </a:schemeClr>
                </a:solidFill>
              </a:rPr>
              <a:t>Blocks</a:t>
            </a:r>
            <a:r>
              <a:rPr lang="en-US" dirty="0" smtClean="0"/>
              <a:t>: These are things we can include in our experimental design.  That is we assign </a:t>
            </a:r>
            <a:r>
              <a:rPr lang="en-US" dirty="0"/>
              <a:t>f</a:t>
            </a:r>
            <a:r>
              <a:rPr lang="en-US" dirty="0" smtClean="0"/>
              <a:t>actors to Blocks.  </a:t>
            </a:r>
          </a:p>
          <a:p>
            <a:pPr marL="0" indent="0">
              <a:buNone/>
            </a:pPr>
            <a:r>
              <a:rPr lang="en-US" dirty="0"/>
              <a:t>	</a:t>
            </a:r>
            <a:r>
              <a:rPr lang="en-US" b="1" dirty="0" smtClean="0">
                <a:solidFill>
                  <a:schemeClr val="accent1">
                    <a:lumMod val="75000"/>
                  </a:schemeClr>
                </a:solidFill>
              </a:rPr>
              <a:t>Observed</a:t>
            </a:r>
            <a:r>
              <a:rPr lang="en-US" b="1" dirty="0" smtClean="0"/>
              <a:t>: </a:t>
            </a:r>
            <a:r>
              <a:rPr lang="en-US" dirty="0"/>
              <a:t>C</a:t>
            </a:r>
            <a:r>
              <a:rPr lang="en-US" dirty="0" smtClean="0"/>
              <a:t>ovariates that we can not assign to the experimental unit, but come along for the ride and may impact the result.  For example, you can’t assign IQ or height.</a:t>
            </a:r>
            <a:endParaRPr lang="en-US" b="1" dirty="0"/>
          </a:p>
          <a:p>
            <a:pPr marL="0" indent="0">
              <a:buNone/>
            </a:pPr>
            <a:endParaRPr lang="en-US" b="1" dirty="0" smtClean="0"/>
          </a:p>
          <a:p>
            <a:pPr marL="0" indent="0">
              <a:buNone/>
            </a:pPr>
            <a:r>
              <a:rPr lang="en-US" dirty="0" smtClean="0"/>
              <a:t>Though they are essentially analyzed the same we are more interested in blocks, because they can affect how we randomly assign units. </a:t>
            </a:r>
          </a:p>
        </p:txBody>
      </p:sp>
    </p:spTree>
    <p:extLst>
      <p:ext uri="{BB962C8B-B14F-4D97-AF65-F5344CB8AC3E}">
        <p14:creationId xmlns:p14="http://schemas.microsoft.com/office/powerpoint/2010/main" val="361755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lstStyle/>
          <a:p>
            <a:pPr marL="0" indent="0">
              <a:buNone/>
            </a:pPr>
            <a:r>
              <a:rPr lang="en-US" dirty="0" smtClean="0"/>
              <a:t>So let’s recap: </a:t>
            </a:r>
          </a:p>
          <a:p>
            <a:pPr marL="0" indent="0">
              <a:buNone/>
            </a:pPr>
            <a:endParaRPr lang="en-US" dirty="0"/>
          </a:p>
          <a:p>
            <a:pPr marL="0" indent="0">
              <a:buNone/>
            </a:pPr>
            <a:r>
              <a:rPr lang="en-US" dirty="0" smtClean="0"/>
              <a:t>Blocks are thing we can assign factors to, this effects how we design our experiment. By placing  treatments in this ‘block’ I can learn about how this block affects variability, but more importantly get better estimates </a:t>
            </a:r>
          </a:p>
          <a:p>
            <a:pPr marL="0" indent="0">
              <a:buNone/>
            </a:pPr>
            <a:endParaRPr lang="en-US" dirty="0"/>
          </a:p>
          <a:p>
            <a:pPr marL="0" indent="0">
              <a:buNone/>
            </a:pPr>
            <a:r>
              <a:rPr lang="en-US" dirty="0" smtClean="0"/>
              <a:t>Sometimes we randomly sample a group of blocks, and then randomly assign treatments within the blocks.  </a:t>
            </a:r>
          </a:p>
          <a:p>
            <a:pPr marL="0" indent="0">
              <a:buNone/>
            </a:pPr>
            <a:endParaRPr lang="en-US" dirty="0"/>
          </a:p>
          <a:p>
            <a:pPr marL="0" indent="0">
              <a:buNone/>
            </a:pPr>
            <a:r>
              <a:rPr lang="en-US" dirty="0" smtClean="0"/>
              <a:t>These sampling plans are outside of the scope of the class, but you need to know they exist. </a:t>
            </a:r>
            <a:endParaRPr lang="en-US" dirty="0"/>
          </a:p>
        </p:txBody>
      </p:sp>
    </p:spTree>
    <p:extLst>
      <p:ext uri="{BB962C8B-B14F-4D97-AF65-F5344CB8AC3E}">
        <p14:creationId xmlns:p14="http://schemas.microsoft.com/office/powerpoint/2010/main" val="236835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 testing recap (so far..)</a:t>
            </a:r>
            <a:endParaRPr lang="en-US" dirty="0"/>
          </a:p>
        </p:txBody>
      </p:sp>
      <p:sp>
        <p:nvSpPr>
          <p:cNvPr id="3" name="Content Placeholder 2"/>
          <p:cNvSpPr>
            <a:spLocks noGrp="1"/>
          </p:cNvSpPr>
          <p:nvPr>
            <p:ph idx="1"/>
          </p:nvPr>
        </p:nvSpPr>
        <p:spPr/>
        <p:txBody>
          <a:bodyPr/>
          <a:lstStyle/>
          <a:p>
            <a:pPr marL="0" indent="0">
              <a:buNone/>
            </a:pPr>
            <a:r>
              <a:rPr lang="en-US" dirty="0" smtClean="0"/>
              <a:t>1) The first thing is to define your measurements. </a:t>
            </a:r>
          </a:p>
          <a:p>
            <a:pPr marL="0" indent="0">
              <a:buNone/>
            </a:pPr>
            <a:r>
              <a:rPr lang="en-US" dirty="0"/>
              <a:t>	</a:t>
            </a:r>
            <a:r>
              <a:rPr lang="en-US" dirty="0" smtClean="0"/>
              <a:t>What are you looking to achieve?</a:t>
            </a:r>
          </a:p>
          <a:p>
            <a:pPr marL="0" indent="0">
              <a:buNone/>
            </a:pPr>
            <a:endParaRPr lang="en-US" dirty="0"/>
          </a:p>
          <a:p>
            <a:pPr marL="0" indent="0">
              <a:buNone/>
            </a:pPr>
            <a:r>
              <a:rPr lang="en-US" dirty="0" smtClean="0"/>
              <a:t>This will define every question after this.  </a:t>
            </a:r>
            <a:endParaRPr lang="en-US" dirty="0"/>
          </a:p>
        </p:txBody>
      </p:sp>
    </p:spTree>
    <p:extLst>
      <p:ext uri="{BB962C8B-B14F-4D97-AF65-F5344CB8AC3E}">
        <p14:creationId xmlns:p14="http://schemas.microsoft.com/office/powerpoint/2010/main" val="3674667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recap (so far..)</a:t>
            </a:r>
          </a:p>
        </p:txBody>
      </p:sp>
      <p:sp>
        <p:nvSpPr>
          <p:cNvPr id="3" name="Content Placeholder 2"/>
          <p:cNvSpPr>
            <a:spLocks noGrp="1"/>
          </p:cNvSpPr>
          <p:nvPr>
            <p:ph idx="1"/>
          </p:nvPr>
        </p:nvSpPr>
        <p:spPr/>
        <p:txBody>
          <a:bodyPr/>
          <a:lstStyle/>
          <a:p>
            <a:pPr marL="0" indent="0">
              <a:buNone/>
            </a:pPr>
            <a:r>
              <a:rPr lang="en-US" dirty="0" smtClean="0"/>
              <a:t>2) Are there any blocks that might have extra variability, which when    accounted for will give you more information about the one factor of interest? </a:t>
            </a:r>
          </a:p>
          <a:p>
            <a:pPr marL="0" indent="0">
              <a:buNone/>
            </a:pPr>
            <a:endParaRPr lang="en-US" dirty="0"/>
          </a:p>
          <a:p>
            <a:pPr marL="0" indent="0">
              <a:buNone/>
            </a:pPr>
            <a:r>
              <a:rPr lang="en-US" dirty="0" smtClean="0"/>
              <a:t>For example, you might have multiple populations (Kroger Shoppers/Harris Teeter Shoppers).</a:t>
            </a:r>
          </a:p>
          <a:p>
            <a:pPr marL="0" indent="0">
              <a:buNone/>
            </a:pPr>
            <a:endParaRPr lang="en-US" dirty="0"/>
          </a:p>
          <a:p>
            <a:pPr marL="0" indent="0">
              <a:buNone/>
            </a:pPr>
            <a:r>
              <a:rPr lang="en-US" dirty="0" smtClean="0"/>
              <a:t>My favorite is the Chevy Nova, rumor has it is that it didn’t go over so well in Spain. If you know any Spanish you will understand why. </a:t>
            </a:r>
            <a:endParaRPr lang="en-US" dirty="0"/>
          </a:p>
        </p:txBody>
      </p:sp>
    </p:spTree>
    <p:extLst>
      <p:ext uri="{BB962C8B-B14F-4D97-AF65-F5344CB8AC3E}">
        <p14:creationId xmlns:p14="http://schemas.microsoft.com/office/powerpoint/2010/main" val="2725426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recap (so far</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3) Plan your treatment comparisons. Focus on what you are really interested in;  you need to plan them ahead of time.  This prevents “data snooping” and you coming up with some answer that seems right but isn’t when it goes to market. </a:t>
            </a:r>
          </a:p>
          <a:p>
            <a:pPr marL="0" indent="0">
              <a:buNone/>
            </a:pPr>
            <a:endParaRPr lang="en-US" dirty="0"/>
          </a:p>
          <a:p>
            <a:pPr marL="0" indent="0">
              <a:buNone/>
            </a:pPr>
            <a:r>
              <a:rPr lang="en-US" dirty="0" smtClean="0"/>
              <a:t>It is better to come back with nothing than to suggest that management make a decision, spend money on the change, and not get any results after implementation.  You do it once, it is bound to happen, too much you might be unemployed.  </a:t>
            </a:r>
            <a:endParaRPr lang="en-US" dirty="0"/>
          </a:p>
        </p:txBody>
      </p:sp>
    </p:spTree>
    <p:extLst>
      <p:ext uri="{BB962C8B-B14F-4D97-AF65-F5344CB8AC3E}">
        <p14:creationId xmlns:p14="http://schemas.microsoft.com/office/powerpoint/2010/main" val="110083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 testing recap (so far..)</a:t>
            </a:r>
          </a:p>
        </p:txBody>
      </p:sp>
      <p:sp>
        <p:nvSpPr>
          <p:cNvPr id="3" name="Content Placeholder 2"/>
          <p:cNvSpPr>
            <a:spLocks noGrp="1"/>
          </p:cNvSpPr>
          <p:nvPr>
            <p:ph idx="1"/>
          </p:nvPr>
        </p:nvSpPr>
        <p:spPr/>
        <p:txBody>
          <a:bodyPr/>
          <a:lstStyle/>
          <a:p>
            <a:pPr marL="0" indent="0">
              <a:buNone/>
            </a:pPr>
            <a:r>
              <a:rPr lang="en-US" dirty="0" smtClean="0"/>
              <a:t>4) We have only hinted at it, but the next two classes will be about power.  You need to have a large enough sample to be able to see if a difference exists. You can’t have too big of a sample because it costs money and time.</a:t>
            </a:r>
          </a:p>
          <a:p>
            <a:pPr marL="0" indent="0">
              <a:buNone/>
            </a:pPr>
            <a:endParaRPr lang="en-US" dirty="0"/>
          </a:p>
          <a:p>
            <a:pPr marL="0" indent="0">
              <a:buNone/>
            </a:pPr>
            <a:r>
              <a:rPr lang="en-US" dirty="0" smtClean="0"/>
              <a:t>Most of your time should be going into finding the optimal sample size.  </a:t>
            </a:r>
            <a:endParaRPr lang="en-US" dirty="0"/>
          </a:p>
        </p:txBody>
      </p:sp>
    </p:spTree>
    <p:extLst>
      <p:ext uri="{BB962C8B-B14F-4D97-AF65-F5344CB8AC3E}">
        <p14:creationId xmlns:p14="http://schemas.microsoft.com/office/powerpoint/2010/main" val="1989031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5) </a:t>
            </a:r>
            <a:r>
              <a:rPr lang="en-US" b="1" dirty="0" smtClean="0"/>
              <a:t>Implementation</a:t>
            </a:r>
            <a:r>
              <a:rPr lang="en-US" dirty="0" smtClean="0"/>
              <a:t>: Assign your experimental units to Blocks/Treatments etc. </a:t>
            </a:r>
          </a:p>
          <a:p>
            <a:pPr marL="0" indent="0">
              <a:buNone/>
            </a:pPr>
            <a:endParaRPr lang="en-US" dirty="0"/>
          </a:p>
          <a:p>
            <a:pPr marL="0" indent="0">
              <a:buNone/>
            </a:pPr>
            <a:r>
              <a:rPr lang="en-US" dirty="0" smtClean="0"/>
              <a:t>This is the part of the experimental design that ensures you get correct results in the analysis. </a:t>
            </a:r>
            <a:endParaRPr lang="en-US" dirty="0"/>
          </a:p>
        </p:txBody>
      </p:sp>
    </p:spTree>
    <p:extLst>
      <p:ext uri="{BB962C8B-B14F-4D97-AF65-F5344CB8AC3E}">
        <p14:creationId xmlns:p14="http://schemas.microsoft.com/office/powerpoint/2010/main" val="397921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1127"/>
            <a:ext cx="10515600" cy="5585836"/>
          </a:xfrm>
        </p:spPr>
        <p:txBody>
          <a:bodyPr/>
          <a:lstStyle/>
          <a:p>
            <a:pPr marL="0" indent="0">
              <a:buNone/>
            </a:pPr>
            <a:r>
              <a:rPr lang="en-US" dirty="0" smtClean="0"/>
              <a:t>Let’s think about the direct marketing campaign example from last class. What if I was the Kroger Company and I had two different Brands? </a:t>
            </a:r>
          </a:p>
          <a:p>
            <a:pPr marL="0" indent="0">
              <a:buNone/>
            </a:pPr>
            <a:endParaRPr lang="en-US" dirty="0"/>
          </a:p>
          <a:p>
            <a:pPr marL="0" indent="0">
              <a:buNone/>
            </a:pPr>
            <a:r>
              <a:rPr lang="en-US" dirty="0" smtClean="0"/>
              <a:t>For example, Kroger has both Kroger Stores  and Harris Teeter Stores.</a:t>
            </a:r>
          </a:p>
          <a:p>
            <a:pPr marL="0" indent="0">
              <a:buNone/>
            </a:pPr>
            <a:endParaRPr lang="en-US" dirty="0"/>
          </a:p>
          <a:p>
            <a:pPr marL="0" indent="0">
              <a:buNone/>
            </a:pPr>
            <a:r>
              <a:rPr lang="en-US" dirty="0" smtClean="0"/>
              <a:t>It is very possible that Harris Teeter Shoppers are different from Kroger shoppers (for example I always spend more in Teeter because it is more expensive), but if I am essentially using the exact same marketing methods, I need to account for people who go to Harris Teeter and people who go to Kroger.  </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2942" y="5016790"/>
            <a:ext cx="2220768" cy="1668610"/>
          </a:xfrm>
          <a:prstGeom prst="rect">
            <a:avLst/>
          </a:prstGeom>
        </p:spPr>
      </p:pic>
    </p:spTree>
    <p:extLst>
      <p:ext uri="{BB962C8B-B14F-4D97-AF65-F5344CB8AC3E}">
        <p14:creationId xmlns:p14="http://schemas.microsoft.com/office/powerpoint/2010/main" val="34569306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Oval 54"/>
          <p:cNvSpPr/>
          <p:nvPr/>
        </p:nvSpPr>
        <p:spPr>
          <a:xfrm>
            <a:off x="7889111" y="3749962"/>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069687" y="3768435"/>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354384" y="3749962"/>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461300" y="4941453"/>
            <a:ext cx="863600" cy="1191491"/>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7881765" y="1579417"/>
            <a:ext cx="863600" cy="1191491"/>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70306" y="3786909"/>
            <a:ext cx="863600" cy="1191491"/>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509395" y="4872181"/>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018165" y="1544782"/>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052100" y="2664690"/>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339692" y="1579418"/>
            <a:ext cx="863600" cy="11914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4" name="Picture 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2770909"/>
            <a:ext cx="789940" cy="1016000"/>
          </a:xfrm>
          <a:prstGeom prst="rect">
            <a:avLst/>
          </a:prstGeom>
        </p:spPr>
      </p:pic>
      <p:pic>
        <p:nvPicPr>
          <p:cNvPr id="5" name="Picture 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2770909"/>
            <a:ext cx="789940" cy="1016000"/>
          </a:xfrm>
          <a:prstGeom prst="rect">
            <a:avLst/>
          </a:prstGeom>
        </p:spPr>
      </p:pic>
      <p:pic>
        <p:nvPicPr>
          <p:cNvPr id="6" name="Picture 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2770909"/>
            <a:ext cx="789940" cy="1016000"/>
          </a:xfrm>
          <a:prstGeom prst="rect">
            <a:avLst/>
          </a:prstGeom>
        </p:spPr>
      </p:pic>
      <p:pic>
        <p:nvPicPr>
          <p:cNvPr id="7" name="Picture 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2770909"/>
            <a:ext cx="789940" cy="1016000"/>
          </a:xfrm>
          <a:prstGeom prst="rect">
            <a:avLst/>
          </a:prstGeom>
        </p:spPr>
      </p:pic>
      <p:pic>
        <p:nvPicPr>
          <p:cNvPr id="8" name="Picture 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2770909"/>
            <a:ext cx="789940" cy="1016000"/>
          </a:xfrm>
          <a:prstGeom prst="rect">
            <a:avLst/>
          </a:prstGeom>
        </p:spPr>
      </p:pic>
      <p:pic>
        <p:nvPicPr>
          <p:cNvPr id="9" name="Picture 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3856181"/>
            <a:ext cx="789940" cy="1016000"/>
          </a:xfrm>
          <a:prstGeom prst="rect">
            <a:avLst/>
          </a:prstGeom>
        </p:spPr>
      </p:pic>
      <p:pic>
        <p:nvPicPr>
          <p:cNvPr id="10" name="Picture 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3856181"/>
            <a:ext cx="789940" cy="1016000"/>
          </a:xfrm>
          <a:prstGeom prst="rect">
            <a:avLst/>
          </a:prstGeom>
        </p:spPr>
      </p:pic>
      <p:pic>
        <p:nvPicPr>
          <p:cNvPr id="11" name="Picture 1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3856181"/>
            <a:ext cx="789940" cy="1016000"/>
          </a:xfrm>
          <a:prstGeom prst="rect">
            <a:avLst/>
          </a:prstGeom>
        </p:spPr>
      </p:pic>
      <p:pic>
        <p:nvPicPr>
          <p:cNvPr id="12" name="Picture 1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3856181"/>
            <a:ext cx="789940" cy="1016000"/>
          </a:xfrm>
          <a:prstGeom prst="rect">
            <a:avLst/>
          </a:prstGeom>
        </p:spPr>
      </p:pic>
      <p:pic>
        <p:nvPicPr>
          <p:cNvPr id="13" name="Picture 1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3856181"/>
            <a:ext cx="789940" cy="1016000"/>
          </a:xfrm>
          <a:prstGeom prst="rect">
            <a:avLst/>
          </a:prstGeom>
        </p:spPr>
      </p:pic>
      <p:pic>
        <p:nvPicPr>
          <p:cNvPr id="14" name="Picture 1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1685637"/>
            <a:ext cx="789940" cy="1016000"/>
          </a:xfrm>
          <a:prstGeom prst="rect">
            <a:avLst/>
          </a:prstGeom>
        </p:spPr>
      </p:pic>
      <p:pic>
        <p:nvPicPr>
          <p:cNvPr id="15" name="Picture 1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1685637"/>
            <a:ext cx="789940" cy="1016000"/>
          </a:xfrm>
          <a:prstGeom prst="rect">
            <a:avLst/>
          </a:prstGeom>
        </p:spPr>
      </p:pic>
      <p:pic>
        <p:nvPicPr>
          <p:cNvPr id="16" name="Picture 1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1685637"/>
            <a:ext cx="789940" cy="1016000"/>
          </a:xfrm>
          <a:prstGeom prst="rect">
            <a:avLst/>
          </a:prstGeom>
        </p:spPr>
      </p:pic>
      <p:pic>
        <p:nvPicPr>
          <p:cNvPr id="17" name="Picture 1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1685637"/>
            <a:ext cx="789940" cy="1016000"/>
          </a:xfrm>
          <a:prstGeom prst="rect">
            <a:avLst/>
          </a:prstGeom>
        </p:spPr>
      </p:pic>
      <p:pic>
        <p:nvPicPr>
          <p:cNvPr id="18" name="Picture 1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1685637"/>
            <a:ext cx="789940" cy="1016000"/>
          </a:xfrm>
          <a:prstGeom prst="rect">
            <a:avLst/>
          </a:prstGeom>
        </p:spPr>
      </p:pic>
      <p:pic>
        <p:nvPicPr>
          <p:cNvPr id="19" name="Picture 1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383868" y="4941453"/>
            <a:ext cx="789940" cy="1016000"/>
          </a:xfrm>
          <a:prstGeom prst="rect">
            <a:avLst/>
          </a:prstGeom>
        </p:spPr>
      </p:pic>
      <p:pic>
        <p:nvPicPr>
          <p:cNvPr id="20" name="Picture 1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247468" y="4941453"/>
            <a:ext cx="789940" cy="1016000"/>
          </a:xfrm>
          <a:prstGeom prst="rect">
            <a:avLst/>
          </a:prstGeom>
        </p:spPr>
      </p:pic>
      <p:pic>
        <p:nvPicPr>
          <p:cNvPr id="21" name="Picture 2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111068" y="4941453"/>
            <a:ext cx="789940" cy="1016000"/>
          </a:xfrm>
          <a:prstGeom prst="rect">
            <a:avLst/>
          </a:prstGeom>
        </p:spPr>
      </p:pic>
      <p:pic>
        <p:nvPicPr>
          <p:cNvPr id="22" name="Picture 2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20268" y="4941453"/>
            <a:ext cx="789940" cy="1016000"/>
          </a:xfrm>
          <a:prstGeom prst="rect">
            <a:avLst/>
          </a:prstGeom>
        </p:spPr>
      </p:pic>
      <p:pic>
        <p:nvPicPr>
          <p:cNvPr id="23" name="Picture 2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3989360" y="4941453"/>
            <a:ext cx="789940" cy="1016000"/>
          </a:xfrm>
          <a:prstGeom prst="rect">
            <a:avLst/>
          </a:prstGeom>
        </p:spPr>
      </p:pic>
      <p:pic>
        <p:nvPicPr>
          <p:cNvPr id="24" name="Picture 2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2770909"/>
            <a:ext cx="789940" cy="1016000"/>
          </a:xfrm>
          <a:prstGeom prst="rect">
            <a:avLst/>
          </a:prstGeom>
        </p:spPr>
      </p:pic>
      <p:pic>
        <p:nvPicPr>
          <p:cNvPr id="25" name="Picture 2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2770909"/>
            <a:ext cx="789940" cy="1016000"/>
          </a:xfrm>
          <a:prstGeom prst="rect">
            <a:avLst/>
          </a:prstGeom>
        </p:spPr>
      </p:pic>
      <p:pic>
        <p:nvPicPr>
          <p:cNvPr id="26" name="Picture 2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2770909"/>
            <a:ext cx="789940" cy="1016000"/>
          </a:xfrm>
          <a:prstGeom prst="rect">
            <a:avLst/>
          </a:prstGeom>
        </p:spPr>
      </p:pic>
      <p:pic>
        <p:nvPicPr>
          <p:cNvPr id="27" name="Picture 2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2770909"/>
            <a:ext cx="789940" cy="1016000"/>
          </a:xfrm>
          <a:prstGeom prst="rect">
            <a:avLst/>
          </a:prstGeom>
        </p:spPr>
      </p:pic>
      <p:pic>
        <p:nvPicPr>
          <p:cNvPr id="28" name="Picture 2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2770909"/>
            <a:ext cx="789940" cy="1016000"/>
          </a:xfrm>
          <a:prstGeom prst="rect">
            <a:avLst/>
          </a:prstGeom>
        </p:spPr>
      </p:pic>
      <p:pic>
        <p:nvPicPr>
          <p:cNvPr id="29" name="Picture 2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3856181"/>
            <a:ext cx="789940" cy="1016000"/>
          </a:xfrm>
          <a:prstGeom prst="rect">
            <a:avLst/>
          </a:prstGeom>
        </p:spPr>
      </p:pic>
      <p:pic>
        <p:nvPicPr>
          <p:cNvPr id="30" name="Picture 2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3856181"/>
            <a:ext cx="789940" cy="1016000"/>
          </a:xfrm>
          <a:prstGeom prst="rect">
            <a:avLst/>
          </a:prstGeom>
        </p:spPr>
      </p:pic>
      <p:pic>
        <p:nvPicPr>
          <p:cNvPr id="31" name="Picture 3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3856181"/>
            <a:ext cx="789940" cy="1016000"/>
          </a:xfrm>
          <a:prstGeom prst="rect">
            <a:avLst/>
          </a:prstGeom>
        </p:spPr>
      </p:pic>
      <p:pic>
        <p:nvPicPr>
          <p:cNvPr id="32" name="Picture 3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3856181"/>
            <a:ext cx="789940" cy="1016000"/>
          </a:xfrm>
          <a:prstGeom prst="rect">
            <a:avLst/>
          </a:prstGeom>
        </p:spPr>
      </p:pic>
      <p:pic>
        <p:nvPicPr>
          <p:cNvPr id="33" name="Picture 3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3856181"/>
            <a:ext cx="789940" cy="1016000"/>
          </a:xfrm>
          <a:prstGeom prst="rect">
            <a:avLst/>
          </a:prstGeom>
        </p:spPr>
      </p:pic>
      <p:pic>
        <p:nvPicPr>
          <p:cNvPr id="34" name="Picture 33"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1685637"/>
            <a:ext cx="789940" cy="1016000"/>
          </a:xfrm>
          <a:prstGeom prst="rect">
            <a:avLst/>
          </a:prstGeom>
        </p:spPr>
      </p:pic>
      <p:pic>
        <p:nvPicPr>
          <p:cNvPr id="35" name="Picture 34"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1685637"/>
            <a:ext cx="789940" cy="1016000"/>
          </a:xfrm>
          <a:prstGeom prst="rect">
            <a:avLst/>
          </a:prstGeom>
        </p:spPr>
      </p:pic>
      <p:pic>
        <p:nvPicPr>
          <p:cNvPr id="36" name="Picture 35"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1685637"/>
            <a:ext cx="789940" cy="1016000"/>
          </a:xfrm>
          <a:prstGeom prst="rect">
            <a:avLst/>
          </a:prstGeom>
        </p:spPr>
      </p:pic>
      <p:pic>
        <p:nvPicPr>
          <p:cNvPr id="37" name="Picture 36"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1685637"/>
            <a:ext cx="789940" cy="1016000"/>
          </a:xfrm>
          <a:prstGeom prst="rect">
            <a:avLst/>
          </a:prstGeom>
        </p:spPr>
      </p:pic>
      <p:pic>
        <p:nvPicPr>
          <p:cNvPr id="38" name="Picture 37"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1685637"/>
            <a:ext cx="789940" cy="1016000"/>
          </a:xfrm>
          <a:prstGeom prst="rect">
            <a:avLst/>
          </a:prstGeom>
        </p:spPr>
      </p:pic>
      <p:pic>
        <p:nvPicPr>
          <p:cNvPr id="39" name="Picture 38"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918595" y="4941453"/>
            <a:ext cx="789940" cy="1016000"/>
          </a:xfrm>
          <a:prstGeom prst="rect">
            <a:avLst/>
          </a:prstGeom>
        </p:spPr>
      </p:pic>
      <p:pic>
        <p:nvPicPr>
          <p:cNvPr id="40" name="Picture 39"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8782195" y="4941453"/>
            <a:ext cx="789940" cy="1016000"/>
          </a:xfrm>
          <a:prstGeom prst="rect">
            <a:avLst/>
          </a:prstGeom>
        </p:spPr>
      </p:pic>
      <p:pic>
        <p:nvPicPr>
          <p:cNvPr id="41" name="Picture 40"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645795" y="4941453"/>
            <a:ext cx="789940" cy="1016000"/>
          </a:xfrm>
          <a:prstGeom prst="rect">
            <a:avLst/>
          </a:prstGeom>
        </p:spPr>
      </p:pic>
      <p:pic>
        <p:nvPicPr>
          <p:cNvPr id="42" name="Picture 41"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054995" y="4941453"/>
            <a:ext cx="789940" cy="1016000"/>
          </a:xfrm>
          <a:prstGeom prst="rect">
            <a:avLst/>
          </a:prstGeom>
        </p:spPr>
      </p:pic>
      <p:pic>
        <p:nvPicPr>
          <p:cNvPr id="43" name="Picture 42" descr="Clipart - Person ic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524087" y="4941453"/>
            <a:ext cx="789940" cy="1016000"/>
          </a:xfrm>
          <a:prstGeom prst="rect">
            <a:avLst/>
          </a:prstGeom>
        </p:spPr>
      </p:pic>
      <p:pic>
        <p:nvPicPr>
          <p:cNvPr id="44" name="Picture 43" descr="Kroger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215" y="115166"/>
            <a:ext cx="1655638" cy="1339562"/>
          </a:xfrm>
          <a:prstGeom prst="rect">
            <a:avLst/>
          </a:prstGeom>
        </p:spPr>
      </p:pic>
      <p:pic>
        <p:nvPicPr>
          <p:cNvPr id="45" name="Picture 44" descr="File:Harris Teeter logo.svg - Wikiped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34727" y="293949"/>
            <a:ext cx="4779300" cy="981996"/>
          </a:xfrm>
          <a:prstGeom prst="rect">
            <a:avLst/>
          </a:prstGeom>
        </p:spPr>
      </p:pic>
      <p:sp>
        <p:nvSpPr>
          <p:cNvPr id="56" name="Oval 55"/>
          <p:cNvSpPr/>
          <p:nvPr/>
        </p:nvSpPr>
        <p:spPr>
          <a:xfrm>
            <a:off x="4871375" y="1639453"/>
            <a:ext cx="358140" cy="341749"/>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862268" y="2022762"/>
            <a:ext cx="358140" cy="341749"/>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867652" y="2429159"/>
            <a:ext cx="358140" cy="341749"/>
          </a:xfrm>
          <a:prstGeom prst="ellipse">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5319031" y="1611870"/>
            <a:ext cx="1228221" cy="369332"/>
          </a:xfrm>
          <a:prstGeom prst="rect">
            <a:avLst/>
          </a:prstGeom>
          <a:noFill/>
        </p:spPr>
        <p:txBody>
          <a:bodyPr wrap="none" rtlCol="0">
            <a:spAutoFit/>
          </a:bodyPr>
          <a:lstStyle/>
          <a:p>
            <a:r>
              <a:rPr lang="en-US" dirty="0" smtClean="0"/>
              <a:t>Do nothing</a:t>
            </a:r>
            <a:endParaRPr lang="en-US" dirty="0"/>
          </a:p>
        </p:txBody>
      </p:sp>
      <p:sp>
        <p:nvSpPr>
          <p:cNvPr id="61" name="TextBox 60"/>
          <p:cNvSpPr txBox="1"/>
          <p:nvPr/>
        </p:nvSpPr>
        <p:spPr>
          <a:xfrm>
            <a:off x="5303376" y="2033844"/>
            <a:ext cx="651140" cy="369332"/>
          </a:xfrm>
          <a:prstGeom prst="rect">
            <a:avLst/>
          </a:prstGeom>
          <a:noFill/>
        </p:spPr>
        <p:txBody>
          <a:bodyPr wrap="none" rtlCol="0">
            <a:spAutoFit/>
          </a:bodyPr>
          <a:lstStyle/>
          <a:p>
            <a:r>
              <a:rPr lang="en-US" dirty="0" smtClean="0"/>
              <a:t>Mail </a:t>
            </a:r>
            <a:endParaRPr lang="en-US" dirty="0"/>
          </a:p>
        </p:txBody>
      </p:sp>
      <p:sp>
        <p:nvSpPr>
          <p:cNvPr id="62" name="Oval 61"/>
          <p:cNvSpPr/>
          <p:nvPr/>
        </p:nvSpPr>
        <p:spPr>
          <a:xfrm>
            <a:off x="4881303" y="1625596"/>
            <a:ext cx="358140" cy="341749"/>
          </a:xfrm>
          <a:prstGeom prst="ellipse">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299452" y="2455818"/>
            <a:ext cx="1498745" cy="369332"/>
          </a:xfrm>
          <a:prstGeom prst="rect">
            <a:avLst/>
          </a:prstGeom>
          <a:noFill/>
        </p:spPr>
        <p:txBody>
          <a:bodyPr wrap="square" rtlCol="0">
            <a:spAutoFit/>
          </a:bodyPr>
          <a:lstStyle/>
          <a:p>
            <a:r>
              <a:rPr lang="en-US" dirty="0" smtClean="0"/>
              <a:t>Mobile App</a:t>
            </a:r>
            <a:endParaRPr lang="en-US" dirty="0"/>
          </a:p>
        </p:txBody>
      </p:sp>
    </p:spTree>
    <p:extLst>
      <p:ext uri="{BB962C8B-B14F-4D97-AF65-F5344CB8AC3E}">
        <p14:creationId xmlns:p14="http://schemas.microsoft.com/office/powerpoint/2010/main" val="2733153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2960"/>
            <a:ext cx="10515600" cy="5354003"/>
          </a:xfrm>
        </p:spPr>
        <p:txBody>
          <a:bodyPr/>
          <a:lstStyle/>
          <a:p>
            <a:pPr marL="0" indent="0">
              <a:buNone/>
            </a:pPr>
            <a:r>
              <a:rPr lang="en-US" dirty="0" smtClean="0"/>
              <a:t>That is, I have two </a:t>
            </a:r>
            <a:r>
              <a:rPr lang="en-US" b="1" dirty="0" smtClean="0">
                <a:solidFill>
                  <a:schemeClr val="accent1">
                    <a:lumMod val="75000"/>
                  </a:schemeClr>
                </a:solidFill>
              </a:rPr>
              <a:t>BLOCKS</a:t>
            </a:r>
            <a:r>
              <a:rPr lang="en-US" dirty="0" smtClean="0">
                <a:solidFill>
                  <a:schemeClr val="accent1">
                    <a:lumMod val="75000"/>
                  </a:schemeClr>
                </a:solidFill>
              </a:rPr>
              <a:t> </a:t>
            </a:r>
            <a:r>
              <a:rPr lang="en-US" dirty="0" smtClean="0">
                <a:solidFill>
                  <a:schemeClr val="tx1">
                    <a:lumMod val="85000"/>
                    <a:lumOff val="15000"/>
                  </a:schemeClr>
                </a:solidFill>
              </a:rPr>
              <a:t>one is Kroger the other is Harris Teeter.  </a:t>
            </a:r>
          </a:p>
          <a:p>
            <a:pPr marL="0" indent="0">
              <a:buNone/>
            </a:pPr>
            <a:endParaRPr lang="en-US" dirty="0" smtClean="0">
              <a:solidFill>
                <a:schemeClr val="tx1">
                  <a:lumMod val="85000"/>
                  <a:lumOff val="15000"/>
                </a:schemeClr>
              </a:solidFill>
            </a:endParaRPr>
          </a:p>
          <a:p>
            <a:pPr marL="0" indent="0">
              <a:buNone/>
            </a:pPr>
            <a:r>
              <a:rPr lang="en-US" dirty="0" smtClean="0">
                <a:solidFill>
                  <a:schemeClr val="tx1">
                    <a:lumMod val="85000"/>
                    <a:lumOff val="15000"/>
                  </a:schemeClr>
                </a:solidFill>
              </a:rPr>
              <a:t>I </a:t>
            </a:r>
            <a:r>
              <a:rPr lang="en-US" dirty="0" smtClean="0">
                <a:solidFill>
                  <a:schemeClr val="accent1">
                    <a:lumMod val="75000"/>
                  </a:schemeClr>
                </a:solidFill>
              </a:rPr>
              <a:t>randomly</a:t>
            </a:r>
            <a:r>
              <a:rPr lang="en-US" dirty="0" smtClean="0">
                <a:solidFill>
                  <a:schemeClr val="tx1">
                    <a:lumMod val="85000"/>
                    <a:lumOff val="15000"/>
                  </a:schemeClr>
                </a:solidFill>
              </a:rPr>
              <a:t> select  customers from these blocks.  These blocks are an extra variable I have no control over as an experimenter, but I can account for in my model. I can not make these two franchises the same, but I can randomly sample customers from each franchise. </a:t>
            </a:r>
          </a:p>
          <a:p>
            <a:pPr marL="0" indent="0">
              <a:buNone/>
            </a:pPr>
            <a:endParaRPr lang="en-US" dirty="0">
              <a:solidFill>
                <a:schemeClr val="tx1">
                  <a:lumMod val="85000"/>
                  <a:lumOff val="15000"/>
                </a:schemeClr>
              </a:solidFill>
            </a:endParaRPr>
          </a:p>
          <a:p>
            <a:pPr marL="0" indent="0">
              <a:buNone/>
            </a:pPr>
            <a:endParaRPr lang="en-US" dirty="0" smtClean="0">
              <a:solidFill>
                <a:schemeClr val="tx1">
                  <a:lumMod val="85000"/>
                  <a:lumOff val="15000"/>
                </a:schemeClr>
              </a:solidFill>
            </a:endParaRPr>
          </a:p>
          <a:p>
            <a:pPr marL="0" indent="0">
              <a:buNone/>
            </a:pPr>
            <a:r>
              <a:rPr lang="en-US" b="1" dirty="0" smtClean="0">
                <a:solidFill>
                  <a:schemeClr val="accent1">
                    <a:lumMod val="75000"/>
                  </a:schemeClr>
                </a:solidFill>
              </a:rPr>
              <a:t>NOTE: </a:t>
            </a:r>
            <a:r>
              <a:rPr lang="en-US" dirty="0" smtClean="0">
                <a:solidFill>
                  <a:schemeClr val="tx1">
                    <a:lumMod val="85000"/>
                    <a:lumOff val="15000"/>
                  </a:schemeClr>
                </a:solidFill>
              </a:rPr>
              <a:t>This is not the same as extra ‘observed’ variables or extra factors in my experiment.  </a:t>
            </a:r>
            <a:r>
              <a:rPr lang="en-US" dirty="0" smtClean="0">
                <a:solidFill>
                  <a:schemeClr val="accent1">
                    <a:lumMod val="75000"/>
                  </a:schemeClr>
                </a:solidFill>
              </a:rPr>
              <a:t>WHY?</a:t>
            </a:r>
            <a:r>
              <a:rPr lang="en-US" dirty="0" smtClean="0">
                <a:solidFill>
                  <a:schemeClr val="tx1">
                    <a:lumMod val="85000"/>
                    <a:lumOff val="15000"/>
                  </a:schemeClr>
                </a:solidFill>
              </a:rPr>
              <a:t> </a:t>
            </a:r>
          </a:p>
          <a:p>
            <a:pPr marL="0" indent="0">
              <a:buNone/>
            </a:pPr>
            <a:endParaRPr lang="en-US" dirty="0">
              <a:solidFill>
                <a:schemeClr val="tx1">
                  <a:lumMod val="85000"/>
                  <a:lumOff val="15000"/>
                </a:schemeClr>
              </a:solidFill>
            </a:endParaRPr>
          </a:p>
          <a:p>
            <a:pPr marL="0" indent="0">
              <a:buNone/>
            </a:pPr>
            <a:endParaRPr lang="en-US" dirty="0">
              <a:solidFill>
                <a:schemeClr val="accent1">
                  <a:lumMod val="75000"/>
                </a:schemeClr>
              </a:solidFill>
            </a:endParaRPr>
          </a:p>
        </p:txBody>
      </p:sp>
    </p:spTree>
    <p:extLst>
      <p:ext uri="{BB962C8B-B14F-4D97-AF65-F5344CB8AC3E}">
        <p14:creationId xmlns:p14="http://schemas.microsoft.com/office/powerpoint/2010/main" val="405948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lstStyle/>
          <a:p>
            <a:pPr marL="0" indent="0">
              <a:buNone/>
            </a:pPr>
            <a:r>
              <a:rPr lang="en-US" dirty="0" smtClean="0"/>
              <a:t>To save energy, an engineer investigated the effects of different types of insulation for the same home design. We are interested in looking into differences in cooling costs for the months of June, July and August.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9642270"/>
              </p:ext>
            </p:extLst>
          </p:nvPr>
        </p:nvGraphicFramePr>
        <p:xfrm>
          <a:off x="2032000" y="3574626"/>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267188156"/>
                    </a:ext>
                  </a:extLst>
                </a:gridCol>
                <a:gridCol w="1625600">
                  <a:extLst>
                    <a:ext uri="{9D8B030D-6E8A-4147-A177-3AD203B41FA5}">
                      <a16:colId xmlns:a16="http://schemas.microsoft.com/office/drawing/2014/main" val="2568983752"/>
                    </a:ext>
                  </a:extLst>
                </a:gridCol>
                <a:gridCol w="1625600">
                  <a:extLst>
                    <a:ext uri="{9D8B030D-6E8A-4147-A177-3AD203B41FA5}">
                      <a16:colId xmlns:a16="http://schemas.microsoft.com/office/drawing/2014/main" val="949745499"/>
                    </a:ext>
                  </a:extLst>
                </a:gridCol>
                <a:gridCol w="1625600">
                  <a:extLst>
                    <a:ext uri="{9D8B030D-6E8A-4147-A177-3AD203B41FA5}">
                      <a16:colId xmlns:a16="http://schemas.microsoft.com/office/drawing/2014/main" val="1641128720"/>
                    </a:ext>
                  </a:extLst>
                </a:gridCol>
                <a:gridCol w="1625600">
                  <a:extLst>
                    <a:ext uri="{9D8B030D-6E8A-4147-A177-3AD203B41FA5}">
                      <a16:colId xmlns:a16="http://schemas.microsoft.com/office/drawing/2014/main" val="1754856689"/>
                    </a:ext>
                  </a:extLst>
                </a:gridCol>
              </a:tblGrid>
              <a:tr h="370840">
                <a:tc>
                  <a:txBody>
                    <a:bodyPr/>
                    <a:lstStyle/>
                    <a:p>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27280401"/>
                  </a:ext>
                </a:extLst>
              </a:tr>
              <a:tr h="370840">
                <a:tc>
                  <a:txBody>
                    <a:bodyPr/>
                    <a:lstStyle/>
                    <a:p>
                      <a:r>
                        <a:rPr lang="en-US" dirty="0" smtClean="0"/>
                        <a:t>June</a:t>
                      </a:r>
                      <a:endParaRPr lang="en-US" dirty="0"/>
                    </a:p>
                  </a:txBody>
                  <a:tcPr/>
                </a:tc>
                <a:tc>
                  <a:txBody>
                    <a:bodyPr/>
                    <a:lstStyle/>
                    <a:p>
                      <a:pPr algn="ctr"/>
                      <a:r>
                        <a:rPr lang="en-US" dirty="0" smtClean="0"/>
                        <a:t>$74.44</a:t>
                      </a:r>
                      <a:endParaRPr lang="en-US" dirty="0"/>
                    </a:p>
                  </a:txBody>
                  <a:tcPr/>
                </a:tc>
                <a:tc>
                  <a:txBody>
                    <a:bodyPr/>
                    <a:lstStyle/>
                    <a:p>
                      <a:pPr algn="ctr"/>
                      <a:r>
                        <a:rPr lang="en-US" dirty="0" smtClean="0"/>
                        <a:t>$68.75</a:t>
                      </a:r>
                      <a:endParaRPr lang="en-US" dirty="0"/>
                    </a:p>
                  </a:txBody>
                  <a:tcPr/>
                </a:tc>
                <a:tc>
                  <a:txBody>
                    <a:bodyPr/>
                    <a:lstStyle/>
                    <a:p>
                      <a:pPr algn="ctr"/>
                      <a:r>
                        <a:rPr lang="en-US" dirty="0" smtClean="0"/>
                        <a:t>$71.34</a:t>
                      </a:r>
                      <a:endParaRPr lang="en-US" dirty="0"/>
                    </a:p>
                  </a:txBody>
                  <a:tcPr/>
                </a:tc>
                <a:tc>
                  <a:txBody>
                    <a:bodyPr/>
                    <a:lstStyle/>
                    <a:p>
                      <a:pPr algn="ctr"/>
                      <a:r>
                        <a:rPr lang="en-US" dirty="0" smtClean="0"/>
                        <a:t>$65.47</a:t>
                      </a:r>
                      <a:endParaRPr lang="en-US" dirty="0"/>
                    </a:p>
                  </a:txBody>
                  <a:tcPr/>
                </a:tc>
                <a:extLst>
                  <a:ext uri="{0D108BD9-81ED-4DB2-BD59-A6C34878D82A}">
                    <a16:rowId xmlns:a16="http://schemas.microsoft.com/office/drawing/2014/main" val="2307550270"/>
                  </a:ext>
                </a:extLst>
              </a:tr>
              <a:tr h="370840">
                <a:tc>
                  <a:txBody>
                    <a:bodyPr/>
                    <a:lstStyle/>
                    <a:p>
                      <a:r>
                        <a:rPr lang="en-US" dirty="0" smtClean="0"/>
                        <a:t>July</a:t>
                      </a:r>
                      <a:endParaRPr lang="en-US" dirty="0"/>
                    </a:p>
                  </a:txBody>
                  <a:tcPr/>
                </a:tc>
                <a:tc>
                  <a:txBody>
                    <a:bodyPr/>
                    <a:lstStyle/>
                    <a:p>
                      <a:pPr algn="ctr"/>
                      <a:r>
                        <a:rPr lang="en-US" dirty="0" smtClean="0"/>
                        <a:t>$89.96</a:t>
                      </a:r>
                      <a:endParaRPr lang="en-US" dirty="0"/>
                    </a:p>
                  </a:txBody>
                  <a:tcPr/>
                </a:tc>
                <a:tc>
                  <a:txBody>
                    <a:bodyPr/>
                    <a:lstStyle/>
                    <a:p>
                      <a:pPr algn="ctr"/>
                      <a:r>
                        <a:rPr lang="en-US" dirty="0" smtClean="0"/>
                        <a:t>$73.47</a:t>
                      </a:r>
                      <a:endParaRPr lang="en-US" dirty="0"/>
                    </a:p>
                  </a:txBody>
                  <a:tcPr/>
                </a:tc>
                <a:tc>
                  <a:txBody>
                    <a:bodyPr/>
                    <a:lstStyle/>
                    <a:p>
                      <a:pPr algn="ctr"/>
                      <a:r>
                        <a:rPr lang="en-US" dirty="0" smtClean="0"/>
                        <a:t>$83.62</a:t>
                      </a:r>
                      <a:endParaRPr lang="en-US" dirty="0"/>
                    </a:p>
                  </a:txBody>
                  <a:tcPr/>
                </a:tc>
                <a:tc>
                  <a:txBody>
                    <a:bodyPr/>
                    <a:lstStyle/>
                    <a:p>
                      <a:pPr algn="ctr"/>
                      <a:r>
                        <a:rPr lang="en-US" dirty="0" smtClean="0"/>
                        <a:t>$72.33</a:t>
                      </a:r>
                      <a:endParaRPr lang="en-US" dirty="0"/>
                    </a:p>
                  </a:txBody>
                  <a:tcPr/>
                </a:tc>
                <a:extLst>
                  <a:ext uri="{0D108BD9-81ED-4DB2-BD59-A6C34878D82A}">
                    <a16:rowId xmlns:a16="http://schemas.microsoft.com/office/drawing/2014/main" val="711324165"/>
                  </a:ext>
                </a:extLst>
              </a:tr>
              <a:tr h="370840">
                <a:tc>
                  <a:txBody>
                    <a:bodyPr/>
                    <a:lstStyle/>
                    <a:p>
                      <a:r>
                        <a:rPr lang="en-US" dirty="0" smtClean="0"/>
                        <a:t>August</a:t>
                      </a:r>
                      <a:endParaRPr lang="en-US" dirty="0"/>
                    </a:p>
                  </a:txBody>
                  <a:tcPr/>
                </a:tc>
                <a:tc>
                  <a:txBody>
                    <a:bodyPr/>
                    <a:lstStyle/>
                    <a:p>
                      <a:pPr algn="ctr"/>
                      <a:r>
                        <a:rPr lang="en-US" dirty="0" smtClean="0"/>
                        <a:t>$82.00</a:t>
                      </a:r>
                      <a:endParaRPr lang="en-US" dirty="0"/>
                    </a:p>
                  </a:txBody>
                  <a:tcPr/>
                </a:tc>
                <a:tc>
                  <a:txBody>
                    <a:bodyPr/>
                    <a:lstStyle/>
                    <a:p>
                      <a:pPr algn="ctr"/>
                      <a:r>
                        <a:rPr lang="en-US" dirty="0" smtClean="0"/>
                        <a:t>$71.23</a:t>
                      </a:r>
                      <a:endParaRPr lang="en-US" dirty="0"/>
                    </a:p>
                  </a:txBody>
                  <a:tcPr/>
                </a:tc>
                <a:tc>
                  <a:txBody>
                    <a:bodyPr/>
                    <a:lstStyle/>
                    <a:p>
                      <a:pPr algn="ctr"/>
                      <a:r>
                        <a:rPr lang="en-US" dirty="0" smtClean="0"/>
                        <a:t>$79.88</a:t>
                      </a:r>
                      <a:endParaRPr lang="en-US" dirty="0"/>
                    </a:p>
                  </a:txBody>
                  <a:tcPr/>
                </a:tc>
                <a:tc>
                  <a:txBody>
                    <a:bodyPr/>
                    <a:lstStyle/>
                    <a:p>
                      <a:pPr algn="ctr"/>
                      <a:r>
                        <a:rPr lang="en-US" dirty="0" smtClean="0"/>
                        <a:t>$70.87</a:t>
                      </a:r>
                      <a:endParaRPr lang="en-US" dirty="0"/>
                    </a:p>
                  </a:txBody>
                  <a:tcPr/>
                </a:tc>
                <a:extLst>
                  <a:ext uri="{0D108BD9-81ED-4DB2-BD59-A6C34878D82A}">
                    <a16:rowId xmlns:a16="http://schemas.microsoft.com/office/drawing/2014/main" val="759084582"/>
                  </a:ext>
                </a:extLst>
              </a:tr>
            </a:tbl>
          </a:graphicData>
        </a:graphic>
      </p:graphicFrame>
      <p:sp>
        <p:nvSpPr>
          <p:cNvPr id="5" name="TextBox 4"/>
          <p:cNvSpPr txBox="1"/>
          <p:nvPr/>
        </p:nvSpPr>
        <p:spPr>
          <a:xfrm>
            <a:off x="4927600" y="2928295"/>
            <a:ext cx="3115468" cy="646331"/>
          </a:xfrm>
          <a:prstGeom prst="rect">
            <a:avLst/>
          </a:prstGeom>
          <a:noFill/>
        </p:spPr>
        <p:txBody>
          <a:bodyPr wrap="none" rtlCol="0">
            <a:spAutoFit/>
          </a:bodyPr>
          <a:lstStyle/>
          <a:p>
            <a:r>
              <a:rPr lang="en-US" sz="3600" b="1" dirty="0" smtClean="0">
                <a:solidFill>
                  <a:schemeClr val="tx1">
                    <a:lumMod val="95000"/>
                    <a:lumOff val="5000"/>
                  </a:schemeClr>
                </a:solidFill>
              </a:rPr>
              <a:t>Insulation Type</a:t>
            </a:r>
            <a:endParaRPr lang="en-US" sz="3600" b="1" dirty="0">
              <a:solidFill>
                <a:schemeClr val="tx1">
                  <a:lumMod val="95000"/>
                  <a:lumOff val="5000"/>
                </a:schemeClr>
              </a:solidFill>
            </a:endParaRPr>
          </a:p>
        </p:txBody>
      </p:sp>
      <p:sp>
        <p:nvSpPr>
          <p:cNvPr id="6" name="TextBox 5"/>
          <p:cNvSpPr txBox="1"/>
          <p:nvPr/>
        </p:nvSpPr>
        <p:spPr>
          <a:xfrm>
            <a:off x="838200" y="603945"/>
            <a:ext cx="1931939" cy="584775"/>
          </a:xfrm>
          <a:prstGeom prst="rect">
            <a:avLst/>
          </a:prstGeom>
          <a:noFill/>
        </p:spPr>
        <p:txBody>
          <a:bodyPr wrap="none" rtlCol="0">
            <a:spAutoFit/>
          </a:bodyPr>
          <a:lstStyle/>
          <a:p>
            <a:r>
              <a:rPr lang="en-US" sz="3200" b="1" dirty="0" smtClean="0"/>
              <a:t>Example 1</a:t>
            </a:r>
            <a:endParaRPr lang="en-US" sz="3200" b="1" dirty="0"/>
          </a:p>
        </p:txBody>
      </p:sp>
    </p:spTree>
    <p:extLst>
      <p:ext uri="{BB962C8B-B14F-4D97-AF65-F5344CB8AC3E}">
        <p14:creationId xmlns:p14="http://schemas.microsoft.com/office/powerpoint/2010/main" val="3271031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b="1" dirty="0" smtClean="0">
                <a:solidFill>
                  <a:schemeClr val="accent1">
                    <a:lumMod val="75000"/>
                  </a:schemeClr>
                </a:solidFill>
              </a:rPr>
              <a:t>Factor</a:t>
            </a:r>
            <a:r>
              <a:rPr lang="en-US" dirty="0" smtClean="0"/>
              <a:t>: Insulation type, with four different types of insulation. </a:t>
            </a:r>
          </a:p>
          <a:p>
            <a:pPr marL="0" indent="0">
              <a:buNone/>
            </a:pPr>
            <a:r>
              <a:rPr lang="en-US" b="1" dirty="0" smtClean="0">
                <a:solidFill>
                  <a:schemeClr val="accent1">
                    <a:lumMod val="75000"/>
                  </a:schemeClr>
                </a:solidFill>
              </a:rPr>
              <a:t>Block</a:t>
            </a:r>
            <a:r>
              <a:rPr lang="en-US" b="1" dirty="0" smtClean="0"/>
              <a:t> </a:t>
            </a:r>
            <a:r>
              <a:rPr lang="en-US" dirty="0" smtClean="0"/>
              <a:t>: Month of observation. </a:t>
            </a:r>
          </a:p>
          <a:p>
            <a:pPr marL="0" indent="0">
              <a:buNone/>
            </a:pPr>
            <a:r>
              <a:rPr lang="en-US" b="1" dirty="0" smtClean="0">
                <a:solidFill>
                  <a:schemeClr val="accent1">
                    <a:lumMod val="75000"/>
                  </a:schemeClr>
                </a:solidFill>
              </a:rPr>
              <a:t>Experimental Unit</a:t>
            </a:r>
            <a:r>
              <a:rPr lang="en-US" dirty="0" smtClean="0"/>
              <a:t>:  House</a:t>
            </a:r>
          </a:p>
          <a:p>
            <a:pPr marL="0" indent="0">
              <a:buNone/>
            </a:pPr>
            <a:r>
              <a:rPr lang="en-US" b="1" dirty="0" smtClean="0">
                <a:solidFill>
                  <a:schemeClr val="accent1">
                    <a:lumMod val="75000"/>
                  </a:schemeClr>
                </a:solidFill>
              </a:rPr>
              <a:t>Measurement</a:t>
            </a:r>
            <a:r>
              <a:rPr lang="en-US" b="1" dirty="0" smtClean="0"/>
              <a:t>:    </a:t>
            </a:r>
            <a:r>
              <a:rPr lang="en-US" dirty="0" smtClean="0"/>
              <a:t>Amount spent on cooling house. </a:t>
            </a:r>
          </a:p>
          <a:p>
            <a:pPr marL="0" indent="0">
              <a:buNone/>
            </a:pPr>
            <a:endParaRPr lang="en-US" dirty="0"/>
          </a:p>
          <a:p>
            <a:pPr marL="0" indent="0">
              <a:buNone/>
            </a:pPr>
            <a:r>
              <a:rPr lang="en-US" b="1" dirty="0" smtClean="0">
                <a:solidFill>
                  <a:schemeClr val="accent1">
                    <a:lumMod val="75000"/>
                  </a:schemeClr>
                </a:solidFill>
              </a:rPr>
              <a:t>Tests of Interest</a:t>
            </a:r>
            <a:r>
              <a:rPr lang="en-US" dirty="0" smtClean="0"/>
              <a:t>: Differences between all insulation types. </a:t>
            </a:r>
          </a:p>
          <a:p>
            <a:pPr marL="0" indent="0">
              <a:buNone/>
            </a:pPr>
            <a:r>
              <a:rPr lang="en-US" dirty="0"/>
              <a:t>	</a:t>
            </a:r>
            <a:r>
              <a:rPr lang="en-US" dirty="0" smtClean="0"/>
              <a:t>	         Additionally 2 and 4 are similar structurally, are they 		         different than 1 and 3? </a:t>
            </a:r>
          </a:p>
          <a:p>
            <a:pPr marL="0" indent="0">
              <a:buNone/>
            </a:pPr>
            <a:r>
              <a:rPr lang="en-US" b="1" dirty="0" smtClean="0">
                <a:solidFill>
                  <a:schemeClr val="accent1">
                    <a:lumMod val="75000"/>
                  </a:schemeClr>
                </a:solidFill>
              </a:rPr>
              <a:t>Experiment Wise Error Rate</a:t>
            </a:r>
            <a:r>
              <a:rPr lang="en-US" dirty="0" smtClean="0"/>
              <a:t>: </a:t>
            </a:r>
            <a:r>
              <a:rPr lang="el-GR" dirty="0" smtClean="0"/>
              <a:t>α</a:t>
            </a:r>
            <a:r>
              <a:rPr lang="en-US" dirty="0" smtClean="0"/>
              <a:t>=0.05 </a:t>
            </a:r>
            <a:endParaRPr lang="en-US" dirty="0"/>
          </a:p>
        </p:txBody>
      </p:sp>
      <p:pic>
        <p:nvPicPr>
          <p:cNvPr id="4" name="Picture 3" descr="Giving Construction Workers a Boost through Weatheriz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560" y="2499677"/>
            <a:ext cx="2658218" cy="1777683"/>
          </a:xfrm>
          <a:prstGeom prst="rect">
            <a:avLst/>
          </a:prstGeom>
        </p:spPr>
      </p:pic>
    </p:spTree>
    <p:extLst>
      <p:ext uri="{BB962C8B-B14F-4D97-AF65-F5344CB8AC3E}">
        <p14:creationId xmlns:p14="http://schemas.microsoft.com/office/powerpoint/2010/main" val="373715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9760" y="402719"/>
            <a:ext cx="6096000" cy="2862322"/>
          </a:xfrm>
          <a:prstGeom prst="rect">
            <a:avLst/>
          </a:prstGeom>
        </p:spPr>
        <p:txBody>
          <a:bodyPr>
            <a:spAutoFit/>
          </a:bodyPr>
          <a:lstStyle/>
          <a:p>
            <a:r>
              <a:rPr lang="en-US" dirty="0">
                <a:solidFill>
                  <a:srgbClr val="008000"/>
                </a:solidFill>
                <a:latin typeface="Courier New" panose="02070309020205020404" pitchFamily="49" charset="0"/>
              </a:rPr>
              <a:t>/* Insulation example 1 for </a:t>
            </a:r>
          </a:p>
          <a:p>
            <a:r>
              <a:rPr lang="en-US" dirty="0">
                <a:solidFill>
                  <a:srgbClr val="008000"/>
                </a:solidFill>
                <a:latin typeface="Courier New" panose="02070309020205020404" pitchFamily="49" charset="0"/>
              </a:rPr>
              <a:t>   Class 3 Notes*/</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data</a:t>
            </a:r>
            <a:r>
              <a:rPr lang="en-US" dirty="0">
                <a:solidFill>
                  <a:srgbClr val="000000"/>
                </a:solidFill>
                <a:latin typeface="Courier New" panose="02070309020205020404" pitchFamily="49" charset="0"/>
              </a:rPr>
              <a:t> insulation;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input</a:t>
            </a:r>
            <a:r>
              <a:rPr lang="en-US" dirty="0">
                <a:solidFill>
                  <a:srgbClr val="000000"/>
                </a:solidFill>
                <a:latin typeface="Courier New" panose="02070309020205020404" pitchFamily="49" charset="0"/>
              </a:rPr>
              <a:t> month insulation cost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cards</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1 1 74.44 2	1 </a:t>
            </a:r>
            <a:r>
              <a:rPr lang="en-US" dirty="0" smtClean="0">
                <a:solidFill>
                  <a:srgbClr val="000000"/>
                </a:solidFill>
                <a:latin typeface="Courier New" panose="02070309020205020404" pitchFamily="49" charset="0"/>
              </a:rPr>
              <a:t>89.96 3 </a:t>
            </a:r>
            <a:r>
              <a:rPr lang="en-US" dirty="0">
                <a:solidFill>
                  <a:srgbClr val="000000"/>
                </a:solidFill>
                <a:latin typeface="Courier New" panose="02070309020205020404" pitchFamily="49" charset="0"/>
              </a:rPr>
              <a:t>1	82.00</a:t>
            </a:r>
          </a:p>
          <a:p>
            <a:r>
              <a:rPr lang="en-US" dirty="0">
                <a:solidFill>
                  <a:srgbClr val="000000"/>
                </a:solidFill>
                <a:latin typeface="Courier New" panose="02070309020205020404" pitchFamily="49" charset="0"/>
              </a:rPr>
              <a:t>1 2 68.75 2 2 73.47 3 2 71.23</a:t>
            </a:r>
          </a:p>
          <a:p>
            <a:r>
              <a:rPr lang="en-US" dirty="0">
                <a:solidFill>
                  <a:srgbClr val="000000"/>
                </a:solidFill>
                <a:latin typeface="Courier New" panose="02070309020205020404" pitchFamily="49" charset="0"/>
              </a:rPr>
              <a:t>1 3 71.34 2 3 83.62 3 3 79.88</a:t>
            </a:r>
          </a:p>
          <a:p>
            <a:r>
              <a:rPr lang="en-US" dirty="0">
                <a:solidFill>
                  <a:srgbClr val="000000"/>
                </a:solidFill>
                <a:latin typeface="Courier New" panose="02070309020205020404" pitchFamily="49" charset="0"/>
              </a:rPr>
              <a:t>1 4 65.47 2 4 72.33 3 4 70.87</a:t>
            </a:r>
          </a:p>
          <a:p>
            <a:r>
              <a:rPr lang="en-US" dirty="0">
                <a:solidFill>
                  <a:srgbClr val="000000"/>
                </a:solidFill>
                <a:latin typeface="Courier New" panose="02070309020205020404" pitchFamily="49" charset="0"/>
              </a:rPr>
              <a:t>;</a:t>
            </a:r>
          </a:p>
        </p:txBody>
      </p:sp>
      <p:sp>
        <p:nvSpPr>
          <p:cNvPr id="6" name="Rectangle 5"/>
          <p:cNvSpPr/>
          <p:nvPr/>
        </p:nvSpPr>
        <p:spPr>
          <a:xfrm>
            <a:off x="619760" y="3164681"/>
            <a:ext cx="11531600" cy="3693319"/>
          </a:xfrm>
          <a:prstGeom prst="rect">
            <a:avLst/>
          </a:prstGeom>
        </p:spPr>
        <p:txBody>
          <a:bodyPr wrap="square">
            <a:spAutoFit/>
          </a:bodyPr>
          <a:lstStyle/>
          <a:p>
            <a:r>
              <a:rPr lang="en-US" dirty="0">
                <a:solidFill>
                  <a:srgbClr val="008000"/>
                </a:solidFill>
                <a:latin typeface="Courier New" panose="02070309020205020404" pitchFamily="49" charset="0"/>
              </a:rPr>
              <a:t>/*</a:t>
            </a:r>
          </a:p>
          <a:p>
            <a:r>
              <a:rPr lang="en-US" dirty="0">
                <a:solidFill>
                  <a:srgbClr val="008000"/>
                </a:solidFill>
                <a:latin typeface="Courier New" panose="02070309020205020404" pitchFamily="49" charset="0"/>
              </a:rPr>
              <a:t> Estimate the individual effects of the </a:t>
            </a:r>
          </a:p>
          <a:p>
            <a:r>
              <a:rPr lang="en-US" dirty="0">
                <a:solidFill>
                  <a:srgbClr val="008000"/>
                </a:solidFill>
                <a:latin typeface="Courier New" panose="02070309020205020404" pitchFamily="49" charset="0"/>
              </a:rPr>
              <a:t> given experimental design </a:t>
            </a:r>
          </a:p>
          <a:p>
            <a:r>
              <a:rPr lang="en-US" dirty="0">
                <a:solidFill>
                  <a:srgbClr val="00800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b="1" dirty="0" err="1">
                <a:solidFill>
                  <a:srgbClr val="000080"/>
                </a:solidFill>
                <a:latin typeface="Courier New" panose="02070309020205020404" pitchFamily="49" charset="0"/>
              </a:rPr>
              <a:t>proc</a:t>
            </a:r>
            <a:r>
              <a:rPr lang="en-US" dirty="0">
                <a:solidFill>
                  <a:srgbClr val="000000"/>
                </a:solidFill>
                <a:latin typeface="Courier New" panose="02070309020205020404" pitchFamily="49" charset="0"/>
              </a:rPr>
              <a:t> </a:t>
            </a:r>
            <a:r>
              <a:rPr lang="en-US" b="1" dirty="0" err="1">
                <a:solidFill>
                  <a:srgbClr val="000080"/>
                </a:solidFill>
                <a:latin typeface="Courier New" panose="02070309020205020404" pitchFamily="49" charset="0"/>
              </a:rPr>
              <a:t>glm</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data</a:t>
            </a:r>
            <a:r>
              <a:rPr lang="en-US" dirty="0">
                <a:solidFill>
                  <a:srgbClr val="000000"/>
                </a:solidFill>
                <a:latin typeface="Courier New" panose="02070309020205020404" pitchFamily="49" charset="0"/>
              </a:rPr>
              <a:t>=insulation;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class</a:t>
            </a:r>
            <a:r>
              <a:rPr lang="en-US" dirty="0">
                <a:solidFill>
                  <a:srgbClr val="000000"/>
                </a:solidFill>
                <a:latin typeface="Courier New" panose="02070309020205020404" pitchFamily="49" charset="0"/>
              </a:rPr>
              <a:t> month insulation; </a:t>
            </a:r>
            <a:r>
              <a:rPr lang="en-US" dirty="0">
                <a:solidFill>
                  <a:srgbClr val="008000"/>
                </a:solidFill>
                <a:latin typeface="Courier New" panose="02070309020205020404" pitchFamily="49" charset="0"/>
              </a:rPr>
              <a:t>*we have one block and one factor;</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model</a:t>
            </a:r>
            <a:r>
              <a:rPr lang="en-US" dirty="0">
                <a:solidFill>
                  <a:srgbClr val="000000"/>
                </a:solidFill>
                <a:latin typeface="Courier New" panose="02070309020205020404" pitchFamily="49" charset="0"/>
              </a:rPr>
              <a:t> cost = month insulation; </a:t>
            </a:r>
            <a:r>
              <a:rPr lang="en-US" dirty="0">
                <a:solidFill>
                  <a:srgbClr val="008000"/>
                </a:solidFill>
                <a:latin typeface="Courier New" panose="02070309020205020404" pitchFamily="49" charset="0"/>
              </a:rPr>
              <a:t>*cost is a linear model of the month and the </a:t>
            </a:r>
          </a:p>
          <a:p>
            <a:r>
              <a:rPr lang="en-US" dirty="0">
                <a:solidFill>
                  <a:srgbClr val="008000"/>
                </a:solidFill>
                <a:latin typeface="Courier New" panose="02070309020205020404" pitchFamily="49" charset="0"/>
              </a:rPr>
              <a:t>								    type of insulation;</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err="1">
                <a:solidFill>
                  <a:srgbClr val="0000FF"/>
                </a:solidFill>
                <a:latin typeface="Courier New" panose="02070309020205020404" pitchFamily="49" charset="0"/>
              </a:rPr>
              <a:t>lsmeans</a:t>
            </a:r>
            <a:r>
              <a:rPr lang="en-US" dirty="0">
                <a:solidFill>
                  <a:srgbClr val="000000"/>
                </a:solidFill>
                <a:latin typeface="Courier New" panose="02070309020205020404" pitchFamily="49" charset="0"/>
              </a:rPr>
              <a:t> insulation/</a:t>
            </a:r>
            <a:r>
              <a:rPr lang="en-US" dirty="0">
                <a:solidFill>
                  <a:srgbClr val="0000FF"/>
                </a:solidFill>
                <a:latin typeface="Courier New" panose="02070309020205020404" pitchFamily="49" charset="0"/>
              </a:rPr>
              <a:t>cl</a:t>
            </a:r>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adjust</a:t>
            </a:r>
            <a:r>
              <a:rPr lang="en-US" dirty="0">
                <a:solidFill>
                  <a:srgbClr val="000000"/>
                </a:solidFill>
                <a:latin typeface="Courier New" panose="02070309020205020404" pitchFamily="49" charset="0"/>
              </a:rPr>
              <a:t>=TUKEY; </a:t>
            </a:r>
            <a:r>
              <a:rPr lang="en-US" dirty="0">
                <a:solidFill>
                  <a:srgbClr val="008000"/>
                </a:solidFill>
                <a:latin typeface="Courier New" panose="02070309020205020404" pitchFamily="49" charset="0"/>
              </a:rPr>
              <a:t>*multiple effects </a:t>
            </a:r>
            <a:r>
              <a:rPr lang="en-US" dirty="0" smtClean="0">
                <a:solidFill>
                  <a:srgbClr val="008000"/>
                </a:solidFill>
                <a:latin typeface="Courier New" panose="02070309020205020404" pitchFamily="49" charset="0"/>
              </a:rPr>
              <a:t>adjustment </a:t>
            </a:r>
            <a:r>
              <a:rPr lang="en-US" dirty="0">
                <a:solidFill>
                  <a:srgbClr val="008000"/>
                </a:solidFill>
                <a:latin typeface="Courier New" panose="02070309020205020404" pitchFamily="49" charset="0"/>
              </a:rPr>
              <a:t>TUKEY;</a:t>
            </a:r>
            <a:r>
              <a:rPr lang="en-US"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contrast</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r>
              <a:rPr lang="en-US" dirty="0">
                <a:solidFill>
                  <a:srgbClr val="0000FF"/>
                </a:solidFill>
                <a:latin typeface="Courier New" panose="02070309020205020404" pitchFamily="49" charset="0"/>
              </a:rPr>
              <a:t>estimate</a:t>
            </a:r>
            <a:r>
              <a:rPr lang="en-US" dirty="0">
                <a:solidFill>
                  <a:srgbClr val="000000"/>
                </a:solidFill>
                <a:latin typeface="Courier New" panose="02070309020205020404" pitchFamily="49" charset="0"/>
              </a:rPr>
              <a:t> </a:t>
            </a:r>
            <a:r>
              <a:rPr lang="en-US" dirty="0">
                <a:solidFill>
                  <a:srgbClr val="800080"/>
                </a:solidFill>
                <a:latin typeface="Courier New" panose="02070309020205020404" pitchFamily="49" charset="0"/>
              </a:rPr>
              <a:t>'Insulation 2 and 4 -vs- 1 and 3'</a:t>
            </a:r>
            <a:r>
              <a:rPr lang="en-US" dirty="0">
                <a:solidFill>
                  <a:srgbClr val="000000"/>
                </a:solidFill>
                <a:latin typeface="Courier New" panose="02070309020205020404" pitchFamily="49" charset="0"/>
              </a:rPr>
              <a:t> insulation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 -</a:t>
            </a:r>
            <a:r>
              <a:rPr lang="en-US" b="1" dirty="0">
                <a:solidFill>
                  <a:srgbClr val="008080"/>
                </a:solidFill>
                <a:latin typeface="Courier New" panose="02070309020205020404" pitchFamily="49" charset="0"/>
              </a:rPr>
              <a:t>0.5</a:t>
            </a:r>
            <a:r>
              <a:rPr lang="en-US" dirty="0">
                <a:solidFill>
                  <a:srgbClr val="000000"/>
                </a:solidFill>
                <a:latin typeface="Courier New" panose="02070309020205020404" pitchFamily="49" charset="0"/>
              </a:rPr>
              <a:t>;</a:t>
            </a:r>
          </a:p>
          <a:p>
            <a:r>
              <a:rPr lang="en-US" b="1" dirty="0">
                <a:solidFill>
                  <a:srgbClr val="000080"/>
                </a:solidFill>
                <a:latin typeface="Courier New" panose="02070309020205020404" pitchFamily="49" charset="0"/>
              </a:rPr>
              <a:t>run</a:t>
            </a:r>
            <a:r>
              <a:rPr lang="en-US" dirty="0">
                <a:solidFill>
                  <a:srgbClr val="000000"/>
                </a:solidFill>
                <a:latin typeface="Courier New" panose="02070309020205020404" pitchFamily="49" charset="0"/>
              </a:rPr>
              <a:t>; </a:t>
            </a:r>
          </a:p>
          <a:p>
            <a:r>
              <a:rPr lang="en-US" b="1" dirty="0">
                <a:solidFill>
                  <a:srgbClr val="000080"/>
                </a:solidFill>
                <a:latin typeface="Courier New" panose="02070309020205020404" pitchFamily="49" charset="0"/>
              </a:rPr>
              <a:t>quit</a:t>
            </a:r>
            <a:r>
              <a:rPr lang="en-US" dirty="0">
                <a:solidFill>
                  <a:srgbClr val="000000"/>
                </a:solidFill>
                <a:latin typeface="Courier New" panose="02070309020205020404" pitchFamily="49" charset="0"/>
              </a:rPr>
              <a:t>; </a:t>
            </a:r>
          </a:p>
        </p:txBody>
      </p:sp>
    </p:spTree>
    <p:extLst>
      <p:ext uri="{BB962C8B-B14F-4D97-AF65-F5344CB8AC3E}">
        <p14:creationId xmlns:p14="http://schemas.microsoft.com/office/powerpoint/2010/main" val="3744323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1781</Words>
  <Application>Microsoft Office PowerPoint</Application>
  <PresentationFormat>Widescreen</PresentationFormat>
  <Paragraphs>436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 Theme</vt:lpstr>
      <vt:lpstr> Blocking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Possible Solution, but what about the Type 1 Error rate? </vt:lpstr>
      <vt:lpstr>PowerPoint Presentation</vt:lpstr>
      <vt:lpstr>What if I didn’t use the blocking? </vt:lpstr>
      <vt:lpstr>PowerPoint Presentation</vt:lpstr>
      <vt:lpstr>PowerPoint Presentation</vt:lpstr>
      <vt:lpstr>So what have we learned?</vt:lpstr>
      <vt:lpstr>PowerPoint Presentation</vt:lpstr>
      <vt:lpstr>What Breaks Down</vt:lpstr>
      <vt:lpstr>Example 2</vt:lpstr>
      <vt:lpstr>PowerPoint Presentation</vt:lpstr>
      <vt:lpstr>PowerPoint Presentation</vt:lpstr>
      <vt:lpstr>PowerPoint Presentation</vt:lpstr>
      <vt:lpstr>PowerPoint Presentation</vt:lpstr>
      <vt:lpstr>What are Type I and Type III SS</vt:lpstr>
      <vt:lpstr>PowerPoint Presentation</vt:lpstr>
      <vt:lpstr>PowerPoint Presentation</vt:lpstr>
      <vt:lpstr>PowerPoint Presentation</vt:lpstr>
      <vt:lpstr>A/B testing recap (so far..)</vt:lpstr>
      <vt:lpstr>A/B testing recap (so far..)</vt:lpstr>
      <vt:lpstr>A/B testing recap (so far..)</vt:lpstr>
      <vt:lpstr>A/B testing recap (so far..)</vt:lpstr>
      <vt:lpstr>PowerPoint Presentation</vt:lpstr>
    </vt:vector>
  </TitlesOfParts>
  <Company>North Carolina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Other Covariates -or- Blocking</dc:title>
  <dc:creator>Matt Wheeler</dc:creator>
  <cp:lastModifiedBy>Matt Wheeler</cp:lastModifiedBy>
  <cp:revision>36</cp:revision>
  <dcterms:created xsi:type="dcterms:W3CDTF">2018-12-24T17:38:10Z</dcterms:created>
  <dcterms:modified xsi:type="dcterms:W3CDTF">2019-01-14T15:16:17Z</dcterms:modified>
</cp:coreProperties>
</file>