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2" r:id="rId16"/>
    <p:sldId id="293" r:id="rId17"/>
    <p:sldId id="272" r:id="rId18"/>
    <p:sldId id="273" r:id="rId19"/>
    <p:sldId id="270" r:id="rId20"/>
    <p:sldId id="27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3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</a:t>
            </a:r>
            <a:r>
              <a:rPr lang="en-US" baseline="0"/>
              <a:t> interactions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Sheet1!$D$4</c:f>
              <c:strCache>
                <c:ptCount val="1"/>
                <c:pt idx="0">
                  <c:v>B1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Sheet1!$E$3:$F$3</c:f>
              <c:strCache>
                <c:ptCount val="2"/>
                <c:pt idx="0">
                  <c:v>A1</c:v>
                </c:pt>
                <c:pt idx="1">
                  <c:v>A2</c:v>
                </c:pt>
              </c:strCache>
            </c:strRef>
          </c:cat>
          <c:val>
            <c:numRef>
              <c:f>Sheet1!$E$4:$F$4</c:f>
              <c:numCache>
                <c:formatCode>General</c:formatCode>
                <c:ptCount val="2"/>
                <c:pt idx="0">
                  <c:v>10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E3-4327-8CD6-D85ABF117E7D}"/>
            </c:ext>
          </c:extLst>
        </c:ser>
        <c:ser>
          <c:idx val="1"/>
          <c:order val="1"/>
          <c:tx>
            <c:strRef>
              <c:f>Sheet1!$D$5</c:f>
              <c:strCache>
                <c:ptCount val="1"/>
                <c:pt idx="0">
                  <c:v>B2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Sheet1!$E$3:$F$3</c:f>
              <c:strCache>
                <c:ptCount val="2"/>
                <c:pt idx="0">
                  <c:v>A1</c:v>
                </c:pt>
                <c:pt idx="1">
                  <c:v>A2</c:v>
                </c:pt>
              </c:strCache>
            </c:strRef>
          </c:cat>
          <c:val>
            <c:numRef>
              <c:f>Sheet1!$E$5:$F$5</c:f>
              <c:numCache>
                <c:formatCode>General</c:formatCode>
                <c:ptCount val="2"/>
                <c:pt idx="0">
                  <c:v>30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E3-4327-8CD6-D85ABF117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21373528"/>
        <c:axId val="521374840"/>
        <c:axId val="424976984"/>
      </c:bar3DChart>
      <c:catAx>
        <c:axId val="521373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374840"/>
        <c:crosses val="autoZero"/>
        <c:auto val="1"/>
        <c:lblAlgn val="ctr"/>
        <c:lblOffset val="100"/>
        <c:noMultiLvlLbl val="0"/>
      </c:catAx>
      <c:valAx>
        <c:axId val="521374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373528"/>
        <c:crosses val="autoZero"/>
        <c:crossBetween val="between"/>
      </c:valAx>
      <c:serAx>
        <c:axId val="4249769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374840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Interaction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Sheet1!$D$4</c:f>
              <c:strCache>
                <c:ptCount val="1"/>
                <c:pt idx="0">
                  <c:v>B1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Sheet1!$E$3:$F$3</c:f>
              <c:strCache>
                <c:ptCount val="2"/>
                <c:pt idx="0">
                  <c:v>A1</c:v>
                </c:pt>
                <c:pt idx="1">
                  <c:v>A2</c:v>
                </c:pt>
              </c:strCache>
            </c:strRef>
          </c:cat>
          <c:val>
            <c:numRef>
              <c:f>Sheet1!$E$4:$F$4</c:f>
              <c:numCache>
                <c:formatCode>General</c:formatCode>
                <c:ptCount val="2"/>
                <c:pt idx="0">
                  <c:v>10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1F-4D30-9733-6A07292A11F3}"/>
            </c:ext>
          </c:extLst>
        </c:ser>
        <c:ser>
          <c:idx val="1"/>
          <c:order val="1"/>
          <c:tx>
            <c:strRef>
              <c:f>Sheet1!$D$5</c:f>
              <c:strCache>
                <c:ptCount val="1"/>
                <c:pt idx="0">
                  <c:v>B2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Sheet1!$E$3:$F$3</c:f>
              <c:strCache>
                <c:ptCount val="2"/>
                <c:pt idx="0">
                  <c:v>A1</c:v>
                </c:pt>
                <c:pt idx="1">
                  <c:v>A2</c:v>
                </c:pt>
              </c:strCache>
            </c:strRef>
          </c:cat>
          <c:val>
            <c:numRef>
              <c:f>Sheet1!$E$5:$F$5</c:f>
              <c:numCache>
                <c:formatCode>General</c:formatCode>
                <c:ptCount val="2"/>
                <c:pt idx="0">
                  <c:v>30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1F-4D30-9733-6A07292A11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21373528"/>
        <c:axId val="521374840"/>
        <c:axId val="424976984"/>
      </c:bar3DChart>
      <c:catAx>
        <c:axId val="521373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374840"/>
        <c:crosses val="autoZero"/>
        <c:auto val="1"/>
        <c:lblAlgn val="ctr"/>
        <c:lblOffset val="100"/>
        <c:noMultiLvlLbl val="0"/>
      </c:catAx>
      <c:valAx>
        <c:axId val="521374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373528"/>
        <c:crosses val="autoZero"/>
        <c:crossBetween val="between"/>
      </c:valAx>
      <c:serAx>
        <c:axId val="4249769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374840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823F-FFF3-4426-B587-6C7288780AE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F290-B854-45FB-99F7-36294123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823F-FFF3-4426-B587-6C7288780AE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F290-B854-45FB-99F7-36294123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1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823F-FFF3-4426-B587-6C7288780AE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F290-B854-45FB-99F7-36294123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3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823F-FFF3-4426-B587-6C7288780AE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F290-B854-45FB-99F7-36294123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7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823F-FFF3-4426-B587-6C7288780AE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F290-B854-45FB-99F7-36294123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1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823F-FFF3-4426-B587-6C7288780AE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F290-B854-45FB-99F7-36294123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5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823F-FFF3-4426-B587-6C7288780AE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F290-B854-45FB-99F7-36294123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823F-FFF3-4426-B587-6C7288780AE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F290-B854-45FB-99F7-36294123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823F-FFF3-4426-B587-6C7288780AE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F290-B854-45FB-99F7-36294123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7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823F-FFF3-4426-B587-6C7288780AE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F290-B854-45FB-99F7-36294123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1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823F-FFF3-4426-B587-6C7288780AE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0F290-B854-45FB-99F7-36294123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3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1823F-FFF3-4426-B587-6C7288780AE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0F290-B854-45FB-99F7-362941235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5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Multiple Factors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W Wheeler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49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interactions and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We do not always get to model main effects, so if we have treatments, we need to check for interactions: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Types: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Main Effects – </a:t>
            </a:r>
            <a:r>
              <a:rPr lang="en-US" dirty="0" smtClean="0"/>
              <a:t>Direct effect on the response of interest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Two way interaction- </a:t>
            </a:r>
            <a:r>
              <a:rPr lang="en-US" dirty="0" smtClean="0"/>
              <a:t>Interaction between two factors of interest.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Three way or higher- </a:t>
            </a:r>
            <a:r>
              <a:rPr lang="en-US" dirty="0" smtClean="0"/>
              <a:t>Interactions between three or more factors of interest (these are usually considered implausible and no people don’t usually worry about them - we will not investigate them further in this course)</a:t>
            </a:r>
            <a:r>
              <a:rPr lang="en-US" dirty="0"/>
              <a:t>	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9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SAS and coding: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ignored how SAS is coding our factors and our treatments, because we have been able to get along just fine saying: Experimental Unit 1 gets treatment 1. As we get more factors, it is nice to understand how SAS is coding the variables.  This will give insight into how to design a more complicated experiment and how to analyze complicated contrasts.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we design our experiment wrong, we may not be able to estimate something after we have collected our data. We have to be </a:t>
            </a:r>
            <a:r>
              <a:rPr lang="en-US" dirty="0" err="1" smtClean="0"/>
              <a:t>carefull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0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3491"/>
            <a:ext cx="10439400" cy="1634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GLM Uses a type of dummy coding that estimates a ‘global’ mean by default. By dummy we say that the variable is 1 if the treatment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applied</a:t>
            </a:r>
            <a:r>
              <a:rPr lang="en-US" dirty="0" smtClean="0"/>
              <a:t> 0 otherwise.  SAS is going to give you matrices like this so you are going to need to know what it is doing.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729173"/>
              </p:ext>
            </p:extLst>
          </p:nvPr>
        </p:nvGraphicFramePr>
        <p:xfrm>
          <a:off x="1865748" y="2789382"/>
          <a:ext cx="7795488" cy="248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4470">
                  <a:extLst>
                    <a:ext uri="{9D8B030D-6E8A-4147-A177-3AD203B41FA5}">
                      <a16:colId xmlns:a16="http://schemas.microsoft.com/office/drawing/2014/main" val="1117151826"/>
                    </a:ext>
                  </a:extLst>
                </a:gridCol>
                <a:gridCol w="524628">
                  <a:extLst>
                    <a:ext uri="{9D8B030D-6E8A-4147-A177-3AD203B41FA5}">
                      <a16:colId xmlns:a16="http://schemas.microsoft.com/office/drawing/2014/main" val="1291259936"/>
                    </a:ext>
                  </a:extLst>
                </a:gridCol>
                <a:gridCol w="623639">
                  <a:extLst>
                    <a:ext uri="{9D8B030D-6E8A-4147-A177-3AD203B41FA5}">
                      <a16:colId xmlns:a16="http://schemas.microsoft.com/office/drawing/2014/main" val="1407068295"/>
                    </a:ext>
                  </a:extLst>
                </a:gridCol>
                <a:gridCol w="623639">
                  <a:extLst>
                    <a:ext uri="{9D8B030D-6E8A-4147-A177-3AD203B41FA5}">
                      <a16:colId xmlns:a16="http://schemas.microsoft.com/office/drawing/2014/main" val="3562333598"/>
                    </a:ext>
                  </a:extLst>
                </a:gridCol>
                <a:gridCol w="623639">
                  <a:extLst>
                    <a:ext uri="{9D8B030D-6E8A-4147-A177-3AD203B41FA5}">
                      <a16:colId xmlns:a16="http://schemas.microsoft.com/office/drawing/2014/main" val="1147826261"/>
                    </a:ext>
                  </a:extLst>
                </a:gridCol>
                <a:gridCol w="623639">
                  <a:extLst>
                    <a:ext uri="{9D8B030D-6E8A-4147-A177-3AD203B41FA5}">
                      <a16:colId xmlns:a16="http://schemas.microsoft.com/office/drawing/2014/main" val="2114515255"/>
                    </a:ext>
                  </a:extLst>
                </a:gridCol>
                <a:gridCol w="623639">
                  <a:extLst>
                    <a:ext uri="{9D8B030D-6E8A-4147-A177-3AD203B41FA5}">
                      <a16:colId xmlns:a16="http://schemas.microsoft.com/office/drawing/2014/main" val="3268943967"/>
                    </a:ext>
                  </a:extLst>
                </a:gridCol>
                <a:gridCol w="623639">
                  <a:extLst>
                    <a:ext uri="{9D8B030D-6E8A-4147-A177-3AD203B41FA5}">
                      <a16:colId xmlns:a16="http://schemas.microsoft.com/office/drawing/2014/main" val="672197525"/>
                    </a:ext>
                  </a:extLst>
                </a:gridCol>
                <a:gridCol w="623639">
                  <a:extLst>
                    <a:ext uri="{9D8B030D-6E8A-4147-A177-3AD203B41FA5}">
                      <a16:colId xmlns:a16="http://schemas.microsoft.com/office/drawing/2014/main" val="4000811248"/>
                    </a:ext>
                  </a:extLst>
                </a:gridCol>
                <a:gridCol w="623639">
                  <a:extLst>
                    <a:ext uri="{9D8B030D-6E8A-4147-A177-3AD203B41FA5}">
                      <a16:colId xmlns:a16="http://schemas.microsoft.com/office/drawing/2014/main" val="4254579589"/>
                    </a:ext>
                  </a:extLst>
                </a:gridCol>
                <a:gridCol w="623639">
                  <a:extLst>
                    <a:ext uri="{9D8B030D-6E8A-4147-A177-3AD203B41FA5}">
                      <a16:colId xmlns:a16="http://schemas.microsoft.com/office/drawing/2014/main" val="3484648556"/>
                    </a:ext>
                  </a:extLst>
                </a:gridCol>
                <a:gridCol w="623639">
                  <a:extLst>
                    <a:ext uri="{9D8B030D-6E8A-4147-A177-3AD203B41FA5}">
                      <a16:colId xmlns:a16="http://schemas.microsoft.com/office/drawing/2014/main" val="228497005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`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Flour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Kitchen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Flour*Kitchen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072743"/>
                  </a:ext>
                </a:extLst>
              </a:tr>
              <a:tr h="298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Intercept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1*1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1*2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2*1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2*2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3*1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3*2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700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9819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1974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090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8953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7301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815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270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Factors + Interactions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problem with the way </a:t>
            </a:r>
            <a:r>
              <a:rPr lang="en-US" dirty="0" smtClean="0">
                <a:solidFill>
                  <a:srgbClr val="FF0000"/>
                </a:solidFill>
              </a:rPr>
              <a:t>SAS</a:t>
            </a:r>
            <a:r>
              <a:rPr lang="en-US" dirty="0" smtClean="0"/>
              <a:t> codes it is that it is based upon a model that has too many parameters. Unfortunately you must think of it in this way to use </a:t>
            </a:r>
            <a:r>
              <a:rPr lang="en-US" dirty="0" smtClean="0">
                <a:solidFill>
                  <a:srgbClr val="FF0000"/>
                </a:solidFill>
              </a:rPr>
              <a:t>SAS </a:t>
            </a:r>
            <a:r>
              <a:rPr lang="en-US" dirty="0" smtClean="0"/>
              <a:t>(or any standard software package).  You can never estimate all of these parameters, but you can estimate </a:t>
            </a:r>
            <a:r>
              <a:rPr lang="en-US" dirty="0" smtClean="0">
                <a:solidFill>
                  <a:srgbClr val="FF0000"/>
                </a:solidFill>
              </a:rPr>
              <a:t>FUNCTIONS </a:t>
            </a:r>
            <a:r>
              <a:rPr lang="en-US" dirty="0" smtClean="0"/>
              <a:t>of these parameters, and you will have to be able to play with these functions to be able to do a contrast or estimate statement.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you figure this out you will be able to do it for other types of data.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610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907372"/>
              </p:ext>
            </p:extLst>
          </p:nvPr>
        </p:nvGraphicFramePr>
        <p:xfrm>
          <a:off x="755072" y="2056534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673959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066527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984992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52147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Flour - 1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Flour</a:t>
                      </a:r>
                      <a:r>
                        <a:rPr lang="en-US" baseline="0" dirty="0" smtClean="0"/>
                        <a:t> – 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Flour – 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2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Kitchen – 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 + F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 + K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 +(FK)</a:t>
                      </a:r>
                      <a:r>
                        <a:rPr lang="en-US" baseline="-25000" dirty="0" smtClean="0"/>
                        <a:t>11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 + F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+ K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+(FK)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21</a:t>
                      </a:r>
                      <a:endParaRPr kumimoji="0" lang="en-US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 + F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+ K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+(FK)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32</a:t>
                      </a:r>
                      <a:endParaRPr kumimoji="0" lang="en-US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8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Kitchen – 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 + F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 + K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 +(FK)</a:t>
                      </a:r>
                      <a:r>
                        <a:rPr lang="en-US" baseline="-25000" dirty="0" smtClean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 + F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+ K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+(FK)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22</a:t>
                      </a:r>
                      <a:endParaRPr kumimoji="0" lang="en-US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 + F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+ K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+(FK)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32</a:t>
                      </a:r>
                      <a:endParaRPr kumimoji="0" lang="en-US" sz="18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17664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62010" y="486874"/>
            <a:ext cx="61265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different (in my opinion easier)</a:t>
            </a:r>
          </a:p>
          <a:p>
            <a:r>
              <a:rPr lang="en-US" sz="3200" dirty="0" smtClean="0"/>
              <a:t> way to think of it: you can estimate</a:t>
            </a:r>
          </a:p>
          <a:p>
            <a:r>
              <a:rPr lang="en-US" sz="3200" dirty="0" smtClean="0"/>
              <a:t>any of the boxes. 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162010" y="3474115"/>
            <a:ext cx="77017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 you can estimate any box minus any other</a:t>
            </a:r>
          </a:p>
          <a:p>
            <a:r>
              <a:rPr lang="en-US" sz="3200" dirty="0" smtClean="0"/>
              <a:t>box or any combination of boxes.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265382" y="5227782"/>
            <a:ext cx="96242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Average effect of Flour-1 vs. Flour- 2: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0.5*</a:t>
            </a:r>
            <a:r>
              <a:rPr lang="en-US" sz="2000" dirty="0" smtClean="0"/>
              <a:t>[</a:t>
            </a:r>
            <a:r>
              <a:rPr lang="en-US" dirty="0" smtClean="0"/>
              <a:t>M </a:t>
            </a:r>
            <a:r>
              <a:rPr lang="en-US" dirty="0"/>
              <a:t>+ F</a:t>
            </a:r>
            <a:r>
              <a:rPr lang="en-US" baseline="-25000" dirty="0"/>
              <a:t>1</a:t>
            </a:r>
            <a:r>
              <a:rPr lang="en-US" dirty="0"/>
              <a:t> + K</a:t>
            </a:r>
            <a:r>
              <a:rPr lang="en-US" baseline="-25000" dirty="0"/>
              <a:t>1</a:t>
            </a:r>
            <a:r>
              <a:rPr lang="en-US" dirty="0"/>
              <a:t> +(</a:t>
            </a:r>
            <a:r>
              <a:rPr lang="en-US" dirty="0" smtClean="0"/>
              <a:t>FK)</a:t>
            </a:r>
            <a:r>
              <a:rPr lang="en-US" baseline="-25000" dirty="0" smtClean="0"/>
              <a:t>11 </a:t>
            </a:r>
            <a:r>
              <a:rPr lang="en-US" dirty="0" smtClean="0"/>
              <a:t>+ M </a:t>
            </a:r>
            <a:r>
              <a:rPr lang="en-US" dirty="0"/>
              <a:t>+ F</a:t>
            </a:r>
            <a:r>
              <a:rPr lang="en-US" baseline="-25000" dirty="0"/>
              <a:t>1</a:t>
            </a:r>
            <a:r>
              <a:rPr lang="en-US" dirty="0"/>
              <a:t> + K</a:t>
            </a:r>
            <a:r>
              <a:rPr lang="en-US" baseline="-25000" dirty="0"/>
              <a:t>2</a:t>
            </a:r>
            <a:r>
              <a:rPr lang="en-US" dirty="0"/>
              <a:t> +(</a:t>
            </a:r>
            <a:r>
              <a:rPr lang="en-US" dirty="0" smtClean="0"/>
              <a:t>FK)</a:t>
            </a:r>
            <a:r>
              <a:rPr lang="en-US" baseline="-25000" dirty="0" smtClean="0"/>
              <a:t>12</a:t>
            </a:r>
            <a:r>
              <a:rPr lang="en-US" sz="2000" dirty="0" smtClean="0"/>
              <a:t>]</a:t>
            </a:r>
            <a:r>
              <a:rPr lang="en-US" dirty="0" smtClean="0"/>
              <a:t>-0.5</a:t>
            </a:r>
            <a:r>
              <a:rPr lang="en-US" sz="2000" dirty="0" smtClean="0"/>
              <a:t>[</a:t>
            </a:r>
            <a:r>
              <a:rPr lang="en-US" dirty="0">
                <a:solidFill>
                  <a:prstClr val="black"/>
                </a:solidFill>
              </a:rPr>
              <a:t>M + F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 + K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 +(</a:t>
            </a:r>
            <a:r>
              <a:rPr lang="en-US" dirty="0" smtClean="0">
                <a:solidFill>
                  <a:prstClr val="black"/>
                </a:solidFill>
              </a:rPr>
              <a:t>FK)</a:t>
            </a:r>
            <a:r>
              <a:rPr lang="en-US" baseline="-25000" dirty="0" smtClean="0">
                <a:solidFill>
                  <a:prstClr val="black"/>
                </a:solidFill>
              </a:rPr>
              <a:t>21</a:t>
            </a:r>
            <a:r>
              <a:rPr lang="en-US" dirty="0" smtClean="0">
                <a:solidFill>
                  <a:prstClr val="black"/>
                </a:solidFill>
              </a:rPr>
              <a:t> + M </a:t>
            </a:r>
            <a:r>
              <a:rPr lang="en-US" dirty="0">
                <a:solidFill>
                  <a:prstClr val="black"/>
                </a:solidFill>
              </a:rPr>
              <a:t>+ F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 + K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 +(</a:t>
            </a:r>
            <a:r>
              <a:rPr lang="en-US" dirty="0" smtClean="0">
                <a:solidFill>
                  <a:prstClr val="black"/>
                </a:solidFill>
              </a:rPr>
              <a:t>FK)</a:t>
            </a:r>
            <a:r>
              <a:rPr lang="en-US" baseline="-25000" dirty="0" smtClean="0">
                <a:solidFill>
                  <a:prstClr val="black"/>
                </a:solidFill>
              </a:rPr>
              <a:t>22</a:t>
            </a:r>
            <a:r>
              <a:rPr lang="en-US" sz="2000" dirty="0" smtClean="0"/>
              <a:t>]</a:t>
            </a:r>
          </a:p>
          <a:p>
            <a:pPr algn="ctr"/>
            <a:r>
              <a:rPr lang="en-US" dirty="0"/>
              <a:t>0.5</a:t>
            </a:r>
            <a:r>
              <a:rPr lang="en-US" dirty="0" smtClean="0"/>
              <a:t>*</a:t>
            </a:r>
            <a:r>
              <a:rPr lang="en-US" sz="2000" dirty="0" smtClean="0"/>
              <a:t>[</a:t>
            </a:r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+ K</a:t>
            </a:r>
            <a:r>
              <a:rPr lang="en-US" baseline="-25000" dirty="0"/>
              <a:t>1</a:t>
            </a:r>
            <a:r>
              <a:rPr lang="en-US" dirty="0"/>
              <a:t> +(FK)</a:t>
            </a:r>
            <a:r>
              <a:rPr lang="en-US" baseline="-25000" dirty="0"/>
              <a:t>11 </a:t>
            </a:r>
            <a:r>
              <a:rPr lang="en-US" dirty="0" smtClean="0"/>
              <a:t>+ </a:t>
            </a: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+(</a:t>
            </a:r>
            <a:r>
              <a:rPr lang="en-US" dirty="0"/>
              <a:t>FK)</a:t>
            </a:r>
            <a:r>
              <a:rPr lang="en-US" baseline="-25000" dirty="0"/>
              <a:t>12</a:t>
            </a:r>
            <a:r>
              <a:rPr lang="en-US" sz="2000" dirty="0"/>
              <a:t>]</a:t>
            </a:r>
            <a:r>
              <a:rPr lang="en-US" dirty="0"/>
              <a:t>-0.5</a:t>
            </a:r>
            <a:r>
              <a:rPr lang="en-US" sz="2000" dirty="0" smtClean="0"/>
              <a:t>[</a:t>
            </a:r>
            <a:r>
              <a:rPr lang="en-US" dirty="0" smtClean="0">
                <a:solidFill>
                  <a:prstClr val="black"/>
                </a:solidFill>
              </a:rPr>
              <a:t> F</a:t>
            </a:r>
            <a:r>
              <a:rPr lang="en-US" baseline="-25000" dirty="0" smtClean="0">
                <a:solidFill>
                  <a:prstClr val="black"/>
                </a:solidFill>
              </a:rPr>
              <a:t>2</a:t>
            </a:r>
            <a:r>
              <a:rPr lang="en-US" dirty="0" smtClean="0">
                <a:solidFill>
                  <a:prstClr val="black"/>
                </a:solidFill>
              </a:rPr>
              <a:t> +(</a:t>
            </a:r>
            <a:r>
              <a:rPr lang="en-US" dirty="0">
                <a:solidFill>
                  <a:prstClr val="black"/>
                </a:solidFill>
              </a:rPr>
              <a:t>FK)</a:t>
            </a:r>
            <a:r>
              <a:rPr lang="en-US" baseline="-25000" dirty="0">
                <a:solidFill>
                  <a:prstClr val="black"/>
                </a:solidFill>
              </a:rPr>
              <a:t>21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+ </a:t>
            </a:r>
            <a:r>
              <a:rPr lang="en-US" dirty="0">
                <a:solidFill>
                  <a:prstClr val="black"/>
                </a:solidFill>
              </a:rPr>
              <a:t>F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+(</a:t>
            </a:r>
            <a:r>
              <a:rPr lang="en-US" dirty="0">
                <a:solidFill>
                  <a:prstClr val="black"/>
                </a:solidFill>
              </a:rPr>
              <a:t>FK)</a:t>
            </a:r>
            <a:r>
              <a:rPr lang="en-US" baseline="-25000" dirty="0">
                <a:solidFill>
                  <a:prstClr val="black"/>
                </a:solidFill>
              </a:rPr>
              <a:t>22</a:t>
            </a:r>
            <a:r>
              <a:rPr lang="en-US" sz="2000" dirty="0"/>
              <a:t>]</a:t>
            </a:r>
          </a:p>
          <a:p>
            <a:r>
              <a:rPr lang="en-US" baseline="-25000" dirty="0" smtClean="0"/>
              <a:t> </a:t>
            </a:r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2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211008"/>
              </p:ext>
            </p:extLst>
          </p:nvPr>
        </p:nvGraphicFramePr>
        <p:xfrm>
          <a:off x="838200" y="393700"/>
          <a:ext cx="10515600" cy="5783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9398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362944"/>
              </p:ext>
            </p:extLst>
          </p:nvPr>
        </p:nvGraphicFramePr>
        <p:xfrm>
          <a:off x="1534631" y="675166"/>
          <a:ext cx="9076661" cy="5959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8230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note on the estimate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SAS has a class variable it codes it in ascending order. It does the same for interaction effects too. This coding goes through to the estimate and contrast statement.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For example: If I have the statement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model</a:t>
            </a:r>
            <a:r>
              <a:rPr lang="en-US" dirty="0" smtClean="0"/>
              <a:t> response =A B A*B;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where A and B have two levels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Then….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0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7855"/>
            <a:ext cx="10515600" cy="59091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Then if I use an estimate statement SAS expects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A:  (1) (2)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B:   (1) (2)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AB: (11) (12) (21) (22)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Thus if I want to estimate A</a:t>
            </a:r>
            <a:r>
              <a:rPr lang="en-US" baseline="-25000" dirty="0" smtClean="0"/>
              <a:t>1</a:t>
            </a:r>
            <a:r>
              <a:rPr lang="en-US" dirty="0" smtClean="0"/>
              <a:t> + B</a:t>
            </a:r>
            <a:r>
              <a:rPr lang="en-US" baseline="-25000" dirty="0" smtClean="0"/>
              <a:t>1</a:t>
            </a:r>
            <a:r>
              <a:rPr lang="en-US" dirty="0" smtClean="0"/>
              <a:t> + (AB)</a:t>
            </a:r>
            <a:r>
              <a:rPr lang="en-US" baseline="-25000" dirty="0" smtClean="0"/>
              <a:t>11</a:t>
            </a:r>
            <a:r>
              <a:rPr lang="en-US" dirty="0" smtClean="0"/>
              <a:t> - [A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 smtClean="0"/>
              <a:t> B</a:t>
            </a:r>
            <a:r>
              <a:rPr lang="en-US" baseline="-25000" dirty="0" smtClean="0"/>
              <a:t>2</a:t>
            </a:r>
            <a:r>
              <a:rPr lang="en-US" dirty="0" smtClean="0"/>
              <a:t> + (AB)</a:t>
            </a:r>
            <a:r>
              <a:rPr lang="en-US" baseline="-25000" dirty="0" smtClean="0"/>
              <a:t>22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use the statement: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stimate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‘name of estimate’</a:t>
            </a:r>
            <a:r>
              <a:rPr lang="en-US" dirty="0" smtClean="0"/>
              <a:t> A 1 -1  B 1 -1 A*B 1 0 0 -1;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72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091" y="2072099"/>
            <a:ext cx="116378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glm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chew;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*remove chef this time class variables;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kitchen flour;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*Only main effects for now;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chew = flour kitchen flour*kitchen;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* the '*' is an interaction;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estimate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</a:rPr>
              <a:t>'Mean Flour 1 vs Flour 2'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flour 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flour*kitchen 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0.5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-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0.5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0.5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-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0.5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1  2 3               (1,1) (1,2) (1,3) (2,1) (2,2) (2,3)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											 The above is the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treatment coding's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of flour and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flour*kitchen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3270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Blocks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Factors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Recall a </a:t>
            </a:r>
            <a:r>
              <a:rPr lang="en-US" dirty="0" smtClean="0">
                <a:solidFill>
                  <a:srgbClr val="FF0000"/>
                </a:solidFill>
              </a:rPr>
              <a:t>Block</a:t>
            </a:r>
            <a:r>
              <a:rPr lang="en-US" dirty="0" smtClean="0"/>
              <a:t> is a variable that controls variability that is not associated with your factor.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analyze a block we put it into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proc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using the class statement (this tells SAS how to ‘code it’ – more on this later)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 then put it into the model statement.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700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534634"/>
              </p:ext>
            </p:extLst>
          </p:nvPr>
        </p:nvGraphicFramePr>
        <p:xfrm>
          <a:off x="828964" y="1514172"/>
          <a:ext cx="10515600" cy="122428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6490918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633226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638605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27654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11602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Estimate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  <a:b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 Value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&gt; |t|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65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Flour 1 vs Flour 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-2.56055000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0.54930180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-4.66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73532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32873" y="717259"/>
            <a:ext cx="6156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new effect with the interaction: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932873" y="3592945"/>
            <a:ext cx="560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</a:t>
            </a:r>
            <a:r>
              <a:rPr lang="en-US" sz="3200" dirty="0" smtClean="0"/>
              <a:t>one without the </a:t>
            </a:r>
            <a:r>
              <a:rPr lang="en-US" sz="3200" dirty="0"/>
              <a:t>interaction: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665451"/>
              </p:ext>
            </p:extLst>
          </p:nvPr>
        </p:nvGraphicFramePr>
        <p:xfrm>
          <a:off x="828964" y="4682245"/>
          <a:ext cx="10515600" cy="122428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8278942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947410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117643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251732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34850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Estimate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  <a:b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 Value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&gt; |t|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701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Flour 1 vs Flour 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-2.45063051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0.50678097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-4.84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750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633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Observed Covariates that are not Blocks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we talked about blocking, we stated that these are variables that we can’t control but we can deal with in our experimental plan, e.g.,  Kroger/Harris Teeter.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are times when we have an observed variable, that we can’t control, but it may impact what we are measuring.  We should include these things in our model. </a:t>
            </a:r>
          </a:p>
        </p:txBody>
      </p:sp>
    </p:spTree>
    <p:extLst>
      <p:ext uri="{BB962C8B-B14F-4D97-AF65-F5344CB8AC3E}">
        <p14:creationId xmlns:p14="http://schemas.microsoft.com/office/powerpoint/2010/main" val="1407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For Example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Suppose I was looking at the spending increases due to a marketing campaign.  Naturally, I would expect people with more money to spend more.  What if, by chance, I assigned more wealthy people to the marketing campaign, as compared to the control.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758"/>
              </p:ext>
            </p:extLst>
          </p:nvPr>
        </p:nvGraphicFramePr>
        <p:xfrm>
          <a:off x="2032000" y="411864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007735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654767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2134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 &lt; $100,000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&gt;$100,000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78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Control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346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Campaign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65845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77818" y="5544944"/>
            <a:ext cx="843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I don’t control for the income, I might falsely conclude the new campaign will increase</a:t>
            </a:r>
          </a:p>
          <a:p>
            <a:r>
              <a:rPr lang="en-US" dirty="0" smtClean="0"/>
              <a:t>spending.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small college wants to compare the salaries of faculty in three areas: 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cience, humanities and business. Their salaries are recorded as well as their years of experience (</a:t>
            </a:r>
            <a:r>
              <a:rPr lang="en-US" dirty="0" err="1" smtClean="0"/>
              <a:t>salary,experience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485013"/>
              </p:ext>
            </p:extLst>
          </p:nvPr>
        </p:nvGraphicFramePr>
        <p:xfrm>
          <a:off x="2032000" y="3779621"/>
          <a:ext cx="812799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063403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36979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1098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Humanities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68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(35,2)</a:t>
                      </a:r>
                      <a:r>
                        <a:rPr lang="en-US" baseline="0" dirty="0" smtClean="0"/>
                        <a:t> (47,7) (65,22) </a:t>
                      </a:r>
                    </a:p>
                    <a:p>
                      <a:r>
                        <a:rPr lang="en-US" dirty="0" smtClean="0"/>
                        <a:t>  (51,14) (45,4)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(68,28)</a:t>
                      </a:r>
                      <a:r>
                        <a:rPr lang="en-US" baseline="0" dirty="0" smtClean="0"/>
                        <a:t> (54,17) (38,6) (59,19) (47,10) (36,5) </a:t>
                      </a:r>
                    </a:p>
                    <a:p>
                      <a:r>
                        <a:rPr lang="en-US" baseline="0" dirty="0" smtClean="0"/>
                        <a:t>(32,4)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(46,5) (39,1) (47,7) </a:t>
                      </a:r>
                    </a:p>
                    <a:p>
                      <a:r>
                        <a:rPr lang="en-US" dirty="0" smtClean="0"/>
                        <a:t>(63,18) (68,22)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07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90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7454" y="738410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/*Example 3: Class 4*/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salary; </a:t>
            </a:r>
          </a:p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*science = 1, humanities = 2, business=3 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@@;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cards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1 2 35 1 7 47 1 22 65 1 14 51 1 4 45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2 28 68 2 17 54 2 6 38 2 19 59 2 10 47 2 5 36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2 4 32 3 5 46 3 1 39 3 1 39 3 7 47 3 18 63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3 22 68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1579418" y="368800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/*FIRST RUN IT JUST BY DEPARTMENT*/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glm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=salary;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lsmeans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adjust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=BON;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*why not Tukey?;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I don’t account for experience, </a:t>
            </a:r>
            <a:r>
              <a:rPr lang="en-US" dirty="0" smtClean="0">
                <a:solidFill>
                  <a:srgbClr val="FF0000"/>
                </a:solidFill>
              </a:rPr>
              <a:t>there is no difference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670530"/>
              </p:ext>
            </p:extLst>
          </p:nvPr>
        </p:nvGraphicFramePr>
        <p:xfrm>
          <a:off x="838200" y="2576946"/>
          <a:ext cx="10515600" cy="1990422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3790925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776968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703715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362627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20274821"/>
                    </a:ext>
                  </a:extLst>
                </a:gridCol>
              </a:tblGrid>
              <a:tr h="364822">
                <a:tc gridSpan="5"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Least Squares Means for Effect dept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121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Difference Between</a:t>
                      </a:r>
                      <a:b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Means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Simultaneous 95% Confidence Limits</a:t>
                      </a:r>
                      <a:b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for </a:t>
                      </a:r>
                      <a:r>
                        <a:rPr lang="en-US" b="0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LSMean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b="0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)-</a:t>
                      </a:r>
                      <a:r>
                        <a:rPr lang="en-US" b="0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LSMean</a:t>
                      </a:r>
                      <a:r>
                        <a:rPr 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(j)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21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0.885714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-18.611395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20.382824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46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-1.733333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-21.896064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18.429397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478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-2.619048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-21.144152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15.906057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658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28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see if there is an interaction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13633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/*NOW SEE IF THERE IS AN EXPERIENCE*DEPT 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INTERACTION*/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glm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=salary;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012089"/>
              </p:ext>
            </p:extLst>
          </p:nvPr>
        </p:nvGraphicFramePr>
        <p:xfrm>
          <a:off x="865909" y="2374308"/>
          <a:ext cx="10515600" cy="135128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7671920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475480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4097708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56071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6231883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590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Source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Type III SS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Mean Square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F Value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&gt; F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03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dept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97.366126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48.683063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8.18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0.0057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797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2035.945157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2035.945157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342.17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249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exp*dept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6.568497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3.284249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0.5898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039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3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90618" y="2431902"/>
            <a:ext cx="7823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/*FINAL MODEL*/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glm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=salary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alpha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0.025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*why 0.025? 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lsmeans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adjust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=BON;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*why not Tukey?;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quit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94568"/>
              </p:ext>
            </p:extLst>
          </p:nvPr>
        </p:nvGraphicFramePr>
        <p:xfrm>
          <a:off x="930563" y="2382275"/>
          <a:ext cx="10515600" cy="223774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6631645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961636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18601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045114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20234532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Least Squares Means for Effect dept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21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j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Difference Between</a:t>
                      </a:r>
                      <a:b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Means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Simultaneous 97.5% Confidence</a:t>
                      </a:r>
                      <a:b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Limits for </a:t>
                      </a:r>
                      <a:r>
                        <a:rPr lang="en-US" b="1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LSMean</a:t>
                      </a:r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b="1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)-</a:t>
                      </a:r>
                      <a:r>
                        <a:rPr lang="en-US" b="1" i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LSMean</a:t>
                      </a:r>
                      <a:r>
                        <a:rPr lang="en-US" b="1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(j)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102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4.935989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0.649846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9.222132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078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-2.845173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-7.233848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1.543501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683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-7.781162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-11.887910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-3.674414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691540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7287491" y="4091709"/>
            <a:ext cx="3851564" cy="7204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86036" y="5440218"/>
            <a:ext cx="499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Humanities prof’s are paid less than Business prof’s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  <a:endCxn id="5" idx="4"/>
          </p:cNvCxnSpPr>
          <p:nvPr/>
        </p:nvCxnSpPr>
        <p:spPr>
          <a:xfrm flipV="1">
            <a:off x="7383066" y="4812145"/>
            <a:ext cx="1830207" cy="62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last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96655" y="1997839"/>
            <a:ext cx="76107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glm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chew;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*Three class variables;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chef kitchen flour;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*Only main effects for now;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chew = flour chef kitchen;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lsmeans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flour/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adjust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=bon;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*above line adjusts using a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Bonferroni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adjustment;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quit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2218" y="5167312"/>
            <a:ext cx="6075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Chef and kitchen were two types of blocks in that we said</a:t>
            </a:r>
          </a:p>
          <a:p>
            <a:r>
              <a:rPr lang="en-US" dirty="0" smtClean="0"/>
              <a:t>They were things we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COULD NOT ASSIGN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2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5564"/>
            <a:ext cx="10515600" cy="58813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conclusion, If I didn’t include the covariate, I would have said the salaries were the same by discipline.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By chance, I sampled more experienced humanities professors.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Including the covariate, shows there is a difference in pay by discipline.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THIS MISTAKE HAPPENS ALL OF THE TIME! DON’T MAKE THIS MISTAKE! 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78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factor is something I assign.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Suppose now that I control the kitchen.   That is, it has certain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instruments/appliances</a:t>
            </a:r>
            <a:r>
              <a:rPr lang="en-US" dirty="0" smtClean="0"/>
              <a:t> that are different, and it is the experimenter that controls these.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Block </a:t>
            </a:r>
            <a:r>
              <a:rPr lang="en-US" dirty="0" smtClean="0"/>
              <a:t>now becomes a </a:t>
            </a:r>
            <a:r>
              <a:rPr lang="en-US" dirty="0" smtClean="0">
                <a:solidFill>
                  <a:srgbClr val="FF0000"/>
                </a:solidFill>
              </a:rPr>
              <a:t>Factor </a:t>
            </a:r>
            <a:r>
              <a:rPr lang="en-US" dirty="0" smtClean="0"/>
              <a:t>SAS does not treat it differently.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You are the one that treats it differently.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3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Kitchen</a:t>
            </a:r>
            <a:r>
              <a:rPr lang="en-US" dirty="0" smtClean="0"/>
              <a:t> differences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0655" y="1859340"/>
            <a:ext cx="80633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glm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chew;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*Three class variables;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chef kitchen flour;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*Only main effects for now;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chew = flour chef kitchen;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contrast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'Kitchen 1 vs. Kitchen 2'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kitchen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estimate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'Kitchen 1 vs. Kitchen 2'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kitchen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-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quit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87055" y="3241964"/>
            <a:ext cx="7416800" cy="6465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86545" y="5173839"/>
            <a:ext cx="8501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is the same as analyzing the flour variable that we looked at in</a:t>
            </a:r>
          </a:p>
          <a:p>
            <a:r>
              <a:rPr lang="en-US" sz="2400" dirty="0" smtClean="0"/>
              <a:t>The last lecture. </a:t>
            </a:r>
            <a:endParaRPr lang="en-US" sz="2400" dirty="0"/>
          </a:p>
        </p:txBody>
      </p:sp>
      <p:cxnSp>
        <p:nvCxnSpPr>
          <p:cNvPr id="8" name="Straight Connector 7"/>
          <p:cNvCxnSpPr>
            <a:stCxn id="6" idx="0"/>
            <a:endCxn id="5" idx="4"/>
          </p:cNvCxnSpPr>
          <p:nvPr/>
        </p:nvCxnSpPr>
        <p:spPr>
          <a:xfrm flipH="1" flipV="1">
            <a:off x="5195455" y="3888509"/>
            <a:ext cx="2241709" cy="128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35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880174"/>
              </p:ext>
            </p:extLst>
          </p:nvPr>
        </p:nvGraphicFramePr>
        <p:xfrm>
          <a:off x="838200" y="3553301"/>
          <a:ext cx="10515600" cy="94996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67222205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386228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527669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504690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3002974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1101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Contrast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Contrast SS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Square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 Value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&gt; F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269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Kitchen 1 vs. Kitchen 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18.13985095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18.13985095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12.81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12115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027792"/>
              </p:ext>
            </p:extLst>
          </p:nvPr>
        </p:nvGraphicFramePr>
        <p:xfrm>
          <a:off x="838200" y="1514172"/>
          <a:ext cx="10515600" cy="122428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731965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105851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839640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647566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63033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Estimate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  <a:b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 Value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&gt; |t|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174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Kitchen 1 vs. Kitchen 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-1.63030394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0.45546135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-3.58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049142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0784" tIns="45720" rIns="50784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1964" y="5133444"/>
            <a:ext cx="530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there is a difference in Chewiness between kitchen!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7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effects</a:t>
            </a:r>
            <a:r>
              <a:rPr lang="en-US" dirty="0" smtClean="0"/>
              <a:t> vs.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interactions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main effect is thought to be independent of the other variables. </a:t>
            </a:r>
          </a:p>
          <a:p>
            <a:pPr marL="0" indent="0">
              <a:buNone/>
            </a:pPr>
            <a:r>
              <a:rPr lang="en-US" dirty="0" smtClean="0"/>
              <a:t>A interaction is what happens when two factors act together to change the response, and that result is greater than it would be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otherwise</a:t>
            </a:r>
            <a:r>
              <a:rPr lang="en-US" dirty="0" smtClean="0"/>
              <a:t>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en-US" dirty="0" smtClean="0"/>
              <a:t>: Drinking is not known to cause esophageal cancer, neither is smoking, but together the increase the risk of esophageal cancer.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we believe there is an interaction, we need to check before we conclude what is in the previous slide.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48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455" y="1286823"/>
            <a:ext cx="84974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What do we do if there are interactions between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kitchen AND flour. 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*/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glm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chew;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*Three class variables;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chef kitchen flour;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*Only main effects for now;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model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chew = flour kitchen flour*kitchen chef 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* the '*' is an interaction;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quit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0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04440"/>
              </p:ext>
            </p:extLst>
          </p:nvPr>
        </p:nvGraphicFramePr>
        <p:xfrm>
          <a:off x="616527" y="1928307"/>
          <a:ext cx="10515600" cy="16891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7299370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420835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4307837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2289998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1179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836910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Source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 III SS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Square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 Value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&gt; F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176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flour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146.7662153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73.3831077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48.86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&lt;.0001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343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kitchen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18.2425041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18.2425041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12.15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0.0018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469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kitchen*flour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0.5910631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0.2955315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0.20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0.8226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2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chef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0.0534003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0.0534003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0.8519</a:t>
                      </a: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865310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559636" y="2772857"/>
            <a:ext cx="1422400" cy="11895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4599709"/>
            <a:ext cx="707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Unsurprisingly there is nothing going on between kitchen and flour</a:t>
            </a:r>
          </a:p>
          <a:p>
            <a:r>
              <a:rPr lang="en-US" dirty="0" smtClean="0"/>
              <a:t>Type, we can drop this term from the model and just model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main effects</a:t>
            </a:r>
            <a:r>
              <a:rPr lang="en-US" dirty="0" smtClean="0"/>
              <a:t>. 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  <a:endCxn id="5" idx="4"/>
          </p:cNvCxnSpPr>
          <p:nvPr/>
        </p:nvCxnSpPr>
        <p:spPr>
          <a:xfrm flipV="1">
            <a:off x="8111527" y="3962401"/>
            <a:ext cx="2159309" cy="63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99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1609</Words>
  <Application>Microsoft Office PowerPoint</Application>
  <PresentationFormat>Widescreen</PresentationFormat>
  <Paragraphs>421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Office Theme</vt:lpstr>
      <vt:lpstr>Multiple Factors</vt:lpstr>
      <vt:lpstr>From Blocks to Factors </vt:lpstr>
      <vt:lpstr>From the last example</vt:lpstr>
      <vt:lpstr>A second factor is something I assign. </vt:lpstr>
      <vt:lpstr>Analyzing Kitchen differences</vt:lpstr>
      <vt:lpstr>PowerPoint Presentation</vt:lpstr>
      <vt:lpstr>Main effects vs. interactions</vt:lpstr>
      <vt:lpstr>PowerPoint Presentation</vt:lpstr>
      <vt:lpstr>PowerPoint Presentation</vt:lpstr>
      <vt:lpstr>On interactions and Coding</vt:lpstr>
      <vt:lpstr>SAS and coding: </vt:lpstr>
      <vt:lpstr>PowerPoint Presentation</vt:lpstr>
      <vt:lpstr>Multiple Factors + Interactions continued</vt:lpstr>
      <vt:lpstr>PowerPoint Presentation</vt:lpstr>
      <vt:lpstr>PowerPoint Presentation</vt:lpstr>
      <vt:lpstr>PowerPoint Presentation</vt:lpstr>
      <vt:lpstr>A quick note on the estimate function</vt:lpstr>
      <vt:lpstr>PowerPoint Presentation</vt:lpstr>
      <vt:lpstr>PowerPoint Presentation</vt:lpstr>
      <vt:lpstr>PowerPoint Presentation</vt:lpstr>
      <vt:lpstr>Observed Covariates that are not Blocks</vt:lpstr>
      <vt:lpstr>For Example: </vt:lpstr>
      <vt:lpstr>Example 2</vt:lpstr>
      <vt:lpstr>PowerPoint Presentation</vt:lpstr>
      <vt:lpstr>If I don’t account for experience, there is no difference</vt:lpstr>
      <vt:lpstr>First see if there is an interaction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Factors</dc:title>
  <dc:creator>Matt Wheeler</dc:creator>
  <cp:lastModifiedBy>Matt Wheeler</cp:lastModifiedBy>
  <cp:revision>36</cp:revision>
  <dcterms:created xsi:type="dcterms:W3CDTF">2018-12-30T20:36:55Z</dcterms:created>
  <dcterms:modified xsi:type="dcterms:W3CDTF">2019-01-25T13:14:20Z</dcterms:modified>
</cp:coreProperties>
</file>