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304" r:id="rId3"/>
    <p:sldId id="257" r:id="rId4"/>
    <p:sldId id="259" r:id="rId5"/>
    <p:sldId id="263" r:id="rId6"/>
    <p:sldId id="258" r:id="rId7"/>
    <p:sldId id="260" r:id="rId8"/>
    <p:sldId id="261" r:id="rId9"/>
    <p:sldId id="262" r:id="rId10"/>
    <p:sldId id="264" r:id="rId11"/>
    <p:sldId id="265" r:id="rId12"/>
    <p:sldId id="266" r:id="rId13"/>
    <p:sldId id="267" r:id="rId14"/>
    <p:sldId id="271" r:id="rId15"/>
    <p:sldId id="269" r:id="rId16"/>
    <p:sldId id="270" r:id="rId17"/>
    <p:sldId id="272" r:id="rId18"/>
    <p:sldId id="305" r:id="rId19"/>
    <p:sldId id="273" r:id="rId20"/>
    <p:sldId id="292" r:id="rId21"/>
    <p:sldId id="280" r:id="rId22"/>
    <p:sldId id="281" r:id="rId23"/>
    <p:sldId id="282" r:id="rId24"/>
    <p:sldId id="283" r:id="rId25"/>
    <p:sldId id="278" r:id="rId26"/>
    <p:sldId id="277" r:id="rId27"/>
    <p:sldId id="284" r:id="rId28"/>
    <p:sldId id="285" r:id="rId29"/>
    <p:sldId id="286" r:id="rId30"/>
    <p:sldId id="287" r:id="rId31"/>
    <p:sldId id="288" r:id="rId32"/>
    <p:sldId id="289" r:id="rId33"/>
    <p:sldId id="290" r:id="rId34"/>
    <p:sldId id="291" r:id="rId35"/>
    <p:sldId id="274" r:id="rId36"/>
    <p:sldId id="276" r:id="rId37"/>
    <p:sldId id="275" r:id="rId38"/>
    <p:sldId id="299" r:id="rId39"/>
    <p:sldId id="298" r:id="rId40"/>
    <p:sldId id="296" r:id="rId41"/>
    <p:sldId id="300" r:id="rId42"/>
    <p:sldId id="297" r:id="rId43"/>
    <p:sldId id="301" r:id="rId44"/>
    <p:sldId id="302" r:id="rId45"/>
    <p:sldId id="30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64" autoAdjust="0"/>
    <p:restoredTop sz="94660"/>
  </p:normalViewPr>
  <p:slideViewPr>
    <p:cSldViewPr snapToGrid="0">
      <p:cViewPr varScale="1">
        <p:scale>
          <a:sx n="65" d="100"/>
          <a:sy n="65" d="100"/>
        </p:scale>
        <p:origin x="48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7B9339-5924-41C5-9D10-494369A21A5B}"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F062C-64B9-47A5-B8CB-07875055AF05}" type="slidenum">
              <a:rPr lang="en-US" smtClean="0"/>
              <a:t>‹#›</a:t>
            </a:fld>
            <a:endParaRPr lang="en-US"/>
          </a:p>
        </p:txBody>
      </p:sp>
    </p:spTree>
    <p:extLst>
      <p:ext uri="{BB962C8B-B14F-4D97-AF65-F5344CB8AC3E}">
        <p14:creationId xmlns:p14="http://schemas.microsoft.com/office/powerpoint/2010/main" val="716529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7B9339-5924-41C5-9D10-494369A21A5B}"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F062C-64B9-47A5-B8CB-07875055AF05}" type="slidenum">
              <a:rPr lang="en-US" smtClean="0"/>
              <a:t>‹#›</a:t>
            </a:fld>
            <a:endParaRPr lang="en-US"/>
          </a:p>
        </p:txBody>
      </p:sp>
    </p:spTree>
    <p:extLst>
      <p:ext uri="{BB962C8B-B14F-4D97-AF65-F5344CB8AC3E}">
        <p14:creationId xmlns:p14="http://schemas.microsoft.com/office/powerpoint/2010/main" val="25722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7B9339-5924-41C5-9D10-494369A21A5B}"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F062C-64B9-47A5-B8CB-07875055AF05}" type="slidenum">
              <a:rPr lang="en-US" smtClean="0"/>
              <a:t>‹#›</a:t>
            </a:fld>
            <a:endParaRPr lang="en-US"/>
          </a:p>
        </p:txBody>
      </p:sp>
    </p:spTree>
    <p:extLst>
      <p:ext uri="{BB962C8B-B14F-4D97-AF65-F5344CB8AC3E}">
        <p14:creationId xmlns:p14="http://schemas.microsoft.com/office/powerpoint/2010/main" val="208635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7B9339-5924-41C5-9D10-494369A21A5B}"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F062C-64B9-47A5-B8CB-07875055AF05}" type="slidenum">
              <a:rPr lang="en-US" smtClean="0"/>
              <a:t>‹#›</a:t>
            </a:fld>
            <a:endParaRPr lang="en-US"/>
          </a:p>
        </p:txBody>
      </p:sp>
    </p:spTree>
    <p:extLst>
      <p:ext uri="{BB962C8B-B14F-4D97-AF65-F5344CB8AC3E}">
        <p14:creationId xmlns:p14="http://schemas.microsoft.com/office/powerpoint/2010/main" val="180310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7B9339-5924-41C5-9D10-494369A21A5B}"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F062C-64B9-47A5-B8CB-07875055AF05}" type="slidenum">
              <a:rPr lang="en-US" smtClean="0"/>
              <a:t>‹#›</a:t>
            </a:fld>
            <a:endParaRPr lang="en-US"/>
          </a:p>
        </p:txBody>
      </p:sp>
    </p:spTree>
    <p:extLst>
      <p:ext uri="{BB962C8B-B14F-4D97-AF65-F5344CB8AC3E}">
        <p14:creationId xmlns:p14="http://schemas.microsoft.com/office/powerpoint/2010/main" val="2290654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7B9339-5924-41C5-9D10-494369A21A5B}"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F062C-64B9-47A5-B8CB-07875055AF05}" type="slidenum">
              <a:rPr lang="en-US" smtClean="0"/>
              <a:t>‹#›</a:t>
            </a:fld>
            <a:endParaRPr lang="en-US"/>
          </a:p>
        </p:txBody>
      </p:sp>
    </p:spTree>
    <p:extLst>
      <p:ext uri="{BB962C8B-B14F-4D97-AF65-F5344CB8AC3E}">
        <p14:creationId xmlns:p14="http://schemas.microsoft.com/office/powerpoint/2010/main" val="4010868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7B9339-5924-41C5-9D10-494369A21A5B}" type="datetimeFigureOut">
              <a:rPr lang="en-US" smtClean="0"/>
              <a:t>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F062C-64B9-47A5-B8CB-07875055AF05}" type="slidenum">
              <a:rPr lang="en-US" smtClean="0"/>
              <a:t>‹#›</a:t>
            </a:fld>
            <a:endParaRPr lang="en-US"/>
          </a:p>
        </p:txBody>
      </p:sp>
    </p:spTree>
    <p:extLst>
      <p:ext uri="{BB962C8B-B14F-4D97-AF65-F5344CB8AC3E}">
        <p14:creationId xmlns:p14="http://schemas.microsoft.com/office/powerpoint/2010/main" val="219936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7B9339-5924-41C5-9D10-494369A21A5B}" type="datetimeFigureOut">
              <a:rPr lang="en-US" smtClean="0"/>
              <a:t>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F062C-64B9-47A5-B8CB-07875055AF05}" type="slidenum">
              <a:rPr lang="en-US" smtClean="0"/>
              <a:t>‹#›</a:t>
            </a:fld>
            <a:endParaRPr lang="en-US"/>
          </a:p>
        </p:txBody>
      </p:sp>
    </p:spTree>
    <p:extLst>
      <p:ext uri="{BB962C8B-B14F-4D97-AF65-F5344CB8AC3E}">
        <p14:creationId xmlns:p14="http://schemas.microsoft.com/office/powerpoint/2010/main" val="4096844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B9339-5924-41C5-9D10-494369A21A5B}" type="datetimeFigureOut">
              <a:rPr lang="en-US" smtClean="0"/>
              <a:t>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F062C-64B9-47A5-B8CB-07875055AF05}" type="slidenum">
              <a:rPr lang="en-US" smtClean="0"/>
              <a:t>‹#›</a:t>
            </a:fld>
            <a:endParaRPr lang="en-US"/>
          </a:p>
        </p:txBody>
      </p:sp>
    </p:spTree>
    <p:extLst>
      <p:ext uri="{BB962C8B-B14F-4D97-AF65-F5344CB8AC3E}">
        <p14:creationId xmlns:p14="http://schemas.microsoft.com/office/powerpoint/2010/main" val="1226877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7B9339-5924-41C5-9D10-494369A21A5B}"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F062C-64B9-47A5-B8CB-07875055AF05}" type="slidenum">
              <a:rPr lang="en-US" smtClean="0"/>
              <a:t>‹#›</a:t>
            </a:fld>
            <a:endParaRPr lang="en-US"/>
          </a:p>
        </p:txBody>
      </p:sp>
    </p:spTree>
    <p:extLst>
      <p:ext uri="{BB962C8B-B14F-4D97-AF65-F5344CB8AC3E}">
        <p14:creationId xmlns:p14="http://schemas.microsoft.com/office/powerpoint/2010/main" val="1141055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7B9339-5924-41C5-9D10-494369A21A5B}"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F062C-64B9-47A5-B8CB-07875055AF05}" type="slidenum">
              <a:rPr lang="en-US" smtClean="0"/>
              <a:t>‹#›</a:t>
            </a:fld>
            <a:endParaRPr lang="en-US"/>
          </a:p>
        </p:txBody>
      </p:sp>
    </p:spTree>
    <p:extLst>
      <p:ext uri="{BB962C8B-B14F-4D97-AF65-F5344CB8AC3E}">
        <p14:creationId xmlns:p14="http://schemas.microsoft.com/office/powerpoint/2010/main" val="3115327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B9339-5924-41C5-9D10-494369A21A5B}" type="datetimeFigureOut">
              <a:rPr lang="en-US" smtClean="0"/>
              <a:t>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F062C-64B9-47A5-B8CB-07875055AF05}" type="slidenum">
              <a:rPr lang="en-US" smtClean="0"/>
              <a:t>‹#›</a:t>
            </a:fld>
            <a:endParaRPr lang="en-US"/>
          </a:p>
        </p:txBody>
      </p:sp>
    </p:spTree>
    <p:extLst>
      <p:ext uri="{BB962C8B-B14F-4D97-AF65-F5344CB8AC3E}">
        <p14:creationId xmlns:p14="http://schemas.microsoft.com/office/powerpoint/2010/main" val="1568880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marketingexperiments.com/wp-content/uploads/Control20.png"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marketingexperiments.com/wp-content/uploads/Treatment15.p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DOE Lecture 1</a:t>
            </a:r>
            <a:endParaRPr lang="en-US" dirty="0"/>
          </a:p>
        </p:txBody>
      </p:sp>
      <p:sp>
        <p:nvSpPr>
          <p:cNvPr id="3" name="Subtitle 2"/>
          <p:cNvSpPr>
            <a:spLocks noGrp="1"/>
          </p:cNvSpPr>
          <p:nvPr>
            <p:ph type="subTitle" idx="1"/>
          </p:nvPr>
        </p:nvSpPr>
        <p:spPr/>
        <p:txBody>
          <a:bodyPr/>
          <a:lstStyle/>
          <a:p>
            <a:r>
              <a:rPr lang="en-US" dirty="0" smtClean="0"/>
              <a:t>“What is An Experiment?”</a:t>
            </a:r>
            <a:endParaRPr lang="en-US" dirty="0"/>
          </a:p>
        </p:txBody>
      </p:sp>
    </p:spTree>
    <p:extLst>
      <p:ext uri="{BB962C8B-B14F-4D97-AF65-F5344CB8AC3E}">
        <p14:creationId xmlns:p14="http://schemas.microsoft.com/office/powerpoint/2010/main" val="51798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065" y="550844"/>
            <a:ext cx="10515600" cy="5905040"/>
          </a:xfrm>
        </p:spPr>
        <p:txBody>
          <a:bodyPr/>
          <a:lstStyle/>
          <a:p>
            <a:pPr marL="0" indent="0">
              <a:buNone/>
            </a:pPr>
            <a:r>
              <a:rPr lang="en-US" dirty="0" smtClean="0"/>
              <a:t>From this perspective, each driver has a response to the treatment “the car” and we want to see if there is a difference between cars.  </a:t>
            </a:r>
            <a:r>
              <a:rPr lang="en-US" b="1" dirty="0" smtClean="0"/>
              <a:t>Randomization</a:t>
            </a:r>
            <a:r>
              <a:rPr lang="en-US" dirty="0" smtClean="0"/>
              <a:t> is our attempt to account for uncontrolled variables that we do not know about. </a:t>
            </a:r>
            <a:endParaRPr lang="en-US" dirty="0"/>
          </a:p>
        </p:txBody>
      </p:sp>
      <p:pic>
        <p:nvPicPr>
          <p:cNvPr id="4" name="Picture 3" descr="Dodge Caravan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4882" y="2526993"/>
            <a:ext cx="2529288" cy="1517573"/>
          </a:xfrm>
          <a:prstGeom prst="rect">
            <a:avLst/>
          </a:prstGeom>
        </p:spPr>
      </p:pic>
      <p:pic>
        <p:nvPicPr>
          <p:cNvPr id="5" name="Picture 4" descr="Red Ferrari Sports Car pictures, free use image, 9909-08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7375" y="4652328"/>
            <a:ext cx="2484303" cy="1517573"/>
          </a:xfrm>
          <a:prstGeom prst="rect">
            <a:avLst/>
          </a:prstGeom>
        </p:spPr>
      </p:pic>
      <p:pic>
        <p:nvPicPr>
          <p:cNvPr id="6" name="Picture 5" descr="What's special about this number? (p.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4275" y="3503364"/>
            <a:ext cx="1238250" cy="1238250"/>
          </a:xfrm>
          <a:prstGeom prst="rect">
            <a:avLst/>
          </a:prstGeom>
        </p:spPr>
      </p:pic>
      <p:cxnSp>
        <p:nvCxnSpPr>
          <p:cNvPr id="8" name="Straight Arrow Connector 7"/>
          <p:cNvCxnSpPr>
            <a:stCxn id="6" idx="3"/>
            <a:endCxn id="4" idx="1"/>
          </p:cNvCxnSpPr>
          <p:nvPr/>
        </p:nvCxnSpPr>
        <p:spPr>
          <a:xfrm flipV="1">
            <a:off x="6232525" y="3285780"/>
            <a:ext cx="1592357" cy="836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5" idx="1"/>
          </p:cNvCxnSpPr>
          <p:nvPr/>
        </p:nvCxnSpPr>
        <p:spPr>
          <a:xfrm>
            <a:off x="6232525" y="4122489"/>
            <a:ext cx="1614850" cy="128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phot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8167" y="2209920"/>
            <a:ext cx="2123575" cy="1629180"/>
          </a:xfrm>
          <a:prstGeom prst="rect">
            <a:avLst/>
          </a:prstGeom>
        </p:spPr>
      </p:pic>
      <p:cxnSp>
        <p:nvCxnSpPr>
          <p:cNvPr id="15" name="Straight Arrow Connector 14"/>
          <p:cNvCxnSpPr>
            <a:stCxn id="13" idx="3"/>
            <a:endCxn id="6" idx="1"/>
          </p:cNvCxnSpPr>
          <p:nvPr/>
        </p:nvCxnSpPr>
        <p:spPr>
          <a:xfrm>
            <a:off x="2791742" y="3024510"/>
            <a:ext cx="2202533" cy="1097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689930" y="5432829"/>
            <a:ext cx="3350020" cy="646331"/>
          </a:xfrm>
          <a:prstGeom prst="rect">
            <a:avLst/>
          </a:prstGeom>
          <a:noFill/>
        </p:spPr>
        <p:txBody>
          <a:bodyPr wrap="none" rtlCol="0">
            <a:spAutoFit/>
          </a:bodyPr>
          <a:lstStyle/>
          <a:p>
            <a:r>
              <a:rPr lang="en-US" b="1" dirty="0" smtClean="0"/>
              <a:t>Idea: </a:t>
            </a:r>
            <a:r>
              <a:rPr lang="en-US" dirty="0" smtClean="0"/>
              <a:t>I randomly assign the guy to</a:t>
            </a:r>
          </a:p>
          <a:p>
            <a:r>
              <a:rPr lang="en-US" dirty="0" smtClean="0"/>
              <a:t>the car. </a:t>
            </a:r>
            <a:endParaRPr lang="en-US" dirty="0"/>
          </a:p>
        </p:txBody>
      </p:sp>
      <p:pic>
        <p:nvPicPr>
          <p:cNvPr id="24" name="Picture 23" descr="Race Car Driver | Jason Berberich | Flick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7861" y="4550248"/>
            <a:ext cx="2304644" cy="1721731"/>
          </a:xfrm>
          <a:prstGeom prst="rect">
            <a:avLst/>
          </a:prstGeom>
        </p:spPr>
      </p:pic>
      <p:cxnSp>
        <p:nvCxnSpPr>
          <p:cNvPr id="28" name="Straight Arrow Connector 27"/>
          <p:cNvCxnSpPr>
            <a:stCxn id="24" idx="3"/>
            <a:endCxn id="6" idx="1"/>
          </p:cNvCxnSpPr>
          <p:nvPr/>
        </p:nvCxnSpPr>
        <p:spPr>
          <a:xfrm flipV="1">
            <a:off x="2882505" y="4122489"/>
            <a:ext cx="2111770" cy="1288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46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Design of Experiments Basic Idea</a:t>
            </a:r>
            <a:endParaRPr lang="en-US" dirty="0"/>
          </a:p>
        </p:txBody>
      </p:sp>
      <p:sp>
        <p:nvSpPr>
          <p:cNvPr id="3" name="Content Placeholder 2"/>
          <p:cNvSpPr>
            <a:spLocks noGrp="1"/>
          </p:cNvSpPr>
          <p:nvPr>
            <p:ph idx="1"/>
          </p:nvPr>
        </p:nvSpPr>
        <p:spPr>
          <a:xfrm>
            <a:off x="838200" y="1613188"/>
            <a:ext cx="10515600" cy="4898448"/>
          </a:xfrm>
        </p:spPr>
        <p:txBody>
          <a:bodyPr>
            <a:normAutofit/>
          </a:bodyPr>
          <a:lstStyle/>
          <a:p>
            <a:pPr marL="514350" indent="-514350">
              <a:buFont typeface="+mj-lt"/>
              <a:buAutoNum type="arabicPeriod"/>
            </a:pPr>
            <a:r>
              <a:rPr lang="en-US" dirty="0" smtClean="0"/>
              <a:t>Determine the main objectives:</a:t>
            </a:r>
          </a:p>
          <a:p>
            <a:pPr marL="1371600" lvl="2" indent="-457200">
              <a:buFont typeface="+mj-lt"/>
              <a:buAutoNum type="alphaLcParenR"/>
            </a:pPr>
            <a:r>
              <a:rPr lang="en-US" dirty="0" smtClean="0"/>
              <a:t>What is of interest to be studied? (e.g., differences car type in the example above)</a:t>
            </a:r>
          </a:p>
          <a:p>
            <a:pPr marL="1371600" lvl="2" indent="-457200">
              <a:buFont typeface="+mj-lt"/>
              <a:buAutoNum type="alphaLcParenR"/>
            </a:pPr>
            <a:r>
              <a:rPr lang="en-US" dirty="0" smtClean="0"/>
              <a:t>What is the measurement outcome. (e.g., speed in the example above.)</a:t>
            </a:r>
          </a:p>
          <a:p>
            <a:pPr marL="1371600" lvl="2" indent="-457200">
              <a:buFont typeface="+mj-lt"/>
              <a:buAutoNum type="alphaLcParenR"/>
            </a:pPr>
            <a:r>
              <a:rPr lang="en-US" dirty="0" smtClean="0"/>
              <a:t>Define the main comparisons. (e.g., Mini-van speed vs. Sports Car speed.)	</a:t>
            </a:r>
          </a:p>
          <a:p>
            <a:pPr marL="1371600" lvl="2" indent="-457200">
              <a:buFont typeface="+mj-lt"/>
              <a:buAutoNum type="alphaLcParenR"/>
            </a:pPr>
            <a:r>
              <a:rPr lang="en-US" dirty="0" smtClean="0"/>
              <a:t>Define the main experimental unit. (e.g., driver )</a:t>
            </a:r>
          </a:p>
          <a:p>
            <a:pPr marL="514350" indent="-514350">
              <a:buFont typeface="+mj-lt"/>
              <a:buAutoNum type="arabicPeriod"/>
            </a:pPr>
            <a:r>
              <a:rPr lang="en-US" dirty="0" smtClean="0"/>
              <a:t>Define the study plan.</a:t>
            </a:r>
          </a:p>
          <a:p>
            <a:pPr marL="1371600" lvl="2" indent="-457200">
              <a:buFont typeface="+mj-lt"/>
              <a:buAutoNum type="alphaLcParenR"/>
            </a:pPr>
            <a:r>
              <a:rPr lang="en-US" dirty="0" smtClean="0"/>
              <a:t>What is an important difference (e.g., is 0.1 mph important to detect or 10 mph).</a:t>
            </a:r>
          </a:p>
          <a:p>
            <a:pPr marL="1371600" lvl="2" indent="-457200">
              <a:buFont typeface="+mj-lt"/>
              <a:buAutoNum type="alphaLcParenR"/>
            </a:pPr>
            <a:r>
              <a:rPr lang="en-US" dirty="0" smtClean="0"/>
              <a:t>Determine study design</a:t>
            </a:r>
          </a:p>
          <a:p>
            <a:pPr marL="1828800" lvl="3" indent="-457200">
              <a:buFont typeface="+mj-lt"/>
              <a:buAutoNum type="romanLcPeriod"/>
            </a:pPr>
            <a:r>
              <a:rPr lang="en-US" dirty="0" smtClean="0"/>
              <a:t>Defines how variables that are to be controlled by the experimenter.  </a:t>
            </a:r>
          </a:p>
          <a:p>
            <a:pPr marL="1828800" lvl="3" indent="-457200">
              <a:buFont typeface="+mj-lt"/>
              <a:buAutoNum type="romanLcPeriod"/>
            </a:pPr>
            <a:r>
              <a:rPr lang="en-US" dirty="0" smtClean="0"/>
              <a:t>Figure out how big of a sample size you need to reasonably detect a difference. – Power.</a:t>
            </a:r>
          </a:p>
          <a:p>
            <a:pPr marL="1371600" lvl="2" indent="-457200">
              <a:buFont typeface="+mj-lt"/>
              <a:buAutoNum type="alphaLcParenR"/>
            </a:pPr>
            <a:r>
              <a:rPr lang="en-US" dirty="0" smtClean="0"/>
              <a:t>Optimality criterion. (discussed later)</a:t>
            </a:r>
          </a:p>
          <a:p>
            <a:pPr marL="514350" indent="-514350">
              <a:buFont typeface="+mj-lt"/>
              <a:buAutoNum type="arabicPeriod"/>
            </a:pPr>
            <a:r>
              <a:rPr lang="en-US" dirty="0" smtClean="0"/>
              <a:t>Randomization – assign experimental units to “treatments.”</a:t>
            </a:r>
          </a:p>
          <a:p>
            <a:pPr marL="514350" indent="-514350">
              <a:buFont typeface="+mj-lt"/>
              <a:buAutoNum type="arabicPeriod"/>
            </a:pPr>
            <a:endParaRPr lang="en-US" dirty="0"/>
          </a:p>
        </p:txBody>
      </p:sp>
    </p:spTree>
    <p:extLst>
      <p:ext uri="{BB962C8B-B14F-4D97-AF65-F5344CB8AC3E}">
        <p14:creationId xmlns:p14="http://schemas.microsoft.com/office/powerpoint/2010/main" val="3777901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Design of Experiments Basic Idea</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4. Analyze the data based upon the experimental design. </a:t>
            </a:r>
            <a:endParaRPr lang="en-US" dirty="0"/>
          </a:p>
          <a:p>
            <a:pPr marL="1428750" lvl="2" indent="-514350">
              <a:buFont typeface="+mj-lt"/>
              <a:buAutoNum type="alphaLcParenR"/>
            </a:pPr>
            <a:r>
              <a:rPr lang="en-US" dirty="0" smtClean="0"/>
              <a:t>Attempt to account for variables that were not controlled for. </a:t>
            </a:r>
          </a:p>
          <a:p>
            <a:pPr marL="1428750" lvl="2" indent="-514350">
              <a:buFont typeface="+mj-lt"/>
              <a:buAutoNum type="alphaLcParenR"/>
            </a:pPr>
            <a:r>
              <a:rPr lang="en-US" dirty="0" smtClean="0"/>
              <a:t>Check model assumptions. </a:t>
            </a:r>
          </a:p>
          <a:p>
            <a:pPr marL="1428750" lvl="2" indent="-514350">
              <a:buFont typeface="+mj-lt"/>
              <a:buAutoNum type="alphaLcParenR"/>
            </a:pPr>
            <a:r>
              <a:rPr lang="en-US" dirty="0" smtClean="0"/>
              <a:t>Only look at effects that were defined in the first step.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78445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782"/>
            <a:ext cx="10515600" cy="6029181"/>
          </a:xfrm>
        </p:spPr>
        <p:txBody>
          <a:bodyPr>
            <a:normAutofit lnSpcReduction="10000"/>
          </a:bodyPr>
          <a:lstStyle/>
          <a:p>
            <a:pPr marL="0" indent="0">
              <a:buNone/>
            </a:pPr>
            <a:r>
              <a:rPr lang="en-US" sz="4800" dirty="0" smtClean="0">
                <a:solidFill>
                  <a:schemeClr val="accent1">
                    <a:lumMod val="75000"/>
                  </a:schemeClr>
                </a:solidFill>
              </a:rPr>
              <a:t>Nomenclature</a:t>
            </a:r>
            <a:r>
              <a:rPr lang="en-US" dirty="0"/>
              <a:t>	</a:t>
            </a:r>
            <a:endParaRPr lang="en-US" dirty="0" smtClean="0"/>
          </a:p>
          <a:p>
            <a:pPr marL="0" indent="0">
              <a:buNone/>
            </a:pPr>
            <a:r>
              <a:rPr lang="en-US" dirty="0" smtClean="0"/>
              <a:t>Most of you will do </a:t>
            </a:r>
            <a:r>
              <a:rPr lang="en-US" dirty="0" smtClean="0">
                <a:solidFill>
                  <a:srgbClr val="C00000"/>
                </a:solidFill>
              </a:rPr>
              <a:t>A/B testing,</a:t>
            </a:r>
            <a:r>
              <a:rPr lang="en-US" dirty="0" smtClean="0"/>
              <a:t> but this is not what everyone will call it. </a:t>
            </a:r>
          </a:p>
          <a:p>
            <a:pPr marL="0" indent="0">
              <a:buNone/>
            </a:pPr>
            <a:r>
              <a:rPr lang="en-US" dirty="0" smtClean="0">
                <a:solidFill>
                  <a:srgbClr val="C00000"/>
                </a:solidFill>
              </a:rPr>
              <a:t>AB testing</a:t>
            </a:r>
            <a:r>
              <a:rPr lang="en-US" dirty="0" smtClean="0"/>
              <a:t> is also known as </a:t>
            </a:r>
            <a:r>
              <a:rPr lang="en-US" dirty="0" smtClean="0">
                <a:solidFill>
                  <a:srgbClr val="C00000"/>
                </a:solidFill>
              </a:rPr>
              <a:t>randomized controlled trial</a:t>
            </a:r>
            <a:r>
              <a:rPr lang="en-US" dirty="0" smtClean="0"/>
              <a:t> or a </a:t>
            </a:r>
            <a:r>
              <a:rPr lang="en-US" dirty="0" smtClean="0">
                <a:solidFill>
                  <a:srgbClr val="C00000"/>
                </a:solidFill>
              </a:rPr>
              <a:t>completely randomized design</a:t>
            </a:r>
            <a:r>
              <a:rPr lang="en-US" dirty="0" smtClean="0"/>
              <a:t>.</a:t>
            </a:r>
          </a:p>
          <a:p>
            <a:pPr marL="0" indent="0">
              <a:buNone/>
            </a:pPr>
            <a:endParaRPr lang="en-US" dirty="0">
              <a:solidFill>
                <a:srgbClr val="C00000"/>
              </a:solidFill>
            </a:endParaRPr>
          </a:p>
          <a:p>
            <a:pPr marL="0" indent="0">
              <a:buNone/>
            </a:pPr>
            <a:r>
              <a:rPr lang="en-US" dirty="0" smtClean="0">
                <a:solidFill>
                  <a:srgbClr val="C00000"/>
                </a:solidFill>
              </a:rPr>
              <a:t>All of these things are the same thing! </a:t>
            </a:r>
          </a:p>
          <a:p>
            <a:pPr marL="0" indent="0">
              <a:buNone/>
            </a:pPr>
            <a:endParaRPr lang="en-US" dirty="0">
              <a:solidFill>
                <a:srgbClr val="C00000"/>
              </a:solidFill>
            </a:endParaRPr>
          </a:p>
          <a:p>
            <a:pPr marL="0" indent="0">
              <a:buNone/>
            </a:pPr>
            <a:r>
              <a:rPr lang="en-US" dirty="0" smtClean="0"/>
              <a:t>The experimenter assigns “experimental units” to one treatment, which comes from two or more treatment conditions.  The set of treatment conditions is called a “factor.” We want to see if there are differences between the treatments or groups of treatments, or if the factor in general changes the response. </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191377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1434"/>
            <a:ext cx="10515600" cy="5735529"/>
          </a:xfrm>
        </p:spPr>
        <p:txBody>
          <a:bodyPr>
            <a:normAutofit lnSpcReduction="10000"/>
          </a:bodyPr>
          <a:lstStyle/>
          <a:p>
            <a:pPr marL="0" indent="0">
              <a:buNone/>
            </a:pPr>
            <a:r>
              <a:rPr lang="en-US" sz="3600" dirty="0" smtClean="0">
                <a:solidFill>
                  <a:schemeClr val="accent1"/>
                </a:solidFill>
              </a:rPr>
              <a:t>Definitions:</a:t>
            </a:r>
          </a:p>
          <a:p>
            <a:pPr marL="0" indent="0">
              <a:buNone/>
            </a:pPr>
            <a:r>
              <a:rPr lang="en-US" b="1" dirty="0" smtClean="0"/>
              <a:t>Factor –</a:t>
            </a:r>
            <a:r>
              <a:rPr lang="en-US" dirty="0" smtClean="0"/>
              <a:t> Experimental variable of interest that potentially affects the response variable.</a:t>
            </a:r>
          </a:p>
          <a:p>
            <a:pPr marL="0" indent="0">
              <a:buNone/>
            </a:pPr>
            <a:endParaRPr lang="en-US" dirty="0" smtClean="0"/>
          </a:p>
          <a:p>
            <a:pPr marL="0" indent="0">
              <a:buNone/>
            </a:pPr>
            <a:r>
              <a:rPr lang="en-US" b="1" dirty="0" smtClean="0"/>
              <a:t>Treatment – </a:t>
            </a:r>
            <a:r>
              <a:rPr lang="en-US" dirty="0" smtClean="0"/>
              <a:t> Changes or levels of the factor. Usually only one treatment in a given factor is assigned to an experimental unit.</a:t>
            </a:r>
          </a:p>
          <a:p>
            <a:pPr marL="0" indent="0">
              <a:buNone/>
            </a:pPr>
            <a:endParaRPr lang="en-US" b="1" dirty="0" smtClean="0"/>
          </a:p>
          <a:p>
            <a:pPr marL="0" indent="0">
              <a:buNone/>
            </a:pPr>
            <a:r>
              <a:rPr lang="en-US" b="1" dirty="0" smtClean="0"/>
              <a:t>Experimental unit – </a:t>
            </a:r>
            <a:r>
              <a:rPr lang="en-US" dirty="0" smtClean="0"/>
              <a:t>The object to which the treatment is applied. </a:t>
            </a:r>
          </a:p>
          <a:p>
            <a:pPr marL="0" indent="0">
              <a:buNone/>
            </a:pPr>
            <a:endParaRPr lang="en-US" dirty="0"/>
          </a:p>
          <a:p>
            <a:pPr marL="0" indent="0">
              <a:buNone/>
            </a:pPr>
            <a:r>
              <a:rPr lang="en-US" b="1" dirty="0" smtClean="0"/>
              <a:t>Blocks</a:t>
            </a:r>
            <a:r>
              <a:rPr lang="en-US" dirty="0" smtClean="0"/>
              <a:t> </a:t>
            </a:r>
            <a:r>
              <a:rPr lang="en-US" b="1" dirty="0" smtClean="0"/>
              <a:t>– </a:t>
            </a:r>
            <a:r>
              <a:rPr lang="en-US" dirty="0" smtClean="0"/>
              <a:t>Additional variables that should be accounted for, but can not be ‘controlled for in the experiment.’ These are nuisance variables that are not of interest, but could lead to erroneous results if not accounted for.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69253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779"/>
            <a:ext cx="10515600" cy="5893184"/>
          </a:xfrm>
        </p:spPr>
        <p:txBody>
          <a:bodyPr/>
          <a:lstStyle/>
          <a:p>
            <a:pPr marL="0" indent="0">
              <a:buNone/>
            </a:pPr>
            <a:r>
              <a:rPr lang="en-US" b="1" dirty="0" smtClean="0"/>
              <a:t>Example:</a:t>
            </a:r>
            <a:r>
              <a:rPr lang="en-US" dirty="0" smtClean="0"/>
              <a:t> Humana looked at changing its web page banner:</a:t>
            </a:r>
          </a:p>
          <a:p>
            <a:pPr marL="0" indent="0">
              <a:buNone/>
            </a:pPr>
            <a:endParaRPr lang="en-US" dirty="0"/>
          </a:p>
          <a:p>
            <a:pPr marL="0" indent="0">
              <a:buNone/>
            </a:pPr>
            <a:r>
              <a:rPr lang="en-US" dirty="0" smtClean="0"/>
              <a:t>Web Visitors were randomly assigned to two different banners on Humana's website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Vs: </a:t>
            </a:r>
          </a:p>
          <a:p>
            <a:pPr marL="0" indent="0">
              <a:buNone/>
            </a:pPr>
            <a:endParaRPr lang="en-US" dirty="0" smtClean="0"/>
          </a:p>
          <a:p>
            <a:pPr marL="0" indent="0">
              <a:buNone/>
            </a:pPr>
            <a:endParaRPr lang="en-US" dirty="0" smtClean="0"/>
          </a:p>
        </p:txBody>
      </p:sp>
      <p:pic>
        <p:nvPicPr>
          <p:cNvPr id="6149" name="Picture 5" descr="https://marketingexperiments.com/wp-content/uploads/Control20-768x322.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7264" y="2120353"/>
            <a:ext cx="4562753" cy="1915121"/>
          </a:xfrm>
          <a:prstGeom prst="rect">
            <a:avLst/>
          </a:prstGeom>
          <a:noFill/>
          <a:extLst>
            <a:ext uri="{909E8E84-426E-40DD-AFC4-6F175D3DCCD1}">
              <a14:hiddenFill xmlns:a14="http://schemas.microsoft.com/office/drawing/2010/main">
                <a:solidFill>
                  <a:srgbClr val="FFFFFF"/>
                </a:solidFill>
              </a14:hiddenFill>
            </a:ext>
          </a:extLst>
        </p:spPr>
      </p:pic>
      <p:pic>
        <p:nvPicPr>
          <p:cNvPr id="6153" name="Picture 9" descr="https://marketingexperiments.com/wp-content/uploads/Treatment15-1024x466.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7264" y="4613986"/>
            <a:ext cx="4562753" cy="2081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7191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7352"/>
            <a:ext cx="10515600" cy="5819611"/>
          </a:xfrm>
        </p:spPr>
        <p:txBody>
          <a:bodyPr>
            <a:normAutofit fontScale="85000" lnSpcReduction="20000"/>
          </a:bodyPr>
          <a:lstStyle/>
          <a:p>
            <a:pPr marL="0" indent="0">
              <a:buNone/>
            </a:pPr>
            <a:r>
              <a:rPr lang="en-US" dirty="0" smtClean="0"/>
              <a:t>In this experiment, there is one </a:t>
            </a:r>
            <a:r>
              <a:rPr lang="en-US" b="1" dirty="0" smtClean="0">
                <a:solidFill>
                  <a:schemeClr val="accent1">
                    <a:lumMod val="75000"/>
                  </a:schemeClr>
                </a:solidFill>
              </a:rPr>
              <a:t>factor</a:t>
            </a:r>
            <a:r>
              <a:rPr lang="en-US" dirty="0" smtClean="0"/>
              <a:t> to consider: </a:t>
            </a:r>
          </a:p>
          <a:p>
            <a:pPr marL="0" indent="0">
              <a:buNone/>
            </a:pPr>
            <a:r>
              <a:rPr lang="en-US" dirty="0"/>
              <a:t>	</a:t>
            </a:r>
            <a:r>
              <a:rPr lang="en-US" dirty="0" smtClean="0"/>
              <a:t>The changing banner on the website: </a:t>
            </a:r>
          </a:p>
          <a:p>
            <a:pPr marL="0" indent="0">
              <a:buNone/>
            </a:pPr>
            <a:endParaRPr lang="en-US" dirty="0" smtClean="0"/>
          </a:p>
          <a:p>
            <a:pPr marL="0" indent="0">
              <a:buNone/>
            </a:pPr>
            <a:r>
              <a:rPr lang="en-US" dirty="0" smtClean="0"/>
              <a:t>The factor had two </a:t>
            </a:r>
            <a:r>
              <a:rPr lang="en-US" b="1" dirty="0" smtClean="0">
                <a:solidFill>
                  <a:schemeClr val="accent1">
                    <a:lumMod val="75000"/>
                  </a:schemeClr>
                </a:solidFill>
              </a:rPr>
              <a:t>treatments</a:t>
            </a:r>
            <a:r>
              <a:rPr lang="en-US" dirty="0" smtClean="0">
                <a:solidFill>
                  <a:schemeClr val="accent1">
                    <a:lumMod val="75000"/>
                  </a:schemeClr>
                </a:solidFill>
              </a:rPr>
              <a:t> </a:t>
            </a:r>
            <a:endParaRPr lang="en-US" dirty="0" smtClean="0"/>
          </a:p>
          <a:p>
            <a:pPr marL="0" indent="0">
              <a:buNone/>
            </a:pPr>
            <a:r>
              <a:rPr lang="en-US" dirty="0">
                <a:solidFill>
                  <a:schemeClr val="accent1">
                    <a:lumMod val="75000"/>
                  </a:schemeClr>
                </a:solidFill>
              </a:rPr>
              <a:t>	</a:t>
            </a:r>
            <a:r>
              <a:rPr lang="en-US" dirty="0" smtClean="0"/>
              <a:t>1) The </a:t>
            </a:r>
            <a:r>
              <a:rPr lang="en-US" dirty="0"/>
              <a:t>o</a:t>
            </a:r>
            <a:r>
              <a:rPr lang="en-US" dirty="0" smtClean="0"/>
              <a:t>riginal banner</a:t>
            </a:r>
          </a:p>
          <a:p>
            <a:pPr marL="0" indent="0">
              <a:buNone/>
            </a:pPr>
            <a:r>
              <a:rPr lang="en-US" dirty="0"/>
              <a:t>	</a:t>
            </a:r>
            <a:r>
              <a:rPr lang="en-US" dirty="0" smtClean="0"/>
              <a:t>2) A newly redesigned banner. </a:t>
            </a:r>
            <a:endParaRPr lang="en-US" dirty="0"/>
          </a:p>
          <a:p>
            <a:pPr marL="0" indent="0">
              <a:buNone/>
            </a:pPr>
            <a:r>
              <a:rPr lang="en-US" dirty="0" smtClean="0"/>
              <a:t> </a:t>
            </a:r>
          </a:p>
          <a:p>
            <a:pPr marL="0" indent="0">
              <a:buNone/>
            </a:pPr>
            <a:r>
              <a:rPr lang="en-US" b="1" dirty="0" smtClean="0">
                <a:solidFill>
                  <a:schemeClr val="accent1"/>
                </a:solidFill>
              </a:rPr>
              <a:t>Experimental Units</a:t>
            </a:r>
            <a:r>
              <a:rPr lang="en-US" dirty="0" smtClean="0"/>
              <a:t>:</a:t>
            </a:r>
          </a:p>
          <a:p>
            <a:pPr marL="0" indent="0">
              <a:buNone/>
            </a:pPr>
            <a:r>
              <a:rPr lang="en-US" dirty="0"/>
              <a:t>	</a:t>
            </a:r>
            <a:r>
              <a:rPr lang="en-US" dirty="0" smtClean="0"/>
              <a:t>Unique people visiting the website. </a:t>
            </a:r>
          </a:p>
          <a:p>
            <a:pPr marL="0" indent="0">
              <a:buNone/>
            </a:pPr>
            <a:r>
              <a:rPr lang="en-US" b="1" dirty="0" smtClean="0">
                <a:solidFill>
                  <a:schemeClr val="accent1"/>
                </a:solidFill>
              </a:rPr>
              <a:t>Randomization</a:t>
            </a:r>
            <a:r>
              <a:rPr lang="en-US" dirty="0" smtClean="0"/>
              <a:t>: </a:t>
            </a:r>
          </a:p>
          <a:p>
            <a:pPr marL="0" indent="0">
              <a:buNone/>
            </a:pPr>
            <a:r>
              <a:rPr lang="en-US" dirty="0"/>
              <a:t>	</a:t>
            </a:r>
            <a:r>
              <a:rPr lang="en-US" dirty="0" smtClean="0"/>
              <a:t>People are randomly assigned either the original banner or the newly redesigned banner.  </a:t>
            </a:r>
          </a:p>
          <a:p>
            <a:pPr marL="0" indent="0">
              <a:buNone/>
            </a:pPr>
            <a:endParaRPr lang="en-US" b="1" dirty="0" smtClean="0">
              <a:solidFill>
                <a:schemeClr val="accent1"/>
              </a:solidFill>
            </a:endParaRPr>
          </a:p>
          <a:p>
            <a:pPr marL="0" indent="0">
              <a:buNone/>
            </a:pPr>
            <a:r>
              <a:rPr lang="en-US" b="1" dirty="0" smtClean="0">
                <a:solidFill>
                  <a:schemeClr val="accent1"/>
                </a:solidFill>
              </a:rPr>
              <a:t>Blocks: </a:t>
            </a:r>
          </a:p>
          <a:p>
            <a:pPr marL="0" indent="0">
              <a:buNone/>
            </a:pPr>
            <a:r>
              <a:rPr lang="en-US" b="1" dirty="0">
                <a:solidFill>
                  <a:schemeClr val="accent1"/>
                </a:solidFill>
              </a:rPr>
              <a:t>	</a:t>
            </a:r>
            <a:r>
              <a:rPr lang="en-US" dirty="0" smtClean="0"/>
              <a:t>None</a:t>
            </a:r>
          </a:p>
        </p:txBody>
      </p:sp>
    </p:spTree>
    <p:extLst>
      <p:ext uri="{BB962C8B-B14F-4D97-AF65-F5344CB8AC3E}">
        <p14:creationId xmlns:p14="http://schemas.microsoft.com/office/powerpoint/2010/main" val="1698577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Analysis Types</a:t>
            </a:r>
            <a:endParaRPr lang="en-US" dirty="0">
              <a:solidFill>
                <a:schemeClr val="accent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T-Test</a:t>
            </a:r>
            <a:r>
              <a:rPr lang="en-US" dirty="0" smtClean="0"/>
              <a:t>- Basic test when there is only one factor and two treatments. </a:t>
            </a:r>
          </a:p>
          <a:p>
            <a:pPr marL="0" indent="0">
              <a:buNone/>
            </a:pPr>
            <a:r>
              <a:rPr lang="en-US" b="1" dirty="0" smtClean="0"/>
              <a:t>ANOVA-</a:t>
            </a:r>
            <a:r>
              <a:rPr lang="en-US" dirty="0" smtClean="0"/>
              <a:t>  Versatile method that incorporates all variability from the experiment.  Multiple factors can be analyzed simultaneously and multiple treatments within a factor are possible. Additional covariates </a:t>
            </a:r>
            <a:r>
              <a:rPr lang="en-US" dirty="0" err="1" smtClean="0"/>
              <a:t>i.e</a:t>
            </a:r>
            <a:r>
              <a:rPr lang="en-US" dirty="0" smtClean="0"/>
              <a:t> blocks, can be accounted for. </a:t>
            </a:r>
          </a:p>
          <a:p>
            <a:pPr marL="0" indent="0">
              <a:buNone/>
            </a:pPr>
            <a:r>
              <a:rPr lang="en-US" b="1" dirty="0" smtClean="0"/>
              <a:t>Fishers Exact </a:t>
            </a:r>
            <a:r>
              <a:rPr lang="en-US" b="1" dirty="0" smtClean="0"/>
              <a:t>Test</a:t>
            </a:r>
            <a:r>
              <a:rPr lang="en-US" dirty="0" smtClean="0"/>
              <a:t>- </a:t>
            </a:r>
            <a:r>
              <a:rPr lang="en-US" dirty="0" smtClean="0"/>
              <a:t>Test used </a:t>
            </a:r>
            <a:r>
              <a:rPr lang="en-US" dirty="0" smtClean="0"/>
              <a:t>when </a:t>
            </a:r>
            <a:r>
              <a:rPr lang="en-US" dirty="0" smtClean="0"/>
              <a:t>for </a:t>
            </a:r>
            <a:r>
              <a:rPr lang="en-US" dirty="0" smtClean="0"/>
              <a:t>categorical data that </a:t>
            </a:r>
            <a:r>
              <a:rPr lang="en-US" dirty="0" smtClean="0"/>
              <a:t>are </a:t>
            </a:r>
            <a:r>
              <a:rPr lang="en-US" dirty="0" smtClean="0"/>
              <a:t>not normal and normal approximations above are not appropriate (usually small sample sizes</a:t>
            </a:r>
            <a:r>
              <a:rPr lang="en-US" dirty="0" smtClean="0"/>
              <a:t>).</a:t>
            </a:r>
          </a:p>
          <a:p>
            <a:pPr marL="0" indent="0">
              <a:buNone/>
            </a:pPr>
            <a:endParaRPr lang="en-US" dirty="0" smtClean="0"/>
          </a:p>
          <a:p>
            <a:pPr marL="0" indent="0">
              <a:buNone/>
            </a:pPr>
            <a:r>
              <a:rPr lang="en-US" b="1" dirty="0" smtClean="0"/>
              <a:t>Likelihood Ratio Tests</a:t>
            </a:r>
            <a:r>
              <a:rPr lang="en-US" dirty="0" smtClean="0"/>
              <a:t>: Used in situations were data are not normal to create ANOVA analogous tests. </a:t>
            </a:r>
          </a:p>
          <a:p>
            <a:pPr marL="0" indent="0">
              <a:buNone/>
            </a:pPr>
            <a:r>
              <a:rPr lang="en-US" dirty="0" smtClean="0"/>
              <a:t> </a:t>
            </a:r>
            <a:endParaRPr lang="en-US" dirty="0"/>
          </a:p>
        </p:txBody>
      </p:sp>
    </p:spTree>
    <p:extLst>
      <p:ext uri="{BB962C8B-B14F-4D97-AF65-F5344CB8AC3E}">
        <p14:creationId xmlns:p14="http://schemas.microsoft.com/office/powerpoint/2010/main" val="2881620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When designing an experiment:</a:t>
            </a:r>
            <a:endParaRPr lang="en-US" dirty="0">
              <a:solidFill>
                <a:schemeClr val="accent1"/>
              </a:solidFill>
            </a:endParaRPr>
          </a:p>
        </p:txBody>
      </p:sp>
      <p:sp>
        <p:nvSpPr>
          <p:cNvPr id="3" name="Content Placeholder 2"/>
          <p:cNvSpPr>
            <a:spLocks noGrp="1"/>
          </p:cNvSpPr>
          <p:nvPr>
            <p:ph idx="1"/>
          </p:nvPr>
        </p:nvSpPr>
        <p:spPr/>
        <p:txBody>
          <a:bodyPr/>
          <a:lstStyle/>
          <a:p>
            <a:pPr marL="0" indent="0">
              <a:buNone/>
            </a:pPr>
            <a:r>
              <a:rPr lang="en-US" dirty="0" smtClean="0"/>
              <a:t>It is essential to first consider the type of data you are collecting. </a:t>
            </a:r>
          </a:p>
          <a:p>
            <a:pPr marL="0" indent="0">
              <a:buNone/>
            </a:pPr>
            <a:r>
              <a:rPr lang="en-US" dirty="0" smtClean="0"/>
              <a:t>This will allow you to :</a:t>
            </a:r>
          </a:p>
          <a:p>
            <a:pPr marL="971550" lvl="1" indent="-514350">
              <a:buFont typeface="+mj-lt"/>
              <a:buAutoNum type="arabicPeriod"/>
            </a:pPr>
            <a:r>
              <a:rPr lang="en-US" dirty="0" smtClean="0"/>
              <a:t>Plan for the type of analysis</a:t>
            </a:r>
          </a:p>
          <a:p>
            <a:pPr marL="971550" lvl="1" indent="-514350">
              <a:buFont typeface="+mj-lt"/>
              <a:buAutoNum type="arabicPeriod"/>
            </a:pPr>
            <a:r>
              <a:rPr lang="en-US" dirty="0" smtClean="0"/>
              <a:t>Estimate the power based upon the analysis type. </a:t>
            </a:r>
          </a:p>
          <a:p>
            <a:pPr marL="971550" lvl="1" indent="-514350">
              <a:buFont typeface="+mj-lt"/>
              <a:buAutoNum type="arabicPeriod"/>
            </a:pPr>
            <a:r>
              <a:rPr lang="en-US" dirty="0" smtClean="0"/>
              <a:t>Determine the optimal sample size. </a:t>
            </a:r>
            <a:endParaRPr lang="en-US" dirty="0"/>
          </a:p>
        </p:txBody>
      </p:sp>
    </p:spTree>
    <p:extLst>
      <p:ext uri="{BB962C8B-B14F-4D97-AF65-F5344CB8AC3E}">
        <p14:creationId xmlns:p14="http://schemas.microsoft.com/office/powerpoint/2010/main" val="984210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Other things: </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lnSpcReduction="10000"/>
          </a:bodyPr>
          <a:lstStyle/>
          <a:p>
            <a:pPr marL="0" indent="0">
              <a:buNone/>
            </a:pPr>
            <a:r>
              <a:rPr lang="en-US" b="1" dirty="0" smtClean="0"/>
              <a:t>Treatment Contrast- </a:t>
            </a:r>
            <a:r>
              <a:rPr lang="en-US" dirty="0" smtClean="0"/>
              <a:t>Planned tests between treatments in a factor.  It can be between two treatments, or it can be  between multiple treatments in a given factor.  For example, if one is looking at three fertilizers, you can test to see if one fertilizer is better than both of the other fertilizers combined. </a:t>
            </a:r>
          </a:p>
          <a:p>
            <a:pPr marL="0" indent="0">
              <a:buNone/>
            </a:pPr>
            <a:endParaRPr lang="en-US" dirty="0"/>
          </a:p>
          <a:p>
            <a:pPr marL="0" indent="0">
              <a:buNone/>
            </a:pPr>
            <a:r>
              <a:rPr lang="en-US" b="1" dirty="0" smtClean="0"/>
              <a:t>Power</a:t>
            </a:r>
            <a:r>
              <a:rPr lang="en-US" dirty="0" smtClean="0"/>
              <a:t>- Ability of one to detect a difference if it does exist. This is a function of – The sample size N, and the size of the actual difference. </a:t>
            </a:r>
          </a:p>
          <a:p>
            <a:pPr marL="0" indent="0">
              <a:buNone/>
            </a:pPr>
            <a:endParaRPr lang="en-US" dirty="0"/>
          </a:p>
          <a:p>
            <a:pPr marL="0" indent="0">
              <a:buNone/>
            </a:pPr>
            <a:r>
              <a:rPr lang="en-US" b="1" dirty="0" smtClean="0"/>
              <a:t>Main effects</a:t>
            </a:r>
            <a:r>
              <a:rPr lang="en-US" dirty="0" smtClean="0"/>
              <a:t>- The effect directly attributable to the treatment.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11291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pPr marL="0" indent="0">
              <a:buNone/>
            </a:pPr>
            <a:r>
              <a:rPr lang="en-US" dirty="0" smtClean="0"/>
              <a:t>You are used to analyzing data and reporting a p-value; however, such analyses do not necessarily come from experiments. The data may be based upon: </a:t>
            </a:r>
          </a:p>
          <a:p>
            <a:pPr marL="514350" indent="-514350">
              <a:buFont typeface="+mj-lt"/>
              <a:buAutoNum type="arabicPeriod"/>
            </a:pPr>
            <a:r>
              <a:rPr lang="en-US" dirty="0" smtClean="0"/>
              <a:t>Convenience Sample.</a:t>
            </a:r>
          </a:p>
          <a:p>
            <a:pPr marL="514350" indent="-514350">
              <a:buFont typeface="+mj-lt"/>
              <a:buAutoNum type="arabicPeriod"/>
            </a:pPr>
            <a:r>
              <a:rPr lang="en-US" dirty="0" smtClean="0"/>
              <a:t>Observational Studies where the variable of interest may be “randomly dispersed in the population”</a:t>
            </a:r>
          </a:p>
          <a:p>
            <a:pPr marL="514350" indent="-514350">
              <a:buFont typeface="+mj-lt"/>
              <a:buAutoNum type="arabicPeriod"/>
            </a:pPr>
            <a:r>
              <a:rPr lang="en-US" dirty="0" smtClean="0"/>
              <a:t>Probability Based Sampling methods. </a:t>
            </a:r>
          </a:p>
          <a:p>
            <a:pPr marL="514350" indent="-514350">
              <a:buFont typeface="+mj-lt"/>
              <a:buAutoNum type="arabicPeriod"/>
            </a:pPr>
            <a:r>
              <a:rPr lang="en-US" dirty="0" smtClean="0"/>
              <a:t>Experimental designs. </a:t>
            </a:r>
            <a:r>
              <a:rPr lang="en-US" dirty="0" smtClean="0">
                <a:solidFill>
                  <a:srgbClr val="FF0000"/>
                </a:solidFill>
              </a:rPr>
              <a:t> &lt;- Causal Analysis</a:t>
            </a:r>
            <a:endParaRPr lang="en-US" dirty="0">
              <a:solidFill>
                <a:srgbClr val="FF0000"/>
              </a:solidFill>
            </a:endParaRPr>
          </a:p>
        </p:txBody>
      </p:sp>
    </p:spTree>
    <p:extLst>
      <p:ext uri="{BB962C8B-B14F-4D97-AF65-F5344CB8AC3E}">
        <p14:creationId xmlns:p14="http://schemas.microsoft.com/office/powerpoint/2010/main" val="9070249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4129"/>
            <a:ext cx="10515600" cy="5832834"/>
          </a:xfrm>
        </p:spPr>
        <p:txBody>
          <a:bodyPr>
            <a:normAutofit fontScale="77500" lnSpcReduction="20000"/>
          </a:bodyPr>
          <a:lstStyle/>
          <a:p>
            <a:pPr marL="0" indent="0">
              <a:buNone/>
            </a:pPr>
            <a:r>
              <a:rPr lang="en-US" b="1" dirty="0" smtClean="0"/>
              <a:t>Run – </a:t>
            </a:r>
            <a:r>
              <a:rPr lang="en-US" dirty="0" smtClean="0"/>
              <a:t>A full replicate of a given experimental design. </a:t>
            </a:r>
          </a:p>
          <a:p>
            <a:pPr marL="0" indent="0">
              <a:buNone/>
            </a:pPr>
            <a:endParaRPr lang="en-US" dirty="0"/>
          </a:p>
          <a:p>
            <a:pPr marL="0" indent="0">
              <a:buNone/>
            </a:pPr>
            <a:r>
              <a:rPr lang="en-US" b="1" dirty="0" smtClean="0"/>
              <a:t>Estimate</a:t>
            </a:r>
            <a:r>
              <a:rPr lang="en-US" dirty="0" smtClean="0"/>
              <a:t> – The model based estimate of the treatment you are interested in.  </a:t>
            </a:r>
          </a:p>
          <a:p>
            <a:pPr marL="0" indent="0">
              <a:buNone/>
            </a:pPr>
            <a:endParaRPr lang="en-US" b="1" dirty="0"/>
          </a:p>
          <a:p>
            <a:pPr marL="0" indent="0">
              <a:buNone/>
            </a:pPr>
            <a:r>
              <a:rPr lang="en-US" b="1" dirty="0" smtClean="0"/>
              <a:t>Confounding or Aliased – </a:t>
            </a:r>
            <a:r>
              <a:rPr lang="en-US" dirty="0" smtClean="0"/>
              <a:t>Experimental design where you can not estimate a specific quantity.</a:t>
            </a:r>
          </a:p>
          <a:p>
            <a:pPr marL="0" indent="0">
              <a:buNone/>
            </a:pPr>
            <a:r>
              <a:rPr lang="en-US" dirty="0" smtClean="0"/>
              <a:t> </a:t>
            </a:r>
            <a:endParaRPr lang="en-US" b="1" dirty="0" smtClean="0"/>
          </a:p>
          <a:p>
            <a:pPr marL="0" indent="0">
              <a:buNone/>
            </a:pPr>
            <a:r>
              <a:rPr lang="en-US" b="1" dirty="0" smtClean="0"/>
              <a:t>Synergism or Higher order effect </a:t>
            </a:r>
            <a:r>
              <a:rPr lang="en-US" dirty="0" smtClean="0"/>
              <a:t>– Effect that changes with two factors. </a:t>
            </a:r>
          </a:p>
          <a:p>
            <a:pPr marL="0" indent="0">
              <a:buNone/>
            </a:pPr>
            <a:endParaRPr lang="en-US" dirty="0"/>
          </a:p>
          <a:p>
            <a:pPr marL="0" indent="0">
              <a:buNone/>
            </a:pPr>
            <a:r>
              <a:rPr lang="en-US" b="1" dirty="0" smtClean="0"/>
              <a:t>Balanced Design </a:t>
            </a:r>
            <a:r>
              <a:rPr lang="en-US" dirty="0" smtClean="0"/>
              <a:t>– Special statistical term that implies the same number of observations are in each treatment group.   </a:t>
            </a:r>
          </a:p>
          <a:p>
            <a:pPr marL="0" indent="0">
              <a:buNone/>
            </a:pPr>
            <a:endParaRPr lang="en-US" dirty="0"/>
          </a:p>
          <a:p>
            <a:pPr marL="0" indent="0">
              <a:buNone/>
            </a:pPr>
            <a:r>
              <a:rPr lang="en-US" b="1" dirty="0" smtClean="0"/>
              <a:t>Factorial Design – </a:t>
            </a:r>
            <a:r>
              <a:rPr lang="en-US" dirty="0" smtClean="0"/>
              <a:t>Design where there are more than two factors.  It usually is designed so that specific higher order effects (usually 2</a:t>
            </a:r>
            <a:r>
              <a:rPr lang="en-US" baseline="30000" dirty="0" smtClean="0"/>
              <a:t>nd</a:t>
            </a:r>
            <a:r>
              <a:rPr lang="en-US" dirty="0" smtClean="0"/>
              <a:t> order) are not aliased with other estimates. (more on this later). </a:t>
            </a:r>
          </a:p>
          <a:p>
            <a:pPr marL="0" indent="0">
              <a:buNone/>
            </a:pPr>
            <a:endParaRPr lang="en-US" b="1" dirty="0"/>
          </a:p>
          <a:p>
            <a:pPr marL="0" indent="0">
              <a:buNone/>
            </a:pPr>
            <a:r>
              <a:rPr lang="en-US" b="1" dirty="0" smtClean="0"/>
              <a:t>Orthogonal Design – </a:t>
            </a:r>
            <a:r>
              <a:rPr lang="en-US" dirty="0" smtClean="0"/>
              <a:t>(more on this later)</a:t>
            </a:r>
            <a:endParaRPr lang="en-US" dirty="0"/>
          </a:p>
        </p:txBody>
      </p:sp>
    </p:spTree>
    <p:extLst>
      <p:ext uri="{BB962C8B-B14F-4D97-AF65-F5344CB8AC3E}">
        <p14:creationId xmlns:p14="http://schemas.microsoft.com/office/powerpoint/2010/main" val="3397548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Example 1</a:t>
            </a:r>
            <a:r>
              <a:rPr lang="en-US" dirty="0" smtClean="0">
                <a:solidFill>
                  <a:schemeClr val="accent1">
                    <a:lumMod val="75000"/>
                  </a:schemeClr>
                </a:solidFill>
              </a:rPr>
              <a:t>: T-Test</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US" dirty="0" smtClean="0"/>
              <a:t>A chair of an English department wanted to know the efficacy of two teachers in his program.  Students were randomly assigned to a class and after the course a test was taken to determine their writing ability. </a:t>
            </a:r>
          </a:p>
          <a:p>
            <a:pPr marL="0" indent="0">
              <a:buNone/>
            </a:pPr>
            <a:endParaRPr lang="en-US" dirty="0"/>
          </a:p>
          <a:p>
            <a:pPr marL="0" indent="0">
              <a:buNone/>
            </a:pPr>
            <a:r>
              <a:rPr lang="en-US" b="1" dirty="0" smtClean="0"/>
              <a:t>Factor</a:t>
            </a:r>
            <a:r>
              <a:rPr lang="en-US" dirty="0" smtClean="0"/>
              <a:t>: Teacher’s teaching style</a:t>
            </a:r>
          </a:p>
          <a:p>
            <a:pPr marL="0" indent="0">
              <a:buNone/>
            </a:pPr>
            <a:r>
              <a:rPr lang="en-US" b="1" dirty="0" smtClean="0"/>
              <a:t>Treatment: </a:t>
            </a:r>
            <a:r>
              <a:rPr lang="en-US" dirty="0" smtClean="0"/>
              <a:t>Two college professors</a:t>
            </a:r>
          </a:p>
          <a:p>
            <a:pPr marL="0" indent="0">
              <a:buNone/>
            </a:pPr>
            <a:r>
              <a:rPr lang="en-US" b="1" dirty="0" smtClean="0"/>
              <a:t>Experimental Unit</a:t>
            </a:r>
            <a:r>
              <a:rPr lang="en-US" dirty="0" smtClean="0"/>
              <a:t>: College Freshman</a:t>
            </a:r>
          </a:p>
          <a:p>
            <a:pPr marL="0" indent="0">
              <a:buNone/>
            </a:pPr>
            <a:r>
              <a:rPr lang="en-US" b="1" dirty="0" smtClean="0"/>
              <a:t>Planned Comparison</a:t>
            </a:r>
            <a:r>
              <a:rPr lang="en-US" dirty="0" smtClean="0"/>
              <a:t>: Difference in scores using a paired T-Test</a:t>
            </a:r>
            <a:endParaRPr lang="en-US" dirty="0"/>
          </a:p>
        </p:txBody>
      </p:sp>
    </p:spTree>
    <p:extLst>
      <p:ext uri="{BB962C8B-B14F-4D97-AF65-F5344CB8AC3E}">
        <p14:creationId xmlns:p14="http://schemas.microsoft.com/office/powerpoint/2010/main" val="42025516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3729" y="284140"/>
            <a:ext cx="6096000" cy="6247864"/>
          </a:xfrm>
          <a:prstGeom prst="rect">
            <a:avLst/>
          </a:prstGeom>
        </p:spPr>
        <p:txBody>
          <a:bodyPr>
            <a:spAutoFit/>
          </a:bodyPr>
          <a:lstStyle/>
          <a:p>
            <a:r>
              <a:rPr lang="en-US" sz="1600" dirty="0">
                <a:solidFill>
                  <a:srgbClr val="008000"/>
                </a:solidFill>
                <a:latin typeface="Courier New" panose="02070309020205020404" pitchFamily="49" charset="0"/>
              </a:rPr>
              <a:t>/*English data in class</a:t>
            </a:r>
          </a:p>
          <a:p>
            <a:r>
              <a:rPr lang="en-US" sz="1600" dirty="0">
                <a:solidFill>
                  <a:srgbClr val="008000"/>
                </a:solidFill>
                <a:latin typeface="Courier New" panose="02070309020205020404" pitchFamily="49" charset="0"/>
              </a:rPr>
              <a:t>  grp = 1 Teacher 1</a:t>
            </a:r>
          </a:p>
          <a:p>
            <a:r>
              <a:rPr lang="en-US" sz="1600" dirty="0">
                <a:solidFill>
                  <a:srgbClr val="008000"/>
                </a:solidFill>
                <a:latin typeface="Courier New" panose="02070309020205020404" pitchFamily="49" charset="0"/>
              </a:rPr>
              <a:t>  grp = 2 Teacher 2</a:t>
            </a:r>
          </a:p>
          <a:p>
            <a:r>
              <a:rPr lang="en-US" sz="1600" dirty="0">
                <a:solidFill>
                  <a:srgbClr val="00800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80"/>
                </a:solidFill>
                <a:latin typeface="Courier New" panose="02070309020205020404" pitchFamily="49" charset="0"/>
              </a:rPr>
              <a:t>data</a:t>
            </a:r>
            <a:r>
              <a:rPr lang="en-US" sz="1600" dirty="0">
                <a:solidFill>
                  <a:srgbClr val="000000"/>
                </a:solidFill>
                <a:latin typeface="Courier New" panose="02070309020205020404" pitchFamily="49" charset="0"/>
              </a:rPr>
              <a:t> class;</a:t>
            </a:r>
          </a:p>
          <a:p>
            <a:r>
              <a:rPr lang="en-US" sz="1600" dirty="0">
                <a:solidFill>
                  <a:srgbClr val="0000FF"/>
                </a:solidFill>
                <a:latin typeface="Courier New" panose="02070309020205020404" pitchFamily="49" charset="0"/>
              </a:rPr>
              <a:t>input</a:t>
            </a:r>
            <a:r>
              <a:rPr lang="en-US" sz="1600" dirty="0">
                <a:solidFill>
                  <a:srgbClr val="000000"/>
                </a:solidFill>
                <a:latin typeface="Courier New" panose="02070309020205020404" pitchFamily="49" charset="0"/>
              </a:rPr>
              <a:t> class score;</a:t>
            </a:r>
          </a:p>
          <a:p>
            <a:r>
              <a:rPr lang="en-US" sz="1600" dirty="0">
                <a:solidFill>
                  <a:srgbClr val="0000FF"/>
                </a:solidFill>
                <a:latin typeface="Courier New" panose="02070309020205020404" pitchFamily="49" charset="0"/>
              </a:rPr>
              <a:t>cards</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1 35 </a:t>
            </a:r>
          </a:p>
          <a:p>
            <a:r>
              <a:rPr lang="en-US" sz="1600" dirty="0">
                <a:solidFill>
                  <a:srgbClr val="000000"/>
                </a:solidFill>
                <a:latin typeface="Courier New" panose="02070309020205020404" pitchFamily="49" charset="0"/>
              </a:rPr>
              <a:t>2 52 </a:t>
            </a:r>
          </a:p>
          <a:p>
            <a:r>
              <a:rPr lang="en-US" sz="1600" dirty="0">
                <a:solidFill>
                  <a:srgbClr val="000000"/>
                </a:solidFill>
                <a:latin typeface="Courier New" panose="02070309020205020404" pitchFamily="49" charset="0"/>
              </a:rPr>
              <a:t>1 51 </a:t>
            </a:r>
          </a:p>
          <a:p>
            <a:r>
              <a:rPr lang="en-US" sz="1600" dirty="0">
                <a:solidFill>
                  <a:srgbClr val="000000"/>
                </a:solidFill>
                <a:latin typeface="Courier New" panose="02070309020205020404" pitchFamily="49" charset="0"/>
              </a:rPr>
              <a:t>2 87 </a:t>
            </a:r>
          </a:p>
          <a:p>
            <a:r>
              <a:rPr lang="en-US" sz="1600" dirty="0">
                <a:solidFill>
                  <a:srgbClr val="000000"/>
                </a:solidFill>
                <a:latin typeface="Courier New" panose="02070309020205020404" pitchFamily="49" charset="0"/>
              </a:rPr>
              <a:t>1 66 </a:t>
            </a:r>
          </a:p>
          <a:p>
            <a:r>
              <a:rPr lang="en-US" sz="1600" dirty="0">
                <a:solidFill>
                  <a:srgbClr val="000000"/>
                </a:solidFill>
                <a:latin typeface="Courier New" panose="02070309020205020404" pitchFamily="49" charset="0"/>
              </a:rPr>
              <a:t>2 76 </a:t>
            </a:r>
          </a:p>
          <a:p>
            <a:r>
              <a:rPr lang="en-US" sz="1600" dirty="0">
                <a:solidFill>
                  <a:srgbClr val="000000"/>
                </a:solidFill>
                <a:latin typeface="Courier New" panose="02070309020205020404" pitchFamily="49" charset="0"/>
              </a:rPr>
              <a:t>1 42 </a:t>
            </a:r>
          </a:p>
          <a:p>
            <a:r>
              <a:rPr lang="en-US" sz="1600" dirty="0">
                <a:solidFill>
                  <a:srgbClr val="000000"/>
                </a:solidFill>
                <a:latin typeface="Courier New" panose="02070309020205020404" pitchFamily="49" charset="0"/>
              </a:rPr>
              <a:t>2 62 </a:t>
            </a:r>
          </a:p>
          <a:p>
            <a:r>
              <a:rPr lang="en-US" sz="1600" dirty="0">
                <a:solidFill>
                  <a:srgbClr val="000000"/>
                </a:solidFill>
                <a:latin typeface="Courier New" panose="02070309020205020404" pitchFamily="49" charset="0"/>
              </a:rPr>
              <a:t>1 37 </a:t>
            </a:r>
          </a:p>
          <a:p>
            <a:r>
              <a:rPr lang="en-US" sz="1600" dirty="0">
                <a:solidFill>
                  <a:srgbClr val="000000"/>
                </a:solidFill>
                <a:latin typeface="Courier New" panose="02070309020205020404" pitchFamily="49" charset="0"/>
              </a:rPr>
              <a:t>2 81 </a:t>
            </a:r>
          </a:p>
          <a:p>
            <a:r>
              <a:rPr lang="en-US" sz="1600" dirty="0">
                <a:solidFill>
                  <a:srgbClr val="000000"/>
                </a:solidFill>
                <a:latin typeface="Courier New" panose="02070309020205020404" pitchFamily="49" charset="0"/>
              </a:rPr>
              <a:t>1 46</a:t>
            </a:r>
          </a:p>
          <a:p>
            <a:r>
              <a:rPr lang="en-US" sz="1600" dirty="0">
                <a:solidFill>
                  <a:srgbClr val="000000"/>
                </a:solidFill>
                <a:latin typeface="Courier New" panose="02070309020205020404" pitchFamily="49" charset="0"/>
              </a:rPr>
              <a:t>2 71  </a:t>
            </a:r>
          </a:p>
          <a:p>
            <a:r>
              <a:rPr lang="en-US" sz="1600" dirty="0">
                <a:solidFill>
                  <a:srgbClr val="000000"/>
                </a:solidFill>
                <a:latin typeface="Courier New" panose="02070309020205020404" pitchFamily="49" charset="0"/>
              </a:rPr>
              <a:t>1 60 </a:t>
            </a:r>
          </a:p>
          <a:p>
            <a:r>
              <a:rPr lang="en-US" sz="1600" dirty="0">
                <a:solidFill>
                  <a:srgbClr val="000000"/>
                </a:solidFill>
                <a:latin typeface="Courier New" panose="02070309020205020404" pitchFamily="49" charset="0"/>
              </a:rPr>
              <a:t>2 55 </a:t>
            </a:r>
          </a:p>
          <a:p>
            <a:r>
              <a:rPr lang="en-US" sz="1600" dirty="0">
                <a:solidFill>
                  <a:srgbClr val="000000"/>
                </a:solidFill>
                <a:latin typeface="Courier New" panose="02070309020205020404" pitchFamily="49" charset="0"/>
              </a:rPr>
              <a:t>1 55 </a:t>
            </a:r>
          </a:p>
          <a:p>
            <a:r>
              <a:rPr lang="en-US" sz="1600" dirty="0">
                <a:solidFill>
                  <a:srgbClr val="000000"/>
                </a:solidFill>
                <a:latin typeface="Courier New" panose="02070309020205020404" pitchFamily="49" charset="0"/>
              </a:rPr>
              <a:t>2 67 </a:t>
            </a:r>
          </a:p>
          <a:p>
            <a:r>
              <a:rPr lang="en-US" sz="1600" dirty="0">
                <a:solidFill>
                  <a:srgbClr val="000000"/>
                </a:solidFill>
                <a:latin typeface="Courier New" panose="02070309020205020404" pitchFamily="49" charset="0"/>
              </a:rPr>
              <a:t>1 53 </a:t>
            </a:r>
          </a:p>
          <a:p>
            <a:r>
              <a:rPr lang="en-US" sz="1600" dirty="0">
                <a:solidFill>
                  <a:srgbClr val="000000"/>
                </a:solidFill>
                <a:latin typeface="Courier New" panose="02070309020205020404" pitchFamily="49" charset="0"/>
              </a:rPr>
              <a:t>;</a:t>
            </a:r>
            <a:endParaRPr lang="en-US" sz="1600" dirty="0"/>
          </a:p>
        </p:txBody>
      </p:sp>
      <p:sp>
        <p:nvSpPr>
          <p:cNvPr id="5" name="Rectangle 4"/>
          <p:cNvSpPr/>
          <p:nvPr/>
        </p:nvSpPr>
        <p:spPr>
          <a:xfrm>
            <a:off x="4807974" y="2215844"/>
            <a:ext cx="6538452" cy="2031325"/>
          </a:xfrm>
          <a:prstGeom prst="rect">
            <a:avLst/>
          </a:prstGeom>
        </p:spPr>
        <p:txBody>
          <a:bodyPr wrap="square">
            <a:spAutoFit/>
          </a:bodyPr>
          <a:lstStyle/>
          <a:p>
            <a:r>
              <a:rPr lang="en-US" dirty="0">
                <a:solidFill>
                  <a:srgbClr val="008000"/>
                </a:solidFill>
                <a:latin typeface="Courier New" panose="02070309020205020404" pitchFamily="49" charset="0"/>
              </a:rPr>
              <a:t>/*t-test on the above example*/</a:t>
            </a:r>
            <a:endParaRPr lang="en-US" dirty="0">
              <a:solidFill>
                <a:srgbClr val="000000"/>
              </a:solidFill>
              <a:latin typeface="Courier New" panose="02070309020205020404" pitchFamily="49" charset="0"/>
            </a:endParaRPr>
          </a:p>
          <a:p>
            <a:r>
              <a:rPr lang="en-US" b="1" dirty="0" err="1">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err="1">
                <a:solidFill>
                  <a:srgbClr val="000080"/>
                </a:solidFill>
                <a:latin typeface="Courier New" panose="02070309020205020404" pitchFamily="49" charset="0"/>
              </a:rPr>
              <a:t>ttest</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data</a:t>
            </a:r>
            <a:r>
              <a:rPr lang="en-US" dirty="0">
                <a:solidFill>
                  <a:srgbClr val="000000"/>
                </a:solidFill>
                <a:latin typeface="Courier New" panose="02070309020205020404" pitchFamily="49" charset="0"/>
              </a:rPr>
              <a:t> = class;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class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class</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/*class is the group </a:t>
            </a:r>
            <a:r>
              <a:rPr lang="en-US" dirty="0" smtClean="0">
                <a:solidFill>
                  <a:srgbClr val="008000"/>
                </a:solidFill>
                <a:latin typeface="Courier New" panose="02070309020205020404" pitchFamily="49" charset="0"/>
              </a:rPr>
              <a:t>			assignment </a:t>
            </a:r>
            <a:r>
              <a:rPr lang="en-US" dirty="0">
                <a:solidFill>
                  <a:srgbClr val="008000"/>
                </a:solidFill>
                <a:latin typeface="Courier New" panose="02070309020205020404" pitchFamily="49" charset="0"/>
              </a:rPr>
              <a:t>1 = Class 1*/</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smtClean="0">
                <a:solidFill>
                  <a:srgbClr val="008000"/>
                </a:solidFill>
                <a:latin typeface="Courier New" panose="02070309020205020404" pitchFamily="49" charset="0"/>
              </a:rPr>
              <a:t>/*</a:t>
            </a:r>
            <a:r>
              <a:rPr lang="en-US" dirty="0">
                <a:solidFill>
                  <a:srgbClr val="008000"/>
                </a:solidFill>
                <a:latin typeface="Courier New" panose="02070309020205020404" pitchFamily="49" charset="0"/>
              </a:rPr>
              <a:t>2 = Class 2*/</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var</a:t>
            </a:r>
            <a:r>
              <a:rPr lang="en-US" dirty="0">
                <a:solidFill>
                  <a:srgbClr val="000000"/>
                </a:solidFill>
                <a:latin typeface="Courier New" panose="02070309020205020404" pitchFamily="49" charset="0"/>
              </a:rPr>
              <a:t>  score; </a:t>
            </a:r>
            <a:r>
              <a:rPr lang="en-US" dirty="0">
                <a:solidFill>
                  <a:srgbClr val="008000"/>
                </a:solidFill>
                <a:latin typeface="Courier New" panose="02070309020205020404" pitchFamily="49" charset="0"/>
              </a:rPr>
              <a:t>/*variable for the t-test*/</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p>
        </p:txBody>
      </p:sp>
    </p:spTree>
    <p:extLst>
      <p:ext uri="{BB962C8B-B14F-4D97-AF65-F5344CB8AC3E}">
        <p14:creationId xmlns:p14="http://schemas.microsoft.com/office/powerpoint/2010/main" val="1140420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55202814"/>
              </p:ext>
            </p:extLst>
          </p:nvPr>
        </p:nvGraphicFramePr>
        <p:xfrm>
          <a:off x="808704" y="2262501"/>
          <a:ext cx="10515600" cy="1689100"/>
        </p:xfrm>
        <a:graphic>
          <a:graphicData uri="http://schemas.openxmlformats.org/drawingml/2006/table">
            <a:tbl>
              <a:tblPr/>
              <a:tblGrid>
                <a:gridCol w="1128252">
                  <a:extLst>
                    <a:ext uri="{9D8B030D-6E8A-4147-A177-3AD203B41FA5}">
                      <a16:colId xmlns:a16="http://schemas.microsoft.com/office/drawing/2014/main" val="1462328115"/>
                    </a:ext>
                  </a:extLst>
                </a:gridCol>
                <a:gridCol w="1500648">
                  <a:extLst>
                    <a:ext uri="{9D8B030D-6E8A-4147-A177-3AD203B41FA5}">
                      <a16:colId xmlns:a16="http://schemas.microsoft.com/office/drawing/2014/main" val="1451639477"/>
                    </a:ext>
                  </a:extLst>
                </a:gridCol>
                <a:gridCol w="1314450">
                  <a:extLst>
                    <a:ext uri="{9D8B030D-6E8A-4147-A177-3AD203B41FA5}">
                      <a16:colId xmlns:a16="http://schemas.microsoft.com/office/drawing/2014/main" val="3530195459"/>
                    </a:ext>
                  </a:extLst>
                </a:gridCol>
                <a:gridCol w="1314450">
                  <a:extLst>
                    <a:ext uri="{9D8B030D-6E8A-4147-A177-3AD203B41FA5}">
                      <a16:colId xmlns:a16="http://schemas.microsoft.com/office/drawing/2014/main" val="3229969984"/>
                    </a:ext>
                  </a:extLst>
                </a:gridCol>
                <a:gridCol w="1314450">
                  <a:extLst>
                    <a:ext uri="{9D8B030D-6E8A-4147-A177-3AD203B41FA5}">
                      <a16:colId xmlns:a16="http://schemas.microsoft.com/office/drawing/2014/main" val="2149744176"/>
                    </a:ext>
                  </a:extLst>
                </a:gridCol>
                <a:gridCol w="1314450">
                  <a:extLst>
                    <a:ext uri="{9D8B030D-6E8A-4147-A177-3AD203B41FA5}">
                      <a16:colId xmlns:a16="http://schemas.microsoft.com/office/drawing/2014/main" val="985359792"/>
                    </a:ext>
                  </a:extLst>
                </a:gridCol>
                <a:gridCol w="1314450">
                  <a:extLst>
                    <a:ext uri="{9D8B030D-6E8A-4147-A177-3AD203B41FA5}">
                      <a16:colId xmlns:a16="http://schemas.microsoft.com/office/drawing/2014/main" val="842504296"/>
                    </a:ext>
                  </a:extLst>
                </a:gridCol>
                <a:gridCol w="1314450">
                  <a:extLst>
                    <a:ext uri="{9D8B030D-6E8A-4147-A177-3AD203B41FA5}">
                      <a16:colId xmlns:a16="http://schemas.microsoft.com/office/drawing/2014/main" val="2417274080"/>
                    </a:ext>
                  </a:extLst>
                </a:gridCol>
              </a:tblGrid>
              <a:tr h="0">
                <a:tc>
                  <a:txBody>
                    <a:bodyPr/>
                    <a:lstStyle/>
                    <a:p>
                      <a:pPr fontAlgn="t"/>
                      <a:r>
                        <a:rPr lang="en-US" b="0" i="0">
                          <a:solidFill>
                            <a:srgbClr val="000000"/>
                          </a:solidFill>
                          <a:effectLst/>
                          <a:latin typeface="Arial" panose="020B0604020202020204" pitchFamily="34" charset="0"/>
                        </a:rPr>
                        <a:t>class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Method</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Mean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gridSpan="2">
                  <a:txBody>
                    <a:bodyPr/>
                    <a:lstStyle/>
                    <a:p>
                      <a:pPr fontAlgn="t"/>
                      <a:r>
                        <a:rPr lang="en-US" b="0" i="0">
                          <a:solidFill>
                            <a:srgbClr val="000000"/>
                          </a:solidFill>
                          <a:effectLst/>
                          <a:latin typeface="Arial" panose="020B0604020202020204" pitchFamily="34" charset="0"/>
                        </a:rPr>
                        <a:t>95% CL Mean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a:txBody>
                    <a:bodyPr/>
                    <a:lstStyle/>
                    <a:p>
                      <a:pPr fontAlgn="t"/>
                      <a:r>
                        <a:rPr lang="en-US" b="0" i="0">
                          <a:solidFill>
                            <a:srgbClr val="000000"/>
                          </a:solidFill>
                          <a:effectLst/>
                          <a:latin typeface="Arial" panose="020B0604020202020204" pitchFamily="34" charset="0"/>
                        </a:rPr>
                        <a:t>Std Dev</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gridSpan="2">
                  <a:txBody>
                    <a:bodyPr/>
                    <a:lstStyle/>
                    <a:p>
                      <a:pPr fontAlgn="t"/>
                      <a:r>
                        <a:rPr lang="en-US" b="0" i="0">
                          <a:solidFill>
                            <a:srgbClr val="000000"/>
                          </a:solidFill>
                          <a:effectLst/>
                          <a:latin typeface="Arial" panose="020B0604020202020204" pitchFamily="34" charset="0"/>
                        </a:rPr>
                        <a:t>95% CL Std Dev</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extLst>
                  <a:ext uri="{0D108BD9-81ED-4DB2-BD59-A6C34878D82A}">
                    <a16:rowId xmlns:a16="http://schemas.microsoft.com/office/drawing/2014/main" val="2103665707"/>
                  </a:ext>
                </a:extLst>
              </a:tr>
              <a:tr h="0">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49.4444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41.4644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57.4245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10.3816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7.0123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19.8888</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86358070"/>
                  </a:ext>
                </a:extLst>
              </a:tr>
              <a:tr h="0">
                <a:tc>
                  <a:txBody>
                    <a:bodyPr/>
                    <a:lstStyle/>
                    <a:p>
                      <a:pP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68.8750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58.5927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79.1573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12.2991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8.1318</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25.0320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9931337"/>
                  </a:ext>
                </a:extLst>
              </a:tr>
              <a:tr h="0">
                <a:tc>
                  <a:txBody>
                    <a:bodyPr/>
                    <a:lstStyle/>
                    <a:p>
                      <a:pPr fontAlgn="t"/>
                      <a:r>
                        <a:rPr lang="en-US" b="0" i="0">
                          <a:solidFill>
                            <a:srgbClr val="000000"/>
                          </a:solidFill>
                          <a:effectLst/>
                          <a:latin typeface="Arial" panose="020B0604020202020204" pitchFamily="34" charset="0"/>
                        </a:rPr>
                        <a:t>Diff (1-2)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Pooled</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-19.4306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-31.1515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-7.7096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11.3169</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8.3599</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17.5151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0037836"/>
                  </a:ext>
                </a:extLst>
              </a:tr>
              <a:tr h="0">
                <a:tc>
                  <a:txBody>
                    <a:bodyPr/>
                    <a:lstStyle/>
                    <a:p>
                      <a:pPr fontAlgn="t"/>
                      <a:r>
                        <a:rPr lang="en-US" b="0" i="0">
                          <a:solidFill>
                            <a:srgbClr val="000000"/>
                          </a:solidFill>
                          <a:effectLst/>
                          <a:latin typeface="Arial" panose="020B0604020202020204" pitchFamily="34" charset="0"/>
                        </a:rPr>
                        <a:t>Diff (1-2)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Satterthwaite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-19.4306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-31.3642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-7.4970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32833538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44350424"/>
              </p:ext>
            </p:extLst>
          </p:nvPr>
        </p:nvGraphicFramePr>
        <p:xfrm>
          <a:off x="808704" y="4644938"/>
          <a:ext cx="10515600" cy="1013460"/>
        </p:xfrm>
        <a:graphic>
          <a:graphicData uri="http://schemas.openxmlformats.org/drawingml/2006/table">
            <a:tbl>
              <a:tblPr/>
              <a:tblGrid>
                <a:gridCol w="2103120">
                  <a:extLst>
                    <a:ext uri="{9D8B030D-6E8A-4147-A177-3AD203B41FA5}">
                      <a16:colId xmlns:a16="http://schemas.microsoft.com/office/drawing/2014/main" val="4050957463"/>
                    </a:ext>
                  </a:extLst>
                </a:gridCol>
                <a:gridCol w="2103120">
                  <a:extLst>
                    <a:ext uri="{9D8B030D-6E8A-4147-A177-3AD203B41FA5}">
                      <a16:colId xmlns:a16="http://schemas.microsoft.com/office/drawing/2014/main" val="2702246306"/>
                    </a:ext>
                  </a:extLst>
                </a:gridCol>
                <a:gridCol w="2103120">
                  <a:extLst>
                    <a:ext uri="{9D8B030D-6E8A-4147-A177-3AD203B41FA5}">
                      <a16:colId xmlns:a16="http://schemas.microsoft.com/office/drawing/2014/main" val="1537166007"/>
                    </a:ext>
                  </a:extLst>
                </a:gridCol>
                <a:gridCol w="2103120">
                  <a:extLst>
                    <a:ext uri="{9D8B030D-6E8A-4147-A177-3AD203B41FA5}">
                      <a16:colId xmlns:a16="http://schemas.microsoft.com/office/drawing/2014/main" val="792067474"/>
                    </a:ext>
                  </a:extLst>
                </a:gridCol>
                <a:gridCol w="2103120">
                  <a:extLst>
                    <a:ext uri="{9D8B030D-6E8A-4147-A177-3AD203B41FA5}">
                      <a16:colId xmlns:a16="http://schemas.microsoft.com/office/drawing/2014/main" val="2903972603"/>
                    </a:ext>
                  </a:extLst>
                </a:gridCol>
              </a:tblGrid>
              <a:tr h="0">
                <a:tc>
                  <a:txBody>
                    <a:bodyPr/>
                    <a:lstStyle/>
                    <a:p>
                      <a:pPr fontAlgn="t"/>
                      <a:r>
                        <a:rPr lang="en-US" b="0" i="0">
                          <a:solidFill>
                            <a:srgbClr val="000000"/>
                          </a:solidFill>
                          <a:effectLst/>
                          <a:latin typeface="Arial" panose="020B0604020202020204" pitchFamily="34" charset="0"/>
                        </a:rPr>
                        <a:t>Method</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Variances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t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Pr &gt; |t|</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7426745"/>
                  </a:ext>
                </a:extLst>
              </a:tr>
              <a:tr h="0">
                <a:tc>
                  <a:txBody>
                    <a:bodyPr/>
                    <a:lstStyle/>
                    <a:p>
                      <a:pPr fontAlgn="t"/>
                      <a:r>
                        <a:rPr lang="en-US" b="0" i="0">
                          <a:solidFill>
                            <a:srgbClr val="000000"/>
                          </a:solidFill>
                          <a:effectLst/>
                          <a:latin typeface="Arial" panose="020B0604020202020204" pitchFamily="34" charset="0"/>
                        </a:rPr>
                        <a:t>Pooled</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Equal</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-3.53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0.0030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76814044"/>
                  </a:ext>
                </a:extLst>
              </a:tr>
              <a:tr h="0">
                <a:tc>
                  <a:txBody>
                    <a:bodyPr/>
                    <a:lstStyle/>
                    <a:p>
                      <a:pPr fontAlgn="t"/>
                      <a:r>
                        <a:rPr lang="en-US" b="0" i="0">
                          <a:solidFill>
                            <a:srgbClr val="000000"/>
                          </a:solidFill>
                          <a:effectLst/>
                          <a:latin typeface="Arial" panose="020B0604020202020204" pitchFamily="34" charset="0"/>
                        </a:rPr>
                        <a:t>Satterthwaite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Unequal</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13.823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-3.50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0.0036</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991928683"/>
                  </a:ext>
                </a:extLst>
              </a:tr>
            </a:tbl>
          </a:graphicData>
        </a:graphic>
      </p:graphicFrame>
      <p:sp>
        <p:nvSpPr>
          <p:cNvPr id="6" name="TextBox 5"/>
          <p:cNvSpPr txBox="1"/>
          <p:nvPr/>
        </p:nvSpPr>
        <p:spPr>
          <a:xfrm>
            <a:off x="1563329" y="835742"/>
            <a:ext cx="3282822" cy="584775"/>
          </a:xfrm>
          <a:prstGeom prst="rect">
            <a:avLst/>
          </a:prstGeom>
          <a:noFill/>
        </p:spPr>
        <p:txBody>
          <a:bodyPr wrap="none" rtlCol="0">
            <a:spAutoFit/>
          </a:bodyPr>
          <a:lstStyle/>
          <a:p>
            <a:r>
              <a:rPr lang="en-US" sz="3200" dirty="0" err="1" smtClean="0"/>
              <a:t>Proc</a:t>
            </a:r>
            <a:r>
              <a:rPr lang="en-US" sz="3200" dirty="0" smtClean="0"/>
              <a:t> T-Test Results</a:t>
            </a:r>
            <a:endParaRPr lang="en-US" sz="3200" dirty="0"/>
          </a:p>
        </p:txBody>
      </p:sp>
      <p:sp>
        <p:nvSpPr>
          <p:cNvPr id="7" name="Oval 6"/>
          <p:cNvSpPr/>
          <p:nvPr/>
        </p:nvSpPr>
        <p:spPr>
          <a:xfrm>
            <a:off x="8760542" y="4316361"/>
            <a:ext cx="1868129" cy="17501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52633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7923"/>
            <a:ext cx="10515600" cy="5469040"/>
          </a:xfrm>
        </p:spPr>
        <p:txBody>
          <a:bodyPr/>
          <a:lstStyle/>
          <a:p>
            <a:pPr marL="0" indent="0">
              <a:buNone/>
            </a:pPr>
            <a:r>
              <a:rPr lang="en-US" b="1" dirty="0" smtClean="0"/>
              <a:t>Hypothesis H</a:t>
            </a:r>
            <a:r>
              <a:rPr lang="en-US" b="1" baseline="-25000" dirty="0" smtClean="0"/>
              <a:t>0</a:t>
            </a:r>
            <a:r>
              <a:rPr lang="en-US" b="1" dirty="0" smtClean="0"/>
              <a:t>: </a:t>
            </a:r>
            <a:r>
              <a:rPr lang="en-US" dirty="0" smtClean="0"/>
              <a:t>Teachers are the same.</a:t>
            </a:r>
          </a:p>
          <a:p>
            <a:pPr marL="0" indent="0">
              <a:buNone/>
            </a:pPr>
            <a:r>
              <a:rPr lang="en-US" b="1" dirty="0" smtClean="0"/>
              <a:t>Hypothesis H</a:t>
            </a:r>
            <a:r>
              <a:rPr lang="en-US" b="1" baseline="-25000" dirty="0" smtClean="0"/>
              <a:t>a</a:t>
            </a:r>
            <a:r>
              <a:rPr lang="en-US" b="1" dirty="0" smtClean="0"/>
              <a:t>:</a:t>
            </a:r>
            <a:r>
              <a:rPr lang="en-US" dirty="0" smtClean="0"/>
              <a:t> </a:t>
            </a:r>
            <a:r>
              <a:rPr lang="en-US" dirty="0"/>
              <a:t>Teachers are </a:t>
            </a:r>
            <a:r>
              <a:rPr lang="en-US" dirty="0" smtClean="0"/>
              <a:t>different.</a:t>
            </a:r>
          </a:p>
          <a:p>
            <a:pPr marL="0" indent="0">
              <a:buNone/>
            </a:pPr>
            <a:endParaRPr lang="en-US" dirty="0" smtClean="0"/>
          </a:p>
          <a:p>
            <a:pPr marL="0" indent="0">
              <a:buNone/>
            </a:pPr>
            <a:endParaRPr lang="en-US" dirty="0"/>
          </a:p>
          <a:p>
            <a:pPr marL="0" indent="0">
              <a:buNone/>
            </a:pPr>
            <a:endParaRPr lang="en-US" dirty="0"/>
          </a:p>
          <a:p>
            <a:pPr marL="0" indent="0">
              <a:buNone/>
            </a:pPr>
            <a:r>
              <a:rPr lang="en-US" b="1" dirty="0" smtClean="0"/>
              <a:t>Conclude:</a:t>
            </a:r>
            <a:r>
              <a:rPr lang="en-US" dirty="0" smtClean="0"/>
              <a:t> At the </a:t>
            </a:r>
            <a:r>
              <a:rPr lang="el-GR" dirty="0" smtClean="0"/>
              <a:t>α</a:t>
            </a:r>
            <a:r>
              <a:rPr lang="en-US" dirty="0" smtClean="0"/>
              <a:t>=0.05, we conclude that the teachers have different effectiveness as evaluated by student’s end of course writing proficiency. </a:t>
            </a:r>
            <a:endParaRPr lang="en-US" dirty="0"/>
          </a:p>
          <a:p>
            <a:pPr marL="0" indent="0">
              <a:buNone/>
            </a:pPr>
            <a:endParaRPr lang="en-US" baseline="-25000" dirty="0"/>
          </a:p>
        </p:txBody>
      </p:sp>
    </p:spTree>
    <p:extLst>
      <p:ext uri="{BB962C8B-B14F-4D97-AF65-F5344CB8AC3E}">
        <p14:creationId xmlns:p14="http://schemas.microsoft.com/office/powerpoint/2010/main" val="3830029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More on Hypothesis testing</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For us:</a:t>
            </a:r>
            <a:r>
              <a:rPr lang="en-US" dirty="0" smtClean="0"/>
              <a:t> The key on hypothesis testing is to note we are trying to falsify the null hypothesis. That is we never accept the null as true we are just saying the null isn’t true and there is more evidence for the alternative hypothesis. </a:t>
            </a:r>
          </a:p>
          <a:p>
            <a:pPr marL="0" indent="0">
              <a:buNone/>
            </a:pPr>
            <a:endParaRPr lang="en-US" dirty="0"/>
          </a:p>
          <a:p>
            <a:pPr marL="0" indent="0">
              <a:buNone/>
            </a:pPr>
            <a:r>
              <a:rPr lang="en-US" b="1" dirty="0" smtClean="0"/>
              <a:t>Experimental design is thus</a:t>
            </a:r>
            <a:r>
              <a:rPr lang="en-US" dirty="0" smtClean="0"/>
              <a:t>: More about saying things are not true than saying something is true. </a:t>
            </a:r>
          </a:p>
          <a:p>
            <a:pPr marL="0" indent="0">
              <a:buNone/>
            </a:pPr>
            <a:endParaRPr lang="en-US" dirty="0"/>
          </a:p>
          <a:p>
            <a:pPr marL="0" indent="0">
              <a:buNone/>
            </a:pPr>
            <a:r>
              <a:rPr lang="en-US" dirty="0" smtClean="0"/>
              <a:t>We want to control the probability that we decide the null isn’t true, when it is true. </a:t>
            </a:r>
            <a:endParaRPr lang="en-US" dirty="0"/>
          </a:p>
        </p:txBody>
      </p:sp>
    </p:spTree>
    <p:extLst>
      <p:ext uri="{BB962C8B-B14F-4D97-AF65-F5344CB8AC3E}">
        <p14:creationId xmlns:p14="http://schemas.microsoft.com/office/powerpoint/2010/main" val="32399052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08166178"/>
              </p:ext>
            </p:extLst>
          </p:nvPr>
        </p:nvGraphicFramePr>
        <p:xfrm>
          <a:off x="1727200" y="1518452"/>
          <a:ext cx="9329682" cy="4482954"/>
        </p:xfrm>
        <a:graphic>
          <a:graphicData uri="http://schemas.openxmlformats.org/drawingml/2006/table">
            <a:tbl>
              <a:tblPr firstRow="1" bandRow="1">
                <a:tableStyleId>{5C22544A-7EE6-4342-B048-85BDC9FD1C3A}</a:tableStyleId>
              </a:tblPr>
              <a:tblGrid>
                <a:gridCol w="3109894">
                  <a:extLst>
                    <a:ext uri="{9D8B030D-6E8A-4147-A177-3AD203B41FA5}">
                      <a16:colId xmlns:a16="http://schemas.microsoft.com/office/drawing/2014/main" val="2907666118"/>
                    </a:ext>
                  </a:extLst>
                </a:gridCol>
                <a:gridCol w="3109894">
                  <a:extLst>
                    <a:ext uri="{9D8B030D-6E8A-4147-A177-3AD203B41FA5}">
                      <a16:colId xmlns:a16="http://schemas.microsoft.com/office/drawing/2014/main" val="4170635688"/>
                    </a:ext>
                  </a:extLst>
                </a:gridCol>
                <a:gridCol w="3109894">
                  <a:extLst>
                    <a:ext uri="{9D8B030D-6E8A-4147-A177-3AD203B41FA5}">
                      <a16:colId xmlns:a16="http://schemas.microsoft.com/office/drawing/2014/main" val="836257026"/>
                    </a:ext>
                  </a:extLst>
                </a:gridCol>
              </a:tblGrid>
              <a:tr h="1494318">
                <a:tc>
                  <a:txBody>
                    <a:bodyPr/>
                    <a:lstStyle/>
                    <a:p>
                      <a:pPr algn="ctr"/>
                      <a:r>
                        <a:rPr lang="en-US" sz="4000" b="1" dirty="0" smtClean="0"/>
                        <a:t>State of Nature</a:t>
                      </a:r>
                      <a:endParaRPr lang="en-US" sz="4000" b="1" dirty="0"/>
                    </a:p>
                  </a:txBody>
                  <a:tcPr anchor="ctr"/>
                </a:tc>
                <a:tc>
                  <a:txBody>
                    <a:bodyPr/>
                    <a:lstStyle/>
                    <a:p>
                      <a:pPr algn="ctr"/>
                      <a:r>
                        <a:rPr lang="en-US" sz="4400" dirty="0" smtClean="0"/>
                        <a:t>Choose H</a:t>
                      </a:r>
                      <a:r>
                        <a:rPr lang="en-US" sz="4400" baseline="-25000" dirty="0" smtClean="0"/>
                        <a:t>a</a:t>
                      </a:r>
                      <a:endParaRPr lang="en-US" sz="4400" baseline="-25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dirty="0" smtClean="0"/>
                        <a:t>Choose H</a:t>
                      </a:r>
                      <a:r>
                        <a:rPr lang="en-US" sz="4400" baseline="-25000" dirty="0" smtClean="0"/>
                        <a:t>o</a:t>
                      </a:r>
                      <a:endParaRPr lang="en-US" dirty="0"/>
                    </a:p>
                  </a:txBody>
                  <a:tcPr anchor="ctr"/>
                </a:tc>
                <a:extLst>
                  <a:ext uri="{0D108BD9-81ED-4DB2-BD59-A6C34878D82A}">
                    <a16:rowId xmlns:a16="http://schemas.microsoft.com/office/drawing/2014/main" val="2859822445"/>
                  </a:ext>
                </a:extLst>
              </a:tr>
              <a:tr h="1494318">
                <a:tc>
                  <a:txBody>
                    <a:bodyPr/>
                    <a:lstStyle/>
                    <a:p>
                      <a:pPr algn="ctr"/>
                      <a:r>
                        <a:rPr lang="en-US" sz="4400" dirty="0" smtClean="0"/>
                        <a:t>H</a:t>
                      </a:r>
                      <a:r>
                        <a:rPr lang="en-US" sz="4400" baseline="-25000" dirty="0" smtClean="0"/>
                        <a:t>0</a:t>
                      </a:r>
                      <a:r>
                        <a:rPr lang="en-US" sz="4400" baseline="0" dirty="0" smtClean="0"/>
                        <a:t> True</a:t>
                      </a:r>
                      <a:endParaRPr lang="en-US" sz="4400" baseline="-25000" dirty="0"/>
                    </a:p>
                  </a:txBody>
                  <a:tcPr anchor="ctr"/>
                </a:tc>
                <a:tc>
                  <a:txBody>
                    <a:bodyPr/>
                    <a:lstStyle/>
                    <a:p>
                      <a:pPr algn="ctr"/>
                      <a:r>
                        <a:rPr lang="en-US" sz="2800" dirty="0" smtClean="0"/>
                        <a:t>Error</a:t>
                      </a:r>
                      <a:r>
                        <a:rPr lang="en-US" sz="2800" baseline="0" dirty="0" smtClean="0"/>
                        <a:t> – Type I</a:t>
                      </a:r>
                    </a:p>
                    <a:p>
                      <a:pPr algn="ctr"/>
                      <a:r>
                        <a:rPr lang="en-US" sz="2800" baseline="0" dirty="0" smtClean="0"/>
                        <a:t>α</a:t>
                      </a:r>
                      <a:endParaRPr lang="en-US" sz="2800" dirty="0"/>
                    </a:p>
                  </a:txBody>
                  <a:tcPr anchor="ctr"/>
                </a:tc>
                <a:tc>
                  <a:txBody>
                    <a:bodyPr/>
                    <a:lstStyle/>
                    <a:p>
                      <a:pPr algn="ctr"/>
                      <a:r>
                        <a:rPr lang="en-US" sz="2800" dirty="0" smtClean="0"/>
                        <a:t>1-</a:t>
                      </a:r>
                      <a:r>
                        <a:rPr lang="el-GR" sz="2800" dirty="0" smtClean="0"/>
                        <a:t>α</a:t>
                      </a:r>
                      <a:endParaRPr lang="en-US" sz="2800" dirty="0"/>
                    </a:p>
                  </a:txBody>
                  <a:tcPr anchor="ctr"/>
                </a:tc>
                <a:extLst>
                  <a:ext uri="{0D108BD9-81ED-4DB2-BD59-A6C34878D82A}">
                    <a16:rowId xmlns:a16="http://schemas.microsoft.com/office/drawing/2014/main" val="2886147794"/>
                  </a:ext>
                </a:extLst>
              </a:tr>
              <a:tr h="1494318">
                <a:tc>
                  <a:txBody>
                    <a:bodyPr/>
                    <a:lstStyle/>
                    <a:p>
                      <a:pPr algn="ctr"/>
                      <a:r>
                        <a:rPr lang="en-US" sz="4400" dirty="0" smtClean="0"/>
                        <a:t>H</a:t>
                      </a:r>
                      <a:r>
                        <a:rPr lang="en-US" sz="4400" baseline="-25000" dirty="0" smtClean="0"/>
                        <a:t>a</a:t>
                      </a:r>
                      <a:r>
                        <a:rPr lang="en-US" sz="4400" baseline="0" dirty="0" smtClean="0"/>
                        <a:t> True</a:t>
                      </a:r>
                      <a:endParaRPr lang="en-US" sz="4400" baseline="-25000" dirty="0"/>
                    </a:p>
                  </a:txBody>
                  <a:tcPr anchor="ctr"/>
                </a:tc>
                <a:tc>
                  <a:txBody>
                    <a:bodyPr/>
                    <a:lstStyle/>
                    <a:p>
                      <a:pPr algn="ctr"/>
                      <a:r>
                        <a:rPr lang="en-US" sz="2800" dirty="0" smtClean="0"/>
                        <a:t>β</a:t>
                      </a:r>
                      <a:endParaRPr lang="en-US" sz="2800" dirty="0"/>
                    </a:p>
                  </a:txBody>
                  <a:tcPr anchor="ctr"/>
                </a:tc>
                <a:tc>
                  <a:txBody>
                    <a:bodyPr/>
                    <a:lstStyle/>
                    <a:p>
                      <a:pPr algn="ctr"/>
                      <a:r>
                        <a:rPr lang="en-US" sz="2800" dirty="0" smtClean="0"/>
                        <a:t>Error–</a:t>
                      </a:r>
                      <a:r>
                        <a:rPr lang="en-US" sz="2800" baseline="0" dirty="0" smtClean="0"/>
                        <a:t> Type II</a:t>
                      </a:r>
                    </a:p>
                    <a:p>
                      <a:pPr algn="ctr"/>
                      <a:r>
                        <a:rPr lang="en-US" sz="2800" baseline="0" dirty="0" smtClean="0"/>
                        <a:t>1-</a:t>
                      </a:r>
                      <a:r>
                        <a:rPr lang="el-GR" sz="2800" baseline="0" dirty="0" smtClean="0"/>
                        <a:t>β</a:t>
                      </a:r>
                      <a:r>
                        <a:rPr lang="en-US" sz="2800" baseline="0" dirty="0" smtClean="0"/>
                        <a:t> </a:t>
                      </a:r>
                      <a:endParaRPr lang="en-US" sz="2800" dirty="0"/>
                    </a:p>
                  </a:txBody>
                  <a:tcPr anchor="ctr"/>
                </a:tc>
                <a:extLst>
                  <a:ext uri="{0D108BD9-81ED-4DB2-BD59-A6C34878D82A}">
                    <a16:rowId xmlns:a16="http://schemas.microsoft.com/office/drawing/2014/main" val="2904633321"/>
                  </a:ext>
                </a:extLst>
              </a:tr>
            </a:tbl>
          </a:graphicData>
        </a:graphic>
      </p:graphicFrame>
      <p:sp>
        <p:nvSpPr>
          <p:cNvPr id="2" name="TextBox 1"/>
          <p:cNvSpPr txBox="1"/>
          <p:nvPr/>
        </p:nvSpPr>
        <p:spPr>
          <a:xfrm>
            <a:off x="3372464" y="422786"/>
            <a:ext cx="3591048" cy="830997"/>
          </a:xfrm>
          <a:prstGeom prst="rect">
            <a:avLst/>
          </a:prstGeom>
          <a:noFill/>
        </p:spPr>
        <p:txBody>
          <a:bodyPr wrap="none" rtlCol="0">
            <a:spAutoFit/>
          </a:bodyPr>
          <a:lstStyle/>
          <a:p>
            <a:r>
              <a:rPr lang="en-US" sz="4800" b="1" dirty="0" smtClean="0"/>
              <a:t>Decision Tree</a:t>
            </a:r>
            <a:endParaRPr lang="en-US" sz="4800" b="1" dirty="0"/>
          </a:p>
        </p:txBody>
      </p:sp>
    </p:spTree>
    <p:extLst>
      <p:ext uri="{BB962C8B-B14F-4D97-AF65-F5344CB8AC3E}">
        <p14:creationId xmlns:p14="http://schemas.microsoft.com/office/powerpoint/2010/main" val="41645403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On Power:</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US" dirty="0" smtClean="0"/>
              <a:t>Power is the probably we reject the null when it is not true. </a:t>
            </a:r>
          </a:p>
          <a:p>
            <a:pPr marL="0" indent="0">
              <a:buNone/>
            </a:pPr>
            <a:endParaRPr lang="en-US" dirty="0"/>
          </a:p>
          <a:p>
            <a:pPr marL="0" indent="0">
              <a:buNone/>
            </a:pPr>
            <a:r>
              <a:rPr lang="en-US" dirty="0" smtClean="0"/>
              <a:t>For normal models this value depends upon: </a:t>
            </a:r>
          </a:p>
          <a:p>
            <a:pPr marL="971550" lvl="1" indent="-514350">
              <a:buFont typeface="+mj-lt"/>
              <a:buAutoNum type="alphaLcParenR"/>
            </a:pPr>
            <a:r>
              <a:rPr lang="en-US" dirty="0" smtClean="0"/>
              <a:t>The size of the effect (usually mean difference in our case).</a:t>
            </a:r>
          </a:p>
          <a:p>
            <a:pPr marL="971550" lvl="1" indent="-514350">
              <a:buFont typeface="+mj-lt"/>
              <a:buAutoNum type="alphaLcParenR"/>
            </a:pPr>
            <a:r>
              <a:rPr lang="en-US" dirty="0" smtClean="0"/>
              <a:t>The variability of the population. </a:t>
            </a:r>
          </a:p>
          <a:p>
            <a:pPr marL="971550" lvl="1" indent="-514350">
              <a:buFont typeface="+mj-lt"/>
              <a:buAutoNum type="alphaLcParenR"/>
            </a:pPr>
            <a:r>
              <a:rPr lang="en-US" dirty="0" smtClean="0"/>
              <a:t>The type of test used and number of tests (multiplicity testing). </a:t>
            </a:r>
          </a:p>
          <a:p>
            <a:pPr marL="971550" lvl="1" indent="-514350">
              <a:buFont typeface="+mj-lt"/>
              <a:buAutoNum type="alphaLcParenR"/>
            </a:pPr>
            <a:r>
              <a:rPr lang="en-US" dirty="0" smtClean="0"/>
              <a:t>The sample size. </a:t>
            </a:r>
            <a:endParaRPr lang="en-US" dirty="0"/>
          </a:p>
        </p:txBody>
      </p:sp>
    </p:spTree>
    <p:extLst>
      <p:ext uri="{BB962C8B-B14F-4D97-AF65-F5344CB8AC3E}">
        <p14:creationId xmlns:p14="http://schemas.microsoft.com/office/powerpoint/2010/main" val="2043482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On Power</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For simple problems, including normal models SAS can calculate the power we reject the null for a series of situations.  </a:t>
            </a:r>
          </a:p>
          <a:p>
            <a:pPr marL="0" indent="0">
              <a:buNone/>
            </a:pPr>
            <a:endParaRPr lang="en-US" dirty="0"/>
          </a:p>
          <a:p>
            <a:pPr marL="0" indent="0">
              <a:buNone/>
            </a:pPr>
            <a:r>
              <a:rPr lang="en-US" b="1" dirty="0" smtClean="0"/>
              <a:t>This can help us in two ways:</a:t>
            </a:r>
          </a:p>
          <a:p>
            <a:pPr marL="514350" indent="-514350">
              <a:buFont typeface="+mj-lt"/>
              <a:buAutoNum type="arabicPeriod"/>
            </a:pPr>
            <a:r>
              <a:rPr lang="en-US" dirty="0" smtClean="0"/>
              <a:t>Design a study with a high probability of success. (save money)</a:t>
            </a:r>
          </a:p>
          <a:p>
            <a:pPr marL="514350" indent="-514350">
              <a:buFont typeface="+mj-lt"/>
              <a:buAutoNum type="arabicPeriod"/>
            </a:pPr>
            <a:r>
              <a:rPr lang="en-US" dirty="0" smtClean="0"/>
              <a:t>Find out the probability (after the fact) that our result is true.  That is if we are not getting any differences, what is the probability given our sample size that we actually observed something. </a:t>
            </a:r>
          </a:p>
        </p:txBody>
      </p:sp>
    </p:spTree>
    <p:extLst>
      <p:ext uri="{BB962C8B-B14F-4D97-AF65-F5344CB8AC3E}">
        <p14:creationId xmlns:p14="http://schemas.microsoft.com/office/powerpoint/2010/main" val="3483436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8258" y="1787969"/>
            <a:ext cx="11002297" cy="2862322"/>
          </a:xfrm>
          <a:prstGeom prst="rect">
            <a:avLst/>
          </a:prstGeom>
        </p:spPr>
        <p:txBody>
          <a:bodyPr wrap="square">
            <a:spAutoFit/>
          </a:bodyPr>
          <a:lstStyle/>
          <a:p>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b="1" dirty="0" err="1">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power</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twosamplemeans</a:t>
            </a:r>
            <a:r>
              <a:rPr lang="en-US" dirty="0">
                <a:solidFill>
                  <a:srgbClr val="000000"/>
                </a:solidFill>
                <a:latin typeface="Courier New" panose="02070309020205020404" pitchFamily="49" charset="0"/>
              </a:rPr>
              <a:t> </a:t>
            </a:r>
          </a:p>
          <a:p>
            <a:r>
              <a:rPr lang="en-US" dirty="0" smtClean="0">
                <a:solidFill>
                  <a:srgbClr val="000000"/>
                </a:solidFill>
                <a:latin typeface="Courier New" panose="02070309020205020404" pitchFamily="49" charset="0"/>
              </a:rPr>
              <a:t>	  </a:t>
            </a:r>
            <a:r>
              <a:rPr lang="en-US" dirty="0" smtClean="0">
                <a:solidFill>
                  <a:srgbClr val="0000FF"/>
                </a:solidFill>
                <a:latin typeface="Courier New" panose="02070309020205020404" pitchFamily="49" charset="0"/>
              </a:rPr>
              <a:t>test</a:t>
            </a:r>
            <a:r>
              <a:rPr lang="en-US" dirty="0" smtClean="0">
                <a:solidFill>
                  <a:srgbClr val="000000"/>
                </a:solidFill>
                <a:latin typeface="Courier New" panose="02070309020205020404" pitchFamily="49" charset="0"/>
              </a:rPr>
              <a:t>=diff</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meandiff</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5</a:t>
            </a:r>
            <a:r>
              <a:rPr lang="en-US" dirty="0">
                <a:solidFill>
                  <a:srgbClr val="000000"/>
                </a:solidFill>
                <a:latin typeface="Courier New" panose="02070309020205020404" pitchFamily="49" charset="0"/>
              </a:rPr>
              <a:t> to </a:t>
            </a:r>
            <a:r>
              <a:rPr lang="en-US" b="1" dirty="0">
                <a:solidFill>
                  <a:srgbClr val="008080"/>
                </a:solidFill>
                <a:latin typeface="Courier New" panose="02070309020205020404" pitchFamily="49" charset="0"/>
              </a:rPr>
              <a:t>25</a:t>
            </a:r>
            <a:r>
              <a:rPr lang="en-US" dirty="0">
                <a:solidFill>
                  <a:srgbClr val="000000"/>
                </a:solidFill>
                <a:latin typeface="Courier New" panose="02070309020205020404" pitchFamily="49" charset="0"/>
              </a:rPr>
              <a:t> by </a:t>
            </a:r>
            <a:r>
              <a:rPr lang="en-US" b="1" dirty="0">
                <a:solidFill>
                  <a:srgbClr val="008080"/>
                </a:solidFill>
                <a:latin typeface="Courier New" panose="02070309020205020404" pitchFamily="49" charset="0"/>
              </a:rPr>
              <a:t>5</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vary the mean difference*/</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stddev</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5</a:t>
            </a:r>
            <a:r>
              <a:rPr lang="en-US" dirty="0">
                <a:solidFill>
                  <a:srgbClr val="000000"/>
                </a:solidFill>
                <a:latin typeface="Courier New" panose="02070309020205020404" pitchFamily="49" charset="0"/>
              </a:rPr>
              <a:t> to </a:t>
            </a:r>
            <a:r>
              <a:rPr lang="en-US" b="1" dirty="0">
                <a:solidFill>
                  <a:srgbClr val="008080"/>
                </a:solidFill>
                <a:latin typeface="Courier New" panose="02070309020205020404" pitchFamily="49" charset="0"/>
              </a:rPr>
              <a:t>15</a:t>
            </a:r>
            <a:r>
              <a:rPr lang="en-US" dirty="0">
                <a:solidFill>
                  <a:srgbClr val="000000"/>
                </a:solidFill>
                <a:latin typeface="Courier New" panose="02070309020205020404" pitchFamily="49" charset="0"/>
              </a:rPr>
              <a:t> by </a:t>
            </a:r>
            <a:r>
              <a:rPr lang="en-US" b="1" dirty="0">
                <a:solidFill>
                  <a:srgbClr val="008080"/>
                </a:solidFill>
                <a:latin typeface="Courier New" panose="02070309020205020404" pitchFamily="49" charset="0"/>
              </a:rPr>
              <a:t>5</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vary the standard deviation of the groups*/</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ntotal</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/*find the n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power</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0.9</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/*we want a 90% probability to find a differences</a:t>
            </a:r>
          </a:p>
          <a:p>
            <a:r>
              <a:rPr lang="en-US" dirty="0">
                <a:solidFill>
                  <a:srgbClr val="008000"/>
                </a:solidFill>
                <a:latin typeface="Courier New" panose="02070309020205020404" pitchFamily="49" charset="0"/>
              </a:rPr>
              <a:t>		 			     if the above is true*/</a:t>
            </a:r>
            <a:endParaRPr lang="en-US" dirty="0">
              <a:solidFill>
                <a:srgbClr val="000000"/>
              </a:solidFill>
              <a:latin typeface="Courier New" panose="02070309020205020404" pitchFamily="49" charset="0"/>
            </a:endParaRPr>
          </a:p>
          <a:p>
            <a:r>
              <a:rPr lang="en-US" b="1" dirty="0" smtClean="0">
                <a:solidFill>
                  <a:srgbClr val="000080"/>
                </a:solidFill>
                <a:latin typeface="Courier New" panose="02070309020205020404" pitchFamily="49" charset="0"/>
              </a:rPr>
              <a:t>   run</a:t>
            </a:r>
            <a:r>
              <a:rPr lang="en-US" dirty="0">
                <a:solidFill>
                  <a:srgbClr val="000000"/>
                </a:solidFill>
                <a:latin typeface="Courier New" panose="02070309020205020404" pitchFamily="49" charset="0"/>
              </a:rPr>
              <a:t>;</a:t>
            </a:r>
            <a:endParaRPr lang="en-US" dirty="0"/>
          </a:p>
        </p:txBody>
      </p:sp>
      <p:sp>
        <p:nvSpPr>
          <p:cNvPr id="5" name="TextBox 4"/>
          <p:cNvSpPr txBox="1"/>
          <p:nvPr/>
        </p:nvSpPr>
        <p:spPr>
          <a:xfrm>
            <a:off x="1160206" y="619432"/>
            <a:ext cx="5397910" cy="646331"/>
          </a:xfrm>
          <a:prstGeom prst="rect">
            <a:avLst/>
          </a:prstGeom>
          <a:noFill/>
        </p:spPr>
        <p:txBody>
          <a:bodyPr wrap="square" rtlCol="0">
            <a:spAutoFit/>
          </a:bodyPr>
          <a:lstStyle/>
          <a:p>
            <a:r>
              <a:rPr lang="en-US" sz="3600" dirty="0" err="1">
                <a:solidFill>
                  <a:schemeClr val="accent1">
                    <a:lumMod val="75000"/>
                  </a:schemeClr>
                </a:solidFill>
              </a:rPr>
              <a:t>p</a:t>
            </a:r>
            <a:r>
              <a:rPr lang="en-US" sz="3600" dirty="0" err="1" smtClean="0">
                <a:solidFill>
                  <a:schemeClr val="accent1">
                    <a:lumMod val="75000"/>
                  </a:schemeClr>
                </a:solidFill>
              </a:rPr>
              <a:t>roc</a:t>
            </a:r>
            <a:r>
              <a:rPr lang="en-US" sz="3600" dirty="0" smtClean="0">
                <a:solidFill>
                  <a:schemeClr val="accent1">
                    <a:lumMod val="75000"/>
                  </a:schemeClr>
                </a:solidFill>
              </a:rPr>
              <a:t> power in SAS</a:t>
            </a:r>
            <a:endParaRPr lang="en-US" sz="3600" dirty="0">
              <a:solidFill>
                <a:schemeClr val="accent1">
                  <a:lumMod val="75000"/>
                </a:schemeClr>
              </a:solidFill>
            </a:endParaRPr>
          </a:p>
        </p:txBody>
      </p:sp>
    </p:spTree>
    <p:extLst>
      <p:ext uri="{BB962C8B-B14F-4D97-AF65-F5344CB8AC3E}">
        <p14:creationId xmlns:p14="http://schemas.microsoft.com/office/powerpoint/2010/main" val="383162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9990" y="484743"/>
            <a:ext cx="4329629" cy="42414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lumMod val="95000"/>
                  <a:lumOff val="5000"/>
                </a:schemeClr>
              </a:solidFill>
            </a:endParaRPr>
          </a:p>
          <a:p>
            <a:pPr algn="ctr"/>
            <a:endParaRPr lang="en-US" b="1" dirty="0">
              <a:solidFill>
                <a:schemeClr val="tx1">
                  <a:lumMod val="95000"/>
                  <a:lumOff val="5000"/>
                </a:schemeClr>
              </a:solidFill>
            </a:endParaRPr>
          </a:p>
          <a:p>
            <a:pPr algn="ctr"/>
            <a:endParaRPr lang="en-US" b="1" dirty="0" smtClean="0">
              <a:solidFill>
                <a:schemeClr val="tx1">
                  <a:lumMod val="95000"/>
                  <a:lumOff val="5000"/>
                </a:schemeClr>
              </a:solidFill>
            </a:endParaRPr>
          </a:p>
          <a:p>
            <a:pPr algn="ctr"/>
            <a:endParaRPr lang="en-US" b="1" dirty="0">
              <a:solidFill>
                <a:schemeClr val="tx1">
                  <a:lumMod val="95000"/>
                  <a:lumOff val="5000"/>
                </a:schemeClr>
              </a:solidFill>
            </a:endParaRPr>
          </a:p>
          <a:p>
            <a:pPr algn="ctr"/>
            <a:endParaRPr lang="en-US" b="1" dirty="0" smtClean="0">
              <a:solidFill>
                <a:schemeClr val="tx1">
                  <a:lumMod val="95000"/>
                  <a:lumOff val="5000"/>
                </a:schemeClr>
              </a:solidFill>
            </a:endParaRPr>
          </a:p>
          <a:p>
            <a:pPr algn="ctr"/>
            <a:endParaRPr lang="en-US" b="1" dirty="0">
              <a:solidFill>
                <a:schemeClr val="tx1">
                  <a:lumMod val="95000"/>
                  <a:lumOff val="5000"/>
                </a:schemeClr>
              </a:solidFill>
            </a:endParaRPr>
          </a:p>
          <a:p>
            <a:pPr algn="ctr"/>
            <a:endParaRPr lang="en-US" b="1" dirty="0" smtClean="0">
              <a:solidFill>
                <a:schemeClr val="tx1">
                  <a:lumMod val="95000"/>
                  <a:lumOff val="5000"/>
                </a:schemeClr>
              </a:solidFill>
            </a:endParaRPr>
          </a:p>
          <a:p>
            <a:pPr algn="ctr"/>
            <a:endParaRPr lang="en-US" b="1" dirty="0">
              <a:solidFill>
                <a:schemeClr val="tx1">
                  <a:lumMod val="95000"/>
                  <a:lumOff val="5000"/>
                </a:schemeClr>
              </a:solidFill>
            </a:endParaRPr>
          </a:p>
          <a:p>
            <a:pPr algn="ctr"/>
            <a:r>
              <a:rPr lang="en-US" b="1" dirty="0" smtClean="0">
                <a:solidFill>
                  <a:schemeClr val="tx1">
                    <a:lumMod val="95000"/>
                    <a:lumOff val="5000"/>
                  </a:schemeClr>
                </a:solidFill>
              </a:rPr>
              <a:t>Average Speed:</a:t>
            </a:r>
          </a:p>
          <a:p>
            <a:pPr algn="ctr"/>
            <a:r>
              <a:rPr lang="en-US" dirty="0" smtClean="0">
                <a:solidFill>
                  <a:schemeClr val="tx1">
                    <a:lumMod val="95000"/>
                    <a:lumOff val="5000"/>
                  </a:schemeClr>
                </a:solidFill>
              </a:rPr>
              <a:t>64.2, 66.2, 67.0, 67.6,</a:t>
            </a:r>
          </a:p>
          <a:p>
            <a:pPr algn="ctr"/>
            <a:r>
              <a:rPr lang="en-US" dirty="0" smtClean="0">
                <a:solidFill>
                  <a:schemeClr val="tx1">
                    <a:lumMod val="95000"/>
                    <a:lumOff val="5000"/>
                  </a:schemeClr>
                </a:solidFill>
              </a:rPr>
              <a:t> 67.8, 68.5, 68.8,</a:t>
            </a:r>
          </a:p>
          <a:p>
            <a:pPr algn="ctr"/>
            <a:r>
              <a:rPr lang="en-US" dirty="0" smtClean="0">
                <a:solidFill>
                  <a:schemeClr val="tx1">
                    <a:lumMod val="95000"/>
                    <a:lumOff val="5000"/>
                  </a:schemeClr>
                </a:solidFill>
              </a:rPr>
              <a:t> 68.8, 68.9, 69.1</a:t>
            </a:r>
            <a:endParaRPr lang="en-US" dirty="0">
              <a:solidFill>
                <a:schemeClr val="tx1">
                  <a:lumMod val="95000"/>
                  <a:lumOff val="5000"/>
                </a:schemeClr>
              </a:solidFill>
            </a:endParaRPr>
          </a:p>
        </p:txBody>
      </p:sp>
      <p:sp>
        <p:nvSpPr>
          <p:cNvPr id="6" name="Rectangle 5"/>
          <p:cNvSpPr/>
          <p:nvPr/>
        </p:nvSpPr>
        <p:spPr>
          <a:xfrm>
            <a:off x="7004892" y="484743"/>
            <a:ext cx="4329629" cy="42414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lumMod val="95000"/>
                  <a:lumOff val="5000"/>
                </a:schemeClr>
              </a:solidFill>
            </a:endParaRPr>
          </a:p>
          <a:p>
            <a:pPr algn="ctr"/>
            <a:endParaRPr lang="en-US" b="1" dirty="0">
              <a:solidFill>
                <a:schemeClr val="tx1">
                  <a:lumMod val="95000"/>
                  <a:lumOff val="5000"/>
                </a:schemeClr>
              </a:solidFill>
            </a:endParaRPr>
          </a:p>
          <a:p>
            <a:pPr algn="ctr"/>
            <a:endParaRPr lang="en-US" b="1" dirty="0" smtClean="0">
              <a:solidFill>
                <a:schemeClr val="tx1">
                  <a:lumMod val="95000"/>
                  <a:lumOff val="5000"/>
                </a:schemeClr>
              </a:solidFill>
            </a:endParaRPr>
          </a:p>
          <a:p>
            <a:pPr algn="ctr"/>
            <a:endParaRPr lang="en-US" b="1" dirty="0" smtClean="0">
              <a:solidFill>
                <a:schemeClr val="tx1">
                  <a:lumMod val="95000"/>
                  <a:lumOff val="5000"/>
                </a:schemeClr>
              </a:solidFill>
            </a:endParaRPr>
          </a:p>
          <a:p>
            <a:pPr algn="ctr"/>
            <a:endParaRPr lang="en-US" b="1" dirty="0">
              <a:solidFill>
                <a:schemeClr val="tx1">
                  <a:lumMod val="95000"/>
                  <a:lumOff val="5000"/>
                </a:schemeClr>
              </a:solidFill>
            </a:endParaRPr>
          </a:p>
          <a:p>
            <a:pPr algn="ctr"/>
            <a:endParaRPr lang="en-US" b="1" dirty="0" smtClean="0">
              <a:solidFill>
                <a:schemeClr val="tx1">
                  <a:lumMod val="95000"/>
                  <a:lumOff val="5000"/>
                </a:schemeClr>
              </a:solidFill>
            </a:endParaRPr>
          </a:p>
          <a:p>
            <a:pPr algn="ctr"/>
            <a:endParaRPr lang="en-US" b="1" dirty="0">
              <a:solidFill>
                <a:schemeClr val="tx1">
                  <a:lumMod val="95000"/>
                  <a:lumOff val="5000"/>
                </a:schemeClr>
              </a:solidFill>
            </a:endParaRPr>
          </a:p>
          <a:p>
            <a:pPr algn="ctr"/>
            <a:endParaRPr lang="en-US" b="1" dirty="0" smtClean="0">
              <a:solidFill>
                <a:schemeClr val="tx1">
                  <a:lumMod val="95000"/>
                  <a:lumOff val="5000"/>
                </a:schemeClr>
              </a:solidFill>
            </a:endParaRPr>
          </a:p>
          <a:p>
            <a:pPr algn="ctr"/>
            <a:r>
              <a:rPr lang="en-US" b="1" dirty="0" smtClean="0">
                <a:solidFill>
                  <a:schemeClr val="tx1">
                    <a:lumMod val="95000"/>
                    <a:lumOff val="5000"/>
                  </a:schemeClr>
                </a:solidFill>
              </a:rPr>
              <a:t>Average Speed</a:t>
            </a:r>
            <a:r>
              <a:rPr lang="en-US" dirty="0" smtClean="0">
                <a:solidFill>
                  <a:schemeClr val="tx1">
                    <a:lumMod val="95000"/>
                    <a:lumOff val="5000"/>
                  </a:schemeClr>
                </a:solidFill>
              </a:rPr>
              <a:t>:</a:t>
            </a:r>
          </a:p>
          <a:p>
            <a:pPr algn="ctr"/>
            <a:r>
              <a:rPr lang="en-US" dirty="0" smtClean="0">
                <a:solidFill>
                  <a:schemeClr val="tx1">
                    <a:lumMod val="95000"/>
                    <a:lumOff val="5000"/>
                  </a:schemeClr>
                </a:solidFill>
              </a:rPr>
              <a:t>69.2, 70.1, 70.2,70.7, </a:t>
            </a:r>
          </a:p>
          <a:p>
            <a:pPr algn="ctr"/>
            <a:r>
              <a:rPr lang="en-US" dirty="0" smtClean="0">
                <a:solidFill>
                  <a:schemeClr val="tx1">
                    <a:lumMod val="95000"/>
                    <a:lumOff val="5000"/>
                  </a:schemeClr>
                </a:solidFill>
              </a:rPr>
              <a:t>70.8, 71.0, 71.5 </a:t>
            </a:r>
          </a:p>
          <a:p>
            <a:pPr algn="ctr"/>
            <a:r>
              <a:rPr lang="en-US" dirty="0" smtClean="0">
                <a:solidFill>
                  <a:schemeClr val="tx1">
                    <a:lumMod val="95000"/>
                    <a:lumOff val="5000"/>
                  </a:schemeClr>
                </a:solidFill>
              </a:rPr>
              <a:t>     72.5, 73.5, 73.8</a:t>
            </a:r>
            <a:endParaRPr lang="en-US" dirty="0">
              <a:solidFill>
                <a:schemeClr val="tx1">
                  <a:lumMod val="95000"/>
                  <a:lumOff val="5000"/>
                </a:schemeClr>
              </a:solidFill>
            </a:endParaRPr>
          </a:p>
        </p:txBody>
      </p:sp>
      <p:pic>
        <p:nvPicPr>
          <p:cNvPr id="7" name="Picture 6" descr="Dodge Caravan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3768" y="1269693"/>
            <a:ext cx="2529288" cy="1517573"/>
          </a:xfrm>
          <a:prstGeom prst="rect">
            <a:avLst/>
          </a:prstGeom>
        </p:spPr>
      </p:pic>
      <p:pic>
        <p:nvPicPr>
          <p:cNvPr id="8" name="Picture 7" descr="Red Ferrari Sports Car pictures, free use image, 9909-08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771" y="1269694"/>
            <a:ext cx="2484303" cy="1517573"/>
          </a:xfrm>
          <a:prstGeom prst="rect">
            <a:avLst/>
          </a:prstGeom>
        </p:spPr>
      </p:pic>
      <p:sp>
        <p:nvSpPr>
          <p:cNvPr id="9" name="TextBox 8"/>
          <p:cNvSpPr txBox="1"/>
          <p:nvPr/>
        </p:nvSpPr>
        <p:spPr>
          <a:xfrm>
            <a:off x="2048678" y="615608"/>
            <a:ext cx="2919469" cy="523220"/>
          </a:xfrm>
          <a:prstGeom prst="rect">
            <a:avLst/>
          </a:prstGeom>
          <a:noFill/>
        </p:spPr>
        <p:txBody>
          <a:bodyPr wrap="square" rtlCol="0">
            <a:spAutoFit/>
          </a:bodyPr>
          <a:lstStyle/>
          <a:p>
            <a:r>
              <a:rPr lang="en-US" sz="2800" b="1" dirty="0" smtClean="0"/>
              <a:t>Mini-van Drivers</a:t>
            </a:r>
            <a:endParaRPr lang="en-US" sz="2800" b="1" dirty="0"/>
          </a:p>
        </p:txBody>
      </p:sp>
      <p:sp>
        <p:nvSpPr>
          <p:cNvPr id="10" name="TextBox 9"/>
          <p:cNvSpPr txBox="1"/>
          <p:nvPr/>
        </p:nvSpPr>
        <p:spPr>
          <a:xfrm>
            <a:off x="7653968" y="615608"/>
            <a:ext cx="3426246" cy="523220"/>
          </a:xfrm>
          <a:prstGeom prst="rect">
            <a:avLst/>
          </a:prstGeom>
          <a:noFill/>
        </p:spPr>
        <p:txBody>
          <a:bodyPr wrap="square" rtlCol="0">
            <a:spAutoFit/>
          </a:bodyPr>
          <a:lstStyle/>
          <a:p>
            <a:r>
              <a:rPr lang="en-US" sz="2800" b="1" dirty="0" smtClean="0"/>
              <a:t>Sports Car Drivers</a:t>
            </a:r>
            <a:endParaRPr lang="en-US" sz="2800" b="1" dirty="0"/>
          </a:p>
        </p:txBody>
      </p:sp>
      <p:sp>
        <p:nvSpPr>
          <p:cNvPr id="15" name="TextBox 14"/>
          <p:cNvSpPr txBox="1"/>
          <p:nvPr/>
        </p:nvSpPr>
        <p:spPr>
          <a:xfrm>
            <a:off x="2243768" y="5255045"/>
            <a:ext cx="8648778" cy="1200329"/>
          </a:xfrm>
          <a:prstGeom prst="rect">
            <a:avLst/>
          </a:prstGeom>
          <a:noFill/>
        </p:spPr>
        <p:txBody>
          <a:bodyPr wrap="none" rtlCol="0">
            <a:spAutoFit/>
          </a:bodyPr>
          <a:lstStyle/>
          <a:p>
            <a:r>
              <a:rPr lang="en-US" sz="3600" b="1" dirty="0" smtClean="0"/>
              <a:t>Question</a:t>
            </a:r>
            <a:r>
              <a:rPr lang="en-US" sz="3600" dirty="0" smtClean="0"/>
              <a:t>: Do people drive faster when they </a:t>
            </a:r>
          </a:p>
          <a:p>
            <a:r>
              <a:rPr lang="en-US" sz="3600" dirty="0" smtClean="0"/>
              <a:t>drive a sports car?</a:t>
            </a:r>
            <a:endParaRPr lang="en-US" sz="3600" dirty="0"/>
          </a:p>
        </p:txBody>
      </p:sp>
      <p:sp>
        <p:nvSpPr>
          <p:cNvPr id="16" name="TextBox 15"/>
          <p:cNvSpPr txBox="1"/>
          <p:nvPr/>
        </p:nvSpPr>
        <p:spPr>
          <a:xfrm>
            <a:off x="3464804" y="-115647"/>
            <a:ext cx="5752216" cy="707886"/>
          </a:xfrm>
          <a:prstGeom prst="rect">
            <a:avLst/>
          </a:prstGeom>
          <a:noFill/>
        </p:spPr>
        <p:txBody>
          <a:bodyPr wrap="none" rtlCol="0">
            <a:spAutoFit/>
          </a:bodyPr>
          <a:lstStyle/>
          <a:p>
            <a:r>
              <a:rPr lang="en-US" sz="4000" dirty="0" smtClean="0">
                <a:solidFill>
                  <a:schemeClr val="accent1">
                    <a:lumMod val="60000"/>
                    <a:lumOff val="40000"/>
                  </a:schemeClr>
                </a:solidFill>
              </a:rPr>
              <a:t>Why Experimental Design?</a:t>
            </a:r>
            <a:endParaRPr lang="en-US" sz="4000" dirty="0">
              <a:solidFill>
                <a:schemeClr val="accent1">
                  <a:lumMod val="60000"/>
                  <a:lumOff val="40000"/>
                </a:schemeClr>
              </a:solidFill>
            </a:endParaRPr>
          </a:p>
        </p:txBody>
      </p:sp>
    </p:spTree>
    <p:extLst>
      <p:ext uri="{BB962C8B-B14F-4D97-AF65-F5344CB8AC3E}">
        <p14:creationId xmlns:p14="http://schemas.microsoft.com/office/powerpoint/2010/main" val="34180490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83187047"/>
              </p:ext>
            </p:extLst>
          </p:nvPr>
        </p:nvGraphicFramePr>
        <p:xfrm>
          <a:off x="2112245" y="1247840"/>
          <a:ext cx="7967510" cy="4445024"/>
        </p:xfrm>
        <a:graphic>
          <a:graphicData uri="http://schemas.openxmlformats.org/drawingml/2006/table">
            <a:tbl>
              <a:tblPr/>
              <a:tblGrid>
                <a:gridCol w="1593502">
                  <a:extLst>
                    <a:ext uri="{9D8B030D-6E8A-4147-A177-3AD203B41FA5}">
                      <a16:colId xmlns:a16="http://schemas.microsoft.com/office/drawing/2014/main" val="2465094610"/>
                    </a:ext>
                  </a:extLst>
                </a:gridCol>
                <a:gridCol w="1593502">
                  <a:extLst>
                    <a:ext uri="{9D8B030D-6E8A-4147-A177-3AD203B41FA5}">
                      <a16:colId xmlns:a16="http://schemas.microsoft.com/office/drawing/2014/main" val="3703671658"/>
                    </a:ext>
                  </a:extLst>
                </a:gridCol>
                <a:gridCol w="1593502">
                  <a:extLst>
                    <a:ext uri="{9D8B030D-6E8A-4147-A177-3AD203B41FA5}">
                      <a16:colId xmlns:a16="http://schemas.microsoft.com/office/drawing/2014/main" val="1522832360"/>
                    </a:ext>
                  </a:extLst>
                </a:gridCol>
                <a:gridCol w="1593502">
                  <a:extLst>
                    <a:ext uri="{9D8B030D-6E8A-4147-A177-3AD203B41FA5}">
                      <a16:colId xmlns:a16="http://schemas.microsoft.com/office/drawing/2014/main" val="3813906968"/>
                    </a:ext>
                  </a:extLst>
                </a:gridCol>
                <a:gridCol w="1593502">
                  <a:extLst>
                    <a:ext uri="{9D8B030D-6E8A-4147-A177-3AD203B41FA5}">
                      <a16:colId xmlns:a16="http://schemas.microsoft.com/office/drawing/2014/main" val="1291879377"/>
                    </a:ext>
                  </a:extLst>
                </a:gridCol>
              </a:tblGrid>
              <a:tr h="255961">
                <a:tc gridSpan="5">
                  <a:txBody>
                    <a:bodyPr/>
                    <a:lstStyle/>
                    <a:p>
                      <a:pPr fontAlgn="t"/>
                      <a:r>
                        <a:rPr lang="en-US" sz="1400" b="0" i="0">
                          <a:solidFill>
                            <a:srgbClr val="000000"/>
                          </a:solidFill>
                          <a:effectLst/>
                          <a:latin typeface="Arial" panose="020B0604020202020204" pitchFamily="34" charset="0"/>
                        </a:rPr>
                        <a:t>Computed N Total</a:t>
                      </a:r>
                    </a:p>
                  </a:txBody>
                  <a:tcPr marL="24056" marR="24056" marT="24056" marB="24056">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2538126"/>
                  </a:ext>
                </a:extLst>
              </a:tr>
              <a:tr h="255961">
                <a:tc>
                  <a:txBody>
                    <a:bodyPr/>
                    <a:lstStyle/>
                    <a:p>
                      <a:pPr fontAlgn="t"/>
                      <a:r>
                        <a:rPr lang="en-US" sz="1400" b="0" i="0">
                          <a:solidFill>
                            <a:srgbClr val="000000"/>
                          </a:solidFill>
                          <a:effectLst/>
                          <a:latin typeface="Arial" panose="020B0604020202020204" pitchFamily="34" charset="0"/>
                        </a:rPr>
                        <a:t>Index</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Mean Diff</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Std Dev</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Actual Power</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N Total</a:t>
                      </a:r>
                    </a:p>
                  </a:txBody>
                  <a:tcPr marL="24056" marR="24056" marT="24056" marB="24056">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51482798"/>
                  </a:ext>
                </a:extLst>
              </a:tr>
              <a:tr h="255961">
                <a:tc>
                  <a:txBody>
                    <a:bodyPr/>
                    <a:lstStyle/>
                    <a:p>
                      <a:pPr fontAlgn="t"/>
                      <a:r>
                        <a:rPr lang="en-US" sz="1400" b="0" i="0">
                          <a:solidFill>
                            <a:srgbClr val="000000"/>
                          </a:solidFill>
                          <a:effectLst/>
                          <a:latin typeface="Arial" panose="020B0604020202020204" pitchFamily="34" charset="0"/>
                        </a:rPr>
                        <a:t>1</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0.912</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46</a:t>
                      </a:r>
                    </a:p>
                  </a:txBody>
                  <a:tcPr marL="24056" marR="24056" marT="24056" marB="24056">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78518306"/>
                  </a:ext>
                </a:extLst>
              </a:tr>
              <a:tr h="255961">
                <a:tc>
                  <a:txBody>
                    <a:bodyPr/>
                    <a:lstStyle/>
                    <a:p>
                      <a:pPr fontAlgn="t"/>
                      <a:r>
                        <a:rPr lang="en-US" sz="1400" b="0" i="0">
                          <a:solidFill>
                            <a:srgbClr val="000000"/>
                          </a:solidFill>
                          <a:effectLst/>
                          <a:latin typeface="Arial" panose="020B0604020202020204" pitchFamily="34" charset="0"/>
                        </a:rPr>
                        <a:t>2</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10</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0.903</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172</a:t>
                      </a:r>
                    </a:p>
                  </a:txBody>
                  <a:tcPr marL="24056" marR="24056" marT="24056" marB="24056">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78530806"/>
                  </a:ext>
                </a:extLst>
              </a:tr>
              <a:tr h="255961">
                <a:tc>
                  <a:txBody>
                    <a:bodyPr/>
                    <a:lstStyle/>
                    <a:p>
                      <a:pPr fontAlgn="t"/>
                      <a:r>
                        <a:rPr lang="en-US" sz="1400" b="0" i="0">
                          <a:solidFill>
                            <a:srgbClr val="000000"/>
                          </a:solidFill>
                          <a:effectLst/>
                          <a:latin typeface="Arial" panose="020B0604020202020204" pitchFamily="34" charset="0"/>
                        </a:rPr>
                        <a:t>3</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0.901</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382</a:t>
                      </a:r>
                    </a:p>
                  </a:txBody>
                  <a:tcPr marL="24056" marR="24056" marT="24056" marB="24056">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478529496"/>
                  </a:ext>
                </a:extLst>
              </a:tr>
              <a:tr h="255961">
                <a:tc>
                  <a:txBody>
                    <a:bodyPr/>
                    <a:lstStyle/>
                    <a:p>
                      <a:pPr fontAlgn="t"/>
                      <a:r>
                        <a:rPr lang="en-US" sz="1400" b="0" i="0">
                          <a:solidFill>
                            <a:srgbClr val="000000"/>
                          </a:solidFill>
                          <a:effectLst/>
                          <a:latin typeface="Arial" panose="020B0604020202020204" pitchFamily="34" charset="0"/>
                        </a:rPr>
                        <a:t>4</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10</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0.929</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14</a:t>
                      </a:r>
                    </a:p>
                  </a:txBody>
                  <a:tcPr marL="24056" marR="24056" marT="24056" marB="24056">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27403751"/>
                  </a:ext>
                </a:extLst>
              </a:tr>
              <a:tr h="255961">
                <a:tc>
                  <a:txBody>
                    <a:bodyPr/>
                    <a:lstStyle/>
                    <a:p>
                      <a:pPr fontAlgn="t"/>
                      <a:r>
                        <a:rPr lang="en-US" sz="1400" b="0" i="0">
                          <a:solidFill>
                            <a:srgbClr val="000000"/>
                          </a:solidFill>
                          <a:effectLst/>
                          <a:latin typeface="Arial" panose="020B0604020202020204" pitchFamily="34" charset="0"/>
                        </a:rPr>
                        <a:t>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10</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10</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0.912</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46</a:t>
                      </a:r>
                    </a:p>
                  </a:txBody>
                  <a:tcPr marL="24056" marR="24056" marT="24056" marB="24056">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79040099"/>
                  </a:ext>
                </a:extLst>
              </a:tr>
              <a:tr h="255961">
                <a:tc>
                  <a:txBody>
                    <a:bodyPr/>
                    <a:lstStyle/>
                    <a:p>
                      <a:pPr fontAlgn="t"/>
                      <a:r>
                        <a:rPr lang="en-US" sz="1400" b="0" i="0">
                          <a:solidFill>
                            <a:srgbClr val="000000"/>
                          </a:solidFill>
                          <a:effectLst/>
                          <a:latin typeface="Arial" panose="020B0604020202020204" pitchFamily="34" charset="0"/>
                        </a:rPr>
                        <a:t>6</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10</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0.904</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98</a:t>
                      </a:r>
                    </a:p>
                  </a:txBody>
                  <a:tcPr marL="24056" marR="24056" marT="24056" marB="24056">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56015033"/>
                  </a:ext>
                </a:extLst>
              </a:tr>
              <a:tr h="255961">
                <a:tc>
                  <a:txBody>
                    <a:bodyPr/>
                    <a:lstStyle/>
                    <a:p>
                      <a:pPr fontAlgn="t"/>
                      <a:r>
                        <a:rPr lang="en-US" sz="1400" b="0" i="0">
                          <a:solidFill>
                            <a:srgbClr val="000000"/>
                          </a:solidFill>
                          <a:effectLst/>
                          <a:latin typeface="Arial" panose="020B0604020202020204" pitchFamily="34" charset="0"/>
                        </a:rPr>
                        <a:t>7</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0.939</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8</a:t>
                      </a:r>
                    </a:p>
                  </a:txBody>
                  <a:tcPr marL="24056" marR="24056" marT="24056" marB="24056">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83251589"/>
                  </a:ext>
                </a:extLst>
              </a:tr>
              <a:tr h="255961">
                <a:tc>
                  <a:txBody>
                    <a:bodyPr/>
                    <a:lstStyle/>
                    <a:p>
                      <a:pPr fontAlgn="t"/>
                      <a:r>
                        <a:rPr lang="en-US" sz="1400" b="0" i="0">
                          <a:solidFill>
                            <a:srgbClr val="000000"/>
                          </a:solidFill>
                          <a:effectLst/>
                          <a:latin typeface="Arial" panose="020B0604020202020204" pitchFamily="34" charset="0"/>
                        </a:rPr>
                        <a:t>8</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10</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0.917</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22</a:t>
                      </a:r>
                    </a:p>
                  </a:txBody>
                  <a:tcPr marL="24056" marR="24056" marT="24056" marB="24056">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12440187"/>
                  </a:ext>
                </a:extLst>
              </a:tr>
              <a:tr h="255961">
                <a:tc>
                  <a:txBody>
                    <a:bodyPr/>
                    <a:lstStyle/>
                    <a:p>
                      <a:pPr fontAlgn="t"/>
                      <a:r>
                        <a:rPr lang="en-US" sz="1400" b="0" i="0">
                          <a:solidFill>
                            <a:srgbClr val="000000"/>
                          </a:solidFill>
                          <a:effectLst/>
                          <a:latin typeface="Arial" panose="020B0604020202020204" pitchFamily="34" charset="0"/>
                        </a:rPr>
                        <a:t>9</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0.912</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46</a:t>
                      </a:r>
                    </a:p>
                  </a:txBody>
                  <a:tcPr marL="24056" marR="24056" marT="24056" marB="24056">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90886863"/>
                  </a:ext>
                </a:extLst>
              </a:tr>
              <a:tr h="255961">
                <a:tc>
                  <a:txBody>
                    <a:bodyPr/>
                    <a:lstStyle/>
                    <a:p>
                      <a:pPr fontAlgn="t"/>
                      <a:r>
                        <a:rPr lang="en-US" sz="1400" b="0" i="0">
                          <a:solidFill>
                            <a:srgbClr val="000000"/>
                          </a:solidFill>
                          <a:effectLst/>
                          <a:latin typeface="Arial" panose="020B0604020202020204" pitchFamily="34" charset="0"/>
                        </a:rPr>
                        <a:t>10</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20</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0.948</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6</a:t>
                      </a:r>
                    </a:p>
                  </a:txBody>
                  <a:tcPr marL="24056" marR="24056" marT="24056" marB="24056">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27412549"/>
                  </a:ext>
                </a:extLst>
              </a:tr>
              <a:tr h="255961">
                <a:tc>
                  <a:txBody>
                    <a:bodyPr/>
                    <a:lstStyle/>
                    <a:p>
                      <a:pPr fontAlgn="t"/>
                      <a:r>
                        <a:rPr lang="en-US" sz="1400" b="0" i="0">
                          <a:solidFill>
                            <a:srgbClr val="000000"/>
                          </a:solidFill>
                          <a:effectLst/>
                          <a:latin typeface="Arial" panose="020B0604020202020204" pitchFamily="34" charset="0"/>
                        </a:rPr>
                        <a:t>11</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20</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10</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0.929</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14</a:t>
                      </a:r>
                    </a:p>
                  </a:txBody>
                  <a:tcPr marL="24056" marR="24056" marT="24056" marB="24056">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40033332"/>
                  </a:ext>
                </a:extLst>
              </a:tr>
              <a:tr h="255961">
                <a:tc>
                  <a:txBody>
                    <a:bodyPr/>
                    <a:lstStyle/>
                    <a:p>
                      <a:pPr fontAlgn="t"/>
                      <a:r>
                        <a:rPr lang="en-US" sz="1400" b="0" i="0">
                          <a:solidFill>
                            <a:srgbClr val="000000"/>
                          </a:solidFill>
                          <a:effectLst/>
                          <a:latin typeface="Arial" panose="020B0604020202020204" pitchFamily="34" charset="0"/>
                        </a:rPr>
                        <a:t>12</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20</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0.903</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26</a:t>
                      </a:r>
                    </a:p>
                  </a:txBody>
                  <a:tcPr marL="24056" marR="24056" marT="24056" marB="24056">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90538272"/>
                  </a:ext>
                </a:extLst>
              </a:tr>
              <a:tr h="255961">
                <a:tc>
                  <a:txBody>
                    <a:bodyPr/>
                    <a:lstStyle/>
                    <a:p>
                      <a:pPr fontAlgn="t"/>
                      <a:r>
                        <a:rPr lang="en-US" sz="1400" b="0" i="0">
                          <a:solidFill>
                            <a:srgbClr val="000000"/>
                          </a:solidFill>
                          <a:effectLst/>
                          <a:latin typeface="Arial" panose="020B0604020202020204" pitchFamily="34" charset="0"/>
                        </a:rPr>
                        <a:t>13</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0.993</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6</a:t>
                      </a:r>
                    </a:p>
                  </a:txBody>
                  <a:tcPr marL="24056" marR="24056" marT="24056" marB="24056">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98744605"/>
                  </a:ext>
                </a:extLst>
              </a:tr>
              <a:tr h="255961">
                <a:tc>
                  <a:txBody>
                    <a:bodyPr/>
                    <a:lstStyle/>
                    <a:p>
                      <a:pPr fontAlgn="t"/>
                      <a:r>
                        <a:rPr lang="en-US" sz="1400" b="0" i="0">
                          <a:solidFill>
                            <a:srgbClr val="000000"/>
                          </a:solidFill>
                          <a:effectLst/>
                          <a:latin typeface="Arial" panose="020B0604020202020204" pitchFamily="34" charset="0"/>
                        </a:rPr>
                        <a:t>14</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10</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0.932</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10</a:t>
                      </a:r>
                    </a:p>
                  </a:txBody>
                  <a:tcPr marL="24056" marR="24056" marT="24056" marB="24056">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43010761"/>
                  </a:ext>
                </a:extLst>
              </a:tr>
              <a:tr h="255961">
                <a:tc>
                  <a:txBody>
                    <a:bodyPr/>
                    <a:lstStyle/>
                    <a:p>
                      <a:pPr fontAlgn="t"/>
                      <a:r>
                        <a:rPr lang="en-US" sz="1400" b="0" i="0">
                          <a:solidFill>
                            <a:srgbClr val="000000"/>
                          </a:solidFill>
                          <a:effectLst/>
                          <a:latin typeface="Arial" panose="020B0604020202020204" pitchFamily="34" charset="0"/>
                        </a:rPr>
                        <a:t>15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panose="020B0604020202020204" pitchFamily="34" charset="0"/>
                        </a:rPr>
                        <a:t>25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dirty="0">
                          <a:solidFill>
                            <a:srgbClr val="000000"/>
                          </a:solidFill>
                          <a:effectLst/>
                          <a:latin typeface="Arial" panose="020B0604020202020204" pitchFamily="34" charset="0"/>
                        </a:rPr>
                        <a:t>15</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a:solidFill>
                            <a:srgbClr val="000000"/>
                          </a:solidFill>
                          <a:effectLst/>
                          <a:latin typeface="Arial" panose="020B0604020202020204" pitchFamily="34" charset="0"/>
                        </a:rPr>
                        <a:t>0.913</a:t>
                      </a:r>
                    </a:p>
                  </a:txBody>
                  <a:tcPr marL="24056" marR="24056" marT="24056" marB="24056">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dirty="0">
                          <a:solidFill>
                            <a:srgbClr val="000000"/>
                          </a:solidFill>
                          <a:effectLst/>
                          <a:latin typeface="Arial" panose="020B0604020202020204" pitchFamily="34" charset="0"/>
                        </a:rPr>
                        <a:t>18</a:t>
                      </a:r>
                    </a:p>
                  </a:txBody>
                  <a:tcPr marL="24056" marR="24056" marT="24056" marB="24056">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4163435189"/>
                  </a:ext>
                </a:extLst>
              </a:tr>
            </a:tbl>
          </a:graphicData>
        </a:graphic>
      </p:graphicFrame>
      <p:sp>
        <p:nvSpPr>
          <p:cNvPr id="5" name="Oval 4"/>
          <p:cNvSpPr/>
          <p:nvPr/>
        </p:nvSpPr>
        <p:spPr>
          <a:xfrm>
            <a:off x="2477729" y="4237703"/>
            <a:ext cx="7433187" cy="4621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 name="Straight Connector 8"/>
          <p:cNvCxnSpPr/>
          <p:nvPr/>
        </p:nvCxnSpPr>
        <p:spPr>
          <a:xfrm flipV="1">
            <a:off x="6164826" y="2202426"/>
            <a:ext cx="4542503" cy="2015613"/>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707329" y="1533833"/>
            <a:ext cx="1337187" cy="923330"/>
          </a:xfrm>
          <a:prstGeom prst="rect">
            <a:avLst/>
          </a:prstGeom>
          <a:noFill/>
        </p:spPr>
        <p:txBody>
          <a:bodyPr wrap="square" rtlCol="0">
            <a:spAutoFit/>
          </a:bodyPr>
          <a:lstStyle/>
          <a:p>
            <a:r>
              <a:rPr lang="en-US" dirty="0" smtClean="0"/>
              <a:t>Our power was about 93%</a:t>
            </a:r>
            <a:endParaRPr lang="en-US" dirty="0"/>
          </a:p>
        </p:txBody>
      </p:sp>
    </p:spTree>
    <p:extLst>
      <p:ext uri="{BB962C8B-B14F-4D97-AF65-F5344CB8AC3E}">
        <p14:creationId xmlns:p14="http://schemas.microsoft.com/office/powerpoint/2010/main" val="42597398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Curve</a:t>
            </a:r>
            <a:endParaRPr lang="en-US" dirty="0"/>
          </a:p>
        </p:txBody>
      </p:sp>
      <p:sp>
        <p:nvSpPr>
          <p:cNvPr id="4" name="Rectangle 3"/>
          <p:cNvSpPr/>
          <p:nvPr/>
        </p:nvSpPr>
        <p:spPr>
          <a:xfrm>
            <a:off x="1199535" y="1815772"/>
            <a:ext cx="9940413" cy="3693319"/>
          </a:xfrm>
          <a:prstGeom prst="rect">
            <a:avLst/>
          </a:prstGeom>
        </p:spPr>
        <p:txBody>
          <a:bodyPr wrap="square">
            <a:spAutoFit/>
          </a:bodyPr>
          <a:lstStyle/>
          <a:p>
            <a:endParaRPr lang="en-US" dirty="0">
              <a:solidFill>
                <a:srgbClr val="000000"/>
              </a:solidFill>
              <a:latin typeface="Courier New" panose="02070309020205020404" pitchFamily="49" charset="0"/>
            </a:endParaRPr>
          </a:p>
          <a:p>
            <a:r>
              <a:rPr lang="en-US" b="1" dirty="0" err="1" smtClean="0">
                <a:solidFill>
                  <a:srgbClr val="000080"/>
                </a:solidFill>
                <a:latin typeface="Courier New" panose="02070309020205020404" pitchFamily="49" charset="0"/>
              </a:rPr>
              <a:t>proc</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power</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twosamplemeans</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test</a:t>
            </a:r>
            <a:r>
              <a:rPr lang="en-US" dirty="0">
                <a:solidFill>
                  <a:srgbClr val="000000"/>
                </a:solidFill>
                <a:latin typeface="Courier New" panose="02070309020205020404" pitchFamily="49" charset="0"/>
              </a:rPr>
              <a:t>=diff</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meandiff</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5</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stddev</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5</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vary the standard deviation of the groups*/</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NTOTAL</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to </a:t>
            </a:r>
            <a:r>
              <a:rPr lang="en-US" b="1" dirty="0">
                <a:solidFill>
                  <a:srgbClr val="008080"/>
                </a:solidFill>
                <a:latin typeface="Courier New" panose="02070309020205020404" pitchFamily="49" charset="0"/>
              </a:rPr>
              <a:t>300</a:t>
            </a:r>
            <a:r>
              <a:rPr lang="en-US" dirty="0">
                <a:solidFill>
                  <a:srgbClr val="000000"/>
                </a:solidFill>
                <a:latin typeface="Courier New" panose="02070309020205020404" pitchFamily="49" charset="0"/>
              </a:rPr>
              <a:t> by </a:t>
            </a:r>
            <a:r>
              <a:rPr lang="en-US" b="1" dirty="0">
                <a:solidFill>
                  <a:srgbClr val="008080"/>
                </a:solidFill>
                <a:latin typeface="Courier New" panose="02070309020205020404" pitchFamily="49" charset="0"/>
              </a:rPr>
              <a:t>5</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POWER</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/*now look at the graph*/</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90% is my cutoff ref=0.9)*/</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PLOT</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X</a:t>
            </a:r>
            <a:r>
              <a:rPr lang="en-US" dirty="0">
                <a:solidFill>
                  <a:srgbClr val="000000"/>
                </a:solidFill>
                <a:latin typeface="Courier New" panose="02070309020205020404" pitchFamily="49" charset="0"/>
              </a:rPr>
              <a:t>=N </a:t>
            </a:r>
            <a:r>
              <a:rPr lang="en-US" dirty="0">
                <a:solidFill>
                  <a:srgbClr val="0000FF"/>
                </a:solidFill>
                <a:latin typeface="Courier New" panose="02070309020205020404" pitchFamily="49" charset="0"/>
              </a:rPr>
              <a:t>MIN</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MAX</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300</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STEP</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MARKERS</a:t>
            </a:r>
            <a:r>
              <a:rPr lang="en-US" dirty="0">
                <a:solidFill>
                  <a:srgbClr val="000000"/>
                </a:solidFill>
                <a:latin typeface="Courier New" panose="02070309020205020404" pitchFamily="49" charset="0"/>
              </a:rPr>
              <a:t>=none </a:t>
            </a:r>
            <a:r>
              <a:rPr lang="en-US" dirty="0">
                <a:solidFill>
                  <a:srgbClr val="0000FF"/>
                </a:solidFill>
                <a:latin typeface="Courier New" panose="02070309020205020404" pitchFamily="49" charset="0"/>
              </a:rPr>
              <a:t>YOPTS</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REF</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0.9</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CROSSREF</a:t>
            </a:r>
            <a:r>
              <a:rPr lang="en-US" dirty="0">
                <a:solidFill>
                  <a:srgbClr val="000000"/>
                </a:solidFill>
                <a:latin typeface="Courier New" panose="02070309020205020404" pitchFamily="49" charset="0"/>
              </a:rPr>
              <a:t>=yes);</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28351560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Power vs. N To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687" y="1886001"/>
            <a:ext cx="6096000"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6216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SD</a:t>
            </a:r>
            <a:endParaRPr lang="en-US" dirty="0"/>
          </a:p>
        </p:txBody>
      </p:sp>
      <p:sp>
        <p:nvSpPr>
          <p:cNvPr id="4" name="Rectangle 3"/>
          <p:cNvSpPr/>
          <p:nvPr/>
        </p:nvSpPr>
        <p:spPr>
          <a:xfrm>
            <a:off x="698090" y="2062426"/>
            <a:ext cx="10225548" cy="3416320"/>
          </a:xfrm>
          <a:prstGeom prst="rect">
            <a:avLst/>
          </a:prstGeom>
        </p:spPr>
        <p:txBody>
          <a:bodyPr wrap="square">
            <a:spAutoFit/>
          </a:bodyPr>
          <a:lstStyle/>
          <a:p>
            <a:r>
              <a:rPr lang="en-US" b="1" dirty="0" err="1">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power</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twosamplemeans</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test</a:t>
            </a:r>
            <a:r>
              <a:rPr lang="en-US" dirty="0">
                <a:solidFill>
                  <a:srgbClr val="000000"/>
                </a:solidFill>
                <a:latin typeface="Courier New" panose="02070309020205020404" pitchFamily="49" charset="0"/>
              </a:rPr>
              <a:t>=diff</a:t>
            </a:r>
          </a:p>
          <a:p>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a:t>
            </a:r>
            <a:r>
              <a:rPr lang="en-US" dirty="0" err="1" smtClean="0">
                <a:solidFill>
                  <a:srgbClr val="0000FF"/>
                </a:solidFill>
                <a:latin typeface="Courier New" panose="02070309020205020404" pitchFamily="49" charset="0"/>
              </a:rPr>
              <a:t>meandiff</a:t>
            </a:r>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5</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a:t>
            </a:r>
            <a:r>
              <a:rPr lang="en-US" dirty="0" err="1" smtClean="0">
                <a:solidFill>
                  <a:srgbClr val="0000FF"/>
                </a:solidFill>
                <a:latin typeface="Courier New" panose="02070309020205020404" pitchFamily="49" charset="0"/>
              </a:rPr>
              <a:t>stddev</a:t>
            </a:r>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15</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a:t>
            </a:r>
            <a:r>
              <a:rPr lang="en-US" dirty="0" smtClean="0">
                <a:solidFill>
                  <a:srgbClr val="0000FF"/>
                </a:solidFill>
                <a:latin typeface="Courier New" panose="02070309020205020404" pitchFamily="49" charset="0"/>
              </a:rPr>
              <a:t>NTOTAL</a:t>
            </a:r>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to </a:t>
            </a:r>
            <a:r>
              <a:rPr lang="en-US" b="1" dirty="0">
                <a:solidFill>
                  <a:srgbClr val="008080"/>
                </a:solidFill>
                <a:latin typeface="Courier New" panose="02070309020205020404" pitchFamily="49" charset="0"/>
              </a:rPr>
              <a:t>400</a:t>
            </a:r>
            <a:r>
              <a:rPr lang="en-US" dirty="0">
                <a:solidFill>
                  <a:srgbClr val="000000"/>
                </a:solidFill>
                <a:latin typeface="Courier New" panose="02070309020205020404" pitchFamily="49" charset="0"/>
              </a:rPr>
              <a:t> by </a:t>
            </a:r>
            <a:r>
              <a:rPr lang="en-US" b="1" dirty="0">
                <a:solidFill>
                  <a:srgbClr val="008080"/>
                </a:solidFill>
                <a:latin typeface="Courier New" panose="02070309020205020404" pitchFamily="49" charset="0"/>
              </a:rPr>
              <a:t>5</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POWER</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/*now look at the graph*/</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90% is my cutoff ref=0.9)*/</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PLOT</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X</a:t>
            </a:r>
            <a:r>
              <a:rPr lang="en-US" dirty="0">
                <a:solidFill>
                  <a:srgbClr val="000000"/>
                </a:solidFill>
                <a:latin typeface="Courier New" panose="02070309020205020404" pitchFamily="49" charset="0"/>
              </a:rPr>
              <a:t>=N </a:t>
            </a:r>
            <a:r>
              <a:rPr lang="en-US" dirty="0">
                <a:solidFill>
                  <a:srgbClr val="0000FF"/>
                </a:solidFill>
                <a:latin typeface="Courier New" panose="02070309020205020404" pitchFamily="49" charset="0"/>
              </a:rPr>
              <a:t>MIN</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MAX</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400</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STEP</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MARKERS</a:t>
            </a:r>
            <a:r>
              <a:rPr lang="en-US" dirty="0">
                <a:solidFill>
                  <a:srgbClr val="000000"/>
                </a:solidFill>
                <a:latin typeface="Courier New" panose="02070309020205020404" pitchFamily="49" charset="0"/>
              </a:rPr>
              <a:t>=none </a:t>
            </a:r>
            <a:r>
              <a:rPr lang="en-US" dirty="0">
                <a:solidFill>
                  <a:srgbClr val="0000FF"/>
                </a:solidFill>
                <a:latin typeface="Courier New" panose="02070309020205020404" pitchFamily="49" charset="0"/>
              </a:rPr>
              <a:t>YOPTS</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REF</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0.9</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CROSSREF</a:t>
            </a:r>
            <a:r>
              <a:rPr lang="en-US" dirty="0">
                <a:solidFill>
                  <a:srgbClr val="000000"/>
                </a:solidFill>
                <a:latin typeface="Courier New" panose="02070309020205020404" pitchFamily="49" charset="0"/>
              </a:rPr>
              <a:t>=yes);</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35966305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ower vs. N To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836" y="1591034"/>
            <a:ext cx="6096000"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7573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Example 2:</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US" dirty="0" smtClean="0"/>
              <a:t>A study was designed to determine the effect of copper concentrations in water on the lifetime of the </a:t>
            </a:r>
            <a:r>
              <a:rPr lang="en-US" dirty="0" err="1" smtClean="0"/>
              <a:t>Daphinia</a:t>
            </a:r>
            <a:r>
              <a:rPr lang="en-US" dirty="0" smtClean="0"/>
              <a:t> Magna.  Fifteen </a:t>
            </a:r>
            <a:r>
              <a:rPr lang="en-US" dirty="0" err="1" smtClean="0"/>
              <a:t>Daphinia</a:t>
            </a:r>
            <a:r>
              <a:rPr lang="en-US" dirty="0" smtClean="0"/>
              <a:t> were randomized to three treatments: 0 µg/L , 20 µg/L, and 40  µg/L. </a:t>
            </a:r>
          </a:p>
          <a:p>
            <a:pPr marL="0" indent="0">
              <a:buNone/>
            </a:pPr>
            <a:endParaRPr lang="en-US" dirty="0"/>
          </a:p>
          <a:p>
            <a:pPr marL="0" indent="0">
              <a:buNone/>
            </a:pPr>
            <a:r>
              <a:rPr lang="en-US" b="1" dirty="0" smtClean="0"/>
              <a:t>Factor: </a:t>
            </a:r>
            <a:r>
              <a:rPr lang="en-US" dirty="0" smtClean="0"/>
              <a:t>Copper Exposure</a:t>
            </a:r>
          </a:p>
          <a:p>
            <a:pPr marL="0" indent="0">
              <a:buNone/>
            </a:pPr>
            <a:r>
              <a:rPr lang="en-US" b="1" dirty="0" smtClean="0"/>
              <a:t>Treatments:</a:t>
            </a:r>
            <a:r>
              <a:rPr lang="en-US" dirty="0" smtClean="0"/>
              <a:t> 0 µg/L , 20 µg/L, and 40  µg/L.</a:t>
            </a:r>
          </a:p>
          <a:p>
            <a:pPr marL="0" indent="0">
              <a:buNone/>
            </a:pPr>
            <a:r>
              <a:rPr lang="en-US" b="1" dirty="0" smtClean="0"/>
              <a:t>Randomization: </a:t>
            </a:r>
            <a:r>
              <a:rPr lang="en-US" dirty="0" smtClean="0"/>
              <a:t>Fifteen </a:t>
            </a:r>
            <a:r>
              <a:rPr lang="en-US" dirty="0" err="1" smtClean="0"/>
              <a:t>Daphinia</a:t>
            </a:r>
            <a:r>
              <a:rPr lang="en-US" dirty="0" smtClean="0"/>
              <a:t> assigned to the treatments random assignment. </a:t>
            </a:r>
          </a:p>
          <a:p>
            <a:pPr marL="0" indent="0">
              <a:buNone/>
            </a:pP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5071" y="3111731"/>
            <a:ext cx="2335161" cy="1556774"/>
          </a:xfrm>
          <a:prstGeom prst="rect">
            <a:avLst/>
          </a:prstGeom>
        </p:spPr>
      </p:pic>
    </p:spTree>
    <p:extLst>
      <p:ext uri="{BB962C8B-B14F-4D97-AF65-F5344CB8AC3E}">
        <p14:creationId xmlns:p14="http://schemas.microsoft.com/office/powerpoint/2010/main" val="3490230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Example: Data</a:t>
            </a:r>
            <a:endParaRPr lang="en-US" dirty="0">
              <a:solidFill>
                <a:schemeClr val="accent1">
                  <a:lumMod val="7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0372589"/>
              </p:ext>
            </p:extLst>
          </p:nvPr>
        </p:nvGraphicFramePr>
        <p:xfrm>
          <a:off x="838200" y="1825625"/>
          <a:ext cx="10515600" cy="38709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76763214"/>
                    </a:ext>
                  </a:extLst>
                </a:gridCol>
                <a:gridCol w="3505200">
                  <a:extLst>
                    <a:ext uri="{9D8B030D-6E8A-4147-A177-3AD203B41FA5}">
                      <a16:colId xmlns:a16="http://schemas.microsoft.com/office/drawing/2014/main" val="2650455333"/>
                    </a:ext>
                  </a:extLst>
                </a:gridCol>
                <a:gridCol w="3505200">
                  <a:extLst>
                    <a:ext uri="{9D8B030D-6E8A-4147-A177-3AD203B41FA5}">
                      <a16:colId xmlns:a16="http://schemas.microsoft.com/office/drawing/2014/main" val="2388022471"/>
                    </a:ext>
                  </a:extLst>
                </a:gridCol>
              </a:tblGrid>
              <a:tr h="370840">
                <a:tc>
                  <a:txBody>
                    <a:bodyPr/>
                    <a:lstStyle/>
                    <a:p>
                      <a:pPr algn="ctr"/>
                      <a:r>
                        <a:rPr lang="en-US" sz="4000" dirty="0" smtClean="0"/>
                        <a:t>0 </a:t>
                      </a:r>
                      <a:r>
                        <a:rPr lang="el-GR" sz="4000" dirty="0" smtClean="0"/>
                        <a:t>μ</a:t>
                      </a:r>
                      <a:r>
                        <a:rPr lang="en-US" sz="4000" dirty="0" smtClean="0"/>
                        <a:t>g/L</a:t>
                      </a:r>
                      <a:endParaRPr lang="en-US" sz="4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t>20 </a:t>
                      </a:r>
                      <a:r>
                        <a:rPr lang="el-GR" sz="4000" dirty="0" smtClean="0"/>
                        <a:t>μ</a:t>
                      </a:r>
                      <a:r>
                        <a:rPr lang="en-US" sz="4000" dirty="0" smtClean="0"/>
                        <a:t>g/L</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t>40 </a:t>
                      </a:r>
                      <a:r>
                        <a:rPr lang="el-GR" sz="4000" dirty="0" smtClean="0"/>
                        <a:t>μ</a:t>
                      </a:r>
                      <a:r>
                        <a:rPr lang="en-US" sz="4000" dirty="0" smtClean="0"/>
                        <a:t>g/L</a:t>
                      </a:r>
                    </a:p>
                    <a:p>
                      <a:pPr algn="ctr"/>
                      <a:endParaRPr lang="en-US" dirty="0"/>
                    </a:p>
                  </a:txBody>
                  <a:tcPr/>
                </a:tc>
                <a:extLst>
                  <a:ext uri="{0D108BD9-81ED-4DB2-BD59-A6C34878D82A}">
                    <a16:rowId xmlns:a16="http://schemas.microsoft.com/office/drawing/2014/main" val="2042757657"/>
                  </a:ext>
                </a:extLst>
              </a:tr>
              <a:tr h="370840">
                <a:tc>
                  <a:txBody>
                    <a:bodyPr/>
                    <a:lstStyle/>
                    <a:p>
                      <a:pPr algn="ctr"/>
                      <a:r>
                        <a:rPr lang="en-US" sz="3200" dirty="0" smtClean="0"/>
                        <a:t>60</a:t>
                      </a:r>
                      <a:endParaRPr lang="en-US" sz="3200" dirty="0"/>
                    </a:p>
                  </a:txBody>
                  <a:tcPr/>
                </a:tc>
                <a:tc>
                  <a:txBody>
                    <a:bodyPr/>
                    <a:lstStyle/>
                    <a:p>
                      <a:pPr algn="ctr"/>
                      <a:r>
                        <a:rPr lang="en-US" sz="3200" dirty="0" smtClean="0"/>
                        <a:t>58</a:t>
                      </a:r>
                      <a:endParaRPr lang="en-US" sz="3200" dirty="0"/>
                    </a:p>
                  </a:txBody>
                  <a:tcPr/>
                </a:tc>
                <a:tc>
                  <a:txBody>
                    <a:bodyPr/>
                    <a:lstStyle/>
                    <a:p>
                      <a:pPr algn="ctr"/>
                      <a:r>
                        <a:rPr lang="en-US" sz="3200" dirty="0" smtClean="0"/>
                        <a:t>40</a:t>
                      </a:r>
                      <a:endParaRPr lang="en-US" sz="3200" dirty="0"/>
                    </a:p>
                  </a:txBody>
                  <a:tcPr/>
                </a:tc>
                <a:extLst>
                  <a:ext uri="{0D108BD9-81ED-4DB2-BD59-A6C34878D82A}">
                    <a16:rowId xmlns:a16="http://schemas.microsoft.com/office/drawing/2014/main" val="2958001390"/>
                  </a:ext>
                </a:extLst>
              </a:tr>
              <a:tr h="370840">
                <a:tc>
                  <a:txBody>
                    <a:bodyPr/>
                    <a:lstStyle/>
                    <a:p>
                      <a:pPr algn="ctr"/>
                      <a:r>
                        <a:rPr lang="en-US" sz="3200" dirty="0" smtClean="0"/>
                        <a:t>90</a:t>
                      </a:r>
                      <a:endParaRPr lang="en-US" sz="3200" dirty="0"/>
                    </a:p>
                  </a:txBody>
                  <a:tcPr/>
                </a:tc>
                <a:tc>
                  <a:txBody>
                    <a:bodyPr/>
                    <a:lstStyle/>
                    <a:p>
                      <a:pPr algn="ctr"/>
                      <a:r>
                        <a:rPr lang="en-US" sz="3200" dirty="0" smtClean="0"/>
                        <a:t>74</a:t>
                      </a:r>
                      <a:endParaRPr lang="en-US" sz="3200" dirty="0"/>
                    </a:p>
                  </a:txBody>
                  <a:tcPr/>
                </a:tc>
                <a:tc>
                  <a:txBody>
                    <a:bodyPr/>
                    <a:lstStyle/>
                    <a:p>
                      <a:pPr algn="ctr"/>
                      <a:r>
                        <a:rPr lang="en-US" sz="3200" dirty="0" smtClean="0"/>
                        <a:t>58</a:t>
                      </a:r>
                      <a:endParaRPr lang="en-US" sz="3200" dirty="0"/>
                    </a:p>
                  </a:txBody>
                  <a:tcPr/>
                </a:tc>
                <a:extLst>
                  <a:ext uri="{0D108BD9-81ED-4DB2-BD59-A6C34878D82A}">
                    <a16:rowId xmlns:a16="http://schemas.microsoft.com/office/drawing/2014/main" val="3370403041"/>
                  </a:ext>
                </a:extLst>
              </a:tr>
              <a:tr h="370840">
                <a:tc>
                  <a:txBody>
                    <a:bodyPr/>
                    <a:lstStyle/>
                    <a:p>
                      <a:pPr algn="ctr"/>
                      <a:r>
                        <a:rPr lang="en-US" sz="3200" dirty="0" smtClean="0"/>
                        <a:t>74</a:t>
                      </a:r>
                      <a:endParaRPr lang="en-US" sz="3200" dirty="0"/>
                    </a:p>
                  </a:txBody>
                  <a:tcPr/>
                </a:tc>
                <a:tc>
                  <a:txBody>
                    <a:bodyPr/>
                    <a:lstStyle/>
                    <a:p>
                      <a:pPr algn="ctr"/>
                      <a:r>
                        <a:rPr lang="en-US" sz="3200" dirty="0" smtClean="0"/>
                        <a:t>50</a:t>
                      </a:r>
                      <a:endParaRPr lang="en-US" sz="3200" dirty="0"/>
                    </a:p>
                  </a:txBody>
                  <a:tcPr/>
                </a:tc>
                <a:tc>
                  <a:txBody>
                    <a:bodyPr/>
                    <a:lstStyle/>
                    <a:p>
                      <a:pPr algn="ctr"/>
                      <a:r>
                        <a:rPr lang="en-US" sz="3200" dirty="0" smtClean="0"/>
                        <a:t>25</a:t>
                      </a:r>
                      <a:endParaRPr lang="en-US" sz="3200" dirty="0"/>
                    </a:p>
                  </a:txBody>
                  <a:tcPr/>
                </a:tc>
                <a:extLst>
                  <a:ext uri="{0D108BD9-81ED-4DB2-BD59-A6C34878D82A}">
                    <a16:rowId xmlns:a16="http://schemas.microsoft.com/office/drawing/2014/main" val="3802006006"/>
                  </a:ext>
                </a:extLst>
              </a:tr>
              <a:tr h="370840">
                <a:tc>
                  <a:txBody>
                    <a:bodyPr/>
                    <a:lstStyle/>
                    <a:p>
                      <a:pPr algn="ctr"/>
                      <a:r>
                        <a:rPr lang="en-US" sz="3200" dirty="0" smtClean="0"/>
                        <a:t>82</a:t>
                      </a:r>
                      <a:endParaRPr lang="en-US" sz="3200" dirty="0"/>
                    </a:p>
                  </a:txBody>
                  <a:tcPr/>
                </a:tc>
                <a:tc>
                  <a:txBody>
                    <a:bodyPr/>
                    <a:lstStyle/>
                    <a:p>
                      <a:pPr algn="ctr"/>
                      <a:r>
                        <a:rPr lang="en-US" sz="3200" dirty="0" smtClean="0"/>
                        <a:t>65</a:t>
                      </a:r>
                      <a:endParaRPr lang="en-US" sz="3200" dirty="0"/>
                    </a:p>
                  </a:txBody>
                  <a:tcPr/>
                </a:tc>
                <a:tc>
                  <a:txBody>
                    <a:bodyPr/>
                    <a:lstStyle/>
                    <a:p>
                      <a:pPr algn="ctr"/>
                      <a:r>
                        <a:rPr lang="en-US" sz="3200" dirty="0" smtClean="0"/>
                        <a:t>30</a:t>
                      </a:r>
                      <a:endParaRPr lang="en-US" sz="3200" dirty="0"/>
                    </a:p>
                  </a:txBody>
                  <a:tcPr/>
                </a:tc>
                <a:extLst>
                  <a:ext uri="{0D108BD9-81ED-4DB2-BD59-A6C34878D82A}">
                    <a16:rowId xmlns:a16="http://schemas.microsoft.com/office/drawing/2014/main" val="3794511336"/>
                  </a:ext>
                </a:extLst>
              </a:tr>
              <a:tr h="370840">
                <a:tc>
                  <a:txBody>
                    <a:bodyPr/>
                    <a:lstStyle/>
                    <a:p>
                      <a:pPr algn="ctr"/>
                      <a:endParaRPr lang="en-US" sz="3200"/>
                    </a:p>
                  </a:txBody>
                  <a:tcPr/>
                </a:tc>
                <a:tc>
                  <a:txBody>
                    <a:bodyPr/>
                    <a:lstStyle/>
                    <a:p>
                      <a:pPr algn="ctr"/>
                      <a:r>
                        <a:rPr lang="en-US" sz="3200" dirty="0" smtClean="0"/>
                        <a:t>68</a:t>
                      </a:r>
                      <a:endParaRPr lang="en-US" sz="3200" dirty="0"/>
                    </a:p>
                  </a:txBody>
                  <a:tcPr/>
                </a:tc>
                <a:tc>
                  <a:txBody>
                    <a:bodyPr/>
                    <a:lstStyle/>
                    <a:p>
                      <a:pPr algn="ctr"/>
                      <a:r>
                        <a:rPr lang="en-US" sz="3200" dirty="0" smtClean="0"/>
                        <a:t>42</a:t>
                      </a:r>
                      <a:endParaRPr lang="en-US" sz="3200" dirty="0"/>
                    </a:p>
                  </a:txBody>
                  <a:tcPr/>
                </a:tc>
                <a:extLst>
                  <a:ext uri="{0D108BD9-81ED-4DB2-BD59-A6C34878D82A}">
                    <a16:rowId xmlns:a16="http://schemas.microsoft.com/office/drawing/2014/main" val="472680692"/>
                  </a:ext>
                </a:extLst>
              </a:tr>
            </a:tbl>
          </a:graphicData>
        </a:graphic>
      </p:graphicFrame>
    </p:spTree>
    <p:extLst>
      <p:ext uri="{BB962C8B-B14F-4D97-AF65-F5344CB8AC3E}">
        <p14:creationId xmlns:p14="http://schemas.microsoft.com/office/powerpoint/2010/main" val="21014224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Example (</a:t>
            </a:r>
            <a:r>
              <a:rPr lang="en-US" b="1" dirty="0" err="1" smtClean="0">
                <a:solidFill>
                  <a:schemeClr val="accent1">
                    <a:lumMod val="75000"/>
                  </a:schemeClr>
                </a:solidFill>
              </a:rPr>
              <a:t>Cont</a:t>
            </a:r>
            <a:r>
              <a:rPr lang="en-US" b="1" dirty="0" smtClean="0">
                <a:solidFill>
                  <a:schemeClr val="accent1">
                    <a:lumMod val="75000"/>
                  </a:schemeClr>
                </a:solidFill>
              </a:rPr>
              <a: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b="1" dirty="0" smtClean="0"/>
              <a:t>Contrasts</a:t>
            </a:r>
            <a:r>
              <a:rPr lang="en-US" dirty="0" smtClean="0"/>
              <a:t>:</a:t>
            </a:r>
          </a:p>
          <a:p>
            <a:pPr marL="514350" indent="-514350">
              <a:buFont typeface="+mj-lt"/>
              <a:buAutoNum type="arabicPeriod"/>
            </a:pPr>
            <a:r>
              <a:rPr lang="en-US" dirty="0" smtClean="0"/>
              <a:t>Difference between 0 µg/L  and 20 µg/L</a:t>
            </a:r>
          </a:p>
          <a:p>
            <a:pPr marL="0" indent="0">
              <a:buNone/>
            </a:pPr>
            <a:endParaRPr lang="en-US" dirty="0"/>
          </a:p>
          <a:p>
            <a:pPr marL="0" indent="0">
              <a:buNone/>
            </a:pPr>
            <a:r>
              <a:rPr lang="en-US" b="1" dirty="0" smtClean="0"/>
              <a:t>Overall Test Level</a:t>
            </a:r>
            <a:r>
              <a:rPr lang="en-US" dirty="0" smtClean="0"/>
              <a:t>: </a:t>
            </a:r>
          </a:p>
          <a:p>
            <a:pPr marL="0" indent="0">
              <a:buNone/>
            </a:pPr>
            <a:r>
              <a:rPr lang="en-US" dirty="0" smtClean="0"/>
              <a:t>α = 0.05 </a:t>
            </a:r>
            <a:endParaRPr lang="en-US" dirty="0"/>
          </a:p>
        </p:txBody>
      </p:sp>
    </p:spTree>
    <p:extLst>
      <p:ext uri="{BB962C8B-B14F-4D97-AF65-F5344CB8AC3E}">
        <p14:creationId xmlns:p14="http://schemas.microsoft.com/office/powerpoint/2010/main" val="25477905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6441" y="1147687"/>
            <a:ext cx="3846787" cy="4247317"/>
          </a:xfrm>
          <a:prstGeom prst="rect">
            <a:avLst/>
          </a:prstGeom>
        </p:spPr>
        <p:txBody>
          <a:bodyPr wrap="square">
            <a:spAutoFit/>
          </a:bodyPr>
          <a:lstStyle/>
          <a:p>
            <a:r>
              <a:rPr lang="en-US" dirty="0">
                <a:solidFill>
                  <a:srgbClr val="008000"/>
                </a:solidFill>
                <a:latin typeface="Courier New" panose="02070309020205020404" pitchFamily="49" charset="0"/>
              </a:rPr>
              <a:t>/* data for example 2</a:t>
            </a:r>
          </a:p>
          <a:p>
            <a:r>
              <a:rPr lang="en-US" dirty="0">
                <a:solidFill>
                  <a:srgbClr val="008000"/>
                </a:solidFill>
                <a:latin typeface="Courier New" panose="02070309020205020404" pitchFamily="49" charset="0"/>
              </a:rPr>
              <a:t>   in Lecture 1*/</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data</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dubia_exp</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dose age;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cards</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0 60</a:t>
            </a:r>
          </a:p>
          <a:p>
            <a:r>
              <a:rPr lang="en-US" dirty="0">
                <a:solidFill>
                  <a:srgbClr val="000000"/>
                </a:solidFill>
                <a:latin typeface="Courier New" panose="02070309020205020404" pitchFamily="49" charset="0"/>
              </a:rPr>
              <a:t>	0 90</a:t>
            </a:r>
          </a:p>
          <a:p>
            <a:r>
              <a:rPr lang="en-US" dirty="0">
                <a:solidFill>
                  <a:srgbClr val="000000"/>
                </a:solidFill>
                <a:latin typeface="Courier New" panose="02070309020205020404" pitchFamily="49" charset="0"/>
              </a:rPr>
              <a:t>	0 74</a:t>
            </a:r>
          </a:p>
          <a:p>
            <a:r>
              <a:rPr lang="en-US" dirty="0">
                <a:solidFill>
                  <a:srgbClr val="000000"/>
                </a:solidFill>
                <a:latin typeface="Courier New" panose="02070309020205020404" pitchFamily="49" charset="0"/>
              </a:rPr>
              <a:t>	0 82</a:t>
            </a:r>
          </a:p>
          <a:p>
            <a:r>
              <a:rPr lang="en-US" dirty="0">
                <a:solidFill>
                  <a:srgbClr val="000000"/>
                </a:solidFill>
                <a:latin typeface="Courier New" panose="02070309020205020404" pitchFamily="49" charset="0"/>
              </a:rPr>
              <a:t>	20 58</a:t>
            </a:r>
          </a:p>
          <a:p>
            <a:r>
              <a:rPr lang="en-US" dirty="0">
                <a:solidFill>
                  <a:srgbClr val="000000"/>
                </a:solidFill>
                <a:latin typeface="Courier New" panose="02070309020205020404" pitchFamily="49" charset="0"/>
              </a:rPr>
              <a:t>	20 74</a:t>
            </a:r>
          </a:p>
          <a:p>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20 </a:t>
            </a:r>
            <a:r>
              <a:rPr lang="en-US" dirty="0">
                <a:solidFill>
                  <a:srgbClr val="000000"/>
                </a:solidFill>
                <a:latin typeface="Courier New" panose="02070309020205020404" pitchFamily="49" charset="0"/>
              </a:rPr>
              <a:t>50</a:t>
            </a:r>
          </a:p>
          <a:p>
            <a:r>
              <a:rPr lang="en-US" dirty="0">
                <a:solidFill>
                  <a:srgbClr val="000000"/>
                </a:solidFill>
                <a:latin typeface="Courier New" panose="02070309020205020404" pitchFamily="49" charset="0"/>
              </a:rPr>
              <a:t>	20 65</a:t>
            </a:r>
          </a:p>
          <a:p>
            <a:r>
              <a:rPr lang="en-US" dirty="0">
                <a:solidFill>
                  <a:srgbClr val="000000"/>
                </a:solidFill>
                <a:latin typeface="Courier New" panose="02070309020205020404" pitchFamily="49" charset="0"/>
              </a:rPr>
              <a:t>	20 68</a:t>
            </a:r>
          </a:p>
          <a:p>
            <a:r>
              <a:rPr lang="en-US" dirty="0">
                <a:solidFill>
                  <a:srgbClr val="000000"/>
                </a:solidFill>
                <a:latin typeface="Courier New" panose="02070309020205020404" pitchFamily="49" charset="0"/>
              </a:rPr>
              <a:t>; </a:t>
            </a:r>
            <a:endParaRPr lang="en-US" dirty="0"/>
          </a:p>
        </p:txBody>
      </p:sp>
      <p:sp>
        <p:nvSpPr>
          <p:cNvPr id="5" name="Rectangle 4"/>
          <p:cNvSpPr/>
          <p:nvPr/>
        </p:nvSpPr>
        <p:spPr>
          <a:xfrm>
            <a:off x="5349766" y="2070225"/>
            <a:ext cx="6096000" cy="1477328"/>
          </a:xfrm>
          <a:prstGeom prst="rect">
            <a:avLst/>
          </a:prstGeom>
        </p:spPr>
        <p:txBody>
          <a:bodyPr>
            <a:spAutoFit/>
          </a:bodyPr>
          <a:lstStyle/>
          <a:p>
            <a:endParaRPr lang="en-US" dirty="0">
              <a:solidFill>
                <a:srgbClr val="000000"/>
              </a:solidFill>
              <a:latin typeface="Courier New" panose="02070309020205020404" pitchFamily="49" charset="0"/>
            </a:endParaRPr>
          </a:p>
          <a:p>
            <a:r>
              <a:rPr lang="en-US" b="1" dirty="0" err="1">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err="1">
                <a:solidFill>
                  <a:srgbClr val="000080"/>
                </a:solidFill>
                <a:latin typeface="Courier New" panose="02070309020205020404" pitchFamily="49" charset="0"/>
              </a:rPr>
              <a:t>ttest</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data</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dubia_exp</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class</a:t>
            </a:r>
            <a:r>
              <a:rPr lang="en-US" dirty="0">
                <a:solidFill>
                  <a:srgbClr val="000000"/>
                </a:solidFill>
                <a:latin typeface="Courier New" panose="02070309020205020404" pitchFamily="49" charset="0"/>
              </a:rPr>
              <a:t> dose; </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quit</a:t>
            </a:r>
            <a:r>
              <a:rPr lang="en-US" dirty="0">
                <a:solidFill>
                  <a:srgbClr val="000000"/>
                </a:solidFill>
                <a:latin typeface="Courier New" panose="02070309020205020404" pitchFamily="49" charset="0"/>
              </a:rPr>
              <a:t>; </a:t>
            </a:r>
            <a:endParaRPr lang="en-US" dirty="0"/>
          </a:p>
        </p:txBody>
      </p:sp>
    </p:spTree>
    <p:extLst>
      <p:ext uri="{BB962C8B-B14F-4D97-AF65-F5344CB8AC3E}">
        <p14:creationId xmlns:p14="http://schemas.microsoft.com/office/powerpoint/2010/main" val="14857585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1">
                    <a:lumMod val="75000"/>
                  </a:schemeClr>
                </a:solidFill>
              </a:rPr>
              <a:t>p</a:t>
            </a:r>
            <a:r>
              <a:rPr lang="en-US" dirty="0" err="1" smtClean="0">
                <a:solidFill>
                  <a:schemeClr val="accent1">
                    <a:lumMod val="75000"/>
                  </a:schemeClr>
                </a:solidFill>
              </a:rPr>
              <a:t>roc</a:t>
            </a:r>
            <a:r>
              <a:rPr lang="en-US" dirty="0" smtClean="0">
                <a:solidFill>
                  <a:schemeClr val="accent1">
                    <a:lumMod val="75000"/>
                  </a:schemeClr>
                </a:solidFill>
              </a:rPr>
              <a:t> </a:t>
            </a:r>
            <a:r>
              <a:rPr lang="en-US" dirty="0" err="1">
                <a:solidFill>
                  <a:schemeClr val="accent1">
                    <a:lumMod val="75000"/>
                  </a:schemeClr>
                </a:solidFill>
              </a:rPr>
              <a:t>t</a:t>
            </a:r>
            <a:r>
              <a:rPr lang="en-US" dirty="0" err="1" smtClean="0">
                <a:solidFill>
                  <a:schemeClr val="accent1">
                    <a:lumMod val="75000"/>
                  </a:schemeClr>
                </a:solidFill>
              </a:rPr>
              <a:t>test</a:t>
            </a:r>
            <a:r>
              <a:rPr lang="en-US" dirty="0" smtClean="0">
                <a:solidFill>
                  <a:schemeClr val="accent1">
                    <a:lumMod val="75000"/>
                  </a:schemeClr>
                </a:solidFill>
              </a:rPr>
              <a:t> results</a:t>
            </a:r>
            <a:endParaRPr lang="en-US" dirty="0">
              <a:solidFill>
                <a:schemeClr val="accent1">
                  <a:lumMod val="7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770323591"/>
              </p:ext>
            </p:extLst>
          </p:nvPr>
        </p:nvGraphicFramePr>
        <p:xfrm>
          <a:off x="838200" y="4375418"/>
          <a:ext cx="10515600" cy="1689100"/>
        </p:xfrm>
        <a:graphic>
          <a:graphicData uri="http://schemas.openxmlformats.org/drawingml/2006/table">
            <a:tbl>
              <a:tblPr/>
              <a:tblGrid>
                <a:gridCol w="1314450">
                  <a:extLst>
                    <a:ext uri="{9D8B030D-6E8A-4147-A177-3AD203B41FA5}">
                      <a16:colId xmlns:a16="http://schemas.microsoft.com/office/drawing/2014/main" val="211893593"/>
                    </a:ext>
                  </a:extLst>
                </a:gridCol>
                <a:gridCol w="1483929">
                  <a:extLst>
                    <a:ext uri="{9D8B030D-6E8A-4147-A177-3AD203B41FA5}">
                      <a16:colId xmlns:a16="http://schemas.microsoft.com/office/drawing/2014/main" val="2118122100"/>
                    </a:ext>
                  </a:extLst>
                </a:gridCol>
                <a:gridCol w="1144971">
                  <a:extLst>
                    <a:ext uri="{9D8B030D-6E8A-4147-A177-3AD203B41FA5}">
                      <a16:colId xmlns:a16="http://schemas.microsoft.com/office/drawing/2014/main" val="783027941"/>
                    </a:ext>
                  </a:extLst>
                </a:gridCol>
                <a:gridCol w="1314450">
                  <a:extLst>
                    <a:ext uri="{9D8B030D-6E8A-4147-A177-3AD203B41FA5}">
                      <a16:colId xmlns:a16="http://schemas.microsoft.com/office/drawing/2014/main" val="16840987"/>
                    </a:ext>
                  </a:extLst>
                </a:gridCol>
                <a:gridCol w="1314450">
                  <a:extLst>
                    <a:ext uri="{9D8B030D-6E8A-4147-A177-3AD203B41FA5}">
                      <a16:colId xmlns:a16="http://schemas.microsoft.com/office/drawing/2014/main" val="2969997510"/>
                    </a:ext>
                  </a:extLst>
                </a:gridCol>
                <a:gridCol w="1314450">
                  <a:extLst>
                    <a:ext uri="{9D8B030D-6E8A-4147-A177-3AD203B41FA5}">
                      <a16:colId xmlns:a16="http://schemas.microsoft.com/office/drawing/2014/main" val="3433646702"/>
                    </a:ext>
                  </a:extLst>
                </a:gridCol>
                <a:gridCol w="1314450">
                  <a:extLst>
                    <a:ext uri="{9D8B030D-6E8A-4147-A177-3AD203B41FA5}">
                      <a16:colId xmlns:a16="http://schemas.microsoft.com/office/drawing/2014/main" val="1269868940"/>
                    </a:ext>
                  </a:extLst>
                </a:gridCol>
                <a:gridCol w="1314450">
                  <a:extLst>
                    <a:ext uri="{9D8B030D-6E8A-4147-A177-3AD203B41FA5}">
                      <a16:colId xmlns:a16="http://schemas.microsoft.com/office/drawing/2014/main" val="655296430"/>
                    </a:ext>
                  </a:extLst>
                </a:gridCol>
              </a:tblGrid>
              <a:tr h="0">
                <a:tc>
                  <a:txBody>
                    <a:bodyPr/>
                    <a:lstStyle/>
                    <a:p>
                      <a:pPr fontAlgn="t"/>
                      <a:r>
                        <a:rPr lang="en-US" b="0" i="0">
                          <a:solidFill>
                            <a:srgbClr val="000000"/>
                          </a:solidFill>
                          <a:effectLst/>
                          <a:latin typeface="Arial" panose="020B0604020202020204" pitchFamily="34" charset="0"/>
                        </a:rPr>
                        <a:t>dose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Method</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Mean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gridSpan="2">
                  <a:txBody>
                    <a:bodyPr/>
                    <a:lstStyle/>
                    <a:p>
                      <a:pPr fontAlgn="t"/>
                      <a:r>
                        <a:rPr lang="en-US" b="0" i="0">
                          <a:solidFill>
                            <a:srgbClr val="000000"/>
                          </a:solidFill>
                          <a:effectLst/>
                          <a:latin typeface="Arial" panose="020B0604020202020204" pitchFamily="34" charset="0"/>
                        </a:rPr>
                        <a:t>95% CL Mean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a:txBody>
                    <a:bodyPr/>
                    <a:lstStyle/>
                    <a:p>
                      <a:pPr fontAlgn="t"/>
                      <a:r>
                        <a:rPr lang="en-US" b="0" i="0">
                          <a:solidFill>
                            <a:srgbClr val="000000"/>
                          </a:solidFill>
                          <a:effectLst/>
                          <a:latin typeface="Arial" panose="020B0604020202020204" pitchFamily="34" charset="0"/>
                        </a:rPr>
                        <a:t>Std Dev</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gridSpan="2">
                  <a:txBody>
                    <a:bodyPr/>
                    <a:lstStyle/>
                    <a:p>
                      <a:pPr fontAlgn="t"/>
                      <a:r>
                        <a:rPr lang="en-US" b="0" i="0">
                          <a:solidFill>
                            <a:srgbClr val="000000"/>
                          </a:solidFill>
                          <a:effectLst/>
                          <a:latin typeface="Arial" panose="020B0604020202020204" pitchFamily="34" charset="0"/>
                        </a:rPr>
                        <a:t>95% CL Std Dev</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extLst>
                  <a:ext uri="{0D108BD9-81ED-4DB2-BD59-A6C34878D82A}">
                    <a16:rowId xmlns:a16="http://schemas.microsoft.com/office/drawing/2014/main" val="656566139"/>
                  </a:ext>
                </a:extLst>
              </a:tr>
              <a:tr h="0">
                <a:tc>
                  <a:txBody>
                    <a:bodyPr/>
                    <a:lstStyle/>
                    <a:p>
                      <a:pPr fontAlgn="t"/>
                      <a:r>
                        <a:rPr lang="en-US" b="0" i="0">
                          <a:solidFill>
                            <a:srgbClr val="000000"/>
                          </a:solidFill>
                          <a:effectLst/>
                          <a:latin typeface="Arial" panose="020B0604020202020204" pitchFamily="34" charset="0"/>
                        </a:rPr>
                        <a:t>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76.5000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56.1431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96.8569</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12.7932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7.2472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47.7002</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75432470"/>
                  </a:ext>
                </a:extLst>
              </a:tr>
              <a:tr h="0">
                <a:tc>
                  <a:txBody>
                    <a:bodyPr/>
                    <a:lstStyle/>
                    <a:p>
                      <a:pPr fontAlgn="t"/>
                      <a:r>
                        <a:rPr lang="en-US" b="0" i="0" dirty="0">
                          <a:solidFill>
                            <a:srgbClr val="000000"/>
                          </a:solidFill>
                          <a:effectLst/>
                          <a:latin typeface="Arial" panose="020B0604020202020204" pitchFamily="34" charset="0"/>
                        </a:rPr>
                        <a:t>20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63.0000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51.4853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74.5147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9.2736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5.5561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26.6483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14843938"/>
                  </a:ext>
                </a:extLst>
              </a:tr>
              <a:tr h="0">
                <a:tc>
                  <a:txBody>
                    <a:bodyPr/>
                    <a:lstStyle/>
                    <a:p>
                      <a:pPr fontAlgn="t"/>
                      <a:r>
                        <a:rPr lang="en-US" b="0" i="0">
                          <a:solidFill>
                            <a:srgbClr val="000000"/>
                          </a:solidFill>
                          <a:effectLst/>
                          <a:latin typeface="Arial" panose="020B0604020202020204" pitchFamily="34" charset="0"/>
                        </a:rPr>
                        <a:t>Diff (1-2)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Pooled</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13.5000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-3.8246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30.8246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panose="020B0604020202020204" pitchFamily="34" charset="0"/>
                        </a:rPr>
                        <a:t>10.9218</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7.2212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22.2288</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227875"/>
                  </a:ext>
                </a:extLst>
              </a:tr>
              <a:tr h="0">
                <a:tc>
                  <a:txBody>
                    <a:bodyPr/>
                    <a:lstStyle/>
                    <a:p>
                      <a:pPr fontAlgn="t"/>
                      <a:r>
                        <a:rPr lang="en-US" b="0" i="0">
                          <a:solidFill>
                            <a:srgbClr val="000000"/>
                          </a:solidFill>
                          <a:effectLst/>
                          <a:latin typeface="Arial" panose="020B0604020202020204" pitchFamily="34" charset="0"/>
                        </a:rPr>
                        <a:t>Diff (1-2)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Satterthwaite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13.5000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-5.7232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32.7232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87996231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66356668"/>
              </p:ext>
            </p:extLst>
          </p:nvPr>
        </p:nvGraphicFramePr>
        <p:xfrm>
          <a:off x="838200" y="2264853"/>
          <a:ext cx="10515600" cy="1013460"/>
        </p:xfrm>
        <a:graphic>
          <a:graphicData uri="http://schemas.openxmlformats.org/drawingml/2006/table">
            <a:tbl>
              <a:tblPr/>
              <a:tblGrid>
                <a:gridCol w="2103120">
                  <a:extLst>
                    <a:ext uri="{9D8B030D-6E8A-4147-A177-3AD203B41FA5}">
                      <a16:colId xmlns:a16="http://schemas.microsoft.com/office/drawing/2014/main" val="1260969965"/>
                    </a:ext>
                  </a:extLst>
                </a:gridCol>
                <a:gridCol w="2103120">
                  <a:extLst>
                    <a:ext uri="{9D8B030D-6E8A-4147-A177-3AD203B41FA5}">
                      <a16:colId xmlns:a16="http://schemas.microsoft.com/office/drawing/2014/main" val="2577993196"/>
                    </a:ext>
                  </a:extLst>
                </a:gridCol>
                <a:gridCol w="2103120">
                  <a:extLst>
                    <a:ext uri="{9D8B030D-6E8A-4147-A177-3AD203B41FA5}">
                      <a16:colId xmlns:a16="http://schemas.microsoft.com/office/drawing/2014/main" val="3909893584"/>
                    </a:ext>
                  </a:extLst>
                </a:gridCol>
                <a:gridCol w="2103120">
                  <a:extLst>
                    <a:ext uri="{9D8B030D-6E8A-4147-A177-3AD203B41FA5}">
                      <a16:colId xmlns:a16="http://schemas.microsoft.com/office/drawing/2014/main" val="3157491998"/>
                    </a:ext>
                  </a:extLst>
                </a:gridCol>
                <a:gridCol w="2103120">
                  <a:extLst>
                    <a:ext uri="{9D8B030D-6E8A-4147-A177-3AD203B41FA5}">
                      <a16:colId xmlns:a16="http://schemas.microsoft.com/office/drawing/2014/main" val="2593234662"/>
                    </a:ext>
                  </a:extLst>
                </a:gridCol>
              </a:tblGrid>
              <a:tr h="0">
                <a:tc>
                  <a:txBody>
                    <a:bodyPr/>
                    <a:lstStyle/>
                    <a:p>
                      <a:pPr fontAlgn="t"/>
                      <a:r>
                        <a:rPr lang="en-US" b="0" i="0">
                          <a:solidFill>
                            <a:srgbClr val="000000"/>
                          </a:solidFill>
                          <a:effectLst/>
                          <a:latin typeface="Arial" panose="020B0604020202020204" pitchFamily="34" charset="0"/>
                        </a:rPr>
                        <a:t>Method</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Variances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t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Pr &gt; |t|</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37223051"/>
                  </a:ext>
                </a:extLst>
              </a:tr>
              <a:tr h="0">
                <a:tc>
                  <a:txBody>
                    <a:bodyPr/>
                    <a:lstStyle/>
                    <a:p>
                      <a:pPr fontAlgn="t"/>
                      <a:r>
                        <a:rPr lang="en-US" b="0" i="0">
                          <a:solidFill>
                            <a:srgbClr val="000000"/>
                          </a:solidFill>
                          <a:effectLst/>
                          <a:latin typeface="Arial" panose="020B0604020202020204" pitchFamily="34" charset="0"/>
                        </a:rPr>
                        <a:t>Pooled</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Equal</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1.84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0.1079</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69583350"/>
                  </a:ext>
                </a:extLst>
              </a:tr>
              <a:tr h="0">
                <a:tc>
                  <a:txBody>
                    <a:bodyPr/>
                    <a:lstStyle/>
                    <a:p>
                      <a:pPr fontAlgn="t"/>
                      <a:r>
                        <a:rPr lang="en-US" b="0" i="0">
                          <a:solidFill>
                            <a:srgbClr val="000000"/>
                          </a:solidFill>
                          <a:effectLst/>
                          <a:latin typeface="Arial" panose="020B0604020202020204" pitchFamily="34" charset="0"/>
                        </a:rPr>
                        <a:t>Satterthwaite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Unequal</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5.3441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1.77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0.1330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034703223"/>
                  </a:ext>
                </a:extLst>
              </a:tr>
            </a:tbl>
          </a:graphicData>
        </a:graphic>
      </p:graphicFrame>
      <p:sp>
        <p:nvSpPr>
          <p:cNvPr id="6" name="Oval 5"/>
          <p:cNvSpPr/>
          <p:nvPr/>
        </p:nvSpPr>
        <p:spPr>
          <a:xfrm>
            <a:off x="8891752" y="2017986"/>
            <a:ext cx="1629103" cy="15765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788166" y="1030014"/>
            <a:ext cx="3346429" cy="646331"/>
          </a:xfrm>
          <a:prstGeom prst="rect">
            <a:avLst/>
          </a:prstGeom>
          <a:noFill/>
        </p:spPr>
        <p:txBody>
          <a:bodyPr wrap="none" rtlCol="0">
            <a:spAutoFit/>
          </a:bodyPr>
          <a:lstStyle/>
          <a:p>
            <a:r>
              <a:rPr lang="en-US" dirty="0" smtClean="0"/>
              <a:t>Our test was not significant at the</a:t>
            </a:r>
          </a:p>
          <a:p>
            <a:r>
              <a:rPr lang="en-US" dirty="0" smtClean="0"/>
              <a:t>α = 0.05 level</a:t>
            </a:r>
            <a:endParaRPr lang="en-US" dirty="0"/>
          </a:p>
        </p:txBody>
      </p:sp>
    </p:spTree>
    <p:extLst>
      <p:ext uri="{BB962C8B-B14F-4D97-AF65-F5344CB8AC3E}">
        <p14:creationId xmlns:p14="http://schemas.microsoft.com/office/powerpoint/2010/main" val="3972888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compare two groups:</a:t>
            </a:r>
            <a:endParaRPr lang="en-US" dirty="0"/>
          </a:p>
        </p:txBody>
      </p:sp>
      <p:sp>
        <p:nvSpPr>
          <p:cNvPr id="3" name="Content Placeholder 2"/>
          <p:cNvSpPr>
            <a:spLocks noGrp="1"/>
          </p:cNvSpPr>
          <p:nvPr>
            <p:ph idx="1"/>
          </p:nvPr>
        </p:nvSpPr>
        <p:spPr/>
        <p:txBody>
          <a:bodyPr/>
          <a:lstStyle/>
          <a:p>
            <a:pPr marL="0" indent="0">
              <a:buNone/>
            </a:pPr>
            <a:r>
              <a:rPr lang="en-US" dirty="0" smtClean="0"/>
              <a:t>We can use a T-Test procedure</a:t>
            </a:r>
          </a:p>
          <a:p>
            <a:pPr marL="971550" lvl="1" indent="-514350">
              <a:buFont typeface="+mj-lt"/>
              <a:buAutoNum type="arabicPeriod"/>
            </a:pPr>
            <a:r>
              <a:rPr lang="en-US" dirty="0" smtClean="0"/>
              <a:t>This is one of the standard analysis techniques along with ANOVA</a:t>
            </a:r>
          </a:p>
          <a:p>
            <a:pPr marL="971550" lvl="1" indent="-514350">
              <a:buFont typeface="+mj-lt"/>
              <a:buAutoNum type="arabicPeriod"/>
            </a:pPr>
            <a:r>
              <a:rPr lang="en-US" dirty="0" smtClean="0"/>
              <a:t>Let </a:t>
            </a:r>
            <a:r>
              <a:rPr lang="el-GR" dirty="0" smtClean="0"/>
              <a:t>α</a:t>
            </a:r>
            <a:r>
              <a:rPr lang="en-US" dirty="0" smtClean="0"/>
              <a:t> = 0.05</a:t>
            </a:r>
          </a:p>
          <a:p>
            <a:pPr marL="971550" lvl="1" indent="-514350">
              <a:buFont typeface="+mj-lt"/>
              <a:buAutoNum type="arabicPeriod"/>
            </a:pPr>
            <a:r>
              <a:rPr lang="en-US" dirty="0" smtClean="0"/>
              <a:t>Test for </a:t>
            </a:r>
            <a:r>
              <a:rPr lang="en-US" dirty="0"/>
              <a:t>t</a:t>
            </a:r>
            <a:r>
              <a:rPr lang="en-US" dirty="0" smtClean="0"/>
              <a:t>he differences in means the two groups</a:t>
            </a:r>
          </a:p>
          <a:p>
            <a:pPr marL="971550" lvl="1" indent="-514350">
              <a:buFont typeface="+mj-lt"/>
              <a:buAutoNum type="arabicPeriod"/>
            </a:pPr>
            <a:r>
              <a:rPr lang="en-US" dirty="0" smtClean="0"/>
              <a:t>This is a standard HYPOTHESIS Test you have learned about previously. </a:t>
            </a:r>
          </a:p>
          <a:p>
            <a:pPr marL="971550" lvl="1" indent="-514350">
              <a:buFont typeface="+mj-lt"/>
              <a:buAutoNum type="arabicPeriod"/>
            </a:pPr>
            <a:endParaRPr lang="en-US" dirty="0"/>
          </a:p>
          <a:p>
            <a:pPr marL="0" indent="0">
              <a:buNone/>
            </a:pPr>
            <a:r>
              <a:rPr lang="en-US" dirty="0" smtClean="0"/>
              <a:t>Assumptions</a:t>
            </a:r>
          </a:p>
          <a:p>
            <a:pPr marL="971550" lvl="1" indent="-514350">
              <a:buFont typeface="+mj-lt"/>
              <a:buAutoNum type="arabicPeriod"/>
            </a:pPr>
            <a:r>
              <a:rPr lang="en-US" dirty="0" smtClean="0"/>
              <a:t>Normal(</a:t>
            </a:r>
            <a:r>
              <a:rPr lang="en-US" dirty="0" err="1" smtClean="0"/>
              <a:t>ish</a:t>
            </a:r>
            <a:r>
              <a:rPr lang="en-US" dirty="0" smtClean="0"/>
              <a:t>) data</a:t>
            </a:r>
          </a:p>
          <a:p>
            <a:pPr marL="971550" lvl="1" indent="-514350">
              <a:buFont typeface="+mj-lt"/>
              <a:buAutoNum type="arabicPeriod"/>
            </a:pPr>
            <a:r>
              <a:rPr lang="en-US" dirty="0" smtClean="0"/>
              <a:t>Variance </a:t>
            </a:r>
          </a:p>
          <a:p>
            <a:pPr marL="971550" lvl="1" indent="-514350">
              <a:buFont typeface="+mj-lt"/>
              <a:buAutoNum type="arabicPeriod"/>
            </a:pPr>
            <a:r>
              <a:rPr lang="en-US" dirty="0" smtClean="0"/>
              <a:t>Random error IS independent and identically distributed </a:t>
            </a:r>
          </a:p>
          <a:p>
            <a:pPr marL="0" indent="0">
              <a:buNone/>
            </a:pPr>
            <a:endParaRPr lang="en-US" dirty="0" smtClean="0"/>
          </a:p>
          <a:p>
            <a:endParaRPr lang="en-US" dirty="0"/>
          </a:p>
        </p:txBody>
      </p:sp>
    </p:spTree>
    <p:extLst>
      <p:ext uri="{BB962C8B-B14F-4D97-AF65-F5344CB8AC3E}">
        <p14:creationId xmlns:p14="http://schemas.microsoft.com/office/powerpoint/2010/main" val="9121040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3476"/>
            <a:ext cx="10515600" cy="5693487"/>
          </a:xfrm>
        </p:spPr>
        <p:txBody>
          <a:bodyPr/>
          <a:lstStyle/>
          <a:p>
            <a:pPr marL="0" indent="0">
              <a:buNone/>
            </a:pPr>
            <a:r>
              <a:rPr lang="en-US" dirty="0" smtClean="0"/>
              <a:t>There is not enough evidence to conclude a difference between </a:t>
            </a:r>
            <a:r>
              <a:rPr lang="en-US" dirty="0" err="1" smtClean="0"/>
              <a:t>between</a:t>
            </a:r>
            <a:r>
              <a:rPr lang="en-US" dirty="0" smtClean="0"/>
              <a:t> the 0</a:t>
            </a:r>
            <a:r>
              <a:rPr lang="el-GR" dirty="0"/>
              <a:t> μ</a:t>
            </a:r>
            <a:r>
              <a:rPr lang="en-US" dirty="0" smtClean="0"/>
              <a:t>g and the 20</a:t>
            </a:r>
            <a:r>
              <a:rPr lang="el-GR" dirty="0"/>
              <a:t> μ</a:t>
            </a:r>
            <a:r>
              <a:rPr lang="en-US" dirty="0" smtClean="0"/>
              <a:t>g doses? Did we have enough power? </a:t>
            </a:r>
          </a:p>
          <a:p>
            <a:pPr marL="0" indent="0">
              <a:buNone/>
            </a:pPr>
            <a:endParaRPr lang="en-US" dirty="0"/>
          </a:p>
          <a:p>
            <a:pPr marL="0" indent="0">
              <a:buNone/>
            </a:pPr>
            <a:r>
              <a:rPr lang="en-US" dirty="0" smtClean="0"/>
              <a:t>Let’s see using </a:t>
            </a:r>
            <a:r>
              <a:rPr lang="en-US" dirty="0" err="1" smtClean="0"/>
              <a:t>proc</a:t>
            </a:r>
            <a:r>
              <a:rPr lang="en-US" dirty="0" smtClean="0"/>
              <a:t> power: </a:t>
            </a:r>
          </a:p>
          <a:p>
            <a:pPr marL="0" indent="0">
              <a:buNone/>
            </a:pPr>
            <a:r>
              <a:rPr lang="en-US" dirty="0"/>
              <a:t>	</a:t>
            </a:r>
            <a:r>
              <a:rPr lang="en-US" dirty="0" smtClean="0"/>
              <a:t>Assume:</a:t>
            </a:r>
          </a:p>
          <a:p>
            <a:pPr marL="1885950" lvl="3" indent="-514350">
              <a:buFont typeface="+mj-lt"/>
              <a:buAutoNum type="arabicPeriod"/>
            </a:pPr>
            <a:r>
              <a:rPr lang="en-US" dirty="0" smtClean="0"/>
              <a:t>The difference we saw was real. </a:t>
            </a:r>
          </a:p>
          <a:p>
            <a:pPr marL="1885950" lvl="3" indent="-514350">
              <a:buFont typeface="+mj-lt"/>
              <a:buAutoNum type="arabicPeriod"/>
            </a:pPr>
            <a:r>
              <a:rPr lang="en-US" dirty="0" smtClean="0"/>
              <a:t>The observed variance is real. </a:t>
            </a:r>
          </a:p>
          <a:p>
            <a:pPr marL="1885950" lvl="3" indent="-514350">
              <a:buFont typeface="+mj-lt"/>
              <a:buAutoNum type="arabicPeriod"/>
            </a:pPr>
            <a:r>
              <a:rPr lang="en-US" dirty="0" smtClean="0"/>
              <a:t>We are using a t-test for the difference</a:t>
            </a:r>
          </a:p>
        </p:txBody>
      </p:sp>
    </p:spTree>
    <p:extLst>
      <p:ext uri="{BB962C8B-B14F-4D97-AF65-F5344CB8AC3E}">
        <p14:creationId xmlns:p14="http://schemas.microsoft.com/office/powerpoint/2010/main" val="24496515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48607" y="1519279"/>
            <a:ext cx="6537434" cy="4093428"/>
          </a:xfrm>
          <a:prstGeom prst="rect">
            <a:avLst/>
          </a:prstGeom>
        </p:spPr>
        <p:txBody>
          <a:bodyPr wrap="square">
            <a:spAutoFit/>
          </a:bodyPr>
          <a:lstStyle/>
          <a:p>
            <a:endParaRPr lang="en-US" sz="2000" dirty="0">
              <a:solidFill>
                <a:srgbClr val="000000"/>
              </a:solidFill>
              <a:latin typeface="Courier New" panose="02070309020205020404" pitchFamily="49" charset="0"/>
            </a:endParaRPr>
          </a:p>
          <a:p>
            <a:r>
              <a:rPr lang="en-US" sz="2000" dirty="0">
                <a:solidFill>
                  <a:srgbClr val="008000"/>
                </a:solidFill>
                <a:latin typeface="Courier New" panose="02070309020205020404" pitchFamily="49" charset="0"/>
              </a:rPr>
              <a:t>/*what was the (approximate) power to detect a </a:t>
            </a:r>
            <a:r>
              <a:rPr lang="en-US" sz="2000" dirty="0" smtClean="0">
                <a:solidFill>
                  <a:srgbClr val="008000"/>
                </a:solidFill>
                <a:latin typeface="Courier New" panose="02070309020205020404" pitchFamily="49" charset="0"/>
              </a:rPr>
              <a:t>difference </a:t>
            </a:r>
            <a:r>
              <a:rPr lang="en-US" sz="2000" dirty="0">
                <a:solidFill>
                  <a:srgbClr val="008000"/>
                </a:solidFill>
                <a:latin typeface="Courier New" panose="02070309020205020404" pitchFamily="49" charset="0"/>
              </a:rPr>
              <a:t>between</a:t>
            </a:r>
          </a:p>
          <a:p>
            <a:r>
              <a:rPr lang="en-US" sz="2000" dirty="0">
                <a:solidFill>
                  <a:srgbClr val="008000"/>
                </a:solidFill>
                <a:latin typeface="Courier New" panose="02070309020205020404" pitchFamily="49" charset="0"/>
              </a:rPr>
              <a:t>  the two groups. Note: our sample size per group is not even*/</a:t>
            </a:r>
            <a:r>
              <a:rPr lang="en-US" sz="2000" dirty="0">
                <a:solidFill>
                  <a:srgbClr val="000000"/>
                </a:solidFill>
                <a:latin typeface="Courier New" panose="02070309020205020404" pitchFamily="49" charset="0"/>
              </a:rPr>
              <a:t> </a:t>
            </a:r>
          </a:p>
          <a:p>
            <a:r>
              <a:rPr lang="en-US" sz="2000" b="1" dirty="0" err="1">
                <a:solidFill>
                  <a:srgbClr val="000080"/>
                </a:solidFill>
                <a:latin typeface="Courier New" panose="02070309020205020404" pitchFamily="49" charset="0"/>
              </a:rPr>
              <a:t>proc</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power</a:t>
            </a:r>
            <a:r>
              <a:rPr lang="en-US" sz="2000" dirty="0">
                <a:solidFill>
                  <a:srgbClr val="000000"/>
                </a:solidFill>
                <a:latin typeface="Courier New" panose="02070309020205020404" pitchFamily="49" charset="0"/>
              </a:rPr>
              <a:t>;</a:t>
            </a:r>
          </a:p>
          <a:p>
            <a:r>
              <a:rPr lang="en-US" sz="2000" dirty="0">
                <a:solidFill>
                  <a:srgbClr val="000000"/>
                </a:solidFill>
                <a:latin typeface="Courier New" panose="02070309020205020404" pitchFamily="49" charset="0"/>
              </a:rPr>
              <a:t>      </a:t>
            </a:r>
            <a:r>
              <a:rPr lang="en-US" sz="2000" dirty="0" err="1">
                <a:solidFill>
                  <a:srgbClr val="0000FF"/>
                </a:solidFill>
                <a:latin typeface="Courier New" panose="02070309020205020404" pitchFamily="49" charset="0"/>
              </a:rPr>
              <a:t>twosamplemeans</a:t>
            </a:r>
            <a:endParaRPr lang="en-US" sz="2000" dirty="0">
              <a:solidFill>
                <a:srgbClr val="000000"/>
              </a:solidFill>
              <a:latin typeface="Courier New" panose="02070309020205020404" pitchFamily="49" charset="0"/>
            </a:endParaRPr>
          </a:p>
          <a:p>
            <a:r>
              <a:rPr lang="en-US" sz="2000" dirty="0">
                <a:solidFill>
                  <a:srgbClr val="000000"/>
                </a:solidFill>
                <a:latin typeface="Courier New" panose="02070309020205020404" pitchFamily="49" charset="0"/>
              </a:rPr>
              <a:t>	  </a:t>
            </a:r>
            <a:r>
              <a:rPr lang="en-US" sz="2000" dirty="0">
                <a:solidFill>
                  <a:srgbClr val="0000FF"/>
                </a:solidFill>
                <a:latin typeface="Courier New" panose="02070309020205020404" pitchFamily="49" charset="0"/>
              </a:rPr>
              <a:t>test</a:t>
            </a:r>
            <a:r>
              <a:rPr lang="en-US" sz="2000" dirty="0">
                <a:solidFill>
                  <a:srgbClr val="000000"/>
                </a:solidFill>
                <a:latin typeface="Courier New" panose="02070309020205020404" pitchFamily="49" charset="0"/>
              </a:rPr>
              <a:t>=diff</a:t>
            </a:r>
          </a:p>
          <a:p>
            <a:r>
              <a:rPr lang="en-US" sz="2000" dirty="0">
                <a:solidFill>
                  <a:srgbClr val="000000"/>
                </a:solidFill>
                <a:latin typeface="Courier New" panose="02070309020205020404" pitchFamily="49" charset="0"/>
              </a:rPr>
              <a:t>	  </a:t>
            </a:r>
            <a:r>
              <a:rPr lang="en-US" sz="2000" dirty="0" err="1">
                <a:solidFill>
                  <a:srgbClr val="0000FF"/>
                </a:solidFill>
                <a:latin typeface="Courier New" panose="02070309020205020404" pitchFamily="49" charset="0"/>
              </a:rPr>
              <a:t>meandiff</a:t>
            </a:r>
            <a:r>
              <a:rPr lang="en-US" sz="2000" dirty="0">
                <a:solidFill>
                  <a:srgbClr val="000000"/>
                </a:solidFill>
                <a:latin typeface="Courier New" panose="02070309020205020404" pitchFamily="49" charset="0"/>
              </a:rPr>
              <a:t> = </a:t>
            </a:r>
            <a:r>
              <a:rPr lang="en-US" sz="2000" b="1" dirty="0">
                <a:solidFill>
                  <a:srgbClr val="008080"/>
                </a:solidFill>
                <a:latin typeface="Courier New" panose="02070309020205020404" pitchFamily="49" charset="0"/>
              </a:rPr>
              <a:t>13.5</a:t>
            </a:r>
            <a:endParaRPr lang="en-US" sz="2000" dirty="0">
              <a:solidFill>
                <a:srgbClr val="000000"/>
              </a:solidFill>
              <a:latin typeface="Courier New" panose="02070309020205020404" pitchFamily="49" charset="0"/>
            </a:endParaRPr>
          </a:p>
          <a:p>
            <a:r>
              <a:rPr lang="en-US" sz="2000" dirty="0">
                <a:solidFill>
                  <a:srgbClr val="000000"/>
                </a:solidFill>
                <a:latin typeface="Courier New" panose="02070309020205020404" pitchFamily="49" charset="0"/>
              </a:rPr>
              <a:t>	  </a:t>
            </a:r>
            <a:r>
              <a:rPr lang="en-US" sz="2000" dirty="0" err="1">
                <a:solidFill>
                  <a:srgbClr val="0000FF"/>
                </a:solidFill>
                <a:latin typeface="Courier New" panose="02070309020205020404" pitchFamily="49" charset="0"/>
              </a:rPr>
              <a:t>stddev</a:t>
            </a:r>
            <a:r>
              <a:rPr lang="en-US" sz="2000" dirty="0">
                <a:solidFill>
                  <a:srgbClr val="000000"/>
                </a:solidFill>
                <a:latin typeface="Courier New" panose="02070309020205020404" pitchFamily="49" charset="0"/>
              </a:rPr>
              <a:t> = </a:t>
            </a:r>
            <a:r>
              <a:rPr lang="en-US" sz="2000" b="1" dirty="0">
                <a:solidFill>
                  <a:srgbClr val="008080"/>
                </a:solidFill>
                <a:latin typeface="Courier New" panose="02070309020205020404" pitchFamily="49" charset="0"/>
              </a:rPr>
              <a:t>10.9</a:t>
            </a:r>
            <a:endParaRPr lang="en-US" sz="2000" dirty="0">
              <a:solidFill>
                <a:srgbClr val="000000"/>
              </a:solidFill>
              <a:latin typeface="Courier New" panose="02070309020205020404" pitchFamily="49" charset="0"/>
            </a:endParaRPr>
          </a:p>
          <a:p>
            <a:r>
              <a:rPr lang="en-US" sz="2000" dirty="0">
                <a:solidFill>
                  <a:srgbClr val="000000"/>
                </a:solidFill>
                <a:latin typeface="Courier New" panose="02070309020205020404" pitchFamily="49" charset="0"/>
              </a:rPr>
              <a:t>	  </a:t>
            </a:r>
            <a:r>
              <a:rPr lang="en-US" sz="2000" dirty="0" err="1">
                <a:solidFill>
                  <a:srgbClr val="0000FF"/>
                </a:solidFill>
                <a:latin typeface="Courier New" panose="02070309020205020404" pitchFamily="49" charset="0"/>
              </a:rPr>
              <a:t>ntotal</a:t>
            </a:r>
            <a:r>
              <a:rPr lang="en-US" sz="2000" dirty="0">
                <a:solidFill>
                  <a:srgbClr val="000000"/>
                </a:solidFill>
                <a:latin typeface="Courier New" panose="02070309020205020404" pitchFamily="49" charset="0"/>
              </a:rPr>
              <a:t> = </a:t>
            </a:r>
            <a:r>
              <a:rPr lang="en-US" sz="2000" b="1" dirty="0">
                <a:solidFill>
                  <a:srgbClr val="008080"/>
                </a:solidFill>
                <a:latin typeface="Courier New" panose="02070309020205020404" pitchFamily="49" charset="0"/>
              </a:rPr>
              <a:t>9</a:t>
            </a:r>
            <a:r>
              <a:rPr lang="en-US" sz="2000" dirty="0">
                <a:solidFill>
                  <a:srgbClr val="000000"/>
                </a:solidFill>
                <a:latin typeface="Courier New" panose="02070309020205020404" pitchFamily="49" charset="0"/>
              </a:rPr>
              <a:t> </a:t>
            </a:r>
          </a:p>
          <a:p>
            <a:r>
              <a:rPr lang="en-US" sz="2000" dirty="0">
                <a:solidFill>
                  <a:srgbClr val="000000"/>
                </a:solidFill>
                <a:latin typeface="Courier New" panose="02070309020205020404" pitchFamily="49" charset="0"/>
              </a:rPr>
              <a:t>	  </a:t>
            </a:r>
            <a:r>
              <a:rPr lang="en-US" sz="2000" dirty="0">
                <a:solidFill>
                  <a:srgbClr val="0000FF"/>
                </a:solidFill>
                <a:latin typeface="Courier New" panose="02070309020205020404" pitchFamily="49" charset="0"/>
              </a:rPr>
              <a:t>power</a:t>
            </a:r>
            <a:r>
              <a:rPr lang="en-US" sz="2000" dirty="0">
                <a:solidFill>
                  <a:srgbClr val="000000"/>
                </a:solidFill>
                <a:latin typeface="Courier New" panose="02070309020205020404" pitchFamily="49" charset="0"/>
              </a:rPr>
              <a:t> = </a:t>
            </a:r>
            <a:r>
              <a:rPr lang="en-US" sz="2000" b="1" dirty="0">
                <a:solidFill>
                  <a:srgbClr val="008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80"/>
                </a:solidFill>
                <a:latin typeface="Courier New" panose="02070309020205020404" pitchFamily="49" charset="0"/>
              </a:rPr>
              <a:t>run</a:t>
            </a:r>
            <a:r>
              <a:rPr lang="en-US" sz="2000" dirty="0">
                <a:solidFill>
                  <a:srgbClr val="000000"/>
                </a:solidFill>
                <a:latin typeface="Courier New" panose="02070309020205020404" pitchFamily="49" charset="0"/>
              </a:rPr>
              <a:t>; </a:t>
            </a:r>
            <a:endParaRPr lang="en-US" sz="2000" dirty="0"/>
          </a:p>
        </p:txBody>
      </p:sp>
    </p:spTree>
    <p:extLst>
      <p:ext uri="{BB962C8B-B14F-4D97-AF65-F5344CB8AC3E}">
        <p14:creationId xmlns:p14="http://schemas.microsoft.com/office/powerpoint/2010/main" val="744600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34106900"/>
              </p:ext>
            </p:extLst>
          </p:nvPr>
        </p:nvGraphicFramePr>
        <p:xfrm>
          <a:off x="838200" y="467109"/>
          <a:ext cx="10515600" cy="4053840"/>
        </p:xfrm>
        <a:graphic>
          <a:graphicData uri="http://schemas.openxmlformats.org/drawingml/2006/table">
            <a:tbl>
              <a:tblPr/>
              <a:tblGrid>
                <a:gridCol w="5257800">
                  <a:extLst>
                    <a:ext uri="{9D8B030D-6E8A-4147-A177-3AD203B41FA5}">
                      <a16:colId xmlns:a16="http://schemas.microsoft.com/office/drawing/2014/main" val="1636068877"/>
                    </a:ext>
                  </a:extLst>
                </a:gridCol>
                <a:gridCol w="5257800">
                  <a:extLst>
                    <a:ext uri="{9D8B030D-6E8A-4147-A177-3AD203B41FA5}">
                      <a16:colId xmlns:a16="http://schemas.microsoft.com/office/drawing/2014/main" val="1725855639"/>
                    </a:ext>
                  </a:extLst>
                </a:gridCol>
              </a:tblGrid>
              <a:tr h="0">
                <a:tc gridSpan="2">
                  <a:txBody>
                    <a:bodyPr/>
                    <a:lstStyle/>
                    <a:p>
                      <a:pPr fontAlgn="t"/>
                      <a:r>
                        <a:rPr lang="en-US" b="0" i="0">
                          <a:solidFill>
                            <a:srgbClr val="000000"/>
                          </a:solidFill>
                          <a:effectLst/>
                          <a:latin typeface="Arial" panose="020B0604020202020204" pitchFamily="34" charset="0"/>
                        </a:rPr>
                        <a:t>Fixed Scenario Elements</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extLst>
                  <a:ext uri="{0D108BD9-81ED-4DB2-BD59-A6C34878D82A}">
                    <a16:rowId xmlns:a16="http://schemas.microsoft.com/office/drawing/2014/main" val="4122412768"/>
                  </a:ext>
                </a:extLst>
              </a:tr>
              <a:tr h="0">
                <a:tc>
                  <a:txBody>
                    <a:bodyPr/>
                    <a:lstStyle/>
                    <a:p>
                      <a:pPr fontAlgn="t"/>
                      <a:r>
                        <a:rPr lang="en-US" b="0" i="0">
                          <a:solidFill>
                            <a:srgbClr val="000000"/>
                          </a:solidFill>
                          <a:effectLst/>
                          <a:latin typeface="Arial" panose="020B0604020202020204" pitchFamily="34" charset="0"/>
                        </a:rPr>
                        <a:t>Distribution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Normal</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26412426"/>
                  </a:ext>
                </a:extLst>
              </a:tr>
              <a:tr h="0">
                <a:tc>
                  <a:txBody>
                    <a:bodyPr/>
                    <a:lstStyle/>
                    <a:p>
                      <a:pPr fontAlgn="t"/>
                      <a:r>
                        <a:rPr lang="en-US" b="0" i="0">
                          <a:solidFill>
                            <a:srgbClr val="000000"/>
                          </a:solidFill>
                          <a:effectLst/>
                          <a:latin typeface="Arial" panose="020B0604020202020204" pitchFamily="34" charset="0"/>
                        </a:rPr>
                        <a:t>Method</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Exact</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425456288"/>
                  </a:ext>
                </a:extLst>
              </a:tr>
              <a:tr h="0">
                <a:tc>
                  <a:txBody>
                    <a:bodyPr/>
                    <a:lstStyle/>
                    <a:p>
                      <a:pPr fontAlgn="t"/>
                      <a:r>
                        <a:rPr lang="en-US" b="0" i="0" dirty="0">
                          <a:solidFill>
                            <a:srgbClr val="000000"/>
                          </a:solidFill>
                          <a:effectLst/>
                          <a:latin typeface="Arial" panose="020B0604020202020204" pitchFamily="34" charset="0"/>
                        </a:rPr>
                        <a:t>Mean Difference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13.5</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70754241"/>
                  </a:ext>
                </a:extLst>
              </a:tr>
              <a:tr h="0">
                <a:tc>
                  <a:txBody>
                    <a:bodyPr/>
                    <a:lstStyle/>
                    <a:p>
                      <a:pPr fontAlgn="t"/>
                      <a:r>
                        <a:rPr lang="en-US" b="0" i="0" dirty="0">
                          <a:solidFill>
                            <a:srgbClr val="000000"/>
                          </a:solidFill>
                          <a:effectLst/>
                          <a:latin typeface="Arial" panose="020B0604020202020204" pitchFamily="34" charset="0"/>
                        </a:rPr>
                        <a:t>Standard Deviation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10.9</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34129981"/>
                  </a:ext>
                </a:extLst>
              </a:tr>
              <a:tr h="0">
                <a:tc>
                  <a:txBody>
                    <a:bodyPr/>
                    <a:lstStyle/>
                    <a:p>
                      <a:pPr fontAlgn="t"/>
                      <a:r>
                        <a:rPr lang="en-US" b="0" i="0">
                          <a:solidFill>
                            <a:srgbClr val="000000"/>
                          </a:solidFill>
                          <a:effectLst/>
                          <a:latin typeface="Arial" panose="020B0604020202020204" pitchFamily="34" charset="0"/>
                        </a:rPr>
                        <a:t>Nominal Total Sample Size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9</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87218886"/>
                  </a:ext>
                </a:extLst>
              </a:tr>
              <a:tr h="0">
                <a:tc>
                  <a:txBody>
                    <a:bodyPr/>
                    <a:lstStyle/>
                    <a:p>
                      <a:pPr fontAlgn="t"/>
                      <a:r>
                        <a:rPr lang="en-US" b="0" i="0">
                          <a:solidFill>
                            <a:srgbClr val="000000"/>
                          </a:solidFill>
                          <a:effectLst/>
                          <a:latin typeface="Arial" panose="020B0604020202020204" pitchFamily="34" charset="0"/>
                        </a:rPr>
                        <a:t>Actual Total Sample Size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8</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922319"/>
                  </a:ext>
                </a:extLst>
              </a:tr>
              <a:tr h="0">
                <a:tc>
                  <a:txBody>
                    <a:bodyPr/>
                    <a:lstStyle/>
                    <a:p>
                      <a:pPr fontAlgn="t"/>
                      <a:r>
                        <a:rPr lang="en-US" b="0" i="0">
                          <a:solidFill>
                            <a:srgbClr val="000000"/>
                          </a:solidFill>
                          <a:effectLst/>
                          <a:latin typeface="Arial" panose="020B0604020202020204" pitchFamily="34" charset="0"/>
                        </a:rPr>
                        <a:t>Number of Sides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73323218"/>
                  </a:ext>
                </a:extLst>
              </a:tr>
              <a:tr h="0">
                <a:tc>
                  <a:txBody>
                    <a:bodyPr/>
                    <a:lstStyle/>
                    <a:p>
                      <a:pPr fontAlgn="t"/>
                      <a:r>
                        <a:rPr lang="en-US" b="0" i="0">
                          <a:solidFill>
                            <a:srgbClr val="000000"/>
                          </a:solidFill>
                          <a:effectLst/>
                          <a:latin typeface="Arial" panose="020B0604020202020204" pitchFamily="34" charset="0"/>
                        </a:rPr>
                        <a:t>Null Difference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963316"/>
                  </a:ext>
                </a:extLst>
              </a:tr>
              <a:tr h="0">
                <a:tc>
                  <a:txBody>
                    <a:bodyPr/>
                    <a:lstStyle/>
                    <a:p>
                      <a:pPr fontAlgn="t"/>
                      <a:r>
                        <a:rPr lang="en-US" b="0" i="0">
                          <a:solidFill>
                            <a:srgbClr val="000000"/>
                          </a:solidFill>
                          <a:effectLst/>
                          <a:latin typeface="Arial" panose="020B0604020202020204" pitchFamily="34" charset="0"/>
                        </a:rPr>
                        <a:t>Alpha</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0.05</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67429162"/>
                  </a:ext>
                </a:extLst>
              </a:tr>
              <a:tr h="0">
                <a:tc>
                  <a:txBody>
                    <a:bodyPr/>
                    <a:lstStyle/>
                    <a:p>
                      <a:pPr fontAlgn="t"/>
                      <a:r>
                        <a:rPr lang="en-US" b="0" i="0">
                          <a:solidFill>
                            <a:srgbClr val="000000"/>
                          </a:solidFill>
                          <a:effectLst/>
                          <a:latin typeface="Arial" panose="020B0604020202020204" pitchFamily="34" charset="0"/>
                        </a:rPr>
                        <a:t>Group 1 Weight</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64471564"/>
                  </a:ext>
                </a:extLst>
              </a:tr>
              <a:tr h="0">
                <a:tc>
                  <a:txBody>
                    <a:bodyPr/>
                    <a:lstStyle/>
                    <a:p>
                      <a:pPr fontAlgn="t"/>
                      <a:r>
                        <a:rPr lang="en-US" b="0" i="0">
                          <a:solidFill>
                            <a:srgbClr val="000000"/>
                          </a:solidFill>
                          <a:effectLst/>
                          <a:latin typeface="Arial" panose="020B0604020202020204" pitchFamily="34" charset="0"/>
                        </a:rPr>
                        <a:t>Group 2 Weight</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2884554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38924573"/>
              </p:ext>
            </p:extLst>
          </p:nvPr>
        </p:nvGraphicFramePr>
        <p:xfrm>
          <a:off x="838200" y="5302344"/>
          <a:ext cx="10515600" cy="1013460"/>
        </p:xfrm>
        <a:graphic>
          <a:graphicData uri="http://schemas.openxmlformats.org/drawingml/2006/table">
            <a:tbl>
              <a:tblPr/>
              <a:tblGrid>
                <a:gridCol w="10515600">
                  <a:extLst>
                    <a:ext uri="{9D8B030D-6E8A-4147-A177-3AD203B41FA5}">
                      <a16:colId xmlns:a16="http://schemas.microsoft.com/office/drawing/2014/main" val="3300557636"/>
                    </a:ext>
                  </a:extLst>
                </a:gridCol>
              </a:tblGrid>
              <a:tr h="0">
                <a:tc>
                  <a:txBody>
                    <a:bodyPr/>
                    <a:lstStyle/>
                    <a:p>
                      <a:pPr fontAlgn="t"/>
                      <a:r>
                        <a:rPr lang="en-US" b="0" i="0">
                          <a:solidFill>
                            <a:srgbClr val="000000"/>
                          </a:solidFill>
                          <a:effectLst/>
                          <a:latin typeface="Arial" panose="020B0604020202020204" pitchFamily="34" charset="0"/>
                        </a:rPr>
                        <a:t>Computed Power</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28309647"/>
                  </a:ext>
                </a:extLst>
              </a:tr>
              <a:tr h="0">
                <a:tc>
                  <a:txBody>
                    <a:bodyPr/>
                    <a:lstStyle/>
                    <a:p>
                      <a:pPr fontAlgn="t"/>
                      <a:r>
                        <a:rPr lang="en-US" b="0" i="0">
                          <a:solidFill>
                            <a:srgbClr val="000000"/>
                          </a:solidFill>
                          <a:effectLst/>
                          <a:latin typeface="Arial" panose="020B0604020202020204" pitchFamily="34" charset="0"/>
                        </a:rPr>
                        <a:t>Power</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443816522"/>
                  </a:ext>
                </a:extLst>
              </a:tr>
              <a:tr h="0">
                <a:tc>
                  <a:txBody>
                    <a:bodyPr/>
                    <a:lstStyle/>
                    <a:p>
                      <a:pPr fontAlgn="t"/>
                      <a:r>
                        <a:rPr lang="en-US" b="0" i="0" dirty="0">
                          <a:solidFill>
                            <a:srgbClr val="000000"/>
                          </a:solidFill>
                          <a:effectLst/>
                          <a:latin typeface="Arial" panose="020B0604020202020204" pitchFamily="34" charset="0"/>
                        </a:rPr>
                        <a:t>0.315</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129410792"/>
                  </a:ext>
                </a:extLst>
              </a:tr>
            </a:tbl>
          </a:graphicData>
        </a:graphic>
      </p:graphicFrame>
      <p:sp>
        <p:nvSpPr>
          <p:cNvPr id="6" name="Rectangle 1"/>
          <p:cNvSpPr>
            <a:spLocks noChangeArrowheads="1"/>
          </p:cNvSpPr>
          <p:nvPr/>
        </p:nvSpPr>
        <p:spPr bwMode="auto">
          <a:xfrm>
            <a:off x="838200" y="4671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45720" rIns="50784"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Oval 6"/>
          <p:cNvSpPr/>
          <p:nvPr/>
        </p:nvSpPr>
        <p:spPr>
          <a:xfrm>
            <a:off x="252248" y="4929352"/>
            <a:ext cx="2343807" cy="17972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478924" y="4744686"/>
            <a:ext cx="5046766" cy="369332"/>
          </a:xfrm>
          <a:prstGeom prst="rect">
            <a:avLst/>
          </a:prstGeom>
          <a:noFill/>
        </p:spPr>
        <p:txBody>
          <a:bodyPr wrap="none" rtlCol="0">
            <a:spAutoFit/>
          </a:bodyPr>
          <a:lstStyle/>
          <a:p>
            <a:r>
              <a:rPr lang="en-US" dirty="0" smtClean="0"/>
              <a:t>We only had a 31.5% chance to detect a difference. </a:t>
            </a:r>
            <a:endParaRPr lang="en-US" dirty="0"/>
          </a:p>
        </p:txBody>
      </p:sp>
      <p:cxnSp>
        <p:nvCxnSpPr>
          <p:cNvPr id="10" name="Straight Connector 9"/>
          <p:cNvCxnSpPr>
            <a:stCxn id="8" idx="1"/>
            <a:endCxn id="7" idx="7"/>
          </p:cNvCxnSpPr>
          <p:nvPr/>
        </p:nvCxnSpPr>
        <p:spPr>
          <a:xfrm flipH="1">
            <a:off x="2252812" y="4929352"/>
            <a:ext cx="1226112" cy="2632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582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accent1">
                    <a:lumMod val="75000"/>
                  </a:schemeClr>
                </a:solidFill>
              </a:rPr>
              <a:t>What is the sample size we need for a 90% probability to detect the difference? </a:t>
            </a:r>
            <a:endParaRPr lang="en-US" sz="2800" dirty="0">
              <a:solidFill>
                <a:schemeClr val="accent1">
                  <a:lumMod val="75000"/>
                </a:schemeClr>
              </a:solidFill>
            </a:endParaRPr>
          </a:p>
        </p:txBody>
      </p:sp>
      <p:sp>
        <p:nvSpPr>
          <p:cNvPr id="4" name="Rectangle 3"/>
          <p:cNvSpPr/>
          <p:nvPr/>
        </p:nvSpPr>
        <p:spPr>
          <a:xfrm>
            <a:off x="3047999" y="2065817"/>
            <a:ext cx="7535917" cy="3693319"/>
          </a:xfrm>
          <a:prstGeom prst="rect">
            <a:avLst/>
          </a:prstGeom>
        </p:spPr>
        <p:txBody>
          <a:bodyPr wrap="square">
            <a:spAutoFit/>
          </a:bodyPr>
          <a:lstStyle/>
          <a:p>
            <a:r>
              <a:rPr lang="en-US" dirty="0">
                <a:solidFill>
                  <a:srgbClr val="008000"/>
                </a:solidFill>
                <a:latin typeface="Courier New" panose="02070309020205020404" pitchFamily="49" charset="0"/>
              </a:rPr>
              <a:t>/* Again assuming the mean is true, look at this over a range</a:t>
            </a:r>
          </a:p>
          <a:p>
            <a:r>
              <a:rPr lang="en-US" dirty="0">
                <a:solidFill>
                  <a:srgbClr val="008000"/>
                </a:solidFill>
                <a:latin typeface="Courier New" panose="02070309020205020404" pitchFamily="49" charset="0"/>
              </a:rPr>
              <a:t>of values. */</a:t>
            </a:r>
            <a:endParaRPr lang="en-US" dirty="0">
              <a:solidFill>
                <a:srgbClr val="000000"/>
              </a:solidFill>
              <a:latin typeface="Courier New" panose="02070309020205020404" pitchFamily="49" charset="0"/>
            </a:endParaRPr>
          </a:p>
          <a:p>
            <a:r>
              <a:rPr lang="en-US" b="1" dirty="0" err="1">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power</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twosamplemeans</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test</a:t>
            </a:r>
            <a:r>
              <a:rPr lang="en-US" dirty="0">
                <a:solidFill>
                  <a:srgbClr val="000000"/>
                </a:solidFill>
                <a:latin typeface="Courier New" panose="02070309020205020404" pitchFamily="49" charset="0"/>
              </a:rPr>
              <a:t>=diff</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meandiff</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13.5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stddev</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10.9</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ntotal</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5</a:t>
            </a:r>
            <a:r>
              <a:rPr lang="en-US" dirty="0">
                <a:solidFill>
                  <a:srgbClr val="000000"/>
                </a:solidFill>
                <a:latin typeface="Courier New" panose="02070309020205020404" pitchFamily="49" charset="0"/>
              </a:rPr>
              <a:t> to </a:t>
            </a:r>
            <a:r>
              <a:rPr lang="en-US" b="1" dirty="0">
                <a:solidFill>
                  <a:srgbClr val="008080"/>
                </a:solidFill>
                <a:latin typeface="Courier New" panose="02070309020205020404" pitchFamily="49" charset="0"/>
              </a:rPr>
              <a:t>50</a:t>
            </a:r>
            <a:r>
              <a:rPr lang="en-US" dirty="0">
                <a:solidFill>
                  <a:srgbClr val="000000"/>
                </a:solidFill>
                <a:latin typeface="Courier New" panose="02070309020205020404" pitchFamily="49" charset="0"/>
              </a:rPr>
              <a:t> by </a:t>
            </a:r>
            <a:r>
              <a:rPr lang="en-US" b="1" dirty="0">
                <a:solidFill>
                  <a:srgbClr val="008080"/>
                </a:solidFill>
                <a:latin typeface="Courier New" panose="02070309020205020404" pitchFamily="49" charset="0"/>
              </a:rPr>
              <a:t>2</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power</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PLOT</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X</a:t>
            </a:r>
            <a:r>
              <a:rPr lang="en-US" dirty="0">
                <a:solidFill>
                  <a:srgbClr val="000000"/>
                </a:solidFill>
                <a:latin typeface="Courier New" panose="02070309020205020404" pitchFamily="49" charset="0"/>
              </a:rPr>
              <a:t>=N </a:t>
            </a:r>
            <a:r>
              <a:rPr lang="en-US" dirty="0">
                <a:solidFill>
                  <a:srgbClr val="0000FF"/>
                </a:solidFill>
                <a:latin typeface="Courier New" panose="02070309020205020404" pitchFamily="49" charset="0"/>
              </a:rPr>
              <a:t>MIN</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MAX</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50</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STEP</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MARKERS</a:t>
            </a:r>
            <a:r>
              <a:rPr lang="en-US" dirty="0">
                <a:solidFill>
                  <a:srgbClr val="000000"/>
                </a:solidFill>
                <a:latin typeface="Courier New" panose="02070309020205020404" pitchFamily="49" charset="0"/>
              </a:rPr>
              <a:t>=none </a:t>
            </a:r>
            <a:r>
              <a:rPr lang="en-US" dirty="0">
                <a:solidFill>
                  <a:srgbClr val="0000FF"/>
                </a:solidFill>
                <a:latin typeface="Courier New" panose="02070309020205020404" pitchFamily="49" charset="0"/>
              </a:rPr>
              <a:t>YOPTS</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REF</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0.9</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CROSSREF</a:t>
            </a:r>
            <a:r>
              <a:rPr lang="en-US" dirty="0">
                <a:solidFill>
                  <a:srgbClr val="000000"/>
                </a:solidFill>
                <a:latin typeface="Courier New" panose="02070309020205020404" pitchFamily="49" charset="0"/>
              </a:rPr>
              <a:t>=yes);</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endParaRPr lang="en-US" dirty="0"/>
          </a:p>
        </p:txBody>
      </p:sp>
    </p:spTree>
    <p:extLst>
      <p:ext uri="{BB962C8B-B14F-4D97-AF65-F5344CB8AC3E}">
        <p14:creationId xmlns:p14="http://schemas.microsoft.com/office/powerpoint/2010/main" val="16906095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ower vs. N To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211" y="1388624"/>
            <a:ext cx="6096000"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021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77159"/>
            <a:ext cx="10515600" cy="4999804"/>
          </a:xfrm>
        </p:spPr>
        <p:txBody>
          <a:bodyPr>
            <a:normAutofit fontScale="92500" lnSpcReduction="10000"/>
          </a:bodyPr>
          <a:lstStyle/>
          <a:p>
            <a:pPr marL="0" indent="0">
              <a:buNone/>
            </a:pPr>
            <a:r>
              <a:rPr lang="en-US" sz="4400" dirty="0" smtClean="0"/>
              <a:t>If this difference is true, our study was too </a:t>
            </a:r>
            <a:r>
              <a:rPr lang="en-US" sz="4400" b="1" dirty="0" smtClean="0">
                <a:solidFill>
                  <a:srgbClr val="FF0000"/>
                </a:solidFill>
              </a:rPr>
              <a:t>small</a:t>
            </a:r>
            <a:r>
              <a:rPr lang="en-US" sz="4400" dirty="0" smtClean="0"/>
              <a:t>!</a:t>
            </a:r>
          </a:p>
          <a:p>
            <a:pPr marL="0" indent="0">
              <a:buNone/>
            </a:pPr>
            <a:endParaRPr lang="en-US" sz="4400" dirty="0"/>
          </a:p>
          <a:p>
            <a:pPr marL="0" indent="0">
              <a:buNone/>
            </a:pPr>
            <a:r>
              <a:rPr lang="en-US" sz="4400" dirty="0" smtClean="0"/>
              <a:t>We really needed about 30 observations (15 per group) to detect this difference at a high probability. </a:t>
            </a:r>
          </a:p>
          <a:p>
            <a:pPr marL="0" indent="0">
              <a:buNone/>
            </a:pPr>
            <a:endParaRPr lang="en-US" sz="4400" dirty="0" smtClean="0"/>
          </a:p>
          <a:p>
            <a:pPr marL="0" indent="0">
              <a:buNone/>
            </a:pPr>
            <a:r>
              <a:rPr lang="en-US" sz="4400" dirty="0" smtClean="0"/>
              <a:t>If this is an important difference: </a:t>
            </a:r>
            <a:r>
              <a:rPr lang="en-US" sz="4400" b="1" dirty="0" smtClean="0">
                <a:solidFill>
                  <a:srgbClr val="FF0000"/>
                </a:solidFill>
              </a:rPr>
              <a:t>We wasted money</a:t>
            </a:r>
            <a:r>
              <a:rPr lang="en-US" sz="4400" dirty="0" smtClean="0"/>
              <a:t>!</a:t>
            </a:r>
            <a:endParaRPr lang="en-US" sz="4400" dirty="0"/>
          </a:p>
          <a:p>
            <a:pPr marL="0" indent="0">
              <a:buNone/>
            </a:pPr>
            <a:endParaRPr lang="en-US" sz="4400" dirty="0"/>
          </a:p>
        </p:txBody>
      </p:sp>
    </p:spTree>
    <p:extLst>
      <p:ext uri="{BB962C8B-B14F-4D97-AF65-F5344CB8AC3E}">
        <p14:creationId xmlns:p14="http://schemas.microsoft.com/office/powerpoint/2010/main" val="959329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44627" y="117693"/>
            <a:ext cx="4410420" cy="6740307"/>
          </a:xfrm>
          <a:prstGeom prst="rect">
            <a:avLst/>
          </a:prstGeom>
        </p:spPr>
        <p:txBody>
          <a:bodyPr wrap="square">
            <a:spAutoFit/>
          </a:bodyPr>
          <a:lstStyle/>
          <a:p>
            <a:r>
              <a:rPr lang="en-US" b="1" dirty="0">
                <a:solidFill>
                  <a:srgbClr val="000080"/>
                </a:solidFill>
                <a:latin typeface="Courier New" panose="02070309020205020404" pitchFamily="49" charset="0"/>
              </a:rPr>
              <a:t>data</a:t>
            </a:r>
            <a:r>
              <a:rPr lang="en-US" dirty="0">
                <a:solidFill>
                  <a:srgbClr val="000000"/>
                </a:solidFill>
                <a:latin typeface="Courier New" panose="02070309020205020404" pitchFamily="49" charset="0"/>
              </a:rPr>
              <a:t> car;</a:t>
            </a:r>
          </a:p>
          <a:p>
            <a:r>
              <a:rPr lang="en-US"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car </a:t>
            </a:r>
            <a:r>
              <a:rPr lang="en-US" dirty="0">
                <a:solidFill>
                  <a:srgbClr val="008080"/>
                </a:solidFill>
                <a:latin typeface="Courier New" panose="02070309020205020404" pitchFamily="49" charset="0"/>
              </a:rPr>
              <a:t>$4.</a:t>
            </a:r>
            <a:r>
              <a:rPr lang="en-US" dirty="0">
                <a:solidFill>
                  <a:srgbClr val="000000"/>
                </a:solidFill>
                <a:latin typeface="Courier New" panose="02070309020205020404" pitchFamily="49" charset="0"/>
              </a:rPr>
              <a:t> speed; </a:t>
            </a:r>
          </a:p>
          <a:p>
            <a:r>
              <a:rPr lang="en-US" dirty="0">
                <a:solidFill>
                  <a:srgbClr val="0000FF"/>
                </a:solidFill>
                <a:latin typeface="Courier New" panose="02070309020205020404" pitchFamily="49" charset="0"/>
              </a:rPr>
              <a:t>cards</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van	64.22881</a:t>
            </a:r>
          </a:p>
          <a:p>
            <a:r>
              <a:rPr lang="en-US" dirty="0">
                <a:solidFill>
                  <a:srgbClr val="000000"/>
                </a:solidFill>
                <a:latin typeface="Courier New" panose="02070309020205020404" pitchFamily="49" charset="0"/>
              </a:rPr>
              <a:t>van	66.18087</a:t>
            </a:r>
          </a:p>
          <a:p>
            <a:r>
              <a:rPr lang="en-US" dirty="0">
                <a:solidFill>
                  <a:srgbClr val="000000"/>
                </a:solidFill>
                <a:latin typeface="Courier New" panose="02070309020205020404" pitchFamily="49" charset="0"/>
              </a:rPr>
              <a:t>van	66.98058</a:t>
            </a:r>
          </a:p>
          <a:p>
            <a:r>
              <a:rPr lang="en-US" dirty="0">
                <a:solidFill>
                  <a:srgbClr val="000000"/>
                </a:solidFill>
                <a:latin typeface="Courier New" panose="02070309020205020404" pitchFamily="49" charset="0"/>
              </a:rPr>
              <a:t>van	67.62792</a:t>
            </a:r>
          </a:p>
          <a:p>
            <a:r>
              <a:rPr lang="en-US" dirty="0">
                <a:solidFill>
                  <a:srgbClr val="000000"/>
                </a:solidFill>
                <a:latin typeface="Courier New" panose="02070309020205020404" pitchFamily="49" charset="0"/>
              </a:rPr>
              <a:t>van	67.8233</a:t>
            </a:r>
          </a:p>
          <a:p>
            <a:r>
              <a:rPr lang="en-US" dirty="0">
                <a:solidFill>
                  <a:srgbClr val="000000"/>
                </a:solidFill>
                <a:latin typeface="Courier New" panose="02070309020205020404" pitchFamily="49" charset="0"/>
              </a:rPr>
              <a:t>van	68.47134</a:t>
            </a:r>
          </a:p>
          <a:p>
            <a:r>
              <a:rPr lang="en-US" dirty="0">
                <a:solidFill>
                  <a:srgbClr val="000000"/>
                </a:solidFill>
                <a:latin typeface="Courier New" panose="02070309020205020404" pitchFamily="49" charset="0"/>
              </a:rPr>
              <a:t>van	68.77568</a:t>
            </a:r>
          </a:p>
          <a:p>
            <a:r>
              <a:rPr lang="en-US" dirty="0">
                <a:solidFill>
                  <a:srgbClr val="000000"/>
                </a:solidFill>
                <a:latin typeface="Courier New" panose="02070309020205020404" pitchFamily="49" charset="0"/>
              </a:rPr>
              <a:t>van	68.82076</a:t>
            </a:r>
          </a:p>
          <a:p>
            <a:r>
              <a:rPr lang="en-US" dirty="0">
                <a:solidFill>
                  <a:srgbClr val="000000"/>
                </a:solidFill>
                <a:latin typeface="Courier New" panose="02070309020205020404" pitchFamily="49" charset="0"/>
              </a:rPr>
              <a:t>van	68.93999</a:t>
            </a:r>
          </a:p>
          <a:p>
            <a:r>
              <a:rPr lang="en-US" dirty="0">
                <a:solidFill>
                  <a:srgbClr val="000000"/>
                </a:solidFill>
                <a:latin typeface="Courier New" panose="02070309020205020404" pitchFamily="49" charset="0"/>
              </a:rPr>
              <a:t>van	69.10898</a:t>
            </a:r>
          </a:p>
          <a:p>
            <a:r>
              <a:rPr lang="en-US" dirty="0">
                <a:solidFill>
                  <a:srgbClr val="000000"/>
                </a:solidFill>
                <a:latin typeface="Courier New" panose="02070309020205020404" pitchFamily="49" charset="0"/>
              </a:rPr>
              <a:t>scar	69.17223</a:t>
            </a:r>
          </a:p>
          <a:p>
            <a:r>
              <a:rPr lang="en-US" dirty="0">
                <a:solidFill>
                  <a:srgbClr val="000000"/>
                </a:solidFill>
                <a:latin typeface="Courier New" panose="02070309020205020404" pitchFamily="49" charset="0"/>
              </a:rPr>
              <a:t>scar	70.10115</a:t>
            </a:r>
          </a:p>
          <a:p>
            <a:r>
              <a:rPr lang="en-US" dirty="0">
                <a:solidFill>
                  <a:srgbClr val="000000"/>
                </a:solidFill>
                <a:latin typeface="Courier New" panose="02070309020205020404" pitchFamily="49" charset="0"/>
              </a:rPr>
              <a:t>scar	70.16689</a:t>
            </a:r>
          </a:p>
          <a:p>
            <a:r>
              <a:rPr lang="en-US" dirty="0">
                <a:solidFill>
                  <a:srgbClr val="000000"/>
                </a:solidFill>
                <a:latin typeface="Courier New" panose="02070309020205020404" pitchFamily="49" charset="0"/>
              </a:rPr>
              <a:t>scar	70.66927</a:t>
            </a:r>
          </a:p>
          <a:p>
            <a:r>
              <a:rPr lang="en-US" dirty="0">
                <a:solidFill>
                  <a:srgbClr val="000000"/>
                </a:solidFill>
                <a:latin typeface="Courier New" panose="02070309020205020404" pitchFamily="49" charset="0"/>
              </a:rPr>
              <a:t>scar	70.81493</a:t>
            </a:r>
          </a:p>
          <a:p>
            <a:r>
              <a:rPr lang="en-US" dirty="0">
                <a:solidFill>
                  <a:srgbClr val="000000"/>
                </a:solidFill>
                <a:latin typeface="Courier New" panose="02070309020205020404" pitchFamily="49" charset="0"/>
              </a:rPr>
              <a:t>scar	71.00318</a:t>
            </a:r>
          </a:p>
          <a:p>
            <a:r>
              <a:rPr lang="en-US" dirty="0">
                <a:solidFill>
                  <a:srgbClr val="000000"/>
                </a:solidFill>
                <a:latin typeface="Courier New" panose="02070309020205020404" pitchFamily="49" charset="0"/>
              </a:rPr>
              <a:t>scar	71.50214</a:t>
            </a:r>
          </a:p>
          <a:p>
            <a:r>
              <a:rPr lang="en-US" dirty="0">
                <a:solidFill>
                  <a:srgbClr val="000000"/>
                </a:solidFill>
                <a:latin typeface="Courier New" panose="02070309020205020404" pitchFamily="49" charset="0"/>
              </a:rPr>
              <a:t>scar	72.47056</a:t>
            </a:r>
          </a:p>
          <a:p>
            <a:r>
              <a:rPr lang="en-US" dirty="0">
                <a:solidFill>
                  <a:srgbClr val="000000"/>
                </a:solidFill>
                <a:latin typeface="Courier New" panose="02070309020205020404" pitchFamily="49" charset="0"/>
              </a:rPr>
              <a:t>scar	73.48653</a:t>
            </a:r>
          </a:p>
          <a:p>
            <a:r>
              <a:rPr lang="en-US" dirty="0">
                <a:solidFill>
                  <a:srgbClr val="000000"/>
                </a:solidFill>
                <a:latin typeface="Courier New" panose="02070309020205020404" pitchFamily="49" charset="0"/>
              </a:rPr>
              <a:t>scar	73.75543</a:t>
            </a:r>
          </a:p>
          <a:p>
            <a:r>
              <a:rPr lang="en-US" dirty="0">
                <a:solidFill>
                  <a:srgbClr val="000000"/>
                </a:solidFill>
                <a:latin typeface="Courier New" panose="02070309020205020404" pitchFamily="49" charset="0"/>
              </a:rPr>
              <a:t>; </a:t>
            </a:r>
            <a:endParaRPr lang="en-US" dirty="0"/>
          </a:p>
        </p:txBody>
      </p:sp>
      <p:sp>
        <p:nvSpPr>
          <p:cNvPr id="6" name="Rectangle 5"/>
          <p:cNvSpPr/>
          <p:nvPr/>
        </p:nvSpPr>
        <p:spPr>
          <a:xfrm>
            <a:off x="6040918" y="3082224"/>
            <a:ext cx="5592895" cy="1200329"/>
          </a:xfrm>
          <a:prstGeom prst="rect">
            <a:avLst/>
          </a:prstGeom>
        </p:spPr>
        <p:txBody>
          <a:bodyPr wrap="square">
            <a:spAutoFit/>
          </a:bodyPr>
          <a:lstStyle/>
          <a:p>
            <a:r>
              <a:rPr lang="en-US" b="1" dirty="0" err="1">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err="1">
                <a:solidFill>
                  <a:srgbClr val="000080"/>
                </a:solidFill>
                <a:latin typeface="Courier New" panose="02070309020205020404" pitchFamily="49" charset="0"/>
              </a:rPr>
              <a:t>ttest</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data</a:t>
            </a:r>
            <a:r>
              <a:rPr lang="en-US" dirty="0">
                <a:solidFill>
                  <a:srgbClr val="000000"/>
                </a:solidFill>
                <a:latin typeface="Courier New" panose="02070309020205020404" pitchFamily="49" charset="0"/>
              </a:rPr>
              <a:t> = car;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class</a:t>
            </a:r>
            <a:r>
              <a:rPr lang="en-US" dirty="0">
                <a:solidFill>
                  <a:srgbClr val="000000"/>
                </a:solidFill>
                <a:latin typeface="Courier New" panose="02070309020205020404" pitchFamily="49" charset="0"/>
              </a:rPr>
              <a:t> car; </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var</a:t>
            </a:r>
            <a:r>
              <a:rPr lang="en-US" dirty="0">
                <a:solidFill>
                  <a:srgbClr val="000000"/>
                </a:solidFill>
                <a:latin typeface="Courier New" panose="02070309020205020404" pitchFamily="49" charset="0"/>
              </a:rPr>
              <a:t> speed; </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a:t>
            </a:r>
            <a:endParaRPr lang="en-US" dirty="0"/>
          </a:p>
        </p:txBody>
      </p:sp>
      <p:sp>
        <p:nvSpPr>
          <p:cNvPr id="7" name="TextBox 6"/>
          <p:cNvSpPr txBox="1"/>
          <p:nvPr/>
        </p:nvSpPr>
        <p:spPr>
          <a:xfrm>
            <a:off x="5177928" y="958468"/>
            <a:ext cx="6711004" cy="954107"/>
          </a:xfrm>
          <a:prstGeom prst="rect">
            <a:avLst/>
          </a:prstGeom>
          <a:noFill/>
        </p:spPr>
        <p:txBody>
          <a:bodyPr wrap="none" rtlCol="0">
            <a:spAutoFit/>
          </a:bodyPr>
          <a:lstStyle/>
          <a:p>
            <a:r>
              <a:rPr lang="en-US" sz="2800" dirty="0" smtClean="0"/>
              <a:t>In SAS this test is easy. Just load the data and</a:t>
            </a:r>
          </a:p>
          <a:p>
            <a:r>
              <a:rPr lang="en-US" sz="2800" dirty="0" smtClean="0"/>
              <a:t>run </a:t>
            </a:r>
            <a:r>
              <a:rPr lang="en-US" sz="2800" b="1" dirty="0" err="1" smtClean="0">
                <a:solidFill>
                  <a:schemeClr val="accent1">
                    <a:lumMod val="50000"/>
                  </a:schemeClr>
                </a:solidFill>
              </a:rPr>
              <a:t>proc</a:t>
            </a:r>
            <a:r>
              <a:rPr lang="en-US" sz="2800" b="1" dirty="0" smtClean="0">
                <a:solidFill>
                  <a:schemeClr val="accent1">
                    <a:lumMod val="50000"/>
                  </a:schemeClr>
                </a:solidFill>
              </a:rPr>
              <a:t> </a:t>
            </a:r>
            <a:r>
              <a:rPr lang="en-US" sz="2800" b="1" dirty="0" err="1" smtClean="0">
                <a:solidFill>
                  <a:schemeClr val="accent1">
                    <a:lumMod val="50000"/>
                  </a:schemeClr>
                </a:solidFill>
              </a:rPr>
              <a:t>ttest</a:t>
            </a:r>
            <a:r>
              <a:rPr lang="en-US" b="1" dirty="0" smtClean="0"/>
              <a:t>.</a:t>
            </a:r>
            <a:endParaRPr lang="en-US" b="1" dirty="0"/>
          </a:p>
        </p:txBody>
      </p:sp>
    </p:spTree>
    <p:extLst>
      <p:ext uri="{BB962C8B-B14F-4D97-AF65-F5344CB8AC3E}">
        <p14:creationId xmlns:p14="http://schemas.microsoft.com/office/powerpoint/2010/main" val="880969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82275588"/>
              </p:ext>
            </p:extLst>
          </p:nvPr>
        </p:nvGraphicFramePr>
        <p:xfrm>
          <a:off x="662848" y="1201801"/>
          <a:ext cx="10515600" cy="1963420"/>
        </p:xfrm>
        <a:graphic>
          <a:graphicData uri="http://schemas.openxmlformats.org/drawingml/2006/table">
            <a:tbl>
              <a:tblPr/>
              <a:tblGrid>
                <a:gridCol w="1314450">
                  <a:extLst>
                    <a:ext uri="{9D8B030D-6E8A-4147-A177-3AD203B41FA5}">
                      <a16:colId xmlns:a16="http://schemas.microsoft.com/office/drawing/2014/main" val="1061191097"/>
                    </a:ext>
                  </a:extLst>
                </a:gridCol>
                <a:gridCol w="1314450">
                  <a:extLst>
                    <a:ext uri="{9D8B030D-6E8A-4147-A177-3AD203B41FA5}">
                      <a16:colId xmlns:a16="http://schemas.microsoft.com/office/drawing/2014/main" val="1847732659"/>
                    </a:ext>
                  </a:extLst>
                </a:gridCol>
                <a:gridCol w="1314450">
                  <a:extLst>
                    <a:ext uri="{9D8B030D-6E8A-4147-A177-3AD203B41FA5}">
                      <a16:colId xmlns:a16="http://schemas.microsoft.com/office/drawing/2014/main" val="1178591722"/>
                    </a:ext>
                  </a:extLst>
                </a:gridCol>
                <a:gridCol w="1314450">
                  <a:extLst>
                    <a:ext uri="{9D8B030D-6E8A-4147-A177-3AD203B41FA5}">
                      <a16:colId xmlns:a16="http://schemas.microsoft.com/office/drawing/2014/main" val="103139334"/>
                    </a:ext>
                  </a:extLst>
                </a:gridCol>
                <a:gridCol w="1314450">
                  <a:extLst>
                    <a:ext uri="{9D8B030D-6E8A-4147-A177-3AD203B41FA5}">
                      <a16:colId xmlns:a16="http://schemas.microsoft.com/office/drawing/2014/main" val="1746655861"/>
                    </a:ext>
                  </a:extLst>
                </a:gridCol>
                <a:gridCol w="1314450">
                  <a:extLst>
                    <a:ext uri="{9D8B030D-6E8A-4147-A177-3AD203B41FA5}">
                      <a16:colId xmlns:a16="http://schemas.microsoft.com/office/drawing/2014/main" val="1886116158"/>
                    </a:ext>
                  </a:extLst>
                </a:gridCol>
                <a:gridCol w="1314450">
                  <a:extLst>
                    <a:ext uri="{9D8B030D-6E8A-4147-A177-3AD203B41FA5}">
                      <a16:colId xmlns:a16="http://schemas.microsoft.com/office/drawing/2014/main" val="3678421585"/>
                    </a:ext>
                  </a:extLst>
                </a:gridCol>
                <a:gridCol w="1314450">
                  <a:extLst>
                    <a:ext uri="{9D8B030D-6E8A-4147-A177-3AD203B41FA5}">
                      <a16:colId xmlns:a16="http://schemas.microsoft.com/office/drawing/2014/main" val="952168292"/>
                    </a:ext>
                  </a:extLst>
                </a:gridCol>
              </a:tblGrid>
              <a:tr h="0">
                <a:tc>
                  <a:txBody>
                    <a:bodyPr/>
                    <a:lstStyle/>
                    <a:p>
                      <a:pPr fontAlgn="t"/>
                      <a:r>
                        <a:rPr lang="en-US" b="0" i="0">
                          <a:solidFill>
                            <a:srgbClr val="000000"/>
                          </a:solidFill>
                          <a:effectLst/>
                          <a:latin typeface="Arial" panose="020B0604020202020204" pitchFamily="34" charset="0"/>
                        </a:rPr>
                        <a:t>car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Method</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Mean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Std Dev</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Std Err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Minimum</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Maximum</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32854623"/>
                  </a:ext>
                </a:extLst>
              </a:tr>
              <a:tr h="0">
                <a:tc>
                  <a:txBody>
                    <a:bodyPr/>
                    <a:lstStyle/>
                    <a:p>
                      <a:pPr fontAlgn="t"/>
                      <a:r>
                        <a:rPr lang="en-US" b="0" i="0">
                          <a:solidFill>
                            <a:srgbClr val="000000"/>
                          </a:solidFill>
                          <a:effectLst/>
                          <a:latin typeface="Arial" panose="020B0604020202020204" pitchFamily="34" charset="0"/>
                        </a:rPr>
                        <a:t>scar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71.3142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1.4977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0.4736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69.1722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73.7554</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24795921"/>
                  </a:ext>
                </a:extLst>
              </a:tr>
              <a:tr h="0">
                <a:tc>
                  <a:txBody>
                    <a:bodyPr/>
                    <a:lstStyle/>
                    <a:p>
                      <a:pPr fontAlgn="t"/>
                      <a:r>
                        <a:rPr lang="en-US" b="0" i="0">
                          <a:solidFill>
                            <a:srgbClr val="000000"/>
                          </a:solidFill>
                          <a:effectLst/>
                          <a:latin typeface="Arial" panose="020B0604020202020204" pitchFamily="34" charset="0"/>
                        </a:rPr>
                        <a:t>van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67.6958</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1.5429</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0.4879</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64.2288</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69.1090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6761038"/>
                  </a:ext>
                </a:extLst>
              </a:tr>
              <a:tr h="0">
                <a:tc>
                  <a:txBody>
                    <a:bodyPr/>
                    <a:lstStyle/>
                    <a:p>
                      <a:pPr fontAlgn="t"/>
                      <a:r>
                        <a:rPr lang="en-US" b="0" i="0">
                          <a:solidFill>
                            <a:srgbClr val="000000"/>
                          </a:solidFill>
                          <a:effectLst/>
                          <a:latin typeface="Arial" panose="020B0604020202020204" pitchFamily="34" charset="0"/>
                        </a:rPr>
                        <a:t>Diff (1-2)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Pooled</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3.6184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1.5205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0.6800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03693184"/>
                  </a:ext>
                </a:extLst>
              </a:tr>
              <a:tr h="0">
                <a:tc>
                  <a:txBody>
                    <a:bodyPr/>
                    <a:lstStyle/>
                    <a:p>
                      <a:pPr fontAlgn="t"/>
                      <a:r>
                        <a:rPr lang="en-US" b="0" i="0">
                          <a:solidFill>
                            <a:srgbClr val="000000"/>
                          </a:solidFill>
                          <a:effectLst/>
                          <a:latin typeface="Arial" panose="020B0604020202020204" pitchFamily="34" charset="0"/>
                        </a:rPr>
                        <a:t>Diff (1-2)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Satterthwaite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3.6184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0.6800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20795664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08216314"/>
              </p:ext>
            </p:extLst>
          </p:nvPr>
        </p:nvGraphicFramePr>
        <p:xfrm>
          <a:off x="662848" y="3772324"/>
          <a:ext cx="10515600" cy="1013460"/>
        </p:xfrm>
        <a:graphic>
          <a:graphicData uri="http://schemas.openxmlformats.org/drawingml/2006/table">
            <a:tbl>
              <a:tblPr/>
              <a:tblGrid>
                <a:gridCol w="2103120">
                  <a:extLst>
                    <a:ext uri="{9D8B030D-6E8A-4147-A177-3AD203B41FA5}">
                      <a16:colId xmlns:a16="http://schemas.microsoft.com/office/drawing/2014/main" val="3167929641"/>
                    </a:ext>
                  </a:extLst>
                </a:gridCol>
                <a:gridCol w="2103120">
                  <a:extLst>
                    <a:ext uri="{9D8B030D-6E8A-4147-A177-3AD203B41FA5}">
                      <a16:colId xmlns:a16="http://schemas.microsoft.com/office/drawing/2014/main" val="2636862966"/>
                    </a:ext>
                  </a:extLst>
                </a:gridCol>
                <a:gridCol w="2103120">
                  <a:extLst>
                    <a:ext uri="{9D8B030D-6E8A-4147-A177-3AD203B41FA5}">
                      <a16:colId xmlns:a16="http://schemas.microsoft.com/office/drawing/2014/main" val="1083748301"/>
                    </a:ext>
                  </a:extLst>
                </a:gridCol>
                <a:gridCol w="2103120">
                  <a:extLst>
                    <a:ext uri="{9D8B030D-6E8A-4147-A177-3AD203B41FA5}">
                      <a16:colId xmlns:a16="http://schemas.microsoft.com/office/drawing/2014/main" val="4100938814"/>
                    </a:ext>
                  </a:extLst>
                </a:gridCol>
                <a:gridCol w="2103120">
                  <a:extLst>
                    <a:ext uri="{9D8B030D-6E8A-4147-A177-3AD203B41FA5}">
                      <a16:colId xmlns:a16="http://schemas.microsoft.com/office/drawing/2014/main" val="3407637555"/>
                    </a:ext>
                  </a:extLst>
                </a:gridCol>
              </a:tblGrid>
              <a:tr h="0">
                <a:tc>
                  <a:txBody>
                    <a:bodyPr/>
                    <a:lstStyle/>
                    <a:p>
                      <a:pPr fontAlgn="t"/>
                      <a:r>
                        <a:rPr lang="en-US" b="0" i="0">
                          <a:solidFill>
                            <a:srgbClr val="000000"/>
                          </a:solidFill>
                          <a:effectLst/>
                          <a:latin typeface="Arial" panose="020B0604020202020204" pitchFamily="34" charset="0"/>
                        </a:rPr>
                        <a:t>Method</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Variances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t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Pr &gt; |t|</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53271719"/>
                  </a:ext>
                </a:extLst>
              </a:tr>
              <a:tr h="0">
                <a:tc>
                  <a:txBody>
                    <a:bodyPr/>
                    <a:lstStyle/>
                    <a:p>
                      <a:pPr fontAlgn="t"/>
                      <a:r>
                        <a:rPr lang="en-US" b="0" i="0">
                          <a:solidFill>
                            <a:srgbClr val="000000"/>
                          </a:solidFill>
                          <a:effectLst/>
                          <a:latin typeface="Arial" panose="020B0604020202020204" pitchFamily="34" charset="0"/>
                        </a:rPr>
                        <a:t>Pooled</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Equal</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18</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5.32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&lt;.0001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37174842"/>
                  </a:ext>
                </a:extLst>
              </a:tr>
              <a:tr h="0">
                <a:tc>
                  <a:txBody>
                    <a:bodyPr/>
                    <a:lstStyle/>
                    <a:p>
                      <a:pPr fontAlgn="t"/>
                      <a:r>
                        <a:rPr lang="en-US" b="0" i="0">
                          <a:solidFill>
                            <a:srgbClr val="000000"/>
                          </a:solidFill>
                          <a:effectLst/>
                          <a:latin typeface="Arial" panose="020B0604020202020204" pitchFamily="34" charset="0"/>
                        </a:rPr>
                        <a:t>Satterthwaite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Unequal</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17.984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5.32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&lt;.0001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4050632375"/>
                  </a:ext>
                </a:extLst>
              </a:tr>
            </a:tbl>
          </a:graphicData>
        </a:graphic>
      </p:graphicFrame>
      <p:sp>
        <p:nvSpPr>
          <p:cNvPr id="8" name="Rectangle 1"/>
          <p:cNvSpPr>
            <a:spLocks noChangeArrowheads="1"/>
          </p:cNvSpPr>
          <p:nvPr/>
        </p:nvSpPr>
        <p:spPr bwMode="auto">
          <a:xfrm>
            <a:off x="662848" y="594698"/>
            <a:ext cx="406537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45720" rIns="50784"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The TTEST Procedure Variable: speed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7735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360" y="1087596"/>
            <a:ext cx="7422122" cy="5566591"/>
          </a:xfrm>
          <a:prstGeom prst="rect">
            <a:avLst/>
          </a:prstGeom>
        </p:spPr>
      </p:pic>
      <p:sp>
        <p:nvSpPr>
          <p:cNvPr id="5" name="TextBox 4"/>
          <p:cNvSpPr txBox="1"/>
          <p:nvPr/>
        </p:nvSpPr>
        <p:spPr>
          <a:xfrm>
            <a:off x="1024569" y="451691"/>
            <a:ext cx="4291239" cy="369332"/>
          </a:xfrm>
          <a:prstGeom prst="rect">
            <a:avLst/>
          </a:prstGeom>
          <a:noFill/>
        </p:spPr>
        <p:txBody>
          <a:bodyPr wrap="none" rtlCol="0">
            <a:spAutoFit/>
          </a:bodyPr>
          <a:lstStyle/>
          <a:p>
            <a:r>
              <a:rPr lang="en-US" dirty="0" smtClean="0">
                <a:latin typeface="Arial Black" panose="020B0A04020102020204" pitchFamily="34" charset="0"/>
              </a:rPr>
              <a:t>We can look at our assumptions:</a:t>
            </a:r>
            <a:endParaRPr lang="en-US" dirty="0">
              <a:latin typeface="Arial Black" panose="020B0A04020102020204" pitchFamily="34" charset="0"/>
            </a:endParaRPr>
          </a:p>
        </p:txBody>
      </p:sp>
    </p:spTree>
    <p:extLst>
      <p:ext uri="{BB962C8B-B14F-4D97-AF65-F5344CB8AC3E}">
        <p14:creationId xmlns:p14="http://schemas.microsoft.com/office/powerpoint/2010/main" val="1508629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Q-Q Plots for spe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5550" y="1192058"/>
            <a:ext cx="8966202" cy="50434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11008" y="407624"/>
            <a:ext cx="2492092" cy="369332"/>
          </a:xfrm>
          <a:prstGeom prst="rect">
            <a:avLst/>
          </a:prstGeom>
          <a:noFill/>
        </p:spPr>
        <p:txBody>
          <a:bodyPr wrap="none" rtlCol="0">
            <a:spAutoFit/>
          </a:bodyPr>
          <a:lstStyle/>
          <a:p>
            <a:r>
              <a:rPr lang="en-US" b="1" dirty="0" smtClean="0"/>
              <a:t>Normality Assumptions:</a:t>
            </a:r>
            <a:endParaRPr lang="en-US" b="1" dirty="0"/>
          </a:p>
        </p:txBody>
      </p:sp>
    </p:spTree>
    <p:extLst>
      <p:ext uri="{BB962C8B-B14F-4D97-AF65-F5344CB8AC3E}">
        <p14:creationId xmlns:p14="http://schemas.microsoft.com/office/powerpoint/2010/main" val="1042515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0337"/>
            <a:ext cx="10515600" cy="5956626"/>
          </a:xfrm>
        </p:spPr>
        <p:txBody>
          <a:bodyPr>
            <a:normAutofit lnSpcReduction="10000"/>
          </a:bodyPr>
          <a:lstStyle/>
          <a:p>
            <a:pPr marL="0" indent="0">
              <a:buNone/>
            </a:pPr>
            <a:r>
              <a:rPr lang="en-US" dirty="0" smtClean="0"/>
              <a:t>After this observational analysis, we can conclude at the 95% level that when driving mini-vans people drive slower than when driving sports cars. </a:t>
            </a:r>
          </a:p>
          <a:p>
            <a:pPr marL="0" indent="0">
              <a:buNone/>
            </a:pPr>
            <a:endParaRPr lang="en-US" dirty="0"/>
          </a:p>
          <a:p>
            <a:pPr marL="0" indent="0">
              <a:buNone/>
            </a:pPr>
            <a:r>
              <a:rPr lang="en-US" dirty="0" smtClean="0"/>
              <a:t>And, for this dataset, we could be dead wrong </a:t>
            </a:r>
          </a:p>
          <a:p>
            <a:pPr marL="0" indent="0">
              <a:buNone/>
            </a:pPr>
            <a:r>
              <a:rPr lang="en-US" sz="8000" dirty="0">
                <a:solidFill>
                  <a:srgbClr val="FF0000"/>
                </a:solidFill>
              </a:rPr>
              <a:t>	</a:t>
            </a:r>
            <a:r>
              <a:rPr lang="en-US" sz="8000" dirty="0" smtClean="0">
                <a:solidFill>
                  <a:srgbClr val="FF0000"/>
                </a:solidFill>
              </a:rPr>
              <a:t>		WRONG!</a:t>
            </a:r>
          </a:p>
          <a:p>
            <a:pPr marL="342900" indent="-342900">
              <a:buFont typeface="+mj-lt"/>
              <a:buAutoNum type="arabicPeriod"/>
            </a:pPr>
            <a:r>
              <a:rPr lang="en-US" sz="1800" dirty="0" smtClean="0">
                <a:solidFill>
                  <a:schemeClr val="tx1">
                    <a:lumMod val="85000"/>
                    <a:lumOff val="15000"/>
                  </a:schemeClr>
                </a:solidFill>
              </a:rPr>
              <a:t>This is an observational study, and I have no control over who is driving each car. </a:t>
            </a:r>
          </a:p>
          <a:p>
            <a:pPr marL="0" indent="0">
              <a:buNone/>
            </a:pPr>
            <a:r>
              <a:rPr lang="en-US" sz="1800" dirty="0" smtClean="0">
                <a:solidFill>
                  <a:schemeClr val="tx1">
                    <a:lumMod val="85000"/>
                    <a:lumOff val="15000"/>
                  </a:schemeClr>
                </a:solidFill>
              </a:rPr>
              <a:t>2. </a:t>
            </a:r>
            <a:r>
              <a:rPr lang="en-US" sz="1800" dirty="0">
                <a:solidFill>
                  <a:schemeClr val="tx1">
                    <a:lumMod val="85000"/>
                    <a:lumOff val="15000"/>
                  </a:schemeClr>
                </a:solidFill>
              </a:rPr>
              <a:t> </a:t>
            </a:r>
            <a:r>
              <a:rPr lang="en-US" sz="1800" dirty="0" smtClean="0">
                <a:solidFill>
                  <a:schemeClr val="tx1">
                    <a:lumMod val="85000"/>
                    <a:lumOff val="15000"/>
                  </a:schemeClr>
                </a:solidFill>
              </a:rPr>
              <a:t> If it was a probability based method WE CAN’T conclude causality. </a:t>
            </a:r>
          </a:p>
          <a:p>
            <a:pPr marL="0" indent="0">
              <a:buNone/>
            </a:pPr>
            <a:r>
              <a:rPr lang="en-US" sz="1800" dirty="0" smtClean="0">
                <a:solidFill>
                  <a:schemeClr val="tx1">
                    <a:lumMod val="85000"/>
                    <a:lumOff val="15000"/>
                  </a:schemeClr>
                </a:solidFill>
              </a:rPr>
              <a:t>3. In this dataset, the car had nothing to do with it; rather, people who like driving fast drive sports cars.</a:t>
            </a:r>
          </a:p>
          <a:p>
            <a:pPr marL="0" indent="0">
              <a:buNone/>
            </a:pPr>
            <a:r>
              <a:rPr lang="en-US" sz="1800" dirty="0" smtClean="0">
                <a:solidFill>
                  <a:schemeClr val="tx1">
                    <a:lumMod val="85000"/>
                    <a:lumOff val="15000"/>
                  </a:schemeClr>
                </a:solidFill>
              </a:rPr>
              <a:t>4. What is worse we have no real way to tell we are wrong, all of our basic assumptions are reasonably met.</a:t>
            </a:r>
          </a:p>
          <a:p>
            <a:pPr marL="0" indent="0">
              <a:buNone/>
            </a:pPr>
            <a:r>
              <a:rPr lang="en-US" sz="1800" dirty="0" smtClean="0">
                <a:solidFill>
                  <a:schemeClr val="tx1">
                    <a:lumMod val="85000"/>
                    <a:lumOff val="15000"/>
                  </a:schemeClr>
                </a:solidFill>
              </a:rPr>
              <a:t>5. The problem is that I need to assign a driver </a:t>
            </a:r>
            <a:r>
              <a:rPr lang="en-US" sz="1800" dirty="0" smtClean="0">
                <a:solidFill>
                  <a:srgbClr val="FF0000"/>
                </a:solidFill>
              </a:rPr>
              <a:t>to a</a:t>
            </a:r>
            <a:r>
              <a:rPr lang="en-US" sz="1800" dirty="0" smtClean="0">
                <a:solidFill>
                  <a:schemeClr val="tx1">
                    <a:lumMod val="85000"/>
                    <a:lumOff val="15000"/>
                  </a:schemeClr>
                </a:solidFill>
              </a:rPr>
              <a:t> car at random.  </a:t>
            </a:r>
            <a:endParaRPr lang="en-US" sz="1800" dirty="0">
              <a:solidFill>
                <a:schemeClr val="tx1">
                  <a:lumMod val="85000"/>
                  <a:lumOff val="15000"/>
                </a:schemeClr>
              </a:solidFill>
            </a:endParaRPr>
          </a:p>
          <a:p>
            <a:pPr marL="0" indent="0">
              <a:buNone/>
            </a:pPr>
            <a:r>
              <a:rPr lang="en-US" sz="1800" dirty="0" smtClean="0">
                <a:solidFill>
                  <a:schemeClr val="tx1">
                    <a:lumMod val="85000"/>
                    <a:lumOff val="15000"/>
                  </a:schemeClr>
                </a:solidFill>
              </a:rPr>
              <a:t>6. Random assignment of the “driver” in experimental design terminology “experimental unit” is done to minimize the effect of variables we do not know about. </a:t>
            </a:r>
          </a:p>
          <a:p>
            <a:pPr marL="342900" indent="-342900">
              <a:buFont typeface="+mj-lt"/>
              <a:buAutoNum type="arabicPeriod"/>
            </a:pPr>
            <a:endParaRPr lang="en-US" sz="1800" dirty="0" smtClean="0">
              <a:solidFill>
                <a:schemeClr val="tx1">
                  <a:lumMod val="85000"/>
                  <a:lumOff val="15000"/>
                </a:schemeClr>
              </a:solidFill>
            </a:endParaRPr>
          </a:p>
          <a:p>
            <a:pPr marL="0" indent="0">
              <a:buNone/>
            </a:pPr>
            <a:endParaRPr lang="en-US" sz="8000" dirty="0">
              <a:solidFill>
                <a:srgbClr val="FF0000"/>
              </a:solidFill>
            </a:endParaRPr>
          </a:p>
          <a:p>
            <a:pPr marL="0" indent="0">
              <a:buNone/>
            </a:pPr>
            <a:endParaRPr lang="en-US" sz="8000" dirty="0" smtClean="0">
              <a:solidFill>
                <a:srgbClr val="FF0000"/>
              </a:solidFill>
            </a:endParaRPr>
          </a:p>
          <a:p>
            <a:pPr marL="0" indent="0">
              <a:buNone/>
            </a:pPr>
            <a:endParaRPr lang="en-US" sz="8000" dirty="0">
              <a:solidFill>
                <a:srgbClr val="FF0000"/>
              </a:solidFill>
            </a:endParaRPr>
          </a:p>
        </p:txBody>
      </p:sp>
    </p:spTree>
    <p:extLst>
      <p:ext uri="{BB962C8B-B14F-4D97-AF65-F5344CB8AC3E}">
        <p14:creationId xmlns:p14="http://schemas.microsoft.com/office/powerpoint/2010/main" val="229678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1453</TotalTime>
  <Words>2045</Words>
  <Application>Microsoft Office PowerPoint</Application>
  <PresentationFormat>Widescreen</PresentationFormat>
  <Paragraphs>659</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Arial Black</vt:lpstr>
      <vt:lpstr>Calibri</vt:lpstr>
      <vt:lpstr>Calibri Light</vt:lpstr>
      <vt:lpstr>Courier New</vt:lpstr>
      <vt:lpstr>Office Theme</vt:lpstr>
      <vt:lpstr>DOE Lecture 1</vt:lpstr>
      <vt:lpstr>Introduction </vt:lpstr>
      <vt:lpstr>PowerPoint Presentation</vt:lpstr>
      <vt:lpstr>To compare two groups:</vt:lpstr>
      <vt:lpstr>PowerPoint Presentation</vt:lpstr>
      <vt:lpstr>PowerPoint Presentation</vt:lpstr>
      <vt:lpstr>PowerPoint Presentation</vt:lpstr>
      <vt:lpstr>PowerPoint Presentation</vt:lpstr>
      <vt:lpstr>PowerPoint Presentation</vt:lpstr>
      <vt:lpstr>PowerPoint Presentation</vt:lpstr>
      <vt:lpstr>Design of Experiments Basic Idea</vt:lpstr>
      <vt:lpstr>Design of Experiments Basic Idea</vt:lpstr>
      <vt:lpstr>PowerPoint Presentation</vt:lpstr>
      <vt:lpstr>PowerPoint Presentation</vt:lpstr>
      <vt:lpstr>PowerPoint Presentation</vt:lpstr>
      <vt:lpstr>PowerPoint Presentation</vt:lpstr>
      <vt:lpstr>Analysis Types</vt:lpstr>
      <vt:lpstr>When designing an experiment:</vt:lpstr>
      <vt:lpstr>Other things: </vt:lpstr>
      <vt:lpstr>PowerPoint Presentation</vt:lpstr>
      <vt:lpstr>Example 1: T-Test</vt:lpstr>
      <vt:lpstr>PowerPoint Presentation</vt:lpstr>
      <vt:lpstr>PowerPoint Presentation</vt:lpstr>
      <vt:lpstr>PowerPoint Presentation</vt:lpstr>
      <vt:lpstr>More on Hypothesis testing: </vt:lpstr>
      <vt:lpstr>PowerPoint Presentation</vt:lpstr>
      <vt:lpstr>On Power:</vt:lpstr>
      <vt:lpstr>On Power:</vt:lpstr>
      <vt:lpstr>PowerPoint Presentation</vt:lpstr>
      <vt:lpstr>PowerPoint Presentation</vt:lpstr>
      <vt:lpstr>Power Curve</vt:lpstr>
      <vt:lpstr>PowerPoint Presentation</vt:lpstr>
      <vt:lpstr>Different SD</vt:lpstr>
      <vt:lpstr>PowerPoint Presentation</vt:lpstr>
      <vt:lpstr>Example 2:</vt:lpstr>
      <vt:lpstr>Example: Data</vt:lpstr>
      <vt:lpstr>Example (Cont):</vt:lpstr>
      <vt:lpstr>PowerPoint Presentation</vt:lpstr>
      <vt:lpstr>proc ttest results</vt:lpstr>
      <vt:lpstr>PowerPoint Presentation</vt:lpstr>
      <vt:lpstr>PowerPoint Presentation</vt:lpstr>
      <vt:lpstr>PowerPoint Presentation</vt:lpstr>
      <vt:lpstr>What is the sample size we need for a 90% probability to detect the difference? </vt:lpstr>
      <vt:lpstr>PowerPoint Presentation</vt:lpstr>
      <vt:lpstr>PowerPoint Presentation</vt:lpstr>
    </vt:vector>
  </TitlesOfParts>
  <Company>North Carolina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 Lecture 1</dc:title>
  <dc:creator>Matt Wheeler</dc:creator>
  <cp:lastModifiedBy>Matt Wheeler</cp:lastModifiedBy>
  <cp:revision>52</cp:revision>
  <dcterms:created xsi:type="dcterms:W3CDTF">2018-12-15T13:44:29Z</dcterms:created>
  <dcterms:modified xsi:type="dcterms:W3CDTF">2019-01-07T17:15:49Z</dcterms:modified>
</cp:coreProperties>
</file>