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57" r:id="rId3"/>
    <p:sldId id="261" r:id="rId4"/>
    <p:sldId id="262" r:id="rId5"/>
    <p:sldId id="271" r:id="rId6"/>
    <p:sldId id="263" r:id="rId7"/>
    <p:sldId id="267" r:id="rId8"/>
    <p:sldId id="264" r:id="rId9"/>
    <p:sldId id="265" r:id="rId10"/>
    <p:sldId id="268" r:id="rId11"/>
    <p:sldId id="266"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58" r:id="rId29"/>
    <p:sldId id="259" r:id="rId30"/>
    <p:sldId id="260" r:id="rId31"/>
    <p:sldId id="286" r:id="rId32"/>
    <p:sldId id="287" r:id="rId33"/>
    <p:sldId id="288" r:id="rId34"/>
    <p:sldId id="289" r:id="rId35"/>
    <p:sldId id="290" r:id="rId36"/>
    <p:sldId id="291" r:id="rId37"/>
    <p:sldId id="294" r:id="rId38"/>
    <p:sldId id="295" r:id="rId39"/>
    <p:sldId id="296" r:id="rId40"/>
    <p:sldId id="297" r:id="rId41"/>
    <p:sldId id="298" r:id="rId42"/>
    <p:sldId id="29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CE0342-1E48-4CDD-A2FA-845C2BF56562}"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FA6CA-A920-44C5-83C2-AC308816C945}" type="slidenum">
              <a:rPr lang="en-US" smtClean="0"/>
              <a:t>‹#›</a:t>
            </a:fld>
            <a:endParaRPr lang="en-US"/>
          </a:p>
        </p:txBody>
      </p:sp>
    </p:spTree>
    <p:extLst>
      <p:ext uri="{BB962C8B-B14F-4D97-AF65-F5344CB8AC3E}">
        <p14:creationId xmlns:p14="http://schemas.microsoft.com/office/powerpoint/2010/main" val="2640382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0342-1E48-4CDD-A2FA-845C2BF56562}"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FA6CA-A920-44C5-83C2-AC308816C945}" type="slidenum">
              <a:rPr lang="en-US" smtClean="0"/>
              <a:t>‹#›</a:t>
            </a:fld>
            <a:endParaRPr lang="en-US"/>
          </a:p>
        </p:txBody>
      </p:sp>
    </p:spTree>
    <p:extLst>
      <p:ext uri="{BB962C8B-B14F-4D97-AF65-F5344CB8AC3E}">
        <p14:creationId xmlns:p14="http://schemas.microsoft.com/office/powerpoint/2010/main" val="1689718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0342-1E48-4CDD-A2FA-845C2BF56562}"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FA6CA-A920-44C5-83C2-AC308816C945}" type="slidenum">
              <a:rPr lang="en-US" smtClean="0"/>
              <a:t>‹#›</a:t>
            </a:fld>
            <a:endParaRPr lang="en-US"/>
          </a:p>
        </p:txBody>
      </p:sp>
    </p:spTree>
    <p:extLst>
      <p:ext uri="{BB962C8B-B14F-4D97-AF65-F5344CB8AC3E}">
        <p14:creationId xmlns:p14="http://schemas.microsoft.com/office/powerpoint/2010/main" val="2748418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0342-1E48-4CDD-A2FA-845C2BF56562}"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FA6CA-A920-44C5-83C2-AC308816C945}" type="slidenum">
              <a:rPr lang="en-US" smtClean="0"/>
              <a:t>‹#›</a:t>
            </a:fld>
            <a:endParaRPr lang="en-US"/>
          </a:p>
        </p:txBody>
      </p:sp>
    </p:spTree>
    <p:extLst>
      <p:ext uri="{BB962C8B-B14F-4D97-AF65-F5344CB8AC3E}">
        <p14:creationId xmlns:p14="http://schemas.microsoft.com/office/powerpoint/2010/main" val="244941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CE0342-1E48-4CDD-A2FA-845C2BF56562}"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FA6CA-A920-44C5-83C2-AC308816C945}" type="slidenum">
              <a:rPr lang="en-US" smtClean="0"/>
              <a:t>‹#›</a:t>
            </a:fld>
            <a:endParaRPr lang="en-US"/>
          </a:p>
        </p:txBody>
      </p:sp>
    </p:spTree>
    <p:extLst>
      <p:ext uri="{BB962C8B-B14F-4D97-AF65-F5344CB8AC3E}">
        <p14:creationId xmlns:p14="http://schemas.microsoft.com/office/powerpoint/2010/main" val="146673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CE0342-1E48-4CDD-A2FA-845C2BF56562}" type="datetimeFigureOut">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FA6CA-A920-44C5-83C2-AC308816C945}" type="slidenum">
              <a:rPr lang="en-US" smtClean="0"/>
              <a:t>‹#›</a:t>
            </a:fld>
            <a:endParaRPr lang="en-US"/>
          </a:p>
        </p:txBody>
      </p:sp>
    </p:spTree>
    <p:extLst>
      <p:ext uri="{BB962C8B-B14F-4D97-AF65-F5344CB8AC3E}">
        <p14:creationId xmlns:p14="http://schemas.microsoft.com/office/powerpoint/2010/main" val="92065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CE0342-1E48-4CDD-A2FA-845C2BF56562}" type="datetimeFigureOut">
              <a:rPr lang="en-US" smtClean="0"/>
              <a:t>12/24/2018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AFA6CA-A920-44C5-83C2-AC308816C945}" type="slidenum">
              <a:rPr lang="en-US" smtClean="0"/>
              <a:t>‹#›</a:t>
            </a:fld>
            <a:endParaRPr lang="en-US"/>
          </a:p>
        </p:txBody>
      </p:sp>
    </p:spTree>
    <p:extLst>
      <p:ext uri="{BB962C8B-B14F-4D97-AF65-F5344CB8AC3E}">
        <p14:creationId xmlns:p14="http://schemas.microsoft.com/office/powerpoint/2010/main" val="212484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CE0342-1E48-4CDD-A2FA-845C2BF56562}" type="datetimeFigureOut">
              <a:rPr lang="en-US" smtClean="0"/>
              <a:t>12/24/2018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AFA6CA-A920-44C5-83C2-AC308816C945}" type="slidenum">
              <a:rPr lang="en-US" smtClean="0"/>
              <a:t>‹#›</a:t>
            </a:fld>
            <a:endParaRPr lang="en-US"/>
          </a:p>
        </p:txBody>
      </p:sp>
    </p:spTree>
    <p:extLst>
      <p:ext uri="{BB962C8B-B14F-4D97-AF65-F5344CB8AC3E}">
        <p14:creationId xmlns:p14="http://schemas.microsoft.com/office/powerpoint/2010/main" val="4166458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E0342-1E48-4CDD-A2FA-845C2BF56562}" type="datetimeFigureOut">
              <a:rPr lang="en-US" smtClean="0"/>
              <a:t>12/24/2018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AFA6CA-A920-44C5-83C2-AC308816C945}" type="slidenum">
              <a:rPr lang="en-US" smtClean="0"/>
              <a:t>‹#›</a:t>
            </a:fld>
            <a:endParaRPr lang="en-US"/>
          </a:p>
        </p:txBody>
      </p:sp>
    </p:spTree>
    <p:extLst>
      <p:ext uri="{BB962C8B-B14F-4D97-AF65-F5344CB8AC3E}">
        <p14:creationId xmlns:p14="http://schemas.microsoft.com/office/powerpoint/2010/main" val="97072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CE0342-1E48-4CDD-A2FA-845C2BF56562}" type="datetimeFigureOut">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FA6CA-A920-44C5-83C2-AC308816C945}" type="slidenum">
              <a:rPr lang="en-US" smtClean="0"/>
              <a:t>‹#›</a:t>
            </a:fld>
            <a:endParaRPr lang="en-US"/>
          </a:p>
        </p:txBody>
      </p:sp>
    </p:spTree>
    <p:extLst>
      <p:ext uri="{BB962C8B-B14F-4D97-AF65-F5344CB8AC3E}">
        <p14:creationId xmlns:p14="http://schemas.microsoft.com/office/powerpoint/2010/main" val="218615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CE0342-1E48-4CDD-A2FA-845C2BF56562}" type="datetimeFigureOut">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FA6CA-A920-44C5-83C2-AC308816C945}" type="slidenum">
              <a:rPr lang="en-US" smtClean="0"/>
              <a:t>‹#›</a:t>
            </a:fld>
            <a:endParaRPr lang="en-US"/>
          </a:p>
        </p:txBody>
      </p:sp>
    </p:spTree>
    <p:extLst>
      <p:ext uri="{BB962C8B-B14F-4D97-AF65-F5344CB8AC3E}">
        <p14:creationId xmlns:p14="http://schemas.microsoft.com/office/powerpoint/2010/main" val="2633926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E0342-1E48-4CDD-A2FA-845C2BF56562}" type="datetimeFigureOut">
              <a:rPr lang="en-US" smtClean="0"/>
              <a:t>12/24/2018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FA6CA-A920-44C5-83C2-AC308816C945}" type="slidenum">
              <a:rPr lang="en-US" smtClean="0"/>
              <a:t>‹#›</a:t>
            </a:fld>
            <a:endParaRPr lang="en-US"/>
          </a:p>
        </p:txBody>
      </p:sp>
    </p:spTree>
    <p:extLst>
      <p:ext uri="{BB962C8B-B14F-4D97-AF65-F5344CB8AC3E}">
        <p14:creationId xmlns:p14="http://schemas.microsoft.com/office/powerpoint/2010/main" val="2596034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348037"/>
          </a:xfrm>
        </p:spPr>
        <p:txBody>
          <a:bodyPr>
            <a:normAutofit fontScale="90000"/>
          </a:bodyPr>
          <a:lstStyle/>
          <a:p>
            <a:r>
              <a:rPr lang="en-US" b="1" dirty="0" smtClean="0">
                <a:solidFill>
                  <a:srgbClr val="C00000"/>
                </a:solidFill>
              </a:rPr>
              <a:t>A/B testing </a:t>
            </a:r>
            <a:r>
              <a:rPr lang="en-US" dirty="0" smtClean="0">
                <a:solidFill>
                  <a:srgbClr val="FF0000"/>
                </a:solidFill>
              </a:rPr>
              <a:t/>
            </a:r>
            <a:br>
              <a:rPr lang="en-US" dirty="0" smtClean="0">
                <a:solidFill>
                  <a:srgbClr val="FF0000"/>
                </a:solidFill>
              </a:rPr>
            </a:br>
            <a:r>
              <a:rPr lang="en-US" dirty="0" smtClean="0">
                <a:solidFill>
                  <a:schemeClr val="tx1">
                    <a:lumMod val="75000"/>
                    <a:lumOff val="25000"/>
                  </a:schemeClr>
                </a:solidFill>
              </a:rPr>
              <a:t>-or-</a:t>
            </a:r>
            <a:r>
              <a:rPr lang="en-US" dirty="0" smtClean="0">
                <a:solidFill>
                  <a:srgbClr val="FF0000"/>
                </a:solidFill>
              </a:rPr>
              <a:t/>
            </a:r>
            <a:br>
              <a:rPr lang="en-US" dirty="0" smtClean="0">
                <a:solidFill>
                  <a:srgbClr val="FF0000"/>
                </a:solidFill>
              </a:rPr>
            </a:br>
            <a:r>
              <a:rPr lang="en-US" b="1" dirty="0" smtClean="0">
                <a:solidFill>
                  <a:srgbClr val="C00000"/>
                </a:solidFill>
              </a:rPr>
              <a:t>Randomized controlled trial</a:t>
            </a:r>
            <a:r>
              <a:rPr lang="en-US" dirty="0" smtClean="0">
                <a:solidFill>
                  <a:srgbClr val="FF0000"/>
                </a:solidFill>
              </a:rPr>
              <a:t/>
            </a:r>
            <a:br>
              <a:rPr lang="en-US" dirty="0" smtClean="0">
                <a:solidFill>
                  <a:srgbClr val="FF0000"/>
                </a:solidFill>
              </a:rPr>
            </a:br>
            <a:r>
              <a:rPr lang="en-US" dirty="0" smtClean="0">
                <a:solidFill>
                  <a:schemeClr val="tx1">
                    <a:lumMod val="75000"/>
                    <a:lumOff val="25000"/>
                  </a:schemeClr>
                </a:solidFill>
              </a:rPr>
              <a:t>-or-</a:t>
            </a:r>
            <a:r>
              <a:rPr lang="en-US" dirty="0" smtClean="0">
                <a:solidFill>
                  <a:srgbClr val="FF0000"/>
                </a:solidFill>
              </a:rPr>
              <a:t/>
            </a:r>
            <a:br>
              <a:rPr lang="en-US" dirty="0" smtClean="0">
                <a:solidFill>
                  <a:srgbClr val="FF0000"/>
                </a:solidFill>
              </a:rPr>
            </a:br>
            <a:r>
              <a:rPr lang="en-US" b="1" dirty="0" smtClean="0">
                <a:solidFill>
                  <a:srgbClr val="C00000"/>
                </a:solidFill>
              </a:rPr>
              <a:t>Completely Randomized Designs</a:t>
            </a:r>
            <a:endParaRPr lang="en-US" b="1" dirty="0">
              <a:solidFill>
                <a:srgbClr val="C00000"/>
              </a:solidFill>
            </a:endParaRPr>
          </a:p>
        </p:txBody>
      </p:sp>
      <p:sp>
        <p:nvSpPr>
          <p:cNvPr id="3" name="Subtitle 2"/>
          <p:cNvSpPr>
            <a:spLocks noGrp="1"/>
          </p:cNvSpPr>
          <p:nvPr>
            <p:ph type="subTitle" idx="1"/>
          </p:nvPr>
        </p:nvSpPr>
        <p:spPr>
          <a:xfrm>
            <a:off x="1524000" y="4719638"/>
            <a:ext cx="9144000" cy="1655762"/>
          </a:xfrm>
        </p:spPr>
        <p:txBody>
          <a:bodyPr/>
          <a:lstStyle/>
          <a:p>
            <a:r>
              <a:rPr lang="en-US" dirty="0" smtClean="0"/>
              <a:t>Matthew Wheler</a:t>
            </a:r>
            <a:endParaRPr lang="en-US" dirty="0"/>
          </a:p>
        </p:txBody>
      </p:sp>
    </p:spTree>
    <p:extLst>
      <p:ext uri="{BB962C8B-B14F-4D97-AF65-F5344CB8AC3E}">
        <p14:creationId xmlns:p14="http://schemas.microsoft.com/office/powerpoint/2010/main" val="3242584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Model Based Estimated Differences</a:t>
            </a:r>
            <a:endParaRPr lang="en-US" dirty="0">
              <a:solidFill>
                <a:schemeClr val="accent1">
                  <a:lumMod val="7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696277739"/>
              </p:ext>
            </p:extLst>
          </p:nvPr>
        </p:nvGraphicFramePr>
        <p:xfrm>
          <a:off x="838200" y="2255261"/>
          <a:ext cx="10515600" cy="1625600"/>
        </p:xfrm>
        <a:graphic>
          <a:graphicData uri="http://schemas.openxmlformats.org/drawingml/2006/table">
            <a:tbl>
              <a:tblPr/>
              <a:tblGrid>
                <a:gridCol w="2103120">
                  <a:extLst>
                    <a:ext uri="{9D8B030D-6E8A-4147-A177-3AD203B41FA5}">
                      <a16:colId xmlns:a16="http://schemas.microsoft.com/office/drawing/2014/main" val="4003807791"/>
                    </a:ext>
                  </a:extLst>
                </a:gridCol>
                <a:gridCol w="2103120">
                  <a:extLst>
                    <a:ext uri="{9D8B030D-6E8A-4147-A177-3AD203B41FA5}">
                      <a16:colId xmlns:a16="http://schemas.microsoft.com/office/drawing/2014/main" val="110457251"/>
                    </a:ext>
                  </a:extLst>
                </a:gridCol>
                <a:gridCol w="2103120">
                  <a:extLst>
                    <a:ext uri="{9D8B030D-6E8A-4147-A177-3AD203B41FA5}">
                      <a16:colId xmlns:a16="http://schemas.microsoft.com/office/drawing/2014/main" val="1476930659"/>
                    </a:ext>
                  </a:extLst>
                </a:gridCol>
                <a:gridCol w="2103120">
                  <a:extLst>
                    <a:ext uri="{9D8B030D-6E8A-4147-A177-3AD203B41FA5}">
                      <a16:colId xmlns:a16="http://schemas.microsoft.com/office/drawing/2014/main" val="2115325230"/>
                    </a:ext>
                  </a:extLst>
                </a:gridCol>
                <a:gridCol w="2103120">
                  <a:extLst>
                    <a:ext uri="{9D8B030D-6E8A-4147-A177-3AD203B41FA5}">
                      <a16:colId xmlns:a16="http://schemas.microsoft.com/office/drawing/2014/main" val="1336272693"/>
                    </a:ext>
                  </a:extLst>
                </a:gridCol>
              </a:tblGrid>
              <a:tr h="0">
                <a:tc>
                  <a:txBody>
                    <a:bodyPr/>
                    <a:lstStyle/>
                    <a:p>
                      <a:pPr fontAlgn="t"/>
                      <a:r>
                        <a:rPr lang="en-US" b="0" i="0">
                          <a:solidFill>
                            <a:srgbClr val="000000"/>
                          </a:solidFill>
                          <a:effectLst/>
                          <a:latin typeface="Arial" panose="020B0604020202020204" pitchFamily="34" charset="0"/>
                        </a:rPr>
                        <a:t>Parameter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Estimate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Standard</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Error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t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Pr &gt; |t|</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6833361"/>
                  </a:ext>
                </a:extLst>
              </a:tr>
              <a:tr h="0">
                <a:tc>
                  <a:txBody>
                    <a:bodyPr/>
                    <a:lstStyle/>
                    <a:p>
                      <a:pPr fontAlgn="t"/>
                      <a:r>
                        <a:rPr lang="en-US" b="0" i="0">
                          <a:solidFill>
                            <a:srgbClr val="000000"/>
                          </a:solidFill>
                          <a:effectLst/>
                          <a:latin typeface="Arial" panose="020B0604020202020204" pitchFamily="34" charset="0"/>
                        </a:rPr>
                        <a:t>0ug -vs- 20ug</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13.5000000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7.78897823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1.73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0.1110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31416981"/>
                  </a:ext>
                </a:extLst>
              </a:tr>
              <a:tr h="0">
                <a:tc>
                  <a:txBody>
                    <a:bodyPr/>
                    <a:lstStyle/>
                    <a:p>
                      <a:pPr fontAlgn="t"/>
                      <a:r>
                        <a:rPr lang="en-US" b="0" i="0">
                          <a:solidFill>
                            <a:srgbClr val="000000"/>
                          </a:solidFill>
                          <a:effectLst/>
                          <a:latin typeface="Arial" panose="020B0604020202020204" pitchFamily="34" charset="0"/>
                        </a:rPr>
                        <a:t>0ug -vs- 40ug</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37.5000000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7.78897823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4.81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0.0005</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97063694"/>
                  </a:ext>
                </a:extLst>
              </a:tr>
              <a:tr h="0">
                <a:tc>
                  <a:txBody>
                    <a:bodyPr/>
                    <a:lstStyle/>
                    <a:p>
                      <a:pPr fontAlgn="t"/>
                      <a:r>
                        <a:rPr lang="en-US" b="0" i="0">
                          <a:solidFill>
                            <a:srgbClr val="000000"/>
                          </a:solidFill>
                          <a:effectLst/>
                          <a:latin typeface="Arial" panose="020B0604020202020204" pitchFamily="34" charset="0"/>
                        </a:rPr>
                        <a:t>0ug, 20ug -vs- 40ug</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30.7500000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6.49081519</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4.74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0.0006</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464905680"/>
                  </a:ext>
                </a:extLst>
              </a:tr>
            </a:tbl>
          </a:graphicData>
        </a:graphic>
      </p:graphicFrame>
      <p:sp>
        <p:nvSpPr>
          <p:cNvPr id="9" name="Rectangle 2"/>
          <p:cNvSpPr>
            <a:spLocks noChangeArrowheads="1"/>
          </p:cNvSpPr>
          <p:nvPr/>
        </p:nvSpPr>
        <p:spPr bwMode="auto">
          <a:xfrm>
            <a:off x="930563" y="44454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1904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Contrasts</a:t>
            </a:r>
            <a:endParaRPr lang="en-US" dirty="0">
              <a:solidFill>
                <a:schemeClr val="accent1">
                  <a:lumMod val="7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127" y="3088244"/>
            <a:ext cx="4745900" cy="355942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691456739"/>
              </p:ext>
            </p:extLst>
          </p:nvPr>
        </p:nvGraphicFramePr>
        <p:xfrm>
          <a:off x="838200" y="1313512"/>
          <a:ext cx="10515600" cy="1625600"/>
        </p:xfrm>
        <a:graphic>
          <a:graphicData uri="http://schemas.openxmlformats.org/drawingml/2006/table">
            <a:tbl>
              <a:tblPr/>
              <a:tblGrid>
                <a:gridCol w="1752600">
                  <a:extLst>
                    <a:ext uri="{9D8B030D-6E8A-4147-A177-3AD203B41FA5}">
                      <a16:colId xmlns:a16="http://schemas.microsoft.com/office/drawing/2014/main" val="3839845062"/>
                    </a:ext>
                  </a:extLst>
                </a:gridCol>
                <a:gridCol w="1752600">
                  <a:extLst>
                    <a:ext uri="{9D8B030D-6E8A-4147-A177-3AD203B41FA5}">
                      <a16:colId xmlns:a16="http://schemas.microsoft.com/office/drawing/2014/main" val="1677442252"/>
                    </a:ext>
                  </a:extLst>
                </a:gridCol>
                <a:gridCol w="1752600">
                  <a:extLst>
                    <a:ext uri="{9D8B030D-6E8A-4147-A177-3AD203B41FA5}">
                      <a16:colId xmlns:a16="http://schemas.microsoft.com/office/drawing/2014/main" val="1194374208"/>
                    </a:ext>
                  </a:extLst>
                </a:gridCol>
                <a:gridCol w="1752600">
                  <a:extLst>
                    <a:ext uri="{9D8B030D-6E8A-4147-A177-3AD203B41FA5}">
                      <a16:colId xmlns:a16="http://schemas.microsoft.com/office/drawing/2014/main" val="4179562566"/>
                    </a:ext>
                  </a:extLst>
                </a:gridCol>
                <a:gridCol w="1752600">
                  <a:extLst>
                    <a:ext uri="{9D8B030D-6E8A-4147-A177-3AD203B41FA5}">
                      <a16:colId xmlns:a16="http://schemas.microsoft.com/office/drawing/2014/main" val="3026423914"/>
                    </a:ext>
                  </a:extLst>
                </a:gridCol>
                <a:gridCol w="1752600">
                  <a:extLst>
                    <a:ext uri="{9D8B030D-6E8A-4147-A177-3AD203B41FA5}">
                      <a16:colId xmlns:a16="http://schemas.microsoft.com/office/drawing/2014/main" val="2407484871"/>
                    </a:ext>
                  </a:extLst>
                </a:gridCol>
              </a:tblGrid>
              <a:tr h="0">
                <a:tc>
                  <a:txBody>
                    <a:bodyPr/>
                    <a:lstStyle/>
                    <a:p>
                      <a:pPr fontAlgn="t"/>
                      <a:r>
                        <a:rPr lang="en-US" b="0" i="0">
                          <a:solidFill>
                            <a:srgbClr val="000000"/>
                          </a:solidFill>
                          <a:effectLst/>
                          <a:latin typeface="Arial" panose="020B0604020202020204" pitchFamily="34" charset="0"/>
                        </a:rPr>
                        <a:t>Contrast</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Contrast SS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Pr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00339206"/>
                  </a:ext>
                </a:extLst>
              </a:tr>
              <a:tr h="0">
                <a:tc>
                  <a:txBody>
                    <a:bodyPr/>
                    <a:lstStyle/>
                    <a:p>
                      <a:pPr fontAlgn="t"/>
                      <a:r>
                        <a:rPr lang="en-US" b="0" i="0">
                          <a:solidFill>
                            <a:srgbClr val="000000"/>
                          </a:solidFill>
                          <a:effectLst/>
                          <a:latin typeface="Arial" panose="020B0604020202020204" pitchFamily="34" charset="0"/>
                        </a:rPr>
                        <a:t>0ug -vs- 20ug</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405.000000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405.000000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0.1110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30636956"/>
                  </a:ext>
                </a:extLst>
              </a:tr>
              <a:tr h="0">
                <a:tc>
                  <a:txBody>
                    <a:bodyPr/>
                    <a:lstStyle/>
                    <a:p>
                      <a:pPr fontAlgn="t"/>
                      <a:r>
                        <a:rPr lang="en-US" b="0" i="0">
                          <a:solidFill>
                            <a:srgbClr val="000000"/>
                          </a:solidFill>
                          <a:effectLst/>
                          <a:latin typeface="Arial" panose="020B0604020202020204" pitchFamily="34" charset="0"/>
                        </a:rPr>
                        <a:t>0ug -vs- 40ug</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3125.000000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3125.000000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23.18</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0.0005</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37000815"/>
                  </a:ext>
                </a:extLst>
              </a:tr>
              <a:tr h="0">
                <a:tc>
                  <a:txBody>
                    <a:bodyPr/>
                    <a:lstStyle/>
                    <a:p>
                      <a:pPr fontAlgn="t"/>
                      <a:r>
                        <a:rPr lang="en-US" b="0" i="0">
                          <a:solidFill>
                            <a:srgbClr val="000000"/>
                          </a:solidFill>
                          <a:effectLst/>
                          <a:latin typeface="Arial" panose="020B0604020202020204" pitchFamily="34" charset="0"/>
                        </a:rPr>
                        <a:t>0ug, 20ug -vs- 40ug</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3025.800000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3025.800000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22.44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0.0006</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907587981"/>
                  </a:ext>
                </a:extLst>
              </a:tr>
            </a:tbl>
          </a:graphicData>
        </a:graphic>
      </p:graphicFrame>
    </p:spTree>
    <p:extLst>
      <p:ext uri="{BB962C8B-B14F-4D97-AF65-F5344CB8AC3E}">
        <p14:creationId xmlns:p14="http://schemas.microsoft.com/office/powerpoint/2010/main" val="217433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5709"/>
            <a:ext cx="10515600" cy="5632018"/>
          </a:xfrm>
        </p:spPr>
        <p:txBody>
          <a:bodyPr/>
          <a:lstStyle/>
          <a:p>
            <a:pPr marL="0" indent="0">
              <a:buNone/>
            </a:pPr>
            <a:r>
              <a:rPr lang="en-US" dirty="0" smtClean="0"/>
              <a:t>So we can conclude </a:t>
            </a:r>
            <a:r>
              <a:rPr lang="en-US" dirty="0" smtClean="0">
                <a:solidFill>
                  <a:schemeClr val="accent1">
                    <a:lumMod val="75000"/>
                  </a:schemeClr>
                </a:solidFill>
              </a:rPr>
              <a:t>individually </a:t>
            </a:r>
            <a:r>
              <a:rPr lang="en-US" dirty="0" smtClean="0">
                <a:solidFill>
                  <a:schemeClr val="tx1">
                    <a:lumMod val="95000"/>
                    <a:lumOff val="5000"/>
                  </a:schemeClr>
                </a:solidFill>
              </a:rPr>
              <a:t>at</a:t>
            </a:r>
            <a:r>
              <a:rPr lang="en-US" dirty="0" smtClean="0">
                <a:solidFill>
                  <a:schemeClr val="accent1">
                    <a:lumMod val="75000"/>
                  </a:schemeClr>
                </a:solidFill>
              </a:rPr>
              <a:t> α = 0.05</a:t>
            </a:r>
            <a:r>
              <a:rPr lang="en-US" dirty="0" smtClean="0"/>
              <a:t>: </a:t>
            </a:r>
          </a:p>
          <a:p>
            <a:pPr lvl="1">
              <a:buFont typeface="Wingdings" panose="05000000000000000000" pitchFamily="2" charset="2"/>
              <a:buChar char="q"/>
            </a:pPr>
            <a:r>
              <a:rPr lang="en-US" dirty="0" smtClean="0"/>
              <a:t> There is not enough evidence to reject the null that 20µg of copper leads to reduced life spans vs. 0µg </a:t>
            </a:r>
            <a:r>
              <a:rPr lang="en-US" dirty="0"/>
              <a:t>of </a:t>
            </a:r>
            <a:r>
              <a:rPr lang="en-US" dirty="0" smtClean="0"/>
              <a:t>copper.</a:t>
            </a:r>
          </a:p>
          <a:p>
            <a:pPr lvl="1">
              <a:buFont typeface="Wingdings" panose="05000000000000000000" pitchFamily="2" charset="2"/>
              <a:buChar char="q"/>
            </a:pPr>
            <a:r>
              <a:rPr lang="en-US" dirty="0"/>
              <a:t> </a:t>
            </a:r>
            <a:r>
              <a:rPr lang="en-US" dirty="0" smtClean="0"/>
              <a:t>40µg decreases the live span vs 0µg </a:t>
            </a:r>
          </a:p>
          <a:p>
            <a:pPr lvl="1">
              <a:buFont typeface="Wingdings" panose="05000000000000000000" pitchFamily="2" charset="2"/>
              <a:buChar char="q"/>
            </a:pPr>
            <a:r>
              <a:rPr lang="en-US" dirty="0"/>
              <a:t> </a:t>
            </a:r>
            <a:r>
              <a:rPr lang="en-US" dirty="0" smtClean="0"/>
              <a:t>40µg decreases the life span vs 0 and 20µg</a:t>
            </a:r>
          </a:p>
          <a:p>
            <a:pPr lvl="1">
              <a:buFont typeface="Wingdings" panose="05000000000000000000" pitchFamily="2" charset="2"/>
              <a:buChar char="q"/>
            </a:pPr>
            <a:r>
              <a:rPr lang="en-US" dirty="0"/>
              <a:t> </a:t>
            </a:r>
            <a:r>
              <a:rPr lang="en-US" dirty="0" smtClean="0"/>
              <a:t>Organic food has problems too. Copper is the number 1 pesticide used for organic food.  </a:t>
            </a:r>
          </a:p>
          <a:p>
            <a:pPr lvl="1">
              <a:buFont typeface="Wingdings" panose="05000000000000000000" pitchFamily="2" charset="2"/>
              <a:buChar char="q"/>
            </a:pPr>
            <a:endParaRPr lang="en-US" dirty="0"/>
          </a:p>
          <a:p>
            <a:pPr marL="457200" lvl="1" indent="0">
              <a:buNone/>
            </a:pPr>
            <a:endParaRPr lang="en-US" dirty="0"/>
          </a:p>
          <a:p>
            <a:pPr marL="457200" lvl="1" indent="0">
              <a:buNone/>
            </a:pPr>
            <a:r>
              <a:rPr lang="en-US" b="1" dirty="0" smtClean="0"/>
              <a:t>Note: </a:t>
            </a:r>
            <a:r>
              <a:rPr lang="en-US" dirty="0" smtClean="0"/>
              <a:t>I said </a:t>
            </a:r>
            <a:r>
              <a:rPr lang="en-US" b="1" dirty="0" smtClean="0">
                <a:solidFill>
                  <a:schemeClr val="accent1">
                    <a:lumMod val="75000"/>
                  </a:schemeClr>
                </a:solidFill>
              </a:rPr>
              <a:t>individually, </a:t>
            </a:r>
            <a:r>
              <a:rPr lang="en-US" dirty="0" smtClean="0">
                <a:solidFill>
                  <a:schemeClr val="tx1">
                    <a:lumMod val="95000"/>
                    <a:lumOff val="5000"/>
                  </a:schemeClr>
                </a:solidFill>
              </a:rPr>
              <a:t>that is when we test only one hypothesis the type I error rate is controlled to be our 5% level.  When we have multiple tests it is actually higher than that. </a:t>
            </a:r>
            <a:endParaRPr lang="en-US" b="1" dirty="0">
              <a:solidFill>
                <a:schemeClr val="accent1">
                  <a:lumMod val="75000"/>
                </a:schemeClr>
              </a:solidFill>
            </a:endParaRPr>
          </a:p>
        </p:txBody>
      </p:sp>
    </p:spTree>
    <p:extLst>
      <p:ext uri="{BB962C8B-B14F-4D97-AF65-F5344CB8AC3E}">
        <p14:creationId xmlns:p14="http://schemas.microsoft.com/office/powerpoint/2010/main" val="2372992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Multiple Comparisons:</a:t>
            </a:r>
            <a:endParaRPr lang="en-US" dirty="0"/>
          </a:p>
        </p:txBody>
      </p:sp>
      <p:sp>
        <p:nvSpPr>
          <p:cNvPr id="3" name="Content Placeholder 2"/>
          <p:cNvSpPr>
            <a:spLocks noGrp="1"/>
          </p:cNvSpPr>
          <p:nvPr>
            <p:ph idx="1"/>
          </p:nvPr>
        </p:nvSpPr>
        <p:spPr/>
        <p:txBody>
          <a:bodyPr/>
          <a:lstStyle/>
          <a:p>
            <a:pPr marL="0" indent="0">
              <a:buNone/>
            </a:pPr>
            <a:r>
              <a:rPr lang="en-US" dirty="0" smtClean="0"/>
              <a:t>It is important to think about what setting </a:t>
            </a:r>
            <a:r>
              <a:rPr lang="el-GR" dirty="0" smtClean="0"/>
              <a:t>α</a:t>
            </a:r>
            <a:r>
              <a:rPr lang="en-US" dirty="0" smtClean="0"/>
              <a:t> = 0.05 means. </a:t>
            </a:r>
          </a:p>
          <a:p>
            <a:pPr marL="0" indent="0">
              <a:buNone/>
            </a:pPr>
            <a:endParaRPr lang="en-US" dirty="0"/>
          </a:p>
          <a:p>
            <a:pPr marL="0" indent="0">
              <a:buNone/>
            </a:pPr>
            <a:r>
              <a:rPr lang="en-US" dirty="0" smtClean="0"/>
              <a:t>It means that </a:t>
            </a:r>
            <a:r>
              <a:rPr lang="en-US" b="1" dirty="0" smtClean="0">
                <a:solidFill>
                  <a:schemeClr val="accent1">
                    <a:lumMod val="75000"/>
                  </a:schemeClr>
                </a:solidFill>
              </a:rPr>
              <a:t>BY CHANCE </a:t>
            </a:r>
            <a:r>
              <a:rPr lang="en-US" dirty="0" smtClean="0">
                <a:solidFill>
                  <a:schemeClr val="tx1">
                    <a:lumMod val="95000"/>
                    <a:lumOff val="5000"/>
                  </a:schemeClr>
                </a:solidFill>
              </a:rPr>
              <a:t>if nothing is going on I should see a ‘significant’ result 5% of the time. </a:t>
            </a:r>
          </a:p>
          <a:p>
            <a:pPr marL="0" indent="0">
              <a:buNone/>
            </a:pPr>
            <a:endParaRPr lang="en-US" b="1" dirty="0">
              <a:solidFill>
                <a:schemeClr val="tx1">
                  <a:lumMod val="95000"/>
                  <a:lumOff val="5000"/>
                </a:schemeClr>
              </a:solidFill>
            </a:endParaRPr>
          </a:p>
          <a:p>
            <a:pPr marL="0" indent="0">
              <a:buNone/>
            </a:pPr>
            <a:r>
              <a:rPr lang="en-US" b="1" dirty="0" smtClean="0">
                <a:solidFill>
                  <a:schemeClr val="tx1">
                    <a:lumMod val="95000"/>
                    <a:lumOff val="5000"/>
                  </a:schemeClr>
                </a:solidFill>
              </a:rPr>
              <a:t>So what happens if I do multiple tests with each test being independent? </a:t>
            </a:r>
            <a:endParaRPr lang="en-US" b="1" dirty="0">
              <a:solidFill>
                <a:schemeClr val="accent1">
                  <a:lumMod val="75000"/>
                </a:schemeClr>
              </a:solidFill>
            </a:endParaRPr>
          </a:p>
        </p:txBody>
      </p:sp>
    </p:spTree>
    <p:extLst>
      <p:ext uri="{BB962C8B-B14F-4D97-AF65-F5344CB8AC3E}">
        <p14:creationId xmlns:p14="http://schemas.microsoft.com/office/powerpoint/2010/main" val="509696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18904033"/>
              </p:ext>
            </p:extLst>
          </p:nvPr>
        </p:nvGraphicFramePr>
        <p:xfrm>
          <a:off x="2299855" y="305811"/>
          <a:ext cx="6982691" cy="6319520"/>
        </p:xfrm>
        <a:graphic>
          <a:graphicData uri="http://schemas.openxmlformats.org/drawingml/2006/table">
            <a:tbl>
              <a:tblPr>
                <a:tableStyleId>{46F890A9-2807-4EBB-B81D-B2AA78EC7F39}</a:tableStyleId>
              </a:tblPr>
              <a:tblGrid>
                <a:gridCol w="3445163">
                  <a:extLst>
                    <a:ext uri="{9D8B030D-6E8A-4147-A177-3AD203B41FA5}">
                      <a16:colId xmlns:a16="http://schemas.microsoft.com/office/drawing/2014/main" val="3497837364"/>
                    </a:ext>
                  </a:extLst>
                </a:gridCol>
                <a:gridCol w="3537528">
                  <a:extLst>
                    <a:ext uri="{9D8B030D-6E8A-4147-A177-3AD203B41FA5}">
                      <a16:colId xmlns:a16="http://schemas.microsoft.com/office/drawing/2014/main" val="1926919932"/>
                    </a:ext>
                  </a:extLst>
                </a:gridCol>
              </a:tblGrid>
              <a:tr h="184150">
                <a:tc>
                  <a:txBody>
                    <a:bodyPr/>
                    <a:lstStyle/>
                    <a:p>
                      <a:pPr algn="ctr" fontAlgn="b"/>
                      <a:r>
                        <a:rPr lang="en-US" sz="2400" u="none" strike="noStrike" dirty="0">
                          <a:effectLst/>
                        </a:rPr>
                        <a:t>Number of Tests</a:t>
                      </a:r>
                      <a:endParaRPr lang="en-US" sz="2400" b="1" i="0" u="none" strike="noStrike" dirty="0">
                        <a:solidFill>
                          <a:srgbClr val="000000"/>
                        </a:solidFill>
                        <a:effectLst/>
                        <a:latin typeface="Calibri" panose="020F0502020204030204" pitchFamily="34" charset="0"/>
                      </a:endParaRPr>
                    </a:p>
                  </a:txBody>
                  <a:tcPr marL="6350" marR="6350" marT="6350" marB="0" anchor="b">
                    <a:solidFill>
                      <a:schemeClr val="accent1"/>
                    </a:solidFill>
                  </a:tcPr>
                </a:tc>
                <a:tc>
                  <a:txBody>
                    <a:bodyPr/>
                    <a:lstStyle/>
                    <a:p>
                      <a:pPr algn="ctr" fontAlgn="b"/>
                      <a:r>
                        <a:rPr lang="en-US" sz="2400" u="none" strike="noStrike" dirty="0">
                          <a:effectLst/>
                        </a:rPr>
                        <a:t>Probability of Spurious Result</a:t>
                      </a:r>
                      <a:endParaRPr lang="en-US" sz="2400" b="1" i="0" u="none" strike="noStrike" dirty="0">
                        <a:solidFill>
                          <a:srgbClr val="000000"/>
                        </a:solidFill>
                        <a:effectLst/>
                        <a:latin typeface="Calibri" panose="020F0502020204030204" pitchFamily="34" charset="0"/>
                      </a:endParaRPr>
                    </a:p>
                  </a:txBody>
                  <a:tcPr marL="6350" marR="6350" marT="6350" marB="0" anchor="b">
                    <a:solidFill>
                      <a:schemeClr val="accent1"/>
                    </a:solidFill>
                  </a:tcPr>
                </a:tc>
                <a:extLst>
                  <a:ext uri="{0D108BD9-81ED-4DB2-BD59-A6C34878D82A}">
                    <a16:rowId xmlns:a16="http://schemas.microsoft.com/office/drawing/2014/main" val="2165446971"/>
                  </a:ext>
                </a:extLst>
              </a:tr>
              <a:tr h="184150">
                <a:tc>
                  <a:txBody>
                    <a:bodyPr/>
                    <a:lstStyle/>
                    <a:p>
                      <a:pPr algn="ct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0.05</a:t>
                      </a:r>
                      <a:endParaRPr lang="en-US"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54668859"/>
                  </a:ext>
                </a:extLst>
              </a:tr>
              <a:tr h="184150">
                <a:tc>
                  <a:txBody>
                    <a:bodyPr/>
                    <a:lstStyle/>
                    <a:p>
                      <a:pPr algn="ctr" fontAlgn="b"/>
                      <a:r>
                        <a:rPr lang="en-US" sz="2400" u="none" strike="noStrike" dirty="0">
                          <a:effectLst/>
                        </a:rPr>
                        <a:t>2</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0.10</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5678876"/>
                  </a:ext>
                </a:extLst>
              </a:tr>
              <a:tr h="184150">
                <a:tc>
                  <a:txBody>
                    <a:bodyPr/>
                    <a:lstStyle/>
                    <a:p>
                      <a:pPr algn="ctr" fontAlgn="b"/>
                      <a:r>
                        <a:rPr lang="en-US" sz="2400" u="none" strike="noStrike" dirty="0">
                          <a:effectLst/>
                        </a:rPr>
                        <a:t>3</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0.14</a:t>
                      </a:r>
                      <a:endParaRPr lang="en-US"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4758266"/>
                  </a:ext>
                </a:extLst>
              </a:tr>
              <a:tr h="184150">
                <a:tc>
                  <a:txBody>
                    <a:bodyPr/>
                    <a:lstStyle/>
                    <a:p>
                      <a:pPr algn="ctr" fontAlgn="b"/>
                      <a:r>
                        <a:rPr lang="en-US" sz="2400" u="none" strike="noStrike" dirty="0">
                          <a:effectLst/>
                        </a:rPr>
                        <a:t>4</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0.19</a:t>
                      </a:r>
                      <a:endParaRPr lang="en-US"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05981575"/>
                  </a:ext>
                </a:extLst>
              </a:tr>
              <a:tr h="184150">
                <a:tc>
                  <a:txBody>
                    <a:bodyPr/>
                    <a:lstStyle/>
                    <a:p>
                      <a:pPr algn="ctr" fontAlgn="b"/>
                      <a:r>
                        <a:rPr lang="en-US" sz="2400" u="none" strike="noStrike" dirty="0">
                          <a:effectLst/>
                        </a:rPr>
                        <a:t>5</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0.23</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59744006"/>
                  </a:ext>
                </a:extLst>
              </a:tr>
              <a:tr h="184150">
                <a:tc>
                  <a:txBody>
                    <a:bodyPr/>
                    <a:lstStyle/>
                    <a:p>
                      <a:pPr algn="ct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0.05</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78001449"/>
                  </a:ext>
                </a:extLst>
              </a:tr>
              <a:tr h="184150">
                <a:tc>
                  <a:txBody>
                    <a:bodyPr/>
                    <a:lstStyle/>
                    <a:p>
                      <a:pPr algn="ctr" fontAlgn="b"/>
                      <a:r>
                        <a:rPr lang="en-US" sz="2400" u="none" strike="noStrike">
                          <a:effectLst/>
                        </a:rPr>
                        <a:t>6</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0.26</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52350035"/>
                  </a:ext>
                </a:extLst>
              </a:tr>
              <a:tr h="184150">
                <a:tc>
                  <a:txBody>
                    <a:bodyPr/>
                    <a:lstStyle/>
                    <a:p>
                      <a:pPr algn="ctr" fontAlgn="b"/>
                      <a:r>
                        <a:rPr lang="en-US" sz="2400" u="none" strike="noStrike">
                          <a:effectLst/>
                        </a:rPr>
                        <a:t>7</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0.30</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42567114"/>
                  </a:ext>
                </a:extLst>
              </a:tr>
              <a:tr h="184150">
                <a:tc>
                  <a:txBody>
                    <a:bodyPr/>
                    <a:lstStyle/>
                    <a:p>
                      <a:pPr algn="ctr" fontAlgn="b"/>
                      <a:r>
                        <a:rPr lang="en-US" sz="2400" u="none" strike="noStrike" dirty="0">
                          <a:effectLst/>
                        </a:rPr>
                        <a:t>8</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0.34</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73675064"/>
                  </a:ext>
                </a:extLst>
              </a:tr>
              <a:tr h="184150">
                <a:tc>
                  <a:txBody>
                    <a:bodyPr/>
                    <a:lstStyle/>
                    <a:p>
                      <a:pPr algn="ctr" fontAlgn="b"/>
                      <a:r>
                        <a:rPr lang="en-US" sz="2400" u="none" strike="noStrike">
                          <a:effectLst/>
                        </a:rPr>
                        <a:t>9</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0.37</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9635429"/>
                  </a:ext>
                </a:extLst>
              </a:tr>
              <a:tr h="184150">
                <a:tc>
                  <a:txBody>
                    <a:bodyPr/>
                    <a:lstStyle/>
                    <a:p>
                      <a:pPr algn="ctr" fontAlgn="b"/>
                      <a:r>
                        <a:rPr lang="en-US" sz="2400" u="none" strike="noStrike">
                          <a:effectLst/>
                        </a:rPr>
                        <a:t>10</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0.40</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48080663"/>
                  </a:ext>
                </a:extLst>
              </a:tr>
              <a:tr h="184150">
                <a:tc>
                  <a:txBody>
                    <a:bodyPr/>
                    <a:lstStyle/>
                    <a:p>
                      <a:pPr algn="ctr" fontAlgn="b"/>
                      <a:r>
                        <a:rPr lang="en-US" sz="2400" u="none" strike="noStrike">
                          <a:effectLst/>
                        </a:rPr>
                        <a:t>20</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0.64</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9196883"/>
                  </a:ext>
                </a:extLst>
              </a:tr>
              <a:tr h="184150">
                <a:tc>
                  <a:txBody>
                    <a:bodyPr/>
                    <a:lstStyle/>
                    <a:p>
                      <a:pPr algn="ctr" fontAlgn="b"/>
                      <a:r>
                        <a:rPr lang="en-US" sz="2400" u="none" strike="noStrike">
                          <a:effectLst/>
                        </a:rPr>
                        <a:t>30</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0.79</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2197020"/>
                  </a:ext>
                </a:extLst>
              </a:tr>
              <a:tr h="184150">
                <a:tc>
                  <a:txBody>
                    <a:bodyPr/>
                    <a:lstStyle/>
                    <a:p>
                      <a:pPr algn="ctr" fontAlgn="b"/>
                      <a:r>
                        <a:rPr lang="en-US" sz="2400" u="none" strike="noStrike">
                          <a:effectLst/>
                        </a:rPr>
                        <a:t>40</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0.87</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32699770"/>
                  </a:ext>
                </a:extLst>
              </a:tr>
              <a:tr h="184150">
                <a:tc>
                  <a:txBody>
                    <a:bodyPr/>
                    <a:lstStyle/>
                    <a:p>
                      <a:pPr algn="ctr" fontAlgn="b"/>
                      <a:r>
                        <a:rPr lang="en-US" sz="2400" u="none" strike="noStrike">
                          <a:effectLst/>
                        </a:rPr>
                        <a:t>50</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0.92</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10890138"/>
                  </a:ext>
                </a:extLst>
              </a:tr>
            </a:tbl>
          </a:graphicData>
        </a:graphic>
      </p:graphicFrame>
    </p:spTree>
    <p:extLst>
      <p:ext uri="{BB962C8B-B14F-4D97-AF65-F5344CB8AC3E}">
        <p14:creationId xmlns:p14="http://schemas.microsoft.com/office/powerpoint/2010/main" val="414250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745"/>
            <a:ext cx="10515600" cy="5835218"/>
          </a:xfrm>
        </p:spPr>
        <p:txBody>
          <a:bodyPr/>
          <a:lstStyle/>
          <a:p>
            <a:pPr marL="0" indent="0">
              <a:buNone/>
            </a:pPr>
            <a:r>
              <a:rPr lang="en-US" sz="3600" dirty="0" smtClean="0"/>
              <a:t>That is if </a:t>
            </a:r>
            <a:r>
              <a:rPr lang="en-US" sz="3600" b="1" dirty="0" smtClean="0">
                <a:solidFill>
                  <a:srgbClr val="FF0000"/>
                </a:solidFill>
              </a:rPr>
              <a:t>nothing is going </a:t>
            </a:r>
            <a:r>
              <a:rPr lang="en-US" sz="3600" dirty="0" smtClean="0"/>
              <a:t>on and I do a “bunch of tests” after a while I am almost guaranteed to report a significant finding even when </a:t>
            </a:r>
            <a:r>
              <a:rPr lang="en-US" sz="3600" b="1" dirty="0" smtClean="0">
                <a:solidFill>
                  <a:srgbClr val="FF0000"/>
                </a:solidFill>
              </a:rPr>
              <a:t>nothing is happening</a:t>
            </a:r>
            <a:r>
              <a:rPr lang="en-US" sz="3600" dirty="0" smtClean="0"/>
              <a:t>!</a:t>
            </a:r>
          </a:p>
          <a:p>
            <a:pPr marL="0" indent="0">
              <a:buNone/>
            </a:pPr>
            <a:endParaRPr lang="en-US" sz="3600" dirty="0"/>
          </a:p>
          <a:p>
            <a:r>
              <a:rPr lang="en-US" sz="3600" dirty="0" smtClean="0"/>
              <a:t>Most ‘science’ (especially medical and psychology) does this – it is why I never ever trust a report about ‘health science’ news.</a:t>
            </a:r>
          </a:p>
          <a:p>
            <a:r>
              <a:rPr lang="en-US" sz="3600" dirty="0" smtClean="0"/>
              <a:t>It is why you have to </a:t>
            </a:r>
            <a:r>
              <a:rPr lang="en-US" sz="3600" b="1" dirty="0" smtClean="0">
                <a:solidFill>
                  <a:srgbClr val="FF0000"/>
                </a:solidFill>
              </a:rPr>
              <a:t>plan</a:t>
            </a:r>
            <a:r>
              <a:rPr lang="en-US" sz="3600" dirty="0" smtClean="0"/>
              <a:t> your analyses before hand!</a:t>
            </a:r>
          </a:p>
          <a:p>
            <a:r>
              <a:rPr lang="en-US" sz="3600" dirty="0" smtClean="0"/>
              <a:t>It is also why you have to </a:t>
            </a:r>
            <a:r>
              <a:rPr lang="en-US" sz="3600" b="1" dirty="0" smtClean="0">
                <a:solidFill>
                  <a:srgbClr val="FF0000"/>
                </a:solidFill>
              </a:rPr>
              <a:t>adjust</a:t>
            </a:r>
            <a:r>
              <a:rPr lang="en-US" sz="3600" dirty="0" smtClean="0"/>
              <a:t> for multiple comparisons!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17377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Adjusting for multiple comparisons</a:t>
            </a:r>
            <a:endParaRPr lang="en-US" dirty="0"/>
          </a:p>
        </p:txBody>
      </p:sp>
      <p:sp>
        <p:nvSpPr>
          <p:cNvPr id="3" name="Content Placeholder 2"/>
          <p:cNvSpPr>
            <a:spLocks noGrp="1"/>
          </p:cNvSpPr>
          <p:nvPr>
            <p:ph idx="1"/>
          </p:nvPr>
        </p:nvSpPr>
        <p:spPr/>
        <p:txBody>
          <a:bodyPr/>
          <a:lstStyle/>
          <a:p>
            <a:pPr marL="0" indent="0">
              <a:buNone/>
            </a:pPr>
            <a:r>
              <a:rPr lang="en-US" b="1" dirty="0" smtClean="0"/>
              <a:t>First Way </a:t>
            </a:r>
            <a:r>
              <a:rPr lang="en-US" b="1" dirty="0" err="1" smtClean="0">
                <a:solidFill>
                  <a:schemeClr val="accent1">
                    <a:lumMod val="75000"/>
                  </a:schemeClr>
                </a:solidFill>
              </a:rPr>
              <a:t>Bonferroni</a:t>
            </a:r>
            <a:r>
              <a:rPr lang="en-US" b="1" dirty="0" smtClean="0"/>
              <a:t> adjustment:</a:t>
            </a:r>
          </a:p>
          <a:p>
            <a:pPr marL="0" indent="0">
              <a:buNone/>
            </a:pPr>
            <a:endParaRPr lang="en-US" b="1" dirty="0"/>
          </a:p>
          <a:p>
            <a:pPr marL="0" indent="0">
              <a:buNone/>
            </a:pPr>
            <a:endParaRPr lang="en-US" dirty="0"/>
          </a:p>
          <a:p>
            <a:pPr marL="0" indent="0">
              <a:buNone/>
            </a:pPr>
            <a:r>
              <a:rPr lang="en-US" b="1" dirty="0" smtClean="0">
                <a:solidFill>
                  <a:schemeClr val="accent1">
                    <a:lumMod val="75000"/>
                  </a:schemeClr>
                </a:solidFill>
              </a:rPr>
              <a:t>Benefits</a:t>
            </a:r>
            <a:r>
              <a:rPr lang="en-US" dirty="0" smtClean="0"/>
              <a:t>: Can be used in any setting we deal with in this class</a:t>
            </a:r>
          </a:p>
          <a:p>
            <a:pPr marL="0" indent="0">
              <a:buNone/>
            </a:pPr>
            <a:r>
              <a:rPr lang="en-US" b="1" dirty="0" smtClean="0">
                <a:solidFill>
                  <a:schemeClr val="accent1">
                    <a:lumMod val="75000"/>
                  </a:schemeClr>
                </a:solidFill>
              </a:rPr>
              <a:t>Negatives</a:t>
            </a:r>
            <a:r>
              <a:rPr lang="en-US" dirty="0" smtClean="0"/>
              <a:t>: If you are doing a lot of comparisons it kills power. Thus you need a ton of resources to conclude anything : use with caution, or if sampling is cheap, or if your boss doesn’t care about money.  </a:t>
            </a:r>
            <a:endParaRPr lang="en-US" dirty="0"/>
          </a:p>
        </p:txBody>
      </p:sp>
    </p:spTree>
    <p:extLst>
      <p:ext uri="{BB962C8B-B14F-4D97-AF65-F5344CB8AC3E}">
        <p14:creationId xmlns:p14="http://schemas.microsoft.com/office/powerpoint/2010/main" val="2023202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chemeClr val="accent1">
                    <a:lumMod val="75000"/>
                  </a:schemeClr>
                </a:solidFill>
              </a:rPr>
              <a:t>Bonferroni</a:t>
            </a:r>
            <a:r>
              <a:rPr lang="en-US" b="1" dirty="0" smtClean="0">
                <a:solidFill>
                  <a:schemeClr val="accent1">
                    <a:lumMod val="75000"/>
                  </a:schemeClr>
                </a:solidFill>
              </a:rPr>
              <a:t> Adjustment</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b="1" dirty="0" smtClean="0"/>
              <a:t>Idea: </a:t>
            </a:r>
            <a:r>
              <a:rPr lang="en-US" dirty="0" smtClean="0"/>
              <a:t>We assume that the each test is independent and we have a fixed Type I error rate </a:t>
            </a:r>
            <a:r>
              <a:rPr lang="el-GR" dirty="0" smtClean="0"/>
              <a:t>α</a:t>
            </a:r>
            <a:r>
              <a:rPr lang="en-US" dirty="0" smtClean="0"/>
              <a:t>, and that we are doing k tests. We want to control the probability that all tests combined have a type I error rate of </a:t>
            </a:r>
            <a:r>
              <a:rPr lang="en-US" b="1" dirty="0" smtClean="0">
                <a:solidFill>
                  <a:schemeClr val="accent1">
                    <a:lumMod val="75000"/>
                  </a:schemeClr>
                </a:solidFill>
              </a:rPr>
              <a:t>at least</a:t>
            </a:r>
            <a:r>
              <a:rPr lang="en-US" dirty="0" smtClean="0"/>
              <a:t> </a:t>
            </a:r>
            <a:r>
              <a:rPr lang="el-GR" dirty="0" smtClean="0"/>
              <a:t>α</a:t>
            </a:r>
            <a:r>
              <a:rPr lang="en-US" dirty="0" smtClean="0"/>
              <a:t>. This can be done by making each individual test at </a:t>
            </a:r>
            <a:r>
              <a:rPr lang="el-GR" dirty="0" smtClean="0"/>
              <a:t>α</a:t>
            </a:r>
            <a:r>
              <a:rPr lang="en-US" dirty="0" smtClean="0"/>
              <a:t>* = </a:t>
            </a:r>
            <a:r>
              <a:rPr lang="el-GR" dirty="0" smtClean="0"/>
              <a:t>α</a:t>
            </a:r>
            <a:r>
              <a:rPr lang="en-US" dirty="0" smtClean="0"/>
              <a:t>/k.</a:t>
            </a:r>
          </a:p>
          <a:p>
            <a:pPr marL="0" indent="0">
              <a:buNone/>
            </a:pPr>
            <a:endParaRPr lang="en-US" b="1" dirty="0"/>
          </a:p>
          <a:p>
            <a:pPr marL="0" indent="0">
              <a:buNone/>
            </a:pPr>
            <a:r>
              <a:rPr lang="en-US" dirty="0" smtClean="0"/>
              <a:t>For </a:t>
            </a:r>
            <a:r>
              <a:rPr lang="en-US" b="1" dirty="0" smtClean="0">
                <a:solidFill>
                  <a:schemeClr val="accent1">
                    <a:lumMod val="75000"/>
                  </a:schemeClr>
                </a:solidFill>
              </a:rPr>
              <a:t>Example 1</a:t>
            </a:r>
            <a:r>
              <a:rPr lang="en-US" dirty="0" smtClean="0"/>
              <a:t> this means that our individual tests are at an </a:t>
            </a:r>
            <a:r>
              <a:rPr lang="el-GR" dirty="0"/>
              <a:t>α</a:t>
            </a:r>
            <a:r>
              <a:rPr lang="en-US" dirty="0" smtClean="0"/>
              <a:t>* = 0.05/3, which is 0.017 </a:t>
            </a:r>
            <a:endParaRPr lang="en-US" dirty="0"/>
          </a:p>
        </p:txBody>
      </p:sp>
    </p:spTree>
    <p:extLst>
      <p:ext uri="{BB962C8B-B14F-4D97-AF65-F5344CB8AC3E}">
        <p14:creationId xmlns:p14="http://schemas.microsoft.com/office/powerpoint/2010/main" val="679612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Revisiting this problem with </a:t>
            </a:r>
            <a:r>
              <a:rPr lang="en-US" b="1" dirty="0" err="1" smtClean="0">
                <a:solidFill>
                  <a:schemeClr val="accent1">
                    <a:lumMod val="75000"/>
                  </a:schemeClr>
                </a:solidFill>
              </a:rPr>
              <a:t>Bonferroni</a:t>
            </a:r>
            <a:r>
              <a:rPr lang="en-US" b="1" dirty="0" smtClean="0">
                <a:solidFill>
                  <a:schemeClr val="accent1">
                    <a:lumMod val="75000"/>
                  </a:schemeClr>
                </a:solidFill>
              </a:rPr>
              <a:t> adjustment.  </a:t>
            </a:r>
            <a:endParaRPr lang="en-US" b="1" dirty="0">
              <a:solidFill>
                <a:schemeClr val="accent1">
                  <a:lumMod val="7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250661809"/>
              </p:ext>
            </p:extLst>
          </p:nvPr>
        </p:nvGraphicFramePr>
        <p:xfrm>
          <a:off x="838200" y="2403403"/>
          <a:ext cx="10515600" cy="1625600"/>
        </p:xfrm>
        <a:graphic>
          <a:graphicData uri="http://schemas.openxmlformats.org/drawingml/2006/table">
            <a:tbl>
              <a:tblPr/>
              <a:tblGrid>
                <a:gridCol w="1752600">
                  <a:extLst>
                    <a:ext uri="{9D8B030D-6E8A-4147-A177-3AD203B41FA5}">
                      <a16:colId xmlns:a16="http://schemas.microsoft.com/office/drawing/2014/main" val="3839845062"/>
                    </a:ext>
                  </a:extLst>
                </a:gridCol>
                <a:gridCol w="1752600">
                  <a:extLst>
                    <a:ext uri="{9D8B030D-6E8A-4147-A177-3AD203B41FA5}">
                      <a16:colId xmlns:a16="http://schemas.microsoft.com/office/drawing/2014/main" val="1677442252"/>
                    </a:ext>
                  </a:extLst>
                </a:gridCol>
                <a:gridCol w="1752600">
                  <a:extLst>
                    <a:ext uri="{9D8B030D-6E8A-4147-A177-3AD203B41FA5}">
                      <a16:colId xmlns:a16="http://schemas.microsoft.com/office/drawing/2014/main" val="1194374208"/>
                    </a:ext>
                  </a:extLst>
                </a:gridCol>
                <a:gridCol w="1752600">
                  <a:extLst>
                    <a:ext uri="{9D8B030D-6E8A-4147-A177-3AD203B41FA5}">
                      <a16:colId xmlns:a16="http://schemas.microsoft.com/office/drawing/2014/main" val="4179562566"/>
                    </a:ext>
                  </a:extLst>
                </a:gridCol>
                <a:gridCol w="1752600">
                  <a:extLst>
                    <a:ext uri="{9D8B030D-6E8A-4147-A177-3AD203B41FA5}">
                      <a16:colId xmlns:a16="http://schemas.microsoft.com/office/drawing/2014/main" val="3026423914"/>
                    </a:ext>
                  </a:extLst>
                </a:gridCol>
                <a:gridCol w="1752600">
                  <a:extLst>
                    <a:ext uri="{9D8B030D-6E8A-4147-A177-3AD203B41FA5}">
                      <a16:colId xmlns:a16="http://schemas.microsoft.com/office/drawing/2014/main" val="2407484871"/>
                    </a:ext>
                  </a:extLst>
                </a:gridCol>
              </a:tblGrid>
              <a:tr h="0">
                <a:tc>
                  <a:txBody>
                    <a:bodyPr/>
                    <a:lstStyle/>
                    <a:p>
                      <a:pPr fontAlgn="t"/>
                      <a:r>
                        <a:rPr lang="en-US" b="0" i="0">
                          <a:solidFill>
                            <a:srgbClr val="000000"/>
                          </a:solidFill>
                          <a:effectLst/>
                          <a:latin typeface="Arial" panose="020B0604020202020204" pitchFamily="34" charset="0"/>
                        </a:rPr>
                        <a:t>Contrast</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Contrast SS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Pr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00339206"/>
                  </a:ext>
                </a:extLst>
              </a:tr>
              <a:tr h="0">
                <a:tc>
                  <a:txBody>
                    <a:bodyPr/>
                    <a:lstStyle/>
                    <a:p>
                      <a:pPr fontAlgn="t"/>
                      <a:r>
                        <a:rPr lang="en-US" b="0" i="0">
                          <a:solidFill>
                            <a:srgbClr val="000000"/>
                          </a:solidFill>
                          <a:effectLst/>
                          <a:latin typeface="Arial" panose="020B0604020202020204" pitchFamily="34" charset="0"/>
                        </a:rPr>
                        <a:t>0ug -vs- 20ug</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405.000000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405.000000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0.1110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30636956"/>
                  </a:ext>
                </a:extLst>
              </a:tr>
              <a:tr h="0">
                <a:tc>
                  <a:txBody>
                    <a:bodyPr/>
                    <a:lstStyle/>
                    <a:p>
                      <a:pPr fontAlgn="t"/>
                      <a:r>
                        <a:rPr lang="en-US" b="0" i="0">
                          <a:solidFill>
                            <a:srgbClr val="000000"/>
                          </a:solidFill>
                          <a:effectLst/>
                          <a:latin typeface="Arial" panose="020B0604020202020204" pitchFamily="34" charset="0"/>
                        </a:rPr>
                        <a:t>0ug -vs- 40ug</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3125.000000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3125.000000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23.18</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0.0005</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37000815"/>
                  </a:ext>
                </a:extLst>
              </a:tr>
              <a:tr h="0">
                <a:tc>
                  <a:txBody>
                    <a:bodyPr/>
                    <a:lstStyle/>
                    <a:p>
                      <a:pPr fontAlgn="t"/>
                      <a:r>
                        <a:rPr lang="en-US" b="0" i="0">
                          <a:solidFill>
                            <a:srgbClr val="000000"/>
                          </a:solidFill>
                          <a:effectLst/>
                          <a:latin typeface="Arial" panose="020B0604020202020204" pitchFamily="34" charset="0"/>
                        </a:rPr>
                        <a:t>0ug, 20ug -vs- 40ug</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3025.800000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3025.800000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22.44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0.0006</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907587981"/>
                  </a:ext>
                </a:extLst>
              </a:tr>
            </a:tbl>
          </a:graphicData>
        </a:graphic>
      </p:graphicFrame>
      <p:sp>
        <p:nvSpPr>
          <p:cNvPr id="5" name="Oval 4"/>
          <p:cNvSpPr/>
          <p:nvPr/>
        </p:nvSpPr>
        <p:spPr>
          <a:xfrm>
            <a:off x="9227127" y="3038764"/>
            <a:ext cx="1579418" cy="812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119928" y="4741718"/>
            <a:ext cx="7570086" cy="707886"/>
          </a:xfrm>
          <a:prstGeom prst="rect">
            <a:avLst/>
          </a:prstGeom>
          <a:noFill/>
        </p:spPr>
        <p:txBody>
          <a:bodyPr wrap="none" rtlCol="0">
            <a:spAutoFit/>
          </a:bodyPr>
          <a:lstStyle/>
          <a:p>
            <a:r>
              <a:rPr lang="en-US" sz="2000" dirty="0" smtClean="0"/>
              <a:t>These tests are significant at values less than 0.017, which implies that </a:t>
            </a:r>
          </a:p>
          <a:p>
            <a:r>
              <a:rPr lang="en-US" sz="2000" dirty="0"/>
              <a:t>w</a:t>
            </a:r>
            <a:r>
              <a:rPr lang="en-US" sz="2000" dirty="0" smtClean="0"/>
              <a:t>e can reject the null at our given Type I error rate and still be “safe.”</a:t>
            </a:r>
            <a:endParaRPr lang="en-US" sz="2000" dirty="0"/>
          </a:p>
        </p:txBody>
      </p:sp>
      <p:cxnSp>
        <p:nvCxnSpPr>
          <p:cNvPr id="8" name="Straight Connector 7"/>
          <p:cNvCxnSpPr>
            <a:stCxn id="6" idx="0"/>
            <a:endCxn id="5" idx="4"/>
          </p:cNvCxnSpPr>
          <p:nvPr/>
        </p:nvCxnSpPr>
        <p:spPr>
          <a:xfrm flipV="1">
            <a:off x="6904971" y="3851564"/>
            <a:ext cx="3111865" cy="8901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406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Adjusting for multiple Comparisons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Second </a:t>
            </a:r>
            <a:r>
              <a:rPr lang="en-US" b="1" dirty="0"/>
              <a:t>Way </a:t>
            </a:r>
            <a:r>
              <a:rPr lang="en-US" b="1" dirty="0" smtClean="0">
                <a:solidFill>
                  <a:schemeClr val="accent1">
                    <a:lumMod val="75000"/>
                  </a:schemeClr>
                </a:solidFill>
              </a:rPr>
              <a:t>Tukey-Kramer</a:t>
            </a:r>
            <a:r>
              <a:rPr lang="en-US" b="1" dirty="0" smtClean="0"/>
              <a:t> </a:t>
            </a:r>
            <a:r>
              <a:rPr lang="en-US" b="1" dirty="0"/>
              <a:t>adjustment:</a:t>
            </a:r>
          </a:p>
          <a:p>
            <a:pPr marL="0" indent="0">
              <a:buNone/>
            </a:pPr>
            <a:endParaRPr lang="en-US" b="1" dirty="0"/>
          </a:p>
          <a:p>
            <a:pPr marL="0" indent="0">
              <a:buNone/>
            </a:pPr>
            <a:endParaRPr lang="en-US" dirty="0"/>
          </a:p>
          <a:p>
            <a:pPr marL="0" indent="0">
              <a:buNone/>
            </a:pPr>
            <a:r>
              <a:rPr lang="en-US" b="1" dirty="0">
                <a:solidFill>
                  <a:schemeClr val="accent1">
                    <a:lumMod val="75000"/>
                  </a:schemeClr>
                </a:solidFill>
              </a:rPr>
              <a:t>Benefits</a:t>
            </a:r>
            <a:r>
              <a:rPr lang="en-US" dirty="0"/>
              <a:t>: </a:t>
            </a:r>
            <a:r>
              <a:rPr lang="en-US" dirty="0" smtClean="0"/>
              <a:t>Very useful for finding differences between all possible comparisons between means.</a:t>
            </a:r>
            <a:endParaRPr lang="en-US" dirty="0"/>
          </a:p>
          <a:p>
            <a:pPr marL="0" indent="0">
              <a:buNone/>
            </a:pPr>
            <a:r>
              <a:rPr lang="en-US" b="1" dirty="0">
                <a:solidFill>
                  <a:schemeClr val="accent1">
                    <a:lumMod val="75000"/>
                  </a:schemeClr>
                </a:solidFill>
              </a:rPr>
              <a:t>Negatives</a:t>
            </a:r>
            <a:r>
              <a:rPr lang="en-US" dirty="0"/>
              <a:t>: </a:t>
            </a:r>
            <a:r>
              <a:rPr lang="en-US" dirty="0" smtClean="0"/>
              <a:t>Can only be used in this situation, you can’t compare multiple groups, and when you have data/analyses that are not normal you can’t use it. </a:t>
            </a:r>
            <a:endParaRPr lang="en-US" dirty="0"/>
          </a:p>
        </p:txBody>
      </p:sp>
    </p:spTree>
    <p:extLst>
      <p:ext uri="{BB962C8B-B14F-4D97-AF65-F5344CB8AC3E}">
        <p14:creationId xmlns:p14="http://schemas.microsoft.com/office/powerpoint/2010/main" val="67383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In many cases, we have one </a:t>
            </a:r>
            <a:r>
              <a:rPr lang="en-US" b="1" dirty="0" smtClean="0"/>
              <a:t>factor </a:t>
            </a:r>
            <a:r>
              <a:rPr lang="en-US" dirty="0" smtClean="0"/>
              <a:t>with multiple different </a:t>
            </a:r>
            <a:r>
              <a:rPr lang="en-US" b="1" dirty="0" smtClean="0"/>
              <a:t>treatments </a:t>
            </a:r>
            <a:r>
              <a:rPr lang="en-US" dirty="0" smtClean="0"/>
              <a:t>that we control and we want to find out which is better (or worse).  </a:t>
            </a:r>
          </a:p>
          <a:p>
            <a:pPr marL="0" indent="0">
              <a:buNone/>
            </a:pPr>
            <a:r>
              <a:rPr lang="en-US" b="1" dirty="0" smtClean="0">
                <a:solidFill>
                  <a:srgbClr val="C00000"/>
                </a:solidFill>
              </a:rPr>
              <a:t>We Need To:</a:t>
            </a:r>
          </a:p>
          <a:p>
            <a:pPr marL="971550" lvl="1" indent="-514350">
              <a:buFont typeface="+mj-lt"/>
              <a:buAutoNum type="arabicPeriod"/>
            </a:pPr>
            <a:r>
              <a:rPr lang="en-US" b="1" dirty="0" smtClean="0">
                <a:solidFill>
                  <a:schemeClr val="tx1">
                    <a:lumMod val="95000"/>
                    <a:lumOff val="5000"/>
                  </a:schemeClr>
                </a:solidFill>
              </a:rPr>
              <a:t>Define the tests we are interested in making. </a:t>
            </a:r>
          </a:p>
          <a:p>
            <a:pPr marL="971550" lvl="1" indent="-514350">
              <a:buFont typeface="+mj-lt"/>
              <a:buAutoNum type="arabicPeriod"/>
            </a:pPr>
            <a:r>
              <a:rPr lang="en-US" b="1" dirty="0" smtClean="0">
                <a:solidFill>
                  <a:schemeClr val="tx1">
                    <a:lumMod val="95000"/>
                    <a:lumOff val="5000"/>
                  </a:schemeClr>
                </a:solidFill>
              </a:rPr>
              <a:t>Determine the size of our sample using a power analysis. </a:t>
            </a:r>
            <a:endParaRPr lang="en-US" b="1" dirty="0">
              <a:solidFill>
                <a:schemeClr val="tx1">
                  <a:lumMod val="95000"/>
                  <a:lumOff val="5000"/>
                </a:schemeClr>
              </a:solidFill>
            </a:endParaRPr>
          </a:p>
          <a:p>
            <a:pPr marL="971550" lvl="1" indent="-514350">
              <a:buFont typeface="+mj-lt"/>
              <a:buAutoNum type="arabicPeriod"/>
            </a:pPr>
            <a:r>
              <a:rPr lang="en-US" b="1" dirty="0" smtClean="0">
                <a:solidFill>
                  <a:schemeClr val="tx1">
                    <a:lumMod val="95000"/>
                    <a:lumOff val="5000"/>
                  </a:schemeClr>
                </a:solidFill>
              </a:rPr>
              <a:t>Randomly assign the experimental unit to the treatment.</a:t>
            </a:r>
          </a:p>
          <a:p>
            <a:pPr marL="971550" lvl="1" indent="-514350">
              <a:buFont typeface="+mj-lt"/>
              <a:buAutoNum type="arabicPeriod"/>
            </a:pPr>
            <a:r>
              <a:rPr lang="en-US" b="1" dirty="0" smtClean="0">
                <a:solidFill>
                  <a:schemeClr val="tx1">
                    <a:lumMod val="95000"/>
                    <a:lumOff val="5000"/>
                  </a:schemeClr>
                </a:solidFill>
              </a:rPr>
              <a:t>Run the experiment. </a:t>
            </a:r>
          </a:p>
          <a:p>
            <a:pPr marL="971550" lvl="1" indent="-514350">
              <a:buFont typeface="+mj-lt"/>
              <a:buAutoNum type="arabicPeriod"/>
            </a:pPr>
            <a:r>
              <a:rPr lang="en-US" b="1" dirty="0" smtClean="0">
                <a:solidFill>
                  <a:schemeClr val="tx1">
                    <a:lumMod val="95000"/>
                    <a:lumOff val="5000"/>
                  </a:schemeClr>
                </a:solidFill>
              </a:rPr>
              <a:t>Analyze the data.  </a:t>
            </a:r>
          </a:p>
          <a:p>
            <a:pPr marL="457200" lvl="1" indent="0">
              <a:buNone/>
            </a:pPr>
            <a:endParaRPr lang="en-US" b="1" dirty="0" smtClean="0">
              <a:solidFill>
                <a:schemeClr val="tx1">
                  <a:lumMod val="95000"/>
                  <a:lumOff val="5000"/>
                </a:schemeClr>
              </a:solidFill>
            </a:endParaRPr>
          </a:p>
          <a:p>
            <a:pPr marL="457200" lvl="1" indent="0">
              <a:buNone/>
            </a:pPr>
            <a:r>
              <a:rPr lang="en-US" b="1" dirty="0" smtClean="0">
                <a:solidFill>
                  <a:schemeClr val="tx1">
                    <a:lumMod val="95000"/>
                    <a:lumOff val="5000"/>
                  </a:schemeClr>
                </a:solidFill>
              </a:rPr>
              <a:t>For now, we will assume 2 is done until we revisit this in the future.</a:t>
            </a:r>
          </a:p>
          <a:p>
            <a:pPr marL="514350" indent="-514350">
              <a:buFont typeface="+mj-lt"/>
              <a:buAutoNum type="arabicPeriod"/>
            </a:pPr>
            <a:endParaRPr lang="en-US" b="1" dirty="0" smtClean="0">
              <a:solidFill>
                <a:srgbClr val="C00000"/>
              </a:solidFill>
            </a:endParaRPr>
          </a:p>
          <a:p>
            <a:pPr marL="0" indent="0">
              <a:buNone/>
            </a:pPr>
            <a:endParaRPr lang="en-US" b="1"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0286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Tukey-Kramer </a:t>
            </a:r>
            <a:r>
              <a:rPr lang="en-US" b="1" dirty="0">
                <a:solidFill>
                  <a:schemeClr val="accent1">
                    <a:lumMod val="75000"/>
                  </a:schemeClr>
                </a:solidFill>
              </a:rPr>
              <a:t>Adjustment</a:t>
            </a:r>
            <a:endParaRPr lang="en-US" dirty="0"/>
          </a:p>
        </p:txBody>
      </p:sp>
      <p:sp>
        <p:nvSpPr>
          <p:cNvPr id="3" name="Content Placeholder 2"/>
          <p:cNvSpPr>
            <a:spLocks noGrp="1"/>
          </p:cNvSpPr>
          <p:nvPr>
            <p:ph idx="1"/>
          </p:nvPr>
        </p:nvSpPr>
        <p:spPr/>
        <p:txBody>
          <a:bodyPr/>
          <a:lstStyle/>
          <a:p>
            <a:pPr marL="0" indent="0">
              <a:buNone/>
            </a:pPr>
            <a:r>
              <a:rPr lang="en-US" b="1" dirty="0" smtClean="0"/>
              <a:t>Idea</a:t>
            </a:r>
            <a:r>
              <a:rPr lang="en-US" dirty="0" smtClean="0"/>
              <a:t>: If there is nothing going on (i.e. under the null) we can assume that the differences between means are essentially normal random variables with mean zero and some variance. Then the distance between the maximum mean and  the minimum mean, divided by the standard deviation, has some distribution.  We call this the “</a:t>
            </a:r>
            <a:r>
              <a:rPr lang="en-US" b="1" dirty="0" err="1" smtClean="0"/>
              <a:t>Studentized</a:t>
            </a:r>
            <a:r>
              <a:rPr lang="en-US" b="1" dirty="0" smtClean="0"/>
              <a:t> range distribution,</a:t>
            </a:r>
            <a:r>
              <a:rPr lang="en-US" dirty="0" smtClean="0"/>
              <a:t>” which can be thought of as just another distribution like the T-distribution that can be used for testing purposes.  This distribution, by definition, controls for multiple testing.</a:t>
            </a:r>
            <a:endParaRPr lang="en-US" dirty="0"/>
          </a:p>
        </p:txBody>
      </p:sp>
    </p:spTree>
    <p:extLst>
      <p:ext uri="{BB962C8B-B14F-4D97-AF65-F5344CB8AC3E}">
        <p14:creationId xmlns:p14="http://schemas.microsoft.com/office/powerpoint/2010/main" val="1612623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Doing this in SAS</a:t>
            </a:r>
            <a:endParaRPr lang="en-US" b="1" dirty="0">
              <a:solidFill>
                <a:schemeClr val="accent1">
                  <a:lumMod val="75000"/>
                </a:schemeClr>
              </a:solidFill>
            </a:endParaRPr>
          </a:p>
        </p:txBody>
      </p:sp>
      <p:sp>
        <p:nvSpPr>
          <p:cNvPr id="4" name="Rectangle 3"/>
          <p:cNvSpPr/>
          <p:nvPr/>
        </p:nvSpPr>
        <p:spPr>
          <a:xfrm>
            <a:off x="1237673" y="1690688"/>
            <a:ext cx="10116127" cy="3970318"/>
          </a:xfrm>
          <a:prstGeom prst="rect">
            <a:avLst/>
          </a:prstGeom>
        </p:spPr>
        <p:txBody>
          <a:bodyPr wrap="square">
            <a:spAutoFit/>
          </a:bodyPr>
          <a:lstStyle/>
          <a:p>
            <a:endParaRPr lang="en-US" dirty="0">
              <a:solidFill>
                <a:srgbClr val="000000"/>
              </a:solidFill>
              <a:latin typeface="Courier New" panose="02070309020205020404" pitchFamily="49" charset="0"/>
            </a:endParaRPr>
          </a:p>
          <a:p>
            <a:r>
              <a:rPr lang="en-US" dirty="0">
                <a:solidFill>
                  <a:srgbClr val="008000"/>
                </a:solidFill>
                <a:latin typeface="Courier New" panose="02070309020205020404" pitchFamily="49" charset="0"/>
              </a:rPr>
              <a:t>/* Using </a:t>
            </a:r>
            <a:r>
              <a:rPr lang="en-US" dirty="0" err="1">
                <a:solidFill>
                  <a:srgbClr val="008000"/>
                </a:solidFill>
                <a:latin typeface="Courier New" panose="02070309020205020404" pitchFamily="49" charset="0"/>
              </a:rPr>
              <a:t>proc</a:t>
            </a:r>
            <a:r>
              <a:rPr lang="en-US" dirty="0">
                <a:solidFill>
                  <a:srgbClr val="008000"/>
                </a:solidFill>
                <a:latin typeface="Courier New" panose="02070309020205020404" pitchFamily="49" charset="0"/>
              </a:rPr>
              <a:t> </a:t>
            </a:r>
            <a:r>
              <a:rPr lang="en-US" dirty="0" err="1">
                <a:solidFill>
                  <a:srgbClr val="008000"/>
                </a:solidFill>
                <a:latin typeface="Courier New" panose="02070309020205020404" pitchFamily="49" charset="0"/>
              </a:rPr>
              <a:t>glm</a:t>
            </a:r>
            <a:r>
              <a:rPr lang="en-US" dirty="0">
                <a:solidFill>
                  <a:srgbClr val="008000"/>
                </a:solidFill>
                <a:latin typeface="Courier New" panose="02070309020205020404" pitchFamily="49" charset="0"/>
              </a:rPr>
              <a:t> to answer questions</a:t>
            </a:r>
          </a:p>
          <a:p>
            <a:r>
              <a:rPr lang="en-US" dirty="0">
                <a:solidFill>
                  <a:srgbClr val="008000"/>
                </a:solidFill>
                <a:latin typeface="Courier New" panose="02070309020205020404" pitchFamily="49" charset="0"/>
              </a:rPr>
              <a:t>   for a 1-way </a:t>
            </a:r>
            <a:r>
              <a:rPr lang="en-US" dirty="0" err="1">
                <a:solidFill>
                  <a:srgbClr val="008000"/>
                </a:solidFill>
                <a:latin typeface="Courier New" panose="02070309020205020404" pitchFamily="49" charset="0"/>
              </a:rPr>
              <a:t>anova</a:t>
            </a:r>
            <a:r>
              <a:rPr lang="en-US" dirty="0">
                <a:solidFill>
                  <a:srgbClr val="008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err="1">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err="1">
                <a:solidFill>
                  <a:srgbClr val="000080"/>
                </a:solidFill>
                <a:latin typeface="Courier New" panose="02070309020205020404" pitchFamily="49" charset="0"/>
              </a:rPr>
              <a:t>glm</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dubia_exp</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dose;  </a:t>
            </a:r>
            <a:r>
              <a:rPr lang="en-US" dirty="0">
                <a:solidFill>
                  <a:srgbClr val="008000"/>
                </a:solidFill>
                <a:latin typeface="Courier New" panose="02070309020205020404" pitchFamily="49" charset="0"/>
              </a:rPr>
              <a:t>/*treatment effects*/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model</a:t>
            </a:r>
            <a:r>
              <a:rPr lang="en-US" dirty="0">
                <a:solidFill>
                  <a:srgbClr val="000000"/>
                </a:solidFill>
                <a:latin typeface="Courier New" panose="02070309020205020404" pitchFamily="49" charset="0"/>
              </a:rPr>
              <a:t> age = dose; </a:t>
            </a:r>
            <a:r>
              <a:rPr lang="en-US" dirty="0">
                <a:solidFill>
                  <a:srgbClr val="008000"/>
                </a:solidFill>
                <a:latin typeface="Courier New" panose="02070309020205020404" pitchFamily="49" charset="0"/>
              </a:rPr>
              <a:t>/*main model*/</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lsmeans</a:t>
            </a:r>
            <a:r>
              <a:rPr lang="en-US" dirty="0">
                <a:solidFill>
                  <a:srgbClr val="000000"/>
                </a:solidFill>
                <a:latin typeface="Courier New" panose="02070309020205020404" pitchFamily="49" charset="0"/>
              </a:rPr>
              <a:t> dose/</a:t>
            </a:r>
            <a:r>
              <a:rPr lang="en-US" dirty="0">
                <a:solidFill>
                  <a:srgbClr val="0000FF"/>
                </a:solidFill>
                <a:latin typeface="Courier New" panose="02070309020205020404" pitchFamily="49" charset="0"/>
              </a:rPr>
              <a:t>cl</a:t>
            </a:r>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stderr</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adjust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tukey</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/*get model based estimates</a:t>
            </a:r>
          </a:p>
          <a:p>
            <a:r>
              <a:rPr lang="en-US" dirty="0">
                <a:solidFill>
                  <a:srgbClr val="008000"/>
                </a:solidFill>
                <a:latin typeface="Courier New" panose="02070309020205020404" pitchFamily="49" charset="0"/>
              </a:rPr>
              <a:t>					 of the effect</a:t>
            </a:r>
          </a:p>
          <a:p>
            <a:r>
              <a:rPr lang="en-US" dirty="0">
                <a:solidFill>
                  <a:srgbClr val="008000"/>
                </a:solidFill>
                <a:latin typeface="Courier New" panose="02070309020205020404" pitchFamily="49" charset="0"/>
              </a:rPr>
              <a:t>					 -cl specifies we are requesting </a:t>
            </a:r>
          </a:p>
          <a:p>
            <a:r>
              <a:rPr lang="en-US" dirty="0">
                <a:solidFill>
                  <a:srgbClr val="008000"/>
                </a:solidFill>
                <a:latin typeface="Courier New" panose="02070309020205020404" pitchFamily="49" charset="0"/>
              </a:rPr>
              <a:t>					  </a:t>
            </a:r>
            <a:r>
              <a:rPr lang="en-US" dirty="0" err="1">
                <a:solidFill>
                  <a:srgbClr val="008000"/>
                </a:solidFill>
                <a:latin typeface="Courier New" panose="02070309020205020404" pitchFamily="49" charset="0"/>
              </a:rPr>
              <a:t>confidene</a:t>
            </a:r>
            <a:r>
              <a:rPr lang="en-US" dirty="0">
                <a:solidFill>
                  <a:srgbClr val="008000"/>
                </a:solidFill>
                <a:latin typeface="Courier New" panose="02070309020205020404" pitchFamily="49" charset="0"/>
              </a:rPr>
              <a:t> </a:t>
            </a:r>
            <a:r>
              <a:rPr lang="en-US" dirty="0" err="1">
                <a:solidFill>
                  <a:srgbClr val="008000"/>
                </a:solidFill>
                <a:latin typeface="Courier New" panose="02070309020205020404" pitchFamily="49" charset="0"/>
              </a:rPr>
              <a:t>limts</a:t>
            </a:r>
            <a:endParaRPr lang="en-US" dirty="0">
              <a:solidFill>
                <a:srgbClr val="008000"/>
              </a:solidFill>
              <a:latin typeface="Courier New" panose="02070309020205020404" pitchFamily="49" charset="0"/>
            </a:endParaRPr>
          </a:p>
          <a:p>
            <a:r>
              <a:rPr lang="en-US" dirty="0">
                <a:solidFill>
                  <a:srgbClr val="008000"/>
                </a:solidFill>
                <a:latin typeface="Courier New" panose="02070309020205020404" pitchFamily="49" charset="0"/>
              </a:rPr>
              <a:t>					 -</a:t>
            </a:r>
            <a:r>
              <a:rPr lang="en-US" dirty="0" err="1">
                <a:solidFill>
                  <a:srgbClr val="008000"/>
                </a:solidFill>
                <a:latin typeface="Courier New" panose="02070309020205020404" pitchFamily="49" charset="0"/>
              </a:rPr>
              <a:t>tukey</a:t>
            </a:r>
            <a:r>
              <a:rPr lang="en-US" dirty="0">
                <a:solidFill>
                  <a:srgbClr val="008000"/>
                </a:solidFill>
                <a:latin typeface="Courier New" panose="02070309020205020404" pitchFamily="49" charset="0"/>
              </a:rPr>
              <a:t> adjusts for multiple comparisons*/</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quit</a:t>
            </a:r>
            <a:r>
              <a:rPr lang="en-US" dirty="0">
                <a:solidFill>
                  <a:srgbClr val="000000"/>
                </a:solidFill>
                <a:latin typeface="Courier New" panose="02070309020205020404" pitchFamily="49" charset="0"/>
              </a:rPr>
              <a:t>; </a:t>
            </a:r>
            <a:endParaRPr lang="en-US" dirty="0"/>
          </a:p>
        </p:txBody>
      </p:sp>
      <p:sp>
        <p:nvSpPr>
          <p:cNvPr id="5" name="Oval 4"/>
          <p:cNvSpPr/>
          <p:nvPr/>
        </p:nvSpPr>
        <p:spPr>
          <a:xfrm>
            <a:off x="1237673" y="3325091"/>
            <a:ext cx="8497454" cy="4987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Tree>
    <p:extLst>
      <p:ext uri="{BB962C8B-B14F-4D97-AF65-F5344CB8AC3E}">
        <p14:creationId xmlns:p14="http://schemas.microsoft.com/office/powerpoint/2010/main" val="2979741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177221330"/>
              </p:ext>
            </p:extLst>
          </p:nvPr>
        </p:nvGraphicFramePr>
        <p:xfrm>
          <a:off x="838200" y="1127118"/>
          <a:ext cx="10515600" cy="2237740"/>
        </p:xfrm>
        <a:graphic>
          <a:graphicData uri="http://schemas.openxmlformats.org/drawingml/2006/table">
            <a:tbl>
              <a:tblPr/>
              <a:tblGrid>
                <a:gridCol w="2628900">
                  <a:extLst>
                    <a:ext uri="{9D8B030D-6E8A-4147-A177-3AD203B41FA5}">
                      <a16:colId xmlns:a16="http://schemas.microsoft.com/office/drawing/2014/main" val="22401020"/>
                    </a:ext>
                  </a:extLst>
                </a:gridCol>
                <a:gridCol w="2628900">
                  <a:extLst>
                    <a:ext uri="{9D8B030D-6E8A-4147-A177-3AD203B41FA5}">
                      <a16:colId xmlns:a16="http://schemas.microsoft.com/office/drawing/2014/main" val="4195437503"/>
                    </a:ext>
                  </a:extLst>
                </a:gridCol>
                <a:gridCol w="2628900">
                  <a:extLst>
                    <a:ext uri="{9D8B030D-6E8A-4147-A177-3AD203B41FA5}">
                      <a16:colId xmlns:a16="http://schemas.microsoft.com/office/drawing/2014/main" val="1297419118"/>
                    </a:ext>
                  </a:extLst>
                </a:gridCol>
                <a:gridCol w="2628900">
                  <a:extLst>
                    <a:ext uri="{9D8B030D-6E8A-4147-A177-3AD203B41FA5}">
                      <a16:colId xmlns:a16="http://schemas.microsoft.com/office/drawing/2014/main" val="282259519"/>
                    </a:ext>
                  </a:extLst>
                </a:gridCol>
              </a:tblGrid>
              <a:tr h="0">
                <a:tc gridSpan="4">
                  <a:txBody>
                    <a:bodyPr/>
                    <a:lstStyle/>
                    <a:p>
                      <a:pPr fontAlgn="t"/>
                      <a:r>
                        <a:rPr lang="en-US" b="0" i="0" dirty="0">
                          <a:solidFill>
                            <a:srgbClr val="000000"/>
                          </a:solidFill>
                          <a:effectLst/>
                          <a:latin typeface="Arial" panose="020B0604020202020204" pitchFamily="34" charset="0"/>
                        </a:rPr>
                        <a:t>Least Squares Means for effect dose</a:t>
                      </a:r>
                      <a:br>
                        <a:rPr lang="en-US" b="0" i="0" dirty="0">
                          <a:solidFill>
                            <a:srgbClr val="000000"/>
                          </a:solidFill>
                          <a:effectLst/>
                          <a:latin typeface="Arial" panose="020B0604020202020204" pitchFamily="34" charset="0"/>
                        </a:rPr>
                      </a:br>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|t| for H0: </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i</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(j)</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Dependent Variable: age</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7043755"/>
                  </a:ext>
                </a:extLst>
              </a:tr>
              <a:tr h="0">
                <a:tc>
                  <a:txBody>
                    <a:bodyPr/>
                    <a:lstStyle/>
                    <a:p>
                      <a:pPr algn="ctr" fontAlgn="t"/>
                      <a:r>
                        <a:rPr lang="en-US" b="0" i="0">
                          <a:solidFill>
                            <a:srgbClr val="000000"/>
                          </a:solidFill>
                          <a:effectLst/>
                          <a:latin typeface="Arial" panose="020B0604020202020204" pitchFamily="34" charset="0"/>
                        </a:rPr>
                        <a:t>i/j</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dirty="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26203030"/>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0.2368</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0.0014</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4355614"/>
                  </a:ext>
                </a:extLst>
              </a:tr>
              <a:tr h="0">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0.2368</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0.0189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88927895"/>
                  </a:ext>
                </a:extLst>
              </a:tr>
              <a:tr h="0">
                <a:tc>
                  <a:txBody>
                    <a:bodyPr/>
                    <a:lstStyle/>
                    <a:p>
                      <a:pPr algn="ctr" fontAlgn="t"/>
                      <a:r>
                        <a:rPr lang="en-US" b="0" i="0" dirty="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0.0014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0.0189</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900776365"/>
                  </a:ext>
                </a:extLst>
              </a:tr>
            </a:tbl>
          </a:graphicData>
        </a:graphic>
      </p:graphicFrame>
      <p:sp>
        <p:nvSpPr>
          <p:cNvPr id="9" name="Rectangle 2"/>
          <p:cNvSpPr>
            <a:spLocks noChangeArrowheads="1"/>
          </p:cNvSpPr>
          <p:nvPr/>
        </p:nvSpPr>
        <p:spPr bwMode="auto">
          <a:xfrm>
            <a:off x="838200" y="6199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4322213" y="277091"/>
            <a:ext cx="3547574" cy="923330"/>
          </a:xfrm>
          <a:prstGeom prst="rect">
            <a:avLst/>
          </a:prstGeom>
          <a:noFill/>
        </p:spPr>
        <p:txBody>
          <a:bodyPr wrap="none" rtlCol="0">
            <a:spAutoFit/>
          </a:bodyPr>
          <a:lstStyle/>
          <a:p>
            <a:r>
              <a:rPr lang="en-US" sz="5400" dirty="0" smtClean="0"/>
              <a:t>New output</a:t>
            </a:r>
            <a:endParaRPr lang="en-US" sz="5400" dirty="0"/>
          </a:p>
        </p:txBody>
      </p:sp>
      <p:graphicFrame>
        <p:nvGraphicFramePr>
          <p:cNvPr id="2" name="Table 1"/>
          <p:cNvGraphicFramePr>
            <a:graphicFrameLocks noGrp="1"/>
          </p:cNvGraphicFramePr>
          <p:nvPr>
            <p:extLst>
              <p:ext uri="{D42A27DB-BD31-4B8C-83A1-F6EECF244321}">
                <p14:modId xmlns:p14="http://schemas.microsoft.com/office/powerpoint/2010/main" val="1324554349"/>
              </p:ext>
            </p:extLst>
          </p:nvPr>
        </p:nvGraphicFramePr>
        <p:xfrm>
          <a:off x="912091" y="3980166"/>
          <a:ext cx="10515600" cy="1963420"/>
        </p:xfrm>
        <a:graphic>
          <a:graphicData uri="http://schemas.openxmlformats.org/drawingml/2006/table">
            <a:tbl>
              <a:tblPr/>
              <a:tblGrid>
                <a:gridCol w="2103120">
                  <a:extLst>
                    <a:ext uri="{9D8B030D-6E8A-4147-A177-3AD203B41FA5}">
                      <a16:colId xmlns:a16="http://schemas.microsoft.com/office/drawing/2014/main" val="4205868608"/>
                    </a:ext>
                  </a:extLst>
                </a:gridCol>
                <a:gridCol w="2103120">
                  <a:extLst>
                    <a:ext uri="{9D8B030D-6E8A-4147-A177-3AD203B41FA5}">
                      <a16:colId xmlns:a16="http://schemas.microsoft.com/office/drawing/2014/main" val="2326235423"/>
                    </a:ext>
                  </a:extLst>
                </a:gridCol>
                <a:gridCol w="2103120">
                  <a:extLst>
                    <a:ext uri="{9D8B030D-6E8A-4147-A177-3AD203B41FA5}">
                      <a16:colId xmlns:a16="http://schemas.microsoft.com/office/drawing/2014/main" val="3701763094"/>
                    </a:ext>
                  </a:extLst>
                </a:gridCol>
                <a:gridCol w="2103120">
                  <a:extLst>
                    <a:ext uri="{9D8B030D-6E8A-4147-A177-3AD203B41FA5}">
                      <a16:colId xmlns:a16="http://schemas.microsoft.com/office/drawing/2014/main" val="3065502090"/>
                    </a:ext>
                  </a:extLst>
                </a:gridCol>
                <a:gridCol w="2103120">
                  <a:extLst>
                    <a:ext uri="{9D8B030D-6E8A-4147-A177-3AD203B41FA5}">
                      <a16:colId xmlns:a16="http://schemas.microsoft.com/office/drawing/2014/main" val="2433923432"/>
                    </a:ext>
                  </a:extLst>
                </a:gridCol>
              </a:tblGrid>
              <a:tr h="0">
                <a:tc gridSpan="5">
                  <a:txBody>
                    <a:bodyPr/>
                    <a:lstStyle/>
                    <a:p>
                      <a:pPr algn="ctr" fontAlgn="t"/>
                      <a:r>
                        <a:rPr lang="en-US" b="1" i="0" dirty="0">
                          <a:solidFill>
                            <a:srgbClr val="000000"/>
                          </a:solidFill>
                          <a:effectLst/>
                          <a:latin typeface="Arial" panose="020B0604020202020204" pitchFamily="34" charset="0"/>
                        </a:rPr>
                        <a:t>Least Squares Means for Effect group</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54474586"/>
                  </a:ext>
                </a:extLst>
              </a:tr>
              <a:tr h="0">
                <a:tc>
                  <a:txBody>
                    <a:bodyPr/>
                    <a:lstStyle/>
                    <a:p>
                      <a:pPr algn="ctr" fontAlgn="t"/>
                      <a:r>
                        <a:rPr lang="en-US" b="0" i="0">
                          <a:solidFill>
                            <a:srgbClr val="000000"/>
                          </a:solidFill>
                          <a:effectLst/>
                          <a:latin typeface="Arial" panose="020B0604020202020204" pitchFamily="34" charset="0"/>
                        </a:rPr>
                        <a:t>i</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j</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Difference Between</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Means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gridSpan="2">
                  <a:txBody>
                    <a:bodyPr/>
                    <a:lstStyle/>
                    <a:p>
                      <a:pPr algn="ctr" fontAlgn="t"/>
                      <a:r>
                        <a:rPr lang="en-US" b="0" i="0" dirty="0">
                          <a:solidFill>
                            <a:srgbClr val="000000"/>
                          </a:solidFill>
                          <a:effectLst/>
                          <a:latin typeface="Arial" panose="020B0604020202020204" pitchFamily="34" charset="0"/>
                        </a:rPr>
                        <a:t>Simultaneous 95% Confidence Limits</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for </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i</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(j)</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489156817"/>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-9.750000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-25.937197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6.437197</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61300058"/>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-36.125000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-52.312197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-19.937803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20351386"/>
                  </a:ext>
                </a:extLst>
              </a:tr>
              <a:tr h="0">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chemeClr val="accent1">
                        <a:lumMod val="40000"/>
                        <a:lumOff val="60000"/>
                      </a:schemeClr>
                    </a:solidFill>
                  </a:tcPr>
                </a:tc>
                <a:tc>
                  <a:txBody>
                    <a:bodyPr/>
                    <a:lstStyle/>
                    <a:p>
                      <a:pPr algn="ctr" fontAlgn="t"/>
                      <a:r>
                        <a:rPr lang="en-US" b="0" i="0" dirty="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-26.375000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-42.562197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-10.187803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92721529"/>
                  </a:ext>
                </a:extLst>
              </a:tr>
            </a:tbl>
          </a:graphicData>
        </a:graphic>
      </p:graphicFrame>
    </p:spTree>
    <p:extLst>
      <p:ext uri="{BB962C8B-B14F-4D97-AF65-F5344CB8AC3E}">
        <p14:creationId xmlns:p14="http://schemas.microsoft.com/office/powerpoint/2010/main" val="1090069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lot of all pairwise age least-squares means differences for dose with Tukey-Kramer adjustment at significance level 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844" y="300325"/>
            <a:ext cx="6896101" cy="627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562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With the Tukey-Kramer adjustment, we get the same result as with the </a:t>
            </a:r>
            <a:r>
              <a:rPr lang="en-US" dirty="0" err="1" smtClean="0"/>
              <a:t>Bonferonni</a:t>
            </a:r>
            <a:r>
              <a:rPr lang="en-US" dirty="0" smtClean="0"/>
              <a:t> adjustment, but this isn’t always the case. </a:t>
            </a:r>
            <a:endParaRPr lang="en-US" dirty="0"/>
          </a:p>
        </p:txBody>
      </p:sp>
    </p:spTree>
    <p:extLst>
      <p:ext uri="{BB962C8B-B14F-4D97-AF65-F5344CB8AC3E}">
        <p14:creationId xmlns:p14="http://schemas.microsoft.com/office/powerpoint/2010/main" val="4086205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Adjusting for multiple comparisons</a:t>
            </a:r>
          </a:p>
        </p:txBody>
      </p:sp>
      <p:sp>
        <p:nvSpPr>
          <p:cNvPr id="3" name="Content Placeholder 2"/>
          <p:cNvSpPr>
            <a:spLocks noGrp="1"/>
          </p:cNvSpPr>
          <p:nvPr>
            <p:ph idx="1"/>
          </p:nvPr>
        </p:nvSpPr>
        <p:spPr/>
        <p:txBody>
          <a:bodyPr/>
          <a:lstStyle/>
          <a:p>
            <a:pPr marL="0" indent="0">
              <a:buNone/>
            </a:pPr>
            <a:r>
              <a:rPr lang="en-US" b="1" dirty="0" smtClean="0"/>
              <a:t>Third Way: Control using an ANOVA (</a:t>
            </a:r>
            <a:r>
              <a:rPr lang="en-US" b="1" dirty="0" smtClean="0">
                <a:solidFill>
                  <a:schemeClr val="accent1">
                    <a:lumMod val="75000"/>
                  </a:schemeClr>
                </a:solidFill>
              </a:rPr>
              <a:t>not really an adjustment</a:t>
            </a:r>
            <a:r>
              <a:rPr lang="en-US" b="1" dirty="0" smtClean="0"/>
              <a:t>): </a:t>
            </a:r>
          </a:p>
          <a:p>
            <a:pPr marL="0" indent="0">
              <a:buNone/>
            </a:pPr>
            <a:endParaRPr lang="en-US" b="1" dirty="0" smtClean="0">
              <a:solidFill>
                <a:schemeClr val="accent1">
                  <a:lumMod val="75000"/>
                </a:schemeClr>
              </a:solidFill>
            </a:endParaRPr>
          </a:p>
          <a:p>
            <a:pPr marL="0" indent="0">
              <a:buNone/>
            </a:pPr>
            <a:r>
              <a:rPr lang="en-US" b="1" dirty="0" smtClean="0">
                <a:solidFill>
                  <a:schemeClr val="accent1">
                    <a:lumMod val="75000"/>
                  </a:schemeClr>
                </a:solidFill>
              </a:rPr>
              <a:t>Benefits</a:t>
            </a:r>
            <a:r>
              <a:rPr lang="en-US" dirty="0"/>
              <a:t>: </a:t>
            </a:r>
            <a:r>
              <a:rPr lang="en-US" dirty="0" smtClean="0"/>
              <a:t>The ANOVA controls the overall error for a </a:t>
            </a:r>
            <a:r>
              <a:rPr lang="en-US" dirty="0" smtClean="0">
                <a:solidFill>
                  <a:schemeClr val="accent1">
                    <a:lumMod val="75000"/>
                  </a:schemeClr>
                </a:solidFill>
              </a:rPr>
              <a:t>factor</a:t>
            </a:r>
            <a:r>
              <a:rPr lang="en-US" dirty="0" smtClean="0"/>
              <a:t>, so you are saying something is going on with that </a:t>
            </a:r>
            <a:r>
              <a:rPr lang="en-US" dirty="0" smtClean="0">
                <a:solidFill>
                  <a:schemeClr val="accent1">
                    <a:lumMod val="75000"/>
                  </a:schemeClr>
                </a:solidFill>
              </a:rPr>
              <a:t>factor</a:t>
            </a:r>
            <a:r>
              <a:rPr lang="en-US" dirty="0" smtClean="0"/>
              <a:t>: </a:t>
            </a:r>
            <a:endParaRPr lang="en-US" dirty="0"/>
          </a:p>
          <a:p>
            <a:pPr marL="0" indent="0">
              <a:buNone/>
            </a:pPr>
            <a:r>
              <a:rPr lang="en-US" b="1" dirty="0">
                <a:solidFill>
                  <a:schemeClr val="accent1">
                    <a:lumMod val="75000"/>
                  </a:schemeClr>
                </a:solidFill>
              </a:rPr>
              <a:t>Negatives</a:t>
            </a:r>
            <a:r>
              <a:rPr lang="en-US" dirty="0" smtClean="0"/>
              <a:t>: It isn’t really controlling the error for individual tests between treatments in that factor. Use as a last resort. </a:t>
            </a: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37000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ANOVA</a:t>
            </a:r>
            <a:endParaRPr lang="en-US" b="1" dirty="0"/>
          </a:p>
        </p:txBody>
      </p:sp>
      <p:sp>
        <p:nvSpPr>
          <p:cNvPr id="3" name="Content Placeholder 2"/>
          <p:cNvSpPr>
            <a:spLocks noGrp="1"/>
          </p:cNvSpPr>
          <p:nvPr>
            <p:ph idx="1"/>
          </p:nvPr>
        </p:nvSpPr>
        <p:spPr/>
        <p:txBody>
          <a:bodyPr/>
          <a:lstStyle/>
          <a:p>
            <a:pPr marL="0" indent="0">
              <a:buNone/>
            </a:pPr>
            <a:r>
              <a:rPr lang="en-US" b="1" dirty="0" smtClean="0"/>
              <a:t>Idea: </a:t>
            </a:r>
            <a:r>
              <a:rPr lang="en-US" dirty="0" smtClean="0"/>
              <a:t>The ANOVA test is an overall test for a given factor.  It says some treatment in the factor is different, but it doesn’t say which one. Use this to narrow down the options, and report the most ‘significant’ tests individually.  You are assure through your ANOVA that something is happening with the specified Type I error rate, you just don’t know what. </a:t>
            </a:r>
          </a:p>
        </p:txBody>
      </p:sp>
    </p:spTree>
    <p:extLst>
      <p:ext uri="{BB962C8B-B14F-4D97-AF65-F5344CB8AC3E}">
        <p14:creationId xmlns:p14="http://schemas.microsoft.com/office/powerpoint/2010/main" val="3243725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38200" y="3325654"/>
          <a:ext cx="10515600" cy="1351280"/>
        </p:xfrm>
        <a:graphic>
          <a:graphicData uri="http://schemas.openxmlformats.org/drawingml/2006/table">
            <a:tbl>
              <a:tblPr/>
              <a:tblGrid>
                <a:gridCol w="1752600">
                  <a:extLst>
                    <a:ext uri="{9D8B030D-6E8A-4147-A177-3AD203B41FA5}">
                      <a16:colId xmlns:a16="http://schemas.microsoft.com/office/drawing/2014/main" val="3415314406"/>
                    </a:ext>
                  </a:extLst>
                </a:gridCol>
                <a:gridCol w="1752600">
                  <a:extLst>
                    <a:ext uri="{9D8B030D-6E8A-4147-A177-3AD203B41FA5}">
                      <a16:colId xmlns:a16="http://schemas.microsoft.com/office/drawing/2014/main" val="3780935214"/>
                    </a:ext>
                  </a:extLst>
                </a:gridCol>
                <a:gridCol w="1752600">
                  <a:extLst>
                    <a:ext uri="{9D8B030D-6E8A-4147-A177-3AD203B41FA5}">
                      <a16:colId xmlns:a16="http://schemas.microsoft.com/office/drawing/2014/main" val="2537157846"/>
                    </a:ext>
                  </a:extLst>
                </a:gridCol>
                <a:gridCol w="1752600">
                  <a:extLst>
                    <a:ext uri="{9D8B030D-6E8A-4147-A177-3AD203B41FA5}">
                      <a16:colId xmlns:a16="http://schemas.microsoft.com/office/drawing/2014/main" val="511535357"/>
                    </a:ext>
                  </a:extLst>
                </a:gridCol>
                <a:gridCol w="1752600">
                  <a:extLst>
                    <a:ext uri="{9D8B030D-6E8A-4147-A177-3AD203B41FA5}">
                      <a16:colId xmlns:a16="http://schemas.microsoft.com/office/drawing/2014/main" val="1869108003"/>
                    </a:ext>
                  </a:extLst>
                </a:gridCol>
                <a:gridCol w="1752600">
                  <a:extLst>
                    <a:ext uri="{9D8B030D-6E8A-4147-A177-3AD203B41FA5}">
                      <a16:colId xmlns:a16="http://schemas.microsoft.com/office/drawing/2014/main" val="235277478"/>
                    </a:ext>
                  </a:extLst>
                </a:gridCol>
              </a:tblGrid>
              <a:tr h="0">
                <a:tc>
                  <a:txBody>
                    <a:bodyPr/>
                    <a:lstStyle/>
                    <a:p>
                      <a:pPr fontAlgn="t"/>
                      <a:r>
                        <a:rPr lang="en-US" b="0" i="0">
                          <a:solidFill>
                            <a:srgbClr val="000000"/>
                          </a:solidFill>
                          <a:effectLst/>
                          <a:latin typeface="Arial" panose="020B0604020202020204" pitchFamily="34" charset="0"/>
                        </a:rPr>
                        <a:t>Source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Sum of Squares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Pr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81670347"/>
                  </a:ext>
                </a:extLst>
              </a:tr>
              <a:tr h="0">
                <a:tc>
                  <a:txBody>
                    <a:bodyPr/>
                    <a:lstStyle/>
                    <a:p>
                      <a:pPr fontAlgn="t"/>
                      <a:r>
                        <a:rPr lang="en-US" b="0" i="0">
                          <a:solidFill>
                            <a:srgbClr val="000000"/>
                          </a:solidFill>
                          <a:effectLst/>
                          <a:latin typeface="Arial" panose="020B0604020202020204" pitchFamily="34" charset="0"/>
                        </a:rPr>
                        <a:t>Model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3297.857143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1648.928571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12.23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0.0016</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02220776"/>
                  </a:ext>
                </a:extLst>
              </a:tr>
              <a:tr h="0">
                <a:tc>
                  <a:txBody>
                    <a:bodyPr/>
                    <a:lstStyle/>
                    <a:p>
                      <a:pPr fontAlgn="t"/>
                      <a:r>
                        <a:rPr lang="en-US" b="0" i="0">
                          <a:solidFill>
                            <a:srgbClr val="000000"/>
                          </a:solidFill>
                          <a:effectLst/>
                          <a:latin typeface="Arial" panose="020B0604020202020204" pitchFamily="34" charset="0"/>
                        </a:rPr>
                        <a:t>Error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1483.000000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134.818182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77730"/>
                  </a:ext>
                </a:extLst>
              </a:tr>
              <a:tr h="0">
                <a:tc>
                  <a:txBody>
                    <a:bodyPr/>
                    <a:lstStyle/>
                    <a:p>
                      <a:pPr fontAlgn="t"/>
                      <a:r>
                        <a:rPr lang="en-US" b="0" i="0">
                          <a:solidFill>
                            <a:srgbClr val="000000"/>
                          </a:solidFill>
                          <a:effectLst/>
                          <a:latin typeface="Arial" panose="020B0604020202020204" pitchFamily="34" charset="0"/>
                        </a:rPr>
                        <a:t>Corrected Total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4780.857143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55468212"/>
                  </a:ext>
                </a:extLst>
              </a:tr>
            </a:tbl>
          </a:graphicData>
        </a:graphic>
      </p:graphicFrame>
      <p:sp>
        <p:nvSpPr>
          <p:cNvPr id="5" name="TextBox 4"/>
          <p:cNvSpPr txBox="1"/>
          <p:nvPr/>
        </p:nvSpPr>
        <p:spPr>
          <a:xfrm>
            <a:off x="5809672" y="1939636"/>
            <a:ext cx="4664364" cy="769441"/>
          </a:xfrm>
          <a:prstGeom prst="rect">
            <a:avLst/>
          </a:prstGeom>
          <a:noFill/>
        </p:spPr>
        <p:txBody>
          <a:bodyPr wrap="square" rtlCol="0">
            <a:spAutoFit/>
          </a:bodyPr>
          <a:lstStyle/>
          <a:p>
            <a:r>
              <a:rPr lang="en-US" sz="4400" dirty="0" smtClean="0">
                <a:solidFill>
                  <a:schemeClr val="accent1">
                    <a:lumMod val="75000"/>
                  </a:schemeClr>
                </a:solidFill>
              </a:rPr>
              <a:t>ANOVA Table</a:t>
            </a:r>
            <a:endParaRPr lang="en-US" sz="4400" dirty="0">
              <a:solidFill>
                <a:schemeClr val="accent1">
                  <a:lumMod val="75000"/>
                </a:schemeClr>
              </a:solidFill>
            </a:endParaRPr>
          </a:p>
        </p:txBody>
      </p:sp>
      <p:cxnSp>
        <p:nvCxnSpPr>
          <p:cNvPr id="7" name="Straight Arrow Connector 6"/>
          <p:cNvCxnSpPr>
            <a:stCxn id="5" idx="2"/>
          </p:cNvCxnSpPr>
          <p:nvPr/>
        </p:nvCxnSpPr>
        <p:spPr>
          <a:xfrm>
            <a:off x="8141854" y="2709077"/>
            <a:ext cx="1971964" cy="1077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42327" y="5370454"/>
            <a:ext cx="4522777" cy="646331"/>
          </a:xfrm>
          <a:prstGeom prst="rect">
            <a:avLst/>
          </a:prstGeom>
          <a:noFill/>
        </p:spPr>
        <p:txBody>
          <a:bodyPr wrap="none" rtlCol="0">
            <a:spAutoFit/>
          </a:bodyPr>
          <a:lstStyle/>
          <a:p>
            <a:r>
              <a:rPr lang="en-US" sz="3600" b="1" dirty="0" smtClean="0"/>
              <a:t>Something is going on.</a:t>
            </a:r>
            <a:endParaRPr lang="en-US" sz="3600" b="1" dirty="0"/>
          </a:p>
        </p:txBody>
      </p:sp>
    </p:spTree>
    <p:extLst>
      <p:ext uri="{BB962C8B-B14F-4D97-AF65-F5344CB8AC3E}">
        <p14:creationId xmlns:p14="http://schemas.microsoft.com/office/powerpoint/2010/main" val="2939190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 2</a:t>
            </a:r>
            <a:endParaRPr lang="en-US" b="1" dirty="0">
              <a:solidFill>
                <a:srgbClr val="C00000"/>
              </a:solidFil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A marketing firm is considering two different incentives to increase a grocery store’s frequent shopper’s weekly purchases.  The first is a mail marketing campaign and the second is a campaign that incentivizes purchases through a new smartphone app.  We are interested in finding out if either of these marketing approaches will increase spending. </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6547" y="135719"/>
            <a:ext cx="4272944" cy="2897591"/>
          </a:xfrm>
          <a:prstGeom prst="rect">
            <a:avLst/>
          </a:prstGeom>
        </p:spPr>
      </p:pic>
    </p:spTree>
    <p:extLst>
      <p:ext uri="{BB962C8B-B14F-4D97-AF65-F5344CB8AC3E}">
        <p14:creationId xmlns:p14="http://schemas.microsoft.com/office/powerpoint/2010/main" val="3868500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Tests</a:t>
            </a:r>
            <a:endParaRPr lang="en-US" b="1" dirty="0">
              <a:solidFill>
                <a:srgbClr val="C00000"/>
              </a:solidFill>
            </a:endParaRPr>
          </a:p>
        </p:txBody>
      </p:sp>
      <p:sp>
        <p:nvSpPr>
          <p:cNvPr id="3" name="Content Placeholder 2"/>
          <p:cNvSpPr>
            <a:spLocks noGrp="1"/>
          </p:cNvSpPr>
          <p:nvPr>
            <p:ph idx="1"/>
          </p:nvPr>
        </p:nvSpPr>
        <p:spPr/>
        <p:txBody>
          <a:bodyPr/>
          <a:lstStyle/>
          <a:p>
            <a:pPr marL="0" indent="0">
              <a:buNone/>
            </a:pPr>
            <a:r>
              <a:rPr lang="en-US" dirty="0" smtClean="0"/>
              <a:t>Before we analyze the data, we must define what we are interested in: </a:t>
            </a:r>
          </a:p>
          <a:p>
            <a:pPr marL="0" indent="0">
              <a:buNone/>
            </a:pPr>
            <a:r>
              <a:rPr lang="en-US" dirty="0" smtClean="0"/>
              <a:t>We have 3 treatments:</a:t>
            </a:r>
          </a:p>
          <a:p>
            <a:pPr marL="0" indent="0">
              <a:buNone/>
            </a:pPr>
            <a:endParaRPr lang="en-US" dirty="0" smtClean="0"/>
          </a:p>
          <a:p>
            <a:pPr marL="971550" lvl="1" indent="-514350">
              <a:buFont typeface="+mj-lt"/>
              <a:buAutoNum type="arabicPeriod"/>
            </a:pPr>
            <a:r>
              <a:rPr lang="en-US" dirty="0" smtClean="0"/>
              <a:t>Doing nothing.</a:t>
            </a:r>
          </a:p>
          <a:p>
            <a:pPr marL="971550" lvl="1" indent="-514350">
              <a:buFont typeface="+mj-lt"/>
              <a:buAutoNum type="arabicPeriod"/>
            </a:pPr>
            <a:r>
              <a:rPr lang="en-US" dirty="0" smtClean="0"/>
              <a:t>Mail marketing.</a:t>
            </a:r>
          </a:p>
          <a:p>
            <a:pPr marL="971550" lvl="1" indent="-514350">
              <a:buFont typeface="+mj-lt"/>
              <a:buAutoNum type="arabicPeriod"/>
            </a:pPr>
            <a:r>
              <a:rPr lang="en-US" dirty="0" smtClean="0"/>
              <a:t>App Marketing. </a:t>
            </a:r>
          </a:p>
          <a:p>
            <a:pPr marL="457200" lvl="1" indent="0">
              <a:buNone/>
            </a:pPr>
            <a:endParaRPr lang="en-US" dirty="0" smtClean="0"/>
          </a:p>
          <a:p>
            <a:pPr marL="457200" lvl="1" indent="0">
              <a:buNone/>
            </a:pPr>
            <a:r>
              <a:rPr lang="en-US" dirty="0" smtClean="0"/>
              <a:t>What are the comparisons we are interested in making? </a:t>
            </a:r>
            <a:endParaRPr lang="en-US" dirty="0"/>
          </a:p>
        </p:txBody>
      </p:sp>
    </p:spTree>
    <p:extLst>
      <p:ext uri="{BB962C8B-B14F-4D97-AF65-F5344CB8AC3E}">
        <p14:creationId xmlns:p14="http://schemas.microsoft.com/office/powerpoint/2010/main" val="377088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9964"/>
            <a:ext cx="10515600" cy="4966999"/>
          </a:xfrm>
        </p:spPr>
        <p:txBody>
          <a:bodyPr/>
          <a:lstStyle/>
          <a:p>
            <a:pPr marL="0" indent="0">
              <a:buNone/>
            </a:pPr>
            <a:r>
              <a:rPr lang="en-US" dirty="0" smtClean="0"/>
              <a:t>Issues we will deal with for our experimental design: </a:t>
            </a:r>
          </a:p>
          <a:p>
            <a:pPr marL="971550" lvl="1" indent="-514350">
              <a:buFont typeface="+mj-lt"/>
              <a:buAutoNum type="arabicPeriod"/>
            </a:pPr>
            <a:r>
              <a:rPr lang="en-US" dirty="0" smtClean="0"/>
              <a:t>Multiple testing</a:t>
            </a:r>
          </a:p>
          <a:p>
            <a:pPr lvl="2">
              <a:buFontTx/>
              <a:buChar char="-"/>
            </a:pPr>
            <a:r>
              <a:rPr lang="en-US" dirty="0" smtClean="0"/>
              <a:t>When we specify a specific </a:t>
            </a:r>
            <a:r>
              <a:rPr lang="el-GR" dirty="0" smtClean="0"/>
              <a:t>α</a:t>
            </a:r>
            <a:r>
              <a:rPr lang="en-US" dirty="0" smtClean="0"/>
              <a:t> and do multiple testing we are not actually testing at that </a:t>
            </a:r>
            <a:r>
              <a:rPr lang="el-GR" dirty="0" smtClean="0"/>
              <a:t>α</a:t>
            </a:r>
            <a:r>
              <a:rPr lang="en-US" dirty="0" smtClean="0"/>
              <a:t> for </a:t>
            </a:r>
            <a:r>
              <a:rPr lang="en-US" b="1" dirty="0" smtClean="0"/>
              <a:t>ALL </a:t>
            </a:r>
            <a:r>
              <a:rPr lang="en-US" dirty="0" smtClean="0"/>
              <a:t>tests. </a:t>
            </a:r>
          </a:p>
          <a:p>
            <a:pPr lvl="2">
              <a:buFontTx/>
              <a:buChar char="-"/>
            </a:pPr>
            <a:endParaRPr lang="en-US" b="1" dirty="0"/>
          </a:p>
          <a:p>
            <a:pPr lvl="2">
              <a:buFontTx/>
              <a:buChar char="-"/>
            </a:pPr>
            <a:endParaRPr lang="en-US" b="1" dirty="0" smtClean="0"/>
          </a:p>
          <a:p>
            <a:pPr marL="457200" lvl="1" indent="0">
              <a:buNone/>
            </a:pPr>
            <a:r>
              <a:rPr lang="en-US" dirty="0" smtClean="0"/>
              <a:t>2.    What effect is significant? </a:t>
            </a:r>
          </a:p>
          <a:p>
            <a:pPr marL="457200" lvl="1" indent="0">
              <a:buNone/>
            </a:pPr>
            <a:r>
              <a:rPr lang="en-US" b="1" dirty="0" smtClean="0"/>
              <a:t>	- </a:t>
            </a:r>
            <a:r>
              <a:rPr lang="en-US" sz="2000" dirty="0" smtClean="0"/>
              <a:t>Suppose we are looking at increase in spending and there is a true effect of $0.01, do we 	  really care?</a:t>
            </a:r>
          </a:p>
          <a:p>
            <a:pPr marL="457200" lvl="1" indent="0">
              <a:buNone/>
            </a:pPr>
            <a:r>
              <a:rPr lang="en-US" sz="2000" dirty="0"/>
              <a:t>	</a:t>
            </a:r>
            <a:r>
              <a:rPr lang="en-US" sz="2000" dirty="0" smtClean="0"/>
              <a:t>- How much variability can we expect?  </a:t>
            </a:r>
            <a:r>
              <a:rPr lang="en-US" sz="2000" b="1" dirty="0" smtClean="0"/>
              <a:t> </a:t>
            </a:r>
          </a:p>
          <a:p>
            <a:pPr marL="457200" lvl="1" indent="0">
              <a:buNone/>
            </a:pPr>
            <a:endParaRPr lang="en-US" sz="2000" b="1" dirty="0"/>
          </a:p>
          <a:p>
            <a:pPr marL="457200" lvl="1" indent="0">
              <a:buNone/>
            </a:pPr>
            <a:r>
              <a:rPr lang="en-US" dirty="0" smtClean="0"/>
              <a:t>3.    If we design an experiment, how many “experimental units” do we need to  	1 and 2? That is how much do we want to spend to see 2 with “reasonable 	probability? </a:t>
            </a:r>
            <a:endParaRPr lang="en-US" dirty="0"/>
          </a:p>
        </p:txBody>
      </p:sp>
    </p:spTree>
    <p:extLst>
      <p:ext uri="{BB962C8B-B14F-4D97-AF65-F5344CB8AC3E}">
        <p14:creationId xmlns:p14="http://schemas.microsoft.com/office/powerpoint/2010/main" val="263308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1818"/>
            <a:ext cx="10515600" cy="5715145"/>
          </a:xfrm>
        </p:spPr>
        <p:txBody>
          <a:bodyPr/>
          <a:lstStyle/>
          <a:p>
            <a:pPr marL="0" indent="0">
              <a:buNone/>
            </a:pPr>
            <a:endParaRPr lang="en-US" dirty="0" smtClean="0">
              <a:solidFill>
                <a:srgbClr val="C00000"/>
              </a:solidFill>
            </a:endParaRPr>
          </a:p>
          <a:p>
            <a:pPr marL="0" indent="0">
              <a:buNone/>
            </a:pPr>
            <a:endParaRPr lang="en-US" dirty="0">
              <a:solidFill>
                <a:srgbClr val="C00000"/>
              </a:solidFill>
            </a:endParaRPr>
          </a:p>
          <a:p>
            <a:pPr marL="0" indent="0">
              <a:buNone/>
            </a:pPr>
            <a:r>
              <a:rPr lang="en-US" b="1" dirty="0" smtClean="0">
                <a:solidFill>
                  <a:srgbClr val="C00000"/>
                </a:solidFill>
              </a:rPr>
              <a:t>Test 1</a:t>
            </a:r>
            <a:r>
              <a:rPr lang="en-US" dirty="0" smtClean="0"/>
              <a:t>: Doing nothing –vs- mail marketing</a:t>
            </a:r>
          </a:p>
          <a:p>
            <a:pPr marL="0" indent="0">
              <a:buNone/>
            </a:pPr>
            <a:r>
              <a:rPr lang="en-US" b="1" dirty="0" smtClean="0">
                <a:solidFill>
                  <a:srgbClr val="C00000"/>
                </a:solidFill>
              </a:rPr>
              <a:t>Test 2</a:t>
            </a:r>
            <a:r>
              <a:rPr lang="en-US" dirty="0" smtClean="0"/>
              <a:t>: Doing nothing –vs- new app</a:t>
            </a:r>
          </a:p>
          <a:p>
            <a:pPr marL="0" indent="0">
              <a:buNone/>
            </a:pPr>
            <a:r>
              <a:rPr lang="en-US" b="1" dirty="0" smtClean="0">
                <a:solidFill>
                  <a:srgbClr val="C00000"/>
                </a:solidFill>
              </a:rPr>
              <a:t>Test 3</a:t>
            </a:r>
            <a:r>
              <a:rPr lang="en-US" dirty="0" smtClean="0"/>
              <a:t>: Doing nothing or mail marketing -vs- new app</a:t>
            </a:r>
          </a:p>
          <a:p>
            <a:pPr marL="0" indent="0">
              <a:buNone/>
            </a:pPr>
            <a:endParaRPr lang="en-US" dirty="0"/>
          </a:p>
          <a:p>
            <a:pPr marL="0" indent="0">
              <a:buNone/>
            </a:pPr>
            <a:r>
              <a:rPr lang="en-US" dirty="0" smtClean="0"/>
              <a:t>The first two tests are similar to what you might to with a </a:t>
            </a:r>
            <a:r>
              <a:rPr lang="en-US" b="1" dirty="0" smtClean="0"/>
              <a:t>t-test</a:t>
            </a:r>
            <a:r>
              <a:rPr lang="en-US" dirty="0" smtClean="0"/>
              <a:t>.</a:t>
            </a:r>
          </a:p>
          <a:p>
            <a:pPr marL="0" indent="0">
              <a:buNone/>
            </a:pPr>
            <a:r>
              <a:rPr lang="en-US" dirty="0" smtClean="0"/>
              <a:t>The third test compares the first two treatments to the newly </a:t>
            </a:r>
            <a:r>
              <a:rPr lang="en-US" b="1" dirty="0" smtClean="0"/>
              <a:t>developed app</a:t>
            </a:r>
            <a:r>
              <a:rPr lang="en-US" dirty="0" smtClean="0"/>
              <a:t>.  </a:t>
            </a:r>
          </a:p>
          <a:p>
            <a:pPr marL="0" indent="0">
              <a:buNone/>
            </a:pPr>
            <a:r>
              <a:rPr lang="en-US" dirty="0" smtClean="0"/>
              <a:t>Each one is called a </a:t>
            </a:r>
            <a:r>
              <a:rPr lang="en-US" b="1" dirty="0" smtClean="0"/>
              <a:t>contrast.</a:t>
            </a:r>
            <a:endParaRPr lang="en-US" b="1" dirty="0"/>
          </a:p>
        </p:txBody>
      </p:sp>
    </p:spTree>
    <p:extLst>
      <p:ext uri="{BB962C8B-B14F-4D97-AF65-F5344CB8AC3E}">
        <p14:creationId xmlns:p14="http://schemas.microsoft.com/office/powerpoint/2010/main" val="2222998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019" y="243114"/>
            <a:ext cx="3694545" cy="3108543"/>
          </a:xfrm>
          <a:prstGeom prst="rect">
            <a:avLst/>
          </a:prstGeom>
        </p:spPr>
        <p:txBody>
          <a:bodyPr wrap="square">
            <a:spAutoFit/>
          </a:bodyPr>
          <a:lstStyle/>
          <a:p>
            <a:r>
              <a:rPr lang="en-US" sz="1400" dirty="0">
                <a:solidFill>
                  <a:srgbClr val="008000"/>
                </a:solidFill>
                <a:latin typeface="Courier New" panose="02070309020205020404" pitchFamily="49" charset="0"/>
              </a:rPr>
              <a:t>/*data marketing</a:t>
            </a:r>
          </a:p>
          <a:p>
            <a:r>
              <a:rPr lang="en-US" sz="1400" dirty="0">
                <a:solidFill>
                  <a:srgbClr val="008000"/>
                </a:solidFill>
                <a:latin typeface="Courier New" panose="02070309020205020404" pitchFamily="49" charset="0"/>
              </a:rPr>
              <a:t>  Example 2 data*/</a:t>
            </a:r>
            <a:r>
              <a:rPr lang="en-US" sz="1400" dirty="0">
                <a:solidFill>
                  <a:srgbClr val="000000"/>
                </a:solidFill>
                <a:latin typeface="Courier New" panose="02070309020205020404" pitchFamily="49" charset="0"/>
              </a:rPr>
              <a:t> </a:t>
            </a:r>
          </a:p>
          <a:p>
            <a:r>
              <a:rPr lang="en-US" sz="1400" b="1" dirty="0">
                <a:solidFill>
                  <a:srgbClr val="000080"/>
                </a:solidFill>
                <a:latin typeface="Courier New" panose="02070309020205020404" pitchFamily="49" charset="0"/>
              </a:rPr>
              <a:t>data</a:t>
            </a:r>
            <a:r>
              <a:rPr lang="en-US" sz="1400" dirty="0">
                <a:solidFill>
                  <a:srgbClr val="000000"/>
                </a:solidFill>
                <a:latin typeface="Courier New" panose="02070309020205020404" pitchFamily="49" charset="0"/>
              </a:rPr>
              <a:t> marketing; </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input</a:t>
            </a:r>
            <a:r>
              <a:rPr lang="en-US" sz="1400" dirty="0">
                <a:solidFill>
                  <a:srgbClr val="000000"/>
                </a:solidFill>
                <a:latin typeface="Courier New" panose="02070309020205020404" pitchFamily="49" charset="0"/>
              </a:rPr>
              <a:t> group spent @@; </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cards</a:t>
            </a:r>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	1 100 1 110 1 92</a:t>
            </a:r>
          </a:p>
          <a:p>
            <a:r>
              <a:rPr lang="en-US" sz="1400" dirty="0">
                <a:solidFill>
                  <a:srgbClr val="000000"/>
                </a:solidFill>
                <a:latin typeface="Courier New" panose="02070309020205020404" pitchFamily="49" charset="0"/>
              </a:rPr>
              <a:t>	1 122 1 118 1 98</a:t>
            </a:r>
          </a:p>
          <a:p>
            <a:r>
              <a:rPr lang="en-US" sz="1400" dirty="0">
                <a:solidFill>
                  <a:srgbClr val="000000"/>
                </a:solidFill>
                <a:latin typeface="Courier New" panose="02070309020205020404" pitchFamily="49" charset="0"/>
              </a:rPr>
              <a:t>	1 130 1 110 2 115</a:t>
            </a:r>
          </a:p>
          <a:p>
            <a:r>
              <a:rPr lang="en-US" sz="1400" dirty="0">
                <a:solidFill>
                  <a:srgbClr val="000000"/>
                </a:solidFill>
                <a:latin typeface="Courier New" panose="02070309020205020404" pitchFamily="49" charset="0"/>
              </a:rPr>
              <a:t>    </a:t>
            </a:r>
            <a:r>
              <a:rPr lang="en-US" sz="1400" dirty="0" smtClean="0">
                <a:solidFill>
                  <a:srgbClr val="000000"/>
                </a:solidFill>
                <a:latin typeface="Courier New" panose="02070309020205020404" pitchFamily="49" charset="0"/>
              </a:rPr>
              <a:t>   2 </a:t>
            </a:r>
            <a:r>
              <a:rPr lang="en-US" sz="1400" dirty="0">
                <a:solidFill>
                  <a:srgbClr val="000000"/>
                </a:solidFill>
                <a:latin typeface="Courier New" panose="02070309020205020404" pitchFamily="49" charset="0"/>
              </a:rPr>
              <a:t>121 2 110 2 130</a:t>
            </a:r>
          </a:p>
          <a:p>
            <a:r>
              <a:rPr lang="en-US" sz="1400" dirty="0">
                <a:solidFill>
                  <a:srgbClr val="000000"/>
                </a:solidFill>
                <a:latin typeface="Courier New" panose="02070309020205020404" pitchFamily="49" charset="0"/>
              </a:rPr>
              <a:t>	2 142 2 108 2 112</a:t>
            </a:r>
          </a:p>
          <a:p>
            <a:r>
              <a:rPr lang="en-US" sz="1400" dirty="0">
                <a:solidFill>
                  <a:srgbClr val="000000"/>
                </a:solidFill>
                <a:latin typeface="Courier New" panose="02070309020205020404" pitchFamily="49" charset="0"/>
              </a:rPr>
              <a:t>	2 120 3 125 3 140</a:t>
            </a:r>
          </a:p>
          <a:p>
            <a:r>
              <a:rPr lang="en-US" sz="1400" dirty="0">
                <a:solidFill>
                  <a:srgbClr val="000000"/>
                </a:solidFill>
                <a:latin typeface="Courier New" panose="02070309020205020404" pitchFamily="49" charset="0"/>
              </a:rPr>
              <a:t>	3 153 3 142 3 130</a:t>
            </a:r>
          </a:p>
          <a:p>
            <a:r>
              <a:rPr lang="en-US" sz="1400" dirty="0">
                <a:solidFill>
                  <a:srgbClr val="000000"/>
                </a:solidFill>
                <a:latin typeface="Courier New" panose="02070309020205020404" pitchFamily="49" charset="0"/>
              </a:rPr>
              <a:t>    </a:t>
            </a:r>
            <a:r>
              <a:rPr lang="en-US" sz="1400" dirty="0" smtClean="0">
                <a:solidFill>
                  <a:srgbClr val="000000"/>
                </a:solidFill>
                <a:latin typeface="Courier New" panose="02070309020205020404" pitchFamily="49" charset="0"/>
              </a:rPr>
              <a:t>   3 </a:t>
            </a:r>
            <a:r>
              <a:rPr lang="en-US" sz="1400" dirty="0">
                <a:solidFill>
                  <a:srgbClr val="000000"/>
                </a:solidFill>
                <a:latin typeface="Courier New" panose="02070309020205020404" pitchFamily="49" charset="0"/>
              </a:rPr>
              <a:t>162 3 157 3 160</a:t>
            </a:r>
          </a:p>
          <a:p>
            <a:r>
              <a:rPr lang="en-US" sz="1400" dirty="0">
                <a:solidFill>
                  <a:srgbClr val="000000"/>
                </a:solidFill>
                <a:latin typeface="Courier New" panose="02070309020205020404" pitchFamily="49" charset="0"/>
              </a:rPr>
              <a:t>;</a:t>
            </a:r>
            <a:endParaRPr lang="en-US" sz="1400" dirty="0"/>
          </a:p>
        </p:txBody>
      </p:sp>
      <p:sp>
        <p:nvSpPr>
          <p:cNvPr id="5" name="Rectangle 4"/>
          <p:cNvSpPr/>
          <p:nvPr/>
        </p:nvSpPr>
        <p:spPr>
          <a:xfrm>
            <a:off x="729673" y="3651332"/>
            <a:ext cx="11018981" cy="2862322"/>
          </a:xfrm>
          <a:prstGeom prst="rect">
            <a:avLst/>
          </a:prstGeom>
        </p:spPr>
        <p:txBody>
          <a:bodyPr wrap="square">
            <a:spAutoFit/>
          </a:bodyPr>
          <a:lstStyle/>
          <a:p>
            <a:r>
              <a:rPr lang="en-US" dirty="0">
                <a:solidFill>
                  <a:srgbClr val="008000"/>
                </a:solidFill>
                <a:latin typeface="Courier New" panose="02070309020205020404" pitchFamily="49" charset="0"/>
              </a:rPr>
              <a:t>/*test the marketing data</a:t>
            </a:r>
          </a:p>
          <a:p>
            <a:r>
              <a:rPr lang="en-US" dirty="0">
                <a:solidFill>
                  <a:srgbClr val="008000"/>
                </a:solidFill>
                <a:latin typeface="Courier New" panose="02070309020205020404" pitchFamily="49" charset="0"/>
              </a:rPr>
              <a:t>  using an ANOVA based </a:t>
            </a:r>
            <a:r>
              <a:rPr lang="en-US" dirty="0" err="1">
                <a:solidFill>
                  <a:srgbClr val="008000"/>
                </a:solidFill>
                <a:latin typeface="Courier New" panose="02070309020205020404" pitchFamily="49" charset="0"/>
              </a:rPr>
              <a:t>glm</a:t>
            </a:r>
            <a:r>
              <a:rPr lang="en-US" dirty="0">
                <a:solidFill>
                  <a:srgbClr val="008000"/>
                </a:solidFill>
                <a:latin typeface="Courier New" panose="02070309020205020404" pitchFamily="49" charset="0"/>
              </a:rPr>
              <a:t> model*/</a:t>
            </a:r>
            <a:r>
              <a:rPr lang="en-US" dirty="0">
                <a:solidFill>
                  <a:srgbClr val="000000"/>
                </a:solidFill>
                <a:latin typeface="Courier New" panose="02070309020205020404" pitchFamily="49" charset="0"/>
              </a:rPr>
              <a:t> </a:t>
            </a:r>
          </a:p>
          <a:p>
            <a:r>
              <a:rPr lang="en-US" b="1" dirty="0" err="1">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err="1">
                <a:solidFill>
                  <a:srgbClr val="000080"/>
                </a:solidFill>
                <a:latin typeface="Courier New" panose="02070309020205020404" pitchFamily="49" charset="0"/>
              </a:rPr>
              <a:t>glm</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 = marketing;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group; </a:t>
            </a:r>
            <a:r>
              <a:rPr lang="en-US" dirty="0">
                <a:solidFill>
                  <a:srgbClr val="008000"/>
                </a:solidFill>
                <a:latin typeface="Courier New" panose="02070309020205020404" pitchFamily="49" charset="0"/>
              </a:rPr>
              <a:t>* types of groups;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model</a:t>
            </a:r>
            <a:r>
              <a:rPr lang="en-US" dirty="0">
                <a:solidFill>
                  <a:srgbClr val="000000"/>
                </a:solidFill>
                <a:latin typeface="Courier New" panose="02070309020205020404" pitchFamily="49" charset="0"/>
              </a:rPr>
              <a:t> spent = group; </a:t>
            </a:r>
            <a:r>
              <a:rPr lang="en-US" dirty="0">
                <a:solidFill>
                  <a:srgbClr val="008000"/>
                </a:solidFill>
                <a:latin typeface="Courier New" panose="02070309020205020404" pitchFamily="49" charset="0"/>
              </a:rPr>
              <a:t>*model;</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lsmeans</a:t>
            </a:r>
            <a:r>
              <a:rPr lang="en-US" dirty="0">
                <a:solidFill>
                  <a:srgbClr val="000000"/>
                </a:solidFill>
                <a:latin typeface="Courier New" panose="02070309020205020404" pitchFamily="49" charset="0"/>
              </a:rPr>
              <a:t> group/</a:t>
            </a:r>
            <a:r>
              <a:rPr lang="en-US" dirty="0">
                <a:solidFill>
                  <a:srgbClr val="0000FF"/>
                </a:solidFill>
                <a:latin typeface="Courier New" panose="02070309020205020404" pitchFamily="49" charset="0"/>
              </a:rPr>
              <a:t>cl</a:t>
            </a:r>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stderr</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adjust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tukey</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*multiple mean comparisons;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contrast</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'Nothing -vs- Mail'</a:t>
            </a:r>
            <a:r>
              <a:rPr lang="en-US" dirty="0">
                <a:solidFill>
                  <a:srgbClr val="000000"/>
                </a:solidFill>
                <a:latin typeface="Courier New" panose="02070309020205020404" pitchFamily="49" charset="0"/>
              </a:rPr>
              <a:t> group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*ANOVA BASED TESTING;</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contrast</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'Nothing -vs- App '</a:t>
            </a:r>
            <a:r>
              <a:rPr lang="en-US" dirty="0">
                <a:solidFill>
                  <a:srgbClr val="000000"/>
                </a:solidFill>
                <a:latin typeface="Courier New" panose="02070309020205020404" pitchFamily="49" charset="0"/>
              </a:rPr>
              <a:t> group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*For contrasts;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contrast</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'Nothing, Mail -vs- App'</a:t>
            </a:r>
            <a:r>
              <a:rPr lang="en-US" dirty="0">
                <a:solidFill>
                  <a:srgbClr val="000000"/>
                </a:solidFill>
                <a:latin typeface="Courier New" panose="02070309020205020404" pitchFamily="49" charset="0"/>
              </a:rPr>
              <a:t> group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2862072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55037235"/>
              </p:ext>
            </p:extLst>
          </p:nvPr>
        </p:nvGraphicFramePr>
        <p:xfrm>
          <a:off x="838200" y="2799182"/>
          <a:ext cx="10515600" cy="1886336"/>
        </p:xfrm>
        <a:graphic>
          <a:graphicData uri="http://schemas.openxmlformats.org/drawingml/2006/table">
            <a:tbl>
              <a:tblPr/>
              <a:tblGrid>
                <a:gridCol w="1752600">
                  <a:extLst>
                    <a:ext uri="{9D8B030D-6E8A-4147-A177-3AD203B41FA5}">
                      <a16:colId xmlns:a16="http://schemas.microsoft.com/office/drawing/2014/main" val="2550164414"/>
                    </a:ext>
                  </a:extLst>
                </a:gridCol>
                <a:gridCol w="1752600">
                  <a:extLst>
                    <a:ext uri="{9D8B030D-6E8A-4147-A177-3AD203B41FA5}">
                      <a16:colId xmlns:a16="http://schemas.microsoft.com/office/drawing/2014/main" val="2465697429"/>
                    </a:ext>
                  </a:extLst>
                </a:gridCol>
                <a:gridCol w="1752600">
                  <a:extLst>
                    <a:ext uri="{9D8B030D-6E8A-4147-A177-3AD203B41FA5}">
                      <a16:colId xmlns:a16="http://schemas.microsoft.com/office/drawing/2014/main" val="1260869387"/>
                    </a:ext>
                  </a:extLst>
                </a:gridCol>
                <a:gridCol w="1752600">
                  <a:extLst>
                    <a:ext uri="{9D8B030D-6E8A-4147-A177-3AD203B41FA5}">
                      <a16:colId xmlns:a16="http://schemas.microsoft.com/office/drawing/2014/main" val="3909027543"/>
                    </a:ext>
                  </a:extLst>
                </a:gridCol>
                <a:gridCol w="1752600">
                  <a:extLst>
                    <a:ext uri="{9D8B030D-6E8A-4147-A177-3AD203B41FA5}">
                      <a16:colId xmlns:a16="http://schemas.microsoft.com/office/drawing/2014/main" val="1928477995"/>
                    </a:ext>
                  </a:extLst>
                </a:gridCol>
                <a:gridCol w="1752600">
                  <a:extLst>
                    <a:ext uri="{9D8B030D-6E8A-4147-A177-3AD203B41FA5}">
                      <a16:colId xmlns:a16="http://schemas.microsoft.com/office/drawing/2014/main" val="976804951"/>
                    </a:ext>
                  </a:extLst>
                </a:gridCol>
              </a:tblGrid>
              <a:tr h="424732">
                <a:tc>
                  <a:txBody>
                    <a:bodyPr/>
                    <a:lstStyle/>
                    <a:p>
                      <a:pPr fontAlgn="t"/>
                      <a:r>
                        <a:rPr lang="en-US" b="1" i="0">
                          <a:solidFill>
                            <a:srgbClr val="000000"/>
                          </a:solidFill>
                          <a:effectLst/>
                          <a:latin typeface="Arial" panose="020B0604020202020204" pitchFamily="34" charset="0"/>
                        </a:rPr>
                        <a:t>Source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fontAlgn="t"/>
                      <a:r>
                        <a:rPr lang="en-US" b="1" i="0" dirty="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fontAlgn="t"/>
                      <a:r>
                        <a:rPr lang="en-US" b="1" i="0">
                          <a:solidFill>
                            <a:srgbClr val="000000"/>
                          </a:solidFill>
                          <a:effectLst/>
                          <a:latin typeface="Arial" panose="020B0604020202020204" pitchFamily="34" charset="0"/>
                        </a:rPr>
                        <a:t>Sum of Squares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fontAlgn="t"/>
                      <a:r>
                        <a:rPr lang="en-US" b="1" i="0">
                          <a:solidFill>
                            <a:srgbClr val="000000"/>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fontAlgn="t"/>
                      <a:r>
                        <a:rPr lang="en-US" b="1" i="0">
                          <a:solidFill>
                            <a:srgbClr val="000000"/>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fontAlgn="t"/>
                      <a:r>
                        <a:rPr lang="en-US" b="1" i="0" dirty="0" err="1">
                          <a:solidFill>
                            <a:srgbClr val="000000"/>
                          </a:solidFill>
                          <a:effectLst/>
                          <a:latin typeface="Arial" panose="020B0604020202020204" pitchFamily="34" charset="0"/>
                        </a:rPr>
                        <a:t>Pr</a:t>
                      </a:r>
                      <a:r>
                        <a:rPr lang="en-US" b="1" i="0" dirty="0">
                          <a:solidFill>
                            <a:srgbClr val="000000"/>
                          </a:solidFill>
                          <a:effectLst/>
                          <a:latin typeface="Arial" panose="020B0604020202020204" pitchFamily="34" charset="0"/>
                        </a:rPr>
                        <a:t>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extLst>
                  <a:ext uri="{0D108BD9-81ED-4DB2-BD59-A6C34878D82A}">
                    <a16:rowId xmlns:a16="http://schemas.microsoft.com/office/drawing/2014/main" val="1149853412"/>
                  </a:ext>
                </a:extLst>
              </a:tr>
              <a:tr h="424732">
                <a:tc>
                  <a:txBody>
                    <a:bodyPr/>
                    <a:lstStyle/>
                    <a:p>
                      <a:pPr fontAlgn="t"/>
                      <a:r>
                        <a:rPr lang="en-US" b="0" i="0">
                          <a:solidFill>
                            <a:srgbClr val="000000"/>
                          </a:solidFill>
                          <a:effectLst/>
                          <a:latin typeface="Arial" panose="020B0604020202020204" pitchFamily="34" charset="0"/>
                        </a:rPr>
                        <a:t>Model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5588.583333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2794.291667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16.94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&lt;.0001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44303881"/>
                  </a:ext>
                </a:extLst>
              </a:tr>
              <a:tr h="424732">
                <a:tc>
                  <a:txBody>
                    <a:bodyPr/>
                    <a:lstStyle/>
                    <a:p>
                      <a:pPr fontAlgn="t"/>
                      <a:r>
                        <a:rPr lang="en-US" b="0" i="0">
                          <a:solidFill>
                            <a:srgbClr val="000000"/>
                          </a:solidFill>
                          <a:effectLst/>
                          <a:latin typeface="Arial" panose="020B0604020202020204" pitchFamily="34" charset="0"/>
                        </a:rPr>
                        <a:t>Error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3464.375000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164.970238</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170287899"/>
                  </a:ext>
                </a:extLst>
              </a:tr>
              <a:tr h="424732">
                <a:tc>
                  <a:txBody>
                    <a:bodyPr/>
                    <a:lstStyle/>
                    <a:p>
                      <a:pPr fontAlgn="t"/>
                      <a:r>
                        <a:rPr lang="en-US" b="0" i="0">
                          <a:solidFill>
                            <a:srgbClr val="000000"/>
                          </a:solidFill>
                          <a:effectLst/>
                          <a:latin typeface="Arial" panose="020B0604020202020204" pitchFamily="34" charset="0"/>
                        </a:rPr>
                        <a:t>Corrected Total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23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9052.958333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862464060"/>
                  </a:ext>
                </a:extLst>
              </a:tr>
            </a:tbl>
          </a:graphicData>
        </a:graphic>
      </p:graphicFrame>
      <p:sp>
        <p:nvSpPr>
          <p:cNvPr id="5" name="TextBox 4"/>
          <p:cNvSpPr txBox="1"/>
          <p:nvPr/>
        </p:nvSpPr>
        <p:spPr>
          <a:xfrm>
            <a:off x="1736437" y="1366982"/>
            <a:ext cx="2473178" cy="1015663"/>
          </a:xfrm>
          <a:prstGeom prst="rect">
            <a:avLst/>
          </a:prstGeom>
          <a:noFill/>
        </p:spPr>
        <p:txBody>
          <a:bodyPr wrap="none" rtlCol="0">
            <a:spAutoFit/>
          </a:bodyPr>
          <a:lstStyle/>
          <a:p>
            <a:r>
              <a:rPr lang="en-US" sz="6000" dirty="0" smtClean="0">
                <a:solidFill>
                  <a:schemeClr val="accent1">
                    <a:lumMod val="75000"/>
                  </a:schemeClr>
                </a:solidFill>
              </a:rPr>
              <a:t>ANOVA</a:t>
            </a:r>
            <a:endParaRPr lang="en-US" sz="6000" dirty="0">
              <a:solidFill>
                <a:schemeClr val="accent1">
                  <a:lumMod val="75000"/>
                </a:schemeClr>
              </a:solidFill>
            </a:endParaRPr>
          </a:p>
        </p:txBody>
      </p:sp>
      <p:sp>
        <p:nvSpPr>
          <p:cNvPr id="6" name="Oval 5"/>
          <p:cNvSpPr/>
          <p:nvPr/>
        </p:nvSpPr>
        <p:spPr>
          <a:xfrm>
            <a:off x="8977745" y="2669308"/>
            <a:ext cx="2272146" cy="18749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481455" y="1471324"/>
            <a:ext cx="2313839" cy="369332"/>
          </a:xfrm>
          <a:prstGeom prst="rect">
            <a:avLst/>
          </a:prstGeom>
          <a:noFill/>
        </p:spPr>
        <p:txBody>
          <a:bodyPr wrap="none" rtlCol="0">
            <a:spAutoFit/>
          </a:bodyPr>
          <a:lstStyle/>
          <a:p>
            <a:r>
              <a:rPr lang="en-US" dirty="0" smtClean="0"/>
              <a:t>Something is going on:</a:t>
            </a:r>
            <a:endParaRPr lang="en-US" dirty="0"/>
          </a:p>
        </p:txBody>
      </p:sp>
      <p:cxnSp>
        <p:nvCxnSpPr>
          <p:cNvPr id="9" name="Straight Connector 8"/>
          <p:cNvCxnSpPr>
            <a:endCxn id="6" idx="7"/>
          </p:cNvCxnSpPr>
          <p:nvPr/>
        </p:nvCxnSpPr>
        <p:spPr>
          <a:xfrm>
            <a:off x="9827491" y="1874813"/>
            <a:ext cx="1089652" cy="10690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788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it Plot for spent by gro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736" y="725198"/>
            <a:ext cx="7505892" cy="562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65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98758876"/>
              </p:ext>
            </p:extLst>
          </p:nvPr>
        </p:nvGraphicFramePr>
        <p:xfrm>
          <a:off x="831273" y="1273234"/>
          <a:ext cx="10522527" cy="1625600"/>
        </p:xfrm>
        <a:graphic>
          <a:graphicData uri="http://schemas.openxmlformats.org/drawingml/2006/table">
            <a:tbl>
              <a:tblPr/>
              <a:tblGrid>
                <a:gridCol w="2110047">
                  <a:extLst>
                    <a:ext uri="{9D8B030D-6E8A-4147-A177-3AD203B41FA5}">
                      <a16:colId xmlns:a16="http://schemas.microsoft.com/office/drawing/2014/main" val="1794570518"/>
                    </a:ext>
                  </a:extLst>
                </a:gridCol>
                <a:gridCol w="2103120">
                  <a:extLst>
                    <a:ext uri="{9D8B030D-6E8A-4147-A177-3AD203B41FA5}">
                      <a16:colId xmlns:a16="http://schemas.microsoft.com/office/drawing/2014/main" val="99457965"/>
                    </a:ext>
                  </a:extLst>
                </a:gridCol>
                <a:gridCol w="2103120">
                  <a:extLst>
                    <a:ext uri="{9D8B030D-6E8A-4147-A177-3AD203B41FA5}">
                      <a16:colId xmlns:a16="http://schemas.microsoft.com/office/drawing/2014/main" val="3195446182"/>
                    </a:ext>
                  </a:extLst>
                </a:gridCol>
                <a:gridCol w="2103120">
                  <a:extLst>
                    <a:ext uri="{9D8B030D-6E8A-4147-A177-3AD203B41FA5}">
                      <a16:colId xmlns:a16="http://schemas.microsoft.com/office/drawing/2014/main" val="2325134882"/>
                    </a:ext>
                  </a:extLst>
                </a:gridCol>
                <a:gridCol w="2103120">
                  <a:extLst>
                    <a:ext uri="{9D8B030D-6E8A-4147-A177-3AD203B41FA5}">
                      <a16:colId xmlns:a16="http://schemas.microsoft.com/office/drawing/2014/main" val="2105073314"/>
                    </a:ext>
                  </a:extLst>
                </a:gridCol>
              </a:tblGrid>
              <a:tr h="0">
                <a:tc>
                  <a:txBody>
                    <a:bodyPr/>
                    <a:lstStyle/>
                    <a:p>
                      <a:pPr fontAlgn="t"/>
                      <a:r>
                        <a:rPr lang="en-US" b="0" i="0">
                          <a:solidFill>
                            <a:srgbClr val="000000"/>
                          </a:solidFill>
                          <a:effectLst/>
                          <a:latin typeface="Arial" panose="020B0604020202020204" pitchFamily="34" charset="0"/>
                        </a:rPr>
                        <a:t>group</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spent LSMEAN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Standard</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Error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Pr &gt; |t|</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dirty="0">
                          <a:solidFill>
                            <a:srgbClr val="000000"/>
                          </a:solidFill>
                          <a:effectLst/>
                          <a:latin typeface="Arial" panose="020B0604020202020204" pitchFamily="34" charset="0"/>
                        </a:rPr>
                        <a:t>LSMEAN Number</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7564578"/>
                  </a:ext>
                </a:extLst>
              </a:tr>
              <a:tr h="0">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110.000000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4.541066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&lt;.0001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85953705"/>
                  </a:ext>
                </a:extLst>
              </a:tr>
              <a:tr h="0">
                <a:tc>
                  <a:txBody>
                    <a:bodyPr/>
                    <a:lstStyle/>
                    <a:p>
                      <a:pP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119.750000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4.541066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&lt;.0001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2330530"/>
                  </a:ext>
                </a:extLst>
              </a:tr>
              <a:tr h="0">
                <a:tc>
                  <a:txBody>
                    <a:bodyPr/>
                    <a:lstStyle/>
                    <a:p>
                      <a:pP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146.125000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4.541066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&lt;.0001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421143917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6362024"/>
              </p:ext>
            </p:extLst>
          </p:nvPr>
        </p:nvGraphicFramePr>
        <p:xfrm>
          <a:off x="838200" y="3510497"/>
          <a:ext cx="10515600" cy="2237740"/>
        </p:xfrm>
        <a:graphic>
          <a:graphicData uri="http://schemas.openxmlformats.org/drawingml/2006/table">
            <a:tbl>
              <a:tblPr/>
              <a:tblGrid>
                <a:gridCol w="2628900">
                  <a:extLst>
                    <a:ext uri="{9D8B030D-6E8A-4147-A177-3AD203B41FA5}">
                      <a16:colId xmlns:a16="http://schemas.microsoft.com/office/drawing/2014/main" val="201036268"/>
                    </a:ext>
                  </a:extLst>
                </a:gridCol>
                <a:gridCol w="2628900">
                  <a:extLst>
                    <a:ext uri="{9D8B030D-6E8A-4147-A177-3AD203B41FA5}">
                      <a16:colId xmlns:a16="http://schemas.microsoft.com/office/drawing/2014/main" val="1709357436"/>
                    </a:ext>
                  </a:extLst>
                </a:gridCol>
                <a:gridCol w="2628900">
                  <a:extLst>
                    <a:ext uri="{9D8B030D-6E8A-4147-A177-3AD203B41FA5}">
                      <a16:colId xmlns:a16="http://schemas.microsoft.com/office/drawing/2014/main" val="4050244375"/>
                    </a:ext>
                  </a:extLst>
                </a:gridCol>
                <a:gridCol w="2628900">
                  <a:extLst>
                    <a:ext uri="{9D8B030D-6E8A-4147-A177-3AD203B41FA5}">
                      <a16:colId xmlns:a16="http://schemas.microsoft.com/office/drawing/2014/main" val="3485954561"/>
                    </a:ext>
                  </a:extLst>
                </a:gridCol>
              </a:tblGrid>
              <a:tr h="0">
                <a:tc gridSpan="4">
                  <a:txBody>
                    <a:bodyPr/>
                    <a:lstStyle/>
                    <a:p>
                      <a:pPr fontAlgn="t"/>
                      <a:r>
                        <a:rPr lang="en-US" b="0" i="0" dirty="0">
                          <a:solidFill>
                            <a:srgbClr val="000000"/>
                          </a:solidFill>
                          <a:effectLst/>
                          <a:latin typeface="Arial" panose="020B0604020202020204" pitchFamily="34" charset="0"/>
                        </a:rPr>
                        <a:t>Least Squares Means for effect group</a:t>
                      </a:r>
                      <a:br>
                        <a:rPr lang="en-US" b="0" i="0" dirty="0">
                          <a:solidFill>
                            <a:srgbClr val="000000"/>
                          </a:solidFill>
                          <a:effectLst/>
                          <a:latin typeface="Arial" panose="020B0604020202020204" pitchFamily="34" charset="0"/>
                        </a:rPr>
                      </a:br>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|t| for H0: </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i</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(j)</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Dependent Variable: spent</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8005032"/>
                  </a:ext>
                </a:extLst>
              </a:tr>
              <a:tr h="0">
                <a:tc>
                  <a:txBody>
                    <a:bodyPr/>
                    <a:lstStyle/>
                    <a:p>
                      <a:pPr fontAlgn="t"/>
                      <a:r>
                        <a:rPr lang="en-US" b="0" i="0">
                          <a:solidFill>
                            <a:srgbClr val="000000"/>
                          </a:solidFill>
                          <a:effectLst/>
                          <a:latin typeface="Arial" panose="020B0604020202020204" pitchFamily="34" charset="0"/>
                        </a:rPr>
                        <a:t>i/j</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59783611"/>
                  </a:ext>
                </a:extLst>
              </a:tr>
              <a:tr h="0">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0.3029</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&lt;.0001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39815669"/>
                  </a:ext>
                </a:extLst>
              </a:tr>
              <a:tr h="0">
                <a:tc>
                  <a:txBody>
                    <a:bodyPr/>
                    <a:lstStyle/>
                    <a:p>
                      <a:pP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0.3029</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0.0014</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50965104"/>
                  </a:ext>
                </a:extLst>
              </a:tr>
              <a:tr h="0">
                <a:tc>
                  <a:txBody>
                    <a:bodyPr/>
                    <a:lstStyle/>
                    <a:p>
                      <a:pP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&lt;.0001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0.0014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164255219"/>
                  </a:ext>
                </a:extLst>
              </a:tr>
            </a:tbl>
          </a:graphicData>
        </a:graphic>
      </p:graphicFrame>
      <p:sp>
        <p:nvSpPr>
          <p:cNvPr id="6" name="Rectangle 1"/>
          <p:cNvSpPr>
            <a:spLocks noChangeArrowheads="1"/>
          </p:cNvSpPr>
          <p:nvPr/>
        </p:nvSpPr>
        <p:spPr bwMode="auto">
          <a:xfrm>
            <a:off x="838200" y="35109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2336800" y="338405"/>
            <a:ext cx="6095999" cy="646331"/>
          </a:xfrm>
          <a:prstGeom prst="rect">
            <a:avLst/>
          </a:prstGeom>
          <a:noFill/>
        </p:spPr>
        <p:txBody>
          <a:bodyPr wrap="square" rtlCol="0">
            <a:spAutoFit/>
          </a:bodyPr>
          <a:lstStyle/>
          <a:p>
            <a:r>
              <a:rPr lang="en-US" sz="3600" b="1" dirty="0" smtClean="0">
                <a:solidFill>
                  <a:schemeClr val="accent1">
                    <a:lumMod val="75000"/>
                  </a:schemeClr>
                </a:solidFill>
              </a:rPr>
              <a:t>Tukey’s Difference</a:t>
            </a:r>
            <a:endParaRPr lang="en-US" sz="3600" b="1" dirty="0">
              <a:solidFill>
                <a:schemeClr val="accent1">
                  <a:lumMod val="75000"/>
                </a:schemeClr>
              </a:solidFill>
            </a:endParaRPr>
          </a:p>
        </p:txBody>
      </p:sp>
    </p:spTree>
    <p:extLst>
      <p:ext uri="{BB962C8B-B14F-4D97-AF65-F5344CB8AC3E}">
        <p14:creationId xmlns:p14="http://schemas.microsoft.com/office/powerpoint/2010/main" val="2197090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Plot of all pairwise spent least-squares means differences for group with Tukey adjustment at significance level 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227" y="614362"/>
            <a:ext cx="5778500" cy="577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260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61732207"/>
              </p:ext>
            </p:extLst>
          </p:nvPr>
        </p:nvGraphicFramePr>
        <p:xfrm>
          <a:off x="838200" y="2914174"/>
          <a:ext cx="10515600" cy="2174240"/>
        </p:xfrm>
        <a:graphic>
          <a:graphicData uri="http://schemas.openxmlformats.org/drawingml/2006/table">
            <a:tbl>
              <a:tblPr/>
              <a:tblGrid>
                <a:gridCol w="1752600">
                  <a:extLst>
                    <a:ext uri="{9D8B030D-6E8A-4147-A177-3AD203B41FA5}">
                      <a16:colId xmlns:a16="http://schemas.microsoft.com/office/drawing/2014/main" val="2389695114"/>
                    </a:ext>
                  </a:extLst>
                </a:gridCol>
                <a:gridCol w="1752600">
                  <a:extLst>
                    <a:ext uri="{9D8B030D-6E8A-4147-A177-3AD203B41FA5}">
                      <a16:colId xmlns:a16="http://schemas.microsoft.com/office/drawing/2014/main" val="3276972591"/>
                    </a:ext>
                  </a:extLst>
                </a:gridCol>
                <a:gridCol w="1752600">
                  <a:extLst>
                    <a:ext uri="{9D8B030D-6E8A-4147-A177-3AD203B41FA5}">
                      <a16:colId xmlns:a16="http://schemas.microsoft.com/office/drawing/2014/main" val="1936120293"/>
                    </a:ext>
                  </a:extLst>
                </a:gridCol>
                <a:gridCol w="1752600">
                  <a:extLst>
                    <a:ext uri="{9D8B030D-6E8A-4147-A177-3AD203B41FA5}">
                      <a16:colId xmlns:a16="http://schemas.microsoft.com/office/drawing/2014/main" val="3713847889"/>
                    </a:ext>
                  </a:extLst>
                </a:gridCol>
                <a:gridCol w="1752600">
                  <a:extLst>
                    <a:ext uri="{9D8B030D-6E8A-4147-A177-3AD203B41FA5}">
                      <a16:colId xmlns:a16="http://schemas.microsoft.com/office/drawing/2014/main" val="595296363"/>
                    </a:ext>
                  </a:extLst>
                </a:gridCol>
                <a:gridCol w="1752600">
                  <a:extLst>
                    <a:ext uri="{9D8B030D-6E8A-4147-A177-3AD203B41FA5}">
                      <a16:colId xmlns:a16="http://schemas.microsoft.com/office/drawing/2014/main" val="1782144869"/>
                    </a:ext>
                  </a:extLst>
                </a:gridCol>
              </a:tblGrid>
              <a:tr h="0">
                <a:tc>
                  <a:txBody>
                    <a:bodyPr/>
                    <a:lstStyle/>
                    <a:p>
                      <a:pPr fontAlgn="t"/>
                      <a:r>
                        <a:rPr lang="en-US" b="0" i="0">
                          <a:solidFill>
                            <a:schemeClr val="bg1"/>
                          </a:solidFill>
                          <a:effectLst/>
                          <a:latin typeface="Arial" panose="020B0604020202020204" pitchFamily="34" charset="0"/>
                        </a:rPr>
                        <a:t>Contrast</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75000"/>
                      </a:schemeClr>
                    </a:solidFill>
                  </a:tcPr>
                </a:tc>
                <a:tc>
                  <a:txBody>
                    <a:bodyPr/>
                    <a:lstStyle/>
                    <a:p>
                      <a:pPr fontAlgn="t"/>
                      <a:r>
                        <a:rPr lang="en-US" b="0" i="0">
                          <a:solidFill>
                            <a:schemeClr val="bg1"/>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75000"/>
                      </a:schemeClr>
                    </a:solidFill>
                  </a:tcPr>
                </a:tc>
                <a:tc>
                  <a:txBody>
                    <a:bodyPr/>
                    <a:lstStyle/>
                    <a:p>
                      <a:pPr fontAlgn="t"/>
                      <a:r>
                        <a:rPr lang="en-US" b="0" i="0">
                          <a:solidFill>
                            <a:schemeClr val="bg1"/>
                          </a:solidFill>
                          <a:effectLst/>
                          <a:latin typeface="Arial" panose="020B0604020202020204" pitchFamily="34" charset="0"/>
                        </a:rPr>
                        <a:t>Contrast SS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75000"/>
                      </a:schemeClr>
                    </a:solidFill>
                  </a:tcPr>
                </a:tc>
                <a:tc>
                  <a:txBody>
                    <a:bodyPr/>
                    <a:lstStyle/>
                    <a:p>
                      <a:pPr fontAlgn="t"/>
                      <a:r>
                        <a:rPr lang="en-US" b="0" i="0">
                          <a:solidFill>
                            <a:schemeClr val="bg1"/>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75000"/>
                      </a:schemeClr>
                    </a:solidFill>
                  </a:tcPr>
                </a:tc>
                <a:tc>
                  <a:txBody>
                    <a:bodyPr/>
                    <a:lstStyle/>
                    <a:p>
                      <a:pPr fontAlgn="t"/>
                      <a:r>
                        <a:rPr lang="en-US" b="0" i="0">
                          <a:solidFill>
                            <a:schemeClr val="bg1"/>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75000"/>
                      </a:schemeClr>
                    </a:solidFill>
                  </a:tcPr>
                </a:tc>
                <a:tc>
                  <a:txBody>
                    <a:bodyPr/>
                    <a:lstStyle/>
                    <a:p>
                      <a:pPr fontAlgn="t"/>
                      <a:r>
                        <a:rPr lang="en-US" b="0" i="0" dirty="0" err="1">
                          <a:solidFill>
                            <a:schemeClr val="bg1"/>
                          </a:solidFill>
                          <a:effectLst/>
                          <a:latin typeface="Arial" panose="020B0604020202020204" pitchFamily="34" charset="0"/>
                        </a:rPr>
                        <a:t>Pr</a:t>
                      </a:r>
                      <a:r>
                        <a:rPr lang="en-US" b="0" i="0" dirty="0">
                          <a:solidFill>
                            <a:schemeClr val="bg1"/>
                          </a:solidFill>
                          <a:effectLst/>
                          <a:latin typeface="Arial" panose="020B0604020202020204" pitchFamily="34" charset="0"/>
                        </a:rPr>
                        <a:t>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664347768"/>
                  </a:ext>
                </a:extLst>
              </a:tr>
              <a:tr h="0">
                <a:tc>
                  <a:txBody>
                    <a:bodyPr/>
                    <a:lstStyle/>
                    <a:p>
                      <a:pPr fontAlgn="t"/>
                      <a:r>
                        <a:rPr lang="en-US" b="0" i="0">
                          <a:solidFill>
                            <a:schemeClr val="bg1"/>
                          </a:solidFill>
                          <a:effectLst/>
                          <a:latin typeface="Arial" panose="020B0604020202020204" pitchFamily="34" charset="0"/>
                        </a:rPr>
                        <a:t>Nothing -vs- Mail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75000"/>
                      </a:schemeClr>
                    </a:solidFill>
                  </a:tcPr>
                </a:tc>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380.250000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380.250000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2.30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0.1439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68599432"/>
                  </a:ext>
                </a:extLst>
              </a:tr>
              <a:tr h="0">
                <a:tc>
                  <a:txBody>
                    <a:bodyPr/>
                    <a:lstStyle/>
                    <a:p>
                      <a:pPr fontAlgn="t"/>
                      <a:r>
                        <a:rPr lang="en-US" b="0" i="0">
                          <a:solidFill>
                            <a:schemeClr val="bg1"/>
                          </a:solidFill>
                          <a:effectLst/>
                          <a:latin typeface="Arial" panose="020B0604020202020204" pitchFamily="34" charset="0"/>
                        </a:rPr>
                        <a:t>Nothing -vs- App</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75000"/>
                      </a:schemeClr>
                    </a:solidFill>
                  </a:tcPr>
                </a:tc>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5220.062500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5220.062500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31.64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&lt;.0001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60669186"/>
                  </a:ext>
                </a:extLst>
              </a:tr>
              <a:tr h="0">
                <a:tc>
                  <a:txBody>
                    <a:bodyPr/>
                    <a:lstStyle/>
                    <a:p>
                      <a:pPr fontAlgn="t"/>
                      <a:r>
                        <a:rPr lang="en-US" b="0" i="0" dirty="0">
                          <a:solidFill>
                            <a:schemeClr val="bg1"/>
                          </a:solidFill>
                          <a:effectLst/>
                          <a:latin typeface="Arial" panose="020B0604020202020204" pitchFamily="34" charset="0"/>
                        </a:rPr>
                        <a:t>Nothing, Mail -vs- App</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chemeClr val="accent1">
                        <a:lumMod val="75000"/>
                      </a:schemeClr>
                    </a:solidFill>
                  </a:tcPr>
                </a:tc>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5208.333333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5208.333333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31.57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&lt;.0001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175907422"/>
                  </a:ext>
                </a:extLst>
              </a:tr>
            </a:tbl>
          </a:graphicData>
        </a:graphic>
      </p:graphicFrame>
      <p:sp>
        <p:nvSpPr>
          <p:cNvPr id="5" name="Oval 4"/>
          <p:cNvSpPr/>
          <p:nvPr/>
        </p:nvSpPr>
        <p:spPr>
          <a:xfrm>
            <a:off x="9494982" y="2429164"/>
            <a:ext cx="1858818" cy="33343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93673" y="5846741"/>
            <a:ext cx="2163734" cy="369332"/>
          </a:xfrm>
          <a:prstGeom prst="rect">
            <a:avLst/>
          </a:prstGeom>
          <a:noFill/>
        </p:spPr>
        <p:txBody>
          <a:bodyPr wrap="none" rtlCol="0">
            <a:spAutoFit/>
          </a:bodyPr>
          <a:lstStyle/>
          <a:p>
            <a:r>
              <a:rPr lang="en-US" b="1" dirty="0" err="1" smtClean="0"/>
              <a:t>Bonferroni</a:t>
            </a:r>
            <a:r>
              <a:rPr lang="en-US" b="1" dirty="0" smtClean="0"/>
              <a:t> test is ok </a:t>
            </a:r>
            <a:endParaRPr lang="en-US" b="1" dirty="0"/>
          </a:p>
        </p:txBody>
      </p:sp>
      <p:cxnSp>
        <p:nvCxnSpPr>
          <p:cNvPr id="8" name="Straight Connector 7"/>
          <p:cNvCxnSpPr>
            <a:stCxn id="6" idx="0"/>
            <a:endCxn id="5" idx="6"/>
          </p:cNvCxnSpPr>
          <p:nvPr/>
        </p:nvCxnSpPr>
        <p:spPr>
          <a:xfrm flipV="1">
            <a:off x="5875540" y="4096328"/>
            <a:ext cx="5478260" cy="17504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209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The contrast statement</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The contrast statement is designed to compare means across groups:</a:t>
            </a:r>
          </a:p>
          <a:p>
            <a:pPr marL="0" indent="0">
              <a:buNone/>
            </a:pPr>
            <a:endParaRPr lang="en-US" dirty="0"/>
          </a:p>
          <a:p>
            <a:pPr marL="0" indent="0">
              <a:buNone/>
            </a:pPr>
            <a:r>
              <a:rPr lang="en-US" sz="2000" dirty="0" smtClean="0">
                <a:solidFill>
                  <a:srgbClr val="0000FF"/>
                </a:solidFill>
                <a:latin typeface="Courier New" panose="02070309020205020404" pitchFamily="49" charset="0"/>
              </a:rPr>
              <a:t>contrast</a:t>
            </a:r>
            <a:r>
              <a:rPr lang="en-US" sz="2000" dirty="0" smtClean="0">
                <a:solidFill>
                  <a:srgbClr val="000000"/>
                </a:solidFill>
                <a:latin typeface="Courier New" panose="02070309020205020404" pitchFamily="49" charset="0"/>
              </a:rPr>
              <a:t> </a:t>
            </a:r>
            <a:r>
              <a:rPr lang="en-US" sz="2000" dirty="0">
                <a:solidFill>
                  <a:srgbClr val="800080"/>
                </a:solidFill>
                <a:latin typeface="Courier New" panose="02070309020205020404" pitchFamily="49" charset="0"/>
              </a:rPr>
              <a:t>'Nothing -vs- Mail'</a:t>
            </a:r>
            <a:r>
              <a:rPr lang="en-US" sz="2000" dirty="0">
                <a:solidFill>
                  <a:srgbClr val="000000"/>
                </a:solidFill>
                <a:latin typeface="Courier New" panose="02070309020205020404" pitchFamily="49" charset="0"/>
              </a:rPr>
              <a:t> group </a:t>
            </a:r>
            <a:r>
              <a:rPr lang="en-US" sz="2000" b="1" dirty="0" smtClean="0">
                <a:solidFill>
                  <a:srgbClr val="008080"/>
                </a:solidFill>
                <a:latin typeface="Courier New" panose="02070309020205020404" pitchFamily="49" charset="0"/>
              </a:rPr>
              <a:t>1</a:t>
            </a:r>
            <a:r>
              <a:rPr lang="en-US" sz="2000" dirty="0" smtClean="0">
                <a:solidFill>
                  <a:srgbClr val="000000"/>
                </a:solidFill>
                <a:latin typeface="Courier New" panose="02070309020205020404" pitchFamily="49" charset="0"/>
              </a:rPr>
              <a:t>-</a:t>
            </a:r>
            <a:r>
              <a:rPr lang="en-US" sz="2000" b="1" dirty="0" smtClean="0">
                <a:solidFill>
                  <a:srgbClr val="008080"/>
                </a:solidFill>
                <a:latin typeface="Courier New" panose="02070309020205020404" pitchFamily="49" charset="0"/>
              </a:rPr>
              <a:t>1</a:t>
            </a:r>
            <a:r>
              <a:rPr lang="en-US" sz="2000" dirty="0" smtClean="0">
                <a:solidFill>
                  <a:srgbClr val="000000"/>
                </a:solidFill>
                <a:latin typeface="Courier New" panose="02070309020205020404" pitchFamily="49" charset="0"/>
              </a:rPr>
              <a:t>  </a:t>
            </a:r>
            <a:r>
              <a:rPr lang="en-US" sz="2000" b="1" dirty="0" smtClean="0">
                <a:solidFill>
                  <a:srgbClr val="008080"/>
                </a:solidFill>
                <a:latin typeface="Courier New" panose="02070309020205020404" pitchFamily="49" charset="0"/>
              </a:rPr>
              <a:t>0</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*ANOVA BASED TESTING;</a:t>
            </a:r>
            <a:endParaRPr lang="en-US" sz="2000" dirty="0">
              <a:solidFill>
                <a:srgbClr val="000000"/>
              </a:solidFill>
              <a:latin typeface="Courier New" panose="02070309020205020404" pitchFamily="49" charset="0"/>
            </a:endParaRPr>
          </a:p>
          <a:p>
            <a:pPr marL="0" indent="0">
              <a:buNone/>
            </a:pPr>
            <a:r>
              <a:rPr lang="en-US" sz="2000" dirty="0" smtClean="0">
                <a:solidFill>
                  <a:srgbClr val="0000FF"/>
                </a:solidFill>
                <a:latin typeface="Courier New" panose="02070309020205020404" pitchFamily="49" charset="0"/>
              </a:rPr>
              <a:t>contrast</a:t>
            </a:r>
            <a:r>
              <a:rPr lang="en-US" sz="2000" dirty="0" smtClean="0">
                <a:solidFill>
                  <a:srgbClr val="000000"/>
                </a:solidFill>
                <a:latin typeface="Courier New" panose="02070309020205020404" pitchFamily="49" charset="0"/>
              </a:rPr>
              <a:t> </a:t>
            </a:r>
            <a:r>
              <a:rPr lang="en-US" sz="2000" dirty="0">
                <a:solidFill>
                  <a:srgbClr val="800080"/>
                </a:solidFill>
                <a:latin typeface="Courier New" panose="02070309020205020404" pitchFamily="49" charset="0"/>
              </a:rPr>
              <a:t>'Nothing -vs- App '</a:t>
            </a:r>
            <a:r>
              <a:rPr lang="en-US" sz="2000" dirty="0">
                <a:solidFill>
                  <a:srgbClr val="000000"/>
                </a:solidFill>
                <a:latin typeface="Courier New" panose="02070309020205020404" pitchFamily="49" charset="0"/>
              </a:rPr>
              <a:t> group </a:t>
            </a:r>
            <a:r>
              <a:rPr lang="en-US" sz="2000" b="1" dirty="0" smtClean="0">
                <a:solidFill>
                  <a:srgbClr val="008080"/>
                </a:solidFill>
                <a:latin typeface="Courier New" panose="02070309020205020404" pitchFamily="49" charset="0"/>
              </a:rPr>
              <a:t>1</a:t>
            </a:r>
            <a:r>
              <a:rPr lang="en-US" sz="2000" dirty="0" smtClean="0">
                <a:solidFill>
                  <a:srgbClr val="000000"/>
                </a:solidFill>
                <a:latin typeface="Courier New" panose="02070309020205020404" pitchFamily="49" charset="0"/>
              </a:rPr>
              <a:t> </a:t>
            </a:r>
            <a:r>
              <a:rPr lang="en-US" sz="2000" b="1" dirty="0" smtClean="0">
                <a:solidFill>
                  <a:srgbClr val="008080"/>
                </a:solidFill>
                <a:latin typeface="Courier New" panose="02070309020205020404" pitchFamily="49" charset="0"/>
              </a:rPr>
              <a:t>0 </a:t>
            </a:r>
            <a:r>
              <a:rPr lang="en-US" sz="2000" dirty="0" smtClean="0">
                <a:solidFill>
                  <a:srgbClr val="000000"/>
                </a:solidFill>
                <a:latin typeface="Courier New" panose="02070309020205020404" pitchFamily="49" charset="0"/>
              </a:rPr>
              <a:t>-</a:t>
            </a:r>
            <a:r>
              <a:rPr lang="en-US" sz="2000" b="1" dirty="0" smtClean="0">
                <a:solidFill>
                  <a:srgbClr val="008080"/>
                </a:solidFill>
                <a:latin typeface="Courier New" panose="02070309020205020404" pitchFamily="49" charset="0"/>
              </a:rPr>
              <a:t>1</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*For contrasts;</a:t>
            </a:r>
            <a:r>
              <a:rPr lang="en-US" sz="2000" dirty="0">
                <a:solidFill>
                  <a:srgbClr val="000000"/>
                </a:solidFill>
                <a:latin typeface="Courier New" panose="02070309020205020404" pitchFamily="49" charset="0"/>
              </a:rPr>
              <a:t> </a:t>
            </a:r>
          </a:p>
          <a:p>
            <a:pPr marL="0" indent="0">
              <a:buNone/>
            </a:pPr>
            <a:r>
              <a:rPr lang="en-US" sz="2000" dirty="0" smtClean="0">
                <a:solidFill>
                  <a:srgbClr val="0000FF"/>
                </a:solidFill>
                <a:latin typeface="Courier New" panose="02070309020205020404" pitchFamily="49" charset="0"/>
              </a:rPr>
              <a:t>contrast</a:t>
            </a:r>
            <a:r>
              <a:rPr lang="en-US" sz="2000" dirty="0" smtClean="0">
                <a:solidFill>
                  <a:srgbClr val="000000"/>
                </a:solidFill>
                <a:latin typeface="Courier New" panose="02070309020205020404" pitchFamily="49" charset="0"/>
              </a:rPr>
              <a:t> </a:t>
            </a:r>
            <a:r>
              <a:rPr lang="en-US" sz="2000" dirty="0">
                <a:solidFill>
                  <a:srgbClr val="800080"/>
                </a:solidFill>
                <a:latin typeface="Courier New" panose="02070309020205020404" pitchFamily="49" charset="0"/>
              </a:rPr>
              <a:t>'Nothing, Mail -vs- App'</a:t>
            </a:r>
            <a:r>
              <a:rPr lang="en-US" sz="2000" dirty="0">
                <a:solidFill>
                  <a:srgbClr val="000000"/>
                </a:solidFill>
                <a:latin typeface="Courier New" panose="02070309020205020404" pitchFamily="49" charset="0"/>
              </a:rPr>
              <a:t> group </a:t>
            </a:r>
            <a:r>
              <a:rPr lang="en-US" sz="2000" b="1" dirty="0">
                <a:solidFill>
                  <a:srgbClr val="008080"/>
                </a:solidFill>
                <a:latin typeface="Courier New" panose="02070309020205020404" pitchFamily="49" charset="0"/>
              </a:rPr>
              <a:t>0.5</a:t>
            </a:r>
            <a:r>
              <a:rPr lang="en-US" sz="2000" dirty="0">
                <a:solidFill>
                  <a:srgbClr val="000000"/>
                </a:solidFill>
                <a:latin typeface="Courier New" panose="02070309020205020404" pitchFamily="49" charset="0"/>
              </a:rPr>
              <a:t> </a:t>
            </a:r>
            <a:r>
              <a:rPr lang="en-US" sz="2000" b="1" dirty="0">
                <a:solidFill>
                  <a:srgbClr val="008080"/>
                </a:solidFill>
                <a:latin typeface="Courier New" panose="02070309020205020404" pitchFamily="49" charset="0"/>
              </a:rPr>
              <a:t>0.5</a:t>
            </a:r>
            <a:r>
              <a:rPr lang="en-US" sz="2000" dirty="0">
                <a:solidFill>
                  <a:srgbClr val="000000"/>
                </a:solidFill>
                <a:latin typeface="Courier New" panose="02070309020205020404" pitchFamily="49" charset="0"/>
              </a:rPr>
              <a:t> -</a:t>
            </a:r>
            <a:r>
              <a:rPr lang="en-US" sz="2000" b="1" dirty="0">
                <a:solidFill>
                  <a:srgbClr val="008080"/>
                </a:solidFill>
                <a:latin typeface="Courier New" panose="02070309020205020404" pitchFamily="49" charset="0"/>
              </a:rPr>
              <a:t>1</a:t>
            </a:r>
            <a:r>
              <a:rPr lang="en-US" sz="2000" dirty="0">
                <a:solidFill>
                  <a:srgbClr val="000000"/>
                </a:solidFill>
                <a:latin typeface="Courier New" panose="02070309020205020404" pitchFamily="49" charset="0"/>
              </a:rPr>
              <a:t>; </a:t>
            </a:r>
            <a:endParaRPr lang="en-US" sz="2000" dirty="0"/>
          </a:p>
        </p:txBody>
      </p:sp>
    </p:spTree>
    <p:extLst>
      <p:ext uri="{BB962C8B-B14F-4D97-AF65-F5344CB8AC3E}">
        <p14:creationId xmlns:p14="http://schemas.microsoft.com/office/powerpoint/2010/main" val="850761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509"/>
            <a:ext cx="10515600" cy="5844454"/>
          </a:xfrm>
        </p:spPr>
        <p:txBody>
          <a:bodyPr/>
          <a:lstStyle/>
          <a:p>
            <a:pPr marL="0" indent="0">
              <a:buNone/>
            </a:pPr>
            <a:r>
              <a:rPr lang="en-US" dirty="0" smtClean="0"/>
              <a:t>First we must recognize that there are 3 group means we are interested in: 	</a:t>
            </a:r>
          </a:p>
          <a:p>
            <a:pPr marL="0" indent="0">
              <a:buNone/>
            </a:pPr>
            <a:r>
              <a:rPr lang="en-US" dirty="0"/>
              <a:t>	</a:t>
            </a:r>
            <a:r>
              <a:rPr lang="en-US" dirty="0" smtClean="0"/>
              <a:t>1) Money spent doing nothing µ</a:t>
            </a:r>
            <a:r>
              <a:rPr lang="en-US" baseline="-25000" dirty="0" smtClean="0"/>
              <a:t>1</a:t>
            </a:r>
          </a:p>
          <a:p>
            <a:pPr marL="0" indent="0">
              <a:buNone/>
            </a:pPr>
            <a:r>
              <a:rPr lang="en-US" dirty="0" smtClean="0"/>
              <a:t>	2) Money spent with direct mail marketing µ</a:t>
            </a:r>
            <a:r>
              <a:rPr lang="en-US" baseline="-25000" dirty="0" smtClean="0"/>
              <a:t>2</a:t>
            </a:r>
          </a:p>
          <a:p>
            <a:pPr marL="0" indent="0">
              <a:buNone/>
            </a:pPr>
            <a:r>
              <a:rPr lang="en-US" dirty="0" smtClean="0"/>
              <a:t>	3) Money spent with new mobile app µ</a:t>
            </a:r>
            <a:r>
              <a:rPr lang="en-US" baseline="-25000" dirty="0" smtClean="0"/>
              <a:t>3</a:t>
            </a:r>
          </a:p>
          <a:p>
            <a:pPr marL="0" indent="0">
              <a:buNone/>
            </a:pPr>
            <a:endParaRPr lang="en-US" dirty="0" smtClean="0"/>
          </a:p>
          <a:p>
            <a:pPr marL="0" indent="0">
              <a:buNone/>
            </a:pPr>
            <a:r>
              <a:rPr lang="en-US" dirty="0" smtClean="0">
                <a:solidFill>
                  <a:schemeClr val="accent1">
                    <a:lumMod val="75000"/>
                  </a:schemeClr>
                </a:solidFill>
              </a:rPr>
              <a:t>Let’s break down the first question:</a:t>
            </a:r>
          </a:p>
          <a:p>
            <a:pPr marL="0" indent="0">
              <a:buNone/>
            </a:pPr>
            <a:r>
              <a:rPr lang="en-US" dirty="0" smtClean="0"/>
              <a:t>What is the difference between a customer’s spending habits when I do not directly market to them (</a:t>
            </a:r>
            <a:r>
              <a:rPr lang="en-US" dirty="0" smtClean="0">
                <a:solidFill>
                  <a:srgbClr val="C00000"/>
                </a:solidFill>
              </a:rPr>
              <a:t>µ</a:t>
            </a:r>
            <a:r>
              <a:rPr lang="en-US" baseline="-25000" dirty="0" smtClean="0">
                <a:solidFill>
                  <a:srgbClr val="C00000"/>
                </a:solidFill>
              </a:rPr>
              <a:t>1</a:t>
            </a:r>
            <a:r>
              <a:rPr lang="en-US" dirty="0" smtClean="0"/>
              <a:t>) in comparison to mail marketing (</a:t>
            </a:r>
            <a:r>
              <a:rPr lang="en-US" dirty="0" smtClean="0">
                <a:solidFill>
                  <a:srgbClr val="C00000"/>
                </a:solidFill>
              </a:rPr>
              <a:t>µ</a:t>
            </a:r>
            <a:r>
              <a:rPr lang="en-US" baseline="-25000" dirty="0" smtClean="0">
                <a:solidFill>
                  <a:srgbClr val="C00000"/>
                </a:solidFill>
              </a:rPr>
              <a:t>2</a:t>
            </a:r>
            <a:r>
              <a:rPr lang="en-US" dirty="0" smtClean="0"/>
              <a:t>)?</a:t>
            </a:r>
          </a:p>
          <a:p>
            <a:pPr marL="0" indent="0">
              <a:buNone/>
            </a:pPr>
            <a:r>
              <a:rPr lang="en-US" dirty="0" smtClean="0"/>
              <a:t>As an equation, this is: </a:t>
            </a:r>
            <a:r>
              <a:rPr lang="en-US" dirty="0" smtClean="0">
                <a:solidFill>
                  <a:srgbClr val="C00000"/>
                </a:solidFill>
              </a:rPr>
              <a:t>1µ</a:t>
            </a:r>
            <a:r>
              <a:rPr lang="en-US" baseline="-25000" dirty="0" smtClean="0">
                <a:solidFill>
                  <a:srgbClr val="C00000"/>
                </a:solidFill>
              </a:rPr>
              <a:t>1</a:t>
            </a:r>
            <a:r>
              <a:rPr lang="en-US" dirty="0">
                <a:solidFill>
                  <a:srgbClr val="C00000"/>
                </a:solidFill>
              </a:rPr>
              <a:t>+</a:t>
            </a:r>
            <a:r>
              <a:rPr lang="en-US" dirty="0" smtClean="0">
                <a:solidFill>
                  <a:srgbClr val="C00000"/>
                </a:solidFill>
              </a:rPr>
              <a:t>(-1)µ</a:t>
            </a:r>
            <a:r>
              <a:rPr lang="en-US" baseline="-25000" dirty="0" smtClean="0">
                <a:solidFill>
                  <a:srgbClr val="C00000"/>
                </a:solidFill>
              </a:rPr>
              <a:t>2</a:t>
            </a:r>
            <a:endParaRPr lang="en-US" dirty="0"/>
          </a:p>
        </p:txBody>
      </p:sp>
    </p:spTree>
    <p:extLst>
      <p:ext uri="{BB962C8B-B14F-4D97-AF65-F5344CB8AC3E}">
        <p14:creationId xmlns:p14="http://schemas.microsoft.com/office/powerpoint/2010/main" val="565034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2436"/>
            <a:ext cx="10515600" cy="5964527"/>
          </a:xfrm>
        </p:spPr>
        <p:txBody>
          <a:bodyPr>
            <a:normAutofit/>
          </a:bodyPr>
          <a:lstStyle/>
          <a:p>
            <a:pPr marL="0" indent="0">
              <a:buNone/>
            </a:pPr>
            <a:r>
              <a:rPr lang="en-US" dirty="0" smtClean="0"/>
              <a:t>The contrast statement says:</a:t>
            </a:r>
          </a:p>
          <a:p>
            <a:pPr marL="0" indent="0">
              <a:buNone/>
            </a:pPr>
            <a:endParaRPr lang="en-US" dirty="0"/>
          </a:p>
          <a:p>
            <a:pPr marL="0" indent="0">
              <a:buNone/>
            </a:pPr>
            <a:r>
              <a:rPr lang="en-US" dirty="0">
                <a:solidFill>
                  <a:srgbClr val="0000FF"/>
                </a:solidFill>
                <a:latin typeface="Courier New" panose="02070309020205020404" pitchFamily="49" charset="0"/>
              </a:rPr>
              <a:t>contrast</a:t>
            </a:r>
            <a:r>
              <a:rPr lang="en-US" dirty="0">
                <a:solidFill>
                  <a:srgbClr val="000000"/>
                </a:solidFill>
                <a:latin typeface="Courier New" panose="02070309020205020404" pitchFamily="49" charset="0"/>
              </a:rPr>
              <a:t> </a:t>
            </a:r>
            <a:r>
              <a:rPr lang="en-US" dirty="0" smtClean="0">
                <a:solidFill>
                  <a:srgbClr val="800080"/>
                </a:solidFill>
                <a:latin typeface="Courier New" panose="02070309020205020404" pitchFamily="49" charset="0"/>
              </a:rPr>
              <a:t>'Nothing </a:t>
            </a:r>
            <a:r>
              <a:rPr lang="en-US" dirty="0">
                <a:solidFill>
                  <a:srgbClr val="800080"/>
                </a:solidFill>
                <a:latin typeface="Courier New" panose="02070309020205020404" pitchFamily="49" charset="0"/>
              </a:rPr>
              <a:t>-vs- Mail'</a:t>
            </a:r>
            <a:r>
              <a:rPr lang="en-US" dirty="0">
                <a:solidFill>
                  <a:srgbClr val="000000"/>
                </a:solidFill>
                <a:latin typeface="Courier New" panose="02070309020205020404" pitchFamily="49" charset="0"/>
              </a:rPr>
              <a:t> group </a:t>
            </a:r>
            <a:r>
              <a:rPr lang="en-US" b="1" dirty="0" smtClean="0">
                <a:solidFill>
                  <a:srgbClr val="008080"/>
                </a:solidFill>
                <a:latin typeface="Courier New" panose="02070309020205020404" pitchFamily="49" charset="0"/>
              </a:rPr>
              <a:t>1 </a:t>
            </a:r>
            <a:r>
              <a:rPr lang="en-US" dirty="0" smtClean="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a:t>
            </a:r>
            <a:r>
              <a:rPr lang="en-US" dirty="0" smtClean="0">
                <a:solidFill>
                  <a:srgbClr val="000000"/>
                </a:solidFill>
                <a:latin typeface="Courier New" panose="02070309020205020404" pitchFamily="49" charset="0"/>
              </a:rPr>
              <a:t>;</a:t>
            </a:r>
          </a:p>
          <a:p>
            <a:pPr marL="0" indent="0">
              <a:buNone/>
            </a:pPr>
            <a:endParaRPr lang="en-US" dirty="0">
              <a:solidFill>
                <a:srgbClr val="000000"/>
              </a:solidFill>
              <a:latin typeface="Courier New" panose="02070309020205020404" pitchFamily="49" charset="0"/>
            </a:endParaRPr>
          </a:p>
          <a:p>
            <a:pPr marL="0" indent="0" algn="ctr">
              <a:buNone/>
            </a:pPr>
            <a:r>
              <a:rPr lang="en-US" sz="4000" dirty="0" smtClean="0">
                <a:solidFill>
                  <a:srgbClr val="C00000"/>
                </a:solidFill>
              </a:rPr>
              <a:t>1µ</a:t>
            </a:r>
            <a:r>
              <a:rPr lang="en-US" sz="4000" baseline="-25000" dirty="0" smtClean="0">
                <a:solidFill>
                  <a:srgbClr val="C00000"/>
                </a:solidFill>
              </a:rPr>
              <a:t>1</a:t>
            </a:r>
            <a:r>
              <a:rPr lang="en-US" sz="4000" dirty="0" smtClean="0">
                <a:solidFill>
                  <a:srgbClr val="C00000"/>
                </a:solidFill>
              </a:rPr>
              <a:t>+(-1)µ</a:t>
            </a:r>
            <a:r>
              <a:rPr lang="en-US" sz="4000" baseline="-25000" dirty="0" smtClean="0">
                <a:solidFill>
                  <a:srgbClr val="C00000"/>
                </a:solidFill>
              </a:rPr>
              <a:t>2</a:t>
            </a:r>
            <a:r>
              <a:rPr lang="en-US" sz="4000" dirty="0" smtClean="0">
                <a:solidFill>
                  <a:srgbClr val="C00000"/>
                </a:solidFill>
              </a:rPr>
              <a:t>+(0)µ</a:t>
            </a:r>
            <a:r>
              <a:rPr lang="en-US" sz="4000" baseline="-25000" dirty="0" smtClean="0">
                <a:solidFill>
                  <a:srgbClr val="C00000"/>
                </a:solidFill>
              </a:rPr>
              <a:t>3</a:t>
            </a:r>
          </a:p>
          <a:p>
            <a:pPr marL="0" indent="0" algn="ctr">
              <a:buNone/>
            </a:pPr>
            <a:endParaRPr lang="en-US" sz="4000" baseline="-25000" dirty="0" smtClean="0">
              <a:solidFill>
                <a:srgbClr val="C00000"/>
              </a:solidFill>
            </a:endParaRPr>
          </a:p>
          <a:p>
            <a:pPr marL="0" indent="0" algn="ctr">
              <a:buNone/>
            </a:pPr>
            <a:endParaRPr lang="en-US" baseline="-25000" dirty="0"/>
          </a:p>
          <a:p>
            <a:pPr marL="0" indent="0" algn="ctr">
              <a:buNone/>
            </a:pPr>
            <a:endParaRPr lang="en-US" dirty="0" smtClean="0"/>
          </a:p>
          <a:p>
            <a:pPr marL="0" indent="0">
              <a:buNone/>
            </a:pPr>
            <a:r>
              <a:rPr lang="en-US" dirty="0" smtClean="0"/>
              <a:t>I am literally subtracting the mean from group 1 to the mean of group 2</a:t>
            </a:r>
          </a:p>
          <a:p>
            <a:pPr marL="0" indent="0">
              <a:buNone/>
            </a:pPr>
            <a:endParaRPr lang="en-US" dirty="0" smtClean="0"/>
          </a:p>
          <a:p>
            <a:pPr marL="0" indent="0">
              <a:buNone/>
            </a:pPr>
            <a:r>
              <a:rPr lang="en-US" dirty="0" smtClean="0"/>
              <a:t>For a contrast to be correct, my numbers must sum to </a:t>
            </a:r>
            <a:r>
              <a:rPr lang="en-US" b="1" dirty="0" smtClean="0">
                <a:solidFill>
                  <a:srgbClr val="C00000"/>
                </a:solidFill>
              </a:rPr>
              <a:t>zero</a:t>
            </a:r>
            <a:r>
              <a:rPr lang="en-US" dirty="0" smtClean="0"/>
              <a:t>.</a:t>
            </a:r>
            <a:endParaRPr lang="en-US" dirty="0"/>
          </a:p>
        </p:txBody>
      </p:sp>
      <p:sp>
        <p:nvSpPr>
          <p:cNvPr id="4" name="Oval 3"/>
          <p:cNvSpPr/>
          <p:nvPr/>
        </p:nvSpPr>
        <p:spPr>
          <a:xfrm>
            <a:off x="8285019" y="1256146"/>
            <a:ext cx="323272" cy="4341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839200" y="1256146"/>
            <a:ext cx="420254" cy="4341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endCxn id="4" idx="3"/>
          </p:cNvCxnSpPr>
          <p:nvPr/>
        </p:nvCxnSpPr>
        <p:spPr>
          <a:xfrm flipV="1">
            <a:off x="4618182" y="1626681"/>
            <a:ext cx="3714179" cy="7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5" idx="4"/>
          </p:cNvCxnSpPr>
          <p:nvPr/>
        </p:nvCxnSpPr>
        <p:spPr>
          <a:xfrm flipV="1">
            <a:off x="5846618" y="1690255"/>
            <a:ext cx="3202709" cy="655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185891" y="1626681"/>
            <a:ext cx="2586182" cy="8024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23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 1</a:t>
            </a:r>
            <a:endParaRPr lang="en-US" b="1" dirty="0">
              <a:solidFill>
                <a:srgbClr val="C00000"/>
              </a:solidFill>
            </a:endParaRPr>
          </a:p>
        </p:txBody>
      </p:sp>
      <p:sp>
        <p:nvSpPr>
          <p:cNvPr id="3" name="Content Placeholder 2"/>
          <p:cNvSpPr>
            <a:spLocks noGrp="1"/>
          </p:cNvSpPr>
          <p:nvPr>
            <p:ph idx="1"/>
          </p:nvPr>
        </p:nvSpPr>
        <p:spPr/>
        <p:txBody>
          <a:bodyPr/>
          <a:lstStyle/>
          <a:p>
            <a:pPr marL="0" indent="0">
              <a:buNone/>
            </a:pPr>
            <a:r>
              <a:rPr lang="en-US" dirty="0" smtClean="0"/>
              <a:t>Let’s analyze at the full dataset we looked at </a:t>
            </a:r>
            <a:r>
              <a:rPr lang="en-US" smtClean="0"/>
              <a:t>last class</a:t>
            </a:r>
            <a:endParaRPr lang="en-US" dirty="0" smtClean="0"/>
          </a:p>
          <a:p>
            <a:pPr marL="0" indent="0">
              <a:buNone/>
            </a:pPr>
            <a:endParaRPr lang="en-US" dirty="0"/>
          </a:p>
          <a:p>
            <a:pPr marL="0" indent="0">
              <a:buNone/>
            </a:pP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781934246"/>
              </p:ext>
            </p:extLst>
          </p:nvPr>
        </p:nvGraphicFramePr>
        <p:xfrm>
          <a:off x="838200" y="2583007"/>
          <a:ext cx="10515600" cy="38709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76763214"/>
                    </a:ext>
                  </a:extLst>
                </a:gridCol>
                <a:gridCol w="3505200">
                  <a:extLst>
                    <a:ext uri="{9D8B030D-6E8A-4147-A177-3AD203B41FA5}">
                      <a16:colId xmlns:a16="http://schemas.microsoft.com/office/drawing/2014/main" val="2650455333"/>
                    </a:ext>
                  </a:extLst>
                </a:gridCol>
                <a:gridCol w="3505200">
                  <a:extLst>
                    <a:ext uri="{9D8B030D-6E8A-4147-A177-3AD203B41FA5}">
                      <a16:colId xmlns:a16="http://schemas.microsoft.com/office/drawing/2014/main" val="2388022471"/>
                    </a:ext>
                  </a:extLst>
                </a:gridCol>
              </a:tblGrid>
              <a:tr h="370840">
                <a:tc>
                  <a:txBody>
                    <a:bodyPr/>
                    <a:lstStyle/>
                    <a:p>
                      <a:pPr algn="ctr"/>
                      <a:r>
                        <a:rPr lang="en-US" sz="4000" dirty="0" smtClean="0"/>
                        <a:t>0 </a:t>
                      </a:r>
                      <a:r>
                        <a:rPr lang="el-GR" sz="4000" dirty="0" smtClean="0"/>
                        <a:t>μ</a:t>
                      </a:r>
                      <a:r>
                        <a:rPr lang="en-US" sz="4000" dirty="0" smtClean="0"/>
                        <a:t>g/L</a:t>
                      </a:r>
                      <a:endParaRPr lang="en-US" sz="4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t>20 </a:t>
                      </a:r>
                      <a:r>
                        <a:rPr lang="el-GR" sz="4000" dirty="0" smtClean="0"/>
                        <a:t>μ</a:t>
                      </a:r>
                      <a:r>
                        <a:rPr lang="en-US" sz="4000" dirty="0" smtClean="0"/>
                        <a:t>g/L</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t>40 </a:t>
                      </a:r>
                      <a:r>
                        <a:rPr lang="el-GR" sz="4000" dirty="0" smtClean="0"/>
                        <a:t>μ</a:t>
                      </a:r>
                      <a:r>
                        <a:rPr lang="en-US" sz="4000" dirty="0" smtClean="0"/>
                        <a:t>g/L</a:t>
                      </a:r>
                    </a:p>
                    <a:p>
                      <a:pPr algn="ctr"/>
                      <a:endParaRPr lang="en-US" dirty="0"/>
                    </a:p>
                  </a:txBody>
                  <a:tcPr/>
                </a:tc>
                <a:extLst>
                  <a:ext uri="{0D108BD9-81ED-4DB2-BD59-A6C34878D82A}">
                    <a16:rowId xmlns:a16="http://schemas.microsoft.com/office/drawing/2014/main" val="2042757657"/>
                  </a:ext>
                </a:extLst>
              </a:tr>
              <a:tr h="370840">
                <a:tc>
                  <a:txBody>
                    <a:bodyPr/>
                    <a:lstStyle/>
                    <a:p>
                      <a:pPr algn="ctr"/>
                      <a:r>
                        <a:rPr lang="en-US" sz="3200" dirty="0" smtClean="0"/>
                        <a:t>60</a:t>
                      </a:r>
                      <a:endParaRPr lang="en-US" sz="3200" dirty="0"/>
                    </a:p>
                  </a:txBody>
                  <a:tcPr/>
                </a:tc>
                <a:tc>
                  <a:txBody>
                    <a:bodyPr/>
                    <a:lstStyle/>
                    <a:p>
                      <a:pPr algn="ctr"/>
                      <a:r>
                        <a:rPr lang="en-US" sz="3200" dirty="0" smtClean="0"/>
                        <a:t>58</a:t>
                      </a:r>
                      <a:endParaRPr lang="en-US" sz="3200" dirty="0"/>
                    </a:p>
                  </a:txBody>
                  <a:tcPr/>
                </a:tc>
                <a:tc>
                  <a:txBody>
                    <a:bodyPr/>
                    <a:lstStyle/>
                    <a:p>
                      <a:pPr algn="ctr"/>
                      <a:r>
                        <a:rPr lang="en-US" sz="3200" dirty="0" smtClean="0"/>
                        <a:t>40</a:t>
                      </a:r>
                      <a:endParaRPr lang="en-US" sz="3200" dirty="0"/>
                    </a:p>
                  </a:txBody>
                  <a:tcPr/>
                </a:tc>
                <a:extLst>
                  <a:ext uri="{0D108BD9-81ED-4DB2-BD59-A6C34878D82A}">
                    <a16:rowId xmlns:a16="http://schemas.microsoft.com/office/drawing/2014/main" val="2958001390"/>
                  </a:ext>
                </a:extLst>
              </a:tr>
              <a:tr h="370840">
                <a:tc>
                  <a:txBody>
                    <a:bodyPr/>
                    <a:lstStyle/>
                    <a:p>
                      <a:pPr algn="ctr"/>
                      <a:r>
                        <a:rPr lang="en-US" sz="3200" dirty="0" smtClean="0"/>
                        <a:t>90</a:t>
                      </a:r>
                      <a:endParaRPr lang="en-US" sz="3200" dirty="0"/>
                    </a:p>
                  </a:txBody>
                  <a:tcPr/>
                </a:tc>
                <a:tc>
                  <a:txBody>
                    <a:bodyPr/>
                    <a:lstStyle/>
                    <a:p>
                      <a:pPr algn="ctr"/>
                      <a:r>
                        <a:rPr lang="en-US" sz="3200" dirty="0" smtClean="0"/>
                        <a:t>74</a:t>
                      </a:r>
                      <a:endParaRPr lang="en-US" sz="3200" dirty="0"/>
                    </a:p>
                  </a:txBody>
                  <a:tcPr/>
                </a:tc>
                <a:tc>
                  <a:txBody>
                    <a:bodyPr/>
                    <a:lstStyle/>
                    <a:p>
                      <a:pPr algn="ctr"/>
                      <a:r>
                        <a:rPr lang="en-US" sz="3200" dirty="0" smtClean="0"/>
                        <a:t>58</a:t>
                      </a:r>
                      <a:endParaRPr lang="en-US" sz="3200" dirty="0"/>
                    </a:p>
                  </a:txBody>
                  <a:tcPr/>
                </a:tc>
                <a:extLst>
                  <a:ext uri="{0D108BD9-81ED-4DB2-BD59-A6C34878D82A}">
                    <a16:rowId xmlns:a16="http://schemas.microsoft.com/office/drawing/2014/main" val="3370403041"/>
                  </a:ext>
                </a:extLst>
              </a:tr>
              <a:tr h="370840">
                <a:tc>
                  <a:txBody>
                    <a:bodyPr/>
                    <a:lstStyle/>
                    <a:p>
                      <a:pPr algn="ctr"/>
                      <a:r>
                        <a:rPr lang="en-US" sz="3200" dirty="0" smtClean="0"/>
                        <a:t>74</a:t>
                      </a:r>
                      <a:endParaRPr lang="en-US" sz="3200" dirty="0"/>
                    </a:p>
                  </a:txBody>
                  <a:tcPr/>
                </a:tc>
                <a:tc>
                  <a:txBody>
                    <a:bodyPr/>
                    <a:lstStyle/>
                    <a:p>
                      <a:pPr algn="ctr"/>
                      <a:r>
                        <a:rPr lang="en-US" sz="3200" dirty="0" smtClean="0"/>
                        <a:t>50</a:t>
                      </a:r>
                      <a:endParaRPr lang="en-US" sz="3200" dirty="0"/>
                    </a:p>
                  </a:txBody>
                  <a:tcPr/>
                </a:tc>
                <a:tc>
                  <a:txBody>
                    <a:bodyPr/>
                    <a:lstStyle/>
                    <a:p>
                      <a:pPr algn="ctr"/>
                      <a:r>
                        <a:rPr lang="en-US" sz="3200" dirty="0" smtClean="0"/>
                        <a:t>25</a:t>
                      </a:r>
                      <a:endParaRPr lang="en-US" sz="3200" dirty="0"/>
                    </a:p>
                  </a:txBody>
                  <a:tcPr/>
                </a:tc>
                <a:extLst>
                  <a:ext uri="{0D108BD9-81ED-4DB2-BD59-A6C34878D82A}">
                    <a16:rowId xmlns:a16="http://schemas.microsoft.com/office/drawing/2014/main" val="3802006006"/>
                  </a:ext>
                </a:extLst>
              </a:tr>
              <a:tr h="370840">
                <a:tc>
                  <a:txBody>
                    <a:bodyPr/>
                    <a:lstStyle/>
                    <a:p>
                      <a:pPr algn="ctr"/>
                      <a:r>
                        <a:rPr lang="en-US" sz="3200" dirty="0" smtClean="0"/>
                        <a:t>82</a:t>
                      </a:r>
                      <a:endParaRPr lang="en-US" sz="3200" dirty="0"/>
                    </a:p>
                  </a:txBody>
                  <a:tcPr/>
                </a:tc>
                <a:tc>
                  <a:txBody>
                    <a:bodyPr/>
                    <a:lstStyle/>
                    <a:p>
                      <a:pPr algn="ctr"/>
                      <a:r>
                        <a:rPr lang="en-US" sz="3200" dirty="0" smtClean="0"/>
                        <a:t>65</a:t>
                      </a:r>
                      <a:endParaRPr lang="en-US" sz="3200" dirty="0"/>
                    </a:p>
                  </a:txBody>
                  <a:tcPr/>
                </a:tc>
                <a:tc>
                  <a:txBody>
                    <a:bodyPr/>
                    <a:lstStyle/>
                    <a:p>
                      <a:pPr algn="ctr"/>
                      <a:r>
                        <a:rPr lang="en-US" sz="3200" dirty="0" smtClean="0"/>
                        <a:t>30</a:t>
                      </a:r>
                      <a:endParaRPr lang="en-US" sz="3200" dirty="0"/>
                    </a:p>
                  </a:txBody>
                  <a:tcPr/>
                </a:tc>
                <a:extLst>
                  <a:ext uri="{0D108BD9-81ED-4DB2-BD59-A6C34878D82A}">
                    <a16:rowId xmlns:a16="http://schemas.microsoft.com/office/drawing/2014/main" val="3794511336"/>
                  </a:ext>
                </a:extLst>
              </a:tr>
              <a:tr h="370840">
                <a:tc>
                  <a:txBody>
                    <a:bodyPr/>
                    <a:lstStyle/>
                    <a:p>
                      <a:pPr algn="ctr"/>
                      <a:endParaRPr lang="en-US" sz="3200"/>
                    </a:p>
                  </a:txBody>
                  <a:tcPr/>
                </a:tc>
                <a:tc>
                  <a:txBody>
                    <a:bodyPr/>
                    <a:lstStyle/>
                    <a:p>
                      <a:pPr algn="ctr"/>
                      <a:r>
                        <a:rPr lang="en-US" sz="3200" dirty="0" smtClean="0"/>
                        <a:t>68</a:t>
                      </a:r>
                      <a:endParaRPr lang="en-US" sz="3200" dirty="0"/>
                    </a:p>
                  </a:txBody>
                  <a:tcPr/>
                </a:tc>
                <a:tc>
                  <a:txBody>
                    <a:bodyPr/>
                    <a:lstStyle/>
                    <a:p>
                      <a:pPr algn="ctr"/>
                      <a:r>
                        <a:rPr lang="en-US" sz="3200" dirty="0" smtClean="0"/>
                        <a:t>42</a:t>
                      </a:r>
                      <a:endParaRPr lang="en-US" sz="3200" dirty="0"/>
                    </a:p>
                  </a:txBody>
                  <a:tcPr/>
                </a:tc>
                <a:extLst>
                  <a:ext uri="{0D108BD9-81ED-4DB2-BD59-A6C34878D82A}">
                    <a16:rowId xmlns:a16="http://schemas.microsoft.com/office/drawing/2014/main" val="472680692"/>
                  </a:ext>
                </a:extLst>
              </a:tr>
            </a:tbl>
          </a:graphicData>
        </a:graphic>
      </p:graphicFrame>
    </p:spTree>
    <p:extLst>
      <p:ext uri="{BB962C8B-B14F-4D97-AF65-F5344CB8AC3E}">
        <p14:creationId xmlns:p14="http://schemas.microsoft.com/office/powerpoint/2010/main" val="18940527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2655"/>
            <a:ext cx="10515600" cy="5604308"/>
          </a:xfrm>
        </p:spPr>
        <p:txBody>
          <a:bodyPr>
            <a:normAutofit fontScale="92500" lnSpcReduction="10000"/>
          </a:bodyPr>
          <a:lstStyle/>
          <a:p>
            <a:pPr marL="0" indent="0">
              <a:buNone/>
            </a:pPr>
            <a:r>
              <a:rPr lang="en-US" dirty="0" smtClean="0">
                <a:solidFill>
                  <a:schemeClr val="accent1">
                    <a:lumMod val="75000"/>
                  </a:schemeClr>
                </a:solidFill>
              </a:rPr>
              <a:t>Now let’s think about the following statement</a:t>
            </a:r>
            <a:r>
              <a:rPr lang="en-US" dirty="0" smtClean="0"/>
              <a:t>: </a:t>
            </a:r>
          </a:p>
          <a:p>
            <a:pPr marL="0" indent="0">
              <a:buNone/>
            </a:pPr>
            <a:r>
              <a:rPr lang="en-US" dirty="0" smtClean="0"/>
              <a:t>Is there a difference between a customer’s spending habits when I do not directly market to them (</a:t>
            </a:r>
            <a:r>
              <a:rPr lang="en-US" dirty="0" smtClean="0">
                <a:solidFill>
                  <a:srgbClr val="C00000"/>
                </a:solidFill>
              </a:rPr>
              <a:t>µ</a:t>
            </a:r>
            <a:r>
              <a:rPr lang="en-US" baseline="-25000" dirty="0" smtClean="0">
                <a:solidFill>
                  <a:srgbClr val="C00000"/>
                </a:solidFill>
              </a:rPr>
              <a:t>1</a:t>
            </a:r>
            <a:r>
              <a:rPr lang="en-US" dirty="0" smtClean="0"/>
              <a:t>) or I directly mail marketing (</a:t>
            </a:r>
            <a:r>
              <a:rPr lang="en-US" dirty="0" smtClean="0">
                <a:solidFill>
                  <a:srgbClr val="C00000"/>
                </a:solidFill>
              </a:rPr>
              <a:t>µ</a:t>
            </a:r>
            <a:r>
              <a:rPr lang="en-US" baseline="-25000" dirty="0" smtClean="0">
                <a:solidFill>
                  <a:srgbClr val="C00000"/>
                </a:solidFill>
              </a:rPr>
              <a:t>2</a:t>
            </a:r>
            <a:r>
              <a:rPr lang="en-US" dirty="0" smtClean="0"/>
              <a:t>) in comparison to them using the new app (</a:t>
            </a:r>
            <a:r>
              <a:rPr lang="en-US" dirty="0" smtClean="0">
                <a:solidFill>
                  <a:srgbClr val="C00000"/>
                </a:solidFill>
              </a:rPr>
              <a:t>µ</a:t>
            </a:r>
            <a:r>
              <a:rPr lang="en-US" baseline="-25000" dirty="0" smtClean="0">
                <a:solidFill>
                  <a:srgbClr val="C00000"/>
                </a:solidFill>
              </a:rPr>
              <a:t>3</a:t>
            </a:r>
            <a:r>
              <a:rPr lang="en-US" dirty="0" smtClean="0"/>
              <a:t>)?</a:t>
            </a:r>
          </a:p>
          <a:p>
            <a:pPr marL="0" indent="0">
              <a:buNone/>
            </a:pPr>
            <a:endParaRPr lang="en-US" dirty="0" smtClean="0"/>
          </a:p>
          <a:p>
            <a:pPr marL="0" indent="0">
              <a:buNone/>
            </a:pPr>
            <a:r>
              <a:rPr lang="en-US" dirty="0" smtClean="0"/>
              <a:t>One might be tempted to do this: </a:t>
            </a:r>
            <a:r>
              <a:rPr lang="en-US" dirty="0" smtClean="0">
                <a:solidFill>
                  <a:srgbClr val="C00000"/>
                </a:solidFill>
              </a:rPr>
              <a:t>(1)µ</a:t>
            </a:r>
            <a:r>
              <a:rPr lang="en-US" baseline="-25000" dirty="0" smtClean="0">
                <a:solidFill>
                  <a:srgbClr val="C00000"/>
                </a:solidFill>
              </a:rPr>
              <a:t>1</a:t>
            </a:r>
            <a:r>
              <a:rPr lang="en-US" dirty="0" smtClean="0">
                <a:solidFill>
                  <a:srgbClr val="C00000"/>
                </a:solidFill>
              </a:rPr>
              <a:t>+(1)µ</a:t>
            </a:r>
            <a:r>
              <a:rPr lang="en-US" baseline="-25000" dirty="0" smtClean="0">
                <a:solidFill>
                  <a:srgbClr val="C00000"/>
                </a:solidFill>
              </a:rPr>
              <a:t>2</a:t>
            </a:r>
            <a:r>
              <a:rPr lang="en-US" dirty="0" smtClean="0">
                <a:solidFill>
                  <a:srgbClr val="C00000"/>
                </a:solidFill>
              </a:rPr>
              <a:t> +(-1)µ</a:t>
            </a:r>
            <a:r>
              <a:rPr lang="en-US" baseline="-25000" dirty="0" smtClean="0">
                <a:solidFill>
                  <a:srgbClr val="C00000"/>
                </a:solidFill>
              </a:rPr>
              <a:t>1</a:t>
            </a:r>
          </a:p>
          <a:p>
            <a:pPr marL="0" indent="0">
              <a:buNone/>
            </a:pPr>
            <a:endParaRPr lang="en-US" dirty="0">
              <a:solidFill>
                <a:srgbClr val="C00000"/>
              </a:solidFill>
            </a:endParaRPr>
          </a:p>
          <a:p>
            <a:pPr marL="0" indent="0">
              <a:buNone/>
            </a:pPr>
            <a:r>
              <a:rPr lang="en-US" dirty="0" smtClean="0"/>
              <a:t>However, it is wrong. We are not accounting for the fact I am comparing one group to two groups. Instead: </a:t>
            </a:r>
          </a:p>
          <a:p>
            <a:pPr marL="0" indent="0" algn="ctr">
              <a:buNone/>
            </a:pPr>
            <a:r>
              <a:rPr lang="en-US" dirty="0" smtClean="0">
                <a:solidFill>
                  <a:srgbClr val="C00000"/>
                </a:solidFill>
              </a:rPr>
              <a:t>(1)µ</a:t>
            </a:r>
            <a:r>
              <a:rPr lang="en-US" baseline="-25000" dirty="0" smtClean="0">
                <a:solidFill>
                  <a:srgbClr val="C00000"/>
                </a:solidFill>
              </a:rPr>
              <a:t>1</a:t>
            </a:r>
            <a:r>
              <a:rPr lang="en-US" dirty="0" smtClean="0">
                <a:solidFill>
                  <a:srgbClr val="C00000"/>
                </a:solidFill>
              </a:rPr>
              <a:t>+(1)µ</a:t>
            </a:r>
            <a:r>
              <a:rPr lang="en-US" baseline="-25000" dirty="0" smtClean="0">
                <a:solidFill>
                  <a:srgbClr val="C00000"/>
                </a:solidFill>
              </a:rPr>
              <a:t>2</a:t>
            </a:r>
            <a:r>
              <a:rPr lang="en-US" dirty="0" smtClean="0">
                <a:solidFill>
                  <a:srgbClr val="C00000"/>
                </a:solidFill>
              </a:rPr>
              <a:t> +(-2)µ</a:t>
            </a:r>
            <a:r>
              <a:rPr lang="en-US" baseline="-25000" dirty="0" smtClean="0">
                <a:solidFill>
                  <a:srgbClr val="C00000"/>
                </a:solidFill>
              </a:rPr>
              <a:t>1</a:t>
            </a:r>
          </a:p>
          <a:p>
            <a:pPr marL="0" indent="0">
              <a:buNone/>
            </a:pPr>
            <a:r>
              <a:rPr lang="en-US" dirty="0" smtClean="0"/>
              <a:t>				  </a:t>
            </a:r>
            <a:r>
              <a:rPr lang="en-US" dirty="0" smtClean="0">
                <a:solidFill>
                  <a:srgbClr val="C00000"/>
                </a:solidFill>
              </a:rPr>
              <a:t>(0.5)µ</a:t>
            </a:r>
            <a:r>
              <a:rPr lang="en-US" baseline="-25000" dirty="0" smtClean="0">
                <a:solidFill>
                  <a:srgbClr val="C00000"/>
                </a:solidFill>
              </a:rPr>
              <a:t>1</a:t>
            </a:r>
            <a:r>
              <a:rPr lang="en-US" dirty="0" smtClean="0">
                <a:solidFill>
                  <a:srgbClr val="C00000"/>
                </a:solidFill>
              </a:rPr>
              <a:t>+(0.5)µ</a:t>
            </a:r>
            <a:r>
              <a:rPr lang="en-US" baseline="-25000" dirty="0" smtClean="0">
                <a:solidFill>
                  <a:srgbClr val="C00000"/>
                </a:solidFill>
              </a:rPr>
              <a:t>2</a:t>
            </a:r>
            <a:r>
              <a:rPr lang="en-US" dirty="0" smtClean="0">
                <a:solidFill>
                  <a:srgbClr val="C00000"/>
                </a:solidFill>
              </a:rPr>
              <a:t> +(-1)µ</a:t>
            </a:r>
            <a:r>
              <a:rPr lang="en-US" baseline="-25000" dirty="0" smtClean="0">
                <a:solidFill>
                  <a:srgbClr val="C00000"/>
                </a:solidFill>
              </a:rPr>
              <a:t>1</a:t>
            </a:r>
          </a:p>
          <a:p>
            <a:pPr marL="0" indent="0">
              <a:buNone/>
            </a:pPr>
            <a:endParaRPr lang="en-US" dirty="0" smtClean="0"/>
          </a:p>
          <a:p>
            <a:pPr marL="0" indent="0">
              <a:buNone/>
            </a:pPr>
            <a:r>
              <a:rPr lang="en-US" dirty="0" smtClean="0"/>
              <a:t>Both are correct, and will give the same answer.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968028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526473"/>
                <a:ext cx="10515600" cy="5650490"/>
              </a:xfrm>
            </p:spPr>
            <p:txBody>
              <a:bodyPr/>
              <a:lstStyle/>
              <a:p>
                <a:pPr marL="0" indent="0">
                  <a:buNone/>
                </a:pPr>
                <a:endParaRPr lang="en-US" sz="2400" dirty="0">
                  <a:solidFill>
                    <a:srgbClr val="000000"/>
                  </a:solidFill>
                  <a:latin typeface="Courier New" panose="02070309020205020404" pitchFamily="49" charset="0"/>
                </a:endParaRPr>
              </a:p>
              <a:p>
                <a:pPr marL="0" indent="0">
                  <a:buNone/>
                </a:pPr>
                <a:r>
                  <a:rPr lang="en-US" dirty="0" smtClean="0">
                    <a:solidFill>
                      <a:srgbClr val="000000"/>
                    </a:solidFill>
                    <a:cs typeface="Arial" panose="020B0604020202020204" pitchFamily="34" charset="0"/>
                  </a:rPr>
                  <a:t>I prefer the second statement, because it can be interpreted as the difference in spending of the ‘Average’ of the first two marketing campaigns when compared to the mobile app marketing campaign. </a:t>
                </a:r>
              </a:p>
              <a:p>
                <a:pPr marL="0" indent="0">
                  <a:buNone/>
                </a:pPr>
                <a:endParaRPr lang="en-US" dirty="0">
                  <a:solidFill>
                    <a:srgbClr val="000000"/>
                  </a:solidFill>
                  <a:cs typeface="Arial" panose="020B0604020202020204" pitchFamily="34" charset="0"/>
                </a:endParaRPr>
              </a:p>
              <a:p>
                <a:pPr marL="0" indent="0">
                  <a:buNone/>
                </a:pPr>
                <a:r>
                  <a:rPr lang="en-US" sz="2400" dirty="0">
                    <a:solidFill>
                      <a:srgbClr val="0000FF"/>
                    </a:solidFill>
                    <a:latin typeface="Courier New" panose="02070309020205020404" pitchFamily="49" charset="0"/>
                  </a:rPr>
                  <a:t>contrast</a:t>
                </a:r>
                <a:r>
                  <a:rPr lang="en-US" sz="2400" dirty="0">
                    <a:solidFill>
                      <a:srgbClr val="000000"/>
                    </a:solidFill>
                    <a:latin typeface="Courier New" panose="02070309020205020404" pitchFamily="49" charset="0"/>
                  </a:rPr>
                  <a:t> </a:t>
                </a:r>
                <a:r>
                  <a:rPr lang="en-US" sz="2400" dirty="0">
                    <a:solidFill>
                      <a:srgbClr val="800080"/>
                    </a:solidFill>
                    <a:latin typeface="Courier New" panose="02070309020205020404" pitchFamily="49" charset="0"/>
                  </a:rPr>
                  <a:t>'Nothing, Mail -vs- App'</a:t>
                </a:r>
                <a:r>
                  <a:rPr lang="en-US" sz="2400" dirty="0">
                    <a:solidFill>
                      <a:srgbClr val="000000"/>
                    </a:solidFill>
                    <a:latin typeface="Courier New" panose="02070309020205020404" pitchFamily="49" charset="0"/>
                  </a:rPr>
                  <a:t> group </a:t>
                </a:r>
                <a:r>
                  <a:rPr lang="en-US" sz="2400" b="1" dirty="0">
                    <a:solidFill>
                      <a:srgbClr val="008080"/>
                    </a:solidFill>
                    <a:latin typeface="Courier New" panose="02070309020205020404" pitchFamily="49" charset="0"/>
                  </a:rPr>
                  <a:t>0.5</a:t>
                </a:r>
                <a:r>
                  <a:rPr lang="en-US" sz="2400" dirty="0">
                    <a:solidFill>
                      <a:srgbClr val="000000"/>
                    </a:solidFill>
                    <a:latin typeface="Courier New" panose="02070309020205020404" pitchFamily="49" charset="0"/>
                  </a:rPr>
                  <a:t> </a:t>
                </a:r>
                <a:r>
                  <a:rPr lang="en-US" sz="2400" b="1" dirty="0">
                    <a:solidFill>
                      <a:srgbClr val="008080"/>
                    </a:solidFill>
                    <a:latin typeface="Courier New" panose="02070309020205020404" pitchFamily="49" charset="0"/>
                  </a:rPr>
                  <a:t>0.5</a:t>
                </a:r>
                <a:r>
                  <a:rPr lang="en-US" sz="2400" dirty="0">
                    <a:solidFill>
                      <a:srgbClr val="000000"/>
                    </a:solidFill>
                    <a:latin typeface="Courier New" panose="02070309020205020404" pitchFamily="49" charset="0"/>
                  </a:rPr>
                  <a:t> -</a:t>
                </a:r>
                <a:r>
                  <a:rPr lang="en-US" sz="2400" b="1" dirty="0">
                    <a:solidFill>
                      <a:srgbClr val="008080"/>
                    </a:solidFill>
                    <a:latin typeface="Courier New" panose="02070309020205020404" pitchFamily="49" charset="0"/>
                  </a:rPr>
                  <a:t>1</a:t>
                </a:r>
                <a:r>
                  <a:rPr lang="en-US" sz="2400" dirty="0">
                    <a:solidFill>
                      <a:srgbClr val="000000"/>
                    </a:solidFill>
                    <a:latin typeface="Courier New" panose="02070309020205020404" pitchFamily="49" charset="0"/>
                  </a:rPr>
                  <a:t>;</a:t>
                </a:r>
              </a:p>
              <a:p>
                <a:pPr marL="0" indent="0">
                  <a:buNone/>
                </a:pPr>
                <a:endParaRPr lang="en-US" dirty="0" smtClean="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f>
                        <m:fPr>
                          <m:ctrlPr>
                            <a:rPr lang="el-GR"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num>
                        <m:den>
                          <m:r>
                            <a:rPr lang="en-US" b="0" i="1" smtClean="0">
                              <a:latin typeface="Cambria Math" panose="02040503050406030204" pitchFamily="18" charset="0"/>
                            </a:rPr>
                            <m:t>2</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3</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526473"/>
                <a:ext cx="10515600" cy="5650490"/>
              </a:xfrm>
              <a:blipFill>
                <a:blip r:embed="rId2"/>
                <a:stretch>
                  <a:fillRect l="-1217"/>
                </a:stretch>
              </a:blipFill>
            </p:spPr>
            <p:txBody>
              <a:bodyPr/>
              <a:lstStyle/>
              <a:p>
                <a:r>
                  <a:rPr lang="en-US">
                    <a:noFill/>
                  </a:rPr>
                  <a:t> </a:t>
                </a:r>
              </a:p>
            </p:txBody>
          </p:sp>
        </mc:Fallback>
      </mc:AlternateContent>
      <p:sp>
        <p:nvSpPr>
          <p:cNvPr id="4" name="Oval 3"/>
          <p:cNvSpPr/>
          <p:nvPr/>
        </p:nvSpPr>
        <p:spPr>
          <a:xfrm>
            <a:off x="8137236" y="2604655"/>
            <a:ext cx="1376219" cy="6188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5865091" y="3241964"/>
            <a:ext cx="2964873" cy="942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834909" y="3057236"/>
            <a:ext cx="3112655" cy="1385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429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436"/>
            <a:ext cx="10515600" cy="4948527"/>
          </a:xfrm>
        </p:spPr>
        <p:txBody>
          <a:bodyPr/>
          <a:lstStyle/>
          <a:p>
            <a:pPr marL="0" indent="0">
              <a:buNone/>
            </a:pPr>
            <a:r>
              <a:rPr lang="en-US" b="1" dirty="0" smtClean="0"/>
              <a:t>Things we are missing still with A/B testing:</a:t>
            </a:r>
            <a:r>
              <a:rPr lang="en-US" dirty="0" smtClean="0"/>
              <a:t> </a:t>
            </a:r>
          </a:p>
          <a:p>
            <a:pPr marL="514350" indent="-514350">
              <a:buFont typeface="+mj-lt"/>
              <a:buAutoNum type="arabicPeriod"/>
            </a:pPr>
            <a:r>
              <a:rPr lang="en-US" dirty="0"/>
              <a:t>	</a:t>
            </a:r>
            <a:r>
              <a:rPr lang="en-US" dirty="0" smtClean="0"/>
              <a:t> What happens when we have ‘extra variables’ that we can not randomize.</a:t>
            </a:r>
          </a:p>
          <a:p>
            <a:pPr marL="514350" indent="-514350">
              <a:buFont typeface="+mj-lt"/>
              <a:buAutoNum type="arabicPeriod"/>
            </a:pPr>
            <a:r>
              <a:rPr lang="en-US" dirty="0"/>
              <a:t> </a:t>
            </a:r>
            <a:r>
              <a:rPr lang="en-US" dirty="0" smtClean="0"/>
              <a:t>     How is SAS coding things is called a design matrix. Unfortunately different PROCS do different things with the design matrix.  We have to disentangle things so we can go forward and no what we are doing. </a:t>
            </a:r>
            <a:endParaRPr lang="en-US" dirty="0"/>
          </a:p>
        </p:txBody>
      </p:sp>
    </p:spTree>
    <p:extLst>
      <p:ext uri="{BB962C8B-B14F-4D97-AF65-F5344CB8AC3E}">
        <p14:creationId xmlns:p14="http://schemas.microsoft.com/office/powerpoint/2010/main" val="66156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Plan: </a:t>
            </a:r>
            <a:endParaRPr lang="en-US" dirty="0"/>
          </a:p>
        </p:txBody>
      </p:sp>
      <p:sp>
        <p:nvSpPr>
          <p:cNvPr id="3" name="Content Placeholder 2"/>
          <p:cNvSpPr>
            <a:spLocks noGrp="1"/>
          </p:cNvSpPr>
          <p:nvPr>
            <p:ph idx="1"/>
          </p:nvPr>
        </p:nvSpPr>
        <p:spPr/>
        <p:txBody>
          <a:bodyPr>
            <a:normAutofit/>
          </a:bodyPr>
          <a:lstStyle/>
          <a:p>
            <a:pPr marL="0" indent="0">
              <a:buNone/>
            </a:pPr>
            <a:r>
              <a:rPr lang="en-US" b="1" dirty="0"/>
              <a:t>Contrasts</a:t>
            </a:r>
            <a:r>
              <a:rPr lang="en-US" dirty="0"/>
              <a:t>:</a:t>
            </a:r>
          </a:p>
          <a:p>
            <a:pPr marL="514350" indent="-514350">
              <a:buFont typeface="+mj-lt"/>
              <a:buAutoNum type="arabicPeriod"/>
            </a:pPr>
            <a:r>
              <a:rPr lang="en-US" dirty="0"/>
              <a:t>Difference between 0 µg/L  and 20 </a:t>
            </a:r>
            <a:r>
              <a:rPr lang="en-US" dirty="0" smtClean="0"/>
              <a:t>µg/L</a:t>
            </a:r>
          </a:p>
          <a:p>
            <a:pPr marL="514350" indent="-514350">
              <a:buFont typeface="+mj-lt"/>
              <a:buAutoNum type="arabicPeriod"/>
            </a:pPr>
            <a:r>
              <a:rPr lang="en-US" dirty="0"/>
              <a:t>Difference between 0 µg/L  and 20 </a:t>
            </a:r>
            <a:r>
              <a:rPr lang="en-US" dirty="0" smtClean="0"/>
              <a:t>µg/L</a:t>
            </a:r>
          </a:p>
          <a:p>
            <a:pPr marL="514350" indent="-514350">
              <a:buFont typeface="+mj-lt"/>
              <a:buAutoNum type="arabicPeriod"/>
            </a:pPr>
            <a:r>
              <a:rPr lang="en-US" dirty="0"/>
              <a:t>Difference between 0 µg/L </a:t>
            </a:r>
            <a:r>
              <a:rPr lang="en-US" dirty="0" smtClean="0"/>
              <a:t>, </a:t>
            </a:r>
            <a:r>
              <a:rPr lang="en-US" dirty="0"/>
              <a:t>20 </a:t>
            </a:r>
            <a:r>
              <a:rPr lang="en-US" dirty="0" smtClean="0"/>
              <a:t>µg/L -vs- 40 </a:t>
            </a:r>
            <a:r>
              <a:rPr lang="en-US" dirty="0"/>
              <a:t>µg/L</a:t>
            </a:r>
          </a:p>
          <a:p>
            <a:pPr marL="0" indent="0">
              <a:buNone/>
            </a:pPr>
            <a:endParaRPr lang="en-US" dirty="0"/>
          </a:p>
          <a:p>
            <a:pPr marL="0" indent="0">
              <a:buNone/>
            </a:pPr>
            <a:r>
              <a:rPr lang="en-US" b="1" dirty="0"/>
              <a:t>Overall Test Level</a:t>
            </a:r>
            <a:r>
              <a:rPr lang="en-US" dirty="0"/>
              <a:t>: </a:t>
            </a:r>
          </a:p>
          <a:p>
            <a:pPr marL="0" indent="0">
              <a:buNone/>
            </a:pPr>
            <a:r>
              <a:rPr lang="en-US" dirty="0"/>
              <a:t>α = 0.05 </a:t>
            </a:r>
          </a:p>
          <a:p>
            <a:endParaRPr lang="en-US" dirty="0"/>
          </a:p>
        </p:txBody>
      </p:sp>
    </p:spTree>
    <p:extLst>
      <p:ext uri="{BB962C8B-B14F-4D97-AF65-F5344CB8AC3E}">
        <p14:creationId xmlns:p14="http://schemas.microsoft.com/office/powerpoint/2010/main" val="273257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7478" y="600106"/>
            <a:ext cx="6001406" cy="5632311"/>
          </a:xfrm>
          <a:prstGeom prst="rect">
            <a:avLst/>
          </a:prstGeom>
        </p:spPr>
        <p:txBody>
          <a:bodyPr wrap="square">
            <a:spAutoFit/>
          </a:bodyPr>
          <a:lstStyle/>
          <a:p>
            <a:r>
              <a:rPr lang="en-US" dirty="0">
                <a:solidFill>
                  <a:srgbClr val="008000"/>
                </a:solidFill>
                <a:latin typeface="Courier New" panose="02070309020205020404" pitchFamily="49" charset="0"/>
              </a:rPr>
              <a:t>/* data for example </a:t>
            </a:r>
            <a:r>
              <a:rPr lang="en-US" dirty="0" smtClean="0">
                <a:solidFill>
                  <a:srgbClr val="008000"/>
                </a:solidFill>
                <a:latin typeface="Courier New" panose="02070309020205020404" pitchFamily="49" charset="0"/>
              </a:rPr>
              <a:t>2</a:t>
            </a:r>
            <a:endParaRPr lang="en-US" dirty="0">
              <a:solidFill>
                <a:srgbClr val="008000"/>
              </a:solidFill>
              <a:latin typeface="Courier New" panose="02070309020205020404" pitchFamily="49" charset="0"/>
            </a:endParaRPr>
          </a:p>
          <a:p>
            <a:r>
              <a:rPr lang="en-US" dirty="0">
                <a:solidFill>
                  <a:srgbClr val="008000"/>
                </a:solidFill>
                <a:latin typeface="Courier New" panose="02070309020205020404" pitchFamily="49" charset="0"/>
              </a:rPr>
              <a:t>   in Lecture 1*/</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data</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dubia_exp</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dose age;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cards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0 60</a:t>
            </a:r>
          </a:p>
          <a:p>
            <a:r>
              <a:rPr lang="en-US" dirty="0">
                <a:solidFill>
                  <a:srgbClr val="000000"/>
                </a:solidFill>
                <a:latin typeface="Courier New" panose="02070309020205020404" pitchFamily="49" charset="0"/>
              </a:rPr>
              <a:t>	0 90</a:t>
            </a:r>
          </a:p>
          <a:p>
            <a:r>
              <a:rPr lang="en-US" dirty="0">
                <a:solidFill>
                  <a:srgbClr val="000000"/>
                </a:solidFill>
                <a:latin typeface="Courier New" panose="02070309020205020404" pitchFamily="49" charset="0"/>
              </a:rPr>
              <a:t>	0 74</a:t>
            </a:r>
          </a:p>
          <a:p>
            <a:r>
              <a:rPr lang="en-US" dirty="0">
                <a:solidFill>
                  <a:srgbClr val="000000"/>
                </a:solidFill>
                <a:latin typeface="Courier New" panose="02070309020205020404" pitchFamily="49" charset="0"/>
              </a:rPr>
              <a:t>	0 82</a:t>
            </a:r>
          </a:p>
          <a:p>
            <a:r>
              <a:rPr lang="en-US" dirty="0">
                <a:solidFill>
                  <a:srgbClr val="000000"/>
                </a:solidFill>
                <a:latin typeface="Courier New" panose="02070309020205020404" pitchFamily="49" charset="0"/>
              </a:rPr>
              <a:t>	20 58</a:t>
            </a:r>
          </a:p>
          <a:p>
            <a:r>
              <a:rPr lang="en-US" dirty="0">
                <a:solidFill>
                  <a:srgbClr val="000000"/>
                </a:solidFill>
                <a:latin typeface="Courier New" panose="02070309020205020404" pitchFamily="49" charset="0"/>
              </a:rPr>
              <a:t>	20 74</a:t>
            </a:r>
          </a:p>
          <a:p>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20 </a:t>
            </a:r>
            <a:r>
              <a:rPr lang="en-US" dirty="0">
                <a:solidFill>
                  <a:srgbClr val="000000"/>
                </a:solidFill>
                <a:latin typeface="Courier New" panose="02070309020205020404" pitchFamily="49" charset="0"/>
              </a:rPr>
              <a:t>50</a:t>
            </a:r>
          </a:p>
          <a:p>
            <a:r>
              <a:rPr lang="en-US" dirty="0">
                <a:solidFill>
                  <a:srgbClr val="000000"/>
                </a:solidFill>
                <a:latin typeface="Courier New" panose="02070309020205020404" pitchFamily="49" charset="0"/>
              </a:rPr>
              <a:t>	20 65</a:t>
            </a:r>
          </a:p>
          <a:p>
            <a:r>
              <a:rPr lang="en-US" dirty="0">
                <a:solidFill>
                  <a:srgbClr val="000000"/>
                </a:solidFill>
                <a:latin typeface="Courier New" panose="02070309020205020404" pitchFamily="49" charset="0"/>
              </a:rPr>
              <a:t>	20 68</a:t>
            </a:r>
          </a:p>
          <a:p>
            <a:r>
              <a:rPr lang="en-US" dirty="0">
                <a:solidFill>
                  <a:srgbClr val="000000"/>
                </a:solidFill>
                <a:latin typeface="Courier New" panose="02070309020205020404" pitchFamily="49" charset="0"/>
              </a:rPr>
              <a:t>	40 40</a:t>
            </a:r>
          </a:p>
          <a:p>
            <a:r>
              <a:rPr lang="en-US" dirty="0">
                <a:solidFill>
                  <a:srgbClr val="000000"/>
                </a:solidFill>
                <a:latin typeface="Courier New" panose="02070309020205020404" pitchFamily="49" charset="0"/>
              </a:rPr>
              <a:t>	40 58</a:t>
            </a:r>
          </a:p>
          <a:p>
            <a:r>
              <a:rPr lang="en-US" dirty="0">
                <a:solidFill>
                  <a:srgbClr val="000000"/>
                </a:solidFill>
                <a:latin typeface="Courier New" panose="02070309020205020404" pitchFamily="49" charset="0"/>
              </a:rPr>
              <a:t>	40 25</a:t>
            </a:r>
          </a:p>
          <a:p>
            <a:r>
              <a:rPr lang="en-US" dirty="0">
                <a:solidFill>
                  <a:srgbClr val="000000"/>
                </a:solidFill>
                <a:latin typeface="Courier New" panose="02070309020205020404" pitchFamily="49" charset="0"/>
              </a:rPr>
              <a:t>	40 30</a:t>
            </a:r>
          </a:p>
          <a:p>
            <a:r>
              <a:rPr lang="en-US" dirty="0">
                <a:solidFill>
                  <a:srgbClr val="000000"/>
                </a:solidFill>
                <a:latin typeface="Courier New" panose="02070309020205020404" pitchFamily="49" charset="0"/>
              </a:rPr>
              <a:t>	40 42</a:t>
            </a:r>
          </a:p>
          <a:p>
            <a:r>
              <a:rPr lang="en-US" dirty="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812430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7600" y="871785"/>
            <a:ext cx="10732654" cy="4801314"/>
          </a:xfrm>
          <a:prstGeom prst="rect">
            <a:avLst/>
          </a:prstGeom>
        </p:spPr>
        <p:txBody>
          <a:bodyPr wrap="square">
            <a:spAutoFit/>
          </a:bodyPr>
          <a:lstStyle/>
          <a:p>
            <a:r>
              <a:rPr lang="en-US" dirty="0">
                <a:solidFill>
                  <a:srgbClr val="008000"/>
                </a:solidFill>
                <a:latin typeface="Courier New" panose="02070309020205020404" pitchFamily="49" charset="0"/>
              </a:rPr>
              <a:t>/* Using </a:t>
            </a:r>
            <a:r>
              <a:rPr lang="en-US" dirty="0" err="1">
                <a:solidFill>
                  <a:srgbClr val="008000"/>
                </a:solidFill>
                <a:latin typeface="Courier New" panose="02070309020205020404" pitchFamily="49" charset="0"/>
              </a:rPr>
              <a:t>proc</a:t>
            </a:r>
            <a:r>
              <a:rPr lang="en-US" dirty="0">
                <a:solidFill>
                  <a:srgbClr val="008000"/>
                </a:solidFill>
                <a:latin typeface="Courier New" panose="02070309020205020404" pitchFamily="49" charset="0"/>
              </a:rPr>
              <a:t> </a:t>
            </a:r>
            <a:r>
              <a:rPr lang="en-US" dirty="0" err="1">
                <a:solidFill>
                  <a:srgbClr val="008000"/>
                </a:solidFill>
                <a:latin typeface="Courier New" panose="02070309020205020404" pitchFamily="49" charset="0"/>
              </a:rPr>
              <a:t>glm</a:t>
            </a:r>
            <a:r>
              <a:rPr lang="en-US" dirty="0">
                <a:solidFill>
                  <a:srgbClr val="008000"/>
                </a:solidFill>
                <a:latin typeface="Courier New" panose="02070309020205020404" pitchFamily="49" charset="0"/>
              </a:rPr>
              <a:t> to answer questions</a:t>
            </a:r>
          </a:p>
          <a:p>
            <a:r>
              <a:rPr lang="en-US" dirty="0">
                <a:solidFill>
                  <a:srgbClr val="008000"/>
                </a:solidFill>
                <a:latin typeface="Courier New" panose="02070309020205020404" pitchFamily="49" charset="0"/>
              </a:rPr>
              <a:t>   for a 1-way </a:t>
            </a:r>
            <a:r>
              <a:rPr lang="en-US" dirty="0" err="1">
                <a:solidFill>
                  <a:srgbClr val="008000"/>
                </a:solidFill>
                <a:latin typeface="Courier New" panose="02070309020205020404" pitchFamily="49" charset="0"/>
              </a:rPr>
              <a:t>anova</a:t>
            </a:r>
            <a:r>
              <a:rPr lang="en-US" dirty="0">
                <a:solidFill>
                  <a:srgbClr val="008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err="1">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err="1">
                <a:solidFill>
                  <a:srgbClr val="000080"/>
                </a:solidFill>
                <a:latin typeface="Courier New" panose="02070309020205020404" pitchFamily="49" charset="0"/>
              </a:rPr>
              <a:t>glm</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dubia_exp</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dose;  </a:t>
            </a:r>
            <a:r>
              <a:rPr lang="en-US" dirty="0">
                <a:solidFill>
                  <a:srgbClr val="008000"/>
                </a:solidFill>
                <a:latin typeface="Courier New" panose="02070309020205020404" pitchFamily="49" charset="0"/>
              </a:rPr>
              <a:t>/*treatment effects*/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model</a:t>
            </a:r>
            <a:r>
              <a:rPr lang="en-US" dirty="0">
                <a:solidFill>
                  <a:srgbClr val="000000"/>
                </a:solidFill>
                <a:latin typeface="Courier New" panose="02070309020205020404" pitchFamily="49" charset="0"/>
              </a:rPr>
              <a:t> age = dose; </a:t>
            </a:r>
            <a:r>
              <a:rPr lang="en-US" dirty="0">
                <a:solidFill>
                  <a:srgbClr val="008000"/>
                </a:solidFill>
                <a:latin typeface="Courier New" panose="02070309020205020404" pitchFamily="49" charset="0"/>
              </a:rPr>
              <a:t>/*main model*/</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lsmeans</a:t>
            </a:r>
            <a:r>
              <a:rPr lang="en-US" dirty="0">
                <a:solidFill>
                  <a:srgbClr val="000000"/>
                </a:solidFill>
                <a:latin typeface="Courier New" panose="02070309020205020404" pitchFamily="49" charset="0"/>
              </a:rPr>
              <a:t> dose/</a:t>
            </a:r>
            <a:r>
              <a:rPr lang="en-US" dirty="0">
                <a:solidFill>
                  <a:srgbClr val="0000FF"/>
                </a:solidFill>
                <a:latin typeface="Courier New" panose="02070309020205020404" pitchFamily="49" charset="0"/>
              </a:rPr>
              <a:t>cl</a:t>
            </a:r>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stderr</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/*get model based estimates</a:t>
            </a:r>
          </a:p>
          <a:p>
            <a:r>
              <a:rPr lang="en-US" dirty="0">
                <a:solidFill>
                  <a:srgbClr val="008000"/>
                </a:solidFill>
                <a:latin typeface="Courier New" panose="02070309020205020404" pitchFamily="49" charset="0"/>
              </a:rPr>
              <a:t>					 of the effect</a:t>
            </a:r>
          </a:p>
          <a:p>
            <a:r>
              <a:rPr lang="en-US" dirty="0">
                <a:solidFill>
                  <a:srgbClr val="008000"/>
                </a:solidFill>
                <a:latin typeface="Courier New" panose="02070309020205020404" pitchFamily="49" charset="0"/>
              </a:rPr>
              <a:t>					 -cl specifies we are requesting </a:t>
            </a:r>
          </a:p>
          <a:p>
            <a:r>
              <a:rPr lang="en-US" dirty="0">
                <a:solidFill>
                  <a:srgbClr val="008000"/>
                </a:solidFill>
                <a:latin typeface="Courier New" panose="02070309020205020404" pitchFamily="49" charset="0"/>
              </a:rPr>
              <a:t>					  </a:t>
            </a:r>
            <a:r>
              <a:rPr lang="en-US" dirty="0" err="1">
                <a:solidFill>
                  <a:srgbClr val="008000"/>
                </a:solidFill>
                <a:latin typeface="Courier New" panose="02070309020205020404" pitchFamily="49" charset="0"/>
              </a:rPr>
              <a:t>confidene</a:t>
            </a:r>
            <a:r>
              <a:rPr lang="en-US" dirty="0">
                <a:solidFill>
                  <a:srgbClr val="008000"/>
                </a:solidFill>
                <a:latin typeface="Courier New" panose="02070309020205020404" pitchFamily="49" charset="0"/>
              </a:rPr>
              <a:t> </a:t>
            </a:r>
            <a:r>
              <a:rPr lang="en-US" dirty="0" err="1">
                <a:solidFill>
                  <a:srgbClr val="008000"/>
                </a:solidFill>
                <a:latin typeface="Courier New" panose="02070309020205020404" pitchFamily="49" charset="0"/>
              </a:rPr>
              <a:t>limts</a:t>
            </a:r>
            <a:r>
              <a:rPr lang="en-US" dirty="0">
                <a:solidFill>
                  <a:srgbClr val="008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estimate</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'0ug -vs- 20ug'</a:t>
            </a:r>
            <a:r>
              <a:rPr lang="en-US" dirty="0">
                <a:solidFill>
                  <a:srgbClr val="000000"/>
                </a:solidFill>
                <a:latin typeface="Courier New" panose="02070309020205020404" pitchFamily="49" charset="0"/>
              </a:rPr>
              <a:t> dose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*ANOVA BASED ESTIMATES;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estimate</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'0ug -vs- 40ug'</a:t>
            </a:r>
            <a:r>
              <a:rPr lang="en-US" dirty="0">
                <a:solidFill>
                  <a:srgbClr val="000000"/>
                </a:solidFill>
                <a:latin typeface="Courier New" panose="02070309020205020404" pitchFamily="49" charset="0"/>
              </a:rPr>
              <a:t> dose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estimate</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'0ug, 20ug -vs- 40ug'</a:t>
            </a:r>
            <a:r>
              <a:rPr lang="en-US" dirty="0">
                <a:solidFill>
                  <a:srgbClr val="000000"/>
                </a:solidFill>
                <a:latin typeface="Courier New" panose="02070309020205020404" pitchFamily="49" charset="0"/>
              </a:rPr>
              <a:t> dose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*must add to 0;</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contrast</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'0ug -vs- 20ug'</a:t>
            </a:r>
            <a:r>
              <a:rPr lang="en-US" dirty="0">
                <a:solidFill>
                  <a:srgbClr val="000000"/>
                </a:solidFill>
                <a:latin typeface="Courier New" panose="02070309020205020404" pitchFamily="49" charset="0"/>
              </a:rPr>
              <a:t> dose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*ANOVA BASED TESTING;</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contrast</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'0ug -vs- 40ug'</a:t>
            </a:r>
            <a:r>
              <a:rPr lang="en-US" dirty="0">
                <a:solidFill>
                  <a:srgbClr val="000000"/>
                </a:solidFill>
                <a:latin typeface="Courier New" panose="02070309020205020404" pitchFamily="49" charset="0"/>
              </a:rPr>
              <a:t> dose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contrast</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'0ug, 20ug -vs- 40ug'</a:t>
            </a:r>
            <a:r>
              <a:rPr lang="en-US" dirty="0">
                <a:solidFill>
                  <a:srgbClr val="000000"/>
                </a:solidFill>
                <a:latin typeface="Courier New" panose="02070309020205020404" pitchFamily="49" charset="0"/>
              </a:rPr>
              <a:t> dose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*must add to 0;</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quit</a:t>
            </a:r>
            <a:r>
              <a:rPr lang="en-US" dirty="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22717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48710" y="1749102"/>
          <a:ext cx="10515600" cy="1351280"/>
        </p:xfrm>
        <a:graphic>
          <a:graphicData uri="http://schemas.openxmlformats.org/drawingml/2006/table">
            <a:tbl>
              <a:tblPr/>
              <a:tblGrid>
                <a:gridCol w="1752600">
                  <a:extLst>
                    <a:ext uri="{9D8B030D-6E8A-4147-A177-3AD203B41FA5}">
                      <a16:colId xmlns:a16="http://schemas.microsoft.com/office/drawing/2014/main" val="134037644"/>
                    </a:ext>
                  </a:extLst>
                </a:gridCol>
                <a:gridCol w="1752600">
                  <a:extLst>
                    <a:ext uri="{9D8B030D-6E8A-4147-A177-3AD203B41FA5}">
                      <a16:colId xmlns:a16="http://schemas.microsoft.com/office/drawing/2014/main" val="971124286"/>
                    </a:ext>
                  </a:extLst>
                </a:gridCol>
                <a:gridCol w="1752600">
                  <a:extLst>
                    <a:ext uri="{9D8B030D-6E8A-4147-A177-3AD203B41FA5}">
                      <a16:colId xmlns:a16="http://schemas.microsoft.com/office/drawing/2014/main" val="4221362513"/>
                    </a:ext>
                  </a:extLst>
                </a:gridCol>
                <a:gridCol w="1752600">
                  <a:extLst>
                    <a:ext uri="{9D8B030D-6E8A-4147-A177-3AD203B41FA5}">
                      <a16:colId xmlns:a16="http://schemas.microsoft.com/office/drawing/2014/main" val="76984173"/>
                    </a:ext>
                  </a:extLst>
                </a:gridCol>
                <a:gridCol w="1752600">
                  <a:extLst>
                    <a:ext uri="{9D8B030D-6E8A-4147-A177-3AD203B41FA5}">
                      <a16:colId xmlns:a16="http://schemas.microsoft.com/office/drawing/2014/main" val="3299806750"/>
                    </a:ext>
                  </a:extLst>
                </a:gridCol>
                <a:gridCol w="1752600">
                  <a:extLst>
                    <a:ext uri="{9D8B030D-6E8A-4147-A177-3AD203B41FA5}">
                      <a16:colId xmlns:a16="http://schemas.microsoft.com/office/drawing/2014/main" val="4192886225"/>
                    </a:ext>
                  </a:extLst>
                </a:gridCol>
              </a:tblGrid>
              <a:tr h="0">
                <a:tc>
                  <a:txBody>
                    <a:bodyPr/>
                    <a:lstStyle/>
                    <a:p>
                      <a:pPr fontAlgn="t"/>
                      <a:r>
                        <a:rPr lang="en-US" b="0" i="0">
                          <a:solidFill>
                            <a:srgbClr val="000000"/>
                          </a:solidFill>
                          <a:effectLst/>
                          <a:latin typeface="Arial" panose="020B0604020202020204" pitchFamily="34" charset="0"/>
                        </a:rPr>
                        <a:t>Source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Sum of Squares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Pr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35285413"/>
                  </a:ext>
                </a:extLst>
              </a:tr>
              <a:tr h="0">
                <a:tc>
                  <a:txBody>
                    <a:bodyPr/>
                    <a:lstStyle/>
                    <a:p>
                      <a:pPr fontAlgn="t"/>
                      <a:r>
                        <a:rPr lang="en-US" b="0" i="0">
                          <a:solidFill>
                            <a:srgbClr val="000000"/>
                          </a:solidFill>
                          <a:effectLst/>
                          <a:latin typeface="Arial" panose="020B0604020202020204" pitchFamily="34" charset="0"/>
                        </a:rPr>
                        <a:t>Model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3297.857143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1648.928571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12.23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0.0016</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51552995"/>
                  </a:ext>
                </a:extLst>
              </a:tr>
              <a:tr h="0">
                <a:tc>
                  <a:txBody>
                    <a:bodyPr/>
                    <a:lstStyle/>
                    <a:p>
                      <a:pPr fontAlgn="t"/>
                      <a:r>
                        <a:rPr lang="en-US" b="0" i="0">
                          <a:solidFill>
                            <a:srgbClr val="000000"/>
                          </a:solidFill>
                          <a:effectLst/>
                          <a:latin typeface="Arial" panose="020B0604020202020204" pitchFamily="34" charset="0"/>
                        </a:rPr>
                        <a:t>Error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1483.000000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panose="020B0604020202020204" pitchFamily="34" charset="0"/>
                        </a:rPr>
                        <a:t>134.818182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34496285"/>
                  </a:ext>
                </a:extLst>
              </a:tr>
              <a:tr h="0">
                <a:tc>
                  <a:txBody>
                    <a:bodyPr/>
                    <a:lstStyle/>
                    <a:p>
                      <a:pPr fontAlgn="t"/>
                      <a:r>
                        <a:rPr lang="en-US" b="0" i="0" dirty="0">
                          <a:solidFill>
                            <a:srgbClr val="000000"/>
                          </a:solidFill>
                          <a:effectLst/>
                          <a:latin typeface="Arial" panose="020B0604020202020204" pitchFamily="34" charset="0"/>
                        </a:rPr>
                        <a:t>Corrected Total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13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4780.857143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017470904"/>
                  </a:ext>
                </a:extLst>
              </a:tr>
            </a:tbl>
          </a:graphicData>
        </a:graphic>
      </p:graphicFrame>
      <p:sp>
        <p:nvSpPr>
          <p:cNvPr id="5" name="Oval 4"/>
          <p:cNvSpPr/>
          <p:nvPr/>
        </p:nvSpPr>
        <p:spPr>
          <a:xfrm>
            <a:off x="9017876" y="1250731"/>
            <a:ext cx="2175641" cy="18496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160579" y="4235669"/>
            <a:ext cx="6613349" cy="1077218"/>
          </a:xfrm>
          <a:prstGeom prst="rect">
            <a:avLst/>
          </a:prstGeom>
          <a:noFill/>
        </p:spPr>
        <p:txBody>
          <a:bodyPr wrap="none" rtlCol="0">
            <a:spAutoFit/>
          </a:bodyPr>
          <a:lstStyle/>
          <a:p>
            <a:r>
              <a:rPr lang="en-US" sz="3200" dirty="0" smtClean="0"/>
              <a:t>This says there is something going on,</a:t>
            </a:r>
          </a:p>
          <a:p>
            <a:r>
              <a:rPr lang="en-US" sz="3200" dirty="0" smtClean="0"/>
              <a:t> it doesn’t say what. More on this later.</a:t>
            </a:r>
            <a:endParaRPr lang="en-US" sz="3200" dirty="0"/>
          </a:p>
        </p:txBody>
      </p:sp>
      <p:cxnSp>
        <p:nvCxnSpPr>
          <p:cNvPr id="8" name="Straight Connector 7"/>
          <p:cNvCxnSpPr>
            <a:stCxn id="6" idx="0"/>
            <a:endCxn id="5" idx="4"/>
          </p:cNvCxnSpPr>
          <p:nvPr/>
        </p:nvCxnSpPr>
        <p:spPr>
          <a:xfrm flipV="1">
            <a:off x="8467254" y="3100382"/>
            <a:ext cx="1638443" cy="1135287"/>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975132" y="2175556"/>
            <a:ext cx="1728952" cy="861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81656" y="3668025"/>
            <a:ext cx="3003386" cy="369332"/>
          </a:xfrm>
          <a:prstGeom prst="rect">
            <a:avLst/>
          </a:prstGeom>
          <a:noFill/>
        </p:spPr>
        <p:txBody>
          <a:bodyPr wrap="none" rtlCol="0">
            <a:spAutoFit/>
          </a:bodyPr>
          <a:lstStyle/>
          <a:p>
            <a:r>
              <a:rPr lang="en-US" dirty="0" smtClean="0"/>
              <a:t>Estimates the model variance.</a:t>
            </a:r>
            <a:endParaRPr lang="en-US" dirty="0"/>
          </a:p>
        </p:txBody>
      </p:sp>
      <p:cxnSp>
        <p:nvCxnSpPr>
          <p:cNvPr id="12" name="Straight Connector 11"/>
          <p:cNvCxnSpPr>
            <a:stCxn id="10" idx="0"/>
            <a:endCxn id="9" idx="4"/>
          </p:cNvCxnSpPr>
          <p:nvPr/>
        </p:nvCxnSpPr>
        <p:spPr>
          <a:xfrm flipV="1">
            <a:off x="3742990" y="3037236"/>
            <a:ext cx="3096618" cy="6307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852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Model Estimates</a:t>
            </a:r>
            <a:endParaRPr lang="en-US" dirty="0">
              <a:solidFill>
                <a:schemeClr val="accent1">
                  <a:lumMod val="7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331283241"/>
              </p:ext>
            </p:extLst>
          </p:nvPr>
        </p:nvGraphicFramePr>
        <p:xfrm>
          <a:off x="838200" y="1399394"/>
          <a:ext cx="10515600" cy="1351280"/>
        </p:xfrm>
        <a:graphic>
          <a:graphicData uri="http://schemas.openxmlformats.org/drawingml/2006/table">
            <a:tbl>
              <a:tblPr/>
              <a:tblGrid>
                <a:gridCol w="2628900">
                  <a:extLst>
                    <a:ext uri="{9D8B030D-6E8A-4147-A177-3AD203B41FA5}">
                      <a16:colId xmlns:a16="http://schemas.microsoft.com/office/drawing/2014/main" val="3229772852"/>
                    </a:ext>
                  </a:extLst>
                </a:gridCol>
                <a:gridCol w="2628900">
                  <a:extLst>
                    <a:ext uri="{9D8B030D-6E8A-4147-A177-3AD203B41FA5}">
                      <a16:colId xmlns:a16="http://schemas.microsoft.com/office/drawing/2014/main" val="2457352552"/>
                    </a:ext>
                  </a:extLst>
                </a:gridCol>
                <a:gridCol w="2628900">
                  <a:extLst>
                    <a:ext uri="{9D8B030D-6E8A-4147-A177-3AD203B41FA5}">
                      <a16:colId xmlns:a16="http://schemas.microsoft.com/office/drawing/2014/main" val="167729749"/>
                    </a:ext>
                  </a:extLst>
                </a:gridCol>
                <a:gridCol w="2628900">
                  <a:extLst>
                    <a:ext uri="{9D8B030D-6E8A-4147-A177-3AD203B41FA5}">
                      <a16:colId xmlns:a16="http://schemas.microsoft.com/office/drawing/2014/main" val="532573089"/>
                    </a:ext>
                  </a:extLst>
                </a:gridCol>
              </a:tblGrid>
              <a:tr h="0">
                <a:tc>
                  <a:txBody>
                    <a:bodyPr/>
                    <a:lstStyle/>
                    <a:p>
                      <a:pPr fontAlgn="t"/>
                      <a:r>
                        <a:rPr lang="en-US" b="0" i="0" dirty="0">
                          <a:solidFill>
                            <a:srgbClr val="000000"/>
                          </a:solidFill>
                          <a:effectLst/>
                          <a:latin typeface="Arial" panose="020B0604020202020204" pitchFamily="34" charset="0"/>
                        </a:rPr>
                        <a:t>dose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panose="020B0604020202020204" pitchFamily="34" charset="0"/>
                        </a:rPr>
                        <a:t>age LSMEAN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gridSpan="2">
                  <a:txBody>
                    <a:bodyPr/>
                    <a:lstStyle/>
                    <a:p>
                      <a:pPr fontAlgn="t"/>
                      <a:r>
                        <a:rPr lang="en-US" b="0" i="0">
                          <a:solidFill>
                            <a:srgbClr val="000000"/>
                          </a:solidFill>
                          <a:effectLst/>
                          <a:latin typeface="Arial" panose="020B0604020202020204" pitchFamily="34" charset="0"/>
                        </a:rPr>
                        <a:t>95% Confidence Limits</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val="3627098439"/>
                  </a:ext>
                </a:extLst>
              </a:tr>
              <a:tr h="0">
                <a:tc>
                  <a:txBody>
                    <a:bodyPr/>
                    <a:lstStyle/>
                    <a:p>
                      <a:pPr fontAlgn="t"/>
                      <a:r>
                        <a:rPr lang="en-US" b="0" i="0">
                          <a:solidFill>
                            <a:srgbClr val="000000"/>
                          </a:solidFill>
                          <a:effectLst/>
                          <a:latin typeface="Arial" panose="020B0604020202020204" pitchFamily="34" charset="0"/>
                        </a:rPr>
                        <a:t>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panose="020B0604020202020204" pitchFamily="34" charset="0"/>
                        </a:rPr>
                        <a:t>76.500000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63.722045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89.277955</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56886863"/>
                  </a:ext>
                </a:extLst>
              </a:tr>
              <a:tr h="0">
                <a:tc>
                  <a:txBody>
                    <a:bodyPr/>
                    <a:lstStyle/>
                    <a:p>
                      <a:pPr fontAlgn="t"/>
                      <a:r>
                        <a:rPr lang="en-US" b="0" i="0">
                          <a:solidFill>
                            <a:srgbClr val="000000"/>
                          </a:solidFill>
                          <a:effectLst/>
                          <a:latin typeface="Arial" panose="020B0604020202020204" pitchFamily="34" charset="0"/>
                        </a:rPr>
                        <a:t>20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63.000000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51.571050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74.428950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85141215"/>
                  </a:ext>
                </a:extLst>
              </a:tr>
              <a:tr h="0">
                <a:tc>
                  <a:txBody>
                    <a:bodyPr/>
                    <a:lstStyle/>
                    <a:p>
                      <a:pPr fontAlgn="t"/>
                      <a:r>
                        <a:rPr lang="en-US" b="0" i="0">
                          <a:solidFill>
                            <a:srgbClr val="000000"/>
                          </a:solidFill>
                          <a:effectLst/>
                          <a:latin typeface="Arial" panose="020B0604020202020204" pitchFamily="34" charset="0"/>
                        </a:rPr>
                        <a:t>40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39.000000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27.571050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50.428950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08502923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37718349"/>
              </p:ext>
            </p:extLst>
          </p:nvPr>
        </p:nvGraphicFramePr>
        <p:xfrm>
          <a:off x="838200" y="4293354"/>
          <a:ext cx="10515600" cy="1625600"/>
        </p:xfrm>
        <a:graphic>
          <a:graphicData uri="http://schemas.openxmlformats.org/drawingml/2006/table">
            <a:tbl>
              <a:tblPr/>
              <a:tblGrid>
                <a:gridCol w="2628900">
                  <a:extLst>
                    <a:ext uri="{9D8B030D-6E8A-4147-A177-3AD203B41FA5}">
                      <a16:colId xmlns:a16="http://schemas.microsoft.com/office/drawing/2014/main" val="3809269653"/>
                    </a:ext>
                  </a:extLst>
                </a:gridCol>
                <a:gridCol w="2628900">
                  <a:extLst>
                    <a:ext uri="{9D8B030D-6E8A-4147-A177-3AD203B41FA5}">
                      <a16:colId xmlns:a16="http://schemas.microsoft.com/office/drawing/2014/main" val="3516838131"/>
                    </a:ext>
                  </a:extLst>
                </a:gridCol>
                <a:gridCol w="2628900">
                  <a:extLst>
                    <a:ext uri="{9D8B030D-6E8A-4147-A177-3AD203B41FA5}">
                      <a16:colId xmlns:a16="http://schemas.microsoft.com/office/drawing/2014/main" val="3116391531"/>
                    </a:ext>
                  </a:extLst>
                </a:gridCol>
                <a:gridCol w="2628900">
                  <a:extLst>
                    <a:ext uri="{9D8B030D-6E8A-4147-A177-3AD203B41FA5}">
                      <a16:colId xmlns:a16="http://schemas.microsoft.com/office/drawing/2014/main" val="123810309"/>
                    </a:ext>
                  </a:extLst>
                </a:gridCol>
              </a:tblGrid>
              <a:tr h="0">
                <a:tc>
                  <a:txBody>
                    <a:bodyPr/>
                    <a:lstStyle/>
                    <a:p>
                      <a:pPr fontAlgn="t"/>
                      <a:r>
                        <a:rPr lang="en-US" b="0" i="0">
                          <a:solidFill>
                            <a:srgbClr val="000000"/>
                          </a:solidFill>
                          <a:effectLst/>
                          <a:latin typeface="Arial" panose="020B0604020202020204" pitchFamily="34" charset="0"/>
                        </a:rPr>
                        <a:t>dose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age LSMEAN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Standard</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Error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Pr &gt; |t|</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84901721"/>
                  </a:ext>
                </a:extLst>
              </a:tr>
              <a:tr h="0">
                <a:tc>
                  <a:txBody>
                    <a:bodyPr/>
                    <a:lstStyle/>
                    <a:p>
                      <a:pPr fontAlgn="t"/>
                      <a:r>
                        <a:rPr lang="en-US" b="0" i="0">
                          <a:solidFill>
                            <a:srgbClr val="000000"/>
                          </a:solidFill>
                          <a:effectLst/>
                          <a:latin typeface="Arial" panose="020B0604020202020204" pitchFamily="34" charset="0"/>
                        </a:rPr>
                        <a:t>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76.5000000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5.8055616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&lt;.0001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58593999"/>
                  </a:ext>
                </a:extLst>
              </a:tr>
              <a:tr h="0">
                <a:tc>
                  <a:txBody>
                    <a:bodyPr/>
                    <a:lstStyle/>
                    <a:p>
                      <a:pPr fontAlgn="t"/>
                      <a:r>
                        <a:rPr lang="en-US" b="0" i="0">
                          <a:solidFill>
                            <a:srgbClr val="000000"/>
                          </a:solidFill>
                          <a:effectLst/>
                          <a:latin typeface="Arial" panose="020B0604020202020204" pitchFamily="34" charset="0"/>
                        </a:rPr>
                        <a:t>20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63.0000000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5.1926522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&lt;.0001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71046131"/>
                  </a:ext>
                </a:extLst>
              </a:tr>
              <a:tr h="0">
                <a:tc>
                  <a:txBody>
                    <a:bodyPr/>
                    <a:lstStyle/>
                    <a:p>
                      <a:pPr fontAlgn="t"/>
                      <a:r>
                        <a:rPr lang="en-US" b="0" i="0">
                          <a:solidFill>
                            <a:srgbClr val="000000"/>
                          </a:solidFill>
                          <a:effectLst/>
                          <a:latin typeface="Arial" panose="020B0604020202020204" pitchFamily="34" charset="0"/>
                        </a:rPr>
                        <a:t>40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39.0000000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5.1926522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&lt;.0001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650363071"/>
                  </a:ext>
                </a:extLst>
              </a:tr>
            </a:tbl>
          </a:graphicData>
        </a:graphic>
      </p:graphicFrame>
      <p:sp>
        <p:nvSpPr>
          <p:cNvPr id="3" name="TextBox 2"/>
          <p:cNvSpPr txBox="1"/>
          <p:nvPr/>
        </p:nvSpPr>
        <p:spPr>
          <a:xfrm>
            <a:off x="4784436" y="3106079"/>
            <a:ext cx="5187574" cy="923330"/>
          </a:xfrm>
          <a:prstGeom prst="rect">
            <a:avLst/>
          </a:prstGeom>
          <a:noFill/>
        </p:spPr>
        <p:txBody>
          <a:bodyPr wrap="none" rtlCol="0">
            <a:spAutoFit/>
          </a:bodyPr>
          <a:lstStyle/>
          <a:p>
            <a:r>
              <a:rPr lang="en-US" dirty="0" smtClean="0"/>
              <a:t>These are essentially the mean estimates, but</a:t>
            </a:r>
          </a:p>
          <a:p>
            <a:r>
              <a:rPr lang="en-US" dirty="0" smtClean="0"/>
              <a:t>as our models get more complicated they will not be!</a:t>
            </a:r>
          </a:p>
          <a:p>
            <a:r>
              <a:rPr lang="en-US" dirty="0" smtClean="0"/>
              <a:t>Use </a:t>
            </a:r>
            <a:r>
              <a:rPr lang="en-US" dirty="0" err="1" smtClean="0"/>
              <a:t>lsmeans</a:t>
            </a:r>
            <a:r>
              <a:rPr lang="en-US" dirty="0" smtClean="0"/>
              <a:t> to get the model based estimate. </a:t>
            </a:r>
            <a:endParaRPr lang="en-US" dirty="0"/>
          </a:p>
        </p:txBody>
      </p:sp>
    </p:spTree>
    <p:extLst>
      <p:ext uri="{BB962C8B-B14F-4D97-AF65-F5344CB8AC3E}">
        <p14:creationId xmlns:p14="http://schemas.microsoft.com/office/powerpoint/2010/main" val="3392722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1966</Words>
  <Application>Microsoft Office PowerPoint</Application>
  <PresentationFormat>Widescreen</PresentationFormat>
  <Paragraphs>565</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Cambria Math</vt:lpstr>
      <vt:lpstr>Courier New</vt:lpstr>
      <vt:lpstr>Wingdings</vt:lpstr>
      <vt:lpstr>Office Theme</vt:lpstr>
      <vt:lpstr>A/B testing  -or- Randomized controlled trial -or- Completely Randomized Designs</vt:lpstr>
      <vt:lpstr>PowerPoint Presentation</vt:lpstr>
      <vt:lpstr>PowerPoint Presentation</vt:lpstr>
      <vt:lpstr>Example 1</vt:lpstr>
      <vt:lpstr>Our Plan: </vt:lpstr>
      <vt:lpstr>PowerPoint Presentation</vt:lpstr>
      <vt:lpstr>PowerPoint Presentation</vt:lpstr>
      <vt:lpstr>PowerPoint Presentation</vt:lpstr>
      <vt:lpstr>Model Estimates</vt:lpstr>
      <vt:lpstr>Model Based Estimated Differences</vt:lpstr>
      <vt:lpstr>Contrasts</vt:lpstr>
      <vt:lpstr>PowerPoint Presentation</vt:lpstr>
      <vt:lpstr>On Multiple Comparisons:</vt:lpstr>
      <vt:lpstr>PowerPoint Presentation</vt:lpstr>
      <vt:lpstr>PowerPoint Presentation</vt:lpstr>
      <vt:lpstr>Adjusting for multiple comparisons</vt:lpstr>
      <vt:lpstr>Bonferroni Adjustment</vt:lpstr>
      <vt:lpstr>Revisiting this problem with Bonferroni adjustment.  </vt:lpstr>
      <vt:lpstr>Adjusting for multiple Comparisons</vt:lpstr>
      <vt:lpstr>Tukey-Kramer Adjustment</vt:lpstr>
      <vt:lpstr>Doing this in SAS</vt:lpstr>
      <vt:lpstr>PowerPoint Presentation</vt:lpstr>
      <vt:lpstr>PowerPoint Presentation</vt:lpstr>
      <vt:lpstr>PowerPoint Presentation</vt:lpstr>
      <vt:lpstr>Adjusting for multiple comparisons</vt:lpstr>
      <vt:lpstr>ANOVA</vt:lpstr>
      <vt:lpstr>PowerPoint Presentation</vt:lpstr>
      <vt:lpstr>Example 2</vt:lpstr>
      <vt:lpstr>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contrast statement</vt:lpstr>
      <vt:lpstr>PowerPoint Presentation</vt:lpstr>
      <vt:lpstr>PowerPoint Presentation</vt:lpstr>
      <vt:lpstr>PowerPoint Presentation</vt:lpstr>
      <vt:lpstr>PowerPoint Presentation</vt:lpstr>
      <vt:lpstr>PowerPoint Presentation</vt:lpstr>
    </vt:vector>
  </TitlesOfParts>
  <Company>North Carolina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 testing  -or- Randomized controlled trial -or- Completely Randomized Designs</dc:title>
  <dc:creator>Matt Wheeler</dc:creator>
  <cp:lastModifiedBy>Matt Wheeler</cp:lastModifiedBy>
  <cp:revision>26</cp:revision>
  <dcterms:created xsi:type="dcterms:W3CDTF">2018-12-24T01:07:46Z</dcterms:created>
  <dcterms:modified xsi:type="dcterms:W3CDTF">2018-12-24T20:47:37Z</dcterms:modified>
</cp:coreProperties>
</file>