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7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5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823F-FFF3-4426-B587-6C7288780AE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Multiple Factors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W Wheeler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4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interactions and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do not always get to model main effects, so if we have treatments, we need to check for interactions: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 Effects – </a:t>
            </a:r>
            <a:r>
              <a:rPr lang="en-US" dirty="0" smtClean="0"/>
              <a:t>Direct effect on the response of interest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Two way interaction- </a:t>
            </a:r>
            <a:r>
              <a:rPr lang="en-US" dirty="0" smtClean="0"/>
              <a:t>Interaction between two factors of interest.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Three way or higher- </a:t>
            </a:r>
            <a:r>
              <a:rPr lang="en-US" dirty="0" smtClean="0"/>
              <a:t>Interactions between three or more factors of interest (these are usually considered implausible and no people don’t usually worry about them - we will not investigate them further in this course)</a:t>
            </a:r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9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SAS and coding: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ignored how SAS is coding our factors and our treatments, because we have been able to get along just fine saying: Experimental Unit 1 gets treatment 1. As we get more factors, it is nice to understand how SAS is coding the variables.  This will give insight into how to design a more complicated experiment and how to analyze complicated contrasts.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design our experiment wrong, we may not be able to estimate something after we have collected our data. We have to be </a:t>
            </a:r>
            <a:r>
              <a:rPr lang="en-US" dirty="0" err="1" smtClean="0"/>
              <a:t>carefull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0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3491"/>
            <a:ext cx="10439400" cy="163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GLM Uses a type of dummy coding that estimates a ‘global’ mean by default. By dummy we say that the variable is 1 if the treatment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applied</a:t>
            </a:r>
            <a:r>
              <a:rPr lang="en-US" dirty="0" smtClean="0"/>
              <a:t> 0 otherwise.  SAS is going to give you matrices like this so you are going to need to know what it is doing.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29173"/>
              </p:ext>
            </p:extLst>
          </p:nvPr>
        </p:nvGraphicFramePr>
        <p:xfrm>
          <a:off x="1865748" y="2789382"/>
          <a:ext cx="7795488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470">
                  <a:extLst>
                    <a:ext uri="{9D8B030D-6E8A-4147-A177-3AD203B41FA5}">
                      <a16:colId xmlns:a16="http://schemas.microsoft.com/office/drawing/2014/main" val="1117151826"/>
                    </a:ext>
                  </a:extLst>
                </a:gridCol>
                <a:gridCol w="524628">
                  <a:extLst>
                    <a:ext uri="{9D8B030D-6E8A-4147-A177-3AD203B41FA5}">
                      <a16:colId xmlns:a16="http://schemas.microsoft.com/office/drawing/2014/main" val="1291259936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1407068295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3562333598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1147826261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2114515255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3268943967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672197525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4000811248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4254579589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3484648556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228497005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`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Flour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Kitchen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Flour*Kitchen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2743"/>
                  </a:ext>
                </a:extLst>
              </a:tr>
              <a:tr h="298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Intercept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1*1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1*2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2*1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2*2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3*1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3*2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00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81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1974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09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8953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301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81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27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Factors + Interactions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problem with the way </a:t>
            </a:r>
            <a:r>
              <a:rPr lang="en-US" dirty="0" smtClean="0">
                <a:solidFill>
                  <a:srgbClr val="FF0000"/>
                </a:solidFill>
              </a:rPr>
              <a:t>SAS</a:t>
            </a:r>
            <a:r>
              <a:rPr lang="en-US" dirty="0" smtClean="0"/>
              <a:t> codes it is that it is based upon a model that has too many parameters. Unfortunately you must think of it in this way to use </a:t>
            </a:r>
            <a:r>
              <a:rPr lang="en-US" dirty="0" smtClean="0">
                <a:solidFill>
                  <a:srgbClr val="FF0000"/>
                </a:solidFill>
              </a:rPr>
              <a:t>SAS </a:t>
            </a:r>
            <a:r>
              <a:rPr lang="en-US" dirty="0" smtClean="0"/>
              <a:t>(or any standard software package).  You can never estimate all of these parameters, but you can estimate </a:t>
            </a:r>
            <a:r>
              <a:rPr lang="en-US" dirty="0" smtClean="0">
                <a:solidFill>
                  <a:srgbClr val="FF0000"/>
                </a:solidFill>
              </a:rPr>
              <a:t>FUNCTIONS </a:t>
            </a:r>
            <a:r>
              <a:rPr lang="en-US" dirty="0" smtClean="0"/>
              <a:t>of these parameters, and you will have to be able to play with these functions to be able to do a contrast or estimate statement.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you figure this out you will be able to do it for other types of data.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610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907372"/>
              </p:ext>
            </p:extLst>
          </p:nvPr>
        </p:nvGraphicFramePr>
        <p:xfrm>
          <a:off x="755072" y="2056534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673959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66527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8499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214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Flour - 1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Flour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Flour – 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Kitchen –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+ 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K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+(FK)</a:t>
                      </a:r>
                      <a:r>
                        <a:rPr lang="en-US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 + F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 K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+(FK)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21</a:t>
                      </a:r>
                      <a:endParaRPr kumimoji="0" lang="en-US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 + F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 K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+(FK)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32</a:t>
                      </a:r>
                      <a:endParaRPr kumimoji="0" lang="en-US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8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Kitchen – 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 + 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K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+(FK)</a:t>
                      </a:r>
                      <a:r>
                        <a:rPr lang="en-US" baseline="-250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 + F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 K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+(FK)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 + F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 K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+(FK)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32</a:t>
                      </a:r>
                      <a:endParaRPr kumimoji="0" lang="en-US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766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62010" y="486874"/>
            <a:ext cx="6126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different (in my opinion easier)</a:t>
            </a:r>
          </a:p>
          <a:p>
            <a:r>
              <a:rPr lang="en-US" sz="3200" dirty="0" smtClean="0"/>
              <a:t> way to think of it: you can estimate</a:t>
            </a:r>
          </a:p>
          <a:p>
            <a:r>
              <a:rPr lang="en-US" sz="3200" dirty="0" smtClean="0"/>
              <a:t>any of the boxes.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62010" y="3474115"/>
            <a:ext cx="77017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you can estimate any box minus any other</a:t>
            </a:r>
          </a:p>
          <a:p>
            <a:r>
              <a:rPr lang="en-US" sz="3200" dirty="0" smtClean="0"/>
              <a:t>box or any combination of boxes.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65382" y="5227782"/>
            <a:ext cx="96242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Average effect of Flour-1 vs. Flour- 2: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0.5*</a:t>
            </a:r>
            <a:r>
              <a:rPr lang="en-US" sz="2000" dirty="0" smtClean="0"/>
              <a:t>[</a:t>
            </a:r>
            <a:r>
              <a:rPr lang="en-US" dirty="0" smtClean="0"/>
              <a:t>M </a:t>
            </a:r>
            <a:r>
              <a:rPr lang="en-US" dirty="0"/>
              <a:t>+ F</a:t>
            </a:r>
            <a:r>
              <a:rPr lang="en-US" baseline="-25000" dirty="0"/>
              <a:t>1</a:t>
            </a:r>
            <a:r>
              <a:rPr lang="en-US" dirty="0"/>
              <a:t> + K</a:t>
            </a:r>
            <a:r>
              <a:rPr lang="en-US" baseline="-25000" dirty="0"/>
              <a:t>1</a:t>
            </a:r>
            <a:r>
              <a:rPr lang="en-US" dirty="0"/>
              <a:t> +(</a:t>
            </a:r>
            <a:r>
              <a:rPr lang="en-US" dirty="0" smtClean="0"/>
              <a:t>FK)</a:t>
            </a:r>
            <a:r>
              <a:rPr lang="en-US" baseline="-25000" dirty="0" smtClean="0"/>
              <a:t>11 </a:t>
            </a:r>
            <a:r>
              <a:rPr lang="en-US" dirty="0" smtClean="0"/>
              <a:t>+ M </a:t>
            </a:r>
            <a:r>
              <a:rPr lang="en-US" dirty="0"/>
              <a:t>+ F</a:t>
            </a:r>
            <a:r>
              <a:rPr lang="en-US" baseline="-25000" dirty="0"/>
              <a:t>1</a:t>
            </a:r>
            <a:r>
              <a:rPr lang="en-US" dirty="0"/>
              <a:t> + K</a:t>
            </a:r>
            <a:r>
              <a:rPr lang="en-US" baseline="-25000" dirty="0"/>
              <a:t>2</a:t>
            </a:r>
            <a:r>
              <a:rPr lang="en-US" dirty="0"/>
              <a:t> +(</a:t>
            </a:r>
            <a:r>
              <a:rPr lang="en-US" dirty="0" smtClean="0"/>
              <a:t>FK)</a:t>
            </a:r>
            <a:r>
              <a:rPr lang="en-US" baseline="-25000" dirty="0" smtClean="0"/>
              <a:t>12</a:t>
            </a:r>
            <a:r>
              <a:rPr lang="en-US" sz="2000" dirty="0" smtClean="0"/>
              <a:t>]</a:t>
            </a:r>
            <a:r>
              <a:rPr lang="en-US" dirty="0" smtClean="0"/>
              <a:t>-0.5</a:t>
            </a:r>
            <a:r>
              <a:rPr lang="en-US" sz="2000" dirty="0" smtClean="0"/>
              <a:t>[</a:t>
            </a:r>
            <a:r>
              <a:rPr lang="en-US" dirty="0">
                <a:solidFill>
                  <a:prstClr val="black"/>
                </a:solidFill>
              </a:rPr>
              <a:t>M + F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+ K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+(</a:t>
            </a:r>
            <a:r>
              <a:rPr lang="en-US" dirty="0" smtClean="0">
                <a:solidFill>
                  <a:prstClr val="black"/>
                </a:solidFill>
              </a:rPr>
              <a:t>FK)</a:t>
            </a:r>
            <a:r>
              <a:rPr lang="en-US" baseline="-25000" dirty="0" smtClean="0">
                <a:solidFill>
                  <a:prstClr val="black"/>
                </a:solidFill>
              </a:rPr>
              <a:t>21</a:t>
            </a:r>
            <a:r>
              <a:rPr lang="en-US" dirty="0" smtClean="0">
                <a:solidFill>
                  <a:prstClr val="black"/>
                </a:solidFill>
              </a:rPr>
              <a:t> + M </a:t>
            </a:r>
            <a:r>
              <a:rPr lang="en-US" dirty="0">
                <a:solidFill>
                  <a:prstClr val="black"/>
                </a:solidFill>
              </a:rPr>
              <a:t>+ F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+ K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+(</a:t>
            </a:r>
            <a:r>
              <a:rPr lang="en-US" dirty="0" smtClean="0">
                <a:solidFill>
                  <a:prstClr val="black"/>
                </a:solidFill>
              </a:rPr>
              <a:t>FK)</a:t>
            </a:r>
            <a:r>
              <a:rPr lang="en-US" baseline="-25000" dirty="0" smtClean="0">
                <a:solidFill>
                  <a:prstClr val="black"/>
                </a:solidFill>
              </a:rPr>
              <a:t>22</a:t>
            </a:r>
            <a:r>
              <a:rPr lang="en-US" sz="2000" dirty="0" smtClean="0"/>
              <a:t>]</a:t>
            </a:r>
          </a:p>
          <a:p>
            <a:pPr algn="ctr"/>
            <a:r>
              <a:rPr lang="en-US" dirty="0"/>
              <a:t>0.5</a:t>
            </a:r>
            <a:r>
              <a:rPr lang="en-US" dirty="0" smtClean="0"/>
              <a:t>*</a:t>
            </a:r>
            <a:r>
              <a:rPr lang="en-US" sz="2000" dirty="0" smtClean="0"/>
              <a:t>[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K</a:t>
            </a:r>
            <a:r>
              <a:rPr lang="en-US" baseline="-25000" dirty="0"/>
              <a:t>1</a:t>
            </a:r>
            <a:r>
              <a:rPr lang="en-US" dirty="0"/>
              <a:t> +(FK)</a:t>
            </a:r>
            <a:r>
              <a:rPr lang="en-US" baseline="-25000" dirty="0"/>
              <a:t>11 </a:t>
            </a:r>
            <a:r>
              <a:rPr lang="en-US" dirty="0" smtClean="0"/>
              <a:t>+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+(</a:t>
            </a:r>
            <a:r>
              <a:rPr lang="en-US" dirty="0"/>
              <a:t>FK)</a:t>
            </a:r>
            <a:r>
              <a:rPr lang="en-US" baseline="-25000" dirty="0"/>
              <a:t>12</a:t>
            </a:r>
            <a:r>
              <a:rPr lang="en-US" sz="2000" dirty="0"/>
              <a:t>]</a:t>
            </a:r>
            <a:r>
              <a:rPr lang="en-US" dirty="0"/>
              <a:t>-0.5</a:t>
            </a:r>
            <a:r>
              <a:rPr lang="en-US" sz="2000" dirty="0" smtClean="0"/>
              <a:t>[</a:t>
            </a:r>
            <a:r>
              <a:rPr lang="en-US" dirty="0" smtClean="0">
                <a:solidFill>
                  <a:prstClr val="black"/>
                </a:solidFill>
              </a:rPr>
              <a:t> F</a:t>
            </a:r>
            <a:r>
              <a:rPr lang="en-US" baseline="-25000" dirty="0" smtClean="0">
                <a:solidFill>
                  <a:prstClr val="black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 +(</a:t>
            </a:r>
            <a:r>
              <a:rPr lang="en-US" dirty="0">
                <a:solidFill>
                  <a:prstClr val="black"/>
                </a:solidFill>
              </a:rPr>
              <a:t>FK)</a:t>
            </a:r>
            <a:r>
              <a:rPr lang="en-US" baseline="-25000" dirty="0">
                <a:solidFill>
                  <a:prstClr val="black"/>
                </a:solidFill>
              </a:rPr>
              <a:t>21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+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+(</a:t>
            </a:r>
            <a:r>
              <a:rPr lang="en-US" dirty="0">
                <a:solidFill>
                  <a:prstClr val="black"/>
                </a:solidFill>
              </a:rPr>
              <a:t>FK)</a:t>
            </a:r>
            <a:r>
              <a:rPr lang="en-US" baseline="-25000" dirty="0">
                <a:solidFill>
                  <a:prstClr val="black"/>
                </a:solidFill>
              </a:rPr>
              <a:t>22</a:t>
            </a:r>
            <a:r>
              <a:rPr lang="en-US" sz="2000" dirty="0"/>
              <a:t>]</a:t>
            </a:r>
          </a:p>
          <a:p>
            <a:r>
              <a:rPr lang="en-US" baseline="-25000" dirty="0" smtClean="0"/>
              <a:t> 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 on the estimate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SAS has a class variable it codes it in ascending order. It does the same for interaction effects too. This coding goes through to the estimate and contrast statement.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For example: If I have the statement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r>
              <a:rPr lang="en-US" dirty="0" smtClean="0"/>
              <a:t> response =A B A*B;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A and B have two levels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Then….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855"/>
            <a:ext cx="10515600" cy="59091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Then if I use an estimate statement SAS expects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A:  (1) (2)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B:   (1) (2)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AB: (11) (12) (21) (22)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Thus if I want to estimate A</a:t>
            </a:r>
            <a:r>
              <a:rPr lang="en-US" baseline="-25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+ (AB)</a:t>
            </a:r>
            <a:r>
              <a:rPr lang="en-US" baseline="-25000" dirty="0" smtClean="0"/>
              <a:t>11</a:t>
            </a:r>
            <a:r>
              <a:rPr lang="en-US" dirty="0" smtClean="0"/>
              <a:t> - [A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en-US" dirty="0" smtClean="0"/>
              <a:t> + (AB)</a:t>
            </a:r>
            <a:r>
              <a:rPr lang="en-US" baseline="-25000" dirty="0" smtClean="0"/>
              <a:t>22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use the statement: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stimate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‘name of estimate’</a:t>
            </a:r>
            <a:r>
              <a:rPr lang="en-US" dirty="0" smtClean="0"/>
              <a:t> A 1 -1  B 1 -1 A*B 1 0 0 -1;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7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91" y="2072099"/>
            <a:ext cx="116378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chew;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*remove chef this time class variables;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kitchen flour;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*Only main effects for now;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chew = flour kitchen flour*kitchen;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* the '*' is an interaction;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estimate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'Mean Flour 1 vs Flour 2'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flour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flour*kitchen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-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-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1  2 3               (1,1) (1,2) (1,3) (2,1) (2,2) (2,3)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										 The above is the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treatment coding's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of flour and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flour*kitchen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270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34634"/>
              </p:ext>
            </p:extLst>
          </p:nvPr>
        </p:nvGraphicFramePr>
        <p:xfrm>
          <a:off x="828964" y="1514172"/>
          <a:ext cx="10515600" cy="12242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6490918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33226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38605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27654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11602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|t|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65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Flour 1 vs Flour 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-2.56055000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0.54930180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-4.66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353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2873" y="717259"/>
            <a:ext cx="615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new effect with the interaction: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32873" y="3592945"/>
            <a:ext cx="560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smtClean="0"/>
              <a:t>one without the </a:t>
            </a:r>
            <a:r>
              <a:rPr lang="en-US" sz="3200" dirty="0"/>
              <a:t>interaction: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65451"/>
              </p:ext>
            </p:extLst>
          </p:nvPr>
        </p:nvGraphicFramePr>
        <p:xfrm>
          <a:off x="828964" y="4682245"/>
          <a:ext cx="10515600" cy="12242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8278942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947410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17643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251732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3485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|t|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01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Flour 1 vs Flour 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-2.45063051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0.50678097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-4.84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5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3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 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effects of a variety of wheat and pesticide level were investigated. Three types of wheat (A,B and C) and three pesticides were used (‘</a:t>
            </a:r>
            <a:r>
              <a:rPr lang="en-US" dirty="0" err="1" smtClean="0"/>
              <a:t>None’,’Low’,’Heavy</a:t>
            </a:r>
            <a:r>
              <a:rPr lang="en-US" dirty="0" smtClean="0"/>
              <a:t>’). The yield in bushels is recorded for each plot: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32251"/>
              </p:ext>
            </p:extLst>
          </p:nvPr>
        </p:nvGraphicFramePr>
        <p:xfrm>
          <a:off x="2032000" y="388773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5617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43897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78260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4545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8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115 ,101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120, 127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136, 130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96, 94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113, 108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117, 124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4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98, 109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110, 122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130, 128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2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Factors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a </a:t>
            </a:r>
            <a:r>
              <a:rPr lang="en-US" dirty="0" smtClean="0">
                <a:solidFill>
                  <a:srgbClr val="FF0000"/>
                </a:solidFill>
              </a:rPr>
              <a:t>Block</a:t>
            </a:r>
            <a:r>
              <a:rPr lang="en-US" dirty="0" smtClean="0"/>
              <a:t> is a variable that controls variability that is not associated with your factor.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analyze a block we put it into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class statement (this tells SAS how to ‘code it’ – more on this later)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then put it into the model statement.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00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37" y="10035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Factor</a:t>
            </a:r>
            <a:r>
              <a:rPr lang="en-US" dirty="0"/>
              <a:t>: </a:t>
            </a:r>
            <a:r>
              <a:rPr lang="en-US" dirty="0" smtClean="0"/>
              <a:t>Wheat Type and Amount of Pesticide.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smtClean="0"/>
              <a:t>None.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Experimental Unit</a:t>
            </a:r>
            <a:r>
              <a:rPr lang="en-US" dirty="0"/>
              <a:t>:  </a:t>
            </a:r>
            <a:r>
              <a:rPr lang="en-US" dirty="0" smtClean="0"/>
              <a:t>Plot of Land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Measurement</a:t>
            </a:r>
            <a:r>
              <a:rPr lang="en-US" b="1" dirty="0" smtClean="0"/>
              <a:t>: </a:t>
            </a:r>
            <a:r>
              <a:rPr lang="en-US" dirty="0" smtClean="0"/>
              <a:t>Crop Yield. 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Tests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of Interest</a:t>
            </a:r>
            <a:r>
              <a:rPr lang="en-US" dirty="0"/>
              <a:t>: </a:t>
            </a:r>
            <a:r>
              <a:rPr lang="en-US" dirty="0" smtClean="0"/>
              <a:t>Differences between yield in wheat type.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smtClean="0"/>
              <a:t>        Differences between Pesticide type.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Is there an interaction?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Experiment Wise Error Rate</a:t>
            </a:r>
            <a:r>
              <a:rPr lang="en-US" dirty="0"/>
              <a:t>: </a:t>
            </a:r>
            <a:r>
              <a:rPr lang="el-GR" dirty="0"/>
              <a:t>α</a:t>
            </a:r>
            <a:r>
              <a:rPr lang="en-US" dirty="0"/>
              <a:t>=0.05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2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1201" y="769556"/>
            <a:ext cx="53109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/*Example 2 Class 4*/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crop;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pesticide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$2.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variety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$2.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yield;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datalines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A 115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A 101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 A 120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 A 127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 A 136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 A 130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B 96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B 94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 B 113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 B 108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 B 117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 B 124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C 98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C 109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 C 110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 C 122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 C 130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 C 128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62181" y="400224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Characters vs. Numbers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26182" y="253350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*FIRST CHECK TO SEE IF THERE IS AN INTERACTION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crop;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pesticide variety;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yield = pesticide variety variety*pesticide;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11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interaction: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41615"/>
              </p:ext>
            </p:extLst>
          </p:nvPr>
        </p:nvGraphicFramePr>
        <p:xfrm>
          <a:off x="838200" y="2097217"/>
          <a:ext cx="10515600" cy="135128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7488157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72991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60155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976463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35269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03852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Type III SS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 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 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&gt; 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2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pesticide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1938.777778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969.388889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71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variety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498.777778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249.388889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0.0138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66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pesticide*variety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8.888889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2.222222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0.9912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35356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421091" y="2890983"/>
            <a:ext cx="1016000" cy="757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4654" y="4784436"/>
            <a:ext cx="152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interaction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0"/>
            <a:endCxn id="5" idx="3"/>
          </p:cNvCxnSpPr>
          <p:nvPr/>
        </p:nvCxnSpPr>
        <p:spPr>
          <a:xfrm flipV="1">
            <a:off x="8448774" y="3537448"/>
            <a:ext cx="1121107" cy="124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8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model fit.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Note we can use Tukey because there are an equal amount of observations in each bin.  That is we have a </a:t>
            </a:r>
            <a:r>
              <a:rPr lang="en-US" dirty="0" smtClean="0">
                <a:solidFill>
                  <a:schemeClr val="accent1"/>
                </a:solidFill>
              </a:rPr>
              <a:t>BALANCED</a:t>
            </a:r>
            <a:r>
              <a:rPr lang="en-US" dirty="0" smtClean="0"/>
              <a:t> design.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8691" y="3142918"/>
            <a:ext cx="70658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*NO INTERACTION, REDUCE THE MODEL AND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*MAKE ESTIMATES: NOTE THE WAY SAS CODES IT!;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crop;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pesticide variety;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yield = pesticide variety;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pesticide/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tukey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variety/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tukey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26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92929"/>
              </p:ext>
            </p:extLst>
          </p:nvPr>
        </p:nvGraphicFramePr>
        <p:xfrm>
          <a:off x="912091" y="756675"/>
          <a:ext cx="10515600" cy="196342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6136143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373790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595077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57638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6548813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Least Squares Means for Effect pesticide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16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Difference Between</a:t>
                      </a:r>
                      <a:b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Simultaneous 95% Confidence Limits</a:t>
                      </a:r>
                      <a:b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)-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(j)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51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10.833333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3.236010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18.430657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38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25.333333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17.736010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32.930657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7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14.500000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6.902677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22.097323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2778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14830"/>
              </p:ext>
            </p:extLst>
          </p:nvPr>
        </p:nvGraphicFramePr>
        <p:xfrm>
          <a:off x="912091" y="3684602"/>
          <a:ext cx="10515600" cy="196342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3986585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58912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507895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136243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2270243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Least Squares Means for Effect variety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0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Difference Between</a:t>
                      </a:r>
                      <a:b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Simultaneous 95% Confidence Limits</a:t>
                      </a:r>
                      <a:b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)-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(j)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4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12.833333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5.236010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20.430657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8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5.333333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-2.263990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12.930657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6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-7.500000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-15.097323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0.097323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36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16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0544"/>
            <a:ext cx="10515600" cy="1325563"/>
          </a:xfrm>
        </p:spPr>
        <p:txBody>
          <a:bodyPr/>
          <a:lstStyle/>
          <a:p>
            <a:r>
              <a:rPr lang="en-US" dirty="0" smtClean="0"/>
              <a:t>Multiple Comparisons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of the above technically controls at the </a:t>
            </a:r>
            <a:r>
              <a:rPr lang="el-GR" dirty="0" smtClean="0"/>
              <a:t>α</a:t>
            </a:r>
            <a:r>
              <a:rPr lang="en-US" dirty="0" smtClean="0"/>
              <a:t>=0.05 rate for the given set of tests.  We have 3 tests: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The test for the interaction.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The effect of pesticide.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The effect of variety.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can have guarantee a </a:t>
            </a:r>
            <a:r>
              <a:rPr lang="el-GR" dirty="0"/>
              <a:t>α</a:t>
            </a:r>
            <a:r>
              <a:rPr lang="en-US" dirty="0"/>
              <a:t>=0.05 </a:t>
            </a:r>
            <a:r>
              <a:rPr lang="en-US" dirty="0" smtClean="0"/>
              <a:t>with an </a:t>
            </a:r>
            <a:r>
              <a:rPr lang="en-US" dirty="0" smtClean="0">
                <a:solidFill>
                  <a:schemeClr val="accent1"/>
                </a:solidFill>
              </a:rPr>
              <a:t>ADITIONAL</a:t>
            </a:r>
            <a:r>
              <a:rPr lang="en-US" dirty="0" smtClean="0"/>
              <a:t> BF adjustment.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99701"/>
              </p:ext>
            </p:extLst>
          </p:nvPr>
        </p:nvGraphicFramePr>
        <p:xfrm>
          <a:off x="699655" y="885984"/>
          <a:ext cx="10515600" cy="22377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566686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30440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886216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960942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946471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Least Squares Means for Effect pesticide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Difference Between</a:t>
                      </a:r>
                      <a:b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Simultaneous 98.33% Confidence</a:t>
                      </a:r>
                      <a:b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Limits for 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)-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(j)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8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10.833333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1.524534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20.142132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1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25.333333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16.024534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34.642132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9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14.500000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5.191201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23.808799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017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29758"/>
              </p:ext>
            </p:extLst>
          </p:nvPr>
        </p:nvGraphicFramePr>
        <p:xfrm>
          <a:off x="699655" y="4497403"/>
          <a:ext cx="10515600" cy="22377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886967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42985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79461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86176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8163562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Least Squares Means for Effect variety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Difference Between</a:t>
                      </a:r>
                      <a:b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Simultaneous 98.33% Confidence</a:t>
                      </a:r>
                      <a:b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Limits for 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)-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(j)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0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12.833333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3.524534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22.142132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836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5.333333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-3.975466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14.642132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09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-7.500000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-16.808799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1.808799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829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2627" y="3625897"/>
            <a:ext cx="786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conclusion, but this time it is at a guaranteed 0.05 error rate. CI are a wider.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7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Observed Covariates that are not Blocks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talked about blocking, we stated that these are variables that we can’t control but we can deal with in our experimental plan, e.g.,  Kroger/Harris Teeter.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times when we have an observed variable, that we can’t control, but it may impact what we are measuring.  We should include these things in our model. </a:t>
            </a:r>
          </a:p>
        </p:txBody>
      </p:sp>
    </p:spTree>
    <p:extLst>
      <p:ext uri="{BB962C8B-B14F-4D97-AF65-F5344CB8AC3E}">
        <p14:creationId xmlns:p14="http://schemas.microsoft.com/office/powerpoint/2010/main" val="1407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Example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I was looking at the spending increases due to a marketing campaign.  Naturally, I would expect people with more money to spend more.  What if, by chance, I assigned more wealthy people to the marketing campaign, as compared to the control.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758"/>
              </p:ext>
            </p:extLst>
          </p:nvPr>
        </p:nvGraphicFramePr>
        <p:xfrm>
          <a:off x="2032000" y="411864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00773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54767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2134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&lt; $100,000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&gt;$100,000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4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Campaign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84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7818" y="5544944"/>
            <a:ext cx="843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 don’t control for the income, I might falsely conclude the new campaign will increase</a:t>
            </a:r>
          </a:p>
          <a:p>
            <a:r>
              <a:rPr lang="en-US" dirty="0" smtClean="0"/>
              <a:t>spending.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small college wants to compare the salaries of faculty in three areas: 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cience, humanities and business. Their salaries are recorded as well as their years of experience (</a:t>
            </a:r>
            <a:r>
              <a:rPr lang="en-US" dirty="0" err="1" smtClean="0"/>
              <a:t>salary,experience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85013"/>
              </p:ext>
            </p:extLst>
          </p:nvPr>
        </p:nvGraphicFramePr>
        <p:xfrm>
          <a:off x="2032000" y="3779621"/>
          <a:ext cx="812799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63403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6979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109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Humanities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(35,2)</a:t>
                      </a:r>
                      <a:r>
                        <a:rPr lang="en-US" baseline="0" dirty="0" smtClean="0"/>
                        <a:t> (47,7) (65,22) </a:t>
                      </a:r>
                    </a:p>
                    <a:p>
                      <a:r>
                        <a:rPr lang="en-US" dirty="0" smtClean="0"/>
                        <a:t>  (51,14) (45,4)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(68,28)</a:t>
                      </a:r>
                      <a:r>
                        <a:rPr lang="en-US" baseline="0" dirty="0" smtClean="0"/>
                        <a:t> (54,17) (38,6) (59,19) (47,10) (36,5) </a:t>
                      </a:r>
                    </a:p>
                    <a:p>
                      <a:r>
                        <a:rPr lang="en-US" baseline="0" dirty="0" smtClean="0"/>
                        <a:t>(32,4)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(46,5) (39,1) (47,7) </a:t>
                      </a:r>
                    </a:p>
                    <a:p>
                      <a:r>
                        <a:rPr lang="en-US" dirty="0" smtClean="0"/>
                        <a:t>(63,18) (68,22)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0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last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6655" y="1997839"/>
            <a:ext cx="76107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chew;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*Three class variables;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chef kitchen flour;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*Only main effects for now;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chew = flour chef kitchen;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flour/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=bon;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*above line adjusts using a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Bonferroni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adjustment;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218" y="5167312"/>
            <a:ext cx="6075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Chef and kitchen were two types of blocks in that we said</a:t>
            </a:r>
          </a:p>
          <a:p>
            <a:r>
              <a:rPr lang="en-US" dirty="0" smtClean="0"/>
              <a:t>They were things we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COULD NOT ASSIGN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4" y="73841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/*Example 3: Class 4*/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salary; 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*science = 1, humanities = 2, business=3 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@@;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1 2 35 1 7 47 1 22 65 1 14 51 1 4 45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2 28 68 2 17 54 2 6 38 2 19 59 2 10 47 2 5 36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2 4 32 3 5 46 3 1 39 3 1 39 3 7 47 3 18 63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3 22 68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9418" y="36880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/*FIRST RUN IT JUST BY DEPARTMENT*/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=salary;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=BON;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*why not Tukey?;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 don’t account for experience, </a:t>
            </a:r>
            <a:r>
              <a:rPr lang="en-US" dirty="0" smtClean="0">
                <a:solidFill>
                  <a:srgbClr val="FF0000"/>
                </a:solidFill>
              </a:rPr>
              <a:t>there is no difference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70530"/>
              </p:ext>
            </p:extLst>
          </p:nvPr>
        </p:nvGraphicFramePr>
        <p:xfrm>
          <a:off x="838200" y="2576946"/>
          <a:ext cx="10515600" cy="1990422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3790925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76968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703715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62627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0274821"/>
                    </a:ext>
                  </a:extLst>
                </a:gridCol>
              </a:tblGrid>
              <a:tr h="364822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Least Squares Means for Effect dept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21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Difference Between</a:t>
                      </a:r>
                      <a:b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Simultaneous 95% Confidence Limits</a:t>
                      </a:r>
                      <a:b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)-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(j)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1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0.885714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-18.611395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20.382824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-1.733333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-21.896064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18.429397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78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-2.619048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-21.144152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15.906057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5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see if there is an interaction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/*NOW SEE IF THERE IS AN EXPERIENCE*DEPT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INTERACTION*/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=salary;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12089"/>
              </p:ext>
            </p:extLst>
          </p:nvPr>
        </p:nvGraphicFramePr>
        <p:xfrm>
          <a:off x="865909" y="2374308"/>
          <a:ext cx="10515600" cy="135128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7671920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75480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409770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607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623188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90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Type III SS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 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 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&gt; 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0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97.366126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48.683063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797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2035.945157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2035.945157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342.17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49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exp*dept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6.568497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3.284249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0.5898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39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3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0618" y="2431902"/>
            <a:ext cx="782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/*FINAL MODEL*/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=salary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alpha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0.025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*why 0.025? 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=BON;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*why not Tukey?;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94568"/>
              </p:ext>
            </p:extLst>
          </p:nvPr>
        </p:nvGraphicFramePr>
        <p:xfrm>
          <a:off x="930563" y="2382275"/>
          <a:ext cx="10515600" cy="22377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663164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961636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8601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04511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20234532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Least Squares Means for Effect dept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1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Difference Between</a:t>
                      </a:r>
                      <a:b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Simultaneous 97.5% Confidence</a:t>
                      </a:r>
                      <a:b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Limits for 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)-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(j)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0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4.935989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0.649846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9.222132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07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-2.845173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-7.233848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1.543501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8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-7.781162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-11.887910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-3.674414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9154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287491" y="4091709"/>
            <a:ext cx="3851564" cy="7204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86036" y="5440218"/>
            <a:ext cx="499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Humanities prof’s are paid less than Business prof’s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4"/>
          </p:cNvCxnSpPr>
          <p:nvPr/>
        </p:nvCxnSpPr>
        <p:spPr>
          <a:xfrm flipV="1">
            <a:off x="7383066" y="4812145"/>
            <a:ext cx="1830207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564"/>
            <a:ext cx="10515600" cy="5881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conclusion, If I didn’t include the covariate, I would have said the salaries were the same by discipline.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By chance, I sampled more experienced humanities professors.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Including the covariate, shows there is a difference in pay by discipline.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THIS MISTAKE HAPPENS ALL OF THE TIME! DON’T MAKE THIS MISTAKE! 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factor is something I assign.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now that I control the kitchen.   That is, it has certain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instruments/appliances</a:t>
            </a:r>
            <a:r>
              <a:rPr lang="en-US" dirty="0" smtClean="0"/>
              <a:t> that are different, and it is the experimenter that controls these.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Block </a:t>
            </a:r>
            <a:r>
              <a:rPr lang="en-US" dirty="0" smtClean="0"/>
              <a:t>now becomes a </a:t>
            </a:r>
            <a:r>
              <a:rPr lang="en-US" dirty="0" smtClean="0">
                <a:solidFill>
                  <a:srgbClr val="FF0000"/>
                </a:solidFill>
              </a:rPr>
              <a:t>Factor </a:t>
            </a:r>
            <a:r>
              <a:rPr lang="en-US" dirty="0" smtClean="0"/>
              <a:t>SAS does not treat it differently.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You are the one that treats it differently.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3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Kitchen</a:t>
            </a:r>
            <a:r>
              <a:rPr lang="en-US" dirty="0" smtClean="0"/>
              <a:t> differences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0655" y="1859340"/>
            <a:ext cx="8063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chew;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*Three class variables;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chef kitchen flour;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*Only main effects for now;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chew = flour chef kitchen;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'Kitchen 1 vs. Kitchen 2'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kitchen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estimate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'Kitchen 1 vs. Kitchen 2'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kitchen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87055" y="3241964"/>
            <a:ext cx="7416800" cy="646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86545" y="5173839"/>
            <a:ext cx="8501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the same as analyzing the flour variable that we looked at in</a:t>
            </a:r>
          </a:p>
          <a:p>
            <a:r>
              <a:rPr lang="en-US" sz="2400" dirty="0" smtClean="0"/>
              <a:t>The last lecture. </a:t>
            </a:r>
            <a:endParaRPr lang="en-US" sz="2400" dirty="0"/>
          </a:p>
        </p:txBody>
      </p:sp>
      <p:cxnSp>
        <p:nvCxnSpPr>
          <p:cNvPr id="8" name="Straight Connector 7"/>
          <p:cNvCxnSpPr>
            <a:stCxn id="6" idx="0"/>
            <a:endCxn id="5" idx="4"/>
          </p:cNvCxnSpPr>
          <p:nvPr/>
        </p:nvCxnSpPr>
        <p:spPr>
          <a:xfrm flipH="1" flipV="1">
            <a:off x="5195455" y="3888509"/>
            <a:ext cx="2241709" cy="128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5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880174"/>
              </p:ext>
            </p:extLst>
          </p:nvPr>
        </p:nvGraphicFramePr>
        <p:xfrm>
          <a:off x="838200" y="3553301"/>
          <a:ext cx="10515600" cy="9499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6722220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386228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27669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504690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300297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1101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Contrast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Contrast SS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 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6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Kitchen 1 vs. Kitchen 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18.13985095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18.13985095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2115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27792"/>
              </p:ext>
            </p:extLst>
          </p:nvPr>
        </p:nvGraphicFramePr>
        <p:xfrm>
          <a:off x="838200" y="1514172"/>
          <a:ext cx="10515600" cy="12242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731965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5851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839640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47566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3033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|t|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74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Kitchen 1 vs. Kitchen 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-1.63030394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0.45546135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-3.58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4914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5078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1964" y="5133444"/>
            <a:ext cx="530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there is a difference in Chewiness between kitchen!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7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effects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interactions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main effect is thought to be independent of the other variables. </a:t>
            </a:r>
          </a:p>
          <a:p>
            <a:pPr marL="0" indent="0">
              <a:buNone/>
            </a:pPr>
            <a:r>
              <a:rPr lang="en-US" dirty="0" smtClean="0"/>
              <a:t>A interaction is what happens when two factors act together to change the response, and that result is greater than it would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otherwise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en-US" dirty="0" smtClean="0"/>
              <a:t>: Drinking is not known to cause esophageal cancer, neither is smoking, but together the increase the risk of esophageal cancer.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believe there is an interaction, we need to check before we conclude what is in the previous slide.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8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455" y="1286823"/>
            <a:ext cx="84974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What do we do if there are interactions between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kitchen AND flour.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chew;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*Three class variables;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chef kitchen flour;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*Only main effects for now;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chew = flour kitchen flour*kitchen chef 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 the '*' is an interaction;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0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04440"/>
              </p:ext>
            </p:extLst>
          </p:nvPr>
        </p:nvGraphicFramePr>
        <p:xfrm>
          <a:off x="616527" y="1928307"/>
          <a:ext cx="10515600" cy="16891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7299370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420835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430783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228999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17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83691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III SS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 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76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flour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146.7662153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73.3831077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48.86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4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kitchen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18.2425041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18.2425041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6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kitchen*flour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0.5910631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0.2955315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0.8226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2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0.0534003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0.0534003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0.8519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6531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559636" y="2772857"/>
            <a:ext cx="1422400" cy="1189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4599709"/>
            <a:ext cx="707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Unsurprisingly there is nothing going on between kitchen and flour</a:t>
            </a:r>
          </a:p>
          <a:p>
            <a:r>
              <a:rPr lang="en-US" dirty="0" smtClean="0"/>
              <a:t>Type, we can drop this term from the model and just model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 effects</a:t>
            </a:r>
            <a:r>
              <a:rPr lang="en-US" dirty="0" smtClean="0"/>
              <a:t>. 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4"/>
          </p:cNvCxnSpPr>
          <p:nvPr/>
        </p:nvCxnSpPr>
        <p:spPr>
          <a:xfrm flipV="1">
            <a:off x="8111527" y="3962401"/>
            <a:ext cx="2159309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9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2009</Words>
  <Application>Microsoft Office PowerPoint</Application>
  <PresentationFormat>Widescreen</PresentationFormat>
  <Paragraphs>602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Multiple Factors</vt:lpstr>
      <vt:lpstr>From Blocks to Factors </vt:lpstr>
      <vt:lpstr>From the last example</vt:lpstr>
      <vt:lpstr>A second factor is something I assign. </vt:lpstr>
      <vt:lpstr>Analyzing Kitchen differences</vt:lpstr>
      <vt:lpstr>PowerPoint Presentation</vt:lpstr>
      <vt:lpstr>Main effects vs. interactions</vt:lpstr>
      <vt:lpstr>PowerPoint Presentation</vt:lpstr>
      <vt:lpstr>PowerPoint Presentation</vt:lpstr>
      <vt:lpstr>On interactions and Coding</vt:lpstr>
      <vt:lpstr>SAS and coding: </vt:lpstr>
      <vt:lpstr>PowerPoint Presentation</vt:lpstr>
      <vt:lpstr>Multiple Factors + Interactions continued</vt:lpstr>
      <vt:lpstr>PowerPoint Presentation</vt:lpstr>
      <vt:lpstr>A quick note on the estimate function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Check for interaction:</vt:lpstr>
      <vt:lpstr>Reduced model fit. </vt:lpstr>
      <vt:lpstr>PowerPoint Presentation</vt:lpstr>
      <vt:lpstr>Multiple Comparisons Revisited</vt:lpstr>
      <vt:lpstr>PowerPoint Presentation</vt:lpstr>
      <vt:lpstr>Observed Covariates that are not Blocks</vt:lpstr>
      <vt:lpstr>For Example: </vt:lpstr>
      <vt:lpstr>Example 3</vt:lpstr>
      <vt:lpstr>PowerPoint Presentation</vt:lpstr>
      <vt:lpstr>If I don’t account for experience, there is no difference</vt:lpstr>
      <vt:lpstr>First see if there is an interaction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Factors</dc:title>
  <dc:creator>Matt Wheeler</dc:creator>
  <cp:lastModifiedBy>Matt Wheeler</cp:lastModifiedBy>
  <cp:revision>35</cp:revision>
  <dcterms:created xsi:type="dcterms:W3CDTF">2018-12-30T20:36:55Z</dcterms:created>
  <dcterms:modified xsi:type="dcterms:W3CDTF">2018-12-31T16:39:32Z</dcterms:modified>
</cp:coreProperties>
</file>