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2564-8EC2-4516-945A-00A7826B259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7D2-1F5D-4492-9606-65E9EEF18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that are not Continuous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309" y="1397982"/>
            <a:ext cx="1148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/*initial cut at the data*/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=insure;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car age/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codes it like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					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*so we can think of it in the same way;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claims = car age/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poisson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our data is count data we use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					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poisson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distribution*/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	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log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TYPE3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TYPE3 IS LIKE TYPE III SUMS OF SQUARES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	   offset = ln;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/*THIS IS OVER A NUMBER OF CUSTOMERS*/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'Large vs. small'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car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46906"/>
              </p:ext>
            </p:extLst>
          </p:nvPr>
        </p:nvGraphicFramePr>
        <p:xfrm>
          <a:off x="1484745" y="1347008"/>
          <a:ext cx="10515600" cy="37160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0550957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948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36708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141494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Criteria For Assessing Goodness Of Fit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Criterion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Value/DF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9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Deviance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2.8207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7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Scaled Deviance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2.8207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Pearson 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2.8416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1.4208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7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Scaled Pearson X2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2.8416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1.4208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 Likelihood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837.4533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5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Log Likelihood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-16.4638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3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AIC (smaller is better)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40.9276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1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AICC (smaller is better)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80.9276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2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BIC (smaller is better)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40.0946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8146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134764" y="2004291"/>
            <a:ext cx="1708727" cy="1200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934036" y="3094182"/>
            <a:ext cx="1588655" cy="256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1743" y="5720311"/>
            <a:ext cx="634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should be close to 1 if it is not, we need to adjust so our tests</a:t>
            </a:r>
          </a:p>
          <a:p>
            <a:r>
              <a:rPr lang="en-US" dirty="0"/>
              <a:t>s</a:t>
            </a:r>
            <a:r>
              <a:rPr lang="en-US" dirty="0" smtClean="0"/>
              <a:t>tatistics are more correct. The value 1.4 is good enough.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97147"/>
              </p:ext>
            </p:extLst>
          </p:nvPr>
        </p:nvGraphicFramePr>
        <p:xfrm>
          <a:off x="838200" y="3325654"/>
          <a:ext cx="10515600" cy="1351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3949431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83956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464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382001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LR Statistics For Type 3 Analysis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19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0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104.64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612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86898"/>
              </p:ext>
            </p:extLst>
          </p:nvPr>
        </p:nvGraphicFramePr>
        <p:xfrm>
          <a:off x="736600" y="1453327"/>
          <a:ext cx="10515600" cy="10134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6557429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01472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98175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82775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474249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Contrast Results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6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Contrast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4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 vs. small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8849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6600" y="14528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5078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8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Tests are called Likelihood Ratio Tests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tests are Likelihood ratio tests: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They are similar to our standard F-test, but are used in cases where we do not have normality.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They are essentially the fit of the model with and without the parameters. The -2 Log of this ratio is distributed approximately chi-squared with degrees of freedom the difference in parameters constrained.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6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88027"/>
              </p:ext>
            </p:extLst>
          </p:nvPr>
        </p:nvGraphicFramePr>
        <p:xfrm>
          <a:off x="838200" y="2328126"/>
          <a:ext cx="10515600" cy="1351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3949431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83956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9464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382001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LR Statistics For Type 3 Analysis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19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0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104.64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6123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4858327" y="1311564"/>
            <a:ext cx="1366982" cy="1838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58327" y="3445164"/>
            <a:ext cx="1801091" cy="1819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5309" y="1126898"/>
            <a:ext cx="43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two parameters constrained by car.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9418" y="5264727"/>
            <a:ext cx="419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one parameter constrained by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7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Though there are a lot of difference theoretically between normal </a:t>
            </a:r>
            <a:r>
              <a:rPr lang="en-US" dirty="0" err="1" smtClean="0"/>
              <a:t>glm</a:t>
            </a:r>
            <a:r>
              <a:rPr lang="en-US" dirty="0" smtClean="0"/>
              <a:t> based ANOVA and </a:t>
            </a:r>
            <a:r>
              <a:rPr lang="en-US" dirty="0" err="1" smtClean="0"/>
              <a:t>poisson</a:t>
            </a:r>
            <a:r>
              <a:rPr lang="en-US" dirty="0" smtClean="0"/>
              <a:t> </a:t>
            </a:r>
            <a:r>
              <a:rPr lang="en-US" dirty="0" err="1" smtClean="0"/>
              <a:t>genmod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ANALYSIS OF DEVIANCE</a:t>
            </a:r>
            <a:r>
              <a:rPr lang="en-US" dirty="0" smtClean="0"/>
              <a:t>, from a SAS perspective (or R) there are not that many differences when you are analyzing the data.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Further, you design the study in </a:t>
            </a:r>
            <a:r>
              <a:rPr lang="en-US" dirty="0" smtClean="0">
                <a:solidFill>
                  <a:schemeClr val="accent1"/>
                </a:solidFill>
              </a:rPr>
              <a:t>THE EXACT SAME MANNER</a:t>
            </a:r>
            <a:r>
              <a:rPr lang="en-US" dirty="0" smtClean="0"/>
              <a:t> as anything we have done so far. All you have to worry about is the analysis.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2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Analysis 2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experiment is conducted to look at the probability an ingot is not ready for rolling after a several treatments. We are interested in finding the optimal conditions for rolling.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855" y="1443841"/>
            <a:ext cx="10335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/*example 2 ingots data*/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ingots;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Heat Soak r n @@;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7 1.0 0 10  14 1.0 0 31  27 1.0 1 56  51 1.0 3 13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7 1.7 0 17  14 1.7 0 43  27 1.7 4 44  51 1.7 0  1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7 2.2 0  7  14 2.2 2 33  27 2.2 0 21  51 2.2 0  1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7 2.8 0 12  14 2.8 0 31  27 2.8 1 22  51 4.0 0  1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7 4.0 0  9  14 4.0 0 19  27 4.0 1 16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122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982" y="1739681"/>
            <a:ext cx="118410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/*binomial distribution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logit analysis*/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=ingots;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heat soak;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/*r observations total of n ingots*/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/n = heat soak/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=bin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/*binomial distribution*/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			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TYPE3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/*type 3 analysis of deviance*/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			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=logit;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/*logit link*/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'Background vs 27 heat'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heat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Backtroung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 vs 14 heat'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heat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/*These are not the Wald tests above,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	  they will not have the same P-value*/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1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25313"/>
              </p:ext>
            </p:extLst>
          </p:nvPr>
        </p:nvGraphicFramePr>
        <p:xfrm>
          <a:off x="1192750" y="1950599"/>
          <a:ext cx="9806499" cy="4396954"/>
        </p:xfrm>
        <a:graphic>
          <a:graphicData uri="http://schemas.openxmlformats.org/drawingml/2006/table">
            <a:tbl>
              <a:tblPr/>
              <a:tblGrid>
                <a:gridCol w="1089611">
                  <a:extLst>
                    <a:ext uri="{9D8B030D-6E8A-4147-A177-3AD203B41FA5}">
                      <a16:colId xmlns:a16="http://schemas.microsoft.com/office/drawing/2014/main" val="617947081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662311490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1617178988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70943091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3301683152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2342298613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1110979942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1314423648"/>
                    </a:ext>
                  </a:extLst>
                </a:gridCol>
                <a:gridCol w="1089611">
                  <a:extLst>
                    <a:ext uri="{9D8B030D-6E8A-4147-A177-3AD203B41FA5}">
                      <a16:colId xmlns:a16="http://schemas.microsoft.com/office/drawing/2014/main" val="1391920119"/>
                    </a:ext>
                  </a:extLst>
                </a:gridCol>
              </a:tblGrid>
              <a:tr h="315040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Analysis Of Maximum Likelihood Parameter Estimates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6810"/>
                  </a:ext>
                </a:extLst>
              </a:tr>
              <a:tr h="5708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Wald 95% Confidence Limits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Wald Chi-Square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sz="1700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sz="1700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sz="1700" b="0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96191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-1.3236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1.2450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-3.7637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1.1164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0.2877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51413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-26.4235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127806.9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-250523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250470.4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0.9998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4311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-3.2610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1.0737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-5.3653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-1.1566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9.22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60191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-1.9254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0.8507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-3.5927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-0.2581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5.12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0.0236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67024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7095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-0.2829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1.1962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-2.6273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2.0616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0.8131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7171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0.5951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1.1639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-1.6860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2.8763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0.6091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23045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0.4395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1.2739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-2.0573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2.9363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0.7301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59681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-0.1305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1.4574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-2.9870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2.7261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0.9287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96622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55846"/>
                  </a:ext>
                </a:extLst>
              </a:tr>
              <a:tr h="315040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Scale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609" marR="29609" marT="29609" marB="29609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6417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442690" y="3048000"/>
            <a:ext cx="1246909" cy="1027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69673" y="1182255"/>
            <a:ext cx="1773382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5892" y="812923"/>
            <a:ext cx="680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probability of not being rolled decreases as the heat ‘goes down’ </a:t>
            </a:r>
          </a:p>
          <a:p>
            <a:r>
              <a:rPr lang="en-US" dirty="0" smtClean="0"/>
              <a:t>Also the effect of 7 is what it is because there were no ‘failures’  for all </a:t>
            </a:r>
          </a:p>
          <a:p>
            <a:r>
              <a:rPr lang="en-US" dirty="0" smtClean="0"/>
              <a:t>7 s’s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statistical tests are based upon the underlying assumed variance.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this point, all we have really considered are normal models, which have constant variance.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large, or really large, samples this is a pretty good approximation, but it doesn’t make sense for certain types of data. </a:t>
            </a:r>
          </a:p>
        </p:txBody>
      </p:sp>
    </p:spTree>
    <p:extLst>
      <p:ext uri="{BB962C8B-B14F-4D97-AF65-F5344CB8AC3E}">
        <p14:creationId xmlns:p14="http://schemas.microsoft.com/office/powerpoint/2010/main" val="20671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28492"/>
              </p:ext>
            </p:extLst>
          </p:nvPr>
        </p:nvGraphicFramePr>
        <p:xfrm>
          <a:off x="838200" y="1616927"/>
          <a:ext cx="10515600" cy="1351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2285395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00951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87212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74411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LR Statistics For Type 3 Analysis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4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99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1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Soak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027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98460"/>
              </p:ext>
            </p:extLst>
          </p:nvPr>
        </p:nvGraphicFramePr>
        <p:xfrm>
          <a:off x="471055" y="3985996"/>
          <a:ext cx="10882745" cy="1351280"/>
        </p:xfrm>
        <a:graphic>
          <a:graphicData uri="http://schemas.openxmlformats.org/drawingml/2006/table">
            <a:tbl>
              <a:tblPr/>
              <a:tblGrid>
                <a:gridCol w="2470265">
                  <a:extLst>
                    <a:ext uri="{9D8B030D-6E8A-4147-A177-3AD203B41FA5}">
                      <a16:colId xmlns:a16="http://schemas.microsoft.com/office/drawing/2014/main" val="4111542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45932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254808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994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442669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Contrast Results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Contrast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8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Background vs 27 heat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9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Backtroung vs 14 heat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74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8991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5078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7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linear term?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30395"/>
            <a:ext cx="10741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/*Look at as a linear term*/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genmod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=ingots;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*class heat soak;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/*r observations total of n ingots*/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/n = heat /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=bin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/*binomial distribution*/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TYPE3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/*type 3 analysis of deviance*/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=logit;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/*logit link*/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5472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38810"/>
              </p:ext>
            </p:extLst>
          </p:nvPr>
        </p:nvGraphicFramePr>
        <p:xfrm>
          <a:off x="727364" y="1948165"/>
          <a:ext cx="10515600" cy="19634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45985303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542041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180449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009822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785292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77516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72548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7661556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Analysis Of Maximum Likelihood Parameter Estimates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8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Wald 95% Confidence Limits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Wald Chi-Square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ChiSq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-5.4152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0.7275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-6.8411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-3.9892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55.40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6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0.0807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0.0224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0.0369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0.1245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9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Scale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9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better?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models are not nested so we have to compare the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AIC: 32.109 vs  </a:t>
            </a:r>
            <a:r>
              <a:rPr lang="en-US" dirty="0"/>
              <a:t>41.6018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prediction I would pick the linear logistic model, for the comparisons do the analysis of deviance for the first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0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Different Types of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situations where what we measure is not a continuous variable:</a:t>
            </a:r>
          </a:p>
          <a:p>
            <a:pPr lvl="1"/>
            <a:r>
              <a:rPr lang="en-US" dirty="0" smtClean="0"/>
              <a:t>We could measure the number insurance claims of an individual (count)</a:t>
            </a:r>
          </a:p>
          <a:p>
            <a:pPr lvl="1"/>
            <a:r>
              <a:rPr lang="en-US" dirty="0" smtClean="0"/>
              <a:t>We can measure if an individual visits a website each day for a week (proportion/probability)</a:t>
            </a:r>
          </a:p>
          <a:p>
            <a:pPr lvl="1"/>
            <a:r>
              <a:rPr lang="en-US" dirty="0" smtClean="0"/>
              <a:t>We can measure if a person ends up in prison again after an intervention (proportion/probability)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many situations, we can approximate continuous data, but there are other situations where it doesn’t make any sense. </a:t>
            </a:r>
          </a:p>
        </p:txBody>
      </p:sp>
    </p:spTree>
    <p:extLst>
      <p:ext uri="{BB962C8B-B14F-4D97-AF65-F5344CB8AC3E}">
        <p14:creationId xmlns:p14="http://schemas.microsoft.com/office/powerpoint/2010/main" val="1230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57151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biggest issue is that when we have non-normal our typical data assumptions do not apply: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count data, the Poisson distribution is usually used to model such data.  For this distribution the variance = mean (or rate).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success/failure data, the Binomial distribution is used frequently.  For this distribution the variance is at a maximum when the probability of response p = 0.5 as variance = np(1-p), where n is the number of trials.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going to use two popular models for such data:</a:t>
            </a:r>
          </a:p>
          <a:p>
            <a:pPr lvl="2"/>
            <a:r>
              <a:rPr lang="en-US" dirty="0" smtClean="0"/>
              <a:t>Logistic – Binomial</a:t>
            </a:r>
          </a:p>
          <a:p>
            <a:pPr lvl="2"/>
            <a:r>
              <a:rPr lang="en-US" dirty="0" smtClean="0"/>
              <a:t>Log-Linear – Poisson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 of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Poisson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Experiments results in count y</a:t>
            </a:r>
          </a:p>
          <a:p>
            <a:pPr>
              <a:buFontTx/>
              <a:buChar char="-"/>
            </a:pPr>
            <a:r>
              <a:rPr lang="en-US" dirty="0" smtClean="0"/>
              <a:t>The rate of occurrence is </a:t>
            </a:r>
            <a:r>
              <a:rPr lang="el-GR" dirty="0" smtClean="0"/>
              <a:t>λ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Sometimes we have this observed over some unit time</a:t>
            </a:r>
            <a:r>
              <a:rPr lang="en-US" dirty="0"/>
              <a:t> </a:t>
            </a:r>
            <a:r>
              <a:rPr lang="en-US" dirty="0" smtClean="0"/>
              <a:t>or area t</a:t>
            </a:r>
          </a:p>
          <a:p>
            <a:pPr>
              <a:buFontTx/>
              <a:buChar char="-"/>
            </a:pPr>
            <a:r>
              <a:rPr lang="en-US" dirty="0" smtClean="0"/>
              <a:t>We expect </a:t>
            </a:r>
            <a:r>
              <a:rPr lang="el-GR" dirty="0" smtClean="0"/>
              <a:t>λ</a:t>
            </a:r>
            <a:r>
              <a:rPr lang="en-US" dirty="0" smtClean="0"/>
              <a:t>/t counts per unit.</a:t>
            </a:r>
          </a:p>
          <a:p>
            <a:pPr>
              <a:buFontTx/>
              <a:buChar char="-"/>
            </a:pPr>
            <a:r>
              <a:rPr lang="en-US" dirty="0" smtClean="0"/>
              <a:t>Variance Y/t = </a:t>
            </a:r>
            <a:r>
              <a:rPr lang="el-GR" dirty="0" smtClean="0"/>
              <a:t>λ</a:t>
            </a:r>
            <a:r>
              <a:rPr lang="en-US" dirty="0" smtClean="0"/>
              <a:t>/t</a:t>
            </a:r>
          </a:p>
          <a:p>
            <a:pPr>
              <a:buFontTx/>
              <a:buChar char="-"/>
            </a:pPr>
            <a:r>
              <a:rPr lang="en-US" dirty="0" smtClean="0"/>
              <a:t>We model log(</a:t>
            </a:r>
            <a:r>
              <a:rPr lang="el-GR" dirty="0" smtClean="0"/>
              <a:t>λ</a:t>
            </a:r>
            <a:r>
              <a:rPr lang="en-US" dirty="0" smtClean="0"/>
              <a:t>/t) =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Binomial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 with n trials and y successes. </a:t>
            </a:r>
          </a:p>
          <a:p>
            <a:pPr>
              <a:buFontTx/>
              <a:buChar char="-"/>
            </a:pPr>
            <a:r>
              <a:rPr lang="en-US" dirty="0" smtClean="0"/>
              <a:t>Success occurs with probability </a:t>
            </a:r>
            <a:r>
              <a:rPr lang="en-US" i="1" dirty="0" smtClean="0"/>
              <a:t>p</a:t>
            </a:r>
          </a:p>
          <a:p>
            <a:pPr>
              <a:buFontTx/>
              <a:buChar char="-"/>
            </a:pPr>
            <a:r>
              <a:rPr lang="en-US" dirty="0" smtClean="0"/>
              <a:t>We expect </a:t>
            </a:r>
            <a:r>
              <a:rPr lang="en-US" i="1" dirty="0" smtClean="0"/>
              <a:t>np </a:t>
            </a:r>
            <a:r>
              <a:rPr lang="en-US" dirty="0" smtClean="0"/>
              <a:t>successes.</a:t>
            </a:r>
          </a:p>
          <a:p>
            <a:pPr>
              <a:buFontTx/>
              <a:buChar char="-"/>
            </a:pPr>
            <a:r>
              <a:rPr lang="en-US" dirty="0" smtClean="0"/>
              <a:t>The variance of y is n</a:t>
            </a:r>
            <a:r>
              <a:rPr lang="en-US" i="1" dirty="0" smtClean="0"/>
              <a:t>p(1-p)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 model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log [p/(1-p)] = </a:t>
            </a:r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x  </a:t>
            </a:r>
          </a:p>
          <a:p>
            <a:pPr>
              <a:buFontTx/>
              <a:buChar char="-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66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is non-constant variance?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Binomial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089" y="2578803"/>
            <a:ext cx="4553184" cy="353713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7202" y="2578803"/>
            <a:ext cx="4553184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6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44945"/>
            <a:ext cx="10515600" cy="563201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Modeling is straightforward using the SAS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proc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genmod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For us, the majority of modeling statements will be the same, which makes our life much easier.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reason why we use these methods over </a:t>
            </a:r>
            <a:r>
              <a:rPr lang="en-US" dirty="0" err="1" smtClean="0"/>
              <a:t>glm</a:t>
            </a:r>
            <a:r>
              <a:rPr lang="en-US" dirty="0" smtClean="0"/>
              <a:t> is because our analyses will be more accurate because we are not relying on some normal approximation.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I have huge sample sizes. Normality is a safe assumption.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insurer is interested in looking at the rate of claims by the age of the person insured and the size of the car.  A random sample of the companies policies are taken and we are interested in seeing if the claim rate is different between the car size and 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Response: Number of Claims</a:t>
            </a:r>
          </a:p>
          <a:p>
            <a:pPr marL="0" indent="0">
              <a:buNone/>
            </a:pPr>
            <a:r>
              <a:rPr lang="en-US" dirty="0" smtClean="0"/>
              <a:t>Offset: Number of Policies</a:t>
            </a:r>
          </a:p>
          <a:p>
            <a:pPr marL="0" indent="0">
              <a:buNone/>
            </a:pPr>
            <a:r>
              <a:rPr lang="en-US" dirty="0" smtClean="0"/>
              <a:t>Variables: Age/Size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8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/*insurance data*/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insure;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claims car$ age;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ln = log(n);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500   42  small 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1200  37  medium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100    1  large 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400  101  small  2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500   73  medium 2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300   14  large  2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16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1245</Words>
  <Application>Microsoft Office PowerPoint</Application>
  <PresentationFormat>Widescreen</PresentationFormat>
  <Paragraphs>387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Data that are not Continuous</vt:lpstr>
      <vt:lpstr>Introduction:</vt:lpstr>
      <vt:lpstr>Different Types of Data</vt:lpstr>
      <vt:lpstr>PowerPoint Presentation</vt:lpstr>
      <vt:lpstr>Types of Data</vt:lpstr>
      <vt:lpstr>How bad is non-constant variance? </vt:lpstr>
      <vt:lpstr>PowerPoint Presentation</vt:lpstr>
      <vt:lpstr>Example 1</vt:lpstr>
      <vt:lpstr>Data:</vt:lpstr>
      <vt:lpstr>PowerPoint Presentation</vt:lpstr>
      <vt:lpstr>PowerPoint Presentation</vt:lpstr>
      <vt:lpstr>PowerPoint Presentation</vt:lpstr>
      <vt:lpstr>Tests are called Likelihood Ratio Tests</vt:lpstr>
      <vt:lpstr>PowerPoint Presentation</vt:lpstr>
      <vt:lpstr>PowerPoint Presentation</vt:lpstr>
      <vt:lpstr>Analysis 2 </vt:lpstr>
      <vt:lpstr>PowerPoint Presentation</vt:lpstr>
      <vt:lpstr>PowerPoint Presentation</vt:lpstr>
      <vt:lpstr>PowerPoint Presentation</vt:lpstr>
      <vt:lpstr>PowerPoint Presentation</vt:lpstr>
      <vt:lpstr>What about a linear term? </vt:lpstr>
      <vt:lpstr>PowerPoint Presentation</vt:lpstr>
      <vt:lpstr>Which one is better? 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that are not Continuous</dc:title>
  <dc:creator>Matt Wheeler</dc:creator>
  <cp:lastModifiedBy>Matt Wheeler</cp:lastModifiedBy>
  <cp:revision>19</cp:revision>
  <dcterms:created xsi:type="dcterms:W3CDTF">2018-12-31T22:14:39Z</dcterms:created>
  <dcterms:modified xsi:type="dcterms:W3CDTF">2019-01-06T23:11:19Z</dcterms:modified>
</cp:coreProperties>
</file>