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1" r:id="rId19"/>
    <p:sldId id="275" r:id="rId20"/>
    <p:sldId id="277" r:id="rId21"/>
    <p:sldId id="276" r:id="rId22"/>
    <p:sldId id="278" r:id="rId23"/>
    <p:sldId id="279" r:id="rId24"/>
    <p:sldId id="280" r:id="rId25"/>
    <p:sldId id="274"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2D49DA1-3EB0-491C-845C-D5ACA957F746}" type="datetimeFigureOut">
              <a:rPr lang="en-US" smtClean="0"/>
              <a:t>12/31/2018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1183E-CD62-4280-ACC0-D7F8F2C67FF9}" type="slidenum">
              <a:rPr lang="en-US" smtClean="0"/>
              <a:t>‹#›</a:t>
            </a:fld>
            <a:endParaRPr lang="en-US"/>
          </a:p>
        </p:txBody>
      </p:sp>
    </p:spTree>
    <p:extLst>
      <p:ext uri="{BB962C8B-B14F-4D97-AF65-F5344CB8AC3E}">
        <p14:creationId xmlns:p14="http://schemas.microsoft.com/office/powerpoint/2010/main" val="3338853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D49DA1-3EB0-491C-845C-D5ACA957F746}" type="datetimeFigureOut">
              <a:rPr lang="en-US" smtClean="0"/>
              <a:t>12/31/2018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1183E-CD62-4280-ACC0-D7F8F2C67FF9}" type="slidenum">
              <a:rPr lang="en-US" smtClean="0"/>
              <a:t>‹#›</a:t>
            </a:fld>
            <a:endParaRPr lang="en-US"/>
          </a:p>
        </p:txBody>
      </p:sp>
    </p:spTree>
    <p:extLst>
      <p:ext uri="{BB962C8B-B14F-4D97-AF65-F5344CB8AC3E}">
        <p14:creationId xmlns:p14="http://schemas.microsoft.com/office/powerpoint/2010/main" val="295278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D49DA1-3EB0-491C-845C-D5ACA957F746}" type="datetimeFigureOut">
              <a:rPr lang="en-US" smtClean="0"/>
              <a:t>12/31/2018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1183E-CD62-4280-ACC0-D7F8F2C67FF9}" type="slidenum">
              <a:rPr lang="en-US" smtClean="0"/>
              <a:t>‹#›</a:t>
            </a:fld>
            <a:endParaRPr lang="en-US"/>
          </a:p>
        </p:txBody>
      </p:sp>
    </p:spTree>
    <p:extLst>
      <p:ext uri="{BB962C8B-B14F-4D97-AF65-F5344CB8AC3E}">
        <p14:creationId xmlns:p14="http://schemas.microsoft.com/office/powerpoint/2010/main" val="742219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D49DA1-3EB0-491C-845C-D5ACA957F746}" type="datetimeFigureOut">
              <a:rPr lang="en-US" smtClean="0"/>
              <a:t>12/31/2018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1183E-CD62-4280-ACC0-D7F8F2C67FF9}" type="slidenum">
              <a:rPr lang="en-US" smtClean="0"/>
              <a:t>‹#›</a:t>
            </a:fld>
            <a:endParaRPr lang="en-US"/>
          </a:p>
        </p:txBody>
      </p:sp>
    </p:spTree>
    <p:extLst>
      <p:ext uri="{BB962C8B-B14F-4D97-AF65-F5344CB8AC3E}">
        <p14:creationId xmlns:p14="http://schemas.microsoft.com/office/powerpoint/2010/main" val="293610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2D49DA1-3EB0-491C-845C-D5ACA957F746}" type="datetimeFigureOut">
              <a:rPr lang="en-US" smtClean="0"/>
              <a:t>12/31/2018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1183E-CD62-4280-ACC0-D7F8F2C67FF9}" type="slidenum">
              <a:rPr lang="en-US" smtClean="0"/>
              <a:t>‹#›</a:t>
            </a:fld>
            <a:endParaRPr lang="en-US"/>
          </a:p>
        </p:txBody>
      </p:sp>
    </p:spTree>
    <p:extLst>
      <p:ext uri="{BB962C8B-B14F-4D97-AF65-F5344CB8AC3E}">
        <p14:creationId xmlns:p14="http://schemas.microsoft.com/office/powerpoint/2010/main" val="52318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2D49DA1-3EB0-491C-845C-D5ACA957F746}" type="datetimeFigureOut">
              <a:rPr lang="en-US" smtClean="0"/>
              <a:t>12/31/2018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21183E-CD62-4280-ACC0-D7F8F2C67FF9}" type="slidenum">
              <a:rPr lang="en-US" smtClean="0"/>
              <a:t>‹#›</a:t>
            </a:fld>
            <a:endParaRPr lang="en-US"/>
          </a:p>
        </p:txBody>
      </p:sp>
    </p:spTree>
    <p:extLst>
      <p:ext uri="{BB962C8B-B14F-4D97-AF65-F5344CB8AC3E}">
        <p14:creationId xmlns:p14="http://schemas.microsoft.com/office/powerpoint/2010/main" val="812161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2D49DA1-3EB0-491C-845C-D5ACA957F746}" type="datetimeFigureOut">
              <a:rPr lang="en-US" smtClean="0"/>
              <a:t>12/31/2018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21183E-CD62-4280-ACC0-D7F8F2C67FF9}" type="slidenum">
              <a:rPr lang="en-US" smtClean="0"/>
              <a:t>‹#›</a:t>
            </a:fld>
            <a:endParaRPr lang="en-US"/>
          </a:p>
        </p:txBody>
      </p:sp>
    </p:spTree>
    <p:extLst>
      <p:ext uri="{BB962C8B-B14F-4D97-AF65-F5344CB8AC3E}">
        <p14:creationId xmlns:p14="http://schemas.microsoft.com/office/powerpoint/2010/main" val="4162234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D49DA1-3EB0-491C-845C-D5ACA957F746}" type="datetimeFigureOut">
              <a:rPr lang="en-US" smtClean="0"/>
              <a:t>12/31/2018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21183E-CD62-4280-ACC0-D7F8F2C67FF9}" type="slidenum">
              <a:rPr lang="en-US" smtClean="0"/>
              <a:t>‹#›</a:t>
            </a:fld>
            <a:endParaRPr lang="en-US"/>
          </a:p>
        </p:txBody>
      </p:sp>
    </p:spTree>
    <p:extLst>
      <p:ext uri="{BB962C8B-B14F-4D97-AF65-F5344CB8AC3E}">
        <p14:creationId xmlns:p14="http://schemas.microsoft.com/office/powerpoint/2010/main" val="525192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D49DA1-3EB0-491C-845C-D5ACA957F746}" type="datetimeFigureOut">
              <a:rPr lang="en-US" smtClean="0"/>
              <a:t>12/31/2018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21183E-CD62-4280-ACC0-D7F8F2C67FF9}" type="slidenum">
              <a:rPr lang="en-US" smtClean="0"/>
              <a:t>‹#›</a:t>
            </a:fld>
            <a:endParaRPr lang="en-US"/>
          </a:p>
        </p:txBody>
      </p:sp>
    </p:spTree>
    <p:extLst>
      <p:ext uri="{BB962C8B-B14F-4D97-AF65-F5344CB8AC3E}">
        <p14:creationId xmlns:p14="http://schemas.microsoft.com/office/powerpoint/2010/main" val="3438964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2D49DA1-3EB0-491C-845C-D5ACA957F746}" type="datetimeFigureOut">
              <a:rPr lang="en-US" smtClean="0"/>
              <a:t>12/31/2018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21183E-CD62-4280-ACC0-D7F8F2C67FF9}" type="slidenum">
              <a:rPr lang="en-US" smtClean="0"/>
              <a:t>‹#›</a:t>
            </a:fld>
            <a:endParaRPr lang="en-US"/>
          </a:p>
        </p:txBody>
      </p:sp>
    </p:spTree>
    <p:extLst>
      <p:ext uri="{BB962C8B-B14F-4D97-AF65-F5344CB8AC3E}">
        <p14:creationId xmlns:p14="http://schemas.microsoft.com/office/powerpoint/2010/main" val="2081666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2D49DA1-3EB0-491C-845C-D5ACA957F746}" type="datetimeFigureOut">
              <a:rPr lang="en-US" smtClean="0"/>
              <a:t>12/31/2018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21183E-CD62-4280-ACC0-D7F8F2C67FF9}" type="slidenum">
              <a:rPr lang="en-US" smtClean="0"/>
              <a:t>‹#›</a:t>
            </a:fld>
            <a:endParaRPr lang="en-US"/>
          </a:p>
        </p:txBody>
      </p:sp>
    </p:spTree>
    <p:extLst>
      <p:ext uri="{BB962C8B-B14F-4D97-AF65-F5344CB8AC3E}">
        <p14:creationId xmlns:p14="http://schemas.microsoft.com/office/powerpoint/2010/main" val="234511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D49DA1-3EB0-491C-845C-D5ACA957F746}" type="datetimeFigureOut">
              <a:rPr lang="en-US" smtClean="0"/>
              <a:t>12/31/2018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21183E-CD62-4280-ACC0-D7F8F2C67FF9}" type="slidenum">
              <a:rPr lang="en-US" smtClean="0"/>
              <a:t>‹#›</a:t>
            </a:fld>
            <a:endParaRPr lang="en-US"/>
          </a:p>
        </p:txBody>
      </p:sp>
    </p:spTree>
    <p:extLst>
      <p:ext uri="{BB962C8B-B14F-4D97-AF65-F5344CB8AC3E}">
        <p14:creationId xmlns:p14="http://schemas.microsoft.com/office/powerpoint/2010/main" val="34237497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0000"/>
                </a:solidFill>
              </a:rPr>
              <a:t>Power Revisited</a:t>
            </a:r>
            <a:endParaRPr lang="en-US" dirty="0">
              <a:solidFill>
                <a:srgbClr val="FF0000"/>
              </a:solidFill>
            </a:endParaRPr>
          </a:p>
        </p:txBody>
      </p:sp>
      <p:sp>
        <p:nvSpPr>
          <p:cNvPr id="3" name="Subtitle 2"/>
          <p:cNvSpPr>
            <a:spLocks noGrp="1"/>
          </p:cNvSpPr>
          <p:nvPr>
            <p:ph type="subTitle" idx="1"/>
          </p:nvPr>
        </p:nvSpPr>
        <p:spPr/>
        <p:txBody>
          <a:bodyPr/>
          <a:lstStyle/>
          <a:p>
            <a:r>
              <a:rPr lang="en-US" dirty="0" smtClean="0"/>
              <a:t>Matthew W Wheeler</a:t>
            </a:r>
            <a:endParaRPr lang="en-US" dirty="0"/>
          </a:p>
        </p:txBody>
      </p:sp>
    </p:spTree>
    <p:extLst>
      <p:ext uri="{BB962C8B-B14F-4D97-AF65-F5344CB8AC3E}">
        <p14:creationId xmlns:p14="http://schemas.microsoft.com/office/powerpoint/2010/main" val="990518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Assuming there is not an interaction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31339543"/>
              </p:ext>
            </p:extLst>
          </p:nvPr>
        </p:nvGraphicFramePr>
        <p:xfrm>
          <a:off x="838197" y="2620086"/>
          <a:ext cx="10515603" cy="2301240"/>
        </p:xfrm>
        <a:graphic>
          <a:graphicData uri="http://schemas.openxmlformats.org/drawingml/2006/table">
            <a:tbl>
              <a:tblPr/>
              <a:tblGrid>
                <a:gridCol w="1502229">
                  <a:extLst>
                    <a:ext uri="{9D8B030D-6E8A-4147-A177-3AD203B41FA5}">
                      <a16:colId xmlns:a16="http://schemas.microsoft.com/office/drawing/2014/main" val="1941203126"/>
                    </a:ext>
                  </a:extLst>
                </a:gridCol>
                <a:gridCol w="1502229">
                  <a:extLst>
                    <a:ext uri="{9D8B030D-6E8A-4147-A177-3AD203B41FA5}">
                      <a16:colId xmlns:a16="http://schemas.microsoft.com/office/drawing/2014/main" val="735120909"/>
                    </a:ext>
                  </a:extLst>
                </a:gridCol>
                <a:gridCol w="1502229">
                  <a:extLst>
                    <a:ext uri="{9D8B030D-6E8A-4147-A177-3AD203B41FA5}">
                      <a16:colId xmlns:a16="http://schemas.microsoft.com/office/drawing/2014/main" val="3623488270"/>
                    </a:ext>
                  </a:extLst>
                </a:gridCol>
                <a:gridCol w="1502229">
                  <a:extLst>
                    <a:ext uri="{9D8B030D-6E8A-4147-A177-3AD203B41FA5}">
                      <a16:colId xmlns:a16="http://schemas.microsoft.com/office/drawing/2014/main" val="494086232"/>
                    </a:ext>
                  </a:extLst>
                </a:gridCol>
                <a:gridCol w="1502229">
                  <a:extLst>
                    <a:ext uri="{9D8B030D-6E8A-4147-A177-3AD203B41FA5}">
                      <a16:colId xmlns:a16="http://schemas.microsoft.com/office/drawing/2014/main" val="2225665989"/>
                    </a:ext>
                  </a:extLst>
                </a:gridCol>
                <a:gridCol w="1502229">
                  <a:extLst>
                    <a:ext uri="{9D8B030D-6E8A-4147-A177-3AD203B41FA5}">
                      <a16:colId xmlns:a16="http://schemas.microsoft.com/office/drawing/2014/main" val="895673432"/>
                    </a:ext>
                  </a:extLst>
                </a:gridCol>
                <a:gridCol w="1502229">
                  <a:extLst>
                    <a:ext uri="{9D8B030D-6E8A-4147-A177-3AD203B41FA5}">
                      <a16:colId xmlns:a16="http://schemas.microsoft.com/office/drawing/2014/main" val="3582202908"/>
                    </a:ext>
                  </a:extLst>
                </a:gridCol>
              </a:tblGrid>
              <a:tr h="337820">
                <a:tc gridSpan="7">
                  <a:txBody>
                    <a:bodyPr/>
                    <a:lstStyle/>
                    <a:p>
                      <a:pPr algn="ctr" fontAlgn="t"/>
                      <a:r>
                        <a:rPr lang="en-US" sz="1800" b="1" i="0">
                          <a:solidFill>
                            <a:schemeClr val="bg1"/>
                          </a:solidFill>
                          <a:effectLst/>
                          <a:latin typeface="Arial" panose="020B0604020202020204" pitchFamily="34" charset="0"/>
                        </a:rPr>
                        <a:t>Computed N Total</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40308637"/>
                  </a:ext>
                </a:extLst>
              </a:tr>
              <a:tr h="337820">
                <a:tc>
                  <a:txBody>
                    <a:bodyPr/>
                    <a:lstStyle/>
                    <a:p>
                      <a:pPr algn="ctr" fontAlgn="t"/>
                      <a:r>
                        <a:rPr lang="en-US" sz="1800" b="1" i="0">
                          <a:solidFill>
                            <a:schemeClr val="bg1"/>
                          </a:solidFill>
                          <a:effectLst/>
                          <a:latin typeface="Arial" panose="020B0604020202020204" pitchFamily="34" charset="0"/>
                        </a:rPr>
                        <a:t>Index</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solidFill>
                  </a:tcPr>
                </a:tc>
                <a:tc>
                  <a:txBody>
                    <a:bodyPr/>
                    <a:lstStyle/>
                    <a:p>
                      <a:pPr algn="ctr" fontAlgn="t"/>
                      <a:r>
                        <a:rPr lang="en-US" sz="1800" b="1" i="0">
                          <a:solidFill>
                            <a:schemeClr val="bg1"/>
                          </a:solidFill>
                          <a:effectLst/>
                          <a:latin typeface="Arial" panose="020B0604020202020204" pitchFamily="34" charset="0"/>
                        </a:rPr>
                        <a:t>Source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solidFill>
                  </a:tcPr>
                </a:tc>
                <a:tc>
                  <a:txBody>
                    <a:bodyPr/>
                    <a:lstStyle/>
                    <a:p>
                      <a:pPr algn="ctr" fontAlgn="t"/>
                      <a:r>
                        <a:rPr lang="en-US" sz="1800" b="1" i="0">
                          <a:solidFill>
                            <a:schemeClr val="bg1"/>
                          </a:solidFill>
                          <a:effectLst/>
                          <a:latin typeface="Arial" panose="020B0604020202020204" pitchFamily="34" charset="0"/>
                        </a:rPr>
                        <a:t>Std Dev</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solidFill>
                  </a:tcPr>
                </a:tc>
                <a:tc>
                  <a:txBody>
                    <a:bodyPr/>
                    <a:lstStyle/>
                    <a:p>
                      <a:pPr algn="ctr" fontAlgn="t"/>
                      <a:r>
                        <a:rPr lang="en-US" sz="1800" b="1" i="0">
                          <a:solidFill>
                            <a:schemeClr val="bg1"/>
                          </a:solidFill>
                          <a:effectLst/>
                          <a:latin typeface="Arial" panose="020B0604020202020204" pitchFamily="34" charset="0"/>
                        </a:rPr>
                        <a:t>Test DF</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solidFill>
                  </a:tcPr>
                </a:tc>
                <a:tc>
                  <a:txBody>
                    <a:bodyPr/>
                    <a:lstStyle/>
                    <a:p>
                      <a:pPr algn="ctr" fontAlgn="t"/>
                      <a:r>
                        <a:rPr lang="en-US" sz="1800" b="1" i="0">
                          <a:solidFill>
                            <a:schemeClr val="bg1"/>
                          </a:solidFill>
                          <a:effectLst/>
                          <a:latin typeface="Arial" panose="020B0604020202020204" pitchFamily="34" charset="0"/>
                        </a:rPr>
                        <a:t>Error DF</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solidFill>
                  </a:tcPr>
                </a:tc>
                <a:tc>
                  <a:txBody>
                    <a:bodyPr/>
                    <a:lstStyle/>
                    <a:p>
                      <a:pPr algn="ctr" fontAlgn="t"/>
                      <a:r>
                        <a:rPr lang="en-US" sz="1800" b="1" i="0">
                          <a:solidFill>
                            <a:schemeClr val="bg1"/>
                          </a:solidFill>
                          <a:effectLst/>
                          <a:latin typeface="Arial" panose="020B0604020202020204" pitchFamily="34" charset="0"/>
                        </a:rPr>
                        <a:t>Actual Power</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solidFill>
                  </a:tcPr>
                </a:tc>
                <a:tc>
                  <a:txBody>
                    <a:bodyPr/>
                    <a:lstStyle/>
                    <a:p>
                      <a:pPr algn="ctr" fontAlgn="t"/>
                      <a:r>
                        <a:rPr lang="en-US" sz="1800" b="1" i="0" dirty="0">
                          <a:solidFill>
                            <a:schemeClr val="bg1"/>
                          </a:solidFill>
                          <a:effectLst/>
                          <a:latin typeface="Arial" panose="020B0604020202020204" pitchFamily="34" charset="0"/>
                        </a:rPr>
                        <a:t>N Total</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solidFill>
                  </a:tcPr>
                </a:tc>
                <a:extLst>
                  <a:ext uri="{0D108BD9-81ED-4DB2-BD59-A6C34878D82A}">
                    <a16:rowId xmlns:a16="http://schemas.microsoft.com/office/drawing/2014/main" val="1313509103"/>
                  </a:ext>
                </a:extLst>
              </a:tr>
              <a:tr h="337820">
                <a:tc>
                  <a:txBody>
                    <a:bodyPr/>
                    <a:lstStyle/>
                    <a:p>
                      <a:pPr algn="ct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intro</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0.0995</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104475</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0.800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104478</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143258839"/>
                  </a:ext>
                </a:extLst>
              </a:tr>
              <a:tr h="337820">
                <a:tc>
                  <a:txBody>
                    <a:bodyPr/>
                    <a:lstStyle/>
                    <a:p>
                      <a:pPr algn="ctr" fontAlgn="t"/>
                      <a:r>
                        <a:rPr lang="en-US" sz="1800" b="0" i="0">
                          <a:solidFill>
                            <a:srgbClr val="000000"/>
                          </a:solidFill>
                          <a:effectLst/>
                          <a:latin typeface="Arial" panose="020B0604020202020204" pitchFamily="34" charset="0"/>
                        </a:rPr>
                        <a:t>2</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intro</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0.1154</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140533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0.800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140536</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934828905"/>
                  </a:ext>
                </a:extLst>
              </a:tr>
              <a:tr h="337820">
                <a:tc>
                  <a:txBody>
                    <a:bodyPr/>
                    <a:lstStyle/>
                    <a:p>
                      <a:pPr algn="ctr" fontAlgn="t"/>
                      <a:r>
                        <a:rPr lang="en-US" sz="1800" b="0" i="0">
                          <a:solidFill>
                            <a:srgbClr val="000000"/>
                          </a:solidFill>
                          <a:effectLst/>
                          <a:latin typeface="Arial" panose="020B0604020202020204" pitchFamily="34" charset="0"/>
                        </a:rPr>
                        <a:t>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goto</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0.0995</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417887</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0.800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417890</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709190912"/>
                  </a:ext>
                </a:extLst>
              </a:tr>
              <a:tr h="337820">
                <a:tc>
                  <a:txBody>
                    <a:bodyPr/>
                    <a:lstStyle/>
                    <a:p>
                      <a:pPr algn="ctr" fontAlgn="t"/>
                      <a:r>
                        <a:rPr lang="en-US" sz="1800" b="0" i="0">
                          <a:solidFill>
                            <a:srgbClr val="000000"/>
                          </a:solidFill>
                          <a:effectLst/>
                          <a:latin typeface="Arial" panose="020B0604020202020204" pitchFamily="34" charset="0"/>
                        </a:rPr>
                        <a:t>4</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sz="1800" b="0" i="0">
                          <a:solidFill>
                            <a:srgbClr val="000000"/>
                          </a:solidFill>
                          <a:effectLst/>
                          <a:latin typeface="Arial" panose="020B0604020202020204" pitchFamily="34" charset="0"/>
                        </a:rPr>
                        <a:t>goto</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sz="1800" b="0" i="0">
                          <a:solidFill>
                            <a:srgbClr val="000000"/>
                          </a:solidFill>
                          <a:effectLst/>
                          <a:latin typeface="Arial" panose="020B0604020202020204" pitchFamily="34" charset="0"/>
                        </a:rPr>
                        <a:t>0.1154</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sz="1800" b="0" i="0">
                          <a:solidFill>
                            <a:srgbClr val="000000"/>
                          </a:solidFill>
                          <a:effectLst/>
                          <a:latin typeface="Arial" panose="020B0604020202020204" pitchFamily="34" charset="0"/>
                        </a:rPr>
                        <a:t>562141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sz="1800" b="0" i="0">
                          <a:solidFill>
                            <a:srgbClr val="000000"/>
                          </a:solidFill>
                          <a:effectLst/>
                          <a:latin typeface="Arial" panose="020B0604020202020204" pitchFamily="34" charset="0"/>
                        </a:rPr>
                        <a:t>0.800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sz="1800" b="0" i="0" dirty="0">
                          <a:solidFill>
                            <a:srgbClr val="000000"/>
                          </a:solidFill>
                          <a:effectLst/>
                          <a:latin typeface="Arial" panose="020B0604020202020204" pitchFamily="34" charset="0"/>
                        </a:rPr>
                        <a:t>562144</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1576296047"/>
                  </a:ext>
                </a:extLst>
              </a:tr>
            </a:tbl>
          </a:graphicData>
        </a:graphic>
      </p:graphicFrame>
      <p:sp>
        <p:nvSpPr>
          <p:cNvPr id="5" name="TextBox 4"/>
          <p:cNvSpPr txBox="1"/>
          <p:nvPr/>
        </p:nvSpPr>
        <p:spPr>
          <a:xfrm>
            <a:off x="3786809" y="5864087"/>
            <a:ext cx="3322320" cy="369332"/>
          </a:xfrm>
          <a:prstGeom prst="rect">
            <a:avLst/>
          </a:prstGeom>
          <a:noFill/>
        </p:spPr>
        <p:txBody>
          <a:bodyPr wrap="none" rtlCol="0">
            <a:spAutoFit/>
          </a:bodyPr>
          <a:lstStyle/>
          <a:p>
            <a:r>
              <a:rPr lang="en-US" dirty="0" smtClean="0"/>
              <a:t>What if there was an interaction:</a:t>
            </a:r>
            <a:endParaRPr lang="en-US" dirty="0"/>
          </a:p>
        </p:txBody>
      </p:sp>
    </p:spTree>
    <p:extLst>
      <p:ext uri="{BB962C8B-B14F-4D97-AF65-F5344CB8AC3E}">
        <p14:creationId xmlns:p14="http://schemas.microsoft.com/office/powerpoint/2010/main" val="3592589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5287" y="948182"/>
            <a:ext cx="6096000" cy="4524315"/>
          </a:xfrm>
          <a:prstGeom prst="rect">
            <a:avLst/>
          </a:prstGeom>
        </p:spPr>
        <p:txBody>
          <a:bodyPr>
            <a:spAutoFit/>
          </a:bodyPr>
          <a:lstStyle/>
          <a:p>
            <a:r>
              <a:rPr lang="en-US" dirty="0">
                <a:solidFill>
                  <a:srgbClr val="008000"/>
                </a:solidFill>
                <a:latin typeface="Courier New" panose="02070309020205020404" pitchFamily="49" charset="0"/>
              </a:rPr>
              <a:t>/*THIS DATASET ASSUMES THAT THERE IS AN INTERACTION</a:t>
            </a:r>
          </a:p>
          <a:p>
            <a:r>
              <a:rPr lang="en-US" dirty="0">
                <a:solidFill>
                  <a:srgbClr val="008000"/>
                </a:solidFill>
                <a:latin typeface="Courier New" panose="02070309020205020404" pitchFamily="49" charset="0"/>
              </a:rPr>
              <a:t>  BETWEEN FACTORS*/</a:t>
            </a:r>
            <a:r>
              <a:rPr lang="en-US" dirty="0">
                <a:solidFill>
                  <a:srgbClr val="000000"/>
                </a:solidFill>
                <a:latin typeface="Courier New" panose="02070309020205020404" pitchFamily="49" charset="0"/>
              </a:rPr>
              <a:t> </a:t>
            </a:r>
          </a:p>
          <a:p>
            <a:r>
              <a:rPr lang="en-US" b="1" dirty="0">
                <a:solidFill>
                  <a:srgbClr val="000080"/>
                </a:solidFill>
                <a:latin typeface="Courier New" panose="02070309020205020404" pitchFamily="49" charset="0"/>
              </a:rPr>
              <a:t>DATA</a:t>
            </a:r>
            <a:r>
              <a:rPr lang="en-US" dirty="0">
                <a:solidFill>
                  <a:srgbClr val="000000"/>
                </a:solidFill>
                <a:latin typeface="Courier New" panose="02070309020205020404" pitchFamily="49" charset="0"/>
              </a:rPr>
              <a:t> CREDIT2;</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INPUT</a:t>
            </a:r>
            <a:r>
              <a:rPr lang="en-US" dirty="0">
                <a:solidFill>
                  <a:srgbClr val="000000"/>
                </a:solidFill>
                <a:latin typeface="Courier New" panose="02070309020205020404" pitchFamily="49" charset="0"/>
              </a:rPr>
              <a:t> intro $</a:t>
            </a:r>
            <a:r>
              <a:rPr lang="en-US" b="1" dirty="0">
                <a:solidFill>
                  <a:srgbClr val="008080"/>
                </a:solidFill>
                <a:latin typeface="Courier New" panose="02070309020205020404" pitchFamily="49" charset="0"/>
              </a:rPr>
              <a:t>1</a:t>
            </a:r>
            <a:r>
              <a:rPr lang="en-US" dirty="0">
                <a:solidFill>
                  <a:srgbClr val="000000"/>
                </a:solidFill>
                <a:latin typeface="Courier New" panose="02070309020205020404" pitchFamily="49" charset="0"/>
              </a:rPr>
              <a:t>-</a:t>
            </a:r>
            <a:r>
              <a:rPr lang="en-US" b="1" dirty="0">
                <a:solidFill>
                  <a:srgbClr val="008080"/>
                </a:solidFill>
                <a:latin typeface="Courier New" panose="02070309020205020404" pitchFamily="49" charset="0"/>
              </a:rPr>
              <a:t>4</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goto</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6</a:t>
            </a:r>
            <a:r>
              <a:rPr lang="en-US" dirty="0">
                <a:solidFill>
                  <a:srgbClr val="000000"/>
                </a:solidFill>
                <a:latin typeface="Courier New" panose="02070309020205020404" pitchFamily="49" charset="0"/>
              </a:rPr>
              <a:t>-</a:t>
            </a:r>
            <a:r>
              <a:rPr lang="en-US" b="1" dirty="0">
                <a:solidFill>
                  <a:srgbClr val="008080"/>
                </a:solidFill>
                <a:latin typeface="Courier New" panose="02070309020205020404" pitchFamily="49" charset="0"/>
              </a:rPr>
              <a:t>9</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responserate</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size; </a:t>
            </a:r>
            <a:r>
              <a:rPr lang="en-US" dirty="0">
                <a:solidFill>
                  <a:srgbClr val="008000"/>
                </a:solidFill>
                <a:latin typeface="Courier New" panose="02070309020205020404" pitchFamily="49" charset="0"/>
              </a:rPr>
              <a:t>/*unbalanced sample sizes*/</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DATALINES</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LOW  </a:t>
            </a:r>
            <a:r>
              <a:rPr lang="en-US" dirty="0" err="1">
                <a:solidFill>
                  <a:srgbClr val="000000"/>
                </a:solidFill>
                <a:latin typeface="Courier New" panose="02070309020205020404" pitchFamily="49" charset="0"/>
              </a:rPr>
              <a:t>LOW</a:t>
            </a:r>
            <a:r>
              <a:rPr lang="en-US" dirty="0">
                <a:solidFill>
                  <a:srgbClr val="000000"/>
                </a:solidFill>
                <a:latin typeface="Courier New" panose="02070309020205020404" pitchFamily="49" charset="0"/>
              </a:rPr>
              <a:t> 	0.0135	10 </a:t>
            </a:r>
          </a:p>
          <a:p>
            <a:r>
              <a:rPr lang="en-US" dirty="0">
                <a:solidFill>
                  <a:srgbClr val="000000"/>
                </a:solidFill>
                <a:latin typeface="Courier New" panose="02070309020205020404" pitchFamily="49" charset="0"/>
              </a:rPr>
              <a:t>LOW  HIGH	0.0125	1	</a:t>
            </a:r>
          </a:p>
          <a:p>
            <a:r>
              <a:rPr lang="en-US" dirty="0">
                <a:solidFill>
                  <a:srgbClr val="000000"/>
                </a:solidFill>
                <a:latin typeface="Courier New" panose="02070309020205020404" pitchFamily="49" charset="0"/>
              </a:rPr>
              <a:t>HIGH LOW	0.0110	1	</a:t>
            </a:r>
          </a:p>
          <a:p>
            <a:r>
              <a:rPr lang="en-US" dirty="0">
                <a:solidFill>
                  <a:srgbClr val="000000"/>
                </a:solidFill>
                <a:latin typeface="Courier New" panose="02070309020205020404" pitchFamily="49" charset="0"/>
              </a:rPr>
              <a:t>HIGH </a:t>
            </a:r>
            <a:r>
              <a:rPr lang="en-US" dirty="0" err="1">
                <a:solidFill>
                  <a:srgbClr val="000000"/>
                </a:solidFill>
                <a:latin typeface="Courier New" panose="02070309020205020404" pitchFamily="49" charset="0"/>
              </a:rPr>
              <a:t>HIGH</a:t>
            </a:r>
            <a:r>
              <a:rPr lang="en-US" dirty="0">
                <a:solidFill>
                  <a:srgbClr val="000000"/>
                </a:solidFill>
                <a:latin typeface="Courier New" panose="02070309020205020404" pitchFamily="49" charset="0"/>
              </a:rPr>
              <a:t>	0.007	10</a:t>
            </a:r>
          </a:p>
          <a:p>
            <a:r>
              <a:rPr lang="en-US" dirty="0">
                <a:solidFill>
                  <a:srgbClr val="000000"/>
                </a:solidFill>
                <a:latin typeface="Courier New" panose="02070309020205020404" pitchFamily="49" charset="0"/>
              </a:rPr>
              <a:t>;</a:t>
            </a:r>
          </a:p>
          <a:p>
            <a:r>
              <a:rPr lang="en-US" b="1" dirty="0">
                <a:solidFill>
                  <a:srgbClr val="000080"/>
                </a:solidFill>
                <a:latin typeface="Courier New" panose="02070309020205020404" pitchFamily="49" charset="0"/>
              </a:rPr>
              <a:t>RUN</a:t>
            </a:r>
            <a:r>
              <a:rPr lang="en-US" dirty="0">
                <a:solidFill>
                  <a:srgbClr val="000000"/>
                </a:solidFill>
                <a:latin typeface="Courier New" panose="02070309020205020404" pitchFamily="49" charset="0"/>
              </a:rPr>
              <a:t>;</a:t>
            </a:r>
            <a:endParaRPr lang="en-US" dirty="0"/>
          </a:p>
        </p:txBody>
      </p:sp>
      <p:sp>
        <p:nvSpPr>
          <p:cNvPr id="5" name="Rectangle 4"/>
          <p:cNvSpPr/>
          <p:nvPr/>
        </p:nvSpPr>
        <p:spPr>
          <a:xfrm>
            <a:off x="6321287" y="831506"/>
            <a:ext cx="6096000" cy="4524315"/>
          </a:xfrm>
          <a:prstGeom prst="rect">
            <a:avLst/>
          </a:prstGeom>
        </p:spPr>
        <p:txBody>
          <a:bodyPr>
            <a:spAutoFit/>
          </a:bodyPr>
          <a:lstStyle/>
          <a:p>
            <a:r>
              <a:rPr lang="en-US" dirty="0">
                <a:solidFill>
                  <a:srgbClr val="008000"/>
                </a:solidFill>
                <a:latin typeface="Courier New" panose="02070309020205020404" pitchFamily="49" charset="0"/>
              </a:rPr>
              <a:t>/* ASSUME THAT THERE IS NO INTERACTION!*/</a:t>
            </a:r>
            <a:endParaRPr lang="en-US" dirty="0">
              <a:solidFill>
                <a:srgbClr val="000000"/>
              </a:solidFill>
              <a:latin typeface="Courier New" panose="02070309020205020404" pitchFamily="49" charset="0"/>
            </a:endParaRPr>
          </a:p>
          <a:p>
            <a:r>
              <a:rPr lang="en-US" b="1" dirty="0">
                <a:solidFill>
                  <a:srgbClr val="000080"/>
                </a:solidFill>
                <a:latin typeface="Courier New" panose="02070309020205020404" pitchFamily="49" charset="0"/>
              </a:rPr>
              <a:t>PROC</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GLMPOWER</a:t>
            </a: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DATA</a:t>
            </a:r>
            <a:r>
              <a:rPr lang="en-US" dirty="0">
                <a:solidFill>
                  <a:srgbClr val="000000"/>
                </a:solidFill>
                <a:latin typeface="Courier New" panose="02070309020205020404" pitchFamily="49" charset="0"/>
              </a:rPr>
              <a:t>=CREDIT2;</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CLASS</a:t>
            </a:r>
            <a:r>
              <a:rPr lang="en-US" dirty="0">
                <a:solidFill>
                  <a:srgbClr val="000000"/>
                </a:solidFill>
                <a:latin typeface="Courier New" panose="02070309020205020404" pitchFamily="49" charset="0"/>
              </a:rPr>
              <a:t> intro </a:t>
            </a:r>
            <a:r>
              <a:rPr lang="en-US" dirty="0" err="1">
                <a:solidFill>
                  <a:srgbClr val="000000"/>
                </a:solidFill>
                <a:latin typeface="Courier New" panose="02070309020205020404" pitchFamily="49" charset="0"/>
              </a:rPr>
              <a:t>goto</a:t>
            </a:r>
            <a:r>
              <a:rPr lang="en-US" dirty="0">
                <a:solidFill>
                  <a:srgbClr val="000000"/>
                </a:solidFill>
                <a:latin typeface="Courier New" panose="02070309020205020404" pitchFamily="49" charset="0"/>
              </a:rPr>
              <a:t>;</a:t>
            </a:r>
          </a:p>
          <a:p>
            <a:r>
              <a:rPr lang="it-IT" dirty="0">
                <a:solidFill>
                  <a:srgbClr val="000000"/>
                </a:solidFill>
                <a:latin typeface="Courier New" panose="02070309020205020404" pitchFamily="49" charset="0"/>
              </a:rPr>
              <a:t>	</a:t>
            </a:r>
            <a:r>
              <a:rPr lang="it-IT" dirty="0">
                <a:solidFill>
                  <a:srgbClr val="0000FF"/>
                </a:solidFill>
                <a:latin typeface="Courier New" panose="02070309020205020404" pitchFamily="49" charset="0"/>
              </a:rPr>
              <a:t>MODEL</a:t>
            </a:r>
            <a:r>
              <a:rPr lang="it-IT" dirty="0">
                <a:solidFill>
                  <a:srgbClr val="000000"/>
                </a:solidFill>
                <a:latin typeface="Courier New" panose="02070309020205020404" pitchFamily="49" charset="0"/>
              </a:rPr>
              <a:t> responserate= intro goto intro*goto;</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WEIGHT</a:t>
            </a:r>
            <a:r>
              <a:rPr lang="en-US" dirty="0">
                <a:solidFill>
                  <a:srgbClr val="000000"/>
                </a:solidFill>
                <a:latin typeface="Courier New" panose="02070309020205020404" pitchFamily="49" charset="0"/>
              </a:rPr>
              <a:t> size;</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POWER</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POWER</a:t>
            </a:r>
            <a:r>
              <a:rPr lang="en-US" dirty="0">
                <a:solidFill>
                  <a:srgbClr val="000000"/>
                </a:solidFill>
                <a:latin typeface="Courier New" panose="02070309020205020404" pitchFamily="49" charset="0"/>
              </a:rPr>
              <a:t>=</a:t>
            </a:r>
            <a:r>
              <a:rPr lang="en-US" b="1" dirty="0">
                <a:solidFill>
                  <a:srgbClr val="008080"/>
                </a:solidFill>
                <a:latin typeface="Courier New" panose="02070309020205020404" pitchFamily="49" charset="0"/>
              </a:rPr>
              <a:t>0.80</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NTOTAL</a:t>
            </a:r>
            <a:r>
              <a:rPr lang="en-US" dirty="0">
                <a:solidFill>
                  <a:srgbClr val="000000"/>
                </a:solidFill>
                <a:latin typeface="Courier New" panose="02070309020205020404" pitchFamily="49" charset="0"/>
              </a:rPr>
              <a:t>=</a:t>
            </a:r>
            <a:r>
              <a:rPr lang="en-US" b="1" dirty="0">
                <a:solidFill>
                  <a:srgbClr val="00808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STDDEV</a:t>
            </a: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%SYSFUNC</a:t>
            </a:r>
            <a:r>
              <a:rPr lang="en-US" dirty="0">
                <a:solidFill>
                  <a:srgbClr val="000000"/>
                </a:solidFill>
                <a:latin typeface="Courier New" panose="02070309020205020404" pitchFamily="49" charset="0"/>
              </a:rPr>
              <a:t>(SQRT(</a:t>
            </a:r>
            <a:r>
              <a:rPr lang="en-US" b="1" dirty="0">
                <a:solidFill>
                  <a:srgbClr val="008080"/>
                </a:solidFill>
                <a:latin typeface="Courier New" panose="02070309020205020404" pitchFamily="49" charset="0"/>
              </a:rPr>
              <a:t>0.007</a:t>
            </a:r>
            <a:r>
              <a:rPr lang="en-US" dirty="0">
                <a:solidFill>
                  <a:srgbClr val="000000"/>
                </a:solidFill>
                <a:latin typeface="Courier New" panose="02070309020205020404" pitchFamily="49" charset="0"/>
              </a:rPr>
              <a:t>*(</a:t>
            </a:r>
            <a:r>
              <a:rPr lang="en-US" b="1" dirty="0">
                <a:solidFill>
                  <a:srgbClr val="008080"/>
                </a:solidFill>
                <a:latin typeface="Courier New" panose="02070309020205020404" pitchFamily="49" charset="0"/>
              </a:rPr>
              <a:t>1</a:t>
            </a:r>
            <a:r>
              <a:rPr lang="en-US" dirty="0">
                <a:solidFill>
                  <a:srgbClr val="000000"/>
                </a:solidFill>
                <a:latin typeface="Courier New" panose="02070309020205020404" pitchFamily="49" charset="0"/>
              </a:rPr>
              <a:t>-</a:t>
            </a:r>
            <a:r>
              <a:rPr lang="en-US" b="1" dirty="0">
                <a:solidFill>
                  <a:srgbClr val="008080"/>
                </a:solidFill>
                <a:latin typeface="Courier New" panose="02070309020205020404" pitchFamily="49" charset="0"/>
              </a:rPr>
              <a:t>0.007</a:t>
            </a:r>
            <a:r>
              <a:rPr lang="en-US" dirty="0">
                <a:solidFill>
                  <a:srgbClr val="000000"/>
                </a:solidFill>
                <a:latin typeface="Courier New" panose="02070309020205020404" pitchFamily="49" charset="0"/>
              </a:rPr>
              <a:t>))) </a:t>
            </a:r>
          </a:p>
          <a:p>
            <a:r>
              <a:rPr lang="en-US" dirty="0" smtClean="0">
                <a:solidFill>
                  <a:srgbClr val="0000FF"/>
                </a:solidFill>
                <a:latin typeface="Courier New" panose="02070309020205020404" pitchFamily="49" charset="0"/>
              </a:rPr>
              <a:t>%</a:t>
            </a:r>
            <a:r>
              <a:rPr lang="en-US" dirty="0">
                <a:solidFill>
                  <a:srgbClr val="0000FF"/>
                </a:solidFill>
                <a:latin typeface="Courier New" panose="02070309020205020404" pitchFamily="49" charset="0"/>
              </a:rPr>
              <a:t>SYSFUNC</a:t>
            </a:r>
            <a:r>
              <a:rPr lang="en-US" dirty="0">
                <a:solidFill>
                  <a:srgbClr val="000000"/>
                </a:solidFill>
                <a:latin typeface="Courier New" panose="02070309020205020404" pitchFamily="49" charset="0"/>
              </a:rPr>
              <a:t>(SQRT(</a:t>
            </a:r>
            <a:r>
              <a:rPr lang="en-US" b="1" dirty="0">
                <a:solidFill>
                  <a:srgbClr val="008080"/>
                </a:solidFill>
                <a:latin typeface="Courier New" panose="02070309020205020404" pitchFamily="49" charset="0"/>
              </a:rPr>
              <a:t>0.0135</a:t>
            </a:r>
            <a:r>
              <a:rPr lang="en-US" dirty="0">
                <a:solidFill>
                  <a:srgbClr val="000000"/>
                </a:solidFill>
                <a:latin typeface="Courier New" panose="02070309020205020404" pitchFamily="49" charset="0"/>
              </a:rPr>
              <a:t>*(</a:t>
            </a:r>
            <a:r>
              <a:rPr lang="en-US" b="1" dirty="0">
                <a:solidFill>
                  <a:srgbClr val="008080"/>
                </a:solidFill>
                <a:latin typeface="Courier New" panose="02070309020205020404" pitchFamily="49" charset="0"/>
              </a:rPr>
              <a:t>1</a:t>
            </a:r>
            <a:r>
              <a:rPr lang="en-US" dirty="0">
                <a:solidFill>
                  <a:srgbClr val="000000"/>
                </a:solidFill>
                <a:latin typeface="Courier New" panose="02070309020205020404" pitchFamily="49" charset="0"/>
              </a:rPr>
              <a:t>-</a:t>
            </a:r>
            <a:r>
              <a:rPr lang="en-US" b="1" dirty="0">
                <a:solidFill>
                  <a:srgbClr val="008080"/>
                </a:solidFill>
                <a:latin typeface="Courier New" panose="02070309020205020404" pitchFamily="49" charset="0"/>
              </a:rPr>
              <a:t>0.0135</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*standard deviation options</a:t>
            </a:r>
          </a:p>
          <a:p>
            <a:r>
              <a:rPr lang="en-US" dirty="0" smtClean="0">
                <a:solidFill>
                  <a:srgbClr val="008000"/>
                </a:solidFill>
                <a:latin typeface="Courier New" panose="02070309020205020404" pitchFamily="49" charset="0"/>
              </a:rPr>
              <a:t>	  </a:t>
            </a:r>
            <a:r>
              <a:rPr lang="en-US" dirty="0">
                <a:solidFill>
                  <a:srgbClr val="008000"/>
                </a:solidFill>
                <a:latin typeface="Courier New" panose="02070309020205020404" pitchFamily="49" charset="0"/>
              </a:rPr>
              <a:t>*based on binomial proportion</a:t>
            </a:r>
          </a:p>
          <a:p>
            <a:r>
              <a:rPr lang="en-US" dirty="0">
                <a:solidFill>
                  <a:srgbClr val="008000"/>
                </a:solidFill>
                <a:latin typeface="Courier New" panose="02070309020205020404" pitchFamily="49" charset="0"/>
              </a:rPr>
              <a:t>	</a:t>
            </a:r>
            <a:r>
              <a:rPr lang="en-US" dirty="0" smtClean="0">
                <a:solidFill>
                  <a:srgbClr val="008000"/>
                </a:solidFill>
                <a:latin typeface="Courier New" panose="02070309020205020404" pitchFamily="49" charset="0"/>
              </a:rPr>
              <a:t>  </a:t>
            </a:r>
            <a:r>
              <a:rPr lang="en-US" dirty="0">
                <a:solidFill>
                  <a:srgbClr val="008000"/>
                </a:solidFill>
                <a:latin typeface="Courier New" panose="02070309020205020404" pitchFamily="49" charset="0"/>
              </a:rPr>
              <a:t>*approximating normality!;</a:t>
            </a:r>
            <a:endParaRPr lang="en-US" dirty="0">
              <a:solidFill>
                <a:srgbClr val="000000"/>
              </a:solidFill>
              <a:latin typeface="Courier New" panose="02070309020205020404" pitchFamily="49" charset="0"/>
            </a:endParaRPr>
          </a:p>
          <a:p>
            <a:r>
              <a:rPr lang="en-US" b="1" dirty="0">
                <a:solidFill>
                  <a:srgbClr val="000080"/>
                </a:solidFill>
                <a:latin typeface="Courier New" panose="02070309020205020404" pitchFamily="49" charset="0"/>
              </a:rPr>
              <a:t>RUN</a:t>
            </a:r>
            <a:r>
              <a:rPr lang="en-US" dirty="0">
                <a:solidFill>
                  <a:srgbClr val="000000"/>
                </a:solidFill>
                <a:latin typeface="Courier New" panose="02070309020205020404" pitchFamily="49" charset="0"/>
              </a:rPr>
              <a:t>;</a:t>
            </a:r>
            <a:endParaRPr lang="en-US" dirty="0"/>
          </a:p>
        </p:txBody>
      </p:sp>
      <p:sp>
        <p:nvSpPr>
          <p:cNvPr id="6" name="Oval 5"/>
          <p:cNvSpPr/>
          <p:nvPr/>
        </p:nvSpPr>
        <p:spPr>
          <a:xfrm>
            <a:off x="2047461" y="4313583"/>
            <a:ext cx="864704" cy="815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331843" y="5705061"/>
            <a:ext cx="2798715" cy="369332"/>
          </a:xfrm>
          <a:prstGeom prst="rect">
            <a:avLst/>
          </a:prstGeom>
          <a:noFill/>
        </p:spPr>
        <p:txBody>
          <a:bodyPr wrap="none" rtlCol="0">
            <a:spAutoFit/>
          </a:bodyPr>
          <a:lstStyle/>
          <a:p>
            <a:r>
              <a:rPr lang="en-US" dirty="0" smtClean="0"/>
              <a:t>There is now an interaction.</a:t>
            </a:r>
            <a:endParaRPr lang="en-US" dirty="0"/>
          </a:p>
        </p:txBody>
      </p:sp>
      <p:cxnSp>
        <p:nvCxnSpPr>
          <p:cNvPr id="9" name="Straight Arrow Connector 8"/>
          <p:cNvCxnSpPr>
            <a:stCxn id="7" idx="0"/>
          </p:cNvCxnSpPr>
          <p:nvPr/>
        </p:nvCxnSpPr>
        <p:spPr>
          <a:xfrm flipH="1" flipV="1">
            <a:off x="2678595" y="4768009"/>
            <a:ext cx="52606" cy="937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9362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891063052"/>
              </p:ext>
            </p:extLst>
          </p:nvPr>
        </p:nvGraphicFramePr>
        <p:xfrm>
          <a:off x="838199" y="2650014"/>
          <a:ext cx="10515603" cy="2702560"/>
        </p:xfrm>
        <a:graphic>
          <a:graphicData uri="http://schemas.openxmlformats.org/drawingml/2006/table">
            <a:tbl>
              <a:tblPr/>
              <a:tblGrid>
                <a:gridCol w="1502229">
                  <a:extLst>
                    <a:ext uri="{9D8B030D-6E8A-4147-A177-3AD203B41FA5}">
                      <a16:colId xmlns:a16="http://schemas.microsoft.com/office/drawing/2014/main" val="428149817"/>
                    </a:ext>
                  </a:extLst>
                </a:gridCol>
                <a:gridCol w="1502229">
                  <a:extLst>
                    <a:ext uri="{9D8B030D-6E8A-4147-A177-3AD203B41FA5}">
                      <a16:colId xmlns:a16="http://schemas.microsoft.com/office/drawing/2014/main" val="1238590467"/>
                    </a:ext>
                  </a:extLst>
                </a:gridCol>
                <a:gridCol w="1502229">
                  <a:extLst>
                    <a:ext uri="{9D8B030D-6E8A-4147-A177-3AD203B41FA5}">
                      <a16:colId xmlns:a16="http://schemas.microsoft.com/office/drawing/2014/main" val="666676717"/>
                    </a:ext>
                  </a:extLst>
                </a:gridCol>
                <a:gridCol w="1502229">
                  <a:extLst>
                    <a:ext uri="{9D8B030D-6E8A-4147-A177-3AD203B41FA5}">
                      <a16:colId xmlns:a16="http://schemas.microsoft.com/office/drawing/2014/main" val="3790309371"/>
                    </a:ext>
                  </a:extLst>
                </a:gridCol>
                <a:gridCol w="1502229">
                  <a:extLst>
                    <a:ext uri="{9D8B030D-6E8A-4147-A177-3AD203B41FA5}">
                      <a16:colId xmlns:a16="http://schemas.microsoft.com/office/drawing/2014/main" val="438362182"/>
                    </a:ext>
                  </a:extLst>
                </a:gridCol>
                <a:gridCol w="1502229">
                  <a:extLst>
                    <a:ext uri="{9D8B030D-6E8A-4147-A177-3AD203B41FA5}">
                      <a16:colId xmlns:a16="http://schemas.microsoft.com/office/drawing/2014/main" val="21559613"/>
                    </a:ext>
                  </a:extLst>
                </a:gridCol>
                <a:gridCol w="1502229">
                  <a:extLst>
                    <a:ext uri="{9D8B030D-6E8A-4147-A177-3AD203B41FA5}">
                      <a16:colId xmlns:a16="http://schemas.microsoft.com/office/drawing/2014/main" val="1051190095"/>
                    </a:ext>
                  </a:extLst>
                </a:gridCol>
              </a:tblGrid>
              <a:tr h="337820">
                <a:tc gridSpan="7">
                  <a:txBody>
                    <a:bodyPr/>
                    <a:lstStyle/>
                    <a:p>
                      <a:pPr algn="ctr" fontAlgn="t"/>
                      <a:r>
                        <a:rPr lang="en-US" sz="1800" b="0" i="0">
                          <a:solidFill>
                            <a:schemeClr val="bg1"/>
                          </a:solidFill>
                          <a:effectLst/>
                          <a:latin typeface="Arial" panose="020B0604020202020204" pitchFamily="34" charset="0"/>
                        </a:rPr>
                        <a:t>Computed N Total</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0247050"/>
                  </a:ext>
                </a:extLst>
              </a:tr>
              <a:tr h="337820">
                <a:tc>
                  <a:txBody>
                    <a:bodyPr/>
                    <a:lstStyle/>
                    <a:p>
                      <a:pPr algn="ctr" fontAlgn="t"/>
                      <a:r>
                        <a:rPr lang="en-US" sz="1800" b="0" i="0">
                          <a:solidFill>
                            <a:schemeClr val="bg1"/>
                          </a:solidFill>
                          <a:effectLst/>
                          <a:latin typeface="Arial" panose="020B0604020202020204" pitchFamily="34" charset="0"/>
                        </a:rPr>
                        <a:t>Index</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solidFill>
                  </a:tcPr>
                </a:tc>
                <a:tc>
                  <a:txBody>
                    <a:bodyPr/>
                    <a:lstStyle/>
                    <a:p>
                      <a:pPr algn="ctr" fontAlgn="t"/>
                      <a:r>
                        <a:rPr lang="en-US" sz="1800" b="0" i="0">
                          <a:solidFill>
                            <a:schemeClr val="bg1"/>
                          </a:solidFill>
                          <a:effectLst/>
                          <a:latin typeface="Arial" panose="020B0604020202020204" pitchFamily="34" charset="0"/>
                        </a:rPr>
                        <a:t>Source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solidFill>
                  </a:tcPr>
                </a:tc>
                <a:tc>
                  <a:txBody>
                    <a:bodyPr/>
                    <a:lstStyle/>
                    <a:p>
                      <a:pPr algn="ctr" fontAlgn="t"/>
                      <a:r>
                        <a:rPr lang="en-US" sz="1800" b="0" i="0">
                          <a:solidFill>
                            <a:schemeClr val="bg1"/>
                          </a:solidFill>
                          <a:effectLst/>
                          <a:latin typeface="Arial" panose="020B0604020202020204" pitchFamily="34" charset="0"/>
                        </a:rPr>
                        <a:t>Std Dev</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solidFill>
                  </a:tcPr>
                </a:tc>
                <a:tc>
                  <a:txBody>
                    <a:bodyPr/>
                    <a:lstStyle/>
                    <a:p>
                      <a:pPr algn="ctr" fontAlgn="t"/>
                      <a:r>
                        <a:rPr lang="en-US" sz="1800" b="0" i="0">
                          <a:solidFill>
                            <a:schemeClr val="bg1"/>
                          </a:solidFill>
                          <a:effectLst/>
                          <a:latin typeface="Arial" panose="020B0604020202020204" pitchFamily="34" charset="0"/>
                        </a:rPr>
                        <a:t>Test DF</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solidFill>
                  </a:tcPr>
                </a:tc>
                <a:tc>
                  <a:txBody>
                    <a:bodyPr/>
                    <a:lstStyle/>
                    <a:p>
                      <a:pPr algn="ctr" fontAlgn="t"/>
                      <a:r>
                        <a:rPr lang="en-US" sz="1800" b="0" i="0">
                          <a:solidFill>
                            <a:schemeClr val="bg1"/>
                          </a:solidFill>
                          <a:effectLst/>
                          <a:latin typeface="Arial" panose="020B0604020202020204" pitchFamily="34" charset="0"/>
                        </a:rPr>
                        <a:t>Error DF</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solidFill>
                  </a:tcPr>
                </a:tc>
                <a:tc>
                  <a:txBody>
                    <a:bodyPr/>
                    <a:lstStyle/>
                    <a:p>
                      <a:pPr algn="ctr" fontAlgn="t"/>
                      <a:r>
                        <a:rPr lang="en-US" sz="1800" b="0" i="0">
                          <a:solidFill>
                            <a:schemeClr val="bg1"/>
                          </a:solidFill>
                          <a:effectLst/>
                          <a:latin typeface="Arial" panose="020B0604020202020204" pitchFamily="34" charset="0"/>
                        </a:rPr>
                        <a:t>Actual Power</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solidFill>
                  </a:tcPr>
                </a:tc>
                <a:tc>
                  <a:txBody>
                    <a:bodyPr/>
                    <a:lstStyle/>
                    <a:p>
                      <a:pPr algn="ctr" fontAlgn="t"/>
                      <a:r>
                        <a:rPr lang="en-US" sz="1800" b="0" i="0" dirty="0">
                          <a:solidFill>
                            <a:schemeClr val="bg1"/>
                          </a:solidFill>
                          <a:effectLst/>
                          <a:latin typeface="Arial" panose="020B0604020202020204" pitchFamily="34" charset="0"/>
                        </a:rPr>
                        <a:t>N Total</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solidFill>
                  </a:tcPr>
                </a:tc>
                <a:extLst>
                  <a:ext uri="{0D108BD9-81ED-4DB2-BD59-A6C34878D82A}">
                    <a16:rowId xmlns:a16="http://schemas.microsoft.com/office/drawing/2014/main" val="1042101243"/>
                  </a:ext>
                </a:extLst>
              </a:tr>
              <a:tr h="337820">
                <a:tc>
                  <a:txBody>
                    <a:bodyPr/>
                    <a:lstStyle/>
                    <a:p>
                      <a:pP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panose="020B0604020202020204" pitchFamily="34" charset="0"/>
                        </a:rPr>
                        <a:t>intro</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panose="020B0604020202020204" pitchFamily="34" charset="0"/>
                        </a:rPr>
                        <a:t>0.0834</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panose="020B0604020202020204" pitchFamily="34" charset="0"/>
                        </a:rPr>
                        <a:t>41268</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panose="020B0604020202020204" pitchFamily="34" charset="0"/>
                        </a:rPr>
                        <a:t>0.800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panose="020B0604020202020204" pitchFamily="34" charset="0"/>
                        </a:rPr>
                        <a:t>41272</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912812065"/>
                  </a:ext>
                </a:extLst>
              </a:tr>
              <a:tr h="337820">
                <a:tc>
                  <a:txBody>
                    <a:bodyPr/>
                    <a:lstStyle/>
                    <a:p>
                      <a:pPr fontAlgn="t"/>
                      <a:r>
                        <a:rPr lang="en-US" sz="1800" b="0" i="0">
                          <a:solidFill>
                            <a:srgbClr val="000000"/>
                          </a:solidFill>
                          <a:effectLst/>
                          <a:latin typeface="Arial" panose="020B0604020202020204" pitchFamily="34" charset="0"/>
                        </a:rPr>
                        <a:t>2</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panose="020B0604020202020204" pitchFamily="34" charset="0"/>
                        </a:rPr>
                        <a:t>intro</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panose="020B0604020202020204" pitchFamily="34" charset="0"/>
                        </a:rPr>
                        <a:t>0.1154</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panose="020B0604020202020204" pitchFamily="34" charset="0"/>
                        </a:rPr>
                        <a:t>79064</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panose="020B0604020202020204" pitchFamily="34" charset="0"/>
                        </a:rPr>
                        <a:t>0.800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panose="020B0604020202020204" pitchFamily="34" charset="0"/>
                        </a:rPr>
                        <a:t>79068</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308883572"/>
                  </a:ext>
                </a:extLst>
              </a:tr>
              <a:tr h="337820">
                <a:tc>
                  <a:txBody>
                    <a:bodyPr/>
                    <a:lstStyle/>
                    <a:p>
                      <a:pPr fontAlgn="t"/>
                      <a:r>
                        <a:rPr lang="en-US" sz="1800" b="0" i="0">
                          <a:solidFill>
                            <a:srgbClr val="000000"/>
                          </a:solidFill>
                          <a:effectLst/>
                          <a:latin typeface="Arial" panose="020B0604020202020204" pitchFamily="34" charset="0"/>
                        </a:rPr>
                        <a:t>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panose="020B0604020202020204" pitchFamily="34" charset="0"/>
                        </a:rPr>
                        <a:t>goto</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panose="020B0604020202020204" pitchFamily="34" charset="0"/>
                        </a:rPr>
                        <a:t>0.0834</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panose="020B0604020202020204" pitchFamily="34" charset="0"/>
                        </a:rPr>
                        <a:t>105640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panose="020B0604020202020204" pitchFamily="34" charset="0"/>
                        </a:rPr>
                        <a:t>0.800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panose="020B0604020202020204" pitchFamily="34" charset="0"/>
                        </a:rPr>
                        <a:t>105644</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227185002"/>
                  </a:ext>
                </a:extLst>
              </a:tr>
              <a:tr h="337820">
                <a:tc>
                  <a:txBody>
                    <a:bodyPr/>
                    <a:lstStyle/>
                    <a:p>
                      <a:pPr fontAlgn="t"/>
                      <a:r>
                        <a:rPr lang="en-US" sz="1800" b="0" i="0">
                          <a:solidFill>
                            <a:srgbClr val="000000"/>
                          </a:solidFill>
                          <a:effectLst/>
                          <a:latin typeface="Arial" panose="020B0604020202020204" pitchFamily="34" charset="0"/>
                        </a:rPr>
                        <a:t>4</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panose="020B0604020202020204" pitchFamily="34" charset="0"/>
                        </a:rPr>
                        <a:t>goto</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panose="020B0604020202020204" pitchFamily="34" charset="0"/>
                        </a:rPr>
                        <a:t>0.1154</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panose="020B0604020202020204" pitchFamily="34" charset="0"/>
                        </a:rPr>
                        <a:t>202374</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panose="020B0604020202020204" pitchFamily="34" charset="0"/>
                        </a:rPr>
                        <a:t>0.800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panose="020B0604020202020204" pitchFamily="34" charset="0"/>
                        </a:rPr>
                        <a:t>202378</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179190712"/>
                  </a:ext>
                </a:extLst>
              </a:tr>
              <a:tr h="337820">
                <a:tc>
                  <a:txBody>
                    <a:bodyPr/>
                    <a:lstStyle/>
                    <a:p>
                      <a:pPr fontAlgn="t"/>
                      <a:r>
                        <a:rPr lang="en-US" sz="1800" b="0" i="0">
                          <a:solidFill>
                            <a:srgbClr val="000000"/>
                          </a:solidFill>
                          <a:effectLst/>
                          <a:latin typeface="Arial" panose="020B0604020202020204" pitchFamily="34" charset="0"/>
                        </a:rPr>
                        <a:t>5</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panose="020B0604020202020204" pitchFamily="34" charset="0"/>
                        </a:rPr>
                        <a:t>intro*goto</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panose="020B0604020202020204" pitchFamily="34" charset="0"/>
                        </a:rPr>
                        <a:t>0.0834</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panose="020B0604020202020204" pitchFamily="34" charset="0"/>
                        </a:rPr>
                        <a:t>293410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panose="020B0604020202020204" pitchFamily="34" charset="0"/>
                        </a:rPr>
                        <a:t>0.800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sz="1800" b="0" i="0">
                          <a:solidFill>
                            <a:srgbClr val="000000"/>
                          </a:solidFill>
                          <a:effectLst/>
                          <a:latin typeface="Arial" panose="020B0604020202020204" pitchFamily="34" charset="0"/>
                        </a:rPr>
                        <a:t>293414</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738245572"/>
                  </a:ext>
                </a:extLst>
              </a:tr>
              <a:tr h="337820">
                <a:tc>
                  <a:txBody>
                    <a:bodyPr/>
                    <a:lstStyle/>
                    <a:p>
                      <a:pPr fontAlgn="t"/>
                      <a:r>
                        <a:rPr lang="en-US" sz="1800" b="0" i="0">
                          <a:solidFill>
                            <a:srgbClr val="000000"/>
                          </a:solidFill>
                          <a:effectLst/>
                          <a:latin typeface="Arial" panose="020B0604020202020204" pitchFamily="34" charset="0"/>
                        </a:rPr>
                        <a:t>6</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800" b="0" i="0">
                          <a:solidFill>
                            <a:srgbClr val="000000"/>
                          </a:solidFill>
                          <a:effectLst/>
                          <a:latin typeface="Arial" panose="020B0604020202020204" pitchFamily="34" charset="0"/>
                        </a:rPr>
                        <a:t>intro*goto</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800" b="0" i="0">
                          <a:solidFill>
                            <a:srgbClr val="000000"/>
                          </a:solidFill>
                          <a:effectLst/>
                          <a:latin typeface="Arial" panose="020B0604020202020204" pitchFamily="34" charset="0"/>
                        </a:rPr>
                        <a:t>0.1154</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800" b="0" i="0">
                          <a:solidFill>
                            <a:srgbClr val="000000"/>
                          </a:solidFill>
                          <a:effectLst/>
                          <a:latin typeface="Arial" panose="020B0604020202020204" pitchFamily="34" charset="0"/>
                        </a:rPr>
                        <a:t>562140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800" b="0" i="0">
                          <a:solidFill>
                            <a:srgbClr val="000000"/>
                          </a:solidFill>
                          <a:effectLst/>
                          <a:latin typeface="Arial" panose="020B0604020202020204" pitchFamily="34" charset="0"/>
                        </a:rPr>
                        <a:t>0.800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800" b="0" i="0" dirty="0">
                          <a:solidFill>
                            <a:srgbClr val="000000"/>
                          </a:solidFill>
                          <a:effectLst/>
                          <a:latin typeface="Arial" panose="020B0604020202020204" pitchFamily="34" charset="0"/>
                        </a:rPr>
                        <a:t>562144</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3600034279"/>
                  </a:ext>
                </a:extLst>
              </a:tr>
            </a:tbl>
          </a:graphicData>
        </a:graphic>
      </p:graphicFrame>
      <p:sp>
        <p:nvSpPr>
          <p:cNvPr id="5" name="Oval 4"/>
          <p:cNvSpPr/>
          <p:nvPr/>
        </p:nvSpPr>
        <p:spPr>
          <a:xfrm>
            <a:off x="9561443" y="4482548"/>
            <a:ext cx="1411357" cy="122251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120270" y="6102627"/>
            <a:ext cx="3103350" cy="369332"/>
          </a:xfrm>
          <a:prstGeom prst="rect">
            <a:avLst/>
          </a:prstGeom>
          <a:noFill/>
        </p:spPr>
        <p:txBody>
          <a:bodyPr wrap="none" rtlCol="0">
            <a:spAutoFit/>
          </a:bodyPr>
          <a:lstStyle/>
          <a:p>
            <a:r>
              <a:rPr lang="en-US" dirty="0" smtClean="0"/>
              <a:t>That is a pretty big sample size.</a:t>
            </a:r>
            <a:endParaRPr lang="en-US" dirty="0"/>
          </a:p>
        </p:txBody>
      </p:sp>
      <p:cxnSp>
        <p:nvCxnSpPr>
          <p:cNvPr id="8" name="Straight Arrow Connector 7"/>
          <p:cNvCxnSpPr>
            <a:stCxn id="6" idx="0"/>
          </p:cNvCxnSpPr>
          <p:nvPr/>
        </p:nvCxnSpPr>
        <p:spPr>
          <a:xfrm flipV="1">
            <a:off x="9671945" y="5352574"/>
            <a:ext cx="505725" cy="750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5195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this point you need to ask a question. </a:t>
            </a:r>
            <a:endParaRPr lang="en-US" dirty="0"/>
          </a:p>
        </p:txBody>
      </p:sp>
      <p:sp>
        <p:nvSpPr>
          <p:cNvPr id="3" name="Content Placeholder 2"/>
          <p:cNvSpPr>
            <a:spLocks noGrp="1"/>
          </p:cNvSpPr>
          <p:nvPr>
            <p:ph idx="1"/>
          </p:nvPr>
        </p:nvSpPr>
        <p:spPr/>
        <p:txBody>
          <a:bodyPr/>
          <a:lstStyle/>
          <a:p>
            <a:pPr marL="0" indent="0">
              <a:buNone/>
            </a:pPr>
            <a:r>
              <a:rPr lang="en-US" dirty="0" smtClean="0"/>
              <a:t>Is the experiment worth it? </a:t>
            </a:r>
          </a:p>
          <a:p>
            <a:pPr marL="0" indent="0">
              <a:buNone/>
            </a:pPr>
            <a:endParaRPr lang="en-US" dirty="0"/>
          </a:p>
          <a:p>
            <a:pPr marL="0" indent="0">
              <a:buNone/>
            </a:pPr>
            <a:r>
              <a:rPr lang="en-US" dirty="0" smtClean="0"/>
              <a:t>It is reasonable to assume that each credit card offer will cost about $0.50 is it reasonable to spend between 50 to 250 thousand dollars?</a:t>
            </a:r>
          </a:p>
          <a:p>
            <a:pPr marL="0" indent="0">
              <a:buNone/>
            </a:pPr>
            <a:endParaRPr lang="en-US" dirty="0"/>
          </a:p>
          <a:p>
            <a:pPr marL="0" indent="0">
              <a:buNone/>
            </a:pPr>
            <a:r>
              <a:rPr lang="en-US" dirty="0" smtClean="0"/>
              <a:t>That depends up on a large number of factors specific to the problem, and each of these factors should be considered.  </a:t>
            </a:r>
            <a:endParaRPr lang="en-US" dirty="0"/>
          </a:p>
        </p:txBody>
      </p:sp>
    </p:spTree>
    <p:extLst>
      <p:ext uri="{BB962C8B-B14F-4D97-AF65-F5344CB8AC3E}">
        <p14:creationId xmlns:p14="http://schemas.microsoft.com/office/powerpoint/2010/main" val="25834959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With a covariate. </a:t>
            </a:r>
            <a:endParaRPr lang="en-US" dirty="0">
              <a:solidFill>
                <a:schemeClr val="accent1">
                  <a:lumMod val="75000"/>
                </a:schemeClr>
              </a:solidFill>
            </a:endParaRPr>
          </a:p>
        </p:txBody>
      </p:sp>
      <p:sp>
        <p:nvSpPr>
          <p:cNvPr id="3" name="Content Placeholder 2"/>
          <p:cNvSpPr>
            <a:spLocks noGrp="1"/>
          </p:cNvSpPr>
          <p:nvPr>
            <p:ph idx="1"/>
          </p:nvPr>
        </p:nvSpPr>
        <p:spPr/>
        <p:txBody>
          <a:bodyPr/>
          <a:lstStyle/>
          <a:p>
            <a:pPr marL="0" indent="0">
              <a:buNone/>
            </a:pPr>
            <a:r>
              <a:rPr lang="en-US" dirty="0" smtClean="0"/>
              <a:t>You can also look at the power when you add a specific covariate.  This methodology can be used for general regression problems too. What is do below is coerce a covariate into the mix.  It is assumed linear.</a:t>
            </a:r>
            <a:endParaRPr lang="en-US" dirty="0"/>
          </a:p>
        </p:txBody>
      </p:sp>
    </p:spTree>
    <p:extLst>
      <p:ext uri="{BB962C8B-B14F-4D97-AF65-F5344CB8AC3E}">
        <p14:creationId xmlns:p14="http://schemas.microsoft.com/office/powerpoint/2010/main" val="26739253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Example 3</a:t>
            </a:r>
            <a:endParaRPr lang="en-US" dirty="0">
              <a:solidFill>
                <a:schemeClr val="accent1">
                  <a:lumMod val="75000"/>
                </a:schemeClr>
              </a:solidFill>
            </a:endParaRPr>
          </a:p>
        </p:txBody>
      </p:sp>
      <p:sp>
        <p:nvSpPr>
          <p:cNvPr id="3" name="Content Placeholder 2"/>
          <p:cNvSpPr>
            <a:spLocks noGrp="1"/>
          </p:cNvSpPr>
          <p:nvPr>
            <p:ph idx="1"/>
          </p:nvPr>
        </p:nvSpPr>
        <p:spPr/>
        <p:txBody>
          <a:bodyPr/>
          <a:lstStyle/>
          <a:p>
            <a:pPr marL="0" indent="0">
              <a:buNone/>
            </a:pPr>
            <a:r>
              <a:rPr lang="en-US" dirty="0" smtClean="0"/>
              <a:t>There are two drugs on the market that increase the lung function in elderly COPD sufferers. You are interested in determining if one drug is superior to the other, and looking at the efficacy over no intervention. </a:t>
            </a:r>
          </a:p>
          <a:p>
            <a:pPr marL="0" indent="0">
              <a:buNone/>
            </a:pPr>
            <a:r>
              <a:rPr lang="en-US" dirty="0" smtClean="0"/>
              <a:t>It is thought that lung function decreases linearly with age.  What is the sample required to determine if the two drugs have different efficacies? </a:t>
            </a:r>
            <a:endParaRPr lang="en-US" dirty="0"/>
          </a:p>
        </p:txBody>
      </p:sp>
    </p:spTree>
    <p:extLst>
      <p:ext uri="{BB962C8B-B14F-4D97-AF65-F5344CB8AC3E}">
        <p14:creationId xmlns:p14="http://schemas.microsoft.com/office/powerpoint/2010/main" val="25004503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3643" y="612196"/>
            <a:ext cx="4048540" cy="5355312"/>
          </a:xfrm>
          <a:prstGeom prst="rect">
            <a:avLst/>
          </a:prstGeom>
        </p:spPr>
        <p:txBody>
          <a:bodyPr wrap="square">
            <a:spAutoFit/>
          </a:bodyPr>
          <a:lstStyle/>
          <a:p>
            <a:r>
              <a:rPr lang="en-US" dirty="0">
                <a:solidFill>
                  <a:srgbClr val="008000"/>
                </a:solidFill>
                <a:latin typeface="Courier New" panose="02070309020205020404" pitchFamily="49" charset="0"/>
              </a:rPr>
              <a:t>/*Example 3</a:t>
            </a:r>
          </a:p>
          <a:p>
            <a:r>
              <a:rPr lang="en-US" dirty="0">
                <a:solidFill>
                  <a:srgbClr val="008000"/>
                </a:solidFill>
                <a:latin typeface="Courier New" panose="02070309020205020404" pitchFamily="49" charset="0"/>
              </a:rPr>
              <a:t>*/</a:t>
            </a:r>
            <a:endParaRPr lang="en-US" dirty="0">
              <a:solidFill>
                <a:srgbClr val="000000"/>
              </a:solidFill>
              <a:latin typeface="Courier New" panose="02070309020205020404" pitchFamily="49" charset="0"/>
            </a:endParaRPr>
          </a:p>
          <a:p>
            <a:endParaRPr lang="en-US" dirty="0">
              <a:solidFill>
                <a:srgbClr val="000000"/>
              </a:solidFill>
              <a:latin typeface="Courier New" panose="02070309020205020404" pitchFamily="49" charset="0"/>
            </a:endParaRPr>
          </a:p>
          <a:p>
            <a:r>
              <a:rPr lang="en-US" b="1" dirty="0">
                <a:solidFill>
                  <a:srgbClr val="000080"/>
                </a:solidFill>
                <a:latin typeface="Courier New" panose="02070309020205020404" pitchFamily="49" charset="0"/>
              </a:rPr>
              <a:t>DATA</a:t>
            </a:r>
            <a:r>
              <a:rPr lang="en-US" dirty="0">
                <a:solidFill>
                  <a:srgbClr val="000000"/>
                </a:solidFill>
                <a:latin typeface="Courier New" panose="02070309020205020404" pitchFamily="49" charset="0"/>
              </a:rPr>
              <a:t> LUNGCAPACITY;</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INPUT</a:t>
            </a:r>
            <a:r>
              <a:rPr lang="en-US" dirty="0">
                <a:solidFill>
                  <a:srgbClr val="000000"/>
                </a:solidFill>
                <a:latin typeface="Courier New" panose="02070309020205020404" pitchFamily="49" charset="0"/>
              </a:rPr>
              <a:t> drug </a:t>
            </a:r>
          </a:p>
          <a:p>
            <a:r>
              <a:rPr lang="en-US" dirty="0" smtClean="0">
                <a:solidFill>
                  <a:srgbClr val="000000"/>
                </a:solidFill>
                <a:latin typeface="Courier New" panose="02070309020205020404" pitchFamily="49" charset="0"/>
              </a:rPr>
              <a:t>		age</a:t>
            </a:r>
          </a:p>
          <a:p>
            <a:r>
              <a:rPr lang="en-US" dirty="0">
                <a:solidFill>
                  <a:srgbClr val="000000"/>
                </a:solidFill>
                <a:latin typeface="Courier New" panose="02070309020205020404" pitchFamily="49" charset="0"/>
              </a:rPr>
              <a:t>		</a:t>
            </a:r>
            <a:r>
              <a:rPr lang="en-US" dirty="0" smtClean="0">
                <a:solidFill>
                  <a:srgbClr val="000000"/>
                </a:solidFill>
                <a:latin typeface="Courier New" panose="02070309020205020404" pitchFamily="49" charset="0"/>
              </a:rPr>
              <a:t>cap</a:t>
            </a:r>
            <a:r>
              <a:rPr lang="en-US" dirty="0">
                <a:solidFill>
                  <a:srgbClr val="000000"/>
                </a:solidFill>
                <a:latin typeface="Courier New" panose="02070309020205020404" pitchFamily="49" charset="0"/>
              </a:rPr>
              <a:t>;</a:t>
            </a:r>
          </a:p>
          <a:p>
            <a:r>
              <a:rPr lang="en-US" dirty="0">
                <a:solidFill>
                  <a:srgbClr val="0000FF"/>
                </a:solidFill>
                <a:latin typeface="Courier New" panose="02070309020205020404" pitchFamily="49" charset="0"/>
              </a:rPr>
              <a:t>DATALINES</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1   50  10 </a:t>
            </a:r>
          </a:p>
          <a:p>
            <a:r>
              <a:rPr lang="en-US" dirty="0">
                <a:solidFill>
                  <a:srgbClr val="000000"/>
                </a:solidFill>
                <a:latin typeface="Courier New" panose="02070309020205020404" pitchFamily="49" charset="0"/>
              </a:rPr>
              <a:t>1   60  9</a:t>
            </a:r>
          </a:p>
          <a:p>
            <a:r>
              <a:rPr lang="en-US" dirty="0">
                <a:solidFill>
                  <a:srgbClr val="000000"/>
                </a:solidFill>
                <a:latin typeface="Courier New" panose="02070309020205020404" pitchFamily="49" charset="0"/>
              </a:rPr>
              <a:t>1   70  8</a:t>
            </a:r>
          </a:p>
          <a:p>
            <a:r>
              <a:rPr lang="en-US" dirty="0">
                <a:solidFill>
                  <a:srgbClr val="000000"/>
                </a:solidFill>
                <a:latin typeface="Courier New" panose="02070309020205020404" pitchFamily="49" charset="0"/>
              </a:rPr>
              <a:t>2   50  12</a:t>
            </a:r>
          </a:p>
          <a:p>
            <a:r>
              <a:rPr lang="en-US" dirty="0">
                <a:solidFill>
                  <a:srgbClr val="000000"/>
                </a:solidFill>
                <a:latin typeface="Courier New" panose="02070309020205020404" pitchFamily="49" charset="0"/>
              </a:rPr>
              <a:t>2   60  11</a:t>
            </a:r>
          </a:p>
          <a:p>
            <a:r>
              <a:rPr lang="en-US" dirty="0">
                <a:solidFill>
                  <a:srgbClr val="000000"/>
                </a:solidFill>
                <a:latin typeface="Courier New" panose="02070309020205020404" pitchFamily="49" charset="0"/>
              </a:rPr>
              <a:t>2   70  10</a:t>
            </a:r>
          </a:p>
          <a:p>
            <a:r>
              <a:rPr lang="en-US" dirty="0">
                <a:solidFill>
                  <a:srgbClr val="000000"/>
                </a:solidFill>
                <a:latin typeface="Courier New" panose="02070309020205020404" pitchFamily="49" charset="0"/>
              </a:rPr>
              <a:t>3   50  13</a:t>
            </a:r>
          </a:p>
          <a:p>
            <a:r>
              <a:rPr lang="en-US" dirty="0">
                <a:solidFill>
                  <a:srgbClr val="000000"/>
                </a:solidFill>
                <a:latin typeface="Courier New" panose="02070309020205020404" pitchFamily="49" charset="0"/>
              </a:rPr>
              <a:t>3   60  12</a:t>
            </a:r>
          </a:p>
          <a:p>
            <a:r>
              <a:rPr lang="en-US" dirty="0">
                <a:solidFill>
                  <a:srgbClr val="000000"/>
                </a:solidFill>
                <a:latin typeface="Courier New" panose="02070309020205020404" pitchFamily="49" charset="0"/>
              </a:rPr>
              <a:t>3   70  11</a:t>
            </a:r>
          </a:p>
          <a:p>
            <a:r>
              <a:rPr lang="en-US" dirty="0">
                <a:solidFill>
                  <a:srgbClr val="000000"/>
                </a:solidFill>
                <a:latin typeface="Courier New" panose="02070309020205020404" pitchFamily="49" charset="0"/>
              </a:rPr>
              <a:t>;</a:t>
            </a:r>
          </a:p>
          <a:p>
            <a:r>
              <a:rPr lang="en-US" b="1" dirty="0">
                <a:solidFill>
                  <a:srgbClr val="000080"/>
                </a:solidFill>
                <a:latin typeface="Courier New" panose="02070309020205020404" pitchFamily="49" charset="0"/>
              </a:rPr>
              <a:t>RUN</a:t>
            </a:r>
            <a:r>
              <a:rPr lang="en-US" dirty="0">
                <a:solidFill>
                  <a:srgbClr val="000000"/>
                </a:solidFill>
                <a:latin typeface="Courier New" panose="02070309020205020404" pitchFamily="49" charset="0"/>
              </a:rPr>
              <a:t>;</a:t>
            </a:r>
            <a:endParaRPr lang="en-US" dirty="0"/>
          </a:p>
        </p:txBody>
      </p:sp>
      <p:sp>
        <p:nvSpPr>
          <p:cNvPr id="5" name="Rectangle 4"/>
          <p:cNvSpPr/>
          <p:nvPr/>
        </p:nvSpPr>
        <p:spPr>
          <a:xfrm>
            <a:off x="4323522" y="1495482"/>
            <a:ext cx="6957392" cy="3416320"/>
          </a:xfrm>
          <a:prstGeom prst="rect">
            <a:avLst/>
          </a:prstGeom>
        </p:spPr>
        <p:txBody>
          <a:bodyPr wrap="square">
            <a:spAutoFit/>
          </a:bodyPr>
          <a:lstStyle/>
          <a:p>
            <a:r>
              <a:rPr lang="en-US" b="1" dirty="0" smtClean="0">
                <a:solidFill>
                  <a:srgbClr val="000080"/>
                </a:solidFill>
                <a:latin typeface="Courier New" panose="02070309020205020404" pitchFamily="49" charset="0"/>
              </a:rPr>
              <a:t>PROC</a:t>
            </a:r>
            <a:r>
              <a:rPr lang="en-US" b="0" dirty="0" smtClean="0">
                <a:solidFill>
                  <a:srgbClr val="000000"/>
                </a:solidFill>
                <a:latin typeface="Courier New" panose="02070309020205020404" pitchFamily="49" charset="0"/>
              </a:rPr>
              <a:t> </a:t>
            </a:r>
            <a:r>
              <a:rPr lang="en-US" b="1" dirty="0" smtClean="0">
                <a:solidFill>
                  <a:srgbClr val="000080"/>
                </a:solidFill>
                <a:latin typeface="Courier New" panose="02070309020205020404" pitchFamily="49" charset="0"/>
              </a:rPr>
              <a:t>GLMPOWER</a:t>
            </a:r>
            <a:r>
              <a:rPr lang="en-US" b="0" dirty="0" smtClean="0">
                <a:solidFill>
                  <a:srgbClr val="000000"/>
                </a:solidFill>
                <a:latin typeface="Courier New" panose="02070309020205020404" pitchFamily="49" charset="0"/>
              </a:rPr>
              <a:t> </a:t>
            </a:r>
            <a:r>
              <a:rPr lang="en-US" b="0" dirty="0" smtClean="0">
                <a:solidFill>
                  <a:srgbClr val="0000FF"/>
                </a:solidFill>
                <a:latin typeface="Courier New" panose="02070309020205020404" pitchFamily="49" charset="0"/>
              </a:rPr>
              <a:t>DATA</a:t>
            </a:r>
            <a:r>
              <a:rPr lang="en-US" b="0" dirty="0" smtClean="0">
                <a:solidFill>
                  <a:srgbClr val="000000"/>
                </a:solidFill>
                <a:latin typeface="Courier New" panose="02070309020205020404" pitchFamily="49" charset="0"/>
              </a:rPr>
              <a:t>=LUNGCAPACITY; </a:t>
            </a:r>
          </a:p>
          <a:p>
            <a:r>
              <a:rPr lang="en-US" b="0" dirty="0" smtClean="0">
                <a:solidFill>
                  <a:srgbClr val="000000"/>
                </a:solidFill>
                <a:latin typeface="Courier New" panose="02070309020205020404" pitchFamily="49" charset="0"/>
              </a:rPr>
              <a:t>	</a:t>
            </a:r>
            <a:r>
              <a:rPr lang="en-US" b="0" dirty="0" smtClean="0">
                <a:solidFill>
                  <a:srgbClr val="0000FF"/>
                </a:solidFill>
                <a:latin typeface="Courier New" panose="02070309020205020404" pitchFamily="49" charset="0"/>
              </a:rPr>
              <a:t>CLASS</a:t>
            </a:r>
            <a:r>
              <a:rPr lang="en-US" b="0" dirty="0" smtClean="0">
                <a:solidFill>
                  <a:srgbClr val="000000"/>
                </a:solidFill>
                <a:latin typeface="Courier New" panose="02070309020205020404" pitchFamily="49" charset="0"/>
              </a:rPr>
              <a:t> DRUG;</a:t>
            </a:r>
          </a:p>
          <a:p>
            <a:r>
              <a:rPr lang="en-US" b="0" dirty="0" smtClean="0">
                <a:solidFill>
                  <a:srgbClr val="000000"/>
                </a:solidFill>
                <a:latin typeface="Courier New" panose="02070309020205020404" pitchFamily="49" charset="0"/>
              </a:rPr>
              <a:t>	</a:t>
            </a:r>
            <a:r>
              <a:rPr lang="en-US" b="0" dirty="0" smtClean="0">
                <a:solidFill>
                  <a:srgbClr val="0000FF"/>
                </a:solidFill>
                <a:latin typeface="Courier New" panose="02070309020205020404" pitchFamily="49" charset="0"/>
              </a:rPr>
              <a:t>MODEL</a:t>
            </a:r>
            <a:r>
              <a:rPr lang="en-US" b="0" dirty="0" smtClean="0">
                <a:solidFill>
                  <a:srgbClr val="000000"/>
                </a:solidFill>
                <a:latin typeface="Courier New" panose="02070309020205020404" pitchFamily="49" charset="0"/>
              </a:rPr>
              <a:t> CAP = DRUG AGE; </a:t>
            </a:r>
          </a:p>
          <a:p>
            <a:r>
              <a:rPr lang="nl-NL" b="0" dirty="0" smtClean="0">
                <a:solidFill>
                  <a:srgbClr val="000000"/>
                </a:solidFill>
                <a:latin typeface="Courier New" panose="02070309020205020404" pitchFamily="49" charset="0"/>
              </a:rPr>
              <a:t>	</a:t>
            </a:r>
            <a:r>
              <a:rPr lang="nl-NL" b="0" dirty="0" smtClean="0">
                <a:solidFill>
                  <a:srgbClr val="0000FF"/>
                </a:solidFill>
                <a:latin typeface="Courier New" panose="02070309020205020404" pitchFamily="49" charset="0"/>
              </a:rPr>
              <a:t>CONTRAST</a:t>
            </a:r>
            <a:r>
              <a:rPr lang="nl-NL" b="0" dirty="0" smtClean="0">
                <a:solidFill>
                  <a:srgbClr val="000000"/>
                </a:solidFill>
                <a:latin typeface="Courier New" panose="02070309020205020404" pitchFamily="49" charset="0"/>
              </a:rPr>
              <a:t> </a:t>
            </a:r>
            <a:r>
              <a:rPr lang="nl-NL" b="0" dirty="0" smtClean="0">
                <a:solidFill>
                  <a:srgbClr val="800080"/>
                </a:solidFill>
                <a:latin typeface="Courier New" panose="02070309020205020404" pitchFamily="49" charset="0"/>
              </a:rPr>
              <a:t>'DRUG 1 VS. DRUG 2'</a:t>
            </a:r>
            <a:r>
              <a:rPr lang="nl-NL" b="0" dirty="0" smtClean="0">
                <a:solidFill>
                  <a:srgbClr val="000000"/>
                </a:solidFill>
                <a:latin typeface="Courier New" panose="02070309020205020404" pitchFamily="49" charset="0"/>
              </a:rPr>
              <a:t> DRUG </a:t>
            </a:r>
            <a:r>
              <a:rPr lang="nl-NL" b="1" dirty="0" smtClean="0">
                <a:solidFill>
                  <a:srgbClr val="008080"/>
                </a:solidFill>
                <a:latin typeface="Courier New" panose="02070309020205020404" pitchFamily="49" charset="0"/>
              </a:rPr>
              <a:t>1</a:t>
            </a:r>
            <a:r>
              <a:rPr lang="nl-NL" b="0" dirty="0" smtClean="0">
                <a:solidFill>
                  <a:srgbClr val="000000"/>
                </a:solidFill>
                <a:latin typeface="Courier New" panose="02070309020205020404" pitchFamily="49" charset="0"/>
              </a:rPr>
              <a:t> -</a:t>
            </a:r>
            <a:r>
              <a:rPr lang="nl-NL" b="1" dirty="0" smtClean="0">
                <a:solidFill>
                  <a:srgbClr val="008080"/>
                </a:solidFill>
                <a:latin typeface="Courier New" panose="02070309020205020404" pitchFamily="49" charset="0"/>
              </a:rPr>
              <a:t>1</a:t>
            </a:r>
            <a:r>
              <a:rPr lang="nl-NL" b="0" dirty="0" smtClean="0">
                <a:solidFill>
                  <a:srgbClr val="000000"/>
                </a:solidFill>
                <a:latin typeface="Courier New" panose="02070309020205020404" pitchFamily="49" charset="0"/>
              </a:rPr>
              <a:t> </a:t>
            </a:r>
            <a:r>
              <a:rPr lang="nl-NL" b="1" dirty="0" smtClean="0">
                <a:solidFill>
                  <a:srgbClr val="008080"/>
                </a:solidFill>
                <a:latin typeface="Courier New" panose="02070309020205020404" pitchFamily="49" charset="0"/>
              </a:rPr>
              <a:t>0</a:t>
            </a:r>
            <a:r>
              <a:rPr lang="nl-NL" b="0" dirty="0" smtClean="0">
                <a:solidFill>
                  <a:srgbClr val="000000"/>
                </a:solidFill>
                <a:latin typeface="Courier New" panose="02070309020205020404" pitchFamily="49" charset="0"/>
              </a:rPr>
              <a:t>; </a:t>
            </a:r>
          </a:p>
          <a:p>
            <a:r>
              <a:rPr lang="nl-NL" b="0" dirty="0" smtClean="0">
                <a:solidFill>
                  <a:srgbClr val="000000"/>
                </a:solidFill>
                <a:latin typeface="Courier New" panose="02070309020205020404" pitchFamily="49" charset="0"/>
              </a:rPr>
              <a:t>	</a:t>
            </a:r>
            <a:r>
              <a:rPr lang="nl-NL" b="0" dirty="0" smtClean="0">
                <a:solidFill>
                  <a:srgbClr val="0000FF"/>
                </a:solidFill>
                <a:latin typeface="Courier New" panose="02070309020205020404" pitchFamily="49" charset="0"/>
              </a:rPr>
              <a:t>CONTRAST</a:t>
            </a:r>
            <a:r>
              <a:rPr lang="nl-NL" b="0" dirty="0" smtClean="0">
                <a:solidFill>
                  <a:srgbClr val="000000"/>
                </a:solidFill>
                <a:latin typeface="Courier New" panose="02070309020205020404" pitchFamily="49" charset="0"/>
              </a:rPr>
              <a:t> </a:t>
            </a:r>
            <a:r>
              <a:rPr lang="nl-NL" b="0" dirty="0" smtClean="0">
                <a:solidFill>
                  <a:srgbClr val="800080"/>
                </a:solidFill>
                <a:latin typeface="Courier New" panose="02070309020205020404" pitchFamily="49" charset="0"/>
              </a:rPr>
              <a:t>'DRUG 1 VS. DRUG 3'</a:t>
            </a:r>
            <a:r>
              <a:rPr lang="nl-NL" b="0" dirty="0" smtClean="0">
                <a:solidFill>
                  <a:srgbClr val="000000"/>
                </a:solidFill>
                <a:latin typeface="Courier New" panose="02070309020205020404" pitchFamily="49" charset="0"/>
              </a:rPr>
              <a:t> DRUG </a:t>
            </a:r>
            <a:r>
              <a:rPr lang="nl-NL" b="1" dirty="0" smtClean="0">
                <a:solidFill>
                  <a:srgbClr val="008080"/>
                </a:solidFill>
                <a:latin typeface="Courier New" panose="02070309020205020404" pitchFamily="49" charset="0"/>
              </a:rPr>
              <a:t>1</a:t>
            </a:r>
            <a:r>
              <a:rPr lang="nl-NL" b="0" dirty="0" smtClean="0">
                <a:solidFill>
                  <a:srgbClr val="000000"/>
                </a:solidFill>
                <a:latin typeface="Courier New" panose="02070309020205020404" pitchFamily="49" charset="0"/>
              </a:rPr>
              <a:t> </a:t>
            </a:r>
            <a:r>
              <a:rPr lang="nl-NL" b="1" dirty="0" smtClean="0">
                <a:solidFill>
                  <a:srgbClr val="008080"/>
                </a:solidFill>
                <a:latin typeface="Courier New" panose="02070309020205020404" pitchFamily="49" charset="0"/>
              </a:rPr>
              <a:t>0</a:t>
            </a:r>
            <a:r>
              <a:rPr lang="nl-NL" b="0" dirty="0" smtClean="0">
                <a:solidFill>
                  <a:srgbClr val="000000"/>
                </a:solidFill>
                <a:latin typeface="Courier New" panose="02070309020205020404" pitchFamily="49" charset="0"/>
              </a:rPr>
              <a:t> -</a:t>
            </a:r>
            <a:r>
              <a:rPr lang="nl-NL" b="1" dirty="0" smtClean="0">
                <a:solidFill>
                  <a:srgbClr val="008080"/>
                </a:solidFill>
                <a:latin typeface="Courier New" panose="02070309020205020404" pitchFamily="49" charset="0"/>
              </a:rPr>
              <a:t>1</a:t>
            </a:r>
            <a:r>
              <a:rPr lang="nl-NL" b="0" dirty="0" smtClean="0">
                <a:solidFill>
                  <a:srgbClr val="000000"/>
                </a:solidFill>
                <a:latin typeface="Courier New" panose="02070309020205020404" pitchFamily="49" charset="0"/>
              </a:rPr>
              <a:t>; </a:t>
            </a:r>
          </a:p>
          <a:p>
            <a:r>
              <a:rPr lang="nl-NL" b="0" dirty="0" smtClean="0">
                <a:solidFill>
                  <a:srgbClr val="000000"/>
                </a:solidFill>
                <a:latin typeface="Courier New" panose="02070309020205020404" pitchFamily="49" charset="0"/>
              </a:rPr>
              <a:t>	</a:t>
            </a:r>
            <a:r>
              <a:rPr lang="nl-NL" b="0" dirty="0" smtClean="0">
                <a:solidFill>
                  <a:srgbClr val="0000FF"/>
                </a:solidFill>
                <a:latin typeface="Courier New" panose="02070309020205020404" pitchFamily="49" charset="0"/>
              </a:rPr>
              <a:t>CONTRAST</a:t>
            </a:r>
            <a:r>
              <a:rPr lang="nl-NL" b="0" dirty="0" smtClean="0">
                <a:solidFill>
                  <a:srgbClr val="000000"/>
                </a:solidFill>
                <a:latin typeface="Courier New" panose="02070309020205020404" pitchFamily="49" charset="0"/>
              </a:rPr>
              <a:t> </a:t>
            </a:r>
            <a:r>
              <a:rPr lang="nl-NL" b="0" dirty="0" smtClean="0">
                <a:solidFill>
                  <a:srgbClr val="800080"/>
                </a:solidFill>
                <a:latin typeface="Courier New" panose="02070309020205020404" pitchFamily="49" charset="0"/>
              </a:rPr>
              <a:t>'DRUG 2 VS. DRUG 3'</a:t>
            </a:r>
            <a:r>
              <a:rPr lang="nl-NL" b="0" dirty="0" smtClean="0">
                <a:solidFill>
                  <a:srgbClr val="000000"/>
                </a:solidFill>
                <a:latin typeface="Courier New" panose="02070309020205020404" pitchFamily="49" charset="0"/>
              </a:rPr>
              <a:t> DRUG </a:t>
            </a:r>
            <a:r>
              <a:rPr lang="nl-NL" b="1" dirty="0" smtClean="0">
                <a:solidFill>
                  <a:srgbClr val="008080"/>
                </a:solidFill>
                <a:latin typeface="Courier New" panose="02070309020205020404" pitchFamily="49" charset="0"/>
              </a:rPr>
              <a:t>0</a:t>
            </a:r>
            <a:r>
              <a:rPr lang="nl-NL" b="0" dirty="0" smtClean="0">
                <a:solidFill>
                  <a:srgbClr val="000000"/>
                </a:solidFill>
                <a:latin typeface="Courier New" panose="02070309020205020404" pitchFamily="49" charset="0"/>
              </a:rPr>
              <a:t> </a:t>
            </a:r>
            <a:r>
              <a:rPr lang="nl-NL" b="1" dirty="0" smtClean="0">
                <a:solidFill>
                  <a:srgbClr val="008080"/>
                </a:solidFill>
                <a:latin typeface="Courier New" panose="02070309020205020404" pitchFamily="49" charset="0"/>
              </a:rPr>
              <a:t>1</a:t>
            </a:r>
            <a:r>
              <a:rPr lang="nl-NL" b="0" dirty="0" smtClean="0">
                <a:solidFill>
                  <a:srgbClr val="000000"/>
                </a:solidFill>
                <a:latin typeface="Courier New" panose="02070309020205020404" pitchFamily="49" charset="0"/>
              </a:rPr>
              <a:t> -</a:t>
            </a:r>
            <a:r>
              <a:rPr lang="nl-NL" b="1" dirty="0" smtClean="0">
                <a:solidFill>
                  <a:srgbClr val="008080"/>
                </a:solidFill>
                <a:latin typeface="Courier New" panose="02070309020205020404" pitchFamily="49" charset="0"/>
              </a:rPr>
              <a:t>1</a:t>
            </a:r>
            <a:r>
              <a:rPr lang="nl-NL" b="0" dirty="0" smtClean="0">
                <a:solidFill>
                  <a:srgbClr val="000000"/>
                </a:solidFill>
                <a:latin typeface="Courier New" panose="02070309020205020404" pitchFamily="49" charset="0"/>
              </a:rPr>
              <a:t>; </a:t>
            </a:r>
          </a:p>
          <a:p>
            <a:r>
              <a:rPr lang="en-US" b="0" dirty="0" smtClean="0">
                <a:solidFill>
                  <a:srgbClr val="000000"/>
                </a:solidFill>
                <a:latin typeface="Courier New" panose="02070309020205020404" pitchFamily="49" charset="0"/>
              </a:rPr>
              <a:t>	</a:t>
            </a:r>
            <a:r>
              <a:rPr lang="en-US" b="0" dirty="0" smtClean="0">
                <a:solidFill>
                  <a:srgbClr val="0000FF"/>
                </a:solidFill>
                <a:latin typeface="Courier New" panose="02070309020205020404" pitchFamily="49" charset="0"/>
              </a:rPr>
              <a:t>POWER</a:t>
            </a:r>
            <a:endParaRPr lang="en-US" b="0" dirty="0" smtClean="0">
              <a:solidFill>
                <a:srgbClr val="000000"/>
              </a:solidFill>
              <a:latin typeface="Courier New" panose="02070309020205020404" pitchFamily="49" charset="0"/>
            </a:endParaRPr>
          </a:p>
          <a:p>
            <a:r>
              <a:rPr lang="en-US" b="0" dirty="0" smtClean="0">
                <a:solidFill>
                  <a:srgbClr val="000000"/>
                </a:solidFill>
                <a:latin typeface="Courier New" panose="02070309020205020404" pitchFamily="49" charset="0"/>
              </a:rPr>
              <a:t>		</a:t>
            </a:r>
            <a:r>
              <a:rPr lang="en-US" b="0" dirty="0" smtClean="0">
                <a:solidFill>
                  <a:srgbClr val="0000FF"/>
                </a:solidFill>
                <a:latin typeface="Courier New" panose="02070309020205020404" pitchFamily="49" charset="0"/>
              </a:rPr>
              <a:t>POWER </a:t>
            </a:r>
            <a:r>
              <a:rPr lang="en-US" b="0" dirty="0" smtClean="0">
                <a:solidFill>
                  <a:srgbClr val="000000"/>
                </a:solidFill>
                <a:latin typeface="Courier New" panose="02070309020205020404" pitchFamily="49" charset="0"/>
              </a:rPr>
              <a:t>= </a:t>
            </a:r>
            <a:r>
              <a:rPr lang="en-US" b="1" dirty="0" smtClean="0">
                <a:solidFill>
                  <a:srgbClr val="008080"/>
                </a:solidFill>
                <a:latin typeface="Courier New" panose="02070309020205020404" pitchFamily="49" charset="0"/>
              </a:rPr>
              <a:t>0.80</a:t>
            </a:r>
            <a:endParaRPr lang="en-US" b="0" dirty="0" smtClean="0">
              <a:solidFill>
                <a:srgbClr val="000000"/>
              </a:solidFill>
              <a:latin typeface="Courier New" panose="02070309020205020404" pitchFamily="49" charset="0"/>
            </a:endParaRPr>
          </a:p>
          <a:p>
            <a:r>
              <a:rPr lang="en-US" b="0" dirty="0" smtClean="0">
                <a:solidFill>
                  <a:srgbClr val="000000"/>
                </a:solidFill>
                <a:latin typeface="Courier New" panose="02070309020205020404" pitchFamily="49" charset="0"/>
              </a:rPr>
              <a:t>		</a:t>
            </a:r>
            <a:r>
              <a:rPr lang="en-US" b="0" dirty="0" smtClean="0">
                <a:solidFill>
                  <a:srgbClr val="0000FF"/>
                </a:solidFill>
                <a:latin typeface="Courier New" panose="02070309020205020404" pitchFamily="49" charset="0"/>
              </a:rPr>
              <a:t>NTOTAL</a:t>
            </a:r>
            <a:r>
              <a:rPr lang="en-US" b="0" dirty="0" smtClean="0">
                <a:solidFill>
                  <a:srgbClr val="000000"/>
                </a:solidFill>
                <a:latin typeface="Courier New" panose="02070309020205020404" pitchFamily="49" charset="0"/>
              </a:rPr>
              <a:t>= </a:t>
            </a:r>
            <a:r>
              <a:rPr lang="en-US" b="1" dirty="0" smtClean="0">
                <a:solidFill>
                  <a:srgbClr val="008080"/>
                </a:solidFill>
                <a:latin typeface="Courier New" panose="02070309020205020404" pitchFamily="49" charset="0"/>
              </a:rPr>
              <a:t>.</a:t>
            </a:r>
            <a:endParaRPr lang="en-US" b="0" dirty="0" smtClean="0">
              <a:solidFill>
                <a:srgbClr val="000000"/>
              </a:solidFill>
              <a:latin typeface="Courier New" panose="02070309020205020404" pitchFamily="49" charset="0"/>
            </a:endParaRPr>
          </a:p>
          <a:p>
            <a:r>
              <a:rPr lang="en-US" b="0" dirty="0" smtClean="0">
                <a:solidFill>
                  <a:srgbClr val="000000"/>
                </a:solidFill>
                <a:latin typeface="Courier New" panose="02070309020205020404" pitchFamily="49" charset="0"/>
              </a:rPr>
              <a:t>		</a:t>
            </a:r>
            <a:r>
              <a:rPr lang="en-US" b="0" dirty="0" smtClean="0">
                <a:solidFill>
                  <a:srgbClr val="0000FF"/>
                </a:solidFill>
                <a:latin typeface="Courier New" panose="02070309020205020404" pitchFamily="49" charset="0"/>
              </a:rPr>
              <a:t>STDDEV</a:t>
            </a:r>
            <a:r>
              <a:rPr lang="en-US" b="0" dirty="0" smtClean="0">
                <a:solidFill>
                  <a:srgbClr val="000000"/>
                </a:solidFill>
                <a:latin typeface="Courier New" panose="02070309020205020404" pitchFamily="49" charset="0"/>
              </a:rPr>
              <a:t>= </a:t>
            </a:r>
            <a:r>
              <a:rPr lang="en-US" b="1" dirty="0" smtClean="0">
                <a:solidFill>
                  <a:srgbClr val="008080"/>
                </a:solidFill>
                <a:latin typeface="Courier New" panose="02070309020205020404" pitchFamily="49" charset="0"/>
              </a:rPr>
              <a:t>1</a:t>
            </a:r>
            <a:r>
              <a:rPr lang="en-US" b="0" dirty="0" smtClean="0">
                <a:solidFill>
                  <a:srgbClr val="000000"/>
                </a:solidFill>
                <a:latin typeface="Courier New" panose="02070309020205020404" pitchFamily="49" charset="0"/>
              </a:rPr>
              <a:t>;</a:t>
            </a:r>
          </a:p>
          <a:p>
            <a:r>
              <a:rPr lang="en-US" b="0" dirty="0" smtClean="0">
                <a:solidFill>
                  <a:srgbClr val="000000"/>
                </a:solidFill>
                <a:latin typeface="Courier New" panose="02070309020205020404" pitchFamily="49" charset="0"/>
              </a:rPr>
              <a:t>		</a:t>
            </a:r>
            <a:r>
              <a:rPr lang="en-US" b="0" dirty="0" smtClean="0">
                <a:solidFill>
                  <a:srgbClr val="0000FF"/>
                </a:solidFill>
                <a:latin typeface="Courier New" panose="02070309020205020404" pitchFamily="49" charset="0"/>
              </a:rPr>
              <a:t>plot</a:t>
            </a:r>
            <a:r>
              <a:rPr lang="en-US" b="0" dirty="0" smtClean="0">
                <a:solidFill>
                  <a:srgbClr val="000000"/>
                </a:solidFill>
                <a:latin typeface="Courier New" panose="02070309020205020404" pitchFamily="49" charset="0"/>
              </a:rPr>
              <a:t> </a:t>
            </a:r>
            <a:r>
              <a:rPr lang="en-US" b="0" dirty="0" smtClean="0">
                <a:solidFill>
                  <a:srgbClr val="0000FF"/>
                </a:solidFill>
                <a:latin typeface="Courier New" panose="02070309020205020404" pitchFamily="49" charset="0"/>
              </a:rPr>
              <a:t>Y</a:t>
            </a:r>
            <a:r>
              <a:rPr lang="en-US" b="0" dirty="0" smtClean="0">
                <a:solidFill>
                  <a:srgbClr val="000000"/>
                </a:solidFill>
                <a:latin typeface="Courier New" panose="02070309020205020404" pitchFamily="49" charset="0"/>
              </a:rPr>
              <a:t>=POWER </a:t>
            </a:r>
            <a:r>
              <a:rPr lang="en-US" b="0" dirty="0" smtClean="0">
                <a:solidFill>
                  <a:srgbClr val="0000FF"/>
                </a:solidFill>
                <a:latin typeface="Courier New" panose="02070309020205020404" pitchFamily="49" charset="0"/>
              </a:rPr>
              <a:t>min</a:t>
            </a:r>
            <a:r>
              <a:rPr lang="en-US" b="0" dirty="0" smtClean="0">
                <a:solidFill>
                  <a:srgbClr val="000000"/>
                </a:solidFill>
                <a:latin typeface="Courier New" panose="02070309020205020404" pitchFamily="49" charset="0"/>
              </a:rPr>
              <a:t>=</a:t>
            </a:r>
            <a:r>
              <a:rPr lang="en-US" b="1" dirty="0" smtClean="0">
                <a:solidFill>
                  <a:srgbClr val="008080"/>
                </a:solidFill>
                <a:latin typeface="Courier New" panose="02070309020205020404" pitchFamily="49" charset="0"/>
              </a:rPr>
              <a:t>0</a:t>
            </a:r>
            <a:r>
              <a:rPr lang="en-US" b="0" dirty="0" smtClean="0">
                <a:solidFill>
                  <a:srgbClr val="000000"/>
                </a:solidFill>
                <a:latin typeface="Courier New" panose="02070309020205020404" pitchFamily="49" charset="0"/>
              </a:rPr>
              <a:t> </a:t>
            </a:r>
            <a:r>
              <a:rPr lang="en-US" b="0" dirty="0" smtClean="0">
                <a:solidFill>
                  <a:srgbClr val="0000FF"/>
                </a:solidFill>
                <a:latin typeface="Courier New" panose="02070309020205020404" pitchFamily="49" charset="0"/>
              </a:rPr>
              <a:t>max</a:t>
            </a:r>
            <a:r>
              <a:rPr lang="en-US" b="0" dirty="0" smtClean="0">
                <a:solidFill>
                  <a:srgbClr val="000000"/>
                </a:solidFill>
                <a:latin typeface="Courier New" panose="02070309020205020404" pitchFamily="49" charset="0"/>
              </a:rPr>
              <a:t>=</a:t>
            </a:r>
            <a:r>
              <a:rPr lang="en-US" b="1" dirty="0" smtClean="0">
                <a:solidFill>
                  <a:srgbClr val="008080"/>
                </a:solidFill>
                <a:latin typeface="Courier New" panose="02070309020205020404" pitchFamily="49" charset="0"/>
              </a:rPr>
              <a:t>1</a:t>
            </a:r>
            <a:r>
              <a:rPr lang="en-US" b="0" dirty="0" smtClean="0">
                <a:solidFill>
                  <a:srgbClr val="000000"/>
                </a:solidFill>
                <a:latin typeface="Courier New" panose="02070309020205020404" pitchFamily="49" charset="0"/>
              </a:rPr>
              <a:t>; </a:t>
            </a:r>
          </a:p>
          <a:p>
            <a:r>
              <a:rPr lang="en-US" b="1" dirty="0" smtClean="0">
                <a:solidFill>
                  <a:srgbClr val="000080"/>
                </a:solidFill>
                <a:latin typeface="Courier New" panose="02070309020205020404" pitchFamily="49" charset="0"/>
              </a:rPr>
              <a:t>RUN</a:t>
            </a:r>
            <a:r>
              <a:rPr lang="en-US" b="0" dirty="0" smtClean="0">
                <a:solidFill>
                  <a:srgbClr val="000000"/>
                </a:solidFill>
                <a:latin typeface="Courier New" panose="02070309020205020404" pitchFamily="49" charset="0"/>
              </a:rPr>
              <a:t>; </a:t>
            </a:r>
            <a:endParaRPr lang="en-US" dirty="0"/>
          </a:p>
        </p:txBody>
      </p:sp>
    </p:spTree>
    <p:extLst>
      <p:ext uri="{BB962C8B-B14F-4D97-AF65-F5344CB8AC3E}">
        <p14:creationId xmlns:p14="http://schemas.microsoft.com/office/powerpoint/2010/main" val="2491327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192989350"/>
              </p:ext>
            </p:extLst>
          </p:nvPr>
        </p:nvGraphicFramePr>
        <p:xfrm>
          <a:off x="838199" y="1711705"/>
          <a:ext cx="10515603" cy="3187700"/>
        </p:xfrm>
        <a:graphic>
          <a:graphicData uri="http://schemas.openxmlformats.org/drawingml/2006/table">
            <a:tbl>
              <a:tblPr/>
              <a:tblGrid>
                <a:gridCol w="1502229">
                  <a:extLst>
                    <a:ext uri="{9D8B030D-6E8A-4147-A177-3AD203B41FA5}">
                      <a16:colId xmlns:a16="http://schemas.microsoft.com/office/drawing/2014/main" val="3040878944"/>
                    </a:ext>
                  </a:extLst>
                </a:gridCol>
                <a:gridCol w="1502229">
                  <a:extLst>
                    <a:ext uri="{9D8B030D-6E8A-4147-A177-3AD203B41FA5}">
                      <a16:colId xmlns:a16="http://schemas.microsoft.com/office/drawing/2014/main" val="2045854157"/>
                    </a:ext>
                  </a:extLst>
                </a:gridCol>
                <a:gridCol w="1502229">
                  <a:extLst>
                    <a:ext uri="{9D8B030D-6E8A-4147-A177-3AD203B41FA5}">
                      <a16:colId xmlns:a16="http://schemas.microsoft.com/office/drawing/2014/main" val="1777691533"/>
                    </a:ext>
                  </a:extLst>
                </a:gridCol>
                <a:gridCol w="1502229">
                  <a:extLst>
                    <a:ext uri="{9D8B030D-6E8A-4147-A177-3AD203B41FA5}">
                      <a16:colId xmlns:a16="http://schemas.microsoft.com/office/drawing/2014/main" val="1020821279"/>
                    </a:ext>
                  </a:extLst>
                </a:gridCol>
                <a:gridCol w="1502229">
                  <a:extLst>
                    <a:ext uri="{9D8B030D-6E8A-4147-A177-3AD203B41FA5}">
                      <a16:colId xmlns:a16="http://schemas.microsoft.com/office/drawing/2014/main" val="95820368"/>
                    </a:ext>
                  </a:extLst>
                </a:gridCol>
                <a:gridCol w="1502229">
                  <a:extLst>
                    <a:ext uri="{9D8B030D-6E8A-4147-A177-3AD203B41FA5}">
                      <a16:colId xmlns:a16="http://schemas.microsoft.com/office/drawing/2014/main" val="2024628368"/>
                    </a:ext>
                  </a:extLst>
                </a:gridCol>
                <a:gridCol w="1502229">
                  <a:extLst>
                    <a:ext uri="{9D8B030D-6E8A-4147-A177-3AD203B41FA5}">
                      <a16:colId xmlns:a16="http://schemas.microsoft.com/office/drawing/2014/main" val="901036292"/>
                    </a:ext>
                  </a:extLst>
                </a:gridCol>
              </a:tblGrid>
              <a:tr h="337820">
                <a:tc gridSpan="7">
                  <a:txBody>
                    <a:bodyPr/>
                    <a:lstStyle/>
                    <a:p>
                      <a:pPr algn="ctr" fontAlgn="t"/>
                      <a:r>
                        <a:rPr lang="en-US" sz="1800" b="0" i="0" dirty="0">
                          <a:solidFill>
                            <a:schemeClr val="bg1"/>
                          </a:solidFill>
                          <a:effectLst/>
                          <a:latin typeface="Arial" panose="020B0604020202020204" pitchFamily="34" charset="0"/>
                        </a:rPr>
                        <a:t>Computed N Total</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189496"/>
                  </a:ext>
                </a:extLst>
              </a:tr>
              <a:tr h="337820">
                <a:tc>
                  <a:txBody>
                    <a:bodyPr/>
                    <a:lstStyle/>
                    <a:p>
                      <a:pPr algn="ctr" fontAlgn="t"/>
                      <a:r>
                        <a:rPr lang="en-US" sz="1800" b="0" i="0">
                          <a:solidFill>
                            <a:schemeClr val="bg1"/>
                          </a:solidFill>
                          <a:effectLst/>
                          <a:latin typeface="Arial" panose="020B0604020202020204" pitchFamily="34" charset="0"/>
                        </a:rPr>
                        <a:t>Index</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solidFill>
                  </a:tcPr>
                </a:tc>
                <a:tc>
                  <a:txBody>
                    <a:bodyPr/>
                    <a:lstStyle/>
                    <a:p>
                      <a:pPr algn="ctr" fontAlgn="t"/>
                      <a:r>
                        <a:rPr lang="en-US" sz="1800" b="0" i="0">
                          <a:solidFill>
                            <a:schemeClr val="bg1"/>
                          </a:solidFill>
                          <a:effectLst/>
                          <a:latin typeface="Arial" panose="020B0604020202020204" pitchFamily="34" charset="0"/>
                        </a:rPr>
                        <a:t>Type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solidFill>
                  </a:tcPr>
                </a:tc>
                <a:tc>
                  <a:txBody>
                    <a:bodyPr/>
                    <a:lstStyle/>
                    <a:p>
                      <a:pPr algn="ctr" fontAlgn="t"/>
                      <a:r>
                        <a:rPr lang="en-US" sz="1800" b="0" i="0">
                          <a:solidFill>
                            <a:schemeClr val="bg1"/>
                          </a:solidFill>
                          <a:effectLst/>
                          <a:latin typeface="Arial" panose="020B0604020202020204" pitchFamily="34" charset="0"/>
                        </a:rPr>
                        <a:t>Source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solidFill>
                  </a:tcPr>
                </a:tc>
                <a:tc>
                  <a:txBody>
                    <a:bodyPr/>
                    <a:lstStyle/>
                    <a:p>
                      <a:pPr algn="ctr" fontAlgn="t"/>
                      <a:r>
                        <a:rPr lang="en-US" sz="1800" b="0" i="0">
                          <a:solidFill>
                            <a:schemeClr val="bg1"/>
                          </a:solidFill>
                          <a:effectLst/>
                          <a:latin typeface="Arial" panose="020B0604020202020204" pitchFamily="34" charset="0"/>
                        </a:rPr>
                        <a:t>Test DF</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solidFill>
                  </a:tcPr>
                </a:tc>
                <a:tc>
                  <a:txBody>
                    <a:bodyPr/>
                    <a:lstStyle/>
                    <a:p>
                      <a:pPr algn="ctr" fontAlgn="t"/>
                      <a:r>
                        <a:rPr lang="en-US" sz="1800" b="0" i="0">
                          <a:solidFill>
                            <a:schemeClr val="bg1"/>
                          </a:solidFill>
                          <a:effectLst/>
                          <a:latin typeface="Arial" panose="020B0604020202020204" pitchFamily="34" charset="0"/>
                        </a:rPr>
                        <a:t>Error DF</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solidFill>
                  </a:tcPr>
                </a:tc>
                <a:tc>
                  <a:txBody>
                    <a:bodyPr/>
                    <a:lstStyle/>
                    <a:p>
                      <a:pPr algn="ctr" fontAlgn="t"/>
                      <a:r>
                        <a:rPr lang="en-US" sz="1800" b="0" i="0" dirty="0">
                          <a:solidFill>
                            <a:schemeClr val="bg1"/>
                          </a:solidFill>
                          <a:effectLst/>
                          <a:latin typeface="Arial" panose="020B0604020202020204" pitchFamily="34" charset="0"/>
                        </a:rPr>
                        <a:t>Actual Power</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solidFill>
                  </a:tcPr>
                </a:tc>
                <a:tc>
                  <a:txBody>
                    <a:bodyPr/>
                    <a:lstStyle/>
                    <a:p>
                      <a:pPr algn="ctr" fontAlgn="t"/>
                      <a:r>
                        <a:rPr lang="en-US" sz="1800" b="0" i="0" dirty="0">
                          <a:solidFill>
                            <a:schemeClr val="bg1"/>
                          </a:solidFill>
                          <a:effectLst/>
                          <a:latin typeface="Arial" panose="020B0604020202020204" pitchFamily="34" charset="0"/>
                        </a:rPr>
                        <a:t>N Total</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solidFill>
                  </a:tcPr>
                </a:tc>
                <a:extLst>
                  <a:ext uri="{0D108BD9-81ED-4DB2-BD59-A6C34878D82A}">
                    <a16:rowId xmlns:a16="http://schemas.microsoft.com/office/drawing/2014/main" val="4081016645"/>
                  </a:ext>
                </a:extLst>
              </a:tr>
              <a:tr h="337820">
                <a:tc>
                  <a:txBody>
                    <a:bodyPr/>
                    <a:lstStyle/>
                    <a:p>
                      <a:pPr algn="ct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Effect</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drug</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2</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dirty="0">
                          <a:solidFill>
                            <a:srgbClr val="000000"/>
                          </a:solidFill>
                          <a:effectLst/>
                          <a:latin typeface="Arial" panose="020B0604020202020204" pitchFamily="34" charset="0"/>
                        </a:rPr>
                        <a:t>14</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0.992</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dirty="0">
                          <a:solidFill>
                            <a:srgbClr val="000000"/>
                          </a:solidFill>
                          <a:effectLst/>
                          <a:latin typeface="Arial" panose="020B0604020202020204" pitchFamily="34" charset="0"/>
                        </a:rPr>
                        <a:t>18</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880595011"/>
                  </a:ext>
                </a:extLst>
              </a:tr>
              <a:tr h="337820">
                <a:tc>
                  <a:txBody>
                    <a:bodyPr/>
                    <a:lstStyle/>
                    <a:p>
                      <a:pPr algn="ctr" fontAlgn="t"/>
                      <a:r>
                        <a:rPr lang="en-US" sz="1800" b="0" i="0">
                          <a:solidFill>
                            <a:srgbClr val="000000"/>
                          </a:solidFill>
                          <a:effectLst/>
                          <a:latin typeface="Arial" panose="020B0604020202020204" pitchFamily="34" charset="0"/>
                        </a:rPr>
                        <a:t>2</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Effect</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age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14</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0.896</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18</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870099875"/>
                  </a:ext>
                </a:extLst>
              </a:tr>
              <a:tr h="612140">
                <a:tc>
                  <a:txBody>
                    <a:bodyPr/>
                    <a:lstStyle/>
                    <a:p>
                      <a:pPr algn="ctr" fontAlgn="t"/>
                      <a:r>
                        <a:rPr lang="en-US" sz="1800" b="0" i="0">
                          <a:solidFill>
                            <a:srgbClr val="000000"/>
                          </a:solidFill>
                          <a:effectLst/>
                          <a:latin typeface="Arial" panose="020B0604020202020204" pitchFamily="34" charset="0"/>
                        </a:rPr>
                        <a:t>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Contrast</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nl-NL" sz="1800" b="0" i="0">
                          <a:solidFill>
                            <a:srgbClr val="000000"/>
                          </a:solidFill>
                          <a:effectLst/>
                          <a:latin typeface="Arial" panose="020B0604020202020204" pitchFamily="34" charset="0"/>
                        </a:rPr>
                        <a:t>DRUG 1 VS. DRUG 2</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14</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0.896</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18</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620181831"/>
                  </a:ext>
                </a:extLst>
              </a:tr>
              <a:tr h="612140">
                <a:tc>
                  <a:txBody>
                    <a:bodyPr/>
                    <a:lstStyle/>
                    <a:p>
                      <a:pPr algn="ctr" fontAlgn="t"/>
                      <a:r>
                        <a:rPr lang="en-US" sz="1800" b="0" i="0">
                          <a:solidFill>
                            <a:srgbClr val="000000"/>
                          </a:solidFill>
                          <a:effectLst/>
                          <a:latin typeface="Arial" panose="020B0604020202020204" pitchFamily="34" charset="0"/>
                        </a:rPr>
                        <a:t>4</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Contrast</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nl-NL" sz="1800" b="0" i="0">
                          <a:solidFill>
                            <a:srgbClr val="000000"/>
                          </a:solidFill>
                          <a:effectLst/>
                          <a:latin typeface="Arial" panose="020B0604020202020204" pitchFamily="34" charset="0"/>
                        </a:rPr>
                        <a:t>DRUG 1 VS. DRUG 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5</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0.833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9</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561968226"/>
                  </a:ext>
                </a:extLst>
              </a:tr>
              <a:tr h="612140">
                <a:tc>
                  <a:txBody>
                    <a:bodyPr/>
                    <a:lstStyle/>
                    <a:p>
                      <a:pPr algn="ctr" fontAlgn="t"/>
                      <a:r>
                        <a:rPr lang="en-US" sz="1800" b="0" i="0">
                          <a:solidFill>
                            <a:srgbClr val="000000"/>
                          </a:solidFill>
                          <a:effectLst/>
                          <a:latin typeface="Arial" panose="020B0604020202020204" pitchFamily="34" charset="0"/>
                        </a:rPr>
                        <a:t>5</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sz="1800" b="0" i="0">
                          <a:solidFill>
                            <a:srgbClr val="000000"/>
                          </a:solidFill>
                          <a:effectLst/>
                          <a:latin typeface="Arial" panose="020B0604020202020204" pitchFamily="34" charset="0"/>
                        </a:rPr>
                        <a:t>Contrast</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nl-NL" sz="1800" b="0" i="0">
                          <a:solidFill>
                            <a:srgbClr val="000000"/>
                          </a:solidFill>
                          <a:effectLst/>
                          <a:latin typeface="Arial" panose="020B0604020202020204" pitchFamily="34" charset="0"/>
                        </a:rPr>
                        <a:t>DRUG 2 VS. DRUG 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sz="1800" b="0" i="0">
                          <a:solidFill>
                            <a:srgbClr val="000000"/>
                          </a:solidFill>
                          <a:effectLst/>
                          <a:latin typeface="Arial" panose="020B0604020202020204" pitchFamily="34" charset="0"/>
                        </a:rPr>
                        <a:t>50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sz="1800" b="0" i="0">
                          <a:solidFill>
                            <a:srgbClr val="000000"/>
                          </a:solidFill>
                          <a:effectLst/>
                          <a:latin typeface="Arial" panose="020B0604020202020204" pitchFamily="34" charset="0"/>
                        </a:rPr>
                        <a:t>0.837</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sz="1800" b="0" i="0" dirty="0">
                          <a:solidFill>
                            <a:srgbClr val="000000"/>
                          </a:solidFill>
                          <a:effectLst/>
                          <a:latin typeface="Arial" panose="020B0604020202020204" pitchFamily="34" charset="0"/>
                        </a:rPr>
                        <a:t>54</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2104521778"/>
                  </a:ext>
                </a:extLst>
              </a:tr>
            </a:tbl>
          </a:graphicData>
        </a:graphic>
      </p:graphicFrame>
    </p:spTree>
    <p:extLst>
      <p:ext uri="{BB962C8B-B14F-4D97-AF65-F5344CB8AC3E}">
        <p14:creationId xmlns:p14="http://schemas.microsoft.com/office/powerpoint/2010/main" val="19895736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Power vs. N Tot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6831" y="1842397"/>
            <a:ext cx="6096000" cy="45720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611256" y="942108"/>
            <a:ext cx="4807150" cy="369332"/>
          </a:xfrm>
          <a:prstGeom prst="rect">
            <a:avLst/>
          </a:prstGeom>
          <a:noFill/>
        </p:spPr>
        <p:txBody>
          <a:bodyPr wrap="none" rtlCol="0">
            <a:spAutoFit/>
          </a:bodyPr>
          <a:lstStyle/>
          <a:p>
            <a:r>
              <a:rPr lang="en-US" dirty="0" smtClean="0"/>
              <a:t>Our power for our tests over a range of N values. </a:t>
            </a:r>
            <a:endParaRPr lang="en-US" dirty="0"/>
          </a:p>
        </p:txBody>
      </p:sp>
    </p:spTree>
    <p:extLst>
      <p:ext uri="{BB962C8B-B14F-4D97-AF65-F5344CB8AC3E}">
        <p14:creationId xmlns:p14="http://schemas.microsoft.com/office/powerpoint/2010/main" val="5290639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More on GLMPOWER</a:t>
            </a:r>
            <a:endParaRPr lang="en-US" b="1" dirty="0">
              <a:solidFill>
                <a:schemeClr val="accent1">
                  <a:lumMod val="75000"/>
                </a:schemeClr>
              </a:solidFill>
            </a:endParaRPr>
          </a:p>
        </p:txBody>
      </p:sp>
      <p:sp>
        <p:nvSpPr>
          <p:cNvPr id="3" name="Content Placeholder 2"/>
          <p:cNvSpPr>
            <a:spLocks noGrp="1"/>
          </p:cNvSpPr>
          <p:nvPr>
            <p:ph idx="1"/>
          </p:nvPr>
        </p:nvSpPr>
        <p:spPr/>
        <p:txBody>
          <a:bodyPr/>
          <a:lstStyle/>
          <a:p>
            <a:pPr marL="0" indent="0">
              <a:buNone/>
            </a:pPr>
            <a:r>
              <a:rPr lang="en-US" dirty="0" smtClean="0"/>
              <a:t>The SAS procedure GLMPOWER as well as POWER have many options that we can’t cover fully in class. </a:t>
            </a:r>
            <a:r>
              <a:rPr lang="en-US" dirty="0"/>
              <a:t> </a:t>
            </a:r>
          </a:p>
          <a:p>
            <a:pPr marL="0" indent="0">
              <a:buNone/>
            </a:pPr>
            <a:endParaRPr lang="en-US" dirty="0" smtClean="0"/>
          </a:p>
          <a:p>
            <a:pPr marL="0" indent="0">
              <a:buNone/>
            </a:pPr>
            <a:r>
              <a:rPr lang="en-US" dirty="0" smtClean="0"/>
              <a:t>If you have a question, please come to me and we can figure it out.  Additionally the SAS manual gives detailed guidance on how to use the procedures with all of the possible options. </a:t>
            </a:r>
            <a:endParaRPr lang="en-US" dirty="0"/>
          </a:p>
        </p:txBody>
      </p:sp>
    </p:spTree>
    <p:extLst>
      <p:ext uri="{BB962C8B-B14F-4D97-AF65-F5344CB8AC3E}">
        <p14:creationId xmlns:p14="http://schemas.microsoft.com/office/powerpoint/2010/main" val="42720978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Last time…</a:t>
            </a:r>
            <a:endParaRPr lang="en-US" dirty="0">
              <a:solidFill>
                <a:schemeClr val="accent1"/>
              </a:solidFill>
            </a:endParaRPr>
          </a:p>
        </p:txBody>
      </p:sp>
      <p:sp>
        <p:nvSpPr>
          <p:cNvPr id="3" name="Content Placeholder 2"/>
          <p:cNvSpPr>
            <a:spLocks noGrp="1"/>
          </p:cNvSpPr>
          <p:nvPr>
            <p:ph idx="1"/>
          </p:nvPr>
        </p:nvSpPr>
        <p:spPr/>
        <p:txBody>
          <a:bodyPr/>
          <a:lstStyle/>
          <a:p>
            <a:pPr marL="0" indent="0">
              <a:buNone/>
            </a:pPr>
            <a:r>
              <a:rPr lang="en-US" dirty="0" smtClean="0"/>
              <a:t>We looked at power in the case of simple tests, but we have been looking at more complicated models. What do we do with these models? How can we estimate power in these cases? </a:t>
            </a:r>
          </a:p>
          <a:p>
            <a:pPr marL="0" indent="0">
              <a:buNone/>
            </a:pPr>
            <a:endParaRPr lang="en-US" dirty="0"/>
          </a:p>
          <a:p>
            <a:pPr marL="0" indent="0">
              <a:buNone/>
            </a:pPr>
            <a:r>
              <a:rPr lang="en-US" dirty="0" smtClean="0"/>
              <a:t>Also, how do we easily design an experiment. Does SAS have a </a:t>
            </a:r>
            <a:r>
              <a:rPr lang="en-US" dirty="0" err="1" smtClean="0"/>
              <a:t>proc</a:t>
            </a:r>
            <a:r>
              <a:rPr lang="en-US" dirty="0" smtClean="0"/>
              <a:t> for that?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90934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Other Topics</a:t>
            </a:r>
            <a:endParaRPr lang="en-US" dirty="0">
              <a:solidFill>
                <a:schemeClr val="accent1">
                  <a:lumMod val="75000"/>
                </a:schemeClr>
              </a:solidFill>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Experimental design is a vast topic, and there are many different types of designs you can consider.  In fact, an entire course can be developed just on types of designs and when to use them.  I am trying to focus on practical issues so I am not going to go into this realm. </a:t>
            </a:r>
          </a:p>
          <a:p>
            <a:pPr marL="0" indent="0">
              <a:buNone/>
            </a:pPr>
            <a:endParaRPr lang="en-US" dirty="0"/>
          </a:p>
          <a:p>
            <a:pPr marL="0" indent="0">
              <a:buNone/>
            </a:pPr>
            <a:r>
              <a:rPr lang="en-US" dirty="0" smtClean="0"/>
              <a:t>Everything we have dealt with assumes you have two factors and enough data to estimate what you are interested in.  For you, this is 99.9% of the time going to be the case.</a:t>
            </a:r>
          </a:p>
          <a:p>
            <a:pPr marL="0" indent="0">
              <a:buNone/>
            </a:pPr>
            <a:endParaRPr lang="en-US" dirty="0"/>
          </a:p>
          <a:p>
            <a:pPr marL="0" indent="0">
              <a:buNone/>
            </a:pPr>
            <a:r>
              <a:rPr lang="en-US" dirty="0" smtClean="0"/>
              <a:t>When you have multiple variables (including BLOCKS) there are times when you can not estimate something. </a:t>
            </a:r>
            <a:endParaRPr lang="en-US" dirty="0"/>
          </a:p>
        </p:txBody>
      </p:sp>
    </p:spTree>
    <p:extLst>
      <p:ext uri="{BB962C8B-B14F-4D97-AF65-F5344CB8AC3E}">
        <p14:creationId xmlns:p14="http://schemas.microsoft.com/office/powerpoint/2010/main" val="28666756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Light switch problem:</a:t>
            </a:r>
            <a:endParaRPr lang="en-US" dirty="0">
              <a:solidFill>
                <a:schemeClr val="accent1">
                  <a:lumMod val="75000"/>
                </a:schemeClr>
              </a:solidFill>
            </a:endParaRPr>
          </a:p>
        </p:txBody>
      </p:sp>
      <p:sp>
        <p:nvSpPr>
          <p:cNvPr id="3" name="Content Placeholder 2"/>
          <p:cNvSpPr>
            <a:spLocks noGrp="1"/>
          </p:cNvSpPr>
          <p:nvPr>
            <p:ph idx="1"/>
          </p:nvPr>
        </p:nvSpPr>
        <p:spPr/>
        <p:txBody>
          <a:bodyPr/>
          <a:lstStyle/>
          <a:p>
            <a:pPr marL="0" indent="0">
              <a:buNone/>
            </a:pPr>
            <a:r>
              <a:rPr lang="en-US" dirty="0" smtClean="0"/>
              <a:t>Imagine a situation where every time you turn a switch to turn on a light. Another person flips a switch. The light turns on and off, but can you be sure the light switch actually controls the light?  There are three options: </a:t>
            </a:r>
          </a:p>
          <a:p>
            <a:pPr marL="0" indent="0">
              <a:buNone/>
            </a:pPr>
            <a:endParaRPr lang="en-US" dirty="0"/>
          </a:p>
          <a:p>
            <a:pPr marL="971550" lvl="1" indent="-514350">
              <a:buFont typeface="+mj-lt"/>
              <a:buAutoNum type="arabicPeriod"/>
            </a:pPr>
            <a:r>
              <a:rPr lang="en-US" dirty="0" smtClean="0"/>
              <a:t>Your switch controls the light. </a:t>
            </a:r>
          </a:p>
          <a:p>
            <a:pPr marL="971550" lvl="1" indent="-514350">
              <a:buFont typeface="+mj-lt"/>
              <a:buAutoNum type="arabicPeriod"/>
            </a:pPr>
            <a:r>
              <a:rPr lang="en-US" dirty="0" smtClean="0"/>
              <a:t>The other switch controls the light. </a:t>
            </a:r>
          </a:p>
          <a:p>
            <a:pPr marL="971550" lvl="1" indent="-514350">
              <a:buFont typeface="+mj-lt"/>
              <a:buAutoNum type="arabicPeriod"/>
            </a:pPr>
            <a:r>
              <a:rPr lang="en-US" dirty="0" smtClean="0"/>
              <a:t>Both switches must be flipped to turn on the light. </a:t>
            </a:r>
          </a:p>
          <a:p>
            <a:pPr marL="0" indent="0">
              <a:buNone/>
            </a:pPr>
            <a:endParaRPr lang="en-US" dirty="0"/>
          </a:p>
          <a:p>
            <a:pPr marL="0" indent="0">
              <a:buNone/>
            </a:pPr>
            <a:endParaRPr lang="en-US" dirty="0"/>
          </a:p>
        </p:txBody>
      </p:sp>
      <p:pic>
        <p:nvPicPr>
          <p:cNvPr id="4" name="Picture 3" descr="Lights Out - NotEnoughGood.com"/>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4643" y="3896879"/>
            <a:ext cx="1428750" cy="1428750"/>
          </a:xfrm>
          <a:prstGeom prst="rect">
            <a:avLst/>
          </a:prstGeom>
        </p:spPr>
      </p:pic>
    </p:spTree>
    <p:extLst>
      <p:ext uri="{BB962C8B-B14F-4D97-AF65-F5344CB8AC3E}">
        <p14:creationId xmlns:p14="http://schemas.microsoft.com/office/powerpoint/2010/main" val="37456784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the form of a matrix: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51622331"/>
              </p:ext>
            </p:extLst>
          </p:nvPr>
        </p:nvGraphicFramePr>
        <p:xfrm>
          <a:off x="838200" y="1825625"/>
          <a:ext cx="10515600" cy="148336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443266585"/>
                    </a:ext>
                  </a:extLst>
                </a:gridCol>
                <a:gridCol w="3505200">
                  <a:extLst>
                    <a:ext uri="{9D8B030D-6E8A-4147-A177-3AD203B41FA5}">
                      <a16:colId xmlns:a16="http://schemas.microsoft.com/office/drawing/2014/main" val="1326449828"/>
                    </a:ext>
                  </a:extLst>
                </a:gridCol>
                <a:gridCol w="3505200">
                  <a:extLst>
                    <a:ext uri="{9D8B030D-6E8A-4147-A177-3AD203B41FA5}">
                      <a16:colId xmlns:a16="http://schemas.microsoft.com/office/drawing/2014/main" val="1730376634"/>
                    </a:ext>
                  </a:extLst>
                </a:gridCol>
              </a:tblGrid>
              <a:tr h="370840">
                <a:tc>
                  <a:txBody>
                    <a:bodyPr/>
                    <a:lstStyle/>
                    <a:p>
                      <a:pPr algn="ctr"/>
                      <a:r>
                        <a:rPr lang="en-US" dirty="0" smtClean="0"/>
                        <a:t>Your Switch</a:t>
                      </a:r>
                      <a:endParaRPr lang="en-US" dirty="0"/>
                    </a:p>
                  </a:txBody>
                  <a:tcPr/>
                </a:tc>
                <a:tc>
                  <a:txBody>
                    <a:bodyPr/>
                    <a:lstStyle/>
                    <a:p>
                      <a:pPr algn="ctr"/>
                      <a:r>
                        <a:rPr lang="en-US" dirty="0" smtClean="0"/>
                        <a:t>Their Switch </a:t>
                      </a:r>
                      <a:endParaRPr lang="en-US" dirty="0"/>
                    </a:p>
                  </a:txBody>
                  <a:tcPr/>
                </a:tc>
                <a:tc>
                  <a:txBody>
                    <a:bodyPr/>
                    <a:lstStyle/>
                    <a:p>
                      <a:pPr algn="ctr"/>
                      <a:r>
                        <a:rPr lang="en-US" dirty="0" smtClean="0"/>
                        <a:t>Light</a:t>
                      </a:r>
                      <a:endParaRPr lang="en-US" dirty="0"/>
                    </a:p>
                  </a:txBody>
                  <a:tcPr/>
                </a:tc>
                <a:extLst>
                  <a:ext uri="{0D108BD9-81ED-4DB2-BD59-A6C34878D82A}">
                    <a16:rowId xmlns:a16="http://schemas.microsoft.com/office/drawing/2014/main" val="1568290249"/>
                  </a:ext>
                </a:extLst>
              </a:tr>
              <a:tr h="370840">
                <a:tc>
                  <a:txBody>
                    <a:bodyPr/>
                    <a:lstStyle/>
                    <a:p>
                      <a:pPr algn="ctr"/>
                      <a:r>
                        <a:rPr lang="en-US" dirty="0" smtClean="0"/>
                        <a:t> +</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extLst>
                  <a:ext uri="{0D108BD9-81ED-4DB2-BD59-A6C34878D82A}">
                    <a16:rowId xmlns:a16="http://schemas.microsoft.com/office/drawing/2014/main" val="3076604390"/>
                  </a:ext>
                </a:extLst>
              </a:tr>
              <a:tr h="370840">
                <a:tc>
                  <a:txBody>
                    <a:bodyPr/>
                    <a:lstStyle/>
                    <a:p>
                      <a:pPr algn="ctr"/>
                      <a:r>
                        <a:rPr lang="en-US" dirty="0" smtClean="0"/>
                        <a:t>-</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extLst>
                  <a:ext uri="{0D108BD9-81ED-4DB2-BD59-A6C34878D82A}">
                    <a16:rowId xmlns:a16="http://schemas.microsoft.com/office/drawing/2014/main" val="3826742188"/>
                  </a:ext>
                </a:extLst>
              </a:tr>
              <a:tr h="370840">
                <a:tc>
                  <a:txBody>
                    <a:bodyPr/>
                    <a:lstStyle/>
                    <a:p>
                      <a:pPr algn="ctr"/>
                      <a:r>
                        <a:rPr lang="en-US" dirty="0" smtClean="0"/>
                        <a:t>+</a:t>
                      </a:r>
                      <a:endParaRPr lang="en-US" dirty="0"/>
                    </a:p>
                  </a:txBody>
                  <a:tcPr/>
                </a:tc>
                <a:tc>
                  <a:txBody>
                    <a:bodyPr/>
                    <a:lstStyle/>
                    <a:p>
                      <a:pPr algn="ctr"/>
                      <a:r>
                        <a:rPr lang="en-US" dirty="0" smtClean="0"/>
                        <a:t>+</a:t>
                      </a:r>
                      <a:endParaRPr lang="en-US" dirty="0"/>
                    </a:p>
                  </a:txBody>
                  <a:tcPr/>
                </a:tc>
                <a:tc>
                  <a:txBody>
                    <a:bodyPr/>
                    <a:lstStyle/>
                    <a:p>
                      <a:pPr algn="ctr"/>
                      <a:r>
                        <a:rPr lang="en-US" dirty="0" smtClean="0"/>
                        <a:t>On</a:t>
                      </a:r>
                      <a:endParaRPr lang="en-US" dirty="0"/>
                    </a:p>
                  </a:txBody>
                  <a:tcPr/>
                </a:tc>
                <a:extLst>
                  <a:ext uri="{0D108BD9-81ED-4DB2-BD59-A6C34878D82A}">
                    <a16:rowId xmlns:a16="http://schemas.microsoft.com/office/drawing/2014/main" val="2606700205"/>
                  </a:ext>
                </a:extLst>
              </a:tr>
            </a:tbl>
          </a:graphicData>
        </a:graphic>
      </p:graphicFrame>
      <p:sp>
        <p:nvSpPr>
          <p:cNvPr id="5" name="TextBox 4"/>
          <p:cNvSpPr txBox="1"/>
          <p:nvPr/>
        </p:nvSpPr>
        <p:spPr>
          <a:xfrm>
            <a:off x="1782618" y="4285674"/>
            <a:ext cx="9930026" cy="1938992"/>
          </a:xfrm>
          <a:prstGeom prst="rect">
            <a:avLst/>
          </a:prstGeom>
          <a:noFill/>
        </p:spPr>
        <p:txBody>
          <a:bodyPr wrap="none" rtlCol="0">
            <a:spAutoFit/>
          </a:bodyPr>
          <a:lstStyle/>
          <a:p>
            <a:r>
              <a:rPr lang="en-US" sz="2400" dirty="0" smtClean="0"/>
              <a:t>When an experimental design gets complicated and it is not complete</a:t>
            </a:r>
          </a:p>
          <a:p>
            <a:r>
              <a:rPr lang="en-US" sz="2400" dirty="0" smtClean="0"/>
              <a:t>it is possible you can’t model between two factors because they are </a:t>
            </a:r>
          </a:p>
          <a:p>
            <a:r>
              <a:rPr lang="en-US" sz="2400" dirty="0" smtClean="0"/>
              <a:t>always “on” or “off” at the same time.  One treatment is aliased with another. </a:t>
            </a:r>
          </a:p>
          <a:p>
            <a:r>
              <a:rPr lang="en-US" sz="2400" dirty="0" smtClean="0"/>
              <a:t>If we are interested in modeling it, we need to make sure we have the data </a:t>
            </a:r>
          </a:p>
          <a:p>
            <a:r>
              <a:rPr lang="en-US" sz="2400" smtClean="0"/>
              <a:t>before hand.</a:t>
            </a:r>
            <a:endParaRPr lang="en-US" sz="2400" dirty="0"/>
          </a:p>
        </p:txBody>
      </p:sp>
      <p:sp>
        <p:nvSpPr>
          <p:cNvPr id="6" name="Oval 5"/>
          <p:cNvSpPr/>
          <p:nvPr/>
        </p:nvSpPr>
        <p:spPr>
          <a:xfrm>
            <a:off x="646545" y="2054687"/>
            <a:ext cx="7379855" cy="10252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442036" y="1027906"/>
            <a:ext cx="2482283" cy="369332"/>
          </a:xfrm>
          <a:prstGeom prst="rect">
            <a:avLst/>
          </a:prstGeom>
          <a:noFill/>
        </p:spPr>
        <p:txBody>
          <a:bodyPr wrap="none" rtlCol="0">
            <a:spAutoFit/>
          </a:bodyPr>
          <a:lstStyle/>
          <a:p>
            <a:r>
              <a:rPr lang="en-US" dirty="0" smtClean="0"/>
              <a:t>You never observe these</a:t>
            </a:r>
            <a:endParaRPr lang="en-US" dirty="0"/>
          </a:p>
        </p:txBody>
      </p:sp>
      <p:cxnSp>
        <p:nvCxnSpPr>
          <p:cNvPr id="9" name="Straight Arrow Connector 8"/>
          <p:cNvCxnSpPr>
            <a:stCxn id="7" idx="1"/>
          </p:cNvCxnSpPr>
          <p:nvPr/>
        </p:nvCxnSpPr>
        <p:spPr>
          <a:xfrm flipH="1">
            <a:off x="4336472" y="1212572"/>
            <a:ext cx="4105564" cy="842115"/>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90879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74255"/>
            <a:ext cx="10515600" cy="5502708"/>
          </a:xfrm>
        </p:spPr>
        <p:txBody>
          <a:bodyPr/>
          <a:lstStyle/>
          <a:p>
            <a:pPr marL="0" indent="0">
              <a:buNone/>
            </a:pPr>
            <a:r>
              <a:rPr lang="en-US" dirty="0" smtClean="0"/>
              <a:t>There is an entire field of study that builds designs that allow us to estimate the effects we are interested in, but do not waste resources doing it.  </a:t>
            </a:r>
          </a:p>
          <a:p>
            <a:pPr marL="0" indent="0">
              <a:buNone/>
            </a:pPr>
            <a:endParaRPr lang="en-US" dirty="0"/>
          </a:p>
          <a:p>
            <a:pPr marL="0" indent="0">
              <a:buNone/>
            </a:pPr>
            <a:r>
              <a:rPr lang="en-US" b="1" dirty="0" smtClean="0"/>
              <a:t>For example</a:t>
            </a:r>
            <a:r>
              <a:rPr lang="en-US" dirty="0" smtClean="0"/>
              <a:t>: Consider an experiment with three treatments the full design matrix is </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372450072"/>
              </p:ext>
            </p:extLst>
          </p:nvPr>
        </p:nvGraphicFramePr>
        <p:xfrm>
          <a:off x="3528291" y="3256108"/>
          <a:ext cx="5477168" cy="2800350"/>
        </p:xfrm>
        <a:graphic>
          <a:graphicData uri="http://schemas.openxmlformats.org/drawingml/2006/table">
            <a:tbl>
              <a:tblPr>
                <a:tableStyleId>{5C22544A-7EE6-4342-B048-85BDC9FD1C3A}</a:tableStyleId>
              </a:tblPr>
              <a:tblGrid>
                <a:gridCol w="684646">
                  <a:extLst>
                    <a:ext uri="{9D8B030D-6E8A-4147-A177-3AD203B41FA5}">
                      <a16:colId xmlns:a16="http://schemas.microsoft.com/office/drawing/2014/main" val="377287816"/>
                    </a:ext>
                  </a:extLst>
                </a:gridCol>
                <a:gridCol w="684646">
                  <a:extLst>
                    <a:ext uri="{9D8B030D-6E8A-4147-A177-3AD203B41FA5}">
                      <a16:colId xmlns:a16="http://schemas.microsoft.com/office/drawing/2014/main" val="1860757460"/>
                    </a:ext>
                  </a:extLst>
                </a:gridCol>
                <a:gridCol w="684646">
                  <a:extLst>
                    <a:ext uri="{9D8B030D-6E8A-4147-A177-3AD203B41FA5}">
                      <a16:colId xmlns:a16="http://schemas.microsoft.com/office/drawing/2014/main" val="1654556297"/>
                    </a:ext>
                  </a:extLst>
                </a:gridCol>
                <a:gridCol w="684646">
                  <a:extLst>
                    <a:ext uri="{9D8B030D-6E8A-4147-A177-3AD203B41FA5}">
                      <a16:colId xmlns:a16="http://schemas.microsoft.com/office/drawing/2014/main" val="1016169554"/>
                    </a:ext>
                  </a:extLst>
                </a:gridCol>
                <a:gridCol w="684646">
                  <a:extLst>
                    <a:ext uri="{9D8B030D-6E8A-4147-A177-3AD203B41FA5}">
                      <a16:colId xmlns:a16="http://schemas.microsoft.com/office/drawing/2014/main" val="3567484113"/>
                    </a:ext>
                  </a:extLst>
                </a:gridCol>
                <a:gridCol w="684646">
                  <a:extLst>
                    <a:ext uri="{9D8B030D-6E8A-4147-A177-3AD203B41FA5}">
                      <a16:colId xmlns:a16="http://schemas.microsoft.com/office/drawing/2014/main" val="3307482530"/>
                    </a:ext>
                  </a:extLst>
                </a:gridCol>
                <a:gridCol w="684646">
                  <a:extLst>
                    <a:ext uri="{9D8B030D-6E8A-4147-A177-3AD203B41FA5}">
                      <a16:colId xmlns:a16="http://schemas.microsoft.com/office/drawing/2014/main" val="2877364671"/>
                    </a:ext>
                  </a:extLst>
                </a:gridCol>
                <a:gridCol w="684646">
                  <a:extLst>
                    <a:ext uri="{9D8B030D-6E8A-4147-A177-3AD203B41FA5}">
                      <a16:colId xmlns:a16="http://schemas.microsoft.com/office/drawing/2014/main" val="4130959346"/>
                    </a:ext>
                  </a:extLst>
                </a:gridCol>
              </a:tblGrid>
              <a:tr h="249863">
                <a:tc>
                  <a:txBody>
                    <a:bodyPr/>
                    <a:lstStyle/>
                    <a:p>
                      <a:pPr algn="ctr" fontAlgn="b"/>
                      <a:r>
                        <a:rPr lang="en-US" sz="2000" u="none" strike="noStrike" dirty="0">
                          <a:effectLst/>
                        </a:rPr>
                        <a:t>I</a:t>
                      </a:r>
                      <a:endParaRPr lang="en-US"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A</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dirty="0">
                          <a:effectLst/>
                        </a:rPr>
                        <a:t>B</a:t>
                      </a:r>
                      <a:endParaRPr lang="en-US"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C</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AB</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AC</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BC</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ABC</a:t>
                      </a:r>
                      <a:endParaRPr lang="en-US" sz="2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58617297"/>
                  </a:ext>
                </a:extLst>
              </a:tr>
              <a:tr h="249863">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29341955"/>
                  </a:ext>
                </a:extLst>
              </a:tr>
              <a:tr h="249863">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dirty="0">
                          <a:effectLst/>
                        </a:rPr>
                        <a:t>-</a:t>
                      </a:r>
                      <a:endParaRPr lang="en-US"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78181991"/>
                  </a:ext>
                </a:extLst>
              </a:tr>
              <a:tr h="249863">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dirty="0">
                          <a:effectLst/>
                        </a:rPr>
                        <a:t>-</a:t>
                      </a:r>
                      <a:endParaRPr lang="en-US"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665436976"/>
                  </a:ext>
                </a:extLst>
              </a:tr>
              <a:tr h="249863">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dirty="0">
                          <a:effectLst/>
                        </a:rPr>
                        <a:t>+</a:t>
                      </a:r>
                      <a:endParaRPr lang="en-US"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dirty="0">
                          <a:effectLst/>
                        </a:rPr>
                        <a:t>+</a:t>
                      </a:r>
                      <a:endParaRPr lang="en-US"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69582993"/>
                  </a:ext>
                </a:extLst>
              </a:tr>
              <a:tr h="249863">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dirty="0">
                          <a:effectLst/>
                        </a:rPr>
                        <a:t>-</a:t>
                      </a:r>
                      <a:endParaRPr lang="en-US"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51131791"/>
                  </a:ext>
                </a:extLst>
              </a:tr>
              <a:tr h="249863">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dirty="0">
                          <a:effectLst/>
                        </a:rPr>
                        <a:t>-</a:t>
                      </a:r>
                      <a:endParaRPr lang="en-US"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81546933"/>
                  </a:ext>
                </a:extLst>
              </a:tr>
              <a:tr h="249863">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dirty="0">
                          <a:effectLst/>
                        </a:rPr>
                        <a:t>-</a:t>
                      </a:r>
                      <a:endParaRPr lang="en-US"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48653990"/>
                  </a:ext>
                </a:extLst>
              </a:tr>
              <a:tr h="249863">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dirty="0">
                          <a:effectLst/>
                        </a:rPr>
                        <a:t>+</a:t>
                      </a:r>
                      <a:endParaRPr lang="en-US"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dirty="0">
                          <a:effectLst/>
                        </a:rPr>
                        <a:t>+</a:t>
                      </a:r>
                      <a:endParaRPr lang="en-US"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dirty="0">
                          <a:effectLst/>
                        </a:rPr>
                        <a:t>-</a:t>
                      </a:r>
                      <a:endParaRPr lang="en-US"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16469869"/>
                  </a:ext>
                </a:extLst>
              </a:tr>
            </a:tbl>
          </a:graphicData>
        </a:graphic>
      </p:graphicFrame>
      <p:sp>
        <p:nvSpPr>
          <p:cNvPr id="7" name="TextBox 6"/>
          <p:cNvSpPr txBox="1"/>
          <p:nvPr/>
        </p:nvSpPr>
        <p:spPr>
          <a:xfrm>
            <a:off x="2669309" y="6289963"/>
            <a:ext cx="4059253" cy="369332"/>
          </a:xfrm>
          <a:prstGeom prst="rect">
            <a:avLst/>
          </a:prstGeom>
          <a:noFill/>
        </p:spPr>
        <p:txBody>
          <a:bodyPr wrap="none" rtlCol="0">
            <a:spAutoFit/>
          </a:bodyPr>
          <a:lstStyle/>
          <a:p>
            <a:r>
              <a:rPr lang="en-US" dirty="0" smtClean="0"/>
              <a:t>Where a + is treatment 1 – is treatment 2</a:t>
            </a:r>
            <a:endParaRPr lang="en-US" dirty="0"/>
          </a:p>
        </p:txBody>
      </p:sp>
    </p:spTree>
    <p:extLst>
      <p:ext uri="{BB962C8B-B14F-4D97-AF65-F5344CB8AC3E}">
        <p14:creationId xmlns:p14="http://schemas.microsoft.com/office/powerpoint/2010/main" val="34821031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1745"/>
            <a:ext cx="10515600" cy="5835218"/>
          </a:xfrm>
        </p:spPr>
        <p:txBody>
          <a:bodyPr/>
          <a:lstStyle/>
          <a:p>
            <a:pPr marL="0" indent="0">
              <a:buNone/>
            </a:pPr>
            <a:r>
              <a:rPr lang="en-US" dirty="0" smtClean="0"/>
              <a:t>This design allows us to estimate all main effects as well as 2 and 3 way interactions. </a:t>
            </a:r>
          </a:p>
          <a:p>
            <a:pPr marL="0" indent="0">
              <a:buNone/>
            </a:pPr>
            <a:endParaRPr lang="en-US" dirty="0"/>
          </a:p>
          <a:p>
            <a:pPr marL="0" indent="0">
              <a:buNone/>
            </a:pPr>
            <a:r>
              <a:rPr lang="en-US" dirty="0" smtClean="0"/>
              <a:t>But suppose we can’t afford the 2 or 3 way interaction.  Can we get by with just estimating the main effects? </a:t>
            </a:r>
          </a:p>
          <a:p>
            <a:pPr marL="0" indent="0">
              <a:buNone/>
            </a:pPr>
            <a:endParaRPr lang="en-US" dirty="0"/>
          </a:p>
          <a:p>
            <a:pPr marL="0" indent="0">
              <a:buNone/>
            </a:pPr>
            <a:r>
              <a:rPr lang="en-US" dirty="0" smtClean="0"/>
              <a:t>We can if we do the following design: </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44593944"/>
              </p:ext>
            </p:extLst>
          </p:nvPr>
        </p:nvGraphicFramePr>
        <p:xfrm>
          <a:off x="3583710" y="3851565"/>
          <a:ext cx="4876800" cy="186055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2772870716"/>
                    </a:ext>
                  </a:extLst>
                </a:gridCol>
                <a:gridCol w="609600">
                  <a:extLst>
                    <a:ext uri="{9D8B030D-6E8A-4147-A177-3AD203B41FA5}">
                      <a16:colId xmlns:a16="http://schemas.microsoft.com/office/drawing/2014/main" val="2923332331"/>
                    </a:ext>
                  </a:extLst>
                </a:gridCol>
                <a:gridCol w="609600">
                  <a:extLst>
                    <a:ext uri="{9D8B030D-6E8A-4147-A177-3AD203B41FA5}">
                      <a16:colId xmlns:a16="http://schemas.microsoft.com/office/drawing/2014/main" val="1454046769"/>
                    </a:ext>
                  </a:extLst>
                </a:gridCol>
                <a:gridCol w="563418">
                  <a:extLst>
                    <a:ext uri="{9D8B030D-6E8A-4147-A177-3AD203B41FA5}">
                      <a16:colId xmlns:a16="http://schemas.microsoft.com/office/drawing/2014/main" val="2486793790"/>
                    </a:ext>
                  </a:extLst>
                </a:gridCol>
                <a:gridCol w="655782">
                  <a:extLst>
                    <a:ext uri="{9D8B030D-6E8A-4147-A177-3AD203B41FA5}">
                      <a16:colId xmlns:a16="http://schemas.microsoft.com/office/drawing/2014/main" val="262999734"/>
                    </a:ext>
                  </a:extLst>
                </a:gridCol>
                <a:gridCol w="609600">
                  <a:extLst>
                    <a:ext uri="{9D8B030D-6E8A-4147-A177-3AD203B41FA5}">
                      <a16:colId xmlns:a16="http://schemas.microsoft.com/office/drawing/2014/main" val="760493039"/>
                    </a:ext>
                  </a:extLst>
                </a:gridCol>
                <a:gridCol w="609600">
                  <a:extLst>
                    <a:ext uri="{9D8B030D-6E8A-4147-A177-3AD203B41FA5}">
                      <a16:colId xmlns:a16="http://schemas.microsoft.com/office/drawing/2014/main" val="393185785"/>
                    </a:ext>
                  </a:extLst>
                </a:gridCol>
                <a:gridCol w="609600">
                  <a:extLst>
                    <a:ext uri="{9D8B030D-6E8A-4147-A177-3AD203B41FA5}">
                      <a16:colId xmlns:a16="http://schemas.microsoft.com/office/drawing/2014/main" val="2891427581"/>
                    </a:ext>
                  </a:extLst>
                </a:gridCol>
              </a:tblGrid>
              <a:tr h="184150">
                <a:tc>
                  <a:txBody>
                    <a:bodyPr/>
                    <a:lstStyle/>
                    <a:p>
                      <a:pPr algn="ctr" fontAlgn="b"/>
                      <a:r>
                        <a:rPr lang="en-US" sz="2400" u="none" strike="noStrike">
                          <a:effectLst/>
                        </a:rPr>
                        <a:t>I</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A</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B</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C</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AB</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AC</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BC</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ABC</a:t>
                      </a:r>
                      <a:endParaRPr lang="en-US" sz="2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40661996"/>
                  </a:ext>
                </a:extLst>
              </a:tr>
              <a:tr h="184150">
                <a:tc>
                  <a:txBody>
                    <a:bodyPr/>
                    <a:lstStyle/>
                    <a:p>
                      <a:pPr algn="ctr" fontAlgn="b"/>
                      <a:r>
                        <a:rPr lang="en-US" sz="2400" u="none" strike="noStrike">
                          <a:effectLst/>
                        </a:rPr>
                        <a:t>+</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a:t>
                      </a:r>
                      <a:endParaRPr lang="en-US" sz="2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42141844"/>
                  </a:ext>
                </a:extLst>
              </a:tr>
              <a:tr h="184150">
                <a:tc>
                  <a:txBody>
                    <a:bodyPr/>
                    <a:lstStyle/>
                    <a:p>
                      <a:pPr algn="ctr" fontAlgn="b"/>
                      <a:r>
                        <a:rPr lang="en-US" sz="2400" u="none" strike="noStrike">
                          <a:effectLst/>
                        </a:rPr>
                        <a:t>+</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a:t>
                      </a:r>
                      <a:endParaRPr lang="en-US" sz="2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84337584"/>
                  </a:ext>
                </a:extLst>
              </a:tr>
              <a:tr h="184150">
                <a:tc>
                  <a:txBody>
                    <a:bodyPr/>
                    <a:lstStyle/>
                    <a:p>
                      <a:pPr algn="ctr" fontAlgn="b"/>
                      <a:r>
                        <a:rPr lang="en-US" sz="2400" u="none" strike="noStrike">
                          <a:effectLst/>
                        </a:rPr>
                        <a:t>+</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dirty="0">
                          <a:effectLst/>
                        </a:rPr>
                        <a:t>+</a:t>
                      </a:r>
                      <a:endParaRPr lang="en-US" sz="2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89674993"/>
                  </a:ext>
                </a:extLst>
              </a:tr>
              <a:tr h="184150">
                <a:tc>
                  <a:txBody>
                    <a:bodyPr/>
                    <a:lstStyle/>
                    <a:p>
                      <a:pPr algn="ctr" fontAlgn="b"/>
                      <a:r>
                        <a:rPr lang="en-US" sz="2400" u="none" strike="noStrike">
                          <a:effectLst/>
                        </a:rPr>
                        <a:t>+</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a:t>
                      </a:r>
                      <a:endParaRPr lang="en-US" sz="2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dirty="0">
                          <a:effectLst/>
                        </a:rPr>
                        <a:t>+</a:t>
                      </a:r>
                      <a:endParaRPr lang="en-US" sz="2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853605849"/>
                  </a:ext>
                </a:extLst>
              </a:tr>
            </a:tbl>
          </a:graphicData>
        </a:graphic>
      </p:graphicFrame>
      <p:sp>
        <p:nvSpPr>
          <p:cNvPr id="5" name="TextBox 4"/>
          <p:cNvSpPr txBox="1"/>
          <p:nvPr/>
        </p:nvSpPr>
        <p:spPr>
          <a:xfrm>
            <a:off x="1173018" y="6040055"/>
            <a:ext cx="8625310" cy="369332"/>
          </a:xfrm>
          <a:prstGeom prst="rect">
            <a:avLst/>
          </a:prstGeom>
          <a:noFill/>
        </p:spPr>
        <p:txBody>
          <a:bodyPr wrap="none" rtlCol="0">
            <a:spAutoFit/>
          </a:bodyPr>
          <a:lstStyle/>
          <a:p>
            <a:r>
              <a:rPr lang="en-US" dirty="0" smtClean="0">
                <a:solidFill>
                  <a:schemeClr val="accent1">
                    <a:lumMod val="75000"/>
                  </a:schemeClr>
                </a:solidFill>
              </a:rPr>
              <a:t>But like the light switch I can’t tell the difference between A and BC, B and AC or C and AB</a:t>
            </a:r>
            <a:endParaRPr lang="en-US" dirty="0">
              <a:solidFill>
                <a:schemeClr val="accent1">
                  <a:lumMod val="75000"/>
                </a:schemeClr>
              </a:solidFill>
            </a:endParaRPr>
          </a:p>
        </p:txBody>
      </p:sp>
    </p:spTree>
    <p:extLst>
      <p:ext uri="{BB962C8B-B14F-4D97-AF65-F5344CB8AC3E}">
        <p14:creationId xmlns:p14="http://schemas.microsoft.com/office/powerpoint/2010/main" val="33530514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not fun in general, but SAS can do it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 SAS procedure FACTEX can be used to automatically design our fractional factorial experiment.  It designs factorial designs that can then be used directly when assigning experimental units. </a:t>
            </a:r>
          </a:p>
          <a:p>
            <a:pPr marL="0" indent="0">
              <a:buNone/>
            </a:pPr>
            <a:endParaRPr lang="en-US" dirty="0" smtClean="0"/>
          </a:p>
          <a:p>
            <a:pPr marL="0" indent="0">
              <a:buNone/>
            </a:pPr>
            <a:endParaRPr lang="en-US" dirty="0"/>
          </a:p>
          <a:p>
            <a:pPr marL="0" indent="0">
              <a:buNone/>
            </a:pPr>
            <a:r>
              <a:rPr lang="en-US" dirty="0" smtClean="0"/>
              <a:t>If you need to you can go into this deeper, but I am only going to highlight some functionality</a:t>
            </a:r>
          </a:p>
        </p:txBody>
      </p:sp>
    </p:spTree>
    <p:extLst>
      <p:ext uri="{BB962C8B-B14F-4D97-AF65-F5344CB8AC3E}">
        <p14:creationId xmlns:p14="http://schemas.microsoft.com/office/powerpoint/2010/main" val="23620895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0909"/>
            <a:ext cx="10515600" cy="5946054"/>
          </a:xfrm>
        </p:spPr>
        <p:txBody>
          <a:bodyPr/>
          <a:lstStyle/>
          <a:p>
            <a:pPr marL="0" indent="0">
              <a:buNone/>
            </a:pPr>
            <a:r>
              <a:rPr lang="en-US" b="1" u="sng" dirty="0" smtClean="0">
                <a:solidFill>
                  <a:schemeClr val="accent1">
                    <a:lumMod val="75000"/>
                  </a:schemeClr>
                </a:solidFill>
              </a:rPr>
              <a:t>Definitions</a:t>
            </a:r>
          </a:p>
          <a:p>
            <a:pPr marL="0" indent="0">
              <a:buNone/>
            </a:pPr>
            <a:endParaRPr lang="en-US" b="1" u="sng" dirty="0" smtClean="0">
              <a:solidFill>
                <a:schemeClr val="accent1">
                  <a:lumMod val="75000"/>
                </a:schemeClr>
              </a:solidFill>
            </a:endParaRPr>
          </a:p>
          <a:p>
            <a:pPr marL="0" indent="0">
              <a:buNone/>
            </a:pPr>
            <a:r>
              <a:rPr lang="en-US" u="sng" dirty="0" smtClean="0"/>
              <a:t>Resolution III Design</a:t>
            </a:r>
            <a:r>
              <a:rPr lang="en-US" dirty="0" smtClean="0"/>
              <a:t>:  No main effects are aliased with any other main effect, but main effects are aliased with two factor interactions.  The example is an example of a Resolution III Design. </a:t>
            </a:r>
          </a:p>
          <a:p>
            <a:pPr marL="0" indent="0">
              <a:buNone/>
            </a:pPr>
            <a:endParaRPr lang="en-US" dirty="0"/>
          </a:p>
          <a:p>
            <a:pPr marL="0" indent="0">
              <a:buNone/>
            </a:pPr>
            <a:r>
              <a:rPr lang="en-US" u="sng" dirty="0" smtClean="0"/>
              <a:t>Resolution IV Design</a:t>
            </a:r>
            <a:r>
              <a:rPr lang="en-US" dirty="0" smtClean="0"/>
              <a:t>: No main effect is aliased with any other main effect or two factor interaction, but two-factor interactions are aliased with each other. </a:t>
            </a:r>
          </a:p>
          <a:p>
            <a:pPr marL="0" indent="0">
              <a:buNone/>
            </a:pPr>
            <a:endParaRPr lang="en-US" dirty="0"/>
          </a:p>
          <a:p>
            <a:pPr marL="0" indent="0">
              <a:buNone/>
            </a:pPr>
            <a:r>
              <a:rPr lang="en-US" u="sng" dirty="0" smtClean="0"/>
              <a:t>Resolution V Design</a:t>
            </a:r>
            <a:r>
              <a:rPr lang="en-US" dirty="0" smtClean="0"/>
              <a:t>: No main effect or two factor interaction is aliased with any other main effect or two factor interaction, but two-factor interactions are aliased with three-factor interactions. </a:t>
            </a:r>
          </a:p>
          <a:p>
            <a:pPr marL="0" indent="0">
              <a:buNone/>
            </a:pPr>
            <a:endParaRPr lang="en-US" dirty="0" smtClean="0"/>
          </a:p>
        </p:txBody>
      </p:sp>
    </p:spTree>
    <p:extLst>
      <p:ext uri="{BB962C8B-B14F-4D97-AF65-F5344CB8AC3E}">
        <p14:creationId xmlns:p14="http://schemas.microsoft.com/office/powerpoint/2010/main" val="38093894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FACTEX</a:t>
            </a:r>
            <a:endParaRPr lang="en-US" dirty="0"/>
          </a:p>
        </p:txBody>
      </p:sp>
      <p:sp>
        <p:nvSpPr>
          <p:cNvPr id="3" name="Content Placeholder 2"/>
          <p:cNvSpPr>
            <a:spLocks noGrp="1"/>
          </p:cNvSpPr>
          <p:nvPr>
            <p:ph idx="1"/>
          </p:nvPr>
        </p:nvSpPr>
        <p:spPr/>
        <p:txBody>
          <a:bodyPr/>
          <a:lstStyle/>
          <a:p>
            <a:pPr marL="0" indent="0">
              <a:buNone/>
            </a:pPr>
            <a:r>
              <a:rPr lang="en-US" dirty="0" smtClean="0"/>
              <a:t>Consider our credit card example. Here we have six factors and we want a Resolution V design and want 32 unique rows in our design matrix.  What does the design look like? </a:t>
            </a:r>
            <a:endParaRPr lang="en-US" dirty="0"/>
          </a:p>
        </p:txBody>
      </p:sp>
    </p:spTree>
    <p:extLst>
      <p:ext uri="{BB962C8B-B14F-4D97-AF65-F5344CB8AC3E}">
        <p14:creationId xmlns:p14="http://schemas.microsoft.com/office/powerpoint/2010/main" val="39867080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22763" y="954912"/>
            <a:ext cx="9273309" cy="4801314"/>
          </a:xfrm>
          <a:prstGeom prst="rect">
            <a:avLst/>
          </a:prstGeom>
        </p:spPr>
        <p:txBody>
          <a:bodyPr wrap="square">
            <a:spAutoFit/>
          </a:bodyPr>
          <a:lstStyle/>
          <a:p>
            <a:r>
              <a:rPr lang="en-US" dirty="0">
                <a:solidFill>
                  <a:srgbClr val="008000"/>
                </a:solidFill>
                <a:latin typeface="Courier New" panose="02070309020205020404" pitchFamily="49" charset="0"/>
              </a:rPr>
              <a:t>/*Example 4 Using Fact ex*/</a:t>
            </a:r>
            <a:r>
              <a:rPr lang="en-US" dirty="0">
                <a:solidFill>
                  <a:srgbClr val="000000"/>
                </a:solidFill>
                <a:latin typeface="Courier New" panose="02070309020205020404" pitchFamily="49" charset="0"/>
              </a:rPr>
              <a:t> </a:t>
            </a:r>
          </a:p>
          <a:p>
            <a:r>
              <a:rPr lang="en-US" b="1" dirty="0">
                <a:solidFill>
                  <a:srgbClr val="000080"/>
                </a:solidFill>
                <a:latin typeface="Courier New" panose="02070309020205020404" pitchFamily="49" charset="0"/>
              </a:rPr>
              <a:t>PROC</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FACTEX</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FACTORS</a:t>
            </a:r>
            <a:r>
              <a:rPr lang="en-US" dirty="0">
                <a:solidFill>
                  <a:srgbClr val="000000"/>
                </a:solidFill>
                <a:latin typeface="Courier New" panose="02070309020205020404" pitchFamily="49" charset="0"/>
              </a:rPr>
              <a:t> Intro Duration </a:t>
            </a:r>
            <a:r>
              <a:rPr lang="en-US" dirty="0" err="1">
                <a:solidFill>
                  <a:srgbClr val="000000"/>
                </a:solidFill>
                <a:latin typeface="Courier New" panose="02070309020205020404" pitchFamily="49" charset="0"/>
              </a:rPr>
              <a:t>Goto</a:t>
            </a:r>
            <a:r>
              <a:rPr lang="en-US" dirty="0">
                <a:solidFill>
                  <a:srgbClr val="000000"/>
                </a:solidFill>
                <a:latin typeface="Courier New" panose="02070309020205020404" pitchFamily="49" charset="0"/>
              </a:rPr>
              <a:t> Color Postage Rewards;</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MODEL</a:t>
            </a:r>
            <a:r>
              <a:rPr lang="en-US" dirty="0">
                <a:solidFill>
                  <a:srgbClr val="000000"/>
                </a:solidFill>
                <a:latin typeface="Courier New" panose="02070309020205020404" pitchFamily="49" charset="0"/>
              </a:rPr>
              <a:t> resolution=</a:t>
            </a:r>
            <a:r>
              <a:rPr lang="en-US" b="1" dirty="0">
                <a:solidFill>
                  <a:srgbClr val="008080"/>
                </a:solidFill>
                <a:latin typeface="Courier New" panose="02070309020205020404" pitchFamily="49" charset="0"/>
              </a:rPr>
              <a:t>5</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*resolution 5 design;</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FF0000"/>
                </a:solidFill>
                <a:latin typeface="Courier New" panose="02070309020205020404" pitchFamily="49" charset="0"/>
              </a:rPr>
              <a:t>SIZE</a:t>
            </a:r>
            <a:r>
              <a:rPr lang="en-US" dirty="0">
                <a:solidFill>
                  <a:srgbClr val="000000"/>
                </a:solidFill>
                <a:latin typeface="Courier New" panose="02070309020205020404" pitchFamily="49" charset="0"/>
              </a:rPr>
              <a:t> design = </a:t>
            </a:r>
            <a:r>
              <a:rPr lang="en-US" b="1" dirty="0">
                <a:solidFill>
                  <a:srgbClr val="008080"/>
                </a:solidFill>
                <a:latin typeface="Courier New" panose="02070309020205020404" pitchFamily="49" charset="0"/>
              </a:rPr>
              <a:t>32</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*2^(6-1) = 32 required to </a:t>
            </a:r>
          </a:p>
          <a:p>
            <a:r>
              <a:rPr lang="en-US" dirty="0">
                <a:solidFill>
                  <a:srgbClr val="008000"/>
                </a:solidFill>
                <a:latin typeface="Courier New" panose="02070309020205020404" pitchFamily="49" charset="0"/>
              </a:rPr>
              <a:t>					    *create design;</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FF0000"/>
                </a:solidFill>
                <a:latin typeface="Courier New" panose="02070309020205020404" pitchFamily="49" charset="0"/>
              </a:rPr>
              <a:t>EXAMINE</a:t>
            </a:r>
            <a:r>
              <a:rPr lang="en-US" dirty="0">
                <a:solidFill>
                  <a:srgbClr val="000000"/>
                </a:solidFill>
                <a:latin typeface="Courier New" panose="02070309020205020404" pitchFamily="49" charset="0"/>
              </a:rPr>
              <a:t> confounding design;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OUTPUT</a:t>
            </a:r>
            <a:r>
              <a:rPr lang="en-US" dirty="0">
                <a:solidFill>
                  <a:srgbClr val="000000"/>
                </a:solidFill>
                <a:latin typeface="Courier New" panose="02070309020205020404" pitchFamily="49" charset="0"/>
              </a:rPr>
              <a:t> OUT = </a:t>
            </a:r>
            <a:r>
              <a:rPr lang="en-US" dirty="0" err="1">
                <a:solidFill>
                  <a:srgbClr val="000000"/>
                </a:solidFill>
                <a:latin typeface="Courier New" panose="02070309020205020404" pitchFamily="49" charset="0"/>
              </a:rPr>
              <a:t>designM</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/*output our info in a </a:t>
            </a:r>
          </a:p>
          <a:p>
            <a:r>
              <a:rPr lang="en-US" dirty="0">
                <a:solidFill>
                  <a:srgbClr val="008000"/>
                </a:solidFill>
                <a:latin typeface="Courier New" panose="02070309020205020404" pitchFamily="49" charset="0"/>
              </a:rPr>
              <a:t>						   human readable form*/</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Intro		</a:t>
            </a:r>
            <a:r>
              <a:rPr lang="en-US" dirty="0" err="1">
                <a:solidFill>
                  <a:srgbClr val="000000"/>
                </a:solidFill>
                <a:latin typeface="Courier New" panose="02070309020205020404" pitchFamily="49" charset="0"/>
              </a:rPr>
              <a:t>nvals</a:t>
            </a:r>
            <a:r>
              <a:rPr lang="en-US" dirty="0">
                <a:solidFill>
                  <a:srgbClr val="000000"/>
                </a:solidFill>
                <a:latin typeface="Courier New" panose="02070309020205020404" pitchFamily="49" charset="0"/>
              </a:rPr>
              <a:t> = (</a:t>
            </a:r>
            <a:r>
              <a:rPr lang="en-US" b="1" dirty="0">
                <a:solidFill>
                  <a:srgbClr val="008080"/>
                </a:solidFill>
                <a:latin typeface="Courier New" panose="02070309020205020404" pitchFamily="49" charset="0"/>
              </a:rPr>
              <a:t>0</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2.99</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Duration 	</a:t>
            </a:r>
            <a:r>
              <a:rPr lang="en-US" dirty="0" err="1">
                <a:solidFill>
                  <a:srgbClr val="000000"/>
                </a:solidFill>
                <a:latin typeface="Courier New" panose="02070309020205020404" pitchFamily="49" charset="0"/>
              </a:rPr>
              <a:t>nvals</a:t>
            </a:r>
            <a:r>
              <a:rPr lang="en-US" dirty="0">
                <a:solidFill>
                  <a:srgbClr val="000000"/>
                </a:solidFill>
                <a:latin typeface="Courier New" panose="02070309020205020404" pitchFamily="49" charset="0"/>
              </a:rPr>
              <a:t> = (</a:t>
            </a:r>
            <a:r>
              <a:rPr lang="en-US" b="1" dirty="0">
                <a:solidFill>
                  <a:srgbClr val="008080"/>
                </a:solidFill>
                <a:latin typeface="Courier New" panose="02070309020205020404" pitchFamily="49" charset="0"/>
              </a:rPr>
              <a:t>9</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12</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Goto</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nvals</a:t>
            </a:r>
            <a:r>
              <a:rPr lang="en-US" dirty="0">
                <a:solidFill>
                  <a:srgbClr val="000000"/>
                </a:solidFill>
                <a:latin typeface="Courier New" panose="02070309020205020404" pitchFamily="49" charset="0"/>
              </a:rPr>
              <a:t> = (</a:t>
            </a:r>
            <a:r>
              <a:rPr lang="en-US" b="1" dirty="0">
                <a:solidFill>
                  <a:srgbClr val="008080"/>
                </a:solidFill>
                <a:latin typeface="Courier New" panose="02070309020205020404" pitchFamily="49" charset="0"/>
              </a:rPr>
              <a:t>4.99</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7.99</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Color 		</a:t>
            </a:r>
            <a:r>
              <a:rPr lang="en-US" dirty="0" err="1">
                <a:solidFill>
                  <a:srgbClr val="000000"/>
                </a:solidFill>
                <a:latin typeface="Courier New" panose="02070309020205020404" pitchFamily="49" charset="0"/>
              </a:rPr>
              <a:t>cvals</a:t>
            </a:r>
            <a:r>
              <a:rPr lang="en-US" dirty="0">
                <a:solidFill>
                  <a:srgbClr val="000000"/>
                </a:solidFill>
                <a:latin typeface="Courier New" panose="02070309020205020404" pitchFamily="49" charset="0"/>
              </a:rPr>
              <a:t> = (</a:t>
            </a:r>
            <a:r>
              <a:rPr lang="en-US" dirty="0">
                <a:solidFill>
                  <a:srgbClr val="800080"/>
                </a:solidFill>
                <a:latin typeface="Courier New" panose="02070309020205020404" pitchFamily="49" charset="0"/>
              </a:rPr>
              <a:t>"white"</a:t>
            </a:r>
            <a:r>
              <a:rPr lang="en-US" dirty="0">
                <a:solidFill>
                  <a:srgbClr val="000000"/>
                </a:solidFill>
                <a:latin typeface="Courier New" panose="02070309020205020404" pitchFamily="49" charset="0"/>
              </a:rPr>
              <a:t> </a:t>
            </a:r>
            <a:r>
              <a:rPr lang="en-US" dirty="0">
                <a:solidFill>
                  <a:srgbClr val="800080"/>
                </a:solidFill>
                <a:latin typeface="Courier New" panose="02070309020205020404" pitchFamily="49" charset="0"/>
              </a:rPr>
              <a:t>"blue"</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t>
            </a:r>
            <a:r>
              <a:rPr lang="en-US" dirty="0" smtClean="0">
                <a:solidFill>
                  <a:srgbClr val="000000"/>
                </a:solidFill>
                <a:latin typeface="Courier New" panose="02070309020205020404" pitchFamily="49" charset="0"/>
              </a:rPr>
              <a:t>   Postage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cvals</a:t>
            </a:r>
            <a:r>
              <a:rPr lang="en-US" dirty="0">
                <a:solidFill>
                  <a:srgbClr val="000000"/>
                </a:solidFill>
                <a:latin typeface="Courier New" panose="02070309020205020404" pitchFamily="49" charset="0"/>
              </a:rPr>
              <a:t> = (</a:t>
            </a:r>
            <a:r>
              <a:rPr lang="en-US" dirty="0">
                <a:solidFill>
                  <a:srgbClr val="800080"/>
                </a:solidFill>
                <a:latin typeface="Courier New" panose="02070309020205020404" pitchFamily="49" charset="0"/>
              </a:rPr>
              <a:t>"first class"</a:t>
            </a:r>
            <a:r>
              <a:rPr lang="en-US" dirty="0">
                <a:solidFill>
                  <a:srgbClr val="000000"/>
                </a:solidFill>
                <a:latin typeface="Courier New" panose="02070309020205020404" pitchFamily="49" charset="0"/>
              </a:rPr>
              <a:t> </a:t>
            </a:r>
            <a:r>
              <a:rPr lang="en-US" dirty="0">
                <a:solidFill>
                  <a:srgbClr val="800080"/>
                </a:solidFill>
                <a:latin typeface="Courier New" panose="02070309020205020404" pitchFamily="49" charset="0"/>
              </a:rPr>
              <a:t>"third class"</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Rewards 	</a:t>
            </a:r>
            <a:r>
              <a:rPr lang="en-US" dirty="0" err="1">
                <a:solidFill>
                  <a:srgbClr val="000000"/>
                </a:solidFill>
                <a:latin typeface="Courier New" panose="02070309020205020404" pitchFamily="49" charset="0"/>
              </a:rPr>
              <a:t>cvals</a:t>
            </a:r>
            <a:r>
              <a:rPr lang="en-US" dirty="0">
                <a:solidFill>
                  <a:srgbClr val="000000"/>
                </a:solidFill>
                <a:latin typeface="Courier New" panose="02070309020205020404" pitchFamily="49" charset="0"/>
              </a:rPr>
              <a:t> = (</a:t>
            </a:r>
            <a:r>
              <a:rPr lang="en-US" dirty="0">
                <a:solidFill>
                  <a:srgbClr val="800080"/>
                </a:solidFill>
                <a:latin typeface="Courier New" panose="02070309020205020404" pitchFamily="49" charset="0"/>
              </a:rPr>
              <a:t>"yes"</a:t>
            </a:r>
            <a:r>
              <a:rPr lang="en-US" dirty="0">
                <a:solidFill>
                  <a:srgbClr val="000000"/>
                </a:solidFill>
                <a:latin typeface="Courier New" panose="02070309020205020404" pitchFamily="49" charset="0"/>
              </a:rPr>
              <a:t> </a:t>
            </a:r>
            <a:r>
              <a:rPr lang="en-US" dirty="0">
                <a:solidFill>
                  <a:srgbClr val="800080"/>
                </a:solidFill>
                <a:latin typeface="Courier New" panose="02070309020205020404" pitchFamily="49" charset="0"/>
              </a:rPr>
              <a:t>"no"</a:t>
            </a:r>
            <a:r>
              <a:rPr lang="en-US" dirty="0">
                <a:solidFill>
                  <a:srgbClr val="000000"/>
                </a:solidFill>
                <a:latin typeface="Courier New" panose="02070309020205020404" pitchFamily="49" charset="0"/>
              </a:rPr>
              <a:t>);</a:t>
            </a:r>
          </a:p>
          <a:p>
            <a:r>
              <a:rPr lang="en-US" b="1" dirty="0">
                <a:solidFill>
                  <a:srgbClr val="000080"/>
                </a:solidFill>
                <a:latin typeface="Courier New" panose="02070309020205020404" pitchFamily="49" charset="0"/>
              </a:rPr>
              <a:t>RUN</a:t>
            </a:r>
            <a:r>
              <a:rPr lang="en-US" dirty="0">
                <a:solidFill>
                  <a:srgbClr val="000000"/>
                </a:solidFill>
                <a:latin typeface="Courier New" panose="02070309020205020404" pitchFamily="49" charset="0"/>
              </a:rPr>
              <a:t>; </a:t>
            </a:r>
          </a:p>
          <a:p>
            <a:r>
              <a:rPr lang="en-US" b="1" dirty="0">
                <a:solidFill>
                  <a:srgbClr val="000080"/>
                </a:solidFill>
                <a:latin typeface="Courier New" panose="02070309020205020404" pitchFamily="49" charset="0"/>
              </a:rPr>
              <a:t>QUIT</a:t>
            </a:r>
            <a:r>
              <a:rPr lang="en-US" dirty="0" smtClean="0">
                <a:solidFill>
                  <a:srgbClr val="000000"/>
                </a:solidFill>
                <a:latin typeface="Courier New" panose="02070309020205020404" pitchFamily="49" charset="0"/>
              </a:rPr>
              <a:t>; </a:t>
            </a:r>
            <a:endParaRPr lang="en-US" dirty="0"/>
          </a:p>
        </p:txBody>
      </p:sp>
    </p:spTree>
    <p:extLst>
      <p:ext uri="{BB962C8B-B14F-4D97-AF65-F5344CB8AC3E}">
        <p14:creationId xmlns:p14="http://schemas.microsoft.com/office/powerpoint/2010/main" val="25224324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output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89272853"/>
              </p:ext>
            </p:extLst>
          </p:nvPr>
        </p:nvGraphicFramePr>
        <p:xfrm>
          <a:off x="838199" y="1837214"/>
          <a:ext cx="10515603" cy="4328160"/>
        </p:xfrm>
        <a:graphic>
          <a:graphicData uri="http://schemas.openxmlformats.org/drawingml/2006/table">
            <a:tbl>
              <a:tblPr/>
              <a:tblGrid>
                <a:gridCol w="1502229">
                  <a:extLst>
                    <a:ext uri="{9D8B030D-6E8A-4147-A177-3AD203B41FA5}">
                      <a16:colId xmlns:a16="http://schemas.microsoft.com/office/drawing/2014/main" val="3686657774"/>
                    </a:ext>
                  </a:extLst>
                </a:gridCol>
                <a:gridCol w="1502229">
                  <a:extLst>
                    <a:ext uri="{9D8B030D-6E8A-4147-A177-3AD203B41FA5}">
                      <a16:colId xmlns:a16="http://schemas.microsoft.com/office/drawing/2014/main" val="3995624918"/>
                    </a:ext>
                  </a:extLst>
                </a:gridCol>
                <a:gridCol w="1502229">
                  <a:extLst>
                    <a:ext uri="{9D8B030D-6E8A-4147-A177-3AD203B41FA5}">
                      <a16:colId xmlns:a16="http://schemas.microsoft.com/office/drawing/2014/main" val="122294037"/>
                    </a:ext>
                  </a:extLst>
                </a:gridCol>
                <a:gridCol w="1502229">
                  <a:extLst>
                    <a:ext uri="{9D8B030D-6E8A-4147-A177-3AD203B41FA5}">
                      <a16:colId xmlns:a16="http://schemas.microsoft.com/office/drawing/2014/main" val="1721924615"/>
                    </a:ext>
                  </a:extLst>
                </a:gridCol>
                <a:gridCol w="1502229">
                  <a:extLst>
                    <a:ext uri="{9D8B030D-6E8A-4147-A177-3AD203B41FA5}">
                      <a16:colId xmlns:a16="http://schemas.microsoft.com/office/drawing/2014/main" val="3270787196"/>
                    </a:ext>
                  </a:extLst>
                </a:gridCol>
                <a:gridCol w="1502229">
                  <a:extLst>
                    <a:ext uri="{9D8B030D-6E8A-4147-A177-3AD203B41FA5}">
                      <a16:colId xmlns:a16="http://schemas.microsoft.com/office/drawing/2014/main" val="2812423551"/>
                    </a:ext>
                  </a:extLst>
                </a:gridCol>
                <a:gridCol w="1502229">
                  <a:extLst>
                    <a:ext uri="{9D8B030D-6E8A-4147-A177-3AD203B41FA5}">
                      <a16:colId xmlns:a16="http://schemas.microsoft.com/office/drawing/2014/main" val="2280986859"/>
                    </a:ext>
                  </a:extLst>
                </a:gridCol>
              </a:tblGrid>
              <a:tr h="337820">
                <a:tc gridSpan="7">
                  <a:txBody>
                    <a:bodyPr/>
                    <a:lstStyle/>
                    <a:p>
                      <a:pPr algn="ctr" fontAlgn="t"/>
                      <a:r>
                        <a:rPr lang="en-US" sz="1800" b="0" i="0" dirty="0">
                          <a:solidFill>
                            <a:schemeClr val="bg1"/>
                          </a:solidFill>
                          <a:effectLst/>
                          <a:latin typeface="Arial" panose="020B0604020202020204" pitchFamily="34" charset="0"/>
                        </a:rPr>
                        <a:t>Design Points</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64678234"/>
                  </a:ext>
                </a:extLst>
              </a:tr>
              <a:tr h="612140">
                <a:tc>
                  <a:txBody>
                    <a:bodyPr/>
                    <a:lstStyle/>
                    <a:p>
                      <a:pPr algn="ctr" fontAlgn="t"/>
                      <a:r>
                        <a:rPr lang="en-US" sz="1800" b="0" i="0">
                          <a:solidFill>
                            <a:schemeClr val="bg1"/>
                          </a:solidFill>
                          <a:effectLst/>
                          <a:latin typeface="Arial" panose="020B0604020202020204" pitchFamily="34" charset="0"/>
                        </a:rPr>
                        <a:t>Experiment</a:t>
                      </a:r>
                      <a:br>
                        <a:rPr lang="en-US" sz="1800" b="0" i="0">
                          <a:solidFill>
                            <a:schemeClr val="bg1"/>
                          </a:solidFill>
                          <a:effectLst/>
                          <a:latin typeface="Arial" panose="020B0604020202020204" pitchFamily="34" charset="0"/>
                        </a:rPr>
                      </a:br>
                      <a:r>
                        <a:rPr lang="en-US" sz="1800" b="0" i="0">
                          <a:solidFill>
                            <a:schemeClr val="bg1"/>
                          </a:solidFill>
                          <a:effectLst/>
                          <a:latin typeface="Arial" panose="020B0604020202020204" pitchFamily="34" charset="0"/>
                        </a:rPr>
                        <a:t>Number</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solidFill>
                  </a:tcPr>
                </a:tc>
                <a:tc>
                  <a:txBody>
                    <a:bodyPr/>
                    <a:lstStyle/>
                    <a:p>
                      <a:pPr algn="ctr" fontAlgn="t"/>
                      <a:r>
                        <a:rPr lang="en-US" sz="1800" b="0" i="0">
                          <a:solidFill>
                            <a:schemeClr val="bg1"/>
                          </a:solidFill>
                          <a:effectLst/>
                          <a:latin typeface="Arial" panose="020B0604020202020204" pitchFamily="34" charset="0"/>
                        </a:rPr>
                        <a:t>Intro</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solidFill>
                  </a:tcPr>
                </a:tc>
                <a:tc>
                  <a:txBody>
                    <a:bodyPr/>
                    <a:lstStyle/>
                    <a:p>
                      <a:pPr algn="ctr" fontAlgn="t"/>
                      <a:r>
                        <a:rPr lang="en-US" sz="1800" b="0" i="0">
                          <a:solidFill>
                            <a:schemeClr val="bg1"/>
                          </a:solidFill>
                          <a:effectLst/>
                          <a:latin typeface="Arial" panose="020B0604020202020204" pitchFamily="34" charset="0"/>
                        </a:rPr>
                        <a:t>Duration</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solidFill>
                  </a:tcPr>
                </a:tc>
                <a:tc>
                  <a:txBody>
                    <a:bodyPr/>
                    <a:lstStyle/>
                    <a:p>
                      <a:pPr algn="ctr" fontAlgn="t"/>
                      <a:r>
                        <a:rPr lang="en-US" sz="1800" b="0" i="0">
                          <a:solidFill>
                            <a:schemeClr val="bg1"/>
                          </a:solidFill>
                          <a:effectLst/>
                          <a:latin typeface="Arial" panose="020B0604020202020204" pitchFamily="34" charset="0"/>
                        </a:rPr>
                        <a:t>Goto</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solidFill>
                  </a:tcPr>
                </a:tc>
                <a:tc>
                  <a:txBody>
                    <a:bodyPr/>
                    <a:lstStyle/>
                    <a:p>
                      <a:pPr algn="ctr" fontAlgn="t"/>
                      <a:r>
                        <a:rPr lang="en-US" sz="1800" b="0" i="0">
                          <a:solidFill>
                            <a:schemeClr val="bg1"/>
                          </a:solidFill>
                          <a:effectLst/>
                          <a:latin typeface="Arial" panose="020B0604020202020204" pitchFamily="34" charset="0"/>
                        </a:rPr>
                        <a:t>Color</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solidFill>
                  </a:tcPr>
                </a:tc>
                <a:tc>
                  <a:txBody>
                    <a:bodyPr/>
                    <a:lstStyle/>
                    <a:p>
                      <a:pPr algn="ctr" fontAlgn="t"/>
                      <a:r>
                        <a:rPr lang="en-US" sz="1800" b="0" i="0">
                          <a:solidFill>
                            <a:schemeClr val="bg1"/>
                          </a:solidFill>
                          <a:effectLst/>
                          <a:latin typeface="Arial" panose="020B0604020202020204" pitchFamily="34" charset="0"/>
                        </a:rPr>
                        <a:t>Postage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solidFill>
                  </a:tcPr>
                </a:tc>
                <a:tc>
                  <a:txBody>
                    <a:bodyPr/>
                    <a:lstStyle/>
                    <a:p>
                      <a:pPr algn="ctr" fontAlgn="t"/>
                      <a:r>
                        <a:rPr lang="en-US" sz="1800" b="0" i="0" dirty="0">
                          <a:solidFill>
                            <a:schemeClr val="bg1"/>
                          </a:solidFill>
                          <a:effectLst/>
                          <a:latin typeface="Arial" panose="020B0604020202020204" pitchFamily="34" charset="0"/>
                        </a:rPr>
                        <a:t>Rewards</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solidFill>
                  </a:tcPr>
                </a:tc>
                <a:extLst>
                  <a:ext uri="{0D108BD9-81ED-4DB2-BD59-A6C34878D82A}">
                    <a16:rowId xmlns:a16="http://schemas.microsoft.com/office/drawing/2014/main" val="1631206542"/>
                  </a:ext>
                </a:extLst>
              </a:tr>
              <a:tr h="337820">
                <a:tc>
                  <a:txBody>
                    <a:bodyPr/>
                    <a:lstStyle/>
                    <a:p>
                      <a:pPr algn="ct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859347261"/>
                  </a:ext>
                </a:extLst>
              </a:tr>
              <a:tr h="337820">
                <a:tc>
                  <a:txBody>
                    <a:bodyPr/>
                    <a:lstStyle/>
                    <a:p>
                      <a:pPr algn="ctr" fontAlgn="t"/>
                      <a:r>
                        <a:rPr lang="en-US" sz="1800" b="0" i="0">
                          <a:solidFill>
                            <a:srgbClr val="000000"/>
                          </a:solidFill>
                          <a:effectLst/>
                          <a:latin typeface="Arial" panose="020B0604020202020204" pitchFamily="34" charset="0"/>
                        </a:rPr>
                        <a:t>2</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69652245"/>
                  </a:ext>
                </a:extLst>
              </a:tr>
              <a:tr h="337820">
                <a:tc>
                  <a:txBody>
                    <a:bodyPr/>
                    <a:lstStyle/>
                    <a:p>
                      <a:pPr algn="ctr" fontAlgn="t"/>
                      <a:r>
                        <a:rPr lang="en-US" sz="1800" b="0" i="0">
                          <a:solidFill>
                            <a:srgbClr val="000000"/>
                          </a:solidFill>
                          <a:effectLst/>
                          <a:latin typeface="Arial" panose="020B0604020202020204" pitchFamily="34" charset="0"/>
                        </a:rPr>
                        <a:t>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128681718"/>
                  </a:ext>
                </a:extLst>
              </a:tr>
              <a:tr h="337820">
                <a:tc>
                  <a:txBody>
                    <a:bodyPr/>
                    <a:lstStyle/>
                    <a:p>
                      <a:pPr algn="ctr" fontAlgn="t"/>
                      <a:r>
                        <a:rPr lang="en-US" sz="1800" b="0" i="0">
                          <a:solidFill>
                            <a:srgbClr val="000000"/>
                          </a:solidFill>
                          <a:effectLst/>
                          <a:latin typeface="Arial" panose="020B0604020202020204" pitchFamily="34" charset="0"/>
                        </a:rPr>
                        <a:t>4</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dirty="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229558383"/>
                  </a:ext>
                </a:extLst>
              </a:tr>
              <a:tr h="337820">
                <a:tc>
                  <a:txBody>
                    <a:bodyPr/>
                    <a:lstStyle/>
                    <a:p>
                      <a:pPr algn="ctr" fontAlgn="t"/>
                      <a:r>
                        <a:rPr lang="en-US" sz="1800" b="0" i="0">
                          <a:solidFill>
                            <a:srgbClr val="000000"/>
                          </a:solidFill>
                          <a:effectLst/>
                          <a:latin typeface="Arial" panose="020B0604020202020204" pitchFamily="34" charset="0"/>
                        </a:rPr>
                        <a:t>5</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777898902"/>
                  </a:ext>
                </a:extLst>
              </a:tr>
              <a:tr h="337820">
                <a:tc>
                  <a:txBody>
                    <a:bodyPr/>
                    <a:lstStyle/>
                    <a:p>
                      <a:pPr algn="ctr" fontAlgn="t"/>
                      <a:r>
                        <a:rPr lang="en-US" sz="1800" b="0" i="0">
                          <a:solidFill>
                            <a:srgbClr val="000000"/>
                          </a:solidFill>
                          <a:effectLst/>
                          <a:latin typeface="Arial" panose="020B0604020202020204" pitchFamily="34" charset="0"/>
                        </a:rPr>
                        <a:t>6</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750627652"/>
                  </a:ext>
                </a:extLst>
              </a:tr>
              <a:tr h="337820">
                <a:tc>
                  <a:txBody>
                    <a:bodyPr/>
                    <a:lstStyle/>
                    <a:p>
                      <a:pPr algn="ctr" fontAlgn="t"/>
                      <a:r>
                        <a:rPr lang="en-US" sz="1800" b="0" i="0">
                          <a:solidFill>
                            <a:srgbClr val="000000"/>
                          </a:solidFill>
                          <a:effectLst/>
                          <a:latin typeface="Arial" panose="020B0604020202020204" pitchFamily="34" charset="0"/>
                        </a:rPr>
                        <a:t>7</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697283576"/>
                  </a:ext>
                </a:extLst>
              </a:tr>
              <a:tr h="337820">
                <a:tc>
                  <a:txBody>
                    <a:bodyPr/>
                    <a:lstStyle/>
                    <a:p>
                      <a:pPr algn="ctr" fontAlgn="t"/>
                      <a:r>
                        <a:rPr lang="en-US" sz="1800" b="0" i="0">
                          <a:solidFill>
                            <a:srgbClr val="000000"/>
                          </a:solidFill>
                          <a:effectLst/>
                          <a:latin typeface="Arial" panose="020B0604020202020204" pitchFamily="34" charset="0"/>
                        </a:rPr>
                        <a:t>8</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234050067"/>
                  </a:ext>
                </a:extLst>
              </a:tr>
              <a:tr h="337820">
                <a:tc>
                  <a:txBody>
                    <a:bodyPr/>
                    <a:lstStyle/>
                    <a:p>
                      <a:pPr algn="ctr" fontAlgn="t"/>
                      <a:r>
                        <a:rPr lang="en-US" sz="1800" b="0" i="0">
                          <a:solidFill>
                            <a:srgbClr val="000000"/>
                          </a:solidFill>
                          <a:effectLst/>
                          <a:latin typeface="Arial" panose="020B0604020202020204" pitchFamily="34" charset="0"/>
                        </a:rPr>
                        <a:t>9</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038538978"/>
                  </a:ext>
                </a:extLst>
              </a:tr>
              <a:tr h="337820">
                <a:tc>
                  <a:txBody>
                    <a:bodyPr/>
                    <a:lstStyle/>
                    <a:p>
                      <a:pPr algn="ctr" fontAlgn="t"/>
                      <a:r>
                        <a:rPr lang="en-US" sz="1800" b="0" i="0">
                          <a:solidFill>
                            <a:srgbClr val="000000"/>
                          </a:solidFill>
                          <a:effectLst/>
                          <a:latin typeface="Arial" panose="020B0604020202020204" pitchFamily="34" charset="0"/>
                        </a:rPr>
                        <a:t>10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sz="1800" b="0" i="0" dirty="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128287605"/>
                  </a:ext>
                </a:extLst>
              </a:tr>
            </a:tbl>
          </a:graphicData>
        </a:graphic>
      </p:graphicFrame>
    </p:spTree>
    <p:extLst>
      <p:ext uri="{BB962C8B-B14F-4D97-AF65-F5344CB8AC3E}">
        <p14:creationId xmlns:p14="http://schemas.microsoft.com/office/powerpoint/2010/main" val="31563474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2582"/>
            <a:ext cx="10515600" cy="5724381"/>
          </a:xfrm>
        </p:spPr>
        <p:txBody>
          <a:bodyPr/>
          <a:lstStyle/>
          <a:p>
            <a:pPr marL="0" indent="0">
              <a:buNone/>
            </a:pPr>
            <a:r>
              <a:rPr lang="en-US" dirty="0" smtClean="0"/>
              <a:t>In SAS we have: </a:t>
            </a:r>
            <a:r>
              <a:rPr lang="en-US" dirty="0" err="1" smtClean="0">
                <a:solidFill>
                  <a:schemeClr val="accent1">
                    <a:lumMod val="50000"/>
                  </a:schemeClr>
                </a:solidFill>
              </a:rPr>
              <a:t>proc</a:t>
            </a:r>
            <a:r>
              <a:rPr lang="en-US" dirty="0" smtClean="0">
                <a:solidFill>
                  <a:schemeClr val="accent1">
                    <a:lumMod val="75000"/>
                  </a:schemeClr>
                </a:solidFill>
              </a:rPr>
              <a:t> </a:t>
            </a:r>
            <a:r>
              <a:rPr lang="en-US" dirty="0" err="1" smtClean="0">
                <a:solidFill>
                  <a:schemeClr val="accent1">
                    <a:lumMod val="75000"/>
                  </a:schemeClr>
                </a:solidFill>
              </a:rPr>
              <a:t>glmpower</a:t>
            </a:r>
            <a:endParaRPr lang="en-US" dirty="0" smtClean="0">
              <a:solidFill>
                <a:schemeClr val="accent1">
                  <a:lumMod val="75000"/>
                </a:schemeClr>
              </a:solidFill>
            </a:endParaRPr>
          </a:p>
          <a:p>
            <a:pPr marL="0" indent="0">
              <a:buNone/>
            </a:pPr>
            <a:endParaRPr lang="en-US" b="1" dirty="0" smtClean="0"/>
          </a:p>
          <a:p>
            <a:pPr marL="0" indent="0">
              <a:buNone/>
            </a:pPr>
            <a:r>
              <a:rPr lang="en-US" dirty="0" smtClean="0"/>
              <a:t>This </a:t>
            </a:r>
            <a:r>
              <a:rPr lang="en-US" dirty="0" err="1" smtClean="0"/>
              <a:t>proc</a:t>
            </a:r>
            <a:r>
              <a:rPr lang="en-US" dirty="0" smtClean="0"/>
              <a:t> will handle our </a:t>
            </a:r>
            <a:r>
              <a:rPr lang="en-US" dirty="0" err="1" smtClean="0"/>
              <a:t>glm</a:t>
            </a:r>
            <a:r>
              <a:rPr lang="en-US" dirty="0" smtClean="0"/>
              <a:t> power needs. It is a little different than </a:t>
            </a:r>
            <a:r>
              <a:rPr lang="en-US" dirty="0" err="1" smtClean="0">
                <a:solidFill>
                  <a:schemeClr val="accent1">
                    <a:lumMod val="50000"/>
                  </a:schemeClr>
                </a:solidFill>
              </a:rPr>
              <a:t>proc</a:t>
            </a:r>
            <a:r>
              <a:rPr lang="en-US" dirty="0" smtClean="0">
                <a:solidFill>
                  <a:schemeClr val="accent1">
                    <a:lumMod val="75000"/>
                  </a:schemeClr>
                </a:solidFill>
              </a:rPr>
              <a:t> power</a:t>
            </a:r>
            <a:r>
              <a:rPr lang="en-US" dirty="0" smtClean="0"/>
              <a:t>, because experimental designs are more complicated it requires a dataset to define our assumptions.  We use it much like we used </a:t>
            </a:r>
            <a:r>
              <a:rPr lang="en-US" dirty="0" err="1" smtClean="0">
                <a:solidFill>
                  <a:schemeClr val="accent1">
                    <a:lumMod val="50000"/>
                  </a:schemeClr>
                </a:solidFill>
              </a:rPr>
              <a:t>proc</a:t>
            </a:r>
            <a:r>
              <a:rPr lang="en-US" dirty="0" smtClean="0">
                <a:solidFill>
                  <a:schemeClr val="accent1">
                    <a:lumMod val="50000"/>
                  </a:schemeClr>
                </a:solidFill>
              </a:rPr>
              <a:t> </a:t>
            </a:r>
            <a:r>
              <a:rPr lang="en-US" dirty="0" err="1" smtClean="0">
                <a:solidFill>
                  <a:schemeClr val="accent1">
                    <a:lumMod val="75000"/>
                  </a:schemeClr>
                </a:solidFill>
              </a:rPr>
              <a:t>glm</a:t>
            </a:r>
            <a:r>
              <a:rPr lang="en-US" dirty="0" smtClean="0"/>
              <a:t>. </a:t>
            </a:r>
          </a:p>
          <a:p>
            <a:pPr marL="0" indent="0">
              <a:buNone/>
            </a:pPr>
            <a:endParaRPr lang="en-US" dirty="0"/>
          </a:p>
          <a:p>
            <a:pPr marL="0" indent="0">
              <a:buNone/>
            </a:pPr>
            <a:endParaRPr lang="en-US" dirty="0" smtClean="0"/>
          </a:p>
          <a:p>
            <a:pPr marL="0" indent="0">
              <a:buNone/>
            </a:pPr>
            <a:r>
              <a:rPr lang="en-US" dirty="0" smtClean="0"/>
              <a:t>The name of the game is pretty much the same: We make assumptions about what a critical effect is, the overall variability, and the differences between groups. The </a:t>
            </a:r>
            <a:r>
              <a:rPr lang="en-US" dirty="0" err="1" smtClean="0"/>
              <a:t>proc</a:t>
            </a:r>
            <a:r>
              <a:rPr lang="en-US" dirty="0" smtClean="0"/>
              <a:t> does the rest. </a:t>
            </a:r>
            <a:endParaRPr lang="en-US" dirty="0"/>
          </a:p>
        </p:txBody>
      </p:sp>
    </p:spTree>
    <p:extLst>
      <p:ext uri="{BB962C8B-B14F-4D97-AF65-F5344CB8AC3E}">
        <p14:creationId xmlns:p14="http://schemas.microsoft.com/office/powerpoint/2010/main" val="23269123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a resolution 4 design? </a:t>
            </a:r>
            <a:endParaRPr lang="en-US" dirty="0"/>
          </a:p>
        </p:txBody>
      </p:sp>
      <p:sp>
        <p:nvSpPr>
          <p:cNvPr id="4" name="Rectangle 3"/>
          <p:cNvSpPr/>
          <p:nvPr/>
        </p:nvSpPr>
        <p:spPr>
          <a:xfrm>
            <a:off x="2013526" y="1027906"/>
            <a:ext cx="9430327" cy="5078313"/>
          </a:xfrm>
          <a:prstGeom prst="rect">
            <a:avLst/>
          </a:prstGeom>
        </p:spPr>
        <p:txBody>
          <a:bodyPr wrap="square">
            <a:spAutoFit/>
          </a:bodyPr>
          <a:lstStyle/>
          <a:p>
            <a:endParaRPr lang="en-US" dirty="0">
              <a:solidFill>
                <a:srgbClr val="000000"/>
              </a:solidFill>
              <a:latin typeface="Courier New" panose="02070309020205020404" pitchFamily="49" charset="0"/>
            </a:endParaRPr>
          </a:p>
          <a:p>
            <a:r>
              <a:rPr lang="en-US" dirty="0">
                <a:solidFill>
                  <a:srgbClr val="008000"/>
                </a:solidFill>
                <a:latin typeface="Courier New" panose="02070309020205020404" pitchFamily="49" charset="0"/>
              </a:rPr>
              <a:t>/* what about a resolution 4 design*/</a:t>
            </a:r>
            <a:endParaRPr lang="en-US" dirty="0">
              <a:solidFill>
                <a:srgbClr val="000000"/>
              </a:solidFill>
              <a:latin typeface="Courier New" panose="02070309020205020404" pitchFamily="49" charset="0"/>
            </a:endParaRPr>
          </a:p>
          <a:p>
            <a:r>
              <a:rPr lang="en-US" b="1" dirty="0">
                <a:solidFill>
                  <a:srgbClr val="000080"/>
                </a:solidFill>
                <a:latin typeface="Courier New" panose="02070309020205020404" pitchFamily="49" charset="0"/>
              </a:rPr>
              <a:t>PROC</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FACTEX</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FACTORS</a:t>
            </a:r>
            <a:r>
              <a:rPr lang="en-US" dirty="0">
                <a:solidFill>
                  <a:srgbClr val="000000"/>
                </a:solidFill>
                <a:latin typeface="Courier New" panose="02070309020205020404" pitchFamily="49" charset="0"/>
              </a:rPr>
              <a:t> Intro Duration </a:t>
            </a:r>
            <a:r>
              <a:rPr lang="en-US" dirty="0" err="1">
                <a:solidFill>
                  <a:srgbClr val="000000"/>
                </a:solidFill>
                <a:latin typeface="Courier New" panose="02070309020205020404" pitchFamily="49" charset="0"/>
              </a:rPr>
              <a:t>Goto</a:t>
            </a:r>
            <a:r>
              <a:rPr lang="en-US" dirty="0">
                <a:solidFill>
                  <a:srgbClr val="000000"/>
                </a:solidFill>
                <a:latin typeface="Courier New" panose="02070309020205020404" pitchFamily="49" charset="0"/>
              </a:rPr>
              <a:t> Color Postage Rewards;</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MODEL</a:t>
            </a:r>
            <a:r>
              <a:rPr lang="en-US" dirty="0">
                <a:solidFill>
                  <a:srgbClr val="000000"/>
                </a:solidFill>
                <a:latin typeface="Courier New" panose="02070309020205020404" pitchFamily="49" charset="0"/>
              </a:rPr>
              <a:t> resolution=</a:t>
            </a:r>
            <a:r>
              <a:rPr lang="en-US" b="1" dirty="0">
                <a:solidFill>
                  <a:srgbClr val="008080"/>
                </a:solidFill>
                <a:latin typeface="Courier New" panose="02070309020205020404" pitchFamily="49" charset="0"/>
              </a:rPr>
              <a:t>4</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*resolution 4 design;</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FF0000"/>
                </a:solidFill>
                <a:latin typeface="Courier New" panose="02070309020205020404" pitchFamily="49" charset="0"/>
              </a:rPr>
              <a:t>SIZE</a:t>
            </a:r>
            <a:r>
              <a:rPr lang="en-US" dirty="0">
                <a:solidFill>
                  <a:srgbClr val="000000"/>
                </a:solidFill>
                <a:latin typeface="Courier New" panose="02070309020205020404" pitchFamily="49" charset="0"/>
              </a:rPr>
              <a:t> design = </a:t>
            </a:r>
            <a:r>
              <a:rPr lang="en-US" b="1" dirty="0">
                <a:solidFill>
                  <a:srgbClr val="008080"/>
                </a:solidFill>
                <a:latin typeface="Courier New" panose="02070309020205020404" pitchFamily="49" charset="0"/>
              </a:rPr>
              <a:t>16</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*2^(6-2) = 32 required to </a:t>
            </a:r>
          </a:p>
          <a:p>
            <a:r>
              <a:rPr lang="en-US" dirty="0">
                <a:solidFill>
                  <a:srgbClr val="008000"/>
                </a:solidFill>
                <a:latin typeface="Courier New" panose="02070309020205020404" pitchFamily="49" charset="0"/>
              </a:rPr>
              <a:t>					    *create design;</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EXAMINE confounding design;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OUTPUT</a:t>
            </a:r>
            <a:r>
              <a:rPr lang="en-US" dirty="0">
                <a:solidFill>
                  <a:srgbClr val="000000"/>
                </a:solidFill>
                <a:latin typeface="Courier New" panose="02070309020205020404" pitchFamily="49" charset="0"/>
              </a:rPr>
              <a:t> OUT = </a:t>
            </a:r>
            <a:r>
              <a:rPr lang="en-US" dirty="0" err="1">
                <a:solidFill>
                  <a:srgbClr val="000000"/>
                </a:solidFill>
                <a:latin typeface="Courier New" panose="02070309020205020404" pitchFamily="49" charset="0"/>
              </a:rPr>
              <a:t>designM</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/*output our info in a </a:t>
            </a:r>
          </a:p>
          <a:p>
            <a:r>
              <a:rPr lang="en-US" dirty="0">
                <a:solidFill>
                  <a:srgbClr val="008000"/>
                </a:solidFill>
                <a:latin typeface="Courier New" panose="02070309020205020404" pitchFamily="49" charset="0"/>
              </a:rPr>
              <a:t>						   human readable form*/</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Intro		</a:t>
            </a:r>
            <a:r>
              <a:rPr lang="en-US" dirty="0" err="1">
                <a:solidFill>
                  <a:srgbClr val="000000"/>
                </a:solidFill>
                <a:latin typeface="Courier New" panose="02070309020205020404" pitchFamily="49" charset="0"/>
              </a:rPr>
              <a:t>nvals</a:t>
            </a:r>
            <a:r>
              <a:rPr lang="en-US" dirty="0">
                <a:solidFill>
                  <a:srgbClr val="000000"/>
                </a:solidFill>
                <a:latin typeface="Courier New" panose="02070309020205020404" pitchFamily="49" charset="0"/>
              </a:rPr>
              <a:t> = (</a:t>
            </a:r>
            <a:r>
              <a:rPr lang="en-US" b="1" dirty="0">
                <a:solidFill>
                  <a:srgbClr val="008080"/>
                </a:solidFill>
                <a:latin typeface="Courier New" panose="02070309020205020404" pitchFamily="49" charset="0"/>
              </a:rPr>
              <a:t>0</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2.99</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Duration 	</a:t>
            </a:r>
            <a:r>
              <a:rPr lang="en-US" dirty="0" err="1">
                <a:solidFill>
                  <a:srgbClr val="000000"/>
                </a:solidFill>
                <a:latin typeface="Courier New" panose="02070309020205020404" pitchFamily="49" charset="0"/>
              </a:rPr>
              <a:t>nvals</a:t>
            </a:r>
            <a:r>
              <a:rPr lang="en-US" dirty="0">
                <a:solidFill>
                  <a:srgbClr val="000000"/>
                </a:solidFill>
                <a:latin typeface="Courier New" panose="02070309020205020404" pitchFamily="49" charset="0"/>
              </a:rPr>
              <a:t> = (</a:t>
            </a:r>
            <a:r>
              <a:rPr lang="en-US" b="1" dirty="0">
                <a:solidFill>
                  <a:srgbClr val="008080"/>
                </a:solidFill>
                <a:latin typeface="Courier New" panose="02070309020205020404" pitchFamily="49" charset="0"/>
              </a:rPr>
              <a:t>9</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12</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Goto</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nvals</a:t>
            </a:r>
            <a:r>
              <a:rPr lang="en-US" dirty="0">
                <a:solidFill>
                  <a:srgbClr val="000000"/>
                </a:solidFill>
                <a:latin typeface="Courier New" panose="02070309020205020404" pitchFamily="49" charset="0"/>
              </a:rPr>
              <a:t> = (</a:t>
            </a:r>
            <a:r>
              <a:rPr lang="en-US" b="1" dirty="0">
                <a:solidFill>
                  <a:srgbClr val="008080"/>
                </a:solidFill>
                <a:latin typeface="Courier New" panose="02070309020205020404" pitchFamily="49" charset="0"/>
              </a:rPr>
              <a:t>4.99</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7.99</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Color 		</a:t>
            </a:r>
            <a:r>
              <a:rPr lang="en-US" dirty="0" err="1">
                <a:solidFill>
                  <a:srgbClr val="000000"/>
                </a:solidFill>
                <a:latin typeface="Courier New" panose="02070309020205020404" pitchFamily="49" charset="0"/>
              </a:rPr>
              <a:t>cvals</a:t>
            </a:r>
            <a:r>
              <a:rPr lang="en-US" dirty="0">
                <a:solidFill>
                  <a:srgbClr val="000000"/>
                </a:solidFill>
                <a:latin typeface="Courier New" panose="02070309020205020404" pitchFamily="49" charset="0"/>
              </a:rPr>
              <a:t> = (</a:t>
            </a:r>
            <a:r>
              <a:rPr lang="en-US" dirty="0">
                <a:solidFill>
                  <a:srgbClr val="800080"/>
                </a:solidFill>
                <a:latin typeface="Courier New" panose="02070309020205020404" pitchFamily="49" charset="0"/>
              </a:rPr>
              <a:t>"white"</a:t>
            </a:r>
            <a:r>
              <a:rPr lang="en-US" dirty="0">
                <a:solidFill>
                  <a:srgbClr val="000000"/>
                </a:solidFill>
                <a:latin typeface="Courier New" panose="02070309020205020404" pitchFamily="49" charset="0"/>
              </a:rPr>
              <a:t> </a:t>
            </a:r>
            <a:r>
              <a:rPr lang="en-US" dirty="0">
                <a:solidFill>
                  <a:srgbClr val="800080"/>
                </a:solidFill>
                <a:latin typeface="Courier New" panose="02070309020205020404" pitchFamily="49" charset="0"/>
              </a:rPr>
              <a:t>"blue"</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t>
            </a:r>
            <a:r>
              <a:rPr lang="en-US" dirty="0" smtClean="0">
                <a:solidFill>
                  <a:srgbClr val="000000"/>
                </a:solidFill>
                <a:latin typeface="Courier New" panose="02070309020205020404" pitchFamily="49" charset="0"/>
              </a:rPr>
              <a:t>   Postage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cvals</a:t>
            </a:r>
            <a:r>
              <a:rPr lang="en-US" dirty="0">
                <a:solidFill>
                  <a:srgbClr val="000000"/>
                </a:solidFill>
                <a:latin typeface="Courier New" panose="02070309020205020404" pitchFamily="49" charset="0"/>
              </a:rPr>
              <a:t> = (</a:t>
            </a:r>
            <a:r>
              <a:rPr lang="en-US" dirty="0">
                <a:solidFill>
                  <a:srgbClr val="800080"/>
                </a:solidFill>
                <a:latin typeface="Courier New" panose="02070309020205020404" pitchFamily="49" charset="0"/>
              </a:rPr>
              <a:t>"first class"</a:t>
            </a:r>
            <a:r>
              <a:rPr lang="en-US" dirty="0">
                <a:solidFill>
                  <a:srgbClr val="000000"/>
                </a:solidFill>
                <a:latin typeface="Courier New" panose="02070309020205020404" pitchFamily="49" charset="0"/>
              </a:rPr>
              <a:t> </a:t>
            </a:r>
            <a:r>
              <a:rPr lang="en-US" dirty="0">
                <a:solidFill>
                  <a:srgbClr val="800080"/>
                </a:solidFill>
                <a:latin typeface="Courier New" panose="02070309020205020404" pitchFamily="49" charset="0"/>
              </a:rPr>
              <a:t>"third class"</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Rewards 	</a:t>
            </a:r>
            <a:r>
              <a:rPr lang="en-US" dirty="0" err="1">
                <a:solidFill>
                  <a:srgbClr val="000000"/>
                </a:solidFill>
                <a:latin typeface="Courier New" panose="02070309020205020404" pitchFamily="49" charset="0"/>
              </a:rPr>
              <a:t>cvals</a:t>
            </a:r>
            <a:r>
              <a:rPr lang="en-US" dirty="0">
                <a:solidFill>
                  <a:srgbClr val="000000"/>
                </a:solidFill>
                <a:latin typeface="Courier New" panose="02070309020205020404" pitchFamily="49" charset="0"/>
              </a:rPr>
              <a:t> = (</a:t>
            </a:r>
            <a:r>
              <a:rPr lang="en-US" dirty="0">
                <a:solidFill>
                  <a:srgbClr val="800080"/>
                </a:solidFill>
                <a:latin typeface="Courier New" panose="02070309020205020404" pitchFamily="49" charset="0"/>
              </a:rPr>
              <a:t>"yes"</a:t>
            </a:r>
            <a:r>
              <a:rPr lang="en-US" dirty="0">
                <a:solidFill>
                  <a:srgbClr val="000000"/>
                </a:solidFill>
                <a:latin typeface="Courier New" panose="02070309020205020404" pitchFamily="49" charset="0"/>
              </a:rPr>
              <a:t> </a:t>
            </a:r>
            <a:r>
              <a:rPr lang="en-US" dirty="0">
                <a:solidFill>
                  <a:srgbClr val="800080"/>
                </a:solidFill>
                <a:latin typeface="Courier New" panose="02070309020205020404" pitchFamily="49" charset="0"/>
              </a:rPr>
              <a:t>"no"</a:t>
            </a:r>
            <a:r>
              <a:rPr lang="en-US" dirty="0">
                <a:solidFill>
                  <a:srgbClr val="000000"/>
                </a:solidFill>
                <a:latin typeface="Courier New" panose="02070309020205020404" pitchFamily="49" charset="0"/>
              </a:rPr>
              <a:t>);</a:t>
            </a:r>
          </a:p>
          <a:p>
            <a:r>
              <a:rPr lang="en-US" b="1" dirty="0">
                <a:solidFill>
                  <a:srgbClr val="000080"/>
                </a:solidFill>
                <a:latin typeface="Courier New" panose="02070309020205020404" pitchFamily="49" charset="0"/>
              </a:rPr>
              <a:t>RUN</a:t>
            </a:r>
            <a:r>
              <a:rPr lang="en-US" dirty="0">
                <a:solidFill>
                  <a:srgbClr val="000000"/>
                </a:solidFill>
                <a:latin typeface="Courier New" panose="02070309020205020404" pitchFamily="49" charset="0"/>
              </a:rPr>
              <a:t>; </a:t>
            </a:r>
          </a:p>
          <a:p>
            <a:r>
              <a:rPr lang="en-US" b="1" dirty="0">
                <a:solidFill>
                  <a:srgbClr val="000080"/>
                </a:solidFill>
                <a:latin typeface="Courier New" panose="02070309020205020404" pitchFamily="49" charset="0"/>
              </a:rPr>
              <a:t>QUIT</a:t>
            </a:r>
            <a:r>
              <a:rPr lang="en-US" dirty="0">
                <a:solidFill>
                  <a:srgbClr val="000000"/>
                </a:solidFill>
                <a:latin typeface="Courier New" panose="02070309020205020404" pitchFamily="49" charset="0"/>
              </a:rPr>
              <a:t>;</a:t>
            </a:r>
            <a:endParaRPr lang="en-US" dirty="0"/>
          </a:p>
        </p:txBody>
      </p:sp>
    </p:spTree>
    <p:extLst>
      <p:ext uri="{BB962C8B-B14F-4D97-AF65-F5344CB8AC3E}">
        <p14:creationId xmlns:p14="http://schemas.microsoft.com/office/powerpoint/2010/main" val="5965834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05242945"/>
              </p:ext>
            </p:extLst>
          </p:nvPr>
        </p:nvGraphicFramePr>
        <p:xfrm>
          <a:off x="2059709" y="708026"/>
          <a:ext cx="7165266" cy="4351336"/>
        </p:xfrm>
        <a:graphic>
          <a:graphicData uri="http://schemas.openxmlformats.org/drawingml/2006/table">
            <a:tbl>
              <a:tblPr/>
              <a:tblGrid>
                <a:gridCol w="993786">
                  <a:extLst>
                    <a:ext uri="{9D8B030D-6E8A-4147-A177-3AD203B41FA5}">
                      <a16:colId xmlns:a16="http://schemas.microsoft.com/office/drawing/2014/main" val="989507844"/>
                    </a:ext>
                  </a:extLst>
                </a:gridCol>
                <a:gridCol w="1028580">
                  <a:extLst>
                    <a:ext uri="{9D8B030D-6E8A-4147-A177-3AD203B41FA5}">
                      <a16:colId xmlns:a16="http://schemas.microsoft.com/office/drawing/2014/main" val="3450977879"/>
                    </a:ext>
                  </a:extLst>
                </a:gridCol>
                <a:gridCol w="1028580">
                  <a:extLst>
                    <a:ext uri="{9D8B030D-6E8A-4147-A177-3AD203B41FA5}">
                      <a16:colId xmlns:a16="http://schemas.microsoft.com/office/drawing/2014/main" val="3784133803"/>
                    </a:ext>
                  </a:extLst>
                </a:gridCol>
                <a:gridCol w="1028580">
                  <a:extLst>
                    <a:ext uri="{9D8B030D-6E8A-4147-A177-3AD203B41FA5}">
                      <a16:colId xmlns:a16="http://schemas.microsoft.com/office/drawing/2014/main" val="2146372087"/>
                    </a:ext>
                  </a:extLst>
                </a:gridCol>
                <a:gridCol w="1028580">
                  <a:extLst>
                    <a:ext uri="{9D8B030D-6E8A-4147-A177-3AD203B41FA5}">
                      <a16:colId xmlns:a16="http://schemas.microsoft.com/office/drawing/2014/main" val="1024849379"/>
                    </a:ext>
                  </a:extLst>
                </a:gridCol>
                <a:gridCol w="1028580">
                  <a:extLst>
                    <a:ext uri="{9D8B030D-6E8A-4147-A177-3AD203B41FA5}">
                      <a16:colId xmlns:a16="http://schemas.microsoft.com/office/drawing/2014/main" val="905381020"/>
                    </a:ext>
                  </a:extLst>
                </a:gridCol>
                <a:gridCol w="1028580">
                  <a:extLst>
                    <a:ext uri="{9D8B030D-6E8A-4147-A177-3AD203B41FA5}">
                      <a16:colId xmlns:a16="http://schemas.microsoft.com/office/drawing/2014/main" val="2398926094"/>
                    </a:ext>
                  </a:extLst>
                </a:gridCol>
              </a:tblGrid>
              <a:tr h="231306">
                <a:tc gridSpan="7">
                  <a:txBody>
                    <a:bodyPr/>
                    <a:lstStyle/>
                    <a:p>
                      <a:pPr algn="ctr" fontAlgn="t"/>
                      <a:r>
                        <a:rPr lang="en-US" sz="1200" b="0" i="0">
                          <a:solidFill>
                            <a:schemeClr val="bg1"/>
                          </a:solidFill>
                          <a:effectLst/>
                          <a:latin typeface="Arial" panose="020B0604020202020204" pitchFamily="34" charset="0"/>
                        </a:rPr>
                        <a:t>Design Points</a:t>
                      </a:r>
                    </a:p>
                  </a:txBody>
                  <a:tcPr marL="21739" marR="21739" marT="21739" marB="21739">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28584463"/>
                  </a:ext>
                </a:extLst>
              </a:tr>
              <a:tr h="419134">
                <a:tc>
                  <a:txBody>
                    <a:bodyPr/>
                    <a:lstStyle/>
                    <a:p>
                      <a:pPr algn="ctr" fontAlgn="t"/>
                      <a:r>
                        <a:rPr lang="en-US" sz="1200" b="0" i="0">
                          <a:solidFill>
                            <a:schemeClr val="bg1"/>
                          </a:solidFill>
                          <a:effectLst/>
                          <a:latin typeface="Arial" panose="020B0604020202020204" pitchFamily="34" charset="0"/>
                        </a:rPr>
                        <a:t>Experiment</a:t>
                      </a:r>
                      <a:br>
                        <a:rPr lang="en-US" sz="1200" b="0" i="0">
                          <a:solidFill>
                            <a:schemeClr val="bg1"/>
                          </a:solidFill>
                          <a:effectLst/>
                          <a:latin typeface="Arial" panose="020B0604020202020204" pitchFamily="34" charset="0"/>
                        </a:rPr>
                      </a:br>
                      <a:r>
                        <a:rPr lang="en-US" sz="1200" b="0" i="0">
                          <a:solidFill>
                            <a:schemeClr val="bg1"/>
                          </a:solidFill>
                          <a:effectLst/>
                          <a:latin typeface="Arial" panose="020B0604020202020204" pitchFamily="34" charset="0"/>
                        </a:rPr>
                        <a:t>Number</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solidFill>
                  </a:tcPr>
                </a:tc>
                <a:tc>
                  <a:txBody>
                    <a:bodyPr/>
                    <a:lstStyle/>
                    <a:p>
                      <a:pPr algn="ctr" fontAlgn="t"/>
                      <a:r>
                        <a:rPr lang="en-US" sz="1200" b="0" i="0">
                          <a:solidFill>
                            <a:schemeClr val="bg1"/>
                          </a:solidFill>
                          <a:effectLst/>
                          <a:latin typeface="Arial" panose="020B0604020202020204" pitchFamily="34" charset="0"/>
                        </a:rPr>
                        <a:t>Intro</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solidFill>
                  </a:tcPr>
                </a:tc>
                <a:tc>
                  <a:txBody>
                    <a:bodyPr/>
                    <a:lstStyle/>
                    <a:p>
                      <a:pPr algn="ctr" fontAlgn="t"/>
                      <a:r>
                        <a:rPr lang="en-US" sz="1200" b="0" i="0">
                          <a:solidFill>
                            <a:schemeClr val="bg1"/>
                          </a:solidFill>
                          <a:effectLst/>
                          <a:latin typeface="Arial" panose="020B0604020202020204" pitchFamily="34" charset="0"/>
                        </a:rPr>
                        <a:t>Duration</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solidFill>
                  </a:tcPr>
                </a:tc>
                <a:tc>
                  <a:txBody>
                    <a:bodyPr/>
                    <a:lstStyle/>
                    <a:p>
                      <a:pPr algn="ctr" fontAlgn="t"/>
                      <a:r>
                        <a:rPr lang="en-US" sz="1200" b="0" i="0">
                          <a:solidFill>
                            <a:schemeClr val="bg1"/>
                          </a:solidFill>
                          <a:effectLst/>
                          <a:latin typeface="Arial" panose="020B0604020202020204" pitchFamily="34" charset="0"/>
                        </a:rPr>
                        <a:t>Goto</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solidFill>
                  </a:tcPr>
                </a:tc>
                <a:tc>
                  <a:txBody>
                    <a:bodyPr/>
                    <a:lstStyle/>
                    <a:p>
                      <a:pPr algn="ctr" fontAlgn="t"/>
                      <a:r>
                        <a:rPr lang="en-US" sz="1200" b="0" i="0">
                          <a:solidFill>
                            <a:schemeClr val="bg1"/>
                          </a:solidFill>
                          <a:effectLst/>
                          <a:latin typeface="Arial" panose="020B0604020202020204" pitchFamily="34" charset="0"/>
                        </a:rPr>
                        <a:t>Color</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solidFill>
                  </a:tcPr>
                </a:tc>
                <a:tc>
                  <a:txBody>
                    <a:bodyPr/>
                    <a:lstStyle/>
                    <a:p>
                      <a:pPr algn="ctr" fontAlgn="t"/>
                      <a:r>
                        <a:rPr lang="en-US" sz="1200" b="0" i="0">
                          <a:solidFill>
                            <a:schemeClr val="bg1"/>
                          </a:solidFill>
                          <a:effectLst/>
                          <a:latin typeface="Arial" panose="020B0604020202020204" pitchFamily="34" charset="0"/>
                        </a:rPr>
                        <a:t>Postage</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solidFill>
                  </a:tcPr>
                </a:tc>
                <a:tc>
                  <a:txBody>
                    <a:bodyPr/>
                    <a:lstStyle/>
                    <a:p>
                      <a:pPr algn="ctr" fontAlgn="t"/>
                      <a:r>
                        <a:rPr lang="en-US" sz="1200" b="0" i="0" dirty="0">
                          <a:solidFill>
                            <a:schemeClr val="bg1"/>
                          </a:solidFill>
                          <a:effectLst/>
                          <a:latin typeface="Arial" panose="020B0604020202020204" pitchFamily="34" charset="0"/>
                        </a:rPr>
                        <a:t>Rewards</a:t>
                      </a:r>
                    </a:p>
                  </a:txBody>
                  <a:tcPr marL="21739" marR="21739" marT="21739" marB="21739">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solidFill>
                  </a:tcPr>
                </a:tc>
                <a:extLst>
                  <a:ext uri="{0D108BD9-81ED-4DB2-BD59-A6C34878D82A}">
                    <a16:rowId xmlns:a16="http://schemas.microsoft.com/office/drawing/2014/main" val="1231642922"/>
                  </a:ext>
                </a:extLst>
              </a:tr>
              <a:tr h="231306">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108602701"/>
                  </a:ext>
                </a:extLst>
              </a:tr>
              <a:tr h="231306">
                <a:tc>
                  <a:txBody>
                    <a:bodyPr/>
                    <a:lstStyle/>
                    <a:p>
                      <a:pPr algn="ctr" fontAlgn="t"/>
                      <a:r>
                        <a:rPr lang="en-US" sz="1200" b="0" i="0">
                          <a:solidFill>
                            <a:srgbClr val="000000"/>
                          </a:solidFill>
                          <a:effectLst/>
                          <a:latin typeface="Arial" panose="020B0604020202020204" pitchFamily="34" charset="0"/>
                        </a:rPr>
                        <a:t>2</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031042610"/>
                  </a:ext>
                </a:extLst>
              </a:tr>
              <a:tr h="231306">
                <a:tc>
                  <a:txBody>
                    <a:bodyPr/>
                    <a:lstStyle/>
                    <a:p>
                      <a:pPr algn="ctr" fontAlgn="t"/>
                      <a:r>
                        <a:rPr lang="en-US" sz="1200" b="0" i="0">
                          <a:solidFill>
                            <a:srgbClr val="000000"/>
                          </a:solidFill>
                          <a:effectLst/>
                          <a:latin typeface="Arial" panose="020B0604020202020204" pitchFamily="34" charset="0"/>
                        </a:rPr>
                        <a:t>3</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968068287"/>
                  </a:ext>
                </a:extLst>
              </a:tr>
              <a:tr h="231306">
                <a:tc>
                  <a:txBody>
                    <a:bodyPr/>
                    <a:lstStyle/>
                    <a:p>
                      <a:pPr algn="ctr" fontAlgn="t"/>
                      <a:r>
                        <a:rPr lang="en-US" sz="1200" b="0" i="0">
                          <a:solidFill>
                            <a:srgbClr val="000000"/>
                          </a:solidFill>
                          <a:effectLst/>
                          <a:latin typeface="Arial" panose="020B0604020202020204" pitchFamily="34" charset="0"/>
                        </a:rPr>
                        <a:t>4</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33018052"/>
                  </a:ext>
                </a:extLst>
              </a:tr>
              <a:tr h="231306">
                <a:tc>
                  <a:txBody>
                    <a:bodyPr/>
                    <a:lstStyle/>
                    <a:p>
                      <a:pPr algn="ctr" fontAlgn="t"/>
                      <a:r>
                        <a:rPr lang="en-US" sz="1200" b="0" i="0">
                          <a:solidFill>
                            <a:srgbClr val="000000"/>
                          </a:solidFill>
                          <a:effectLst/>
                          <a:latin typeface="Arial" panose="020B0604020202020204" pitchFamily="34" charset="0"/>
                        </a:rPr>
                        <a:t>5</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254397541"/>
                  </a:ext>
                </a:extLst>
              </a:tr>
              <a:tr h="231306">
                <a:tc>
                  <a:txBody>
                    <a:bodyPr/>
                    <a:lstStyle/>
                    <a:p>
                      <a:pPr algn="ctr" fontAlgn="t"/>
                      <a:r>
                        <a:rPr lang="en-US" sz="1200" b="0" i="0">
                          <a:solidFill>
                            <a:srgbClr val="000000"/>
                          </a:solidFill>
                          <a:effectLst/>
                          <a:latin typeface="Arial" panose="020B0604020202020204" pitchFamily="34" charset="0"/>
                        </a:rPr>
                        <a:t>6</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093560768"/>
                  </a:ext>
                </a:extLst>
              </a:tr>
              <a:tr h="231306">
                <a:tc>
                  <a:txBody>
                    <a:bodyPr/>
                    <a:lstStyle/>
                    <a:p>
                      <a:pPr algn="ctr" fontAlgn="t"/>
                      <a:r>
                        <a:rPr lang="en-US" sz="1200" b="0" i="0">
                          <a:solidFill>
                            <a:srgbClr val="000000"/>
                          </a:solidFill>
                          <a:effectLst/>
                          <a:latin typeface="Arial" panose="020B0604020202020204" pitchFamily="34" charset="0"/>
                        </a:rPr>
                        <a:t>7</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804562397"/>
                  </a:ext>
                </a:extLst>
              </a:tr>
              <a:tr h="231306">
                <a:tc>
                  <a:txBody>
                    <a:bodyPr/>
                    <a:lstStyle/>
                    <a:p>
                      <a:pPr algn="ctr" fontAlgn="t"/>
                      <a:r>
                        <a:rPr lang="en-US" sz="1200" b="0" i="0">
                          <a:solidFill>
                            <a:srgbClr val="000000"/>
                          </a:solidFill>
                          <a:effectLst/>
                          <a:latin typeface="Arial" panose="020B0604020202020204" pitchFamily="34" charset="0"/>
                        </a:rPr>
                        <a:t>8</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256505616"/>
                  </a:ext>
                </a:extLst>
              </a:tr>
              <a:tr h="231306">
                <a:tc>
                  <a:txBody>
                    <a:bodyPr/>
                    <a:lstStyle/>
                    <a:p>
                      <a:pPr algn="ctr" fontAlgn="t"/>
                      <a:r>
                        <a:rPr lang="en-US" sz="1200" b="0" i="0">
                          <a:solidFill>
                            <a:srgbClr val="000000"/>
                          </a:solidFill>
                          <a:effectLst/>
                          <a:latin typeface="Arial" panose="020B0604020202020204" pitchFamily="34" charset="0"/>
                        </a:rPr>
                        <a:t>9</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750818287"/>
                  </a:ext>
                </a:extLst>
              </a:tr>
              <a:tr h="231306">
                <a:tc>
                  <a:txBody>
                    <a:bodyPr/>
                    <a:lstStyle/>
                    <a:p>
                      <a:pPr algn="ctr" fontAlgn="t"/>
                      <a:r>
                        <a:rPr lang="en-US" sz="1200" b="0" i="0">
                          <a:solidFill>
                            <a:srgbClr val="000000"/>
                          </a:solidFill>
                          <a:effectLst/>
                          <a:latin typeface="Arial" panose="020B0604020202020204" pitchFamily="34" charset="0"/>
                        </a:rPr>
                        <a:t>10</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504417367"/>
                  </a:ext>
                </a:extLst>
              </a:tr>
              <a:tr h="231306">
                <a:tc>
                  <a:txBody>
                    <a:bodyPr/>
                    <a:lstStyle/>
                    <a:p>
                      <a:pPr algn="ctr" fontAlgn="t"/>
                      <a:r>
                        <a:rPr lang="en-US" sz="1200" b="0" i="0">
                          <a:solidFill>
                            <a:srgbClr val="000000"/>
                          </a:solidFill>
                          <a:effectLst/>
                          <a:latin typeface="Arial" panose="020B0604020202020204" pitchFamily="34" charset="0"/>
                        </a:rPr>
                        <a:t>11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803799451"/>
                  </a:ext>
                </a:extLst>
              </a:tr>
              <a:tr h="231306">
                <a:tc>
                  <a:txBody>
                    <a:bodyPr/>
                    <a:lstStyle/>
                    <a:p>
                      <a:pPr algn="ctr" fontAlgn="t"/>
                      <a:r>
                        <a:rPr lang="en-US" sz="1200" b="0" i="0">
                          <a:solidFill>
                            <a:srgbClr val="000000"/>
                          </a:solidFill>
                          <a:effectLst/>
                          <a:latin typeface="Arial" panose="020B0604020202020204" pitchFamily="34" charset="0"/>
                        </a:rPr>
                        <a:t>12</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445369103"/>
                  </a:ext>
                </a:extLst>
              </a:tr>
              <a:tr h="231306">
                <a:tc>
                  <a:txBody>
                    <a:bodyPr/>
                    <a:lstStyle/>
                    <a:p>
                      <a:pPr algn="ctr" fontAlgn="t"/>
                      <a:r>
                        <a:rPr lang="en-US" sz="1200" b="0" i="0">
                          <a:solidFill>
                            <a:srgbClr val="000000"/>
                          </a:solidFill>
                          <a:effectLst/>
                          <a:latin typeface="Arial" panose="020B0604020202020204" pitchFamily="34" charset="0"/>
                        </a:rPr>
                        <a:t>13</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065075159"/>
                  </a:ext>
                </a:extLst>
              </a:tr>
              <a:tr h="231306">
                <a:tc>
                  <a:txBody>
                    <a:bodyPr/>
                    <a:lstStyle/>
                    <a:p>
                      <a:pPr algn="ctr" fontAlgn="t"/>
                      <a:r>
                        <a:rPr lang="en-US" sz="1200" b="0" i="0">
                          <a:solidFill>
                            <a:srgbClr val="000000"/>
                          </a:solidFill>
                          <a:effectLst/>
                          <a:latin typeface="Arial" panose="020B0604020202020204" pitchFamily="34" charset="0"/>
                        </a:rPr>
                        <a:t>14</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992847310"/>
                  </a:ext>
                </a:extLst>
              </a:tr>
              <a:tr h="231306">
                <a:tc>
                  <a:txBody>
                    <a:bodyPr/>
                    <a:lstStyle/>
                    <a:p>
                      <a:pPr algn="ctr" fontAlgn="t"/>
                      <a:r>
                        <a:rPr lang="en-US" sz="1200" b="0" i="0">
                          <a:solidFill>
                            <a:srgbClr val="000000"/>
                          </a:solidFill>
                          <a:effectLst/>
                          <a:latin typeface="Arial" panose="020B0604020202020204" pitchFamily="34" charset="0"/>
                        </a:rPr>
                        <a:t>15</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2462454"/>
                  </a:ext>
                </a:extLst>
              </a:tr>
              <a:tr h="231306">
                <a:tc>
                  <a:txBody>
                    <a:bodyPr/>
                    <a:lstStyle/>
                    <a:p>
                      <a:pPr algn="ctr" fontAlgn="t"/>
                      <a:r>
                        <a:rPr lang="en-US" sz="1200" b="0" i="0">
                          <a:solidFill>
                            <a:srgbClr val="000000"/>
                          </a:solidFill>
                          <a:effectLst/>
                          <a:latin typeface="Arial" panose="020B0604020202020204" pitchFamily="34" charset="0"/>
                        </a:rPr>
                        <a:t>16</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sz="1200" b="0" i="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sz="1200" b="0" i="0" dirty="0">
                          <a:solidFill>
                            <a:srgbClr val="000000"/>
                          </a:solidFill>
                          <a:effectLst/>
                          <a:latin typeface="Arial" panose="020B0604020202020204" pitchFamily="34" charset="0"/>
                        </a:rPr>
                        <a:t>1</a:t>
                      </a:r>
                    </a:p>
                  </a:txBody>
                  <a:tcPr marL="21739" marR="21739" marT="21739" marB="21739">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3250310575"/>
                  </a:ext>
                </a:extLst>
              </a:tr>
            </a:tbl>
          </a:graphicData>
        </a:graphic>
      </p:graphicFrame>
      <p:sp>
        <p:nvSpPr>
          <p:cNvPr id="5" name="Rectangle 1"/>
          <p:cNvSpPr>
            <a:spLocks noChangeArrowheads="1"/>
          </p:cNvSpPr>
          <p:nvPr/>
        </p:nvSpPr>
        <p:spPr bwMode="auto">
          <a:xfrm>
            <a:off x="2024495" y="7080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0784" tIns="45720" rIns="50784"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r>
            <a:b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TextBox 5"/>
          <p:cNvSpPr txBox="1"/>
          <p:nvPr/>
        </p:nvSpPr>
        <p:spPr>
          <a:xfrm>
            <a:off x="2225964" y="5698836"/>
            <a:ext cx="1398140" cy="369332"/>
          </a:xfrm>
          <a:prstGeom prst="rect">
            <a:avLst/>
          </a:prstGeom>
          <a:noFill/>
        </p:spPr>
        <p:txBody>
          <a:bodyPr wrap="none" rtlCol="0">
            <a:spAutoFit/>
          </a:bodyPr>
          <a:lstStyle/>
          <a:p>
            <a:r>
              <a:rPr lang="en-US" dirty="0" smtClean="0"/>
              <a:t>Full design….</a:t>
            </a:r>
            <a:endParaRPr lang="en-US" dirty="0"/>
          </a:p>
        </p:txBody>
      </p:sp>
    </p:spTree>
    <p:extLst>
      <p:ext uri="{BB962C8B-B14F-4D97-AF65-F5344CB8AC3E}">
        <p14:creationId xmlns:p14="http://schemas.microsoft.com/office/powerpoint/2010/main" val="30429863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FYI</a:t>
            </a:r>
            <a:endParaRPr lang="en-US" dirty="0"/>
          </a:p>
        </p:txBody>
      </p:sp>
      <p:sp>
        <p:nvSpPr>
          <p:cNvPr id="3" name="Content Placeholder 2"/>
          <p:cNvSpPr>
            <a:spLocks noGrp="1"/>
          </p:cNvSpPr>
          <p:nvPr>
            <p:ph idx="1"/>
          </p:nvPr>
        </p:nvSpPr>
        <p:spPr/>
        <p:txBody>
          <a:bodyPr/>
          <a:lstStyle/>
          <a:p>
            <a:pPr marL="0" indent="0">
              <a:buNone/>
            </a:pPr>
            <a:r>
              <a:rPr lang="en-US" dirty="0" smtClean="0"/>
              <a:t>These more complicated designs are probably going to be rare in your professional career (for example I have never done anything close to this).  They are mainly used in industrial process improvement (think Six Sigma super ninja black belt).  But if you go into this type of work I recommend a book on Response Surface Methodology. </a:t>
            </a:r>
          </a:p>
          <a:p>
            <a:pPr marL="0" indent="0">
              <a:buNone/>
            </a:pPr>
            <a:endParaRPr lang="en-US" dirty="0"/>
          </a:p>
          <a:p>
            <a:pPr marL="0" indent="0">
              <a:buNone/>
            </a:pPr>
            <a:r>
              <a:rPr lang="en-US" dirty="0" smtClean="0"/>
              <a:t>The one I used for these slides is “Response Surface Methodology”  Meyers and Montgomery. </a:t>
            </a:r>
            <a:endParaRPr lang="en-US" dirty="0"/>
          </a:p>
        </p:txBody>
      </p:sp>
    </p:spTree>
    <p:extLst>
      <p:ext uri="{BB962C8B-B14F-4D97-AF65-F5344CB8AC3E}">
        <p14:creationId xmlns:p14="http://schemas.microsoft.com/office/powerpoint/2010/main" val="38329144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If you do have a problem like this, you can build the design, and then feed it up into </a:t>
            </a:r>
            <a:r>
              <a:rPr lang="en-US" dirty="0" err="1" smtClean="0"/>
              <a:t>proc</a:t>
            </a:r>
            <a:r>
              <a:rPr lang="en-US" dirty="0" smtClean="0"/>
              <a:t> </a:t>
            </a:r>
            <a:r>
              <a:rPr lang="en-US" dirty="0" err="1" smtClean="0"/>
              <a:t>glmpower</a:t>
            </a:r>
            <a:r>
              <a:rPr lang="en-US" dirty="0" smtClean="0"/>
              <a:t>.  From there you can go to town and build your experiment. </a:t>
            </a:r>
            <a:endParaRPr lang="en-US" dirty="0"/>
          </a:p>
        </p:txBody>
      </p:sp>
    </p:spTree>
    <p:extLst>
      <p:ext uri="{BB962C8B-B14F-4D97-AF65-F5344CB8AC3E}">
        <p14:creationId xmlns:p14="http://schemas.microsoft.com/office/powerpoint/2010/main" val="14995404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Example 1</a:t>
            </a:r>
            <a:endParaRPr lang="en-US" dirty="0">
              <a:solidFill>
                <a:schemeClr val="accent1">
                  <a:lumMod val="75000"/>
                </a:schemeClr>
              </a:solidFill>
            </a:endParaRPr>
          </a:p>
        </p:txBody>
      </p:sp>
      <p:sp>
        <p:nvSpPr>
          <p:cNvPr id="3" name="Content Placeholder 2"/>
          <p:cNvSpPr>
            <a:spLocks noGrp="1"/>
          </p:cNvSpPr>
          <p:nvPr>
            <p:ph idx="1"/>
          </p:nvPr>
        </p:nvSpPr>
        <p:spPr/>
        <p:txBody>
          <a:bodyPr/>
          <a:lstStyle/>
          <a:p>
            <a:pPr marL="0" indent="0">
              <a:buNone/>
            </a:pPr>
            <a:r>
              <a:rPr lang="en-US" dirty="0" smtClean="0"/>
              <a:t>Suppose I am investigating the MPG using three different engines.  Here I randomly sample car chassis produced for one type of car put in the engine and look at MPG.  The first is a traditional engine, the second two have modifications made for fuel efficiency.  </a:t>
            </a:r>
            <a:endParaRPr lang="en-US" dirty="0"/>
          </a:p>
        </p:txBody>
      </p:sp>
    </p:spTree>
    <p:extLst>
      <p:ext uri="{BB962C8B-B14F-4D97-AF65-F5344CB8AC3E}">
        <p14:creationId xmlns:p14="http://schemas.microsoft.com/office/powerpoint/2010/main" val="1121961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389383"/>
            <a:ext cx="6096000" cy="3693319"/>
          </a:xfrm>
          <a:prstGeom prst="rect">
            <a:avLst/>
          </a:prstGeom>
        </p:spPr>
        <p:txBody>
          <a:bodyPr>
            <a:spAutoFit/>
          </a:bodyPr>
          <a:lstStyle/>
          <a:p>
            <a:r>
              <a:rPr lang="en-US" dirty="0">
                <a:solidFill>
                  <a:srgbClr val="008000"/>
                </a:solidFill>
                <a:latin typeface="Courier New" panose="02070309020205020404" pitchFamily="49" charset="0"/>
              </a:rPr>
              <a:t>/*Example 1. Car example */</a:t>
            </a:r>
            <a:r>
              <a:rPr lang="en-US" dirty="0">
                <a:solidFill>
                  <a:srgbClr val="000000"/>
                </a:solidFill>
                <a:latin typeface="Courier New" panose="02070309020205020404" pitchFamily="49" charset="0"/>
              </a:rPr>
              <a:t>;</a:t>
            </a:r>
          </a:p>
          <a:p>
            <a:r>
              <a:rPr lang="en-US" dirty="0">
                <a:solidFill>
                  <a:srgbClr val="008000"/>
                </a:solidFill>
                <a:latin typeface="Courier New" panose="02070309020205020404" pitchFamily="49" charset="0"/>
              </a:rPr>
              <a:t>/*DOE-GLMPOWER Example 1*/</a:t>
            </a:r>
            <a:r>
              <a:rPr lang="en-US" dirty="0">
                <a:solidFill>
                  <a:srgbClr val="000000"/>
                </a:solidFill>
                <a:latin typeface="Courier New" panose="02070309020205020404" pitchFamily="49" charset="0"/>
              </a:rPr>
              <a:t> </a:t>
            </a:r>
          </a:p>
          <a:p>
            <a:endParaRPr lang="en-US" dirty="0">
              <a:solidFill>
                <a:srgbClr val="000000"/>
              </a:solidFill>
              <a:latin typeface="Courier New" panose="02070309020205020404" pitchFamily="49" charset="0"/>
            </a:endParaRPr>
          </a:p>
          <a:p>
            <a:r>
              <a:rPr lang="en-US" dirty="0">
                <a:solidFill>
                  <a:srgbClr val="008000"/>
                </a:solidFill>
                <a:latin typeface="Courier New" panose="02070309020205020404" pitchFamily="49" charset="0"/>
              </a:rPr>
              <a:t>/*Unbalanced sample size*/</a:t>
            </a:r>
            <a:endParaRPr lang="en-US" dirty="0">
              <a:solidFill>
                <a:srgbClr val="000000"/>
              </a:solidFill>
              <a:latin typeface="Courier New" panose="02070309020205020404" pitchFamily="49" charset="0"/>
            </a:endParaRPr>
          </a:p>
          <a:p>
            <a:r>
              <a:rPr lang="en-US" b="1" dirty="0">
                <a:solidFill>
                  <a:srgbClr val="000080"/>
                </a:solidFill>
                <a:latin typeface="Courier New" panose="02070309020205020404" pitchFamily="49" charset="0"/>
              </a:rPr>
              <a:t>DATA</a:t>
            </a:r>
            <a:r>
              <a:rPr lang="en-US" dirty="0">
                <a:solidFill>
                  <a:srgbClr val="000000"/>
                </a:solidFill>
                <a:latin typeface="Courier New" panose="02070309020205020404" pitchFamily="49" charset="0"/>
              </a:rPr>
              <a:t> car;</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INPUT</a:t>
            </a:r>
            <a:r>
              <a:rPr lang="en-US" dirty="0">
                <a:solidFill>
                  <a:srgbClr val="000000"/>
                </a:solidFill>
                <a:latin typeface="Courier New" panose="02070309020205020404" pitchFamily="49" charset="0"/>
              </a:rPr>
              <a:t> engine</a:t>
            </a:r>
          </a:p>
          <a:p>
            <a:r>
              <a:rPr lang="en-US" dirty="0">
                <a:solidFill>
                  <a:srgbClr val="000000"/>
                </a:solidFill>
                <a:latin typeface="Courier New" panose="02070309020205020404" pitchFamily="49" charset="0"/>
              </a:rPr>
              <a:t>		  MPG;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DATALINES</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1 30 </a:t>
            </a:r>
          </a:p>
          <a:p>
            <a:r>
              <a:rPr lang="en-US" dirty="0">
                <a:solidFill>
                  <a:srgbClr val="000000"/>
                </a:solidFill>
                <a:latin typeface="Courier New" panose="02070309020205020404" pitchFamily="49" charset="0"/>
              </a:rPr>
              <a:t>2 31	</a:t>
            </a:r>
          </a:p>
          <a:p>
            <a:r>
              <a:rPr lang="en-US" dirty="0">
                <a:solidFill>
                  <a:srgbClr val="000000"/>
                </a:solidFill>
                <a:latin typeface="Courier New" panose="02070309020205020404" pitchFamily="49" charset="0"/>
              </a:rPr>
              <a:t>3 33</a:t>
            </a:r>
          </a:p>
          <a:p>
            <a:r>
              <a:rPr lang="en-US" dirty="0">
                <a:solidFill>
                  <a:srgbClr val="000000"/>
                </a:solidFill>
                <a:latin typeface="Courier New" panose="02070309020205020404" pitchFamily="49" charset="0"/>
              </a:rPr>
              <a:t>;</a:t>
            </a:r>
          </a:p>
          <a:p>
            <a:r>
              <a:rPr lang="en-US" b="1" dirty="0">
                <a:solidFill>
                  <a:srgbClr val="000080"/>
                </a:solidFill>
                <a:latin typeface="Courier New" panose="02070309020205020404" pitchFamily="49" charset="0"/>
              </a:rPr>
              <a:t>RUN</a:t>
            </a:r>
            <a:r>
              <a:rPr lang="en-US" dirty="0">
                <a:solidFill>
                  <a:srgbClr val="000000"/>
                </a:solidFill>
                <a:latin typeface="Courier New" panose="02070309020205020404" pitchFamily="49" charset="0"/>
              </a:rPr>
              <a:t>;</a:t>
            </a:r>
          </a:p>
        </p:txBody>
      </p:sp>
      <p:sp>
        <p:nvSpPr>
          <p:cNvPr id="5" name="Rectangle 4"/>
          <p:cNvSpPr/>
          <p:nvPr/>
        </p:nvSpPr>
        <p:spPr>
          <a:xfrm>
            <a:off x="4102100" y="2236042"/>
            <a:ext cx="8204200" cy="4524315"/>
          </a:xfrm>
          <a:prstGeom prst="rect">
            <a:avLst/>
          </a:prstGeom>
        </p:spPr>
        <p:txBody>
          <a:bodyPr wrap="square">
            <a:spAutoFit/>
          </a:bodyPr>
          <a:lstStyle/>
          <a:p>
            <a:endParaRPr lang="en-US" dirty="0">
              <a:solidFill>
                <a:srgbClr val="000000"/>
              </a:solidFill>
              <a:latin typeface="Courier New" panose="02070309020205020404" pitchFamily="49" charset="0"/>
            </a:endParaRPr>
          </a:p>
          <a:p>
            <a:r>
              <a:rPr lang="en-US" dirty="0">
                <a:solidFill>
                  <a:srgbClr val="008000"/>
                </a:solidFill>
                <a:latin typeface="Courier New" panose="02070309020205020404" pitchFamily="49" charset="0"/>
              </a:rPr>
              <a:t>* ENGINE DATA LOOK AT THE CONTRAST -</a:t>
            </a:r>
          </a:p>
          <a:p>
            <a:r>
              <a:rPr lang="en-US" dirty="0">
                <a:solidFill>
                  <a:srgbClr val="008000"/>
                </a:solidFill>
                <a:latin typeface="Courier New" panose="02070309020205020404" pitchFamily="49" charset="0"/>
              </a:rPr>
              <a:t>*</a:t>
            </a:r>
          </a:p>
          <a:p>
            <a:r>
              <a:rPr lang="en-US" dirty="0">
                <a:solidFill>
                  <a:srgbClr val="00800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b="1" dirty="0">
                <a:solidFill>
                  <a:srgbClr val="000080"/>
                </a:solidFill>
                <a:latin typeface="Courier New" panose="02070309020205020404" pitchFamily="49" charset="0"/>
              </a:rPr>
              <a:t>PROC</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GLMPOWER</a:t>
            </a: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DATA</a:t>
            </a:r>
            <a:r>
              <a:rPr lang="en-US" dirty="0">
                <a:solidFill>
                  <a:srgbClr val="000000"/>
                </a:solidFill>
                <a:latin typeface="Courier New" panose="02070309020205020404" pitchFamily="49" charset="0"/>
              </a:rPr>
              <a:t>=CAR;</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CLASS</a:t>
            </a:r>
            <a:r>
              <a:rPr lang="en-US" dirty="0">
                <a:solidFill>
                  <a:srgbClr val="000000"/>
                </a:solidFill>
                <a:latin typeface="Courier New" panose="02070309020205020404" pitchFamily="49" charset="0"/>
              </a:rPr>
              <a:t> engine;</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MODEL</a:t>
            </a:r>
            <a:r>
              <a:rPr lang="en-US" dirty="0">
                <a:solidFill>
                  <a:srgbClr val="000000"/>
                </a:solidFill>
                <a:latin typeface="Courier New" panose="02070309020205020404" pitchFamily="49" charset="0"/>
              </a:rPr>
              <a:t> MPG = engine;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CONTRAST</a:t>
            </a:r>
            <a:r>
              <a:rPr lang="en-US" dirty="0">
                <a:solidFill>
                  <a:srgbClr val="000000"/>
                </a:solidFill>
                <a:latin typeface="Courier New" panose="02070309020205020404" pitchFamily="49" charset="0"/>
              </a:rPr>
              <a:t> </a:t>
            </a:r>
            <a:r>
              <a:rPr lang="en-US" dirty="0">
                <a:solidFill>
                  <a:srgbClr val="800080"/>
                </a:solidFill>
                <a:latin typeface="Courier New" panose="02070309020205020404" pitchFamily="49" charset="0"/>
              </a:rPr>
              <a:t>'engine 1 VS. 2 contrast'</a:t>
            </a:r>
            <a:r>
              <a:rPr lang="en-US" dirty="0">
                <a:solidFill>
                  <a:srgbClr val="000000"/>
                </a:solidFill>
                <a:latin typeface="Courier New" panose="02070309020205020404" pitchFamily="49" charset="0"/>
              </a:rPr>
              <a:t> engine </a:t>
            </a:r>
            <a:r>
              <a:rPr lang="en-US" b="1" dirty="0">
                <a:solidFill>
                  <a:srgbClr val="008080"/>
                </a:solidFill>
                <a:latin typeface="Courier New" panose="02070309020205020404" pitchFamily="49" charset="0"/>
              </a:rPr>
              <a:t>1</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1</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0</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CONTRAST</a:t>
            </a:r>
            <a:r>
              <a:rPr lang="en-US" dirty="0">
                <a:solidFill>
                  <a:srgbClr val="000000"/>
                </a:solidFill>
                <a:latin typeface="Courier New" panose="02070309020205020404" pitchFamily="49" charset="0"/>
              </a:rPr>
              <a:t> </a:t>
            </a:r>
            <a:r>
              <a:rPr lang="en-US" dirty="0">
                <a:solidFill>
                  <a:srgbClr val="800080"/>
                </a:solidFill>
                <a:latin typeface="Courier New" panose="02070309020205020404" pitchFamily="49" charset="0"/>
              </a:rPr>
              <a:t>'engine 1 VS. 3 contrast'</a:t>
            </a:r>
            <a:r>
              <a:rPr lang="en-US" dirty="0">
                <a:solidFill>
                  <a:srgbClr val="000000"/>
                </a:solidFill>
                <a:latin typeface="Courier New" panose="02070309020205020404" pitchFamily="49" charset="0"/>
              </a:rPr>
              <a:t> engine </a:t>
            </a:r>
            <a:r>
              <a:rPr lang="en-US" b="1" dirty="0">
                <a:solidFill>
                  <a:srgbClr val="008080"/>
                </a:solidFill>
                <a:latin typeface="Courier New" panose="02070309020205020404" pitchFamily="49" charset="0"/>
              </a:rPr>
              <a:t>1</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0</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1</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CONTRAST</a:t>
            </a:r>
            <a:r>
              <a:rPr lang="en-US" dirty="0">
                <a:solidFill>
                  <a:srgbClr val="000000"/>
                </a:solidFill>
                <a:latin typeface="Courier New" panose="02070309020205020404" pitchFamily="49" charset="0"/>
              </a:rPr>
              <a:t> </a:t>
            </a:r>
            <a:r>
              <a:rPr lang="en-US" dirty="0">
                <a:solidFill>
                  <a:srgbClr val="800080"/>
                </a:solidFill>
                <a:latin typeface="Courier New" panose="02070309020205020404" pitchFamily="49" charset="0"/>
              </a:rPr>
              <a:t>'engine 2 VS. 3 contrast'</a:t>
            </a:r>
            <a:r>
              <a:rPr lang="en-US" dirty="0">
                <a:solidFill>
                  <a:srgbClr val="000000"/>
                </a:solidFill>
                <a:latin typeface="Courier New" panose="02070309020205020404" pitchFamily="49" charset="0"/>
              </a:rPr>
              <a:t> engine </a:t>
            </a:r>
            <a:r>
              <a:rPr lang="en-US" b="1" dirty="0">
                <a:solidFill>
                  <a:srgbClr val="008080"/>
                </a:solidFill>
                <a:latin typeface="Courier New" panose="02070309020205020404" pitchFamily="49" charset="0"/>
              </a:rPr>
              <a:t>0</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1</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1</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POWER</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ALPHA</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0.01667</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/*FOR A BF ADJUSTMENT*/</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POWER</a:t>
            </a:r>
            <a:r>
              <a:rPr lang="en-US" dirty="0">
                <a:solidFill>
                  <a:srgbClr val="000000"/>
                </a:solidFill>
                <a:latin typeface="Courier New" panose="02070309020205020404" pitchFamily="49" charset="0"/>
              </a:rPr>
              <a:t>=</a:t>
            </a:r>
            <a:r>
              <a:rPr lang="en-US" b="1" dirty="0">
                <a:solidFill>
                  <a:srgbClr val="008080"/>
                </a:solidFill>
                <a:latin typeface="Courier New" panose="02070309020205020404" pitchFamily="49" charset="0"/>
              </a:rPr>
              <a:t>0.80</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NTOTAL</a:t>
            </a:r>
            <a:r>
              <a:rPr lang="en-US" dirty="0">
                <a:solidFill>
                  <a:srgbClr val="000000"/>
                </a:solidFill>
                <a:latin typeface="Courier New" panose="02070309020205020404" pitchFamily="49" charset="0"/>
              </a:rPr>
              <a:t>=</a:t>
            </a:r>
            <a:r>
              <a:rPr lang="en-US" b="1" dirty="0">
                <a:solidFill>
                  <a:srgbClr val="00808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STDDEV</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1</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2</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ASSUME A SD OF 1 or 2 ;</a:t>
            </a:r>
            <a:r>
              <a:rPr lang="en-US" dirty="0">
                <a:solidFill>
                  <a:srgbClr val="000000"/>
                </a:solidFill>
                <a:latin typeface="Courier New" panose="02070309020205020404" pitchFamily="49" charset="0"/>
              </a:rPr>
              <a:t> </a:t>
            </a:r>
          </a:p>
          <a:p>
            <a:r>
              <a:rPr lang="en-US" b="1" dirty="0">
                <a:solidFill>
                  <a:srgbClr val="000080"/>
                </a:solidFill>
                <a:latin typeface="Courier New" panose="02070309020205020404" pitchFamily="49" charset="0"/>
              </a:rPr>
              <a:t>RUN</a:t>
            </a:r>
            <a:r>
              <a:rPr lang="en-US"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3845132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415859969"/>
              </p:ext>
            </p:extLst>
          </p:nvPr>
        </p:nvGraphicFramePr>
        <p:xfrm>
          <a:off x="571500" y="860425"/>
          <a:ext cx="11010904" cy="5061340"/>
        </p:xfrm>
        <a:graphic>
          <a:graphicData uri="http://schemas.openxmlformats.org/drawingml/2006/table">
            <a:tbl>
              <a:tblPr/>
              <a:tblGrid>
                <a:gridCol w="1376363">
                  <a:extLst>
                    <a:ext uri="{9D8B030D-6E8A-4147-A177-3AD203B41FA5}">
                      <a16:colId xmlns:a16="http://schemas.microsoft.com/office/drawing/2014/main" val="137497220"/>
                    </a:ext>
                  </a:extLst>
                </a:gridCol>
                <a:gridCol w="1376363">
                  <a:extLst>
                    <a:ext uri="{9D8B030D-6E8A-4147-A177-3AD203B41FA5}">
                      <a16:colId xmlns:a16="http://schemas.microsoft.com/office/drawing/2014/main" val="982493093"/>
                    </a:ext>
                  </a:extLst>
                </a:gridCol>
                <a:gridCol w="1376363">
                  <a:extLst>
                    <a:ext uri="{9D8B030D-6E8A-4147-A177-3AD203B41FA5}">
                      <a16:colId xmlns:a16="http://schemas.microsoft.com/office/drawing/2014/main" val="581054438"/>
                    </a:ext>
                  </a:extLst>
                </a:gridCol>
                <a:gridCol w="1376363">
                  <a:extLst>
                    <a:ext uri="{9D8B030D-6E8A-4147-A177-3AD203B41FA5}">
                      <a16:colId xmlns:a16="http://schemas.microsoft.com/office/drawing/2014/main" val="2338096901"/>
                    </a:ext>
                  </a:extLst>
                </a:gridCol>
                <a:gridCol w="1376363">
                  <a:extLst>
                    <a:ext uri="{9D8B030D-6E8A-4147-A177-3AD203B41FA5}">
                      <a16:colId xmlns:a16="http://schemas.microsoft.com/office/drawing/2014/main" val="338428955"/>
                    </a:ext>
                  </a:extLst>
                </a:gridCol>
                <a:gridCol w="1376363">
                  <a:extLst>
                    <a:ext uri="{9D8B030D-6E8A-4147-A177-3AD203B41FA5}">
                      <a16:colId xmlns:a16="http://schemas.microsoft.com/office/drawing/2014/main" val="3845326181"/>
                    </a:ext>
                  </a:extLst>
                </a:gridCol>
                <a:gridCol w="1376363">
                  <a:extLst>
                    <a:ext uri="{9D8B030D-6E8A-4147-A177-3AD203B41FA5}">
                      <a16:colId xmlns:a16="http://schemas.microsoft.com/office/drawing/2014/main" val="2638245124"/>
                    </a:ext>
                  </a:extLst>
                </a:gridCol>
                <a:gridCol w="1376363">
                  <a:extLst>
                    <a:ext uri="{9D8B030D-6E8A-4147-A177-3AD203B41FA5}">
                      <a16:colId xmlns:a16="http://schemas.microsoft.com/office/drawing/2014/main" val="146332996"/>
                    </a:ext>
                  </a:extLst>
                </a:gridCol>
              </a:tblGrid>
              <a:tr h="211678">
                <a:tc gridSpan="8">
                  <a:txBody>
                    <a:bodyPr/>
                    <a:lstStyle/>
                    <a:p>
                      <a:pPr algn="ctr" fontAlgn="t"/>
                      <a:r>
                        <a:rPr lang="en-US" sz="1800" b="1" i="0">
                          <a:solidFill>
                            <a:schemeClr val="bg1"/>
                          </a:solidFill>
                          <a:effectLst/>
                          <a:latin typeface="Arial" panose="020B0604020202020204" pitchFamily="34" charset="0"/>
                        </a:rPr>
                        <a:t>Computed N Total</a:t>
                      </a:r>
                    </a:p>
                  </a:txBody>
                  <a:tcPr marL="19895" marR="19895" marT="19895" marB="19895">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38803778"/>
                  </a:ext>
                </a:extLst>
              </a:tr>
              <a:tr h="383567">
                <a:tc>
                  <a:txBody>
                    <a:bodyPr/>
                    <a:lstStyle/>
                    <a:p>
                      <a:pPr algn="ctr" fontAlgn="t"/>
                      <a:r>
                        <a:rPr lang="en-US" sz="1800" b="1" i="0">
                          <a:solidFill>
                            <a:schemeClr val="bg1"/>
                          </a:solidFill>
                          <a:effectLst/>
                          <a:latin typeface="Arial" panose="020B0604020202020204" pitchFamily="34" charset="0"/>
                        </a:rPr>
                        <a:t>Index</a:t>
                      </a:r>
                    </a:p>
                  </a:txBody>
                  <a:tcPr marL="19895" marR="19895" marT="19895" marB="19895">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solidFill>
                  </a:tcPr>
                </a:tc>
                <a:tc>
                  <a:txBody>
                    <a:bodyPr/>
                    <a:lstStyle/>
                    <a:p>
                      <a:pPr algn="ctr" fontAlgn="t"/>
                      <a:r>
                        <a:rPr lang="en-US" sz="1800" b="1" i="0">
                          <a:solidFill>
                            <a:schemeClr val="bg1"/>
                          </a:solidFill>
                          <a:effectLst/>
                          <a:latin typeface="Arial" panose="020B0604020202020204" pitchFamily="34" charset="0"/>
                        </a:rPr>
                        <a:t>Type</a:t>
                      </a:r>
                    </a:p>
                  </a:txBody>
                  <a:tcPr marL="19895" marR="19895" marT="19895" marB="19895">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solidFill>
                  </a:tcPr>
                </a:tc>
                <a:tc>
                  <a:txBody>
                    <a:bodyPr/>
                    <a:lstStyle/>
                    <a:p>
                      <a:pPr algn="ctr" fontAlgn="t"/>
                      <a:r>
                        <a:rPr lang="en-US" sz="1800" b="1" i="0">
                          <a:solidFill>
                            <a:schemeClr val="bg1"/>
                          </a:solidFill>
                          <a:effectLst/>
                          <a:latin typeface="Arial" panose="020B0604020202020204" pitchFamily="34" charset="0"/>
                        </a:rPr>
                        <a:t>Source</a:t>
                      </a:r>
                    </a:p>
                  </a:txBody>
                  <a:tcPr marL="19895" marR="19895" marT="19895" marB="19895">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solidFill>
                  </a:tcPr>
                </a:tc>
                <a:tc>
                  <a:txBody>
                    <a:bodyPr/>
                    <a:lstStyle/>
                    <a:p>
                      <a:pPr algn="ctr" fontAlgn="t"/>
                      <a:r>
                        <a:rPr lang="en-US" sz="1800" b="1" i="0">
                          <a:solidFill>
                            <a:schemeClr val="bg1"/>
                          </a:solidFill>
                          <a:effectLst/>
                          <a:latin typeface="Arial" panose="020B0604020202020204" pitchFamily="34" charset="0"/>
                        </a:rPr>
                        <a:t>Std Dev</a:t>
                      </a:r>
                    </a:p>
                  </a:txBody>
                  <a:tcPr marL="19895" marR="19895" marT="19895" marB="19895">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solidFill>
                  </a:tcPr>
                </a:tc>
                <a:tc>
                  <a:txBody>
                    <a:bodyPr/>
                    <a:lstStyle/>
                    <a:p>
                      <a:pPr algn="ctr" fontAlgn="t"/>
                      <a:r>
                        <a:rPr lang="en-US" sz="1800" b="1" i="0">
                          <a:solidFill>
                            <a:schemeClr val="bg1"/>
                          </a:solidFill>
                          <a:effectLst/>
                          <a:latin typeface="Arial" panose="020B0604020202020204" pitchFamily="34" charset="0"/>
                        </a:rPr>
                        <a:t>Test DF</a:t>
                      </a:r>
                    </a:p>
                  </a:txBody>
                  <a:tcPr marL="19895" marR="19895" marT="19895" marB="19895">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solidFill>
                  </a:tcPr>
                </a:tc>
                <a:tc>
                  <a:txBody>
                    <a:bodyPr/>
                    <a:lstStyle/>
                    <a:p>
                      <a:pPr algn="ctr" fontAlgn="t"/>
                      <a:r>
                        <a:rPr lang="en-US" sz="1800" b="1" i="0">
                          <a:solidFill>
                            <a:schemeClr val="bg1"/>
                          </a:solidFill>
                          <a:effectLst/>
                          <a:latin typeface="Arial" panose="020B0604020202020204" pitchFamily="34" charset="0"/>
                        </a:rPr>
                        <a:t>Error DF</a:t>
                      </a:r>
                    </a:p>
                  </a:txBody>
                  <a:tcPr marL="19895" marR="19895" marT="19895" marB="19895">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solidFill>
                  </a:tcPr>
                </a:tc>
                <a:tc>
                  <a:txBody>
                    <a:bodyPr/>
                    <a:lstStyle/>
                    <a:p>
                      <a:pPr algn="ctr" fontAlgn="t"/>
                      <a:r>
                        <a:rPr lang="en-US" sz="1800" b="1" i="0">
                          <a:solidFill>
                            <a:schemeClr val="bg1"/>
                          </a:solidFill>
                          <a:effectLst/>
                          <a:latin typeface="Arial" panose="020B0604020202020204" pitchFamily="34" charset="0"/>
                        </a:rPr>
                        <a:t>Actual Power</a:t>
                      </a:r>
                    </a:p>
                  </a:txBody>
                  <a:tcPr marL="19895" marR="19895" marT="19895" marB="19895">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solidFill>
                  </a:tcPr>
                </a:tc>
                <a:tc>
                  <a:txBody>
                    <a:bodyPr/>
                    <a:lstStyle/>
                    <a:p>
                      <a:pPr algn="ctr" fontAlgn="t"/>
                      <a:r>
                        <a:rPr lang="en-US" sz="1800" b="1" i="0" dirty="0">
                          <a:solidFill>
                            <a:schemeClr val="bg1"/>
                          </a:solidFill>
                          <a:effectLst/>
                          <a:latin typeface="Arial" panose="020B0604020202020204" pitchFamily="34" charset="0"/>
                        </a:rPr>
                        <a:t>N Total</a:t>
                      </a:r>
                    </a:p>
                  </a:txBody>
                  <a:tcPr marL="19895" marR="19895" marT="19895" marB="19895">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solidFill>
                  </a:tcPr>
                </a:tc>
                <a:extLst>
                  <a:ext uri="{0D108BD9-81ED-4DB2-BD59-A6C34878D82A}">
                    <a16:rowId xmlns:a16="http://schemas.microsoft.com/office/drawing/2014/main" val="760959823"/>
                  </a:ext>
                </a:extLst>
              </a:tr>
              <a:tr h="211678">
                <a:tc>
                  <a:txBody>
                    <a:bodyPr/>
                    <a:lstStyle/>
                    <a:p>
                      <a:pPr algn="ctr" fontAlgn="t"/>
                      <a:r>
                        <a:rPr lang="en-US" sz="1800" b="0" i="0">
                          <a:solidFill>
                            <a:srgbClr val="000000"/>
                          </a:solidFill>
                          <a:effectLst/>
                          <a:latin typeface="Arial" panose="020B0604020202020204" pitchFamily="34" charset="0"/>
                        </a:rPr>
                        <a:t>1</a:t>
                      </a:r>
                    </a:p>
                  </a:txBody>
                  <a:tcPr marL="19895" marR="19895" marT="19895" marB="19895">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Effect</a:t>
                      </a:r>
                    </a:p>
                  </a:txBody>
                  <a:tcPr marL="19895" marR="19895" marT="19895" marB="19895">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engine</a:t>
                      </a:r>
                    </a:p>
                  </a:txBody>
                  <a:tcPr marL="19895" marR="19895" marT="19895" marB="19895">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19895" marR="19895" marT="19895" marB="19895">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2</a:t>
                      </a:r>
                    </a:p>
                  </a:txBody>
                  <a:tcPr marL="19895" marR="19895" marT="19895" marB="19895">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12</a:t>
                      </a:r>
                    </a:p>
                  </a:txBody>
                  <a:tcPr marL="19895" marR="19895" marT="19895" marB="19895">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0.904</a:t>
                      </a:r>
                    </a:p>
                  </a:txBody>
                  <a:tcPr marL="19895" marR="19895" marT="19895" marB="19895">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dirty="0">
                          <a:solidFill>
                            <a:srgbClr val="000000"/>
                          </a:solidFill>
                          <a:effectLst/>
                          <a:latin typeface="Arial" panose="020B0604020202020204" pitchFamily="34" charset="0"/>
                        </a:rPr>
                        <a:t>15</a:t>
                      </a:r>
                    </a:p>
                  </a:txBody>
                  <a:tcPr marL="19895" marR="19895" marT="19895" marB="19895">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13728522"/>
                  </a:ext>
                </a:extLst>
              </a:tr>
              <a:tr h="211678">
                <a:tc>
                  <a:txBody>
                    <a:bodyPr/>
                    <a:lstStyle/>
                    <a:p>
                      <a:pPr algn="ctr" fontAlgn="t"/>
                      <a:r>
                        <a:rPr lang="en-US" sz="1800" b="0" i="0">
                          <a:solidFill>
                            <a:srgbClr val="000000"/>
                          </a:solidFill>
                          <a:effectLst/>
                          <a:latin typeface="Arial" panose="020B0604020202020204" pitchFamily="34" charset="0"/>
                        </a:rPr>
                        <a:t>2</a:t>
                      </a:r>
                    </a:p>
                  </a:txBody>
                  <a:tcPr marL="19895" marR="19895" marT="19895" marB="19895">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Effect</a:t>
                      </a:r>
                    </a:p>
                  </a:txBody>
                  <a:tcPr marL="19895" marR="19895" marT="19895" marB="19895">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engine</a:t>
                      </a:r>
                    </a:p>
                  </a:txBody>
                  <a:tcPr marL="19895" marR="19895" marT="19895" marB="19895">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2</a:t>
                      </a:r>
                    </a:p>
                  </a:txBody>
                  <a:tcPr marL="19895" marR="19895" marT="19895" marB="19895">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2</a:t>
                      </a:r>
                    </a:p>
                  </a:txBody>
                  <a:tcPr marL="19895" marR="19895" marT="19895" marB="19895">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36</a:t>
                      </a:r>
                    </a:p>
                  </a:txBody>
                  <a:tcPr marL="19895" marR="19895" marT="19895" marB="19895">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0.834</a:t>
                      </a:r>
                    </a:p>
                  </a:txBody>
                  <a:tcPr marL="19895" marR="19895" marT="19895" marB="19895">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dirty="0">
                          <a:solidFill>
                            <a:srgbClr val="000000"/>
                          </a:solidFill>
                          <a:effectLst/>
                          <a:latin typeface="Arial" panose="020B0604020202020204" pitchFamily="34" charset="0"/>
                        </a:rPr>
                        <a:t>39</a:t>
                      </a:r>
                    </a:p>
                  </a:txBody>
                  <a:tcPr marL="19895" marR="19895" marT="19895" marB="19895">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4997895"/>
                  </a:ext>
                </a:extLst>
              </a:tr>
              <a:tr h="555456">
                <a:tc>
                  <a:txBody>
                    <a:bodyPr/>
                    <a:lstStyle/>
                    <a:p>
                      <a:pPr algn="ctr" fontAlgn="t"/>
                      <a:r>
                        <a:rPr lang="en-US" sz="1800" b="0" i="0">
                          <a:solidFill>
                            <a:srgbClr val="000000"/>
                          </a:solidFill>
                          <a:effectLst/>
                          <a:latin typeface="Arial" panose="020B0604020202020204" pitchFamily="34" charset="0"/>
                        </a:rPr>
                        <a:t>3</a:t>
                      </a:r>
                    </a:p>
                  </a:txBody>
                  <a:tcPr marL="19895" marR="19895" marT="19895" marB="19895">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Contrast</a:t>
                      </a:r>
                    </a:p>
                  </a:txBody>
                  <a:tcPr marL="19895" marR="19895" marT="19895" marB="19895">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engine 1 VS. 2 contrast</a:t>
                      </a:r>
                    </a:p>
                  </a:txBody>
                  <a:tcPr marL="19895" marR="19895" marT="19895" marB="19895">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19895" marR="19895" marT="19895" marB="19895">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19895" marR="19895" marT="19895" marB="19895">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63</a:t>
                      </a:r>
                    </a:p>
                  </a:txBody>
                  <a:tcPr marL="19895" marR="19895" marT="19895" marB="19895">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0.801</a:t>
                      </a:r>
                    </a:p>
                  </a:txBody>
                  <a:tcPr marL="19895" marR="19895" marT="19895" marB="19895">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dirty="0">
                          <a:solidFill>
                            <a:srgbClr val="000000"/>
                          </a:solidFill>
                          <a:effectLst/>
                          <a:latin typeface="Arial" panose="020B0604020202020204" pitchFamily="34" charset="0"/>
                        </a:rPr>
                        <a:t>66</a:t>
                      </a:r>
                    </a:p>
                  </a:txBody>
                  <a:tcPr marL="19895" marR="19895" marT="19895" marB="19895">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42869502"/>
                  </a:ext>
                </a:extLst>
              </a:tr>
              <a:tr h="555456">
                <a:tc>
                  <a:txBody>
                    <a:bodyPr/>
                    <a:lstStyle/>
                    <a:p>
                      <a:pPr algn="ctr" fontAlgn="t"/>
                      <a:r>
                        <a:rPr lang="en-US" sz="1800" b="0" i="0">
                          <a:solidFill>
                            <a:srgbClr val="000000"/>
                          </a:solidFill>
                          <a:effectLst/>
                          <a:latin typeface="Arial" panose="020B0604020202020204" pitchFamily="34" charset="0"/>
                        </a:rPr>
                        <a:t>4</a:t>
                      </a:r>
                    </a:p>
                  </a:txBody>
                  <a:tcPr marL="19895" marR="19895" marT="19895" marB="19895">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Contrast</a:t>
                      </a:r>
                    </a:p>
                  </a:txBody>
                  <a:tcPr marL="19895" marR="19895" marT="19895" marB="19895">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engine 1 VS. 2 contrast</a:t>
                      </a:r>
                    </a:p>
                  </a:txBody>
                  <a:tcPr marL="19895" marR="19895" marT="19895" marB="19895">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2</a:t>
                      </a:r>
                    </a:p>
                  </a:txBody>
                  <a:tcPr marL="19895" marR="19895" marT="19895" marB="19895">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19895" marR="19895" marT="19895" marB="19895">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252</a:t>
                      </a:r>
                    </a:p>
                  </a:txBody>
                  <a:tcPr marL="19895" marR="19895" marT="19895" marB="19895">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0.802</a:t>
                      </a:r>
                    </a:p>
                  </a:txBody>
                  <a:tcPr marL="19895" marR="19895" marT="19895" marB="19895">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255</a:t>
                      </a:r>
                    </a:p>
                  </a:txBody>
                  <a:tcPr marL="19895" marR="19895" marT="19895" marB="19895">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672397681"/>
                  </a:ext>
                </a:extLst>
              </a:tr>
              <a:tr h="555456">
                <a:tc>
                  <a:txBody>
                    <a:bodyPr/>
                    <a:lstStyle/>
                    <a:p>
                      <a:pPr algn="ctr" fontAlgn="t"/>
                      <a:r>
                        <a:rPr lang="en-US" sz="1800" b="0" i="0">
                          <a:solidFill>
                            <a:srgbClr val="000000"/>
                          </a:solidFill>
                          <a:effectLst/>
                          <a:latin typeface="Arial" panose="020B0604020202020204" pitchFamily="34" charset="0"/>
                        </a:rPr>
                        <a:t>5</a:t>
                      </a:r>
                    </a:p>
                  </a:txBody>
                  <a:tcPr marL="19895" marR="19895" marT="19895" marB="19895">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Contrast</a:t>
                      </a:r>
                    </a:p>
                  </a:txBody>
                  <a:tcPr marL="19895" marR="19895" marT="19895" marB="19895">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engine 1 VS. 3 contrast</a:t>
                      </a:r>
                    </a:p>
                  </a:txBody>
                  <a:tcPr marL="19895" marR="19895" marT="19895" marB="19895">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19895" marR="19895" marT="19895" marB="19895">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19895" marR="19895" marT="19895" marB="19895">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9</a:t>
                      </a:r>
                    </a:p>
                  </a:txBody>
                  <a:tcPr marL="19895" marR="19895" marT="19895" marB="19895">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0.874</a:t>
                      </a:r>
                    </a:p>
                  </a:txBody>
                  <a:tcPr marL="19895" marR="19895" marT="19895" marB="19895">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12</a:t>
                      </a:r>
                    </a:p>
                  </a:txBody>
                  <a:tcPr marL="19895" marR="19895" marT="19895" marB="19895">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205350644"/>
                  </a:ext>
                </a:extLst>
              </a:tr>
              <a:tr h="555456">
                <a:tc>
                  <a:txBody>
                    <a:bodyPr/>
                    <a:lstStyle/>
                    <a:p>
                      <a:pPr algn="ctr" fontAlgn="t"/>
                      <a:r>
                        <a:rPr lang="en-US" sz="1800" b="0" i="0">
                          <a:solidFill>
                            <a:srgbClr val="000000"/>
                          </a:solidFill>
                          <a:effectLst/>
                          <a:latin typeface="Arial" panose="020B0604020202020204" pitchFamily="34" charset="0"/>
                        </a:rPr>
                        <a:t>6</a:t>
                      </a:r>
                    </a:p>
                  </a:txBody>
                  <a:tcPr marL="19895" marR="19895" marT="19895" marB="19895">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Contrast</a:t>
                      </a:r>
                    </a:p>
                  </a:txBody>
                  <a:tcPr marL="19895" marR="19895" marT="19895" marB="19895">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engine 1 VS. 3 contrast</a:t>
                      </a:r>
                    </a:p>
                  </a:txBody>
                  <a:tcPr marL="19895" marR="19895" marT="19895" marB="19895">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2</a:t>
                      </a:r>
                    </a:p>
                  </a:txBody>
                  <a:tcPr marL="19895" marR="19895" marT="19895" marB="19895">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19895" marR="19895" marT="19895" marB="19895">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30</a:t>
                      </a:r>
                    </a:p>
                  </a:txBody>
                  <a:tcPr marL="19895" marR="19895" marT="19895" marB="19895">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0.830</a:t>
                      </a:r>
                    </a:p>
                  </a:txBody>
                  <a:tcPr marL="19895" marR="19895" marT="19895" marB="19895">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33</a:t>
                      </a:r>
                    </a:p>
                  </a:txBody>
                  <a:tcPr marL="19895" marR="19895" marT="19895" marB="19895">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780016044"/>
                  </a:ext>
                </a:extLst>
              </a:tr>
              <a:tr h="555456">
                <a:tc>
                  <a:txBody>
                    <a:bodyPr/>
                    <a:lstStyle/>
                    <a:p>
                      <a:pPr algn="ctr" fontAlgn="t"/>
                      <a:r>
                        <a:rPr lang="en-US" sz="1800" b="0" i="0">
                          <a:solidFill>
                            <a:srgbClr val="000000"/>
                          </a:solidFill>
                          <a:effectLst/>
                          <a:latin typeface="Arial" panose="020B0604020202020204" pitchFamily="34" charset="0"/>
                        </a:rPr>
                        <a:t>7</a:t>
                      </a:r>
                    </a:p>
                  </a:txBody>
                  <a:tcPr marL="19895" marR="19895" marT="19895" marB="19895">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Contrast</a:t>
                      </a:r>
                    </a:p>
                  </a:txBody>
                  <a:tcPr marL="19895" marR="19895" marT="19895" marB="19895">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engine 2 VS. 3 contrast</a:t>
                      </a:r>
                    </a:p>
                  </a:txBody>
                  <a:tcPr marL="19895" marR="19895" marT="19895" marB="19895">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19895" marR="19895" marT="19895" marB="19895">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a:t>
                      </a:r>
                    </a:p>
                  </a:txBody>
                  <a:tcPr marL="19895" marR="19895" marT="19895" marB="19895">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18</a:t>
                      </a:r>
                    </a:p>
                  </a:txBody>
                  <a:tcPr marL="19895" marR="19895" marT="19895" marB="19895">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0.852</a:t>
                      </a:r>
                    </a:p>
                  </a:txBody>
                  <a:tcPr marL="19895" marR="19895" marT="19895" marB="19895">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sz="1800" b="0" i="0">
                          <a:solidFill>
                            <a:srgbClr val="000000"/>
                          </a:solidFill>
                          <a:effectLst/>
                          <a:latin typeface="Arial" panose="020B0604020202020204" pitchFamily="34" charset="0"/>
                        </a:rPr>
                        <a:t>21</a:t>
                      </a:r>
                    </a:p>
                  </a:txBody>
                  <a:tcPr marL="19895" marR="19895" marT="19895" marB="19895">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8161669"/>
                  </a:ext>
                </a:extLst>
              </a:tr>
              <a:tr h="555456">
                <a:tc>
                  <a:txBody>
                    <a:bodyPr/>
                    <a:lstStyle/>
                    <a:p>
                      <a:pPr algn="ctr" fontAlgn="t"/>
                      <a:r>
                        <a:rPr lang="en-US" sz="1800" b="0" i="0">
                          <a:solidFill>
                            <a:srgbClr val="000000"/>
                          </a:solidFill>
                          <a:effectLst/>
                          <a:latin typeface="Arial" panose="020B0604020202020204" pitchFamily="34" charset="0"/>
                        </a:rPr>
                        <a:t>8</a:t>
                      </a:r>
                    </a:p>
                  </a:txBody>
                  <a:tcPr marL="19895" marR="19895" marT="19895" marB="19895">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sz="1800" b="0" i="0">
                          <a:solidFill>
                            <a:srgbClr val="000000"/>
                          </a:solidFill>
                          <a:effectLst/>
                          <a:latin typeface="Arial" panose="020B0604020202020204" pitchFamily="34" charset="0"/>
                        </a:rPr>
                        <a:t>Contrast</a:t>
                      </a:r>
                    </a:p>
                  </a:txBody>
                  <a:tcPr marL="19895" marR="19895" marT="19895" marB="19895">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sz="1800" b="0" i="0" dirty="0">
                          <a:solidFill>
                            <a:srgbClr val="000000"/>
                          </a:solidFill>
                          <a:effectLst/>
                          <a:latin typeface="Arial" panose="020B0604020202020204" pitchFamily="34" charset="0"/>
                        </a:rPr>
                        <a:t>engine 2 VS. 3 contrast</a:t>
                      </a:r>
                    </a:p>
                  </a:txBody>
                  <a:tcPr marL="19895" marR="19895" marT="19895" marB="19895">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sz="1800" b="0" i="0">
                          <a:solidFill>
                            <a:srgbClr val="000000"/>
                          </a:solidFill>
                          <a:effectLst/>
                          <a:latin typeface="Arial" panose="020B0604020202020204" pitchFamily="34" charset="0"/>
                        </a:rPr>
                        <a:t>2</a:t>
                      </a:r>
                    </a:p>
                  </a:txBody>
                  <a:tcPr marL="19895" marR="19895" marT="19895" marB="19895">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sz="1800" b="0" i="0" dirty="0">
                          <a:solidFill>
                            <a:srgbClr val="000000"/>
                          </a:solidFill>
                          <a:effectLst/>
                          <a:latin typeface="Arial" panose="020B0604020202020204" pitchFamily="34" charset="0"/>
                        </a:rPr>
                        <a:t>1</a:t>
                      </a:r>
                    </a:p>
                  </a:txBody>
                  <a:tcPr marL="19895" marR="19895" marT="19895" marB="19895">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sz="1800" b="0" i="0">
                          <a:solidFill>
                            <a:srgbClr val="000000"/>
                          </a:solidFill>
                          <a:effectLst/>
                          <a:latin typeface="Arial" panose="020B0604020202020204" pitchFamily="34" charset="0"/>
                        </a:rPr>
                        <a:t>63</a:t>
                      </a:r>
                    </a:p>
                  </a:txBody>
                  <a:tcPr marL="19895" marR="19895" marT="19895" marB="19895">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sz="1800" b="0" i="0">
                          <a:solidFill>
                            <a:srgbClr val="000000"/>
                          </a:solidFill>
                          <a:effectLst/>
                          <a:latin typeface="Arial" panose="020B0604020202020204" pitchFamily="34" charset="0"/>
                        </a:rPr>
                        <a:t>0.801</a:t>
                      </a:r>
                    </a:p>
                  </a:txBody>
                  <a:tcPr marL="19895" marR="19895" marT="19895" marB="19895">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sz="1800" b="0" i="0" dirty="0">
                          <a:solidFill>
                            <a:srgbClr val="000000"/>
                          </a:solidFill>
                          <a:effectLst/>
                          <a:latin typeface="Arial" panose="020B0604020202020204" pitchFamily="34" charset="0"/>
                        </a:rPr>
                        <a:t>66</a:t>
                      </a:r>
                    </a:p>
                  </a:txBody>
                  <a:tcPr marL="19895" marR="19895" marT="19895" marB="19895">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3104900545"/>
                  </a:ext>
                </a:extLst>
              </a:tr>
            </a:tbl>
          </a:graphicData>
        </a:graphic>
      </p:graphicFrame>
    </p:spTree>
    <p:extLst>
      <p:ext uri="{BB962C8B-B14F-4D97-AF65-F5344CB8AC3E}">
        <p14:creationId xmlns:p14="http://schemas.microsoft.com/office/powerpoint/2010/main" val="2812899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59174"/>
            <a:ext cx="10515600" cy="4917789"/>
          </a:xfrm>
        </p:spPr>
        <p:txBody>
          <a:bodyPr/>
          <a:lstStyle/>
          <a:p>
            <a:pPr marL="0" indent="0">
              <a:buNone/>
            </a:pPr>
            <a:r>
              <a:rPr lang="en-US" dirty="0" smtClean="0"/>
              <a:t>Now we must specify a dataset for each of our options we consider.  The nice thing is that with normal models we are really only interested in the differences between the means.  </a:t>
            </a:r>
          </a:p>
          <a:p>
            <a:pPr marL="0" indent="0">
              <a:buNone/>
            </a:pPr>
            <a:endParaRPr lang="en-US" dirty="0"/>
          </a:p>
          <a:p>
            <a:pPr marL="0" indent="0">
              <a:buNone/>
            </a:pPr>
            <a:r>
              <a:rPr lang="en-US" dirty="0" smtClean="0"/>
              <a:t>That is if I change the location, the power answer doesn’t change.</a:t>
            </a:r>
          </a:p>
          <a:p>
            <a:pPr marL="0" indent="0">
              <a:buNone/>
            </a:pPr>
            <a:endParaRPr lang="en-US" dirty="0"/>
          </a:p>
          <a:p>
            <a:pPr marL="0" indent="0">
              <a:buNone/>
            </a:pPr>
            <a:r>
              <a:rPr lang="en-US" dirty="0" smtClean="0"/>
              <a:t>We can </a:t>
            </a:r>
            <a:r>
              <a:rPr lang="en-US" dirty="0" smtClean="0">
                <a:solidFill>
                  <a:schemeClr val="accent1">
                    <a:lumMod val="75000"/>
                  </a:schemeClr>
                </a:solidFill>
              </a:rPr>
              <a:t>APPROXIMATE </a:t>
            </a:r>
            <a:r>
              <a:rPr lang="en-US" dirty="0" smtClean="0"/>
              <a:t>the power from dichotomous data models using GLM too. </a:t>
            </a:r>
            <a:endParaRPr lang="en-US" dirty="0" smtClean="0">
              <a:solidFill>
                <a:schemeClr val="accent1">
                  <a:lumMod val="75000"/>
                </a:schemeClr>
              </a:solidFill>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50007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Example 2</a:t>
            </a:r>
            <a:endParaRPr lang="en-US" dirty="0">
              <a:solidFill>
                <a:schemeClr val="accent1">
                  <a:lumMod val="75000"/>
                </a:schemeClr>
              </a:solidFill>
            </a:endParaRPr>
          </a:p>
        </p:txBody>
      </p:sp>
      <p:sp>
        <p:nvSpPr>
          <p:cNvPr id="3" name="Content Placeholder 2"/>
          <p:cNvSpPr>
            <a:spLocks noGrp="1"/>
          </p:cNvSpPr>
          <p:nvPr>
            <p:ph idx="1"/>
          </p:nvPr>
        </p:nvSpPr>
        <p:spPr/>
        <p:txBody>
          <a:bodyPr/>
          <a:lstStyle/>
          <a:p>
            <a:pPr marL="0" indent="0">
              <a:buNone/>
            </a:pPr>
            <a:r>
              <a:rPr lang="en-US" dirty="0" smtClean="0"/>
              <a:t>Your client is interested in a mail marketing campaign for a credit card and has two different factors of interest: the introductory rate (HIGH/LOW) and the final rate (HIGH/LOW). You are interested in designing a study to see which set of factors have the highest response rate.  We also assume this design is not balanced, that is more sample units will go to certain treatments than others. </a:t>
            </a:r>
          </a:p>
          <a:p>
            <a:pPr marL="0" indent="0">
              <a:buNone/>
            </a:pPr>
            <a:endParaRPr lang="en-US" dirty="0"/>
          </a:p>
          <a:p>
            <a:pPr marL="0" indent="0">
              <a:buNone/>
            </a:pPr>
            <a:r>
              <a:rPr lang="en-US" dirty="0" smtClean="0"/>
              <a:t>     </a:t>
            </a:r>
            <a:endParaRPr lang="en-US" dirty="0"/>
          </a:p>
        </p:txBody>
      </p:sp>
    </p:spTree>
    <p:extLst>
      <p:ext uri="{BB962C8B-B14F-4D97-AF65-F5344CB8AC3E}">
        <p14:creationId xmlns:p14="http://schemas.microsoft.com/office/powerpoint/2010/main" val="750396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4130" y="533979"/>
            <a:ext cx="6096000" cy="4185761"/>
          </a:xfrm>
          <a:prstGeom prst="rect">
            <a:avLst/>
          </a:prstGeom>
        </p:spPr>
        <p:txBody>
          <a:bodyPr>
            <a:spAutoFit/>
          </a:bodyPr>
          <a:lstStyle/>
          <a:p>
            <a:r>
              <a:rPr lang="en-US" sz="1400" dirty="0">
                <a:solidFill>
                  <a:srgbClr val="008000"/>
                </a:solidFill>
                <a:latin typeface="Courier New" panose="02070309020205020404" pitchFamily="49" charset="0"/>
              </a:rPr>
              <a:t>/*Example 2 </a:t>
            </a:r>
          </a:p>
          <a:p>
            <a:r>
              <a:rPr lang="en-US" sz="1400" dirty="0">
                <a:solidFill>
                  <a:srgbClr val="008000"/>
                </a:solidFill>
                <a:latin typeface="Courier New" panose="02070309020205020404" pitchFamily="49" charset="0"/>
              </a:rPr>
              <a:t> *GLMPOWER */</a:t>
            </a:r>
            <a:r>
              <a:rPr lang="en-US" sz="1400" dirty="0">
                <a:solidFill>
                  <a:srgbClr val="000000"/>
                </a:solidFill>
                <a:latin typeface="Courier New" panose="02070309020205020404" pitchFamily="49" charset="0"/>
              </a:rPr>
              <a:t> </a:t>
            </a:r>
          </a:p>
          <a:p>
            <a:endParaRPr lang="en-US" sz="1400" dirty="0">
              <a:solidFill>
                <a:srgbClr val="000000"/>
              </a:solidFill>
              <a:latin typeface="Courier New" panose="02070309020205020404" pitchFamily="49" charset="0"/>
            </a:endParaRPr>
          </a:p>
          <a:p>
            <a:r>
              <a:rPr lang="en-US" sz="1400" dirty="0">
                <a:solidFill>
                  <a:srgbClr val="008000"/>
                </a:solidFill>
                <a:latin typeface="Courier New" panose="02070309020205020404" pitchFamily="49" charset="0"/>
              </a:rPr>
              <a:t>/*Unbalanced sample size</a:t>
            </a:r>
          </a:p>
          <a:p>
            <a:r>
              <a:rPr lang="en-US" sz="1400" dirty="0">
                <a:solidFill>
                  <a:srgbClr val="008000"/>
                </a:solidFill>
                <a:latin typeface="Courier New" panose="02070309020205020404" pitchFamily="49" charset="0"/>
              </a:rPr>
              <a:t>  with 2 factors*/</a:t>
            </a:r>
            <a:endParaRPr lang="en-US" sz="1400" dirty="0">
              <a:solidFill>
                <a:srgbClr val="000000"/>
              </a:solidFill>
              <a:latin typeface="Courier New" panose="02070309020205020404" pitchFamily="49" charset="0"/>
            </a:endParaRPr>
          </a:p>
          <a:p>
            <a:r>
              <a:rPr lang="en-US" sz="1400" dirty="0">
                <a:solidFill>
                  <a:srgbClr val="008000"/>
                </a:solidFill>
                <a:latin typeface="Courier New" panose="02070309020205020404" pitchFamily="49" charset="0"/>
              </a:rPr>
              <a:t>/*THIS DATASET ASSUMES THAT THERE IS NO INTERACTION</a:t>
            </a:r>
          </a:p>
          <a:p>
            <a:r>
              <a:rPr lang="en-US" sz="1400" dirty="0">
                <a:solidFill>
                  <a:srgbClr val="008000"/>
                </a:solidFill>
                <a:latin typeface="Courier New" panose="02070309020205020404" pitchFamily="49" charset="0"/>
              </a:rPr>
              <a:t>  BETWEEN FACTORS*/</a:t>
            </a:r>
            <a:r>
              <a:rPr lang="en-US" sz="1400" dirty="0">
                <a:solidFill>
                  <a:srgbClr val="000000"/>
                </a:solidFill>
                <a:latin typeface="Courier New" panose="02070309020205020404" pitchFamily="49" charset="0"/>
              </a:rPr>
              <a:t> </a:t>
            </a:r>
          </a:p>
          <a:p>
            <a:r>
              <a:rPr lang="en-US" sz="1400" b="1" dirty="0">
                <a:solidFill>
                  <a:srgbClr val="000080"/>
                </a:solidFill>
                <a:latin typeface="Courier New" panose="02070309020205020404" pitchFamily="49" charset="0"/>
              </a:rPr>
              <a:t>DATA</a:t>
            </a:r>
            <a:r>
              <a:rPr lang="en-US" sz="1400" dirty="0">
                <a:solidFill>
                  <a:srgbClr val="000000"/>
                </a:solidFill>
                <a:latin typeface="Courier New" panose="02070309020205020404" pitchFamily="49" charset="0"/>
              </a:rPr>
              <a:t> CREDIT;</a:t>
            </a:r>
          </a:p>
          <a:p>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INPUT</a:t>
            </a:r>
            <a:r>
              <a:rPr lang="en-US" sz="1400" dirty="0">
                <a:solidFill>
                  <a:srgbClr val="000000"/>
                </a:solidFill>
                <a:latin typeface="Courier New" panose="02070309020205020404" pitchFamily="49" charset="0"/>
              </a:rPr>
              <a:t> intro $</a:t>
            </a:r>
            <a:r>
              <a:rPr lang="en-US" sz="1400" b="1" dirty="0">
                <a:solidFill>
                  <a:srgbClr val="008080"/>
                </a:solidFill>
                <a:latin typeface="Courier New" panose="02070309020205020404" pitchFamily="49" charset="0"/>
              </a:rPr>
              <a:t>1</a:t>
            </a:r>
            <a:r>
              <a:rPr lang="en-US" sz="1400" dirty="0">
                <a:solidFill>
                  <a:srgbClr val="000000"/>
                </a:solidFill>
                <a:latin typeface="Courier New" panose="02070309020205020404" pitchFamily="49" charset="0"/>
              </a:rPr>
              <a:t>-</a:t>
            </a:r>
            <a:r>
              <a:rPr lang="en-US" sz="1400" b="1" dirty="0">
                <a:solidFill>
                  <a:srgbClr val="008080"/>
                </a:solidFill>
                <a:latin typeface="Courier New" panose="02070309020205020404" pitchFamily="49" charset="0"/>
              </a:rPr>
              <a:t>4</a:t>
            </a:r>
            <a:endParaRPr lang="en-US" sz="1400" dirty="0">
              <a:solidFill>
                <a:srgbClr val="000000"/>
              </a:solidFill>
              <a:latin typeface="Courier New" panose="02070309020205020404" pitchFamily="49" charset="0"/>
            </a:endParaRPr>
          </a:p>
          <a:p>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goto</a:t>
            </a:r>
            <a:r>
              <a:rPr lang="en-US" sz="1400" dirty="0">
                <a:solidFill>
                  <a:srgbClr val="000000"/>
                </a:solidFill>
                <a:latin typeface="Courier New" panose="02070309020205020404" pitchFamily="49" charset="0"/>
              </a:rPr>
              <a:t> $</a:t>
            </a:r>
            <a:r>
              <a:rPr lang="en-US" sz="1400" b="1" dirty="0">
                <a:solidFill>
                  <a:srgbClr val="008080"/>
                </a:solidFill>
                <a:latin typeface="Courier New" panose="02070309020205020404" pitchFamily="49" charset="0"/>
              </a:rPr>
              <a:t>6</a:t>
            </a:r>
            <a:r>
              <a:rPr lang="en-US" sz="1400" dirty="0">
                <a:solidFill>
                  <a:srgbClr val="000000"/>
                </a:solidFill>
                <a:latin typeface="Courier New" panose="02070309020205020404" pitchFamily="49" charset="0"/>
              </a:rPr>
              <a:t>-</a:t>
            </a:r>
            <a:r>
              <a:rPr lang="en-US" sz="1400" b="1" dirty="0">
                <a:solidFill>
                  <a:srgbClr val="008080"/>
                </a:solidFill>
                <a:latin typeface="Courier New" panose="02070309020205020404" pitchFamily="49" charset="0"/>
              </a:rPr>
              <a:t>9</a:t>
            </a:r>
            <a:endParaRPr lang="en-US" sz="1400" dirty="0">
              <a:solidFill>
                <a:srgbClr val="000000"/>
              </a:solidFill>
              <a:latin typeface="Courier New" panose="02070309020205020404" pitchFamily="49" charset="0"/>
            </a:endParaRPr>
          </a:p>
          <a:p>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responserate</a:t>
            </a:r>
            <a:endParaRPr lang="en-US" sz="1400" dirty="0">
              <a:solidFill>
                <a:srgbClr val="000000"/>
              </a:solidFill>
              <a:latin typeface="Courier New" panose="02070309020205020404" pitchFamily="49" charset="0"/>
            </a:endParaRPr>
          </a:p>
          <a:p>
            <a:r>
              <a:rPr lang="en-US" sz="1400" dirty="0">
                <a:solidFill>
                  <a:srgbClr val="000000"/>
                </a:solidFill>
                <a:latin typeface="Courier New" panose="02070309020205020404" pitchFamily="49" charset="0"/>
              </a:rPr>
              <a:t>		  size; </a:t>
            </a:r>
            <a:r>
              <a:rPr lang="en-US" sz="1400" dirty="0">
                <a:solidFill>
                  <a:srgbClr val="008000"/>
                </a:solidFill>
                <a:latin typeface="Courier New" panose="02070309020205020404" pitchFamily="49" charset="0"/>
              </a:rPr>
              <a:t>/*unbalanced sample sizes*/</a:t>
            </a:r>
            <a:endParaRPr lang="en-US" sz="1400" dirty="0">
              <a:solidFill>
                <a:srgbClr val="000000"/>
              </a:solidFill>
              <a:latin typeface="Courier New" panose="02070309020205020404" pitchFamily="49" charset="0"/>
            </a:endParaRPr>
          </a:p>
          <a:p>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DATALINES</a:t>
            </a:r>
            <a:r>
              <a:rPr lang="en-US" sz="1400" dirty="0">
                <a:solidFill>
                  <a:srgbClr val="000000"/>
                </a:solidFill>
                <a:latin typeface="Courier New" panose="02070309020205020404" pitchFamily="49" charset="0"/>
              </a:rPr>
              <a:t>;</a:t>
            </a:r>
          </a:p>
          <a:p>
            <a:r>
              <a:rPr lang="en-US" sz="1400" dirty="0">
                <a:solidFill>
                  <a:srgbClr val="000000"/>
                </a:solidFill>
                <a:latin typeface="Courier New" panose="02070309020205020404" pitchFamily="49" charset="0"/>
              </a:rPr>
              <a:t>LOW  </a:t>
            </a:r>
            <a:r>
              <a:rPr lang="en-US" sz="1400" dirty="0" err="1">
                <a:solidFill>
                  <a:srgbClr val="000000"/>
                </a:solidFill>
                <a:latin typeface="Courier New" panose="02070309020205020404" pitchFamily="49" charset="0"/>
              </a:rPr>
              <a:t>LOW</a:t>
            </a:r>
            <a:r>
              <a:rPr lang="en-US" sz="1400" dirty="0">
                <a:solidFill>
                  <a:srgbClr val="000000"/>
                </a:solidFill>
                <a:latin typeface="Courier New" panose="02070309020205020404" pitchFamily="49" charset="0"/>
              </a:rPr>
              <a:t> 	0.0135	10 </a:t>
            </a:r>
          </a:p>
          <a:p>
            <a:r>
              <a:rPr lang="en-US" sz="1400" dirty="0">
                <a:solidFill>
                  <a:srgbClr val="000000"/>
                </a:solidFill>
                <a:latin typeface="Courier New" panose="02070309020205020404" pitchFamily="49" charset="0"/>
              </a:rPr>
              <a:t>LOW  HIGH	0.0125	1	</a:t>
            </a:r>
          </a:p>
          <a:p>
            <a:r>
              <a:rPr lang="en-US" sz="1400" dirty="0">
                <a:solidFill>
                  <a:srgbClr val="000000"/>
                </a:solidFill>
                <a:latin typeface="Courier New" panose="02070309020205020404" pitchFamily="49" charset="0"/>
              </a:rPr>
              <a:t>HIGH LOW	</a:t>
            </a:r>
            <a:r>
              <a:rPr lang="en-US" sz="1400" dirty="0" smtClean="0">
                <a:solidFill>
                  <a:srgbClr val="000000"/>
                </a:solidFill>
                <a:latin typeface="Courier New" panose="02070309020205020404" pitchFamily="49" charset="0"/>
              </a:rPr>
              <a:t>	0.0110</a:t>
            </a:r>
            <a:r>
              <a:rPr lang="en-US" sz="1400" dirty="0">
                <a:solidFill>
                  <a:srgbClr val="000000"/>
                </a:solidFill>
                <a:latin typeface="Courier New" panose="02070309020205020404" pitchFamily="49" charset="0"/>
              </a:rPr>
              <a:t>	1	</a:t>
            </a:r>
          </a:p>
          <a:p>
            <a:r>
              <a:rPr lang="en-US" sz="1400" dirty="0">
                <a:solidFill>
                  <a:srgbClr val="000000"/>
                </a:solidFill>
                <a:latin typeface="Courier New" panose="02070309020205020404" pitchFamily="49" charset="0"/>
              </a:rPr>
              <a:t>HIGH </a:t>
            </a:r>
            <a:r>
              <a:rPr lang="en-US" sz="1400" dirty="0" err="1">
                <a:solidFill>
                  <a:srgbClr val="000000"/>
                </a:solidFill>
                <a:latin typeface="Courier New" panose="02070309020205020404" pitchFamily="49" charset="0"/>
              </a:rPr>
              <a:t>HIGH</a:t>
            </a:r>
            <a:r>
              <a:rPr lang="en-US" sz="1400" dirty="0">
                <a:solidFill>
                  <a:srgbClr val="000000"/>
                </a:solidFill>
                <a:latin typeface="Courier New" panose="02070309020205020404" pitchFamily="49" charset="0"/>
              </a:rPr>
              <a:t>	0.010	10</a:t>
            </a:r>
          </a:p>
          <a:p>
            <a:r>
              <a:rPr lang="en-US" sz="1400" dirty="0">
                <a:solidFill>
                  <a:srgbClr val="000000"/>
                </a:solidFill>
                <a:latin typeface="Courier New" panose="02070309020205020404" pitchFamily="49" charset="0"/>
              </a:rPr>
              <a:t>;</a:t>
            </a:r>
          </a:p>
          <a:p>
            <a:r>
              <a:rPr lang="en-US" sz="1400" b="1" dirty="0">
                <a:solidFill>
                  <a:srgbClr val="000080"/>
                </a:solidFill>
                <a:latin typeface="Courier New" panose="02070309020205020404" pitchFamily="49" charset="0"/>
              </a:rPr>
              <a:t>RUN</a:t>
            </a:r>
            <a:r>
              <a:rPr lang="en-US" sz="1400" dirty="0">
                <a:solidFill>
                  <a:srgbClr val="000000"/>
                </a:solidFill>
                <a:latin typeface="Courier New" panose="02070309020205020404" pitchFamily="49" charset="0"/>
              </a:rPr>
              <a:t>;</a:t>
            </a:r>
            <a:endParaRPr lang="en-US" sz="1400" dirty="0"/>
          </a:p>
        </p:txBody>
      </p:sp>
      <p:sp>
        <p:nvSpPr>
          <p:cNvPr id="6" name="Rectangle 5"/>
          <p:cNvSpPr/>
          <p:nvPr/>
        </p:nvSpPr>
        <p:spPr>
          <a:xfrm>
            <a:off x="6026426" y="2919247"/>
            <a:ext cx="6096000" cy="3600986"/>
          </a:xfrm>
          <a:prstGeom prst="rect">
            <a:avLst/>
          </a:prstGeom>
        </p:spPr>
        <p:txBody>
          <a:bodyPr>
            <a:spAutoFit/>
          </a:bodyPr>
          <a:lstStyle/>
          <a:p>
            <a:endParaRPr lang="en-US" dirty="0">
              <a:solidFill>
                <a:srgbClr val="000000"/>
              </a:solidFill>
              <a:latin typeface="Courier New" panose="02070309020205020404" pitchFamily="49" charset="0"/>
            </a:endParaRPr>
          </a:p>
          <a:p>
            <a:r>
              <a:rPr lang="en-US" sz="1400" dirty="0">
                <a:solidFill>
                  <a:srgbClr val="008000"/>
                </a:solidFill>
                <a:latin typeface="Courier New" panose="02070309020205020404" pitchFamily="49" charset="0"/>
              </a:rPr>
              <a:t>/* ASSUME THAT THERE IS NO INTERACTION!*/</a:t>
            </a:r>
            <a:endParaRPr lang="en-US" sz="1400" dirty="0">
              <a:solidFill>
                <a:srgbClr val="000000"/>
              </a:solidFill>
              <a:latin typeface="Courier New" panose="02070309020205020404" pitchFamily="49" charset="0"/>
            </a:endParaRPr>
          </a:p>
          <a:p>
            <a:r>
              <a:rPr lang="en-US" sz="1400" b="1" dirty="0">
                <a:solidFill>
                  <a:srgbClr val="000080"/>
                </a:solidFill>
                <a:latin typeface="Courier New" panose="02070309020205020404" pitchFamily="49" charset="0"/>
              </a:rPr>
              <a:t>PROC</a:t>
            </a:r>
            <a:r>
              <a:rPr lang="en-US" sz="1400" dirty="0">
                <a:solidFill>
                  <a:srgbClr val="000000"/>
                </a:solidFill>
                <a:latin typeface="Courier New" panose="02070309020205020404" pitchFamily="49" charset="0"/>
              </a:rPr>
              <a:t> </a:t>
            </a:r>
            <a:r>
              <a:rPr lang="en-US" sz="1400" b="1" dirty="0">
                <a:solidFill>
                  <a:srgbClr val="000080"/>
                </a:solidFill>
                <a:latin typeface="Courier New" panose="02070309020205020404" pitchFamily="49" charset="0"/>
              </a:rPr>
              <a:t>GLMPOWER</a:t>
            </a: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DATA</a:t>
            </a:r>
            <a:r>
              <a:rPr lang="en-US" sz="1400" dirty="0">
                <a:solidFill>
                  <a:srgbClr val="000000"/>
                </a:solidFill>
                <a:latin typeface="Courier New" panose="02070309020205020404" pitchFamily="49" charset="0"/>
              </a:rPr>
              <a:t>=CREDIT;</a:t>
            </a:r>
          </a:p>
          <a:p>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CLASS</a:t>
            </a:r>
            <a:r>
              <a:rPr lang="en-US" sz="1400" dirty="0">
                <a:solidFill>
                  <a:srgbClr val="000000"/>
                </a:solidFill>
                <a:latin typeface="Courier New" panose="02070309020205020404" pitchFamily="49" charset="0"/>
              </a:rPr>
              <a:t> intro </a:t>
            </a:r>
            <a:r>
              <a:rPr lang="en-US" sz="1400" dirty="0" err="1">
                <a:solidFill>
                  <a:srgbClr val="000000"/>
                </a:solidFill>
                <a:latin typeface="Courier New" panose="02070309020205020404" pitchFamily="49" charset="0"/>
              </a:rPr>
              <a:t>goto</a:t>
            </a:r>
            <a:r>
              <a:rPr lang="en-US" sz="1400" dirty="0">
                <a:solidFill>
                  <a:srgbClr val="000000"/>
                </a:solidFill>
                <a:latin typeface="Courier New" panose="02070309020205020404" pitchFamily="49" charset="0"/>
              </a:rPr>
              <a:t>;</a:t>
            </a:r>
          </a:p>
          <a:p>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MODEL</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responserate</a:t>
            </a:r>
            <a:r>
              <a:rPr lang="en-US" sz="1400" dirty="0">
                <a:solidFill>
                  <a:srgbClr val="000000"/>
                </a:solidFill>
                <a:latin typeface="Courier New" panose="02070309020205020404" pitchFamily="49" charset="0"/>
              </a:rPr>
              <a:t>= intro </a:t>
            </a:r>
            <a:r>
              <a:rPr lang="en-US" sz="1400" dirty="0" err="1">
                <a:solidFill>
                  <a:srgbClr val="000000"/>
                </a:solidFill>
                <a:latin typeface="Courier New" panose="02070309020205020404" pitchFamily="49" charset="0"/>
              </a:rPr>
              <a:t>goto</a:t>
            </a:r>
            <a:r>
              <a:rPr lang="en-US" sz="1400" dirty="0">
                <a:solidFill>
                  <a:srgbClr val="000000"/>
                </a:solidFill>
                <a:latin typeface="Courier New" panose="02070309020205020404" pitchFamily="49" charset="0"/>
              </a:rPr>
              <a:t>;</a:t>
            </a:r>
          </a:p>
          <a:p>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WEIGHT</a:t>
            </a:r>
            <a:r>
              <a:rPr lang="en-US" sz="1400" dirty="0">
                <a:solidFill>
                  <a:srgbClr val="000000"/>
                </a:solidFill>
                <a:latin typeface="Courier New" panose="02070309020205020404" pitchFamily="49" charset="0"/>
              </a:rPr>
              <a:t> size;</a:t>
            </a:r>
          </a:p>
          <a:p>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POWER</a:t>
            </a:r>
            <a:endParaRPr lang="en-US" sz="1400" dirty="0">
              <a:solidFill>
                <a:srgbClr val="000000"/>
              </a:solidFill>
              <a:latin typeface="Courier New" panose="02070309020205020404" pitchFamily="49" charset="0"/>
            </a:endParaRPr>
          </a:p>
          <a:p>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POWER</a:t>
            </a:r>
            <a:r>
              <a:rPr lang="en-US" sz="1400" dirty="0">
                <a:solidFill>
                  <a:srgbClr val="000000"/>
                </a:solidFill>
                <a:latin typeface="Courier New" panose="02070309020205020404" pitchFamily="49" charset="0"/>
              </a:rPr>
              <a:t>=</a:t>
            </a:r>
            <a:r>
              <a:rPr lang="en-US" sz="1400" b="1" dirty="0">
                <a:solidFill>
                  <a:srgbClr val="008080"/>
                </a:solidFill>
                <a:latin typeface="Courier New" panose="02070309020205020404" pitchFamily="49" charset="0"/>
              </a:rPr>
              <a:t>0.80</a:t>
            </a:r>
            <a:endParaRPr lang="en-US" sz="1400" dirty="0">
              <a:solidFill>
                <a:srgbClr val="000000"/>
              </a:solidFill>
              <a:latin typeface="Courier New" panose="02070309020205020404" pitchFamily="49" charset="0"/>
            </a:endParaRPr>
          </a:p>
          <a:p>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NTOTAL</a:t>
            </a:r>
            <a:r>
              <a:rPr lang="en-US" sz="1400" dirty="0">
                <a:solidFill>
                  <a:srgbClr val="000000"/>
                </a:solidFill>
                <a:latin typeface="Courier New" panose="02070309020205020404" pitchFamily="49" charset="0"/>
              </a:rPr>
              <a:t>=</a:t>
            </a:r>
            <a:r>
              <a:rPr lang="en-US" sz="1400" b="1" dirty="0">
                <a:solidFill>
                  <a:srgbClr val="008080"/>
                </a:solidFill>
                <a:latin typeface="Courier New" panose="02070309020205020404" pitchFamily="49" charset="0"/>
              </a:rPr>
              <a:t>.</a:t>
            </a:r>
            <a:endParaRPr lang="en-US" sz="1400" dirty="0">
              <a:solidFill>
                <a:srgbClr val="000000"/>
              </a:solidFill>
              <a:latin typeface="Courier New" panose="02070309020205020404" pitchFamily="49" charset="0"/>
            </a:endParaRPr>
          </a:p>
          <a:p>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STDDEV</a:t>
            </a: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%SYSFUNC</a:t>
            </a:r>
            <a:r>
              <a:rPr lang="en-US" sz="1400" dirty="0">
                <a:solidFill>
                  <a:srgbClr val="000000"/>
                </a:solidFill>
                <a:latin typeface="Courier New" panose="02070309020205020404" pitchFamily="49" charset="0"/>
              </a:rPr>
              <a:t>(SQRT(</a:t>
            </a:r>
            <a:r>
              <a:rPr lang="en-US" sz="1400" b="1" dirty="0">
                <a:solidFill>
                  <a:srgbClr val="008080"/>
                </a:solidFill>
                <a:latin typeface="Courier New" panose="02070309020205020404" pitchFamily="49" charset="0"/>
              </a:rPr>
              <a:t>0.01</a:t>
            </a:r>
            <a:r>
              <a:rPr lang="en-US" sz="1400" dirty="0">
                <a:solidFill>
                  <a:srgbClr val="000000"/>
                </a:solidFill>
                <a:latin typeface="Courier New" panose="02070309020205020404" pitchFamily="49" charset="0"/>
              </a:rPr>
              <a:t>*(</a:t>
            </a:r>
            <a:r>
              <a:rPr lang="en-US" sz="1400" b="1" dirty="0">
                <a:solidFill>
                  <a:srgbClr val="008080"/>
                </a:solidFill>
                <a:latin typeface="Courier New" panose="02070309020205020404" pitchFamily="49" charset="0"/>
              </a:rPr>
              <a:t>1</a:t>
            </a:r>
            <a:r>
              <a:rPr lang="en-US" sz="1400" dirty="0">
                <a:solidFill>
                  <a:srgbClr val="000000"/>
                </a:solidFill>
                <a:latin typeface="Courier New" panose="02070309020205020404" pitchFamily="49" charset="0"/>
              </a:rPr>
              <a:t>-</a:t>
            </a:r>
            <a:r>
              <a:rPr lang="en-US" sz="1400" b="1" dirty="0">
                <a:solidFill>
                  <a:srgbClr val="008080"/>
                </a:solidFill>
                <a:latin typeface="Courier New" panose="02070309020205020404" pitchFamily="49" charset="0"/>
              </a:rPr>
              <a:t>0.01</a:t>
            </a:r>
            <a:r>
              <a:rPr lang="en-US" sz="1400" dirty="0">
                <a:solidFill>
                  <a:srgbClr val="000000"/>
                </a:solidFill>
                <a:latin typeface="Courier New" panose="02070309020205020404" pitchFamily="49" charset="0"/>
              </a:rPr>
              <a:t>))) </a:t>
            </a:r>
            <a:r>
              <a:rPr lang="en-US" sz="1400" dirty="0">
                <a:solidFill>
                  <a:srgbClr val="0000FF"/>
                </a:solidFill>
                <a:latin typeface="Courier New" panose="02070309020205020404" pitchFamily="49" charset="0"/>
              </a:rPr>
              <a:t>%SYSFUNC</a:t>
            </a:r>
            <a:r>
              <a:rPr lang="en-US" sz="1400" dirty="0">
                <a:solidFill>
                  <a:srgbClr val="000000"/>
                </a:solidFill>
                <a:latin typeface="Courier New" panose="02070309020205020404" pitchFamily="49" charset="0"/>
              </a:rPr>
              <a:t>(SQRT(</a:t>
            </a:r>
            <a:r>
              <a:rPr lang="en-US" sz="1400" b="1" dirty="0">
                <a:solidFill>
                  <a:srgbClr val="008080"/>
                </a:solidFill>
                <a:latin typeface="Courier New" panose="02070309020205020404" pitchFamily="49" charset="0"/>
              </a:rPr>
              <a:t>0.0135</a:t>
            </a:r>
            <a:r>
              <a:rPr lang="en-US" sz="1400" dirty="0">
                <a:solidFill>
                  <a:srgbClr val="000000"/>
                </a:solidFill>
                <a:latin typeface="Courier New" panose="02070309020205020404" pitchFamily="49" charset="0"/>
              </a:rPr>
              <a:t>*(</a:t>
            </a:r>
            <a:r>
              <a:rPr lang="en-US" sz="1400" b="1" dirty="0">
                <a:solidFill>
                  <a:srgbClr val="008080"/>
                </a:solidFill>
                <a:latin typeface="Courier New" panose="02070309020205020404" pitchFamily="49" charset="0"/>
              </a:rPr>
              <a:t>1</a:t>
            </a:r>
            <a:r>
              <a:rPr lang="en-US" sz="1400" dirty="0">
                <a:solidFill>
                  <a:srgbClr val="000000"/>
                </a:solidFill>
                <a:latin typeface="Courier New" panose="02070309020205020404" pitchFamily="49" charset="0"/>
              </a:rPr>
              <a:t>-</a:t>
            </a:r>
            <a:r>
              <a:rPr lang="en-US" sz="1400" b="1" dirty="0">
                <a:solidFill>
                  <a:srgbClr val="008080"/>
                </a:solidFill>
                <a:latin typeface="Courier New" panose="02070309020205020404" pitchFamily="49" charset="0"/>
              </a:rPr>
              <a:t>0.0135</a:t>
            </a:r>
            <a:r>
              <a:rPr lang="en-US" sz="1400" dirty="0">
                <a:solidFill>
                  <a:srgbClr val="000000"/>
                </a:solidFill>
                <a:latin typeface="Courier New" panose="02070309020205020404" pitchFamily="49" charset="0"/>
              </a:rPr>
              <a:t>)));</a:t>
            </a:r>
          </a:p>
          <a:p>
            <a:r>
              <a:rPr lang="en-US" sz="1400" dirty="0">
                <a:solidFill>
                  <a:srgbClr val="000000"/>
                </a:solidFill>
                <a:latin typeface="Courier New" panose="02070309020205020404" pitchFamily="49" charset="0"/>
              </a:rPr>
              <a:t>						</a:t>
            </a:r>
            <a:r>
              <a:rPr lang="en-US" sz="1400" dirty="0" smtClean="0">
                <a:solidFill>
                  <a:srgbClr val="000000"/>
                </a:solidFill>
                <a:latin typeface="Courier New" panose="02070309020205020404" pitchFamily="49" charset="0"/>
              </a:rPr>
              <a:t>   </a:t>
            </a:r>
            <a:r>
              <a:rPr lang="en-US" sz="1400" dirty="0">
                <a:solidFill>
                  <a:srgbClr val="008000"/>
                </a:solidFill>
                <a:latin typeface="Courier New" panose="02070309020205020404" pitchFamily="49" charset="0"/>
              </a:rPr>
              <a:t>*standard deviation options</a:t>
            </a:r>
          </a:p>
          <a:p>
            <a:r>
              <a:rPr lang="en-US" sz="1400" dirty="0" smtClean="0">
                <a:solidFill>
                  <a:srgbClr val="008000"/>
                </a:solidFill>
                <a:latin typeface="Courier New" panose="02070309020205020404" pitchFamily="49" charset="0"/>
              </a:rPr>
              <a:t>*</a:t>
            </a:r>
            <a:r>
              <a:rPr lang="en-US" sz="1400" dirty="0">
                <a:solidFill>
                  <a:srgbClr val="008000"/>
                </a:solidFill>
                <a:latin typeface="Courier New" panose="02070309020205020404" pitchFamily="49" charset="0"/>
              </a:rPr>
              <a:t>based on binomial proportion</a:t>
            </a:r>
          </a:p>
          <a:p>
            <a:r>
              <a:rPr lang="en-US" sz="1400" dirty="0" smtClean="0">
                <a:solidFill>
                  <a:srgbClr val="008000"/>
                </a:solidFill>
                <a:latin typeface="Courier New" panose="02070309020205020404" pitchFamily="49" charset="0"/>
              </a:rPr>
              <a:t>*</a:t>
            </a:r>
            <a:r>
              <a:rPr lang="en-US" sz="1400" dirty="0">
                <a:solidFill>
                  <a:srgbClr val="008000"/>
                </a:solidFill>
                <a:latin typeface="Courier New" panose="02070309020205020404" pitchFamily="49" charset="0"/>
              </a:rPr>
              <a:t>approximating normality!;</a:t>
            </a:r>
            <a:endParaRPr lang="en-US" sz="1400" dirty="0">
              <a:solidFill>
                <a:srgbClr val="000000"/>
              </a:solidFill>
              <a:latin typeface="Courier New" panose="02070309020205020404" pitchFamily="49" charset="0"/>
            </a:endParaRPr>
          </a:p>
          <a:p>
            <a:r>
              <a:rPr lang="en-US" sz="1400" b="1" dirty="0">
                <a:solidFill>
                  <a:srgbClr val="000080"/>
                </a:solidFill>
                <a:latin typeface="Courier New" panose="02070309020205020404" pitchFamily="49" charset="0"/>
              </a:rPr>
              <a:t>RUN</a:t>
            </a:r>
            <a:r>
              <a:rPr lang="en-US" sz="1400" dirty="0">
                <a:solidFill>
                  <a:srgbClr val="000000"/>
                </a:solidFill>
                <a:latin typeface="Courier New" panose="02070309020205020404" pitchFamily="49" charset="0"/>
              </a:rPr>
              <a:t>;</a:t>
            </a:r>
            <a:endParaRPr lang="en-US" sz="1400" dirty="0"/>
          </a:p>
        </p:txBody>
      </p:sp>
      <p:sp>
        <p:nvSpPr>
          <p:cNvPr id="7" name="Oval 6"/>
          <p:cNvSpPr/>
          <p:nvPr/>
        </p:nvSpPr>
        <p:spPr>
          <a:xfrm>
            <a:off x="2946400" y="3075709"/>
            <a:ext cx="1052945" cy="16440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918036" y="4008582"/>
            <a:ext cx="1551709" cy="3786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endCxn id="7" idx="4"/>
          </p:cNvCxnSpPr>
          <p:nvPr/>
        </p:nvCxnSpPr>
        <p:spPr>
          <a:xfrm flipH="1" flipV="1">
            <a:off x="3472873" y="4719740"/>
            <a:ext cx="665018" cy="1034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72852" y="5754255"/>
            <a:ext cx="4715330" cy="646331"/>
          </a:xfrm>
          <a:prstGeom prst="rect">
            <a:avLst/>
          </a:prstGeom>
          <a:noFill/>
        </p:spPr>
        <p:txBody>
          <a:bodyPr wrap="none" rtlCol="0">
            <a:spAutoFit/>
          </a:bodyPr>
          <a:lstStyle/>
          <a:p>
            <a:r>
              <a:rPr lang="en-US" dirty="0" smtClean="0"/>
              <a:t>Our sample size weights LOW </a:t>
            </a:r>
            <a:r>
              <a:rPr lang="en-US" dirty="0" err="1" smtClean="0"/>
              <a:t>LOW</a:t>
            </a:r>
            <a:r>
              <a:rPr lang="en-US" dirty="0" smtClean="0"/>
              <a:t> and </a:t>
            </a:r>
          </a:p>
          <a:p>
            <a:r>
              <a:rPr lang="en-US" dirty="0" smtClean="0"/>
              <a:t>HIGH </a:t>
            </a:r>
            <a:r>
              <a:rPr lang="en-US" dirty="0" err="1" smtClean="0"/>
              <a:t>HIGH</a:t>
            </a:r>
            <a:r>
              <a:rPr lang="en-US" dirty="0" smtClean="0"/>
              <a:t> get the largest proportion of weights</a:t>
            </a:r>
            <a:endParaRPr lang="en-US" dirty="0"/>
          </a:p>
        </p:txBody>
      </p:sp>
      <p:cxnSp>
        <p:nvCxnSpPr>
          <p:cNvPr id="15" name="Straight Arrow Connector 14"/>
          <p:cNvCxnSpPr>
            <a:endCxn id="8" idx="4"/>
          </p:cNvCxnSpPr>
          <p:nvPr/>
        </p:nvCxnSpPr>
        <p:spPr>
          <a:xfrm flipV="1">
            <a:off x="4137891" y="4387273"/>
            <a:ext cx="3556000" cy="1366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14672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TotalTime>
  <Words>2177</Words>
  <Application>Microsoft Office PowerPoint</Application>
  <PresentationFormat>Widescreen</PresentationFormat>
  <Paragraphs>777</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Courier New</vt:lpstr>
      <vt:lpstr>Office Theme</vt:lpstr>
      <vt:lpstr>Power Revisited</vt:lpstr>
      <vt:lpstr>Last time…</vt:lpstr>
      <vt:lpstr>PowerPoint Presentation</vt:lpstr>
      <vt:lpstr>Example 1</vt:lpstr>
      <vt:lpstr>PowerPoint Presentation</vt:lpstr>
      <vt:lpstr>PowerPoint Presentation</vt:lpstr>
      <vt:lpstr>PowerPoint Presentation</vt:lpstr>
      <vt:lpstr>Example 2</vt:lpstr>
      <vt:lpstr>PowerPoint Presentation</vt:lpstr>
      <vt:lpstr>Assuming there is not an interaction</vt:lpstr>
      <vt:lpstr>PowerPoint Presentation</vt:lpstr>
      <vt:lpstr>PowerPoint Presentation</vt:lpstr>
      <vt:lpstr>At this point you need to ask a question. </vt:lpstr>
      <vt:lpstr>With a covariate. </vt:lpstr>
      <vt:lpstr>Example 3</vt:lpstr>
      <vt:lpstr>PowerPoint Presentation</vt:lpstr>
      <vt:lpstr>PowerPoint Presentation</vt:lpstr>
      <vt:lpstr>PowerPoint Presentation</vt:lpstr>
      <vt:lpstr>More on GLMPOWER</vt:lpstr>
      <vt:lpstr>Other Topics</vt:lpstr>
      <vt:lpstr>Light switch problem:</vt:lpstr>
      <vt:lpstr>In the form of a matrix: </vt:lpstr>
      <vt:lpstr>PowerPoint Presentation</vt:lpstr>
      <vt:lpstr>PowerPoint Presentation</vt:lpstr>
      <vt:lpstr>This is not fun in general, but SAS can do it</vt:lpstr>
      <vt:lpstr>PowerPoint Presentation</vt:lpstr>
      <vt:lpstr>Using FACTEX</vt:lpstr>
      <vt:lpstr>PowerPoint Presentation</vt:lpstr>
      <vt:lpstr>Partial output</vt:lpstr>
      <vt:lpstr>What about a resolution 4 design? </vt:lpstr>
      <vt:lpstr>PowerPoint Presentation</vt:lpstr>
      <vt:lpstr>FYI</vt:lpstr>
      <vt:lpstr>PowerPoint Presentation</vt:lpstr>
    </vt:vector>
  </TitlesOfParts>
  <Company>North Carolina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Revisited</dc:title>
  <dc:creator>Matt Wheeler</dc:creator>
  <cp:lastModifiedBy>Matt Wheeler</cp:lastModifiedBy>
  <cp:revision>26</cp:revision>
  <dcterms:created xsi:type="dcterms:W3CDTF">2018-12-31T16:41:06Z</dcterms:created>
  <dcterms:modified xsi:type="dcterms:W3CDTF">2018-12-31T20:55:01Z</dcterms:modified>
</cp:coreProperties>
</file>