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36"/>
  </p:notesMasterIdLst>
  <p:handoutMasterIdLst>
    <p:handoutMasterId r:id="rId37"/>
  </p:handout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56" r:id="rId17"/>
    <p:sldId id="258" r:id="rId18"/>
    <p:sldId id="259" r:id="rId19"/>
    <p:sldId id="260" r:id="rId20"/>
    <p:sldId id="261" r:id="rId21"/>
    <p:sldId id="263" r:id="rId22"/>
    <p:sldId id="264" r:id="rId23"/>
    <p:sldId id="269" r:id="rId24"/>
    <p:sldId id="299" r:id="rId25"/>
    <p:sldId id="265" r:id="rId26"/>
    <p:sldId id="266" r:id="rId27"/>
    <p:sldId id="267" r:id="rId28"/>
    <p:sldId id="268" r:id="rId29"/>
    <p:sldId id="270" r:id="rId30"/>
    <p:sldId id="272" r:id="rId31"/>
    <p:sldId id="273" r:id="rId32"/>
    <p:sldId id="282" r:id="rId33"/>
    <p:sldId id="283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5" d="100"/>
          <a:sy n="115" d="100"/>
        </p:scale>
        <p:origin x="2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1/22/2019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terms/e/expectedreturn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Nonlinear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35959" y="5552204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64559" y="5747181"/>
            <a:ext cx="304800" cy="381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69359" y="6099030"/>
            <a:ext cx="342900" cy="2532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81664" y="6305766"/>
            <a:ext cx="533400" cy="1426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7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59626" y="555682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55899" y="5728709"/>
            <a:ext cx="304800" cy="381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76286" y="6079517"/>
            <a:ext cx="342900" cy="2532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9000" y="6308595"/>
            <a:ext cx="533400" cy="1426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67018" y="6256733"/>
            <a:ext cx="533400" cy="1916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59626" y="5556826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55899" y="5728709"/>
            <a:ext cx="304800" cy="381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76286" y="6079517"/>
            <a:ext cx="342900" cy="2532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9000" y="6308595"/>
            <a:ext cx="533400" cy="1426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50855" y="6291858"/>
            <a:ext cx="544945" cy="1925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57914" y="6308595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38" y="1905000"/>
            <a:ext cx="7791450" cy="39338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4000" y="3810000"/>
            <a:ext cx="11430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81800" y="4953000"/>
            <a:ext cx="11430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Minimum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61415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1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where we start determines our answer!</a:t>
            </a:r>
          </a:p>
          <a:p>
            <a:r>
              <a:rPr lang="en-US" dirty="0" smtClean="0"/>
              <a:t>In </a:t>
            </a:r>
            <a:r>
              <a:rPr lang="en-US" dirty="0"/>
              <a:t>cases with both local and global optima, there is </a:t>
            </a:r>
            <a:r>
              <a:rPr lang="en-US" dirty="0" smtClean="0"/>
              <a:t>no guarantee </a:t>
            </a:r>
            <a:r>
              <a:rPr lang="en-US" dirty="0"/>
              <a:t>that a single run will produce the correct answer.</a:t>
            </a:r>
          </a:p>
          <a:p>
            <a:r>
              <a:rPr lang="en-US" dirty="0" smtClean="0"/>
              <a:t>The </a:t>
            </a:r>
            <a:r>
              <a:rPr lang="en-US" dirty="0"/>
              <a:t>best method is to try many different starting points to </a:t>
            </a:r>
            <a:r>
              <a:rPr lang="en-US" dirty="0" smtClean="0"/>
              <a:t>get an </a:t>
            </a:r>
            <a:r>
              <a:rPr lang="en-US" dirty="0"/>
              <a:t>idea of how good our answer actually is.</a:t>
            </a:r>
          </a:p>
        </p:txBody>
      </p:sp>
    </p:spTree>
    <p:extLst>
      <p:ext uri="{BB962C8B-B14F-4D97-AF65-F5344CB8AC3E}">
        <p14:creationId xmlns:p14="http://schemas.microsoft.com/office/powerpoint/2010/main" val="23790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Portfolio Optimization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Portfolio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/>
              <a:t>portfolio</a:t>
            </a:r>
            <a:r>
              <a:rPr lang="en-US" dirty="0"/>
              <a:t> is a collection of assets where the investor </a:t>
            </a:r>
            <a:r>
              <a:rPr lang="en-US" dirty="0" smtClean="0"/>
              <a:t>chooses the </a:t>
            </a:r>
            <a:r>
              <a:rPr lang="en-US" dirty="0"/>
              <a:t>investment amount of each investment in the portfolio.</a:t>
            </a:r>
          </a:p>
          <a:p>
            <a:r>
              <a:rPr lang="en-US" dirty="0" smtClean="0"/>
              <a:t>Portfolio </a:t>
            </a:r>
            <a:r>
              <a:rPr lang="en-US" dirty="0"/>
              <a:t>performance is typically measured by total value </a:t>
            </a:r>
            <a:r>
              <a:rPr lang="en-US" dirty="0" smtClean="0"/>
              <a:t>of the </a:t>
            </a:r>
            <a:r>
              <a:rPr lang="en-US" dirty="0"/>
              <a:t>portfolio at the end of a period of time.</a:t>
            </a:r>
          </a:p>
          <a:p>
            <a:r>
              <a:rPr lang="en-US" dirty="0" smtClean="0"/>
              <a:t>To </a:t>
            </a:r>
            <a:r>
              <a:rPr lang="en-US" dirty="0"/>
              <a:t>determine how much to allocate in each part of a </a:t>
            </a:r>
            <a:r>
              <a:rPr lang="en-US" dirty="0" smtClean="0"/>
              <a:t>portfolio, two </a:t>
            </a:r>
            <a:r>
              <a:rPr lang="en-US" dirty="0"/>
              <a:t>things must be considered – risk and return.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versus Return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Return </a:t>
            </a:r>
            <a:r>
              <a:rPr lang="en-US" dirty="0" smtClean="0"/>
              <a:t>–growth </a:t>
            </a:r>
            <a:r>
              <a:rPr lang="en-US" dirty="0"/>
              <a:t>in the value of an </a:t>
            </a:r>
            <a:r>
              <a:rPr lang="en-US" dirty="0" smtClean="0"/>
              <a:t>asset (can also be percentage growth)</a:t>
            </a:r>
            <a:endParaRPr lang="en-US" dirty="0"/>
          </a:p>
          <a:p>
            <a:r>
              <a:rPr lang="en-US" b="1" dirty="0" smtClean="0"/>
              <a:t>Risk </a:t>
            </a:r>
            <a:r>
              <a:rPr lang="en-US" dirty="0"/>
              <a:t>– variability / volatility associated with the returns on </a:t>
            </a:r>
            <a:r>
              <a:rPr lang="en-US" dirty="0" smtClean="0"/>
              <a:t>the stock (can use standard deviation or variance)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look at historical data to estimate both risk and return.</a:t>
            </a:r>
          </a:p>
          <a:p>
            <a:r>
              <a:rPr lang="en-US" dirty="0" smtClean="0"/>
              <a:t>Example</a:t>
            </a:r>
            <a:r>
              <a:rPr lang="en-US" dirty="0"/>
              <a:t>: overall means and variance over a </a:t>
            </a:r>
            <a:r>
              <a:rPr lang="en-US" dirty="0" smtClean="0"/>
              <a:t>certain period </a:t>
            </a:r>
            <a:r>
              <a:rPr lang="en-US" dirty="0"/>
              <a:t>of </a:t>
            </a:r>
            <a:r>
              <a:rPr lang="en-US" dirty="0" smtClean="0"/>
              <a:t>time (use historical data).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a portfolio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24722" y="1600200"/>
            <a:ext cx="7498080" cy="4800600"/>
          </a:xfrm>
        </p:spPr>
        <p:txBody>
          <a:bodyPr/>
          <a:lstStyle/>
          <a:p>
            <a:r>
              <a:rPr lang="en-US" dirty="0" smtClean="0"/>
              <a:t> When optimizing a portfolio, we focus on risk and return, therefore, we could either:</a:t>
            </a:r>
          </a:p>
          <a:p>
            <a:pPr marL="82296" indent="0">
              <a:buNone/>
            </a:pPr>
            <a:r>
              <a:rPr lang="en-US" dirty="0" smtClean="0"/>
              <a:t>1</a:t>
            </a:r>
            <a:r>
              <a:rPr lang="en-US" dirty="0"/>
              <a:t>. Minimize risk for a given return (typical)</a:t>
            </a:r>
          </a:p>
          <a:p>
            <a:pPr marL="82296" indent="0">
              <a:buNone/>
            </a:pPr>
            <a:r>
              <a:rPr lang="en-US" dirty="0"/>
              <a:t>2. Maximize return for a given risk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04" y="1981200"/>
            <a:ext cx="7753196" cy="4410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Optimization Example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There are 4 main types of optimization problems</a:t>
            </a:r>
            <a:r>
              <a:rPr lang="en-US" dirty="0" smtClean="0"/>
              <a:t>: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1. Linear Programming </a:t>
            </a:r>
            <a:r>
              <a:rPr lang="en-US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constraints are linear.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2. Integer Linear Programming </a:t>
            </a:r>
            <a:r>
              <a:rPr lang="en-US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constraints are linear but decision variables must be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integers.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3. Mixed Integer Linear Programming </a:t>
            </a:r>
            <a:r>
              <a:rPr lang="en-US" dirty="0"/>
              <a:t>– same as ILP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only some decision variables restricted to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integers.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4. Non-linear Programming </a:t>
            </a:r>
            <a:r>
              <a:rPr lang="en-US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constraints continuous but not all linear.</a:t>
            </a:r>
          </a:p>
        </p:txBody>
      </p:sp>
    </p:spTree>
    <p:extLst>
      <p:ext uri="{BB962C8B-B14F-4D97-AF65-F5344CB8AC3E}">
        <p14:creationId xmlns:p14="http://schemas.microsoft.com/office/powerpoint/2010/main" val="316730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Optimization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0804" y="1981200"/>
            <a:ext cx="7753196" cy="4748292"/>
            <a:chOff x="1390804" y="1981200"/>
            <a:chExt cx="7753196" cy="47482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804" y="1981200"/>
              <a:ext cx="7753196" cy="441007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4572000"/>
              <a:ext cx="6938962" cy="2157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04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Optimization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90804" y="1981200"/>
            <a:ext cx="7753196" cy="4876800"/>
            <a:chOff x="1390804" y="1981200"/>
            <a:chExt cx="7753196" cy="4876800"/>
          </a:xfrm>
        </p:grpSpPr>
        <p:grpSp>
          <p:nvGrpSpPr>
            <p:cNvPr id="3" name="Group 2"/>
            <p:cNvGrpSpPr/>
            <p:nvPr/>
          </p:nvGrpSpPr>
          <p:grpSpPr>
            <a:xfrm>
              <a:off x="1390804" y="1981200"/>
              <a:ext cx="7753196" cy="4748292"/>
              <a:chOff x="1390804" y="1981200"/>
              <a:chExt cx="7753196" cy="474829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804" y="1981200"/>
                <a:ext cx="7753196" cy="441007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5000" y="4572000"/>
                <a:ext cx="6938962" cy="2157492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1200" y="4657725"/>
              <a:ext cx="6497038" cy="2200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2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of a portfolio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8095488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Risk of a portfolio is the variation (volatility of the portfolio)….</a:t>
                </a:r>
              </a:p>
              <a:p>
                <a:r>
                  <a:rPr lang="en-US" dirty="0" smtClean="0"/>
                  <a:t>Need to go back to statistics, where we define </a:t>
                </a:r>
                <a:r>
                  <a:rPr lang="en-US" dirty="0" err="1" smtClean="0"/>
                  <a:t>Cov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</a:t>
                </a:r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82296" indent="0">
                  <a:buNone/>
                </a:pPr>
                <a:endParaRPr lang="en-US" dirty="0"/>
              </a:p>
              <a:p>
                <a:r>
                  <a:rPr lang="en-US" dirty="0" smtClean="0"/>
                  <a:t>We want to find the </a:t>
                </a:r>
                <a:r>
                  <a:rPr lang="en-US" dirty="0" err="1" smtClean="0"/>
                  <a:t>Cov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i="1" dirty="0"/>
                  <a:t>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i="1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3</a:t>
                </a:r>
                <a:r>
                  <a:rPr lang="en-US" i="1" dirty="0"/>
                  <a:t>r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4</a:t>
                </a:r>
                <a:r>
                  <a:rPr lang="en-US" i="1" dirty="0"/>
                  <a:t>r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5</a:t>
                </a:r>
                <a:r>
                  <a:rPr lang="en-US" i="1" dirty="0"/>
                  <a:t>r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</a:t>
                </a:r>
              </a:p>
              <a:p>
                <a:pPr marL="82296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 are the proportion in each stock and </a:t>
                </a:r>
                <a:r>
                  <a:rPr lang="en-US" i="1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…</a:t>
                </a:r>
                <a:r>
                  <a:rPr lang="en-US" i="1" dirty="0"/>
                  <a:t>r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 are the returns for each stock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+…+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8095488" cy="4800600"/>
              </a:xfrm>
              <a:blipFill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0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Matrix form… (bet you thought you wouldn’t see this again….)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5412572" cy="12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67000"/>
                <a:ext cx="5412572" cy="12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2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Optimization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0430" y="1981200"/>
            <a:ext cx="7936676" cy="4789785"/>
            <a:chOff x="1180430" y="1981200"/>
            <a:chExt cx="7936676" cy="47897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0430" y="1981200"/>
              <a:ext cx="7936676" cy="45386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5334000"/>
              <a:ext cx="6629400" cy="1436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89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2192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 portfolio;</a:t>
            </a:r>
          </a:p>
          <a:p>
            <a:r>
              <a:rPr lang="en-US" dirty="0"/>
              <a:t>input Computer Chemical Power Auto Electronics;</a:t>
            </a:r>
          </a:p>
          <a:p>
            <a:r>
              <a:rPr lang="en-US" dirty="0"/>
              <a:t>cards;</a:t>
            </a:r>
          </a:p>
          <a:p>
            <a:r>
              <a:rPr lang="en-US" dirty="0"/>
              <a:t>0.22816	-0.07205	0.0173	0.22266	0.08202</a:t>
            </a:r>
          </a:p>
          <a:p>
            <a:r>
              <a:rPr lang="en-US" dirty="0"/>
              <a:t>0.09134	0.02588	0.05646	0.01278	-0.03499</a:t>
            </a:r>
          </a:p>
          <a:p>
            <a:r>
              <a:rPr lang="en-US" dirty="0"/>
              <a:t>-0.01288	-0.04771	0.0228	0.00379	0.01662</a:t>
            </a:r>
          </a:p>
          <a:p>
            <a:r>
              <a:rPr lang="en-US" dirty="0"/>
              <a:t>-0.17196	0.06343	0	0.04101	-0.07496</a:t>
            </a:r>
          </a:p>
          <a:p>
            <a:r>
              <a:rPr lang="en-US" dirty="0"/>
              <a:t>0.16557	0.0367	0.0051	0.07576	-0.0081</a:t>
            </a:r>
          </a:p>
          <a:p>
            <a:r>
              <a:rPr lang="en-US" dirty="0" smtClean="0"/>
              <a:t>•••</a:t>
            </a:r>
          </a:p>
          <a:p>
            <a:r>
              <a:rPr lang="en-US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608" y="4572000"/>
            <a:ext cx="66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years of monthly stock returns from these 5 stocks (i.e. 24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9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sets in SAS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17638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proc</a:t>
            </a:r>
            <a:r>
              <a:rPr lang="en-US" b="1" dirty="0"/>
              <a:t> </a:t>
            </a:r>
            <a:r>
              <a:rPr lang="en-US" b="1" dirty="0" err="1"/>
              <a:t>corr</a:t>
            </a:r>
            <a:r>
              <a:rPr lang="en-US" b="1" dirty="0"/>
              <a:t> </a:t>
            </a:r>
            <a:r>
              <a:rPr lang="en-US" dirty="0"/>
              <a:t>data=portfolio </a:t>
            </a:r>
            <a:r>
              <a:rPr lang="en-US" dirty="0" err="1"/>
              <a:t>cov</a:t>
            </a:r>
            <a:r>
              <a:rPr lang="en-US" dirty="0"/>
              <a:t> out=</a:t>
            </a:r>
            <a:r>
              <a:rPr lang="en-US" dirty="0" err="1"/>
              <a:t>Corr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Computer Chemical Power Auto Electronics;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r>
              <a:rPr lang="en-US" b="1" dirty="0"/>
              <a:t>data </a:t>
            </a:r>
            <a:r>
              <a:rPr lang="en-US" dirty="0" err="1"/>
              <a:t>Cov</a:t>
            </a:r>
            <a:r>
              <a:rPr lang="en-US" dirty="0"/>
              <a:t>;</a:t>
            </a:r>
          </a:p>
          <a:p>
            <a:r>
              <a:rPr lang="en-US" dirty="0"/>
              <a:t>set </a:t>
            </a:r>
            <a:r>
              <a:rPr lang="en-US" dirty="0" err="1"/>
              <a:t>Corr</a:t>
            </a:r>
            <a:r>
              <a:rPr lang="en-US" dirty="0"/>
              <a:t>;</a:t>
            </a:r>
          </a:p>
          <a:p>
            <a:r>
              <a:rPr lang="en-US" dirty="0"/>
              <a:t>where _TYPE_='COV';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r>
              <a:rPr lang="en-US" b="1" dirty="0"/>
              <a:t>data </a:t>
            </a:r>
            <a:r>
              <a:rPr lang="en-US" dirty="0"/>
              <a:t>Mean;</a:t>
            </a:r>
          </a:p>
          <a:p>
            <a:r>
              <a:rPr lang="en-US" dirty="0"/>
              <a:t>set </a:t>
            </a:r>
            <a:r>
              <a:rPr lang="en-US" dirty="0" err="1"/>
              <a:t>Corr</a:t>
            </a:r>
            <a:r>
              <a:rPr lang="en-US" dirty="0"/>
              <a:t>;</a:t>
            </a:r>
          </a:p>
          <a:p>
            <a:r>
              <a:rPr lang="en-US" dirty="0"/>
              <a:t>where _TYPE_='MEAN';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834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</a:t>
            </a:r>
            <a:r>
              <a:rPr lang="en-US" dirty="0" smtClean="0"/>
              <a:t>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0744"/>
            <a:ext cx="8552688" cy="3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4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417638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proc</a:t>
            </a:r>
            <a:r>
              <a:rPr lang="en-US" sz="1600" b="1" dirty="0"/>
              <a:t> </a:t>
            </a:r>
            <a:r>
              <a:rPr lang="en-US" sz="1600" b="1" dirty="0" err="1"/>
              <a:t>optmodel</a:t>
            </a:r>
            <a:r>
              <a:rPr lang="en-US" sz="1600" dirty="0"/>
              <a:t>;</a:t>
            </a:r>
          </a:p>
          <a:p>
            <a:r>
              <a:rPr lang="en-US" sz="1600" dirty="0"/>
              <a:t>	set &lt;</a:t>
            </a:r>
            <a:r>
              <a:rPr lang="en-US" sz="1600" dirty="0" err="1"/>
              <a:t>str</a:t>
            </a:r>
            <a:r>
              <a:rPr lang="en-US" sz="1600" dirty="0"/>
              <a:t>&gt; Assets1, Assets2, Assets3;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num</a:t>
            </a:r>
            <a:r>
              <a:rPr lang="en-US" sz="1600" dirty="0"/>
              <a:t> Covariance{Assets1,Assets2};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num</a:t>
            </a:r>
            <a:r>
              <a:rPr lang="en-US" sz="1600" dirty="0"/>
              <a:t> Mean{Assets1};</a:t>
            </a:r>
          </a:p>
          <a:p>
            <a:r>
              <a:rPr lang="en-US" sz="1600" dirty="0"/>
              <a:t>	read data </a:t>
            </a:r>
            <a:r>
              <a:rPr lang="en-US" sz="1600" dirty="0" err="1"/>
              <a:t>Cov</a:t>
            </a:r>
            <a:r>
              <a:rPr lang="en-US" sz="1600" dirty="0"/>
              <a:t> into Assets1=[_NAME_];</a:t>
            </a:r>
          </a:p>
          <a:p>
            <a:r>
              <a:rPr lang="en-US" sz="1600" dirty="0"/>
              <a:t>	read data </a:t>
            </a:r>
            <a:r>
              <a:rPr lang="en-US" sz="1600" dirty="0" err="1"/>
              <a:t>Cov</a:t>
            </a:r>
            <a:r>
              <a:rPr lang="en-US" sz="1600" dirty="0"/>
              <a:t> into Assets2=[_NAME_] {</a:t>
            </a:r>
            <a:r>
              <a:rPr lang="en-US" sz="1600" dirty="0" err="1"/>
              <a:t>i</a:t>
            </a:r>
            <a:r>
              <a:rPr lang="en-US" sz="1600" dirty="0"/>
              <a:t> in Assets1} &lt;Covariance[</a:t>
            </a:r>
            <a:r>
              <a:rPr lang="en-US" sz="1600" dirty="0" err="1"/>
              <a:t>i</a:t>
            </a:r>
            <a:r>
              <a:rPr lang="en-US" sz="1600" dirty="0"/>
              <a:t>,_NAME_]=col(</a:t>
            </a:r>
            <a:r>
              <a:rPr lang="en-US" sz="1600" dirty="0" err="1"/>
              <a:t>i</a:t>
            </a:r>
            <a:r>
              <a:rPr lang="en-US" sz="1600" dirty="0"/>
              <a:t>)&gt;;</a:t>
            </a:r>
          </a:p>
          <a:p>
            <a:r>
              <a:rPr lang="en-US" sz="1600" dirty="0"/>
              <a:t>	read data Mean into Assets3=[_NAME_] {</a:t>
            </a:r>
            <a:r>
              <a:rPr lang="en-US" sz="1600" dirty="0" err="1"/>
              <a:t>i</a:t>
            </a:r>
            <a:r>
              <a:rPr lang="en-US" sz="1600" dirty="0"/>
              <a:t> in Assets1} &lt;Mean[</a:t>
            </a:r>
            <a:r>
              <a:rPr lang="en-US" sz="1600" dirty="0" err="1"/>
              <a:t>i</a:t>
            </a:r>
            <a:r>
              <a:rPr lang="en-US" sz="1600" dirty="0"/>
              <a:t>]=col(</a:t>
            </a:r>
            <a:r>
              <a:rPr lang="en-US" sz="1600" dirty="0" err="1"/>
              <a:t>i</a:t>
            </a:r>
            <a:r>
              <a:rPr lang="en-US" sz="1600" dirty="0"/>
              <a:t>)&gt;;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Proportion{Assets1}&gt;=</a:t>
            </a:r>
            <a:r>
              <a:rPr lang="en-US" sz="1600" b="1" dirty="0"/>
              <a:t>0</a:t>
            </a:r>
            <a:r>
              <a:rPr lang="en-US" sz="1600" dirty="0"/>
              <a:t> </a:t>
            </a:r>
            <a:r>
              <a:rPr lang="en-US" sz="1600" dirty="0" err="1"/>
              <a:t>init</a:t>
            </a:r>
            <a:r>
              <a:rPr lang="en-US" sz="1600" dirty="0"/>
              <a:t> </a:t>
            </a:r>
            <a:r>
              <a:rPr lang="en-US" sz="1600" b="1" dirty="0"/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min Risk = sum{</a:t>
            </a:r>
            <a:r>
              <a:rPr lang="en-US" sz="1600" dirty="0" err="1"/>
              <a:t>i</a:t>
            </a:r>
            <a:r>
              <a:rPr lang="en-US" sz="1600" dirty="0"/>
              <a:t> in Assets1}(sum{j in Assets1}Proportion[</a:t>
            </a:r>
            <a:r>
              <a:rPr lang="en-US" sz="1600" dirty="0" err="1"/>
              <a:t>i</a:t>
            </a:r>
            <a:r>
              <a:rPr lang="en-US" sz="1600" dirty="0"/>
              <a:t>]*Covariance[</a:t>
            </a:r>
            <a:r>
              <a:rPr lang="en-US" sz="1600" dirty="0" err="1"/>
              <a:t>i,j</a:t>
            </a:r>
            <a:r>
              <a:rPr lang="en-US" sz="1600" dirty="0"/>
              <a:t>]*Proportion[j]);</a:t>
            </a:r>
          </a:p>
          <a:p>
            <a:r>
              <a:rPr lang="en-US" sz="1600" dirty="0"/>
              <a:t>	con Return: </a:t>
            </a:r>
            <a:r>
              <a:rPr lang="en-US" sz="1600" b="1" dirty="0"/>
              <a:t>0.015</a:t>
            </a:r>
            <a:r>
              <a:rPr lang="en-US" sz="1600" dirty="0"/>
              <a:t> &lt;= sum{</a:t>
            </a:r>
            <a:r>
              <a:rPr lang="en-US" sz="1600" dirty="0" err="1"/>
              <a:t>i</a:t>
            </a:r>
            <a:r>
              <a:rPr lang="en-US" sz="1600" dirty="0"/>
              <a:t> in Assets1}Proportion[</a:t>
            </a:r>
            <a:r>
              <a:rPr lang="en-US" sz="1600" dirty="0" err="1"/>
              <a:t>i</a:t>
            </a:r>
            <a:r>
              <a:rPr lang="en-US" sz="1600" dirty="0"/>
              <a:t>]*Mean[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it-IT" sz="1600" dirty="0"/>
              <a:t>	con Sum: </a:t>
            </a:r>
            <a:r>
              <a:rPr lang="it-IT" sz="1600" b="1" dirty="0"/>
              <a:t>1</a:t>
            </a:r>
            <a:r>
              <a:rPr lang="it-IT" sz="1600" dirty="0"/>
              <a:t> = sum{i in Assets1}Proportion[i];</a:t>
            </a:r>
          </a:p>
          <a:p>
            <a:r>
              <a:rPr lang="en-US" sz="1600" dirty="0"/>
              <a:t>	solve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print </a:t>
            </a:r>
            <a:r>
              <a:rPr lang="en-US" sz="1600" dirty="0"/>
              <a:t>Covariance Mean;</a:t>
            </a:r>
          </a:p>
          <a:p>
            <a:r>
              <a:rPr lang="en-US" sz="1600" dirty="0"/>
              <a:t>print Proportion 'Sum ='(sum{</a:t>
            </a:r>
            <a:r>
              <a:rPr lang="en-US" sz="1600" dirty="0" err="1"/>
              <a:t>i</a:t>
            </a:r>
            <a:r>
              <a:rPr lang="en-US" sz="1600" dirty="0"/>
              <a:t> in Assets1}Proportion[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r>
              <a:rPr lang="en-US" sz="1600" b="1" dirty="0"/>
              <a:t>quit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610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3609814" cy="6148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92" y="800099"/>
            <a:ext cx="4998261" cy="5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There are 4 main types of optimization problems</a:t>
            </a:r>
            <a:r>
              <a:rPr lang="en-US" dirty="0" smtClean="0"/>
              <a:t>: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trike="sngStrike" dirty="0"/>
              <a:t>1. Linear Programming </a:t>
            </a:r>
            <a:r>
              <a:rPr lang="en-US" strike="sngStrike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trike="sngStrike" dirty="0"/>
              <a:t>constraints are linear.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trike="sngStrike" dirty="0"/>
              <a:t>2. Integer Linear Programming </a:t>
            </a:r>
            <a:r>
              <a:rPr lang="en-US" strike="sngStrike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trike="sngStrike" dirty="0"/>
              <a:t>constraints are linear but decision variables must be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trike="sngStrike" dirty="0"/>
              <a:t>integers.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trike="sngStrike" dirty="0"/>
              <a:t>3. Mixed Integer Linear Programming </a:t>
            </a:r>
            <a:r>
              <a:rPr lang="en-US" strike="sngStrike" dirty="0"/>
              <a:t>– same as ILP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trike="sngStrike" dirty="0"/>
              <a:t>with only some decision variables restricted to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trike="sngStrike" dirty="0"/>
              <a:t>integers.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4. Non-linear Programming </a:t>
            </a:r>
            <a:r>
              <a:rPr lang="en-US" dirty="0"/>
              <a:t>– objective function and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constraints continuous but not all linear.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4876800"/>
            <a:ext cx="7086600" cy="990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9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09700"/>
            <a:ext cx="3771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2192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setwd</a:t>
            </a:r>
            <a:r>
              <a:rPr lang="en-US" dirty="0"/>
              <a:t>('C:/Users/Susan/Google Drive/Optimization')</a:t>
            </a:r>
          </a:p>
          <a:p>
            <a:r>
              <a:rPr lang="en-US" dirty="0" smtClean="0"/>
              <a:t>port=</a:t>
            </a:r>
            <a:r>
              <a:rPr lang="en-US" dirty="0" err="1" smtClean="0"/>
              <a:t>read.table</a:t>
            </a:r>
            <a:r>
              <a:rPr lang="en-US" dirty="0"/>
              <a:t>('portfolio_r.csv',</a:t>
            </a:r>
            <a:r>
              <a:rPr lang="en-US" dirty="0" err="1"/>
              <a:t>sep</a:t>
            </a:r>
            <a:r>
              <a:rPr lang="en-US" dirty="0"/>
              <a:t>=',',header=T)</a:t>
            </a:r>
          </a:p>
          <a:p>
            <a:r>
              <a:rPr lang="en-US" dirty="0" err="1" smtClean="0"/>
              <a:t>mean.vec</a:t>
            </a:r>
            <a:r>
              <a:rPr lang="en-US" dirty="0" smtClean="0"/>
              <a:t>=apply(port,2,mean</a:t>
            </a:r>
            <a:r>
              <a:rPr lang="en-US" dirty="0"/>
              <a:t>)</a:t>
            </a:r>
          </a:p>
          <a:p>
            <a:r>
              <a:rPr lang="en-US" dirty="0" err="1" smtClean="0"/>
              <a:t>cov.vec</a:t>
            </a:r>
            <a:r>
              <a:rPr lang="en-US" dirty="0" smtClean="0"/>
              <a:t>=</a:t>
            </a:r>
            <a:r>
              <a:rPr lang="en-US" dirty="0" err="1" smtClean="0"/>
              <a:t>cov</a:t>
            </a:r>
            <a:r>
              <a:rPr lang="en-US" dirty="0" smtClean="0"/>
              <a:t>(port)</a:t>
            </a:r>
          </a:p>
          <a:p>
            <a:r>
              <a:rPr lang="en-US" dirty="0"/>
              <a:t>library(</a:t>
            </a:r>
            <a:r>
              <a:rPr lang="en-US" dirty="0" err="1"/>
              <a:t>quadprog</a:t>
            </a:r>
            <a:r>
              <a:rPr lang="en-US" dirty="0"/>
              <a:t>)</a:t>
            </a:r>
          </a:p>
          <a:p>
            <a:r>
              <a:rPr lang="en-US" dirty="0" err="1"/>
              <a:t>Dmat</a:t>
            </a:r>
            <a:r>
              <a:rPr lang="en-US" dirty="0"/>
              <a:t>=</a:t>
            </a:r>
            <a:r>
              <a:rPr lang="en-US" dirty="0" err="1"/>
              <a:t>cov.vec</a:t>
            </a:r>
            <a:endParaRPr lang="en-US" dirty="0"/>
          </a:p>
          <a:p>
            <a:r>
              <a:rPr lang="en-US" dirty="0" err="1"/>
              <a:t>dvec</a:t>
            </a:r>
            <a:r>
              <a:rPr lang="en-US" dirty="0"/>
              <a:t>=rep(0,5)</a:t>
            </a:r>
          </a:p>
          <a:p>
            <a:r>
              <a:rPr lang="en-US" dirty="0" err="1"/>
              <a:t>Amat</a:t>
            </a:r>
            <a:r>
              <a:rPr lang="en-US" dirty="0"/>
              <a:t>=t(matrix(c(1,1,1,1,1,mean.vec),</a:t>
            </a:r>
            <a:r>
              <a:rPr lang="en-US" dirty="0" err="1"/>
              <a:t>nrow</a:t>
            </a:r>
            <a:r>
              <a:rPr lang="en-US" dirty="0"/>
              <a:t>=2,byrow=T))</a:t>
            </a:r>
          </a:p>
          <a:p>
            <a:r>
              <a:rPr lang="en-US" dirty="0" err="1"/>
              <a:t>bvec</a:t>
            </a:r>
            <a:r>
              <a:rPr lang="en-US" dirty="0"/>
              <a:t>=c(1,0.015)</a:t>
            </a:r>
          </a:p>
          <a:p>
            <a:r>
              <a:rPr lang="en-US" dirty="0" err="1"/>
              <a:t>meq</a:t>
            </a:r>
            <a:r>
              <a:rPr lang="en-US" dirty="0"/>
              <a:t>=1</a:t>
            </a:r>
          </a:p>
          <a:p>
            <a:r>
              <a:rPr lang="en-US" dirty="0" err="1"/>
              <a:t>ln.model</a:t>
            </a:r>
            <a:r>
              <a:rPr lang="en-US" dirty="0"/>
              <a:t>=</a:t>
            </a:r>
            <a:r>
              <a:rPr lang="en-US" dirty="0" err="1"/>
              <a:t>solve.QP</a:t>
            </a:r>
            <a:r>
              <a:rPr lang="en-US" dirty="0"/>
              <a:t>(</a:t>
            </a:r>
            <a:r>
              <a:rPr lang="en-US" dirty="0" err="1"/>
              <a:t>Dmat,dvec,Amat,bvec,meq</a:t>
            </a:r>
            <a:r>
              <a:rPr lang="en-US" dirty="0"/>
              <a:t>)</a:t>
            </a:r>
          </a:p>
          <a:p>
            <a:r>
              <a:rPr lang="en-US" dirty="0" err="1"/>
              <a:t>ln.names</a:t>
            </a:r>
            <a:r>
              <a:rPr lang="en-US" dirty="0"/>
              <a:t>=c('</a:t>
            </a:r>
            <a:r>
              <a:rPr lang="en-US" dirty="0" err="1"/>
              <a:t>Computer','Chemical','Power','Auto','Electronics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names(</a:t>
            </a:r>
            <a:r>
              <a:rPr lang="en-US" dirty="0" err="1"/>
              <a:t>ln.model$solution</a:t>
            </a:r>
            <a:r>
              <a:rPr lang="en-US" dirty="0"/>
              <a:t>)=</a:t>
            </a:r>
            <a:r>
              <a:rPr lang="en-US" dirty="0" err="1"/>
              <a:t>ln.names</a:t>
            </a:r>
            <a:endParaRPr lang="en-US" dirty="0"/>
          </a:p>
          <a:p>
            <a:r>
              <a:rPr lang="en-US" dirty="0" err="1"/>
              <a:t>ln.model$solution</a:t>
            </a:r>
            <a:endParaRPr lang="en-US" dirty="0"/>
          </a:p>
          <a:p>
            <a:r>
              <a:rPr lang="en-US" dirty="0" err="1"/>
              <a:t>ln.model$value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98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ln.model$solution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</a:t>
            </a:r>
            <a:r>
              <a:rPr lang="en-US" sz="1800" dirty="0"/>
              <a:t>Computer    </a:t>
            </a:r>
            <a:r>
              <a:rPr lang="en-US" sz="1800" dirty="0" smtClean="0"/>
              <a:t>	Chemical       Power            Auto 	  Electronics </a:t>
            </a: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  0.1323478   </a:t>
            </a:r>
            <a:r>
              <a:rPr lang="en-US" sz="1800" dirty="0" smtClean="0"/>
              <a:t>	0.3040609      0.1580473   </a:t>
            </a:r>
            <a:r>
              <a:rPr lang="en-US" sz="1800" dirty="0"/>
              <a:t>0.2247138   </a:t>
            </a:r>
            <a:r>
              <a:rPr lang="en-US" sz="1800" dirty="0" smtClean="0"/>
              <a:t>  0.1808302 </a:t>
            </a:r>
            <a:endParaRPr lang="en-US" sz="1800" dirty="0"/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ln.model$value</a:t>
            </a:r>
            <a:endParaRPr lang="en-US" dirty="0"/>
          </a:p>
          <a:p>
            <a:pPr marL="82296" indent="0">
              <a:buNone/>
            </a:pPr>
            <a:r>
              <a:rPr lang="en-US" sz="1800" dirty="0"/>
              <a:t>[1] 0.0006374864</a:t>
            </a:r>
          </a:p>
        </p:txBody>
      </p:sp>
    </p:spTree>
    <p:extLst>
      <p:ext uri="{BB962C8B-B14F-4D97-AF65-F5344CB8AC3E}">
        <p14:creationId xmlns:p14="http://schemas.microsoft.com/office/powerpoint/2010/main" val="3088925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Higher risk yields higher return.  What is the best return we can achieve for a given level of risk (or what is the lowest risk for a given level of return)</a:t>
            </a:r>
          </a:p>
          <a:p>
            <a:r>
              <a:rPr lang="en-US" sz="1800" dirty="0"/>
              <a:t>The efficient frontier is the set of optimal portfolios that offers the highest </a:t>
            </a:r>
            <a:r>
              <a:rPr lang="en-US" sz="1800" dirty="0">
                <a:hlinkClick r:id="rId2"/>
              </a:rPr>
              <a:t>expected return</a:t>
            </a:r>
            <a:r>
              <a:rPr lang="en-US" sz="1800" dirty="0"/>
              <a:t> for a defined level of risk or the lowest risk for a given level of expected return. Portfolios that lie below the efficient frontier are sub-optimal, because they do not provide enough return for the level of risk</a:t>
            </a:r>
            <a:r>
              <a:rPr lang="en-US" sz="1800" dirty="0" smtClean="0"/>
              <a:t>. (Investopedia)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4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linear relationships: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/>
              <a:t>𝑦 = 𝑎𝑥 + 𝑏 </a:t>
            </a:r>
            <a:r>
              <a:rPr lang="en-US" dirty="0" smtClean="0"/>
              <a:t>	𝑧 </a:t>
            </a:r>
            <a:r>
              <a:rPr lang="en-US" dirty="0"/>
              <a:t>= 𝑎𝑥 + 𝑏𝑦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nonlinear relationships: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𝑦 </a:t>
            </a:r>
            <a:r>
              <a:rPr lang="en-US" dirty="0"/>
              <a:t>= 𝑎𝑥</a:t>
            </a:r>
            <a:r>
              <a:rPr lang="en-US" baseline="30000" dirty="0"/>
              <a:t>𝑏</a:t>
            </a:r>
            <a:r>
              <a:rPr lang="en-US" dirty="0"/>
              <a:t> </a:t>
            </a:r>
            <a:r>
              <a:rPr lang="en-US" dirty="0" smtClean="0"/>
              <a:t>		𝑧 </a:t>
            </a:r>
            <a:r>
              <a:rPr lang="en-US" dirty="0"/>
              <a:t>= 𝑎𝑥𝑦</a:t>
            </a:r>
          </a:p>
        </p:txBody>
      </p:sp>
    </p:spTree>
    <p:extLst>
      <p:ext uri="{BB962C8B-B14F-4D97-AF65-F5344CB8AC3E}">
        <p14:creationId xmlns:p14="http://schemas.microsoft.com/office/powerpoint/2010/main" val="389468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optimization is a lot harder of a process than </a:t>
            </a:r>
            <a:r>
              <a:rPr lang="en-US" dirty="0" smtClean="0"/>
              <a:t>linear optimization</a:t>
            </a:r>
            <a:r>
              <a:rPr lang="en-US" dirty="0"/>
              <a:t> </a:t>
            </a:r>
            <a:r>
              <a:rPr lang="en-US" dirty="0" smtClean="0"/>
              <a:t>(careful of local optimum)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algorithms </a:t>
            </a:r>
            <a:r>
              <a:rPr lang="en-US" dirty="0" smtClean="0"/>
              <a:t>use gradients to solve the optimization.</a:t>
            </a:r>
            <a:endParaRPr lang="en-US" dirty="0"/>
          </a:p>
          <a:p>
            <a:pPr lvl="1"/>
            <a:r>
              <a:rPr lang="en-US" dirty="0" smtClean="0"/>
              <a:t>Conjugate </a:t>
            </a:r>
            <a:r>
              <a:rPr lang="en-US" dirty="0"/>
              <a:t>gradient method</a:t>
            </a:r>
          </a:p>
          <a:p>
            <a:pPr lvl="1"/>
            <a:r>
              <a:rPr lang="en-US" dirty="0" smtClean="0"/>
              <a:t>Newton </a:t>
            </a:r>
            <a:r>
              <a:rPr lang="en-US" dirty="0"/>
              <a:t>method with line search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rust region</a:t>
            </a:r>
          </a:p>
          <a:p>
            <a:r>
              <a:rPr lang="en-US" dirty="0" smtClean="0"/>
              <a:t>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67000" y="5715000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712027" y="5739245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5930900"/>
            <a:ext cx="363678" cy="3071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Gradient Descent (minimizing a function)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7124700" cy="48482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28900" y="5608638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5"/>
          </p:cNvCxnSpPr>
          <p:nvPr/>
        </p:nvCxnSpPr>
        <p:spPr>
          <a:xfrm>
            <a:off x="2824022" y="5803760"/>
            <a:ext cx="338278" cy="37074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40364" y="6161809"/>
            <a:ext cx="457200" cy="2190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3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795</Words>
  <Application>Microsoft Office PowerPoint</Application>
  <PresentationFormat>On-screen Show (4:3)</PresentationFormat>
  <Paragraphs>164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Gill Sans MT</vt:lpstr>
      <vt:lpstr>Verdana</vt:lpstr>
      <vt:lpstr>Wingdings 2</vt:lpstr>
      <vt:lpstr>Solstice</vt:lpstr>
      <vt:lpstr>Nonlinear Optimization</vt:lpstr>
      <vt:lpstr>Types of Optimization</vt:lpstr>
      <vt:lpstr>Types of Optimization</vt:lpstr>
      <vt:lpstr>Linear vs. Nonlinear</vt:lpstr>
      <vt:lpstr>Algorithms</vt:lpstr>
      <vt:lpstr>An example of Gradient Descent (minimizing a function)</vt:lpstr>
      <vt:lpstr>An example of Gradient Descent (minimizing a function)</vt:lpstr>
      <vt:lpstr>An example of Gradient Descent (minimizing a function)</vt:lpstr>
      <vt:lpstr>An example of Gradient Descent (minimizing a function)</vt:lpstr>
      <vt:lpstr>An example of Gradient Descent (minimizing a function)</vt:lpstr>
      <vt:lpstr>An example of Gradient Descent (minimizing a function)</vt:lpstr>
      <vt:lpstr>An example of Gradient Descent (minimizing a function)</vt:lpstr>
      <vt:lpstr>Potential issues</vt:lpstr>
      <vt:lpstr>Multiple Answers</vt:lpstr>
      <vt:lpstr>Portfolio Optimization</vt:lpstr>
      <vt:lpstr>Financial Portfolio</vt:lpstr>
      <vt:lpstr>Risk versus Return</vt:lpstr>
      <vt:lpstr>Optimizing a portfolio</vt:lpstr>
      <vt:lpstr>Portfolio Optimization Example</vt:lpstr>
      <vt:lpstr>Portfolio Optimization Example</vt:lpstr>
      <vt:lpstr>Portfolio Optimization Example</vt:lpstr>
      <vt:lpstr>Risk of a portfolio</vt:lpstr>
      <vt:lpstr>In Matrix form… (bet you thought you wouldn’t see this again….)</vt:lpstr>
      <vt:lpstr>Portfolio Optimization Example</vt:lpstr>
      <vt:lpstr>Portfolio data</vt:lpstr>
      <vt:lpstr>Creating data sets in SAS</vt:lpstr>
      <vt:lpstr>Corr data set</vt:lpstr>
      <vt:lpstr>SAS Code</vt:lpstr>
      <vt:lpstr>PowerPoint Presentation</vt:lpstr>
      <vt:lpstr>PowerPoint Presentation</vt:lpstr>
      <vt:lpstr>In R</vt:lpstr>
      <vt:lpstr>Output</vt:lpstr>
      <vt:lpstr>Efficient Frontier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2017-02-07T18:40:39Z</dcterms:created>
  <dcterms:modified xsi:type="dcterms:W3CDTF">2019-01-23T17:07:08Z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