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9" r:id="rId18"/>
    <p:sldId id="313" r:id="rId19"/>
    <p:sldId id="314" r:id="rId20"/>
    <p:sldId id="315" r:id="rId21"/>
    <p:sldId id="272" r:id="rId22"/>
    <p:sldId id="273" r:id="rId23"/>
    <p:sldId id="274" r:id="rId24"/>
    <p:sldId id="275" r:id="rId25"/>
    <p:sldId id="276" r:id="rId26"/>
    <p:sldId id="277" r:id="rId27"/>
    <p:sldId id="310" r:id="rId28"/>
    <p:sldId id="316" r:id="rId29"/>
    <p:sldId id="317" r:id="rId30"/>
    <p:sldId id="318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319" r:id="rId40"/>
    <p:sldId id="320" r:id="rId41"/>
    <p:sldId id="321" r:id="rId42"/>
    <p:sldId id="322" r:id="rId4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1/17/2019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Programming and Optimization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Bonner Electronics</a:t>
            </a:r>
          </a:p>
          <a:p>
            <a:pPr lvl="1"/>
            <a:r>
              <a:rPr lang="en-US" dirty="0" smtClean="0"/>
              <a:t>3 Manufacturing Plants (different capacities)</a:t>
            </a:r>
          </a:p>
          <a:p>
            <a:pPr lvl="1"/>
            <a:r>
              <a:rPr lang="en-US" dirty="0" smtClean="0"/>
              <a:t>4 Distribution Warehouses (different demands)</a:t>
            </a:r>
          </a:p>
          <a:p>
            <a:pPr lvl="1"/>
            <a:r>
              <a:rPr lang="en-US" dirty="0" smtClean="0"/>
              <a:t>Different costs between each shipping path combination</a:t>
            </a:r>
          </a:p>
          <a:p>
            <a:pPr lvl="1"/>
            <a:r>
              <a:rPr lang="en-US" dirty="0" smtClean="0"/>
              <a:t>(No fixed costs)</a:t>
            </a:r>
          </a:p>
          <a:p>
            <a:pPr lvl="1"/>
            <a:r>
              <a:rPr lang="en-US" dirty="0" smtClean="0"/>
              <a:t>Want to minimize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Model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752600"/>
            <a:ext cx="8134350" cy="44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4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Model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17638"/>
            <a:ext cx="6953250" cy="48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1189281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optmodel</a:t>
            </a:r>
            <a:r>
              <a:rPr lang="en-US" dirty="0"/>
              <a:t>;</a:t>
            </a:r>
          </a:p>
          <a:p>
            <a:r>
              <a:rPr lang="en-US" dirty="0"/>
              <a:t>set Warehouse = /Atlanta Boston Chicago Denver/;</a:t>
            </a:r>
          </a:p>
          <a:p>
            <a:r>
              <a:rPr lang="en-US" dirty="0"/>
              <a:t>set Plant = /Minneapolis Pittsburgh </a:t>
            </a:r>
            <a:r>
              <a:rPr lang="en-US" dirty="0" err="1"/>
              <a:t>Tuscon</a:t>
            </a:r>
            <a:r>
              <a:rPr lang="en-US" dirty="0"/>
              <a:t>/;</a:t>
            </a:r>
          </a:p>
          <a:p>
            <a:r>
              <a:rPr lang="en-US" dirty="0"/>
              <a:t>number </a:t>
            </a:r>
            <a:r>
              <a:rPr lang="en-US" dirty="0" err="1"/>
              <a:t>ShipCost</a:t>
            </a:r>
            <a:r>
              <a:rPr lang="en-US" dirty="0"/>
              <a:t>{</a:t>
            </a:r>
            <a:r>
              <a:rPr lang="en-US" dirty="0" err="1"/>
              <a:t>Plant,Warehouse</a:t>
            </a:r>
            <a:r>
              <a:rPr lang="en-US" dirty="0"/>
              <a:t>} = [</a:t>
            </a:r>
            <a:r>
              <a:rPr lang="en-US" b="1" dirty="0"/>
              <a:t>0.60</a:t>
            </a:r>
            <a:r>
              <a:rPr lang="en-US" dirty="0"/>
              <a:t> </a:t>
            </a:r>
            <a:r>
              <a:rPr lang="en-US" b="1" dirty="0"/>
              <a:t>0.56</a:t>
            </a:r>
            <a:r>
              <a:rPr lang="en-US" dirty="0"/>
              <a:t> </a:t>
            </a:r>
            <a:r>
              <a:rPr lang="en-US" b="1" dirty="0"/>
              <a:t>0.22</a:t>
            </a:r>
            <a:r>
              <a:rPr lang="en-US" dirty="0"/>
              <a:t> </a:t>
            </a:r>
            <a:r>
              <a:rPr lang="en-US" b="1" dirty="0"/>
              <a:t>0.40</a:t>
            </a:r>
            <a:endParaRPr lang="en-US" dirty="0"/>
          </a:p>
          <a:p>
            <a:r>
              <a:rPr lang="en-US" dirty="0"/>
              <a:t>				</a:t>
            </a:r>
            <a:r>
              <a:rPr lang="en-US" b="1" dirty="0" smtClean="0"/>
              <a:t>0.36</a:t>
            </a:r>
            <a:r>
              <a:rPr lang="en-US" dirty="0" smtClean="0"/>
              <a:t> </a:t>
            </a:r>
            <a:r>
              <a:rPr lang="en-US" b="1" dirty="0"/>
              <a:t>0.30</a:t>
            </a:r>
            <a:r>
              <a:rPr lang="en-US" dirty="0"/>
              <a:t> </a:t>
            </a:r>
            <a:r>
              <a:rPr lang="en-US" b="1" dirty="0"/>
              <a:t>0.28</a:t>
            </a:r>
            <a:r>
              <a:rPr lang="en-US" dirty="0"/>
              <a:t> </a:t>
            </a:r>
            <a:r>
              <a:rPr lang="en-US" b="1" dirty="0"/>
              <a:t>0.58</a:t>
            </a:r>
            <a:endParaRPr lang="en-US" dirty="0"/>
          </a:p>
          <a:p>
            <a:r>
              <a:rPr lang="en-US" dirty="0"/>
              <a:t>				</a:t>
            </a:r>
            <a:r>
              <a:rPr lang="en-US" b="1" dirty="0" smtClean="0"/>
              <a:t>0.65</a:t>
            </a:r>
            <a:r>
              <a:rPr lang="en-US" dirty="0" smtClean="0"/>
              <a:t> </a:t>
            </a:r>
            <a:r>
              <a:rPr lang="en-US" b="1" dirty="0"/>
              <a:t>0.68</a:t>
            </a:r>
            <a:r>
              <a:rPr lang="en-US" dirty="0"/>
              <a:t> </a:t>
            </a:r>
            <a:r>
              <a:rPr lang="en-US" b="1" dirty="0"/>
              <a:t>0.55</a:t>
            </a:r>
            <a:r>
              <a:rPr lang="en-US" dirty="0"/>
              <a:t> </a:t>
            </a:r>
            <a:r>
              <a:rPr lang="en-US" b="1" dirty="0"/>
              <a:t>0.42</a:t>
            </a:r>
            <a:r>
              <a:rPr lang="en-US" dirty="0"/>
              <a:t>];</a:t>
            </a:r>
          </a:p>
          <a:p>
            <a:r>
              <a:rPr lang="en-US" dirty="0"/>
              <a:t>number Capacity{Plant} = [</a:t>
            </a:r>
            <a:r>
              <a:rPr lang="en-US" b="1" dirty="0"/>
              <a:t>9000</a:t>
            </a:r>
            <a:r>
              <a:rPr lang="en-US" dirty="0"/>
              <a:t> </a:t>
            </a:r>
            <a:r>
              <a:rPr lang="en-US" b="1" dirty="0"/>
              <a:t>12000</a:t>
            </a:r>
            <a:r>
              <a:rPr lang="en-US" dirty="0"/>
              <a:t> </a:t>
            </a:r>
            <a:r>
              <a:rPr lang="en-US" b="1" dirty="0"/>
              <a:t>13000</a:t>
            </a:r>
            <a:r>
              <a:rPr lang="en-US" dirty="0"/>
              <a:t>];</a:t>
            </a:r>
          </a:p>
          <a:p>
            <a:r>
              <a:rPr lang="en-US" dirty="0"/>
              <a:t>number Demand{Warehouse} = [</a:t>
            </a:r>
            <a:r>
              <a:rPr lang="en-US" b="1" dirty="0"/>
              <a:t>7500</a:t>
            </a:r>
            <a:r>
              <a:rPr lang="en-US" dirty="0"/>
              <a:t> </a:t>
            </a:r>
            <a:r>
              <a:rPr lang="en-US" b="1" dirty="0"/>
              <a:t>8500</a:t>
            </a:r>
            <a:r>
              <a:rPr lang="en-US" dirty="0"/>
              <a:t> </a:t>
            </a:r>
            <a:r>
              <a:rPr lang="en-US" b="1" dirty="0"/>
              <a:t>9500</a:t>
            </a:r>
            <a:r>
              <a:rPr lang="en-US" dirty="0"/>
              <a:t> </a:t>
            </a:r>
            <a:r>
              <a:rPr lang="en-US" b="1" dirty="0"/>
              <a:t>8000</a:t>
            </a:r>
            <a:r>
              <a:rPr lang="en-US" dirty="0"/>
              <a:t>];</a:t>
            </a:r>
          </a:p>
          <a:p>
            <a:r>
              <a:rPr lang="en-US" dirty="0" err="1"/>
              <a:t>var</a:t>
            </a:r>
            <a:r>
              <a:rPr lang="en-US" dirty="0"/>
              <a:t> x{</a:t>
            </a:r>
            <a:r>
              <a:rPr lang="en-US" dirty="0" err="1"/>
              <a:t>Plant,Warehouse</a:t>
            </a:r>
            <a:r>
              <a:rPr lang="en-US" dirty="0"/>
              <a:t>}&gt;=</a:t>
            </a:r>
            <a:r>
              <a:rPr lang="en-US" b="1" dirty="0"/>
              <a:t>0</a:t>
            </a:r>
            <a:r>
              <a:rPr lang="en-US" dirty="0"/>
              <a:t>;</a:t>
            </a:r>
          </a:p>
          <a:p>
            <a:r>
              <a:rPr lang="en-US" dirty="0"/>
              <a:t>min Cost = sum{</a:t>
            </a:r>
            <a:r>
              <a:rPr lang="en-US" dirty="0" err="1"/>
              <a:t>i</a:t>
            </a:r>
            <a:r>
              <a:rPr lang="en-US" dirty="0"/>
              <a:t> in Plant}(sum{j in Warehouse}</a:t>
            </a:r>
          </a:p>
          <a:p>
            <a:r>
              <a:rPr lang="en-US" dirty="0"/>
              <a:t>(</a:t>
            </a:r>
            <a:r>
              <a:rPr lang="en-US" dirty="0" err="1"/>
              <a:t>ShipCost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]*x[</a:t>
            </a:r>
            <a:r>
              <a:rPr lang="en-US" dirty="0" err="1"/>
              <a:t>i,j</a:t>
            </a:r>
            <a:r>
              <a:rPr lang="en-US" dirty="0"/>
              <a:t>]));</a:t>
            </a:r>
          </a:p>
          <a:p>
            <a:r>
              <a:rPr lang="en-US" dirty="0"/>
              <a:t>con Cap {</a:t>
            </a:r>
            <a:r>
              <a:rPr lang="en-US" dirty="0" err="1"/>
              <a:t>i</a:t>
            </a:r>
            <a:r>
              <a:rPr lang="en-US" dirty="0"/>
              <a:t> in Plant}: sum{j in Warehouse} x[</a:t>
            </a:r>
            <a:r>
              <a:rPr lang="en-US" dirty="0" err="1"/>
              <a:t>i,j</a:t>
            </a:r>
            <a:r>
              <a:rPr lang="en-US" dirty="0"/>
              <a:t>] &lt;= Capacity[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con Dem {j in Warehouse}: sum{</a:t>
            </a:r>
            <a:r>
              <a:rPr lang="en-US" dirty="0" err="1"/>
              <a:t>i</a:t>
            </a:r>
            <a:r>
              <a:rPr lang="en-US" dirty="0"/>
              <a:t> in Plant} x[</a:t>
            </a:r>
            <a:r>
              <a:rPr lang="en-US" dirty="0" err="1"/>
              <a:t>i,j</a:t>
            </a:r>
            <a:r>
              <a:rPr lang="en-US" dirty="0"/>
              <a:t>] &gt;= Demand[j];</a:t>
            </a:r>
          </a:p>
          <a:p>
            <a:r>
              <a:rPr lang="en-US" dirty="0"/>
              <a:t>solve;</a:t>
            </a:r>
          </a:p>
          <a:p>
            <a:r>
              <a:rPr lang="en-US" dirty="0"/>
              <a:t>print x;</a:t>
            </a:r>
          </a:p>
          <a:p>
            <a:r>
              <a:rPr lang="en-US" dirty="0"/>
              <a:t>print </a:t>
            </a:r>
            <a:r>
              <a:rPr lang="en-US" dirty="0" err="1"/>
              <a:t>x.rc</a:t>
            </a:r>
            <a:r>
              <a:rPr lang="en-US" dirty="0"/>
              <a:t>;</a:t>
            </a:r>
          </a:p>
          <a:p>
            <a:r>
              <a:rPr lang="en-US" dirty="0"/>
              <a:t>print </a:t>
            </a:r>
            <a:r>
              <a:rPr lang="en-US" dirty="0" err="1"/>
              <a:t>Cap.dual</a:t>
            </a:r>
            <a:r>
              <a:rPr lang="en-US" dirty="0"/>
              <a:t> </a:t>
            </a:r>
            <a:r>
              <a:rPr lang="en-US" dirty="0" err="1"/>
              <a:t>Dem.dual</a:t>
            </a:r>
            <a:r>
              <a:rPr lang="en-US" dirty="0"/>
              <a:t>;</a:t>
            </a:r>
          </a:p>
          <a:p>
            <a:r>
              <a:rPr lang="en-US" b="1" dirty="0"/>
              <a:t>quit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528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4638"/>
            <a:ext cx="4772025" cy="63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69" y="762000"/>
            <a:ext cx="79533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2954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lpSolve</a:t>
            </a:r>
            <a:r>
              <a:rPr lang="en-US" dirty="0"/>
              <a:t>)</a:t>
            </a:r>
          </a:p>
          <a:p>
            <a:r>
              <a:rPr lang="en-US" dirty="0"/>
              <a:t>cost=matrix(c(.6,.36,.65,.56,.3,.68,.22,.28,.55,.4,.58,.42), </a:t>
            </a:r>
            <a:r>
              <a:rPr lang="en-US" dirty="0" err="1"/>
              <a:t>ncol</a:t>
            </a:r>
            <a:r>
              <a:rPr lang="en-US" dirty="0"/>
              <a:t>=4, </a:t>
            </a:r>
            <a:r>
              <a:rPr lang="en-US" dirty="0" err="1"/>
              <a:t>byrow</a:t>
            </a:r>
            <a:r>
              <a:rPr lang="en-US" dirty="0"/>
              <a:t>=F)</a:t>
            </a:r>
          </a:p>
          <a:p>
            <a:r>
              <a:rPr lang="en-US" dirty="0"/>
              <a:t>capacity=c(9000,12000,13000)</a:t>
            </a:r>
          </a:p>
          <a:p>
            <a:r>
              <a:rPr lang="en-US" dirty="0"/>
              <a:t>demand=c(7500,8500,9500,8000)</a:t>
            </a:r>
          </a:p>
          <a:p>
            <a:r>
              <a:rPr lang="en-US" dirty="0"/>
              <a:t>f.obj=</a:t>
            </a:r>
            <a:r>
              <a:rPr lang="en-US" dirty="0" err="1"/>
              <a:t>as.numeric</a:t>
            </a:r>
            <a:r>
              <a:rPr lang="en-US" dirty="0"/>
              <a:t>(cost)</a:t>
            </a:r>
          </a:p>
          <a:p>
            <a:r>
              <a:rPr lang="en-US" dirty="0" err="1"/>
              <a:t>f.con</a:t>
            </a:r>
            <a:r>
              <a:rPr lang="en-US" dirty="0"/>
              <a:t>=matrix(0,nrow=7,ncol=12)</a:t>
            </a:r>
          </a:p>
          <a:p>
            <a:r>
              <a:rPr lang="en-US" dirty="0"/>
              <a:t>temp=c(1,4,7,10)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1:3)</a:t>
            </a:r>
          </a:p>
          <a:p>
            <a:r>
              <a:rPr lang="en-US" dirty="0"/>
              <a:t>{</a:t>
            </a:r>
            <a:r>
              <a:rPr lang="en-US" dirty="0" err="1"/>
              <a:t>f.con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,(i-1+temp)]=1}</a:t>
            </a:r>
          </a:p>
          <a:p>
            <a:r>
              <a:rPr lang="en-US" dirty="0"/>
              <a:t>temp2=c(1,2,3)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1:4)</a:t>
            </a:r>
          </a:p>
          <a:p>
            <a:r>
              <a:rPr lang="en-US" dirty="0"/>
              <a:t>{</a:t>
            </a:r>
            <a:r>
              <a:rPr lang="en-US" dirty="0" err="1"/>
              <a:t>f.con</a:t>
            </a:r>
            <a:r>
              <a:rPr lang="en-US" dirty="0"/>
              <a:t>[i+3,(3*(i-1)+temp2)]=1}</a:t>
            </a:r>
          </a:p>
          <a:p>
            <a:r>
              <a:rPr lang="en-US" dirty="0" err="1"/>
              <a:t>f.rhs</a:t>
            </a:r>
            <a:r>
              <a:rPr lang="en-US" dirty="0"/>
              <a:t>=c(</a:t>
            </a:r>
            <a:r>
              <a:rPr lang="en-US" dirty="0" err="1"/>
              <a:t>capacity,demand</a:t>
            </a:r>
            <a:r>
              <a:rPr lang="en-US" dirty="0"/>
              <a:t>)</a:t>
            </a:r>
          </a:p>
          <a:p>
            <a:r>
              <a:rPr lang="en-US" dirty="0" err="1"/>
              <a:t>f.dir</a:t>
            </a:r>
            <a:r>
              <a:rPr lang="en-US" dirty="0"/>
              <a:t>=c(rep('&lt;=',3),rep('&gt;=',4))</a:t>
            </a:r>
          </a:p>
          <a:p>
            <a:r>
              <a:rPr lang="en-US" dirty="0" err="1"/>
              <a:t>lp.model</a:t>
            </a:r>
            <a:r>
              <a:rPr lang="en-US" dirty="0"/>
              <a:t>=</a:t>
            </a:r>
            <a:r>
              <a:rPr lang="en-US" dirty="0" err="1"/>
              <a:t>lp</a:t>
            </a:r>
            <a:r>
              <a:rPr lang="en-US" dirty="0"/>
              <a:t> (direction="min", f.obj, </a:t>
            </a:r>
            <a:r>
              <a:rPr lang="en-US" dirty="0" err="1"/>
              <a:t>f.con</a:t>
            </a:r>
            <a:r>
              <a:rPr lang="en-US" dirty="0"/>
              <a:t>, </a:t>
            </a:r>
            <a:r>
              <a:rPr lang="en-US" dirty="0" err="1"/>
              <a:t>f.dir</a:t>
            </a:r>
            <a:r>
              <a:rPr lang="en-US" dirty="0"/>
              <a:t>, </a:t>
            </a:r>
            <a:r>
              <a:rPr lang="en-US" dirty="0" err="1"/>
              <a:t>f.rhs,compute.sens</a:t>
            </a:r>
            <a:r>
              <a:rPr lang="en-US" dirty="0"/>
              <a:t>=1)</a:t>
            </a:r>
          </a:p>
          <a:p>
            <a:r>
              <a:rPr lang="en-US" dirty="0"/>
              <a:t>matrix(</a:t>
            </a:r>
            <a:r>
              <a:rPr lang="en-US" dirty="0" err="1"/>
              <a:t>lp.model$solution,nrow</a:t>
            </a:r>
            <a:r>
              <a:rPr lang="en-US" dirty="0"/>
              <a:t>=3,byrow=F)</a:t>
            </a:r>
          </a:p>
          <a:p>
            <a:r>
              <a:rPr lang="en-US" dirty="0"/>
              <a:t>matrix(</a:t>
            </a:r>
            <a:r>
              <a:rPr lang="en-US" dirty="0" err="1"/>
              <a:t>lp.model$duals</a:t>
            </a:r>
            <a:r>
              <a:rPr lang="en-US" dirty="0"/>
              <a:t>[8:19],</a:t>
            </a:r>
            <a:r>
              <a:rPr lang="en-US" dirty="0" err="1"/>
              <a:t>nrow</a:t>
            </a:r>
            <a:r>
              <a:rPr lang="en-US" dirty="0"/>
              <a:t>=3,byrow=F)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dirty="0"/>
              <a:t>&gt; matrix(</a:t>
            </a:r>
            <a:r>
              <a:rPr lang="en-US" dirty="0" err="1"/>
              <a:t>lp.model$solution,nrow</a:t>
            </a:r>
            <a:r>
              <a:rPr lang="en-US" dirty="0"/>
              <a:t>=3,byrow=F)</a:t>
            </a:r>
          </a:p>
          <a:p>
            <a:pPr marL="82296" indent="0">
              <a:buNone/>
            </a:pPr>
            <a:r>
              <a:rPr lang="en-US" dirty="0"/>
              <a:t>     [,1] [,2] [,3] [,4]</a:t>
            </a:r>
          </a:p>
          <a:p>
            <a:pPr marL="82296" indent="0">
              <a:buNone/>
            </a:pPr>
            <a:r>
              <a:rPr lang="en-US" dirty="0"/>
              <a:t>[1,]    0    0 9000    0</a:t>
            </a:r>
          </a:p>
          <a:p>
            <a:pPr marL="82296" indent="0">
              <a:buNone/>
            </a:pPr>
            <a:r>
              <a:rPr lang="en-US" dirty="0"/>
              <a:t>[2,] 3500 8500    0    0</a:t>
            </a:r>
          </a:p>
          <a:p>
            <a:pPr marL="82296" indent="0">
              <a:buNone/>
            </a:pPr>
            <a:r>
              <a:rPr lang="en-US" dirty="0"/>
              <a:t>[3,] 4000    0  500 8000</a:t>
            </a:r>
          </a:p>
          <a:p>
            <a:pPr marL="82296" indent="0">
              <a:buNone/>
            </a:pPr>
            <a:r>
              <a:rPr lang="en-US" dirty="0"/>
              <a:t>&gt; matrix(</a:t>
            </a:r>
            <a:r>
              <a:rPr lang="en-US" dirty="0" err="1"/>
              <a:t>lp.model$duals</a:t>
            </a:r>
            <a:r>
              <a:rPr lang="en-US" dirty="0"/>
              <a:t>[8:19],</a:t>
            </a:r>
            <a:r>
              <a:rPr lang="en-US" dirty="0" err="1"/>
              <a:t>nrow</a:t>
            </a:r>
            <a:r>
              <a:rPr lang="en-US" dirty="0"/>
              <a:t>=3,byrow=F)</a:t>
            </a:r>
          </a:p>
          <a:p>
            <a:pPr marL="82296" indent="0">
              <a:buNone/>
            </a:pPr>
            <a:r>
              <a:rPr lang="en-US" dirty="0"/>
              <a:t>     [,1] [,2] [,3] [,4]</a:t>
            </a:r>
          </a:p>
          <a:p>
            <a:pPr marL="82296" indent="0">
              <a:buNone/>
            </a:pPr>
            <a:r>
              <a:rPr lang="en-US" dirty="0"/>
              <a:t>[1,] 0.28 0.30 0.00 0.31</a:t>
            </a:r>
          </a:p>
          <a:p>
            <a:pPr marL="82296" indent="0">
              <a:buNone/>
            </a:pPr>
            <a:r>
              <a:rPr lang="en-US" dirty="0"/>
              <a:t>[2,] 0.00 0.00 0.02 0.45</a:t>
            </a:r>
          </a:p>
          <a:p>
            <a:pPr marL="82296" indent="0">
              <a:buNone/>
            </a:pPr>
            <a:r>
              <a:rPr lang="en-US" dirty="0"/>
              <a:t>[3,] 0.00 0.09 0.00 0.00</a:t>
            </a:r>
          </a:p>
        </p:txBody>
      </p:sp>
    </p:spTree>
    <p:extLst>
      <p:ext uri="{BB962C8B-B14F-4D97-AF65-F5344CB8AC3E}">
        <p14:creationId xmlns:p14="http://schemas.microsoft.com/office/powerpoint/2010/main" val="193149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Gurobi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library(</a:t>
            </a:r>
            <a:r>
              <a:rPr lang="en-US" dirty="0" err="1"/>
              <a:t>gurobi</a:t>
            </a:r>
            <a:r>
              <a:rPr lang="en-US" dirty="0"/>
              <a:t>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library(</a:t>
            </a:r>
            <a:r>
              <a:rPr lang="en-US" dirty="0" err="1"/>
              <a:t>prioritizr</a:t>
            </a:r>
            <a:r>
              <a:rPr lang="en-US" dirty="0"/>
              <a:t>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cost=matrix(c(.6,.36,.65,.56,.3,.68,.22,.28,.55,.4,.58,.42), </a:t>
            </a:r>
            <a:r>
              <a:rPr lang="en-US" dirty="0" err="1"/>
              <a:t>ncol</a:t>
            </a:r>
            <a:r>
              <a:rPr lang="en-US" dirty="0"/>
              <a:t>=4, </a:t>
            </a:r>
            <a:r>
              <a:rPr lang="en-US" dirty="0" err="1"/>
              <a:t>byrow</a:t>
            </a:r>
            <a:r>
              <a:rPr lang="en-US" dirty="0"/>
              <a:t>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capacity=c(9000,12000,13000)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demand=c(7500,8500,9500,8000)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model=list()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model$obj</a:t>
            </a:r>
            <a:r>
              <a:rPr lang="en-US" dirty="0"/>
              <a:t>=</a:t>
            </a:r>
            <a:r>
              <a:rPr lang="en-US" dirty="0" err="1"/>
              <a:t>as.numeric</a:t>
            </a:r>
            <a:r>
              <a:rPr lang="en-US" dirty="0"/>
              <a:t>(cost)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model$A</a:t>
            </a:r>
            <a:r>
              <a:rPr lang="en-US" dirty="0"/>
              <a:t>=matrix(0,nrow=7,ncol=12)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temp=c(1,4,7,10)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1:3)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  <a:r>
              <a:rPr lang="en-US" dirty="0" err="1"/>
              <a:t>model$A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,(i-1+temp)]=1}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temp2=c(1,2,3)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1:4)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  <a:r>
              <a:rPr lang="en-US" dirty="0" err="1"/>
              <a:t>model$A</a:t>
            </a:r>
            <a:r>
              <a:rPr lang="en-US" dirty="0"/>
              <a:t>[i+3,(3*(i-1)+temp2)]=1}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model$rhs</a:t>
            </a:r>
            <a:r>
              <a:rPr lang="en-US" dirty="0"/>
              <a:t>=c(</a:t>
            </a:r>
            <a:r>
              <a:rPr lang="en-US" dirty="0" err="1"/>
              <a:t>capacity,demand</a:t>
            </a:r>
            <a:r>
              <a:rPr lang="en-US" dirty="0"/>
              <a:t>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model$sense</a:t>
            </a:r>
            <a:r>
              <a:rPr lang="en-US" dirty="0"/>
              <a:t>=c(rep('&lt;=',3),rep('&gt;=',4))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model$modelsense</a:t>
            </a:r>
            <a:r>
              <a:rPr lang="en-US" dirty="0"/>
              <a:t>="min"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result=</a:t>
            </a:r>
            <a:r>
              <a:rPr lang="en-US" dirty="0" err="1"/>
              <a:t>gurobi</a:t>
            </a:r>
            <a:r>
              <a:rPr lang="en-US" dirty="0"/>
              <a:t>(</a:t>
            </a:r>
            <a:r>
              <a:rPr lang="en-US" dirty="0" err="1"/>
              <a:t>model,list</a:t>
            </a:r>
            <a:r>
              <a:rPr lang="en-US" dirty="0"/>
              <a:t>())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matrix(</a:t>
            </a:r>
            <a:r>
              <a:rPr lang="en-US" dirty="0" err="1"/>
              <a:t>result$x,nrow</a:t>
            </a:r>
            <a:r>
              <a:rPr lang="en-US" dirty="0"/>
              <a:t>=3,byrow=F)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matrix(</a:t>
            </a:r>
            <a:r>
              <a:rPr lang="en-US" dirty="0" err="1"/>
              <a:t>result$rc,nrow</a:t>
            </a:r>
            <a:r>
              <a:rPr lang="en-US" dirty="0"/>
              <a:t>=3,byrow=F)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result$pi</a:t>
            </a:r>
            <a:endParaRPr lang="en-US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7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 matrix(</a:t>
            </a:r>
            <a:r>
              <a:rPr lang="en-US" dirty="0" err="1"/>
              <a:t>result$x,nrow</a:t>
            </a:r>
            <a:r>
              <a:rPr lang="en-US" dirty="0"/>
              <a:t>=3,byrow=F)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[,1] [,2] [,3] [,4]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[1,]    0    0 9000    0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[2,] 3500 8500    0    0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[3,] 4000    0  500 8000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 matrix(</a:t>
            </a:r>
            <a:r>
              <a:rPr lang="en-US" dirty="0" err="1"/>
              <a:t>result$rc,nrow</a:t>
            </a:r>
            <a:r>
              <a:rPr lang="en-US" dirty="0"/>
              <a:t>=3,byrow=F)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[,1] [,2] [,3] [,4]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[1,] 0.28 0.30 0.00 0.31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[2,] 0.00 0.00 0.02 0.45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[3,] 0.00 0.09 0.00 0.00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&gt; </a:t>
            </a:r>
            <a:r>
              <a:rPr lang="en-US" dirty="0" err="1"/>
              <a:t>result$pi</a:t>
            </a:r>
            <a:endParaRPr lang="en-US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[1] -0.33 -0.29  0.00  0.65  0.59  0.55  0.42</a:t>
            </a:r>
          </a:p>
        </p:txBody>
      </p:sp>
    </p:spTree>
    <p:extLst>
      <p:ext uri="{BB962C8B-B14F-4D97-AF65-F5344CB8AC3E}">
        <p14:creationId xmlns:p14="http://schemas.microsoft.com/office/powerpoint/2010/main" val="404581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Types of Linear Programming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smtClean="0"/>
              <a:t>Allocation Models</a:t>
            </a:r>
          </a:p>
          <a:p>
            <a:pPr marL="596646" indent="-514350">
              <a:buAutoNum type="arabicPeriod"/>
            </a:pPr>
            <a:r>
              <a:rPr lang="en-US" dirty="0" smtClean="0"/>
              <a:t>Covering Models</a:t>
            </a:r>
          </a:p>
          <a:p>
            <a:pPr marL="596646" indent="-514350">
              <a:buAutoNum type="arabicPeriod"/>
            </a:pPr>
            <a:r>
              <a:rPr lang="en-US" dirty="0" smtClean="0"/>
              <a:t>Blending Models</a:t>
            </a:r>
          </a:p>
          <a:p>
            <a:pPr marL="596646" indent="-514350">
              <a:buAutoNum type="arabicPeriod"/>
            </a:pPr>
            <a:r>
              <a:rPr lang="en-US" dirty="0" smtClean="0"/>
              <a:t>Network Models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63" y="1219199"/>
            <a:ext cx="7854611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4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Buchanan Swim Club</a:t>
            </a:r>
          </a:p>
          <a:p>
            <a:pPr lvl="1"/>
            <a:r>
              <a:rPr lang="en-US" dirty="0" smtClean="0"/>
              <a:t>Ned to assign 4 swimmers to the relay (4 strokes)</a:t>
            </a:r>
          </a:p>
          <a:p>
            <a:pPr lvl="1"/>
            <a:r>
              <a:rPr lang="en-US" dirty="0" smtClean="0"/>
              <a:t>Have times for each person’s best of each stroke</a:t>
            </a:r>
          </a:p>
          <a:p>
            <a:pPr lvl="1"/>
            <a:r>
              <a:rPr lang="en-US" dirty="0" smtClean="0"/>
              <a:t>Want to minimize relay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8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Model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1752600"/>
            <a:ext cx="7543800" cy="38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98080" cy="1143000"/>
          </a:xfrm>
        </p:spPr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optmodel</a:t>
            </a:r>
            <a:r>
              <a:rPr lang="en-US" dirty="0"/>
              <a:t>;</a:t>
            </a:r>
          </a:p>
          <a:p>
            <a:r>
              <a:rPr lang="en-US" dirty="0"/>
              <a:t>set Stroke = /Butterfly Breaststroke Backstroke Freestyle/;</a:t>
            </a:r>
          </a:p>
          <a:p>
            <a:r>
              <a:rPr lang="en-US" dirty="0"/>
              <a:t>set Swimmer = /Todd Betsy Lee Carly/;</a:t>
            </a:r>
          </a:p>
          <a:p>
            <a:r>
              <a:rPr lang="en-US" dirty="0"/>
              <a:t>number Time{</a:t>
            </a:r>
            <a:r>
              <a:rPr lang="en-US" dirty="0" err="1"/>
              <a:t>Swimmer,Stroke</a:t>
            </a:r>
            <a:r>
              <a:rPr lang="en-US" dirty="0"/>
              <a:t>} = [</a:t>
            </a:r>
            <a:r>
              <a:rPr lang="en-US" b="1" dirty="0"/>
              <a:t>38</a:t>
            </a:r>
            <a:r>
              <a:rPr lang="en-US" dirty="0"/>
              <a:t> </a:t>
            </a:r>
            <a:r>
              <a:rPr lang="en-US" b="1" dirty="0"/>
              <a:t>75</a:t>
            </a:r>
            <a:r>
              <a:rPr lang="en-US" dirty="0"/>
              <a:t> </a:t>
            </a:r>
            <a:r>
              <a:rPr lang="en-US" b="1" dirty="0"/>
              <a:t>44</a:t>
            </a:r>
            <a:r>
              <a:rPr lang="en-US" dirty="0"/>
              <a:t> </a:t>
            </a:r>
            <a:r>
              <a:rPr lang="en-US" b="1" dirty="0"/>
              <a:t>27</a:t>
            </a:r>
            <a:endParaRPr lang="en-US" dirty="0"/>
          </a:p>
          <a:p>
            <a:r>
              <a:rPr lang="en-US" b="1" dirty="0" smtClean="0"/>
              <a:t>			       34</a:t>
            </a:r>
            <a:r>
              <a:rPr lang="en-US" dirty="0" smtClean="0"/>
              <a:t> </a:t>
            </a:r>
            <a:r>
              <a:rPr lang="en-US" b="1" dirty="0"/>
              <a:t>76</a:t>
            </a:r>
            <a:r>
              <a:rPr lang="en-US" dirty="0"/>
              <a:t> </a:t>
            </a:r>
            <a:r>
              <a:rPr lang="en-US" b="1" dirty="0"/>
              <a:t>43</a:t>
            </a:r>
            <a:r>
              <a:rPr lang="en-US" dirty="0"/>
              <a:t> </a:t>
            </a:r>
            <a:r>
              <a:rPr lang="en-US" b="1" dirty="0"/>
              <a:t>25</a:t>
            </a:r>
            <a:endParaRPr lang="en-US" dirty="0"/>
          </a:p>
          <a:p>
            <a:r>
              <a:rPr lang="en-US" b="1" dirty="0" smtClean="0"/>
              <a:t>			       41</a:t>
            </a:r>
            <a:r>
              <a:rPr lang="en-US" dirty="0" smtClean="0"/>
              <a:t> </a:t>
            </a:r>
            <a:r>
              <a:rPr lang="en-US" b="1" dirty="0"/>
              <a:t>71</a:t>
            </a:r>
            <a:r>
              <a:rPr lang="en-US" dirty="0"/>
              <a:t> </a:t>
            </a:r>
            <a:r>
              <a:rPr lang="en-US" b="1" dirty="0"/>
              <a:t>41</a:t>
            </a:r>
            <a:r>
              <a:rPr lang="en-US" dirty="0"/>
              <a:t> </a:t>
            </a:r>
            <a:r>
              <a:rPr lang="en-US" b="1" dirty="0"/>
              <a:t>26</a:t>
            </a:r>
            <a:endParaRPr lang="en-US" dirty="0"/>
          </a:p>
          <a:p>
            <a:r>
              <a:rPr lang="en-US" b="1" dirty="0" smtClean="0"/>
              <a:t>			       33</a:t>
            </a:r>
            <a:r>
              <a:rPr lang="en-US" dirty="0" smtClean="0"/>
              <a:t> </a:t>
            </a:r>
            <a:r>
              <a:rPr lang="en-US" b="1" dirty="0"/>
              <a:t>80</a:t>
            </a:r>
            <a:r>
              <a:rPr lang="en-US" dirty="0"/>
              <a:t> </a:t>
            </a:r>
            <a:r>
              <a:rPr lang="en-US" b="1" dirty="0"/>
              <a:t>45</a:t>
            </a:r>
            <a:r>
              <a:rPr lang="en-US" dirty="0"/>
              <a:t> </a:t>
            </a:r>
            <a:r>
              <a:rPr lang="en-US" b="1" dirty="0"/>
              <a:t>30</a:t>
            </a:r>
            <a:r>
              <a:rPr lang="en-US" dirty="0"/>
              <a:t>];</a:t>
            </a:r>
          </a:p>
          <a:p>
            <a:r>
              <a:rPr lang="en-US" dirty="0" err="1"/>
              <a:t>var</a:t>
            </a:r>
            <a:r>
              <a:rPr lang="en-US" dirty="0"/>
              <a:t> x{</a:t>
            </a:r>
            <a:r>
              <a:rPr lang="en-US" dirty="0" err="1"/>
              <a:t>Swimmer,Stroke</a:t>
            </a:r>
            <a:r>
              <a:rPr lang="en-US" dirty="0"/>
              <a:t>}&gt;=</a:t>
            </a:r>
            <a:r>
              <a:rPr lang="en-US" b="1" dirty="0" smtClean="0"/>
              <a:t>0 </a:t>
            </a:r>
            <a:r>
              <a:rPr lang="en-US" dirty="0" smtClean="0"/>
              <a:t>binary;</a:t>
            </a:r>
            <a:endParaRPr lang="en-US" dirty="0"/>
          </a:p>
          <a:p>
            <a:r>
              <a:rPr lang="en-US" dirty="0"/>
              <a:t>min </a:t>
            </a:r>
            <a:r>
              <a:rPr lang="en-US" dirty="0" err="1"/>
              <a:t>RelayTime</a:t>
            </a:r>
            <a:r>
              <a:rPr lang="en-US" dirty="0"/>
              <a:t> = sum{</a:t>
            </a:r>
            <a:r>
              <a:rPr lang="en-US" dirty="0" err="1"/>
              <a:t>i</a:t>
            </a:r>
            <a:r>
              <a:rPr lang="en-US" dirty="0"/>
              <a:t> in Swimmer}(sum{j in Stroke}</a:t>
            </a:r>
          </a:p>
          <a:p>
            <a:r>
              <a:rPr lang="en-US" dirty="0"/>
              <a:t>(Time[</a:t>
            </a:r>
            <a:r>
              <a:rPr lang="en-US" dirty="0" err="1"/>
              <a:t>i,j</a:t>
            </a:r>
            <a:r>
              <a:rPr lang="en-US" dirty="0"/>
              <a:t>]*x[</a:t>
            </a:r>
            <a:r>
              <a:rPr lang="en-US" dirty="0" err="1"/>
              <a:t>i,j</a:t>
            </a:r>
            <a:r>
              <a:rPr lang="en-US" dirty="0"/>
              <a:t>]));</a:t>
            </a:r>
          </a:p>
          <a:p>
            <a:r>
              <a:rPr lang="en-US" dirty="0"/>
              <a:t>con </a:t>
            </a:r>
            <a:r>
              <a:rPr lang="en-US" dirty="0" err="1"/>
              <a:t>MaxSwimmer</a:t>
            </a:r>
            <a:r>
              <a:rPr lang="en-US" dirty="0"/>
              <a:t> {</a:t>
            </a:r>
            <a:r>
              <a:rPr lang="en-US" dirty="0" err="1"/>
              <a:t>i</a:t>
            </a:r>
            <a:r>
              <a:rPr lang="en-US" dirty="0"/>
              <a:t> in Swimmer}: sum{j in Stroke} x[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b="1" dirty="0"/>
              <a:t>1</a:t>
            </a:r>
            <a:r>
              <a:rPr lang="en-US" dirty="0"/>
              <a:t>;</a:t>
            </a:r>
          </a:p>
          <a:p>
            <a:r>
              <a:rPr lang="en-US" dirty="0"/>
              <a:t>con </a:t>
            </a:r>
            <a:r>
              <a:rPr lang="en-US" dirty="0" err="1"/>
              <a:t>MaxStroke</a:t>
            </a:r>
            <a:r>
              <a:rPr lang="en-US" dirty="0"/>
              <a:t> {j in Stroke}: sum{</a:t>
            </a:r>
            <a:r>
              <a:rPr lang="en-US" dirty="0" err="1"/>
              <a:t>i</a:t>
            </a:r>
            <a:r>
              <a:rPr lang="en-US" dirty="0"/>
              <a:t> in Swimmer} x[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b="1" dirty="0"/>
              <a:t>1</a:t>
            </a:r>
            <a:r>
              <a:rPr lang="en-US" dirty="0"/>
              <a:t>;</a:t>
            </a:r>
          </a:p>
          <a:p>
            <a:r>
              <a:rPr lang="en-US" dirty="0"/>
              <a:t>solve;</a:t>
            </a:r>
          </a:p>
          <a:p>
            <a:r>
              <a:rPr lang="en-US" dirty="0"/>
              <a:t>print x;</a:t>
            </a:r>
          </a:p>
          <a:p>
            <a:r>
              <a:rPr lang="en-US" b="1" dirty="0"/>
              <a:t>quit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22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56" y="2286000"/>
            <a:ext cx="72009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219200"/>
            <a:ext cx="708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time=matrix(c(38,34,41,33,75,76,71,80,44,43,41,45,27,25,26,30),</a:t>
            </a:r>
            <a:r>
              <a:rPr lang="en-US" dirty="0" err="1"/>
              <a:t>nrow</a:t>
            </a:r>
            <a:r>
              <a:rPr lang="en-US" dirty="0"/>
              <a:t>=4,byrow=F)</a:t>
            </a:r>
          </a:p>
          <a:p>
            <a:r>
              <a:rPr lang="en-US" dirty="0"/>
              <a:t>f.obj=</a:t>
            </a:r>
            <a:r>
              <a:rPr lang="en-US" dirty="0" err="1"/>
              <a:t>as.numeric</a:t>
            </a:r>
            <a:r>
              <a:rPr lang="en-US" dirty="0"/>
              <a:t>(time)</a:t>
            </a:r>
          </a:p>
          <a:p>
            <a:r>
              <a:rPr lang="en-US" dirty="0" err="1"/>
              <a:t>f.con</a:t>
            </a:r>
            <a:r>
              <a:rPr lang="en-US" dirty="0"/>
              <a:t>=matrix(0,nrow=8,ncol=16)</a:t>
            </a:r>
          </a:p>
          <a:p>
            <a:r>
              <a:rPr lang="en-US" dirty="0"/>
              <a:t>temp=c(1,5,9,13)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1:4)</a:t>
            </a:r>
          </a:p>
          <a:p>
            <a:r>
              <a:rPr lang="en-US" dirty="0"/>
              <a:t>{</a:t>
            </a:r>
            <a:r>
              <a:rPr lang="en-US" dirty="0" err="1"/>
              <a:t>f.con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,(i-1+temp)]=1}</a:t>
            </a:r>
          </a:p>
          <a:p>
            <a:r>
              <a:rPr lang="en-US" dirty="0"/>
              <a:t>temp2=c(1,2,3,4)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1:4)</a:t>
            </a:r>
          </a:p>
          <a:p>
            <a:r>
              <a:rPr lang="en-US" dirty="0"/>
              <a:t>{</a:t>
            </a:r>
            <a:r>
              <a:rPr lang="en-US" dirty="0" err="1"/>
              <a:t>f.con</a:t>
            </a:r>
            <a:r>
              <a:rPr lang="en-US" dirty="0"/>
              <a:t>[i+4,(4*(i-1)+temp2)]=1}</a:t>
            </a:r>
          </a:p>
          <a:p>
            <a:r>
              <a:rPr lang="en-US" dirty="0" err="1"/>
              <a:t>f.rhs</a:t>
            </a:r>
            <a:r>
              <a:rPr lang="en-US" dirty="0"/>
              <a:t>=rep(1,8)</a:t>
            </a:r>
          </a:p>
          <a:p>
            <a:r>
              <a:rPr lang="en-US" dirty="0" err="1"/>
              <a:t>f.dir</a:t>
            </a:r>
            <a:r>
              <a:rPr lang="en-US" dirty="0"/>
              <a:t>=rep('=',8)</a:t>
            </a:r>
          </a:p>
          <a:p>
            <a:r>
              <a:rPr lang="en-US" dirty="0" err="1"/>
              <a:t>lp.model</a:t>
            </a:r>
            <a:r>
              <a:rPr lang="en-US" dirty="0"/>
              <a:t>=</a:t>
            </a:r>
            <a:r>
              <a:rPr lang="en-US" dirty="0" err="1"/>
              <a:t>lp</a:t>
            </a:r>
            <a:r>
              <a:rPr lang="en-US" dirty="0"/>
              <a:t> (direction="min", f.obj, </a:t>
            </a:r>
            <a:r>
              <a:rPr lang="en-US" dirty="0" err="1"/>
              <a:t>f.con</a:t>
            </a:r>
            <a:r>
              <a:rPr lang="en-US" dirty="0"/>
              <a:t>, </a:t>
            </a:r>
            <a:r>
              <a:rPr lang="en-US" dirty="0" err="1"/>
              <a:t>f.dir</a:t>
            </a:r>
            <a:r>
              <a:rPr lang="en-US" dirty="0"/>
              <a:t>, </a:t>
            </a:r>
            <a:r>
              <a:rPr lang="en-US" dirty="0" err="1" smtClean="0"/>
              <a:t>f.rhs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matrix(</a:t>
            </a:r>
            <a:r>
              <a:rPr lang="en-US" dirty="0" err="1"/>
              <a:t>lp.model$solution,nrow</a:t>
            </a:r>
            <a:r>
              <a:rPr lang="en-US" dirty="0"/>
              <a:t>=4,byrow=F)</a:t>
            </a:r>
          </a:p>
          <a:p>
            <a:r>
              <a:rPr lang="en-US" dirty="0" err="1"/>
              <a:t>lp.model$objval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2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&gt; matrix(</a:t>
            </a:r>
            <a:r>
              <a:rPr lang="en-US" dirty="0" err="1"/>
              <a:t>lp.model$solution,nrow</a:t>
            </a:r>
            <a:r>
              <a:rPr lang="en-US" dirty="0"/>
              <a:t>=4,byrow=F)</a:t>
            </a:r>
          </a:p>
          <a:p>
            <a:pPr marL="82296" indent="0">
              <a:buNone/>
            </a:pPr>
            <a:r>
              <a:rPr lang="en-US" dirty="0"/>
              <a:t>     [,1] [,2] [,3] [,4]</a:t>
            </a:r>
          </a:p>
          <a:p>
            <a:pPr marL="82296" indent="0">
              <a:buNone/>
            </a:pPr>
            <a:r>
              <a:rPr lang="en-US" dirty="0"/>
              <a:t>[1,]    0    0    1    0</a:t>
            </a:r>
          </a:p>
          <a:p>
            <a:pPr marL="82296" indent="0">
              <a:buNone/>
            </a:pPr>
            <a:r>
              <a:rPr lang="en-US" dirty="0"/>
              <a:t>[2,]    0    0    0    1</a:t>
            </a:r>
          </a:p>
          <a:p>
            <a:pPr marL="82296" indent="0">
              <a:buNone/>
            </a:pPr>
            <a:r>
              <a:rPr lang="en-US" dirty="0"/>
              <a:t>[3,]    0    1    0    0</a:t>
            </a:r>
          </a:p>
          <a:p>
            <a:pPr marL="82296" indent="0">
              <a:buNone/>
            </a:pPr>
            <a:r>
              <a:rPr lang="en-US" dirty="0"/>
              <a:t>[4,]    1    0    0    0</a:t>
            </a:r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lp.model$objval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[1] 173</a:t>
            </a:r>
          </a:p>
        </p:txBody>
      </p:sp>
    </p:spTree>
    <p:extLst>
      <p:ext uri="{BB962C8B-B14F-4D97-AF65-F5344CB8AC3E}">
        <p14:creationId xmlns:p14="http://schemas.microsoft.com/office/powerpoint/2010/main" val="282241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Gurobi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time=matrix(c(38,34,41,33,75,76,71,80,44,43,41,45,27,25,26,30),</a:t>
            </a:r>
            <a:r>
              <a:rPr lang="en-US" dirty="0" err="1"/>
              <a:t>nrow</a:t>
            </a:r>
            <a:r>
              <a:rPr lang="en-US" dirty="0"/>
              <a:t>=4,byrow=F)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model=list()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model$obj</a:t>
            </a:r>
            <a:r>
              <a:rPr lang="en-US" dirty="0"/>
              <a:t>=</a:t>
            </a:r>
            <a:r>
              <a:rPr lang="en-US" dirty="0" err="1"/>
              <a:t>as.numeric</a:t>
            </a:r>
            <a:r>
              <a:rPr lang="en-US" dirty="0"/>
              <a:t>(time)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model$A</a:t>
            </a:r>
            <a:r>
              <a:rPr lang="en-US" dirty="0"/>
              <a:t>=matrix(0,nrow=8,ncol=16)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temp=c(1,5,9,13)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1:4)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  <a:r>
              <a:rPr lang="en-US" dirty="0" err="1"/>
              <a:t>model$A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,(i-1+temp)]=1}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temp2=c(1,2,3,4)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1:4)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  <a:r>
              <a:rPr lang="en-US" dirty="0" err="1"/>
              <a:t>model$A</a:t>
            </a:r>
            <a:r>
              <a:rPr lang="en-US" dirty="0"/>
              <a:t>[i+4,(4*(i-1)+temp2)]=1}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model$rhs</a:t>
            </a:r>
            <a:r>
              <a:rPr lang="en-US" dirty="0"/>
              <a:t>=rep(1,8)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model$sense</a:t>
            </a:r>
            <a:r>
              <a:rPr lang="en-US" dirty="0"/>
              <a:t>=rep('=',8)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model$modelsense</a:t>
            </a:r>
            <a:r>
              <a:rPr lang="en-US" dirty="0"/>
              <a:t>="min"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result=</a:t>
            </a:r>
            <a:r>
              <a:rPr lang="en-US" dirty="0" err="1"/>
              <a:t>gurobi</a:t>
            </a:r>
            <a:r>
              <a:rPr lang="en-US" dirty="0"/>
              <a:t>(</a:t>
            </a:r>
            <a:r>
              <a:rPr lang="en-US" dirty="0" err="1"/>
              <a:t>model,list</a:t>
            </a:r>
            <a:r>
              <a:rPr lang="en-US" dirty="0"/>
              <a:t>())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matrix(</a:t>
            </a:r>
            <a:r>
              <a:rPr lang="en-US" dirty="0" err="1"/>
              <a:t>result$x,nrow</a:t>
            </a:r>
            <a:r>
              <a:rPr lang="en-US" dirty="0"/>
              <a:t>=4,byrow=F)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result$objval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8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&gt; matrix(</a:t>
            </a:r>
            <a:r>
              <a:rPr lang="en-US" dirty="0" err="1"/>
              <a:t>result$x,nrow</a:t>
            </a:r>
            <a:r>
              <a:rPr lang="en-US" dirty="0"/>
              <a:t>=4,byrow=F)</a:t>
            </a:r>
          </a:p>
          <a:p>
            <a:pPr marL="82296" indent="0">
              <a:buNone/>
            </a:pPr>
            <a:r>
              <a:rPr lang="en-US" dirty="0"/>
              <a:t>     [,1] [,2] [,3] [,4]</a:t>
            </a:r>
          </a:p>
          <a:p>
            <a:pPr marL="82296" indent="0">
              <a:buNone/>
            </a:pPr>
            <a:r>
              <a:rPr lang="en-US" dirty="0"/>
              <a:t>[1,]    0    0    1    0</a:t>
            </a:r>
          </a:p>
          <a:p>
            <a:pPr marL="82296" indent="0">
              <a:buNone/>
            </a:pPr>
            <a:r>
              <a:rPr lang="en-US" dirty="0"/>
              <a:t>[2,]    0    0    0    1</a:t>
            </a:r>
          </a:p>
          <a:p>
            <a:pPr marL="82296" indent="0">
              <a:buNone/>
            </a:pPr>
            <a:r>
              <a:rPr lang="en-US" dirty="0"/>
              <a:t>[3,]    0    1    0    0</a:t>
            </a:r>
          </a:p>
          <a:p>
            <a:pPr marL="82296" indent="0">
              <a:buNone/>
            </a:pPr>
            <a:r>
              <a:rPr lang="en-US" dirty="0"/>
              <a:t>[4,]    1    0    0    0</a:t>
            </a:r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result$objval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[1] 173</a:t>
            </a:r>
          </a:p>
        </p:txBody>
      </p:sp>
    </p:spTree>
    <p:extLst>
      <p:ext uri="{BB962C8B-B14F-4D97-AF65-F5344CB8AC3E}">
        <p14:creationId xmlns:p14="http://schemas.microsoft.com/office/powerpoint/2010/main" val="205324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Types of Linear Programming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smtClean="0"/>
              <a:t>Allocation Models</a:t>
            </a:r>
          </a:p>
          <a:p>
            <a:pPr marL="596646" indent="-514350">
              <a:buAutoNum type="arabicPeriod"/>
            </a:pPr>
            <a:r>
              <a:rPr lang="en-US" dirty="0" smtClean="0"/>
              <a:t>Covering Models</a:t>
            </a:r>
          </a:p>
          <a:p>
            <a:pPr marL="596646" indent="-514350">
              <a:buAutoNum type="arabicPeriod"/>
            </a:pPr>
            <a:r>
              <a:rPr lang="en-US" dirty="0" smtClean="0"/>
              <a:t>Blending Models</a:t>
            </a:r>
          </a:p>
          <a:p>
            <a:pPr marL="596646" indent="-514350">
              <a:buAutoNum type="arabicPeriod"/>
            </a:pPr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743200"/>
            <a:ext cx="3733800" cy="914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Transshipment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5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Transshipment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60" y="1600200"/>
            <a:ext cx="7343775" cy="49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9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Transshipment Model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1" y="1828800"/>
            <a:ext cx="6577013" cy="46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29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Transshipment Model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56" y="1752600"/>
            <a:ext cx="7081838" cy="49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7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Transshipment Model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54" y="1600200"/>
            <a:ext cx="6910388" cy="50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4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8153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proc</a:t>
            </a:r>
            <a:r>
              <a:rPr lang="en-US" dirty="0" smtClean="0"/>
              <a:t> </a:t>
            </a:r>
            <a:r>
              <a:rPr lang="en-US" b="1" dirty="0" err="1"/>
              <a:t>optmodel</a:t>
            </a:r>
            <a:r>
              <a:rPr lang="en-US" dirty="0"/>
              <a:t>;</a:t>
            </a:r>
          </a:p>
          <a:p>
            <a:r>
              <a:rPr lang="en-US" dirty="0"/>
              <a:t>set Factory = /Fac1 Fac2 Fac3/;</a:t>
            </a:r>
          </a:p>
          <a:p>
            <a:r>
              <a:rPr lang="en-US" dirty="0"/>
              <a:t>set </a:t>
            </a:r>
            <a:r>
              <a:rPr lang="en-US" dirty="0" err="1"/>
              <a:t>DistCenter</a:t>
            </a:r>
            <a:r>
              <a:rPr lang="en-US" dirty="0"/>
              <a:t> = /Dist1 Dist2/;</a:t>
            </a:r>
          </a:p>
          <a:p>
            <a:r>
              <a:rPr lang="en-US" dirty="0"/>
              <a:t>set Warehouse = /Ware1 Ware2 Ware3 Ware4 Ware5/;</a:t>
            </a:r>
          </a:p>
          <a:p>
            <a:r>
              <a:rPr lang="en-US" dirty="0"/>
              <a:t>number F2DCost{</a:t>
            </a:r>
            <a:r>
              <a:rPr lang="en-US" dirty="0" err="1"/>
              <a:t>Factory,DistCenter</a:t>
            </a:r>
            <a:r>
              <a:rPr lang="en-US" dirty="0"/>
              <a:t>} = [</a:t>
            </a:r>
            <a:r>
              <a:rPr lang="en-US" b="1" dirty="0"/>
              <a:t>1.28</a:t>
            </a:r>
            <a:r>
              <a:rPr lang="en-US" dirty="0"/>
              <a:t> </a:t>
            </a:r>
            <a:r>
              <a:rPr lang="en-US" b="1" dirty="0" smtClean="0"/>
              <a:t>1.36</a:t>
            </a:r>
            <a:r>
              <a:rPr lang="en-US" dirty="0"/>
              <a:t>							  </a:t>
            </a:r>
            <a:r>
              <a:rPr lang="en-US" b="1" dirty="0"/>
              <a:t>1.33</a:t>
            </a:r>
            <a:r>
              <a:rPr lang="en-US" dirty="0"/>
              <a:t> </a:t>
            </a:r>
            <a:r>
              <a:rPr lang="en-US" b="1" dirty="0" smtClean="0"/>
              <a:t>1.38</a:t>
            </a:r>
            <a:r>
              <a:rPr lang="en-US" dirty="0"/>
              <a:t>							</a:t>
            </a:r>
            <a:r>
              <a:rPr lang="en-US" dirty="0" smtClean="0"/>
              <a:t>  </a:t>
            </a:r>
            <a:r>
              <a:rPr lang="en-US" b="1" dirty="0"/>
              <a:t>1.68</a:t>
            </a:r>
            <a:r>
              <a:rPr lang="en-US" dirty="0"/>
              <a:t> </a:t>
            </a:r>
            <a:r>
              <a:rPr lang="en-US" b="1" dirty="0"/>
              <a:t>1.55</a:t>
            </a:r>
            <a:r>
              <a:rPr lang="en-US" dirty="0"/>
              <a:t>];</a:t>
            </a:r>
          </a:p>
          <a:p>
            <a:r>
              <a:rPr lang="en-US" dirty="0"/>
              <a:t>number D2WCost{</a:t>
            </a:r>
            <a:r>
              <a:rPr lang="en-US" dirty="0" err="1"/>
              <a:t>DistCenter,Warehouse</a:t>
            </a:r>
            <a:r>
              <a:rPr lang="en-US" dirty="0"/>
              <a:t>} = [</a:t>
            </a:r>
            <a:r>
              <a:rPr lang="en-US" b="1" dirty="0"/>
              <a:t>0.60</a:t>
            </a:r>
            <a:r>
              <a:rPr lang="en-US" dirty="0"/>
              <a:t> </a:t>
            </a:r>
            <a:r>
              <a:rPr lang="en-US" b="1" dirty="0"/>
              <a:t>0.42</a:t>
            </a:r>
            <a:r>
              <a:rPr lang="en-US" dirty="0"/>
              <a:t> </a:t>
            </a:r>
            <a:r>
              <a:rPr lang="en-US" b="1" dirty="0"/>
              <a:t>0.32</a:t>
            </a:r>
            <a:r>
              <a:rPr lang="en-US" dirty="0"/>
              <a:t> </a:t>
            </a:r>
            <a:r>
              <a:rPr lang="en-US" b="1" dirty="0"/>
              <a:t>0.44</a:t>
            </a:r>
            <a:r>
              <a:rPr lang="en-US" dirty="0"/>
              <a:t> </a:t>
            </a:r>
            <a:r>
              <a:rPr lang="en-US" b="1" dirty="0"/>
              <a:t>0.68</a:t>
            </a:r>
            <a:endParaRPr lang="en-US" dirty="0"/>
          </a:p>
          <a:p>
            <a:r>
              <a:rPr lang="en-US" dirty="0"/>
              <a:t>				</a:t>
            </a:r>
            <a:r>
              <a:rPr lang="en-US" dirty="0" smtClean="0"/>
              <a:t>           </a:t>
            </a:r>
            <a:r>
              <a:rPr lang="en-US" b="1" dirty="0" smtClean="0"/>
              <a:t>0.57</a:t>
            </a:r>
            <a:r>
              <a:rPr lang="en-US" dirty="0" smtClean="0"/>
              <a:t> </a:t>
            </a:r>
            <a:r>
              <a:rPr lang="en-US" b="1" dirty="0"/>
              <a:t>0.30</a:t>
            </a:r>
            <a:r>
              <a:rPr lang="en-US" dirty="0"/>
              <a:t> </a:t>
            </a:r>
            <a:r>
              <a:rPr lang="en-US" b="1" dirty="0"/>
              <a:t>0.4</a:t>
            </a:r>
            <a:r>
              <a:rPr lang="en-US" dirty="0"/>
              <a:t> </a:t>
            </a:r>
            <a:r>
              <a:rPr lang="en-US" b="1" dirty="0"/>
              <a:t>0.38</a:t>
            </a:r>
            <a:r>
              <a:rPr lang="en-US" dirty="0"/>
              <a:t> </a:t>
            </a:r>
            <a:r>
              <a:rPr lang="en-US" b="1" dirty="0"/>
              <a:t>0.72</a:t>
            </a:r>
            <a:r>
              <a:rPr lang="en-US" dirty="0"/>
              <a:t>];</a:t>
            </a:r>
          </a:p>
          <a:p>
            <a:r>
              <a:rPr lang="en-US" dirty="0"/>
              <a:t>number Demand{Warehouse} = [</a:t>
            </a:r>
            <a:r>
              <a:rPr lang="en-US" b="1" dirty="0"/>
              <a:t>1200</a:t>
            </a:r>
            <a:r>
              <a:rPr lang="en-US" dirty="0"/>
              <a:t> </a:t>
            </a:r>
            <a:r>
              <a:rPr lang="en-US" b="1" dirty="0"/>
              <a:t>1300</a:t>
            </a:r>
            <a:r>
              <a:rPr lang="en-US" dirty="0"/>
              <a:t> </a:t>
            </a:r>
            <a:r>
              <a:rPr lang="en-US" b="1" dirty="0"/>
              <a:t>1400</a:t>
            </a:r>
            <a:r>
              <a:rPr lang="en-US" dirty="0"/>
              <a:t> </a:t>
            </a:r>
            <a:r>
              <a:rPr lang="en-US" b="1" dirty="0"/>
              <a:t>1500</a:t>
            </a:r>
            <a:r>
              <a:rPr lang="en-US" dirty="0"/>
              <a:t> </a:t>
            </a:r>
            <a:r>
              <a:rPr lang="en-US" b="1" dirty="0"/>
              <a:t>1600</a:t>
            </a:r>
            <a:r>
              <a:rPr lang="en-US" dirty="0"/>
              <a:t>];</a:t>
            </a:r>
          </a:p>
          <a:p>
            <a:r>
              <a:rPr lang="en-US" dirty="0" err="1"/>
              <a:t>var</a:t>
            </a:r>
            <a:r>
              <a:rPr lang="en-US" dirty="0"/>
              <a:t> F2D{</a:t>
            </a:r>
            <a:r>
              <a:rPr lang="en-US" dirty="0" err="1"/>
              <a:t>Factory,DistCenter</a:t>
            </a:r>
            <a:r>
              <a:rPr lang="en-US" dirty="0"/>
              <a:t>}&gt;=</a:t>
            </a:r>
            <a:r>
              <a:rPr lang="en-US" b="1" dirty="0"/>
              <a:t>0</a:t>
            </a:r>
            <a:r>
              <a:rPr lang="en-US" dirty="0"/>
              <a:t>,</a:t>
            </a:r>
          </a:p>
          <a:p>
            <a:r>
              <a:rPr lang="en-US" dirty="0"/>
              <a:t>D2W{</a:t>
            </a:r>
            <a:r>
              <a:rPr lang="en-US" dirty="0" err="1"/>
              <a:t>DistCenter,Warehouse</a:t>
            </a:r>
            <a:r>
              <a:rPr lang="en-US" dirty="0"/>
              <a:t>}&gt;=</a:t>
            </a:r>
            <a:r>
              <a:rPr lang="en-US" b="1" dirty="0"/>
              <a:t>0</a:t>
            </a:r>
            <a:r>
              <a:rPr lang="en-US" dirty="0"/>
              <a:t>;</a:t>
            </a:r>
          </a:p>
          <a:p>
            <a:r>
              <a:rPr lang="en-US" dirty="0"/>
              <a:t>min Cost = sum{</a:t>
            </a:r>
            <a:r>
              <a:rPr lang="en-US" dirty="0" err="1"/>
              <a:t>i</a:t>
            </a:r>
            <a:r>
              <a:rPr lang="en-US" dirty="0"/>
              <a:t> in Factory}(sum{j in </a:t>
            </a:r>
            <a:r>
              <a:rPr lang="en-US" dirty="0" err="1"/>
              <a:t>DistCenter</a:t>
            </a:r>
            <a:r>
              <a:rPr lang="en-US" dirty="0"/>
              <a:t>}(F2DCost[</a:t>
            </a:r>
            <a:r>
              <a:rPr lang="en-US" dirty="0" err="1"/>
              <a:t>i,j</a:t>
            </a:r>
            <a:r>
              <a:rPr lang="en-US" dirty="0"/>
              <a:t>]*F2D[</a:t>
            </a:r>
            <a:r>
              <a:rPr lang="en-US" dirty="0" err="1"/>
              <a:t>i,j</a:t>
            </a:r>
            <a:r>
              <a:rPr lang="en-US" dirty="0"/>
              <a:t>])) + </a:t>
            </a:r>
          </a:p>
          <a:p>
            <a:r>
              <a:rPr lang="en-US" dirty="0"/>
              <a:t>sum{k in </a:t>
            </a:r>
            <a:r>
              <a:rPr lang="en-US" dirty="0" err="1"/>
              <a:t>DistCenter</a:t>
            </a:r>
            <a:r>
              <a:rPr lang="en-US" dirty="0"/>
              <a:t>}(sum{l in Warehouse}(D2WCost[</a:t>
            </a:r>
            <a:r>
              <a:rPr lang="en-US" dirty="0" err="1"/>
              <a:t>k,l</a:t>
            </a:r>
            <a:r>
              <a:rPr lang="en-US" dirty="0"/>
              <a:t>]*D2W[</a:t>
            </a:r>
            <a:r>
              <a:rPr lang="en-US" dirty="0" err="1"/>
              <a:t>k,l</a:t>
            </a:r>
            <a:r>
              <a:rPr lang="en-US" dirty="0"/>
              <a:t>]));</a:t>
            </a:r>
          </a:p>
          <a:p>
            <a:r>
              <a:rPr lang="it-IT" dirty="0"/>
              <a:t>con Cap {i in Factory}: sum{j in DistCenter} F2D[i,j] &lt;= </a:t>
            </a:r>
            <a:r>
              <a:rPr lang="it-IT" b="1" dirty="0"/>
              <a:t>2500</a:t>
            </a:r>
            <a:r>
              <a:rPr lang="it-IT" dirty="0"/>
              <a:t>;</a:t>
            </a:r>
          </a:p>
          <a:p>
            <a:r>
              <a:rPr lang="en-US" dirty="0"/>
              <a:t>con Dem {j in Warehouse}: sum{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DistCenter</a:t>
            </a:r>
            <a:r>
              <a:rPr lang="en-US" dirty="0"/>
              <a:t>}</a:t>
            </a:r>
          </a:p>
          <a:p>
            <a:r>
              <a:rPr lang="en-US" dirty="0"/>
              <a:t>D2W[</a:t>
            </a:r>
            <a:r>
              <a:rPr lang="en-US" dirty="0" err="1"/>
              <a:t>i,j</a:t>
            </a:r>
            <a:r>
              <a:rPr lang="en-US" dirty="0"/>
              <a:t>] &gt;= Demand[j];</a:t>
            </a:r>
          </a:p>
          <a:p>
            <a:r>
              <a:rPr lang="en-US" dirty="0"/>
              <a:t>con Cons {j in </a:t>
            </a:r>
            <a:r>
              <a:rPr lang="en-US" dirty="0" err="1"/>
              <a:t>DistCenter</a:t>
            </a:r>
            <a:r>
              <a:rPr lang="en-US" dirty="0"/>
              <a:t>}: sum{k in Warehouse}D2W[</a:t>
            </a:r>
            <a:r>
              <a:rPr lang="en-US" dirty="0" err="1"/>
              <a:t>j,k</a:t>
            </a:r>
            <a:r>
              <a:rPr lang="en-US" dirty="0"/>
              <a:t>] -</a:t>
            </a:r>
          </a:p>
          <a:p>
            <a:r>
              <a:rPr lang="en-US" dirty="0"/>
              <a:t>sum{</a:t>
            </a:r>
            <a:r>
              <a:rPr lang="en-US" dirty="0" err="1"/>
              <a:t>i</a:t>
            </a:r>
            <a:r>
              <a:rPr lang="en-US" dirty="0"/>
              <a:t> in Factory}F2D[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b="1" dirty="0"/>
              <a:t>0</a:t>
            </a:r>
            <a:r>
              <a:rPr lang="en-US" dirty="0"/>
              <a:t>;</a:t>
            </a:r>
          </a:p>
          <a:p>
            <a:r>
              <a:rPr lang="en-US" dirty="0"/>
              <a:t>solve;</a:t>
            </a:r>
          </a:p>
          <a:p>
            <a:r>
              <a:rPr lang="en-US" dirty="0"/>
              <a:t>print F2D D2W;</a:t>
            </a:r>
          </a:p>
          <a:p>
            <a:r>
              <a:rPr lang="en-US" dirty="0"/>
              <a:t>print F2D.rc D2W.rc;</a:t>
            </a:r>
          </a:p>
          <a:p>
            <a:r>
              <a:rPr lang="en-US" b="1" dirty="0"/>
              <a:t>quit</a:t>
            </a:r>
            <a:r>
              <a:rPr lang="en-US" dirty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08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786422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9641"/>
            <a:ext cx="3512168" cy="65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9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Transshipment Model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8" y="1981200"/>
            <a:ext cx="6553200" cy="44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72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498080" cy="4800600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f2dcost=matrix(c(1.28,1.36,1.33,1.38,1.68,1.55),</a:t>
            </a:r>
            <a:r>
              <a:rPr lang="en-US" sz="1100" dirty="0" err="1"/>
              <a:t>nrow</a:t>
            </a:r>
            <a:r>
              <a:rPr lang="en-US" sz="1100" dirty="0"/>
              <a:t>=3,byrow=T)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d2wcost=matrix(c(0.6,0.42,0.32,0.44,0.68,0.57,0.3,0.4,0.38,0.72),</a:t>
            </a:r>
            <a:r>
              <a:rPr lang="en-US" sz="1100" dirty="0" err="1"/>
              <a:t>nrow</a:t>
            </a:r>
            <a:r>
              <a:rPr lang="en-US" sz="1100" dirty="0"/>
              <a:t>=2,byrow=T)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demand=c(1200,1300,1400,1500,1600)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f.obj=c(</a:t>
            </a:r>
            <a:r>
              <a:rPr lang="en-US" sz="1100" dirty="0" err="1"/>
              <a:t>as.numeric</a:t>
            </a:r>
            <a:r>
              <a:rPr lang="en-US" sz="1100" dirty="0"/>
              <a:t>(f2dcost),</a:t>
            </a:r>
            <a:r>
              <a:rPr lang="en-US" sz="1100" dirty="0" err="1"/>
              <a:t>as.numeric</a:t>
            </a:r>
            <a:r>
              <a:rPr lang="en-US" sz="1100" dirty="0"/>
              <a:t>(d2wcost))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f.con</a:t>
            </a:r>
            <a:r>
              <a:rPr lang="en-US" sz="1100" dirty="0"/>
              <a:t>=matrix(0,nrow=10,ncol=16)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for (</a:t>
            </a:r>
            <a:r>
              <a:rPr lang="en-US" sz="1100" dirty="0" err="1"/>
              <a:t>i</a:t>
            </a:r>
            <a:r>
              <a:rPr lang="en-US" sz="1100" dirty="0"/>
              <a:t> in 1:3)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{</a:t>
            </a:r>
            <a:r>
              <a:rPr lang="en-US" sz="1100" dirty="0" err="1"/>
              <a:t>f.con</a:t>
            </a:r>
            <a:r>
              <a:rPr lang="en-US" sz="1100" dirty="0"/>
              <a:t>[</a:t>
            </a:r>
            <a:r>
              <a:rPr lang="en-US" sz="1100" dirty="0" err="1"/>
              <a:t>i,i</a:t>
            </a:r>
            <a:r>
              <a:rPr lang="en-US" sz="1100" dirty="0"/>
              <a:t>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</a:t>
            </a:r>
            <a:r>
              <a:rPr lang="en-US" sz="1100" dirty="0" err="1"/>
              <a:t>f.con</a:t>
            </a:r>
            <a:r>
              <a:rPr lang="en-US" sz="1100" dirty="0"/>
              <a:t>[i,i+3]=1}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for (</a:t>
            </a:r>
            <a:r>
              <a:rPr lang="en-US" sz="1100" dirty="0" err="1"/>
              <a:t>i</a:t>
            </a:r>
            <a:r>
              <a:rPr lang="en-US" sz="1100" dirty="0"/>
              <a:t> in 1:5)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{</a:t>
            </a:r>
            <a:r>
              <a:rPr lang="en-US" sz="1100" dirty="0" err="1"/>
              <a:t>f.con</a:t>
            </a:r>
            <a:r>
              <a:rPr lang="en-US" sz="1100" dirty="0"/>
              <a:t>[i+3,6+2*i-1]=1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</a:t>
            </a:r>
            <a:r>
              <a:rPr lang="en-US" sz="1100" dirty="0" err="1"/>
              <a:t>f.con</a:t>
            </a:r>
            <a:r>
              <a:rPr lang="en-US" sz="1100" dirty="0"/>
              <a:t>[i+3,6+2*</a:t>
            </a:r>
            <a:r>
              <a:rPr lang="en-US" sz="1100" dirty="0" err="1"/>
              <a:t>i</a:t>
            </a:r>
            <a:r>
              <a:rPr lang="en-US" sz="1100" dirty="0"/>
              <a:t>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temp=c(7,9,11,13,15)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temp2=c(8,10,12,14,16)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f.con</a:t>
            </a:r>
            <a:r>
              <a:rPr lang="en-US" sz="1100" dirty="0"/>
              <a:t>[9,temp]=1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f.con</a:t>
            </a:r>
            <a:r>
              <a:rPr lang="en-US" sz="1100" dirty="0"/>
              <a:t>[9,1:3]=-1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f.con</a:t>
            </a:r>
            <a:r>
              <a:rPr lang="en-US" sz="1100" dirty="0"/>
              <a:t>[10,temp2]=1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f.con</a:t>
            </a:r>
            <a:r>
              <a:rPr lang="en-US" sz="1100" dirty="0"/>
              <a:t>[10,4:6]=-1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f.rhs</a:t>
            </a:r>
            <a:r>
              <a:rPr lang="en-US" sz="1100" dirty="0"/>
              <a:t>=c(rep(2500,3),demand,0,0)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f.dir</a:t>
            </a:r>
            <a:r>
              <a:rPr lang="en-US" sz="1100" dirty="0"/>
              <a:t>=c(rep('&lt;=',3),rep('&gt;=',5),'=','=')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lp.model</a:t>
            </a:r>
            <a:r>
              <a:rPr lang="en-US" sz="1100" dirty="0"/>
              <a:t>=</a:t>
            </a:r>
            <a:r>
              <a:rPr lang="en-US" sz="1100" dirty="0" err="1"/>
              <a:t>lp</a:t>
            </a:r>
            <a:r>
              <a:rPr lang="en-US" sz="1100" dirty="0"/>
              <a:t> (direction="min", f.obj, </a:t>
            </a:r>
            <a:r>
              <a:rPr lang="en-US" sz="1100" dirty="0" err="1"/>
              <a:t>f.con</a:t>
            </a:r>
            <a:r>
              <a:rPr lang="en-US" sz="1100" dirty="0"/>
              <a:t>, </a:t>
            </a:r>
            <a:r>
              <a:rPr lang="en-US" sz="1100" dirty="0" err="1"/>
              <a:t>f.dir</a:t>
            </a:r>
            <a:r>
              <a:rPr lang="en-US" sz="1100" dirty="0"/>
              <a:t>, </a:t>
            </a:r>
            <a:r>
              <a:rPr lang="en-US" sz="1100" dirty="0" err="1"/>
              <a:t>f.rhs</a:t>
            </a:r>
            <a:r>
              <a:rPr lang="en-US" sz="1100" dirty="0"/>
              <a:t>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first.lp</a:t>
            </a:r>
            <a:r>
              <a:rPr lang="en-US" sz="1100" dirty="0"/>
              <a:t>=matrix(</a:t>
            </a:r>
            <a:r>
              <a:rPr lang="en-US" sz="1100" dirty="0" err="1"/>
              <a:t>result$x</a:t>
            </a:r>
            <a:r>
              <a:rPr lang="en-US" sz="1100" dirty="0"/>
              <a:t>[1:6],</a:t>
            </a:r>
            <a:r>
              <a:rPr lang="en-US" sz="1100" dirty="0" err="1"/>
              <a:t>nrow</a:t>
            </a:r>
            <a:r>
              <a:rPr lang="en-US" sz="1100" dirty="0"/>
              <a:t>=3,byrow=F)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rownames</a:t>
            </a:r>
            <a:r>
              <a:rPr lang="en-US" sz="1100" dirty="0"/>
              <a:t>(</a:t>
            </a:r>
            <a:r>
              <a:rPr lang="en-US" sz="1100" dirty="0" err="1"/>
              <a:t>first.lp</a:t>
            </a:r>
            <a:r>
              <a:rPr lang="en-US" sz="1100" dirty="0"/>
              <a:t>)=c('Fac1','Fac2','Fac3')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colnames</a:t>
            </a:r>
            <a:r>
              <a:rPr lang="en-US" sz="1100" dirty="0"/>
              <a:t>(</a:t>
            </a:r>
            <a:r>
              <a:rPr lang="en-US" sz="1100" dirty="0" err="1"/>
              <a:t>first.lp</a:t>
            </a:r>
            <a:r>
              <a:rPr lang="en-US" sz="1100" dirty="0"/>
              <a:t>)=c('Dist1','Dist2')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first.lp</a:t>
            </a:r>
            <a:endParaRPr lang="en-US" sz="11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second.lp</a:t>
            </a:r>
            <a:r>
              <a:rPr lang="en-US" sz="1100" dirty="0"/>
              <a:t>=matrix(</a:t>
            </a:r>
            <a:r>
              <a:rPr lang="en-US" sz="1100" dirty="0" err="1"/>
              <a:t>result$x</a:t>
            </a:r>
            <a:r>
              <a:rPr lang="en-US" sz="1100" dirty="0"/>
              <a:t>[7:16],</a:t>
            </a:r>
            <a:r>
              <a:rPr lang="en-US" sz="1100" dirty="0" err="1"/>
              <a:t>nrow</a:t>
            </a:r>
            <a:r>
              <a:rPr lang="en-US" sz="1100" dirty="0"/>
              <a:t>=2,byrow=F)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rownames</a:t>
            </a:r>
            <a:r>
              <a:rPr lang="en-US" sz="1100" dirty="0"/>
              <a:t>(</a:t>
            </a:r>
            <a:r>
              <a:rPr lang="en-US" sz="1100" dirty="0" err="1"/>
              <a:t>second.lp</a:t>
            </a:r>
            <a:r>
              <a:rPr lang="en-US" sz="1100" dirty="0"/>
              <a:t>)=c('Dist1','Dist2')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colnames</a:t>
            </a:r>
            <a:r>
              <a:rPr lang="en-US" sz="1100" dirty="0"/>
              <a:t>(</a:t>
            </a:r>
            <a:r>
              <a:rPr lang="en-US" sz="1100" dirty="0" err="1"/>
              <a:t>second.lp</a:t>
            </a:r>
            <a:r>
              <a:rPr lang="en-US" sz="1100" dirty="0"/>
              <a:t>)=c('Ware1','Ware2','Ware3','Ware4','Ware5')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second.lp</a:t>
            </a:r>
            <a:endParaRPr lang="en-US" sz="11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0575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first.lp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Dist1 Dist2</a:t>
            </a:r>
          </a:p>
          <a:p>
            <a:pPr marL="82296" indent="0">
              <a:buNone/>
            </a:pPr>
            <a:r>
              <a:rPr lang="en-US" dirty="0"/>
              <a:t>Fac1  2500     0</a:t>
            </a:r>
          </a:p>
          <a:p>
            <a:pPr marL="82296" indent="0">
              <a:buNone/>
            </a:pPr>
            <a:r>
              <a:rPr lang="en-US" dirty="0"/>
              <a:t>Fac2  1700   800</a:t>
            </a:r>
          </a:p>
          <a:p>
            <a:pPr marL="82296" indent="0">
              <a:buNone/>
            </a:pPr>
            <a:r>
              <a:rPr lang="en-US" dirty="0"/>
              <a:t>Fac3     0  2000</a:t>
            </a:r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second.lp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 Ware1 Ware2 Ware3 Ware4 Ware5</a:t>
            </a:r>
          </a:p>
          <a:p>
            <a:pPr marL="82296" indent="0">
              <a:buNone/>
            </a:pPr>
            <a:r>
              <a:rPr lang="en-US" dirty="0"/>
              <a:t>Dist1  1200     0  1400     0  1600</a:t>
            </a:r>
          </a:p>
          <a:p>
            <a:pPr marL="82296" indent="0">
              <a:buNone/>
            </a:pPr>
            <a:r>
              <a:rPr lang="en-US" dirty="0"/>
              <a:t>Dist2     0  1300     0  1500     0</a:t>
            </a:r>
          </a:p>
        </p:txBody>
      </p:sp>
    </p:spTree>
    <p:extLst>
      <p:ext uri="{BB962C8B-B14F-4D97-AF65-F5344CB8AC3E}">
        <p14:creationId xmlns:p14="http://schemas.microsoft.com/office/powerpoint/2010/main" val="3282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Network Models </a:t>
            </a:r>
            <a:r>
              <a:rPr lang="en-US" dirty="0" smtClean="0"/>
              <a:t>– models that describe the pattern of flow in a connected system</a:t>
            </a:r>
          </a:p>
          <a:p>
            <a:r>
              <a:rPr lang="en-US" b="1" dirty="0" smtClean="0"/>
              <a:t>Nodes</a:t>
            </a:r>
            <a:r>
              <a:rPr lang="en-US" dirty="0" smtClean="0"/>
              <a:t> – system elements that are points in time and space</a:t>
            </a:r>
          </a:p>
          <a:p>
            <a:r>
              <a:rPr lang="en-US" b="1" dirty="0" smtClean="0"/>
              <a:t>Arcs (edges) </a:t>
            </a:r>
            <a:r>
              <a:rPr lang="en-US" dirty="0" smtClean="0"/>
              <a:t>– paths of flow from one element/node to another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Gurobi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498080" cy="4800600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f2dcost=matrix(c(1.28,1.36,1.33,1.38,1.68,1.55),</a:t>
            </a:r>
            <a:r>
              <a:rPr lang="en-US" sz="1100" dirty="0" err="1"/>
              <a:t>nrow</a:t>
            </a:r>
            <a:r>
              <a:rPr lang="en-US" sz="1100" dirty="0"/>
              <a:t>=3,byrow=T)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d2wcost=matrix(c(0.6,0.42,0.32,0.44,0.68,0.57,0.3,0.4,0.38,0.72),</a:t>
            </a:r>
            <a:r>
              <a:rPr lang="en-US" sz="1100" dirty="0" err="1"/>
              <a:t>nrow</a:t>
            </a:r>
            <a:r>
              <a:rPr lang="en-US" sz="1100" dirty="0"/>
              <a:t>=2,byrow=T)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demand=c(1200,1300,1400,1500,1600)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model=list()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model$obj</a:t>
            </a:r>
            <a:r>
              <a:rPr lang="en-US" sz="1100" dirty="0"/>
              <a:t>=c(</a:t>
            </a:r>
            <a:r>
              <a:rPr lang="en-US" sz="1100" dirty="0" err="1"/>
              <a:t>as.numeric</a:t>
            </a:r>
            <a:r>
              <a:rPr lang="en-US" sz="1100" dirty="0"/>
              <a:t>(f2dcost),</a:t>
            </a:r>
            <a:r>
              <a:rPr lang="en-US" sz="1100" dirty="0" err="1"/>
              <a:t>as.numeric</a:t>
            </a:r>
            <a:r>
              <a:rPr lang="en-US" sz="1100" dirty="0"/>
              <a:t>(d2wcost))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=matrix(0,nrow=10,ncol=16)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for (</a:t>
            </a:r>
            <a:r>
              <a:rPr lang="en-US" sz="1100" dirty="0" err="1"/>
              <a:t>i</a:t>
            </a:r>
            <a:r>
              <a:rPr lang="en-US" sz="1100" dirty="0"/>
              <a:t> in 1:3)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{</a:t>
            </a:r>
            <a:r>
              <a:rPr lang="en-US" sz="1100" dirty="0" err="1"/>
              <a:t>model$A</a:t>
            </a:r>
            <a:r>
              <a:rPr lang="en-US" sz="1100" dirty="0"/>
              <a:t>[</a:t>
            </a:r>
            <a:r>
              <a:rPr lang="en-US" sz="1100" dirty="0" err="1"/>
              <a:t>i,i</a:t>
            </a:r>
            <a:r>
              <a:rPr lang="en-US" sz="1100" dirty="0"/>
              <a:t>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[i,i+3]=1}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for (</a:t>
            </a:r>
            <a:r>
              <a:rPr lang="en-US" sz="1100" dirty="0" err="1"/>
              <a:t>i</a:t>
            </a:r>
            <a:r>
              <a:rPr lang="en-US" sz="1100" dirty="0"/>
              <a:t> in 1:5)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{</a:t>
            </a:r>
            <a:r>
              <a:rPr lang="en-US" sz="1100" dirty="0" err="1"/>
              <a:t>model$A</a:t>
            </a:r>
            <a:r>
              <a:rPr lang="en-US" sz="1100" dirty="0"/>
              <a:t>[i+3,6+2*i-1]=1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[i+3,6+2*</a:t>
            </a:r>
            <a:r>
              <a:rPr lang="en-US" sz="1100" dirty="0" err="1"/>
              <a:t>i</a:t>
            </a:r>
            <a:r>
              <a:rPr lang="en-US" sz="1100" dirty="0"/>
              <a:t>]=1}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temp=c(7,9,11,13,15)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temp2=c(8,10,12,14,16)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[9,temp]=1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[9,1:3]=-1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[10,temp2]=1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model$A</a:t>
            </a:r>
            <a:r>
              <a:rPr lang="en-US" sz="1100" dirty="0"/>
              <a:t>[10,4:6]=-1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model$rhs</a:t>
            </a:r>
            <a:r>
              <a:rPr lang="en-US" sz="1100" dirty="0"/>
              <a:t>=c(rep(2500,3),demand,0,0)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model$sense</a:t>
            </a:r>
            <a:r>
              <a:rPr lang="en-US" sz="1100" dirty="0"/>
              <a:t>=c(rep('&lt;=',3),rep('&gt;=',5),'=','=')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model$modelsense</a:t>
            </a:r>
            <a:r>
              <a:rPr lang="en-US" sz="1100" dirty="0"/>
              <a:t>="min"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result=</a:t>
            </a:r>
            <a:r>
              <a:rPr lang="en-US" sz="1100" dirty="0" err="1"/>
              <a:t>gurobi</a:t>
            </a:r>
            <a:r>
              <a:rPr lang="en-US" sz="1100" dirty="0"/>
              <a:t>(</a:t>
            </a:r>
            <a:r>
              <a:rPr lang="en-US" sz="1100" dirty="0" err="1"/>
              <a:t>model,list</a:t>
            </a:r>
            <a:r>
              <a:rPr lang="en-US" sz="1100" dirty="0"/>
              <a:t>())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first.result</a:t>
            </a:r>
            <a:r>
              <a:rPr lang="en-US" sz="1100" dirty="0"/>
              <a:t>=matrix(</a:t>
            </a:r>
            <a:r>
              <a:rPr lang="en-US" sz="1100" dirty="0" err="1"/>
              <a:t>result$x</a:t>
            </a:r>
            <a:r>
              <a:rPr lang="en-US" sz="1100" dirty="0"/>
              <a:t>[1:6],</a:t>
            </a:r>
            <a:r>
              <a:rPr lang="en-US" sz="1100" dirty="0" err="1"/>
              <a:t>nrow</a:t>
            </a:r>
            <a:r>
              <a:rPr lang="en-US" sz="1100" dirty="0"/>
              <a:t>=3,byrow=F)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rownames</a:t>
            </a:r>
            <a:r>
              <a:rPr lang="en-US" sz="1100" dirty="0"/>
              <a:t>(</a:t>
            </a:r>
            <a:r>
              <a:rPr lang="en-US" sz="1100" dirty="0" err="1"/>
              <a:t>first.result</a:t>
            </a:r>
            <a:r>
              <a:rPr lang="en-US" sz="1100" dirty="0"/>
              <a:t>)=c('Fac1','Fac2','Fac3')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colnames</a:t>
            </a:r>
            <a:r>
              <a:rPr lang="en-US" sz="1100" dirty="0"/>
              <a:t>(</a:t>
            </a:r>
            <a:r>
              <a:rPr lang="en-US" sz="1100" dirty="0" err="1"/>
              <a:t>first.result</a:t>
            </a:r>
            <a:r>
              <a:rPr lang="en-US" sz="1100" dirty="0"/>
              <a:t>)=c('Dist1','Dist2')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first.result</a:t>
            </a:r>
            <a:endParaRPr lang="en-US" sz="11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second.result</a:t>
            </a:r>
            <a:r>
              <a:rPr lang="en-US" sz="1100" dirty="0"/>
              <a:t>=matrix(</a:t>
            </a:r>
            <a:r>
              <a:rPr lang="en-US" sz="1100" dirty="0" err="1"/>
              <a:t>result$x</a:t>
            </a:r>
            <a:r>
              <a:rPr lang="en-US" sz="1100" dirty="0"/>
              <a:t>[7:16],</a:t>
            </a:r>
            <a:r>
              <a:rPr lang="en-US" sz="1100" dirty="0" err="1"/>
              <a:t>nrow</a:t>
            </a:r>
            <a:r>
              <a:rPr lang="en-US" sz="1100" dirty="0"/>
              <a:t>=2,byrow=F)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rownames</a:t>
            </a:r>
            <a:r>
              <a:rPr lang="en-US" sz="1100" dirty="0"/>
              <a:t>(</a:t>
            </a:r>
            <a:r>
              <a:rPr lang="en-US" sz="1100" dirty="0" err="1"/>
              <a:t>second.result</a:t>
            </a:r>
            <a:r>
              <a:rPr lang="en-US" sz="1100" dirty="0"/>
              <a:t>)=c('Dist1','Dist2')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colnames</a:t>
            </a:r>
            <a:r>
              <a:rPr lang="en-US" sz="1100" dirty="0"/>
              <a:t>(</a:t>
            </a:r>
            <a:r>
              <a:rPr lang="en-US" sz="1100" dirty="0" err="1"/>
              <a:t>second.result</a:t>
            </a:r>
            <a:r>
              <a:rPr lang="en-US" sz="1100" dirty="0"/>
              <a:t>)=c('Ware1','Ware2','Ware3','Ware4','Ware5')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second.result</a:t>
            </a:r>
            <a:endParaRPr lang="en-US" sz="1100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/>
              <a:t>result$objval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845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first.result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Dist1 Dist2</a:t>
            </a:r>
          </a:p>
          <a:p>
            <a:pPr marL="82296" indent="0">
              <a:buNone/>
            </a:pPr>
            <a:r>
              <a:rPr lang="en-US" dirty="0"/>
              <a:t>Fac1  2500     0</a:t>
            </a:r>
          </a:p>
          <a:p>
            <a:pPr marL="82296" indent="0">
              <a:buNone/>
            </a:pPr>
            <a:r>
              <a:rPr lang="en-US" dirty="0"/>
              <a:t>Fac2  1700   800</a:t>
            </a:r>
          </a:p>
          <a:p>
            <a:pPr marL="82296" indent="0">
              <a:buNone/>
            </a:pPr>
            <a:r>
              <a:rPr lang="en-US" dirty="0"/>
              <a:t>Fac3     0  2000</a:t>
            </a:r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second.result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 Ware1 Ware2 Ware3 Ware4 Ware5</a:t>
            </a:r>
          </a:p>
          <a:p>
            <a:pPr marL="82296" indent="0">
              <a:buNone/>
            </a:pPr>
            <a:r>
              <a:rPr lang="en-US" dirty="0"/>
              <a:t>Dist1  1200     0  1400     0  1600</a:t>
            </a:r>
          </a:p>
          <a:p>
            <a:pPr marL="82296" indent="0">
              <a:buNone/>
            </a:pPr>
            <a:r>
              <a:rPr lang="en-US" dirty="0"/>
              <a:t>Dist2     0  1300     0  1500     0</a:t>
            </a:r>
          </a:p>
        </p:txBody>
      </p:sp>
    </p:spTree>
    <p:extLst>
      <p:ext uri="{BB962C8B-B14F-4D97-AF65-F5344CB8AC3E}">
        <p14:creationId xmlns:p14="http://schemas.microsoft.com/office/powerpoint/2010/main" val="207163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54" y="1905000"/>
            <a:ext cx="63055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52600"/>
            <a:ext cx="6591300" cy="46225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54" y="1905000"/>
            <a:ext cx="6305550" cy="4114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57400" y="2403826"/>
            <a:ext cx="2514600" cy="796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57400" y="2471764"/>
            <a:ext cx="2667000" cy="21764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2003716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Arcs or Edges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17638"/>
            <a:ext cx="7648575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648" y="1981200"/>
            <a:ext cx="359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(Supply chain model optimizes how                    goods are shipped from suppliers to customers)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94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You’ve seen this before!!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6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1263</Words>
  <Application>Microsoft Office PowerPoint</Application>
  <PresentationFormat>On-screen Show (4:3)</PresentationFormat>
  <Paragraphs>310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Gill Sans MT</vt:lpstr>
      <vt:lpstr>Verdana</vt:lpstr>
      <vt:lpstr>Wingdings 2</vt:lpstr>
      <vt:lpstr>Solstice</vt:lpstr>
      <vt:lpstr>Network models</vt:lpstr>
      <vt:lpstr>Recall Types of Linear Programming</vt:lpstr>
      <vt:lpstr>Recall Types of Linear Programming</vt:lpstr>
      <vt:lpstr>Network Models</vt:lpstr>
      <vt:lpstr>Example of a Network</vt:lpstr>
      <vt:lpstr>Example of a Network</vt:lpstr>
      <vt:lpstr>Example of a Network</vt:lpstr>
      <vt:lpstr>Types of Models</vt:lpstr>
      <vt:lpstr>Transportation Model</vt:lpstr>
      <vt:lpstr>Transportation Model Example</vt:lpstr>
      <vt:lpstr>Transportation Model Example</vt:lpstr>
      <vt:lpstr>Transportation Model Example</vt:lpstr>
      <vt:lpstr>SAS Code</vt:lpstr>
      <vt:lpstr>Output</vt:lpstr>
      <vt:lpstr>PowerPoint Presentation</vt:lpstr>
      <vt:lpstr>Rcode</vt:lpstr>
      <vt:lpstr>Output</vt:lpstr>
      <vt:lpstr>Gurobi</vt:lpstr>
      <vt:lpstr>Output</vt:lpstr>
      <vt:lpstr>PowerPoint Presentation</vt:lpstr>
      <vt:lpstr>Assignment Model</vt:lpstr>
      <vt:lpstr>Assignment Model Example</vt:lpstr>
      <vt:lpstr>Assignment Model Example</vt:lpstr>
      <vt:lpstr>SAS Code</vt:lpstr>
      <vt:lpstr>Output</vt:lpstr>
      <vt:lpstr>Rcode</vt:lpstr>
      <vt:lpstr>Output</vt:lpstr>
      <vt:lpstr>Gurobi</vt:lpstr>
      <vt:lpstr>Output</vt:lpstr>
      <vt:lpstr>Transshipment Model</vt:lpstr>
      <vt:lpstr>Transshipment Model</vt:lpstr>
      <vt:lpstr>Transshipment Model Example</vt:lpstr>
      <vt:lpstr>Transshipment Model Example</vt:lpstr>
      <vt:lpstr>Transshipment Model Example</vt:lpstr>
      <vt:lpstr>PowerPoint Presentation</vt:lpstr>
      <vt:lpstr>Output</vt:lpstr>
      <vt:lpstr>Transshipment Model Example</vt:lpstr>
      <vt:lpstr>R Code</vt:lpstr>
      <vt:lpstr>Output</vt:lpstr>
      <vt:lpstr>Gurobi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2017-02-26T03:18:36Z</dcterms:created>
  <dcterms:modified xsi:type="dcterms:W3CDTF">2019-01-22T14:40:37Z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