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99" r:id="rId5"/>
    <p:sldId id="300" r:id="rId6"/>
    <p:sldId id="301"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 id="284" r:id="rId34"/>
    <p:sldId id="286" r:id="rId35"/>
    <p:sldId id="285" r:id="rId36"/>
    <p:sldId id="288" r:id="rId37"/>
    <p:sldId id="289" r:id="rId38"/>
    <p:sldId id="290" r:id="rId39"/>
    <p:sldId id="291" r:id="rId40"/>
    <p:sldId id="292" r:id="rId41"/>
    <p:sldId id="293" r:id="rId42"/>
    <p:sldId id="298" r:id="rId43"/>
    <p:sldId id="294" r:id="rId44"/>
    <p:sldId id="296" r:id="rId45"/>
    <p:sldId id="295"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57B282-81B9-48EB-A00B-0A86AA80B3B0}"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1890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B282-81B9-48EB-A00B-0A86AA80B3B0}"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339078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B282-81B9-48EB-A00B-0A86AA80B3B0}"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12582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7B282-81B9-48EB-A00B-0A86AA80B3B0}"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238439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7B282-81B9-48EB-A00B-0A86AA80B3B0}"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2613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57B282-81B9-48EB-A00B-0A86AA80B3B0}"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36697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57B282-81B9-48EB-A00B-0A86AA80B3B0}"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87206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57B282-81B9-48EB-A00B-0A86AA80B3B0}"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347494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7B282-81B9-48EB-A00B-0A86AA80B3B0}"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304770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B282-81B9-48EB-A00B-0A86AA80B3B0}"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213959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B282-81B9-48EB-A00B-0A86AA80B3B0}"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E0C27-EDCB-46C4-963E-9C3878EA6DAE}" type="slidenum">
              <a:rPr lang="en-US" smtClean="0"/>
              <a:t>‹#›</a:t>
            </a:fld>
            <a:endParaRPr lang="en-US"/>
          </a:p>
        </p:txBody>
      </p:sp>
    </p:spTree>
    <p:extLst>
      <p:ext uri="{BB962C8B-B14F-4D97-AF65-F5344CB8AC3E}">
        <p14:creationId xmlns:p14="http://schemas.microsoft.com/office/powerpoint/2010/main" val="71912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7B282-81B9-48EB-A00B-0A86AA80B3B0}" type="datetimeFigureOut">
              <a:rPr lang="en-US" smtClean="0"/>
              <a:t>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E0C27-EDCB-46C4-963E-9C3878EA6DAE}" type="slidenum">
              <a:rPr lang="en-US" smtClean="0"/>
              <a:t>‹#›</a:t>
            </a:fld>
            <a:endParaRPr lang="en-US"/>
          </a:p>
        </p:txBody>
      </p:sp>
    </p:spTree>
    <p:extLst>
      <p:ext uri="{BB962C8B-B14F-4D97-AF65-F5344CB8AC3E}">
        <p14:creationId xmlns:p14="http://schemas.microsoft.com/office/powerpoint/2010/main" val="44115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upport.sas.com/documentation/cdl/en/statug/63033/HTML/default/statug_power_sect008.htm" TargetMode="External"/><Relationship Id="rId13" Type="http://schemas.openxmlformats.org/officeDocument/2006/relationships/hyperlink" Target="https://support.sas.com/documentation/cdl/en/statug/63033/HTML/default/statug_power_sect013.htm" TargetMode="External"/><Relationship Id="rId3" Type="http://schemas.openxmlformats.org/officeDocument/2006/relationships/hyperlink" Target="https://support.sas.com/documentation/cdl/en/statug/63033/HTML/default/statug_power_sect003.htm" TargetMode="External"/><Relationship Id="rId7" Type="http://schemas.openxmlformats.org/officeDocument/2006/relationships/hyperlink" Target="https://support.sas.com/documentation/cdl/en/statug/63033/HTML/default/statug_power_sect007.htm" TargetMode="External"/><Relationship Id="rId12" Type="http://schemas.openxmlformats.org/officeDocument/2006/relationships/hyperlink" Target="https://support.sas.com/documentation/cdl/en/statug/63033/HTML/default/statug_power_sect012.htm" TargetMode="External"/><Relationship Id="rId2" Type="http://schemas.openxmlformats.org/officeDocument/2006/relationships/hyperlink" Target="https://support.sas.com/documentation/cdl/en/statug/63033/HTML/default/statug_power_sect002.htm" TargetMode="External"/><Relationship Id="rId1" Type="http://schemas.openxmlformats.org/officeDocument/2006/relationships/slideLayout" Target="../slideLayouts/slideLayout2.xml"/><Relationship Id="rId6" Type="http://schemas.openxmlformats.org/officeDocument/2006/relationships/hyperlink" Target="https://support.sas.com/documentation/cdl/en/statug/63033/HTML/default/statug_power_sect006.htm" TargetMode="External"/><Relationship Id="rId11" Type="http://schemas.openxmlformats.org/officeDocument/2006/relationships/hyperlink" Target="https://support.sas.com/documentation/cdl/en/statug/63033/HTML/default/statug_power_sect011.htm" TargetMode="External"/><Relationship Id="rId5" Type="http://schemas.openxmlformats.org/officeDocument/2006/relationships/hyperlink" Target="https://support.sas.com/documentation/cdl/en/statug/63033/HTML/default/statug_power_sect005.htm" TargetMode="External"/><Relationship Id="rId15" Type="http://schemas.openxmlformats.org/officeDocument/2006/relationships/hyperlink" Target="https://support.sas.com/documentation/cdl/en/statug/63033/HTML/default/statug_power_sect015.htm" TargetMode="External"/><Relationship Id="rId10" Type="http://schemas.openxmlformats.org/officeDocument/2006/relationships/hyperlink" Target="https://support.sas.com/documentation/cdl/en/statug/63033/HTML/default/statug_power_sect010.htm" TargetMode="External"/><Relationship Id="rId4" Type="http://schemas.openxmlformats.org/officeDocument/2006/relationships/hyperlink" Target="https://support.sas.com/documentation/cdl/en/statug/63033/HTML/default/statug_power_sect004.htm" TargetMode="External"/><Relationship Id="rId9" Type="http://schemas.openxmlformats.org/officeDocument/2006/relationships/hyperlink" Target="https://support.sas.com/documentation/cdl/en/statug/63033/HTML/default/statug_power_sect009.htm" TargetMode="External"/><Relationship Id="rId14" Type="http://schemas.openxmlformats.org/officeDocument/2006/relationships/hyperlink" Target="https://support.sas.com/documentation/cdl/en/statug/63033/HTML/default/statug_power_sect014.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POWER</a:t>
            </a:r>
          </a:p>
        </p:txBody>
      </p:sp>
      <p:sp>
        <p:nvSpPr>
          <p:cNvPr id="3" name="Subtitle 2"/>
          <p:cNvSpPr>
            <a:spLocks noGrp="1"/>
          </p:cNvSpPr>
          <p:nvPr>
            <p:ph type="subTitle" idx="1"/>
          </p:nvPr>
        </p:nvSpPr>
        <p:spPr/>
        <p:txBody>
          <a:bodyPr/>
          <a:lstStyle/>
          <a:p>
            <a:r>
              <a:rPr lang="en-US" dirty="0"/>
              <a:t>Matthew W. Wheeler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98" y="3402734"/>
            <a:ext cx="3081338" cy="3081338"/>
          </a:xfrm>
          <a:prstGeom prst="rect">
            <a:avLst/>
          </a:prstGeom>
        </p:spPr>
      </p:pic>
    </p:spTree>
    <p:extLst>
      <p:ext uri="{BB962C8B-B14F-4D97-AF65-F5344CB8AC3E}">
        <p14:creationId xmlns:p14="http://schemas.microsoft.com/office/powerpoint/2010/main" val="39719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1</a:t>
            </a:r>
          </a:p>
        </p:txBody>
      </p:sp>
      <p:sp>
        <p:nvSpPr>
          <p:cNvPr id="3" name="Content Placeholder 2"/>
          <p:cNvSpPr>
            <a:spLocks noGrp="1"/>
          </p:cNvSpPr>
          <p:nvPr>
            <p:ph idx="1"/>
          </p:nvPr>
        </p:nvSpPr>
        <p:spPr/>
        <p:txBody>
          <a:bodyPr/>
          <a:lstStyle/>
          <a:p>
            <a:pPr marL="0" indent="0">
              <a:buNone/>
            </a:pPr>
            <a:r>
              <a:rPr lang="en-US" dirty="0"/>
              <a:t>A marketing campaign has been designed to increase customer spending.  Currently customers spend an average of $200 a month with a standard deviation of $20, the campaign is considered successful if customers spend $25 more a month.  We are going to design an experiment to see if the campaign should be rolled out nationwide.  How many people should be recruited to see if this effect is found with 90% probability? </a:t>
            </a:r>
          </a:p>
          <a:p>
            <a:pPr marL="0" indent="0">
              <a:buNone/>
            </a:pPr>
            <a:endParaRPr lang="en-US" dirty="0"/>
          </a:p>
          <a:p>
            <a:pPr marL="0" indent="0">
              <a:buNone/>
            </a:pPr>
            <a:r>
              <a:rPr lang="en-US" dirty="0"/>
              <a:t>Our analysis is a simple t-test. </a:t>
            </a:r>
          </a:p>
        </p:txBody>
      </p:sp>
    </p:spTree>
    <p:extLst>
      <p:ext uri="{BB962C8B-B14F-4D97-AF65-F5344CB8AC3E}">
        <p14:creationId xmlns:p14="http://schemas.microsoft.com/office/powerpoint/2010/main" val="4264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ONESAMPLEMEANS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=t</a:t>
            </a: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NULLMEAN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200</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MEAN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225</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20</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02908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3459465"/>
              </p:ext>
            </p:extLst>
          </p:nvPr>
        </p:nvGraphicFramePr>
        <p:xfrm>
          <a:off x="838200" y="1763713"/>
          <a:ext cx="10515600" cy="3040380"/>
        </p:xfrm>
        <a:graphic>
          <a:graphicData uri="http://schemas.openxmlformats.org/drawingml/2006/table">
            <a:tbl>
              <a:tblPr/>
              <a:tblGrid>
                <a:gridCol w="5257800">
                  <a:extLst>
                    <a:ext uri="{9D8B030D-6E8A-4147-A177-3AD203B41FA5}">
                      <a16:colId xmlns:a16="http://schemas.microsoft.com/office/drawing/2014/main" val="907846503"/>
                    </a:ext>
                  </a:extLst>
                </a:gridCol>
                <a:gridCol w="5257800">
                  <a:extLst>
                    <a:ext uri="{9D8B030D-6E8A-4147-A177-3AD203B41FA5}">
                      <a16:colId xmlns:a16="http://schemas.microsoft.com/office/drawing/2014/main" val="2744449729"/>
                    </a:ext>
                  </a:extLst>
                </a:gridCol>
              </a:tblGrid>
              <a:tr h="0">
                <a:tc gridSpan="2">
                  <a:txBody>
                    <a:bodyPr/>
                    <a:lstStyle/>
                    <a:p>
                      <a:pPr fontAlgn="t"/>
                      <a:r>
                        <a:rPr lang="en-US" b="0" i="0" dirty="0">
                          <a:solidFill>
                            <a:srgbClr val="000000"/>
                          </a:solidFill>
                          <a:effectLst/>
                          <a:latin typeface="Arial" panose="020B0604020202020204" pitchFamily="34" charset="0"/>
                        </a:rPr>
                        <a:t>Fixed Scenario Elements</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2783127079"/>
                  </a:ext>
                </a:extLst>
              </a:tr>
              <a:tr h="0">
                <a:tc>
                  <a:txBody>
                    <a:bodyPr/>
                    <a:lstStyle/>
                    <a:p>
                      <a:pPr fontAlgn="t"/>
                      <a:r>
                        <a:rPr lang="en-US" b="0" i="0">
                          <a:solidFill>
                            <a:srgbClr val="000000"/>
                          </a:solidFill>
                          <a:effectLst/>
                          <a:latin typeface="Arial" panose="020B0604020202020204" pitchFamily="34" charset="0"/>
                        </a:rPr>
                        <a:t>Distribution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Normal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1739646"/>
                  </a:ext>
                </a:extLst>
              </a:tr>
              <a:tr h="0">
                <a:tc>
                  <a:txBody>
                    <a:bodyPr/>
                    <a:lstStyle/>
                    <a:p>
                      <a:pPr fontAlgn="t"/>
                      <a:r>
                        <a:rPr lang="en-US" b="0" i="0">
                          <a:solidFill>
                            <a:srgbClr val="000000"/>
                          </a:solidFill>
                          <a:effectLst/>
                          <a:latin typeface="Arial" panose="020B0604020202020204" pitchFamily="34" charset="0"/>
                        </a:rPr>
                        <a:t>Method</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Exact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30111938"/>
                  </a:ext>
                </a:extLst>
              </a:tr>
              <a:tr h="0">
                <a:tc>
                  <a:txBody>
                    <a:bodyPr/>
                    <a:lstStyle/>
                    <a:p>
                      <a:pPr fontAlgn="t"/>
                      <a:r>
                        <a:rPr lang="en-US" b="0" i="0">
                          <a:solidFill>
                            <a:srgbClr val="000000"/>
                          </a:solidFill>
                          <a:effectLst/>
                          <a:latin typeface="Arial" panose="020B0604020202020204" pitchFamily="34" charset="0"/>
                        </a:rPr>
                        <a:t>Null 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62300392"/>
                  </a:ext>
                </a:extLst>
              </a:tr>
              <a:tr h="0">
                <a:tc>
                  <a:txBody>
                    <a:bodyPr/>
                    <a:lstStyle/>
                    <a:p>
                      <a:pPr fontAlgn="t"/>
                      <a:r>
                        <a:rPr lang="en-US" b="0" i="0">
                          <a:solidFill>
                            <a:srgbClr val="000000"/>
                          </a:solidFill>
                          <a:effectLst/>
                          <a:latin typeface="Arial" panose="020B0604020202020204" pitchFamily="34" charset="0"/>
                        </a:rPr>
                        <a:t>Alpha</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73609944"/>
                  </a:ext>
                </a:extLst>
              </a:tr>
              <a:tr h="0">
                <a:tc>
                  <a:txBody>
                    <a:bodyPr/>
                    <a:lstStyle/>
                    <a:p>
                      <a:pPr fontAlgn="t"/>
                      <a:r>
                        <a:rPr lang="en-US" b="0" i="0">
                          <a:solidFill>
                            <a:srgbClr val="000000"/>
                          </a:solidFill>
                          <a:effectLst/>
                          <a:latin typeface="Arial" panose="020B0604020202020204" pitchFamily="34" charset="0"/>
                        </a:rPr>
                        <a:t>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225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51393898"/>
                  </a:ext>
                </a:extLst>
              </a:tr>
              <a:tr h="0">
                <a:tc>
                  <a:txBody>
                    <a:bodyPr/>
                    <a:lstStyle/>
                    <a:p>
                      <a:pPr fontAlgn="t"/>
                      <a:r>
                        <a:rPr lang="en-US" b="0" i="0">
                          <a:solidFill>
                            <a:srgbClr val="000000"/>
                          </a:solidFill>
                          <a:effectLst/>
                          <a:latin typeface="Arial" panose="020B0604020202020204" pitchFamily="34" charset="0"/>
                        </a:rPr>
                        <a:t>Standard Deviation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0281739"/>
                  </a:ext>
                </a:extLst>
              </a:tr>
              <a:tr h="0">
                <a:tc>
                  <a:txBody>
                    <a:bodyPr/>
                    <a:lstStyle/>
                    <a:p>
                      <a:pPr fontAlgn="t"/>
                      <a:r>
                        <a:rPr lang="en-US" b="0" i="0">
                          <a:solidFill>
                            <a:srgbClr val="000000"/>
                          </a:solidFill>
                          <a:effectLst/>
                          <a:latin typeface="Arial" panose="020B0604020202020204" pitchFamily="34" charset="0"/>
                        </a:rPr>
                        <a:t>Nominal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03146106"/>
                  </a:ext>
                </a:extLst>
              </a:tr>
              <a:tr h="0">
                <a:tc>
                  <a:txBody>
                    <a:bodyPr/>
                    <a:lstStyle/>
                    <a:p>
                      <a:pPr fontAlgn="t"/>
                      <a:r>
                        <a:rPr lang="en-US" b="0" i="0">
                          <a:solidFill>
                            <a:srgbClr val="000000"/>
                          </a:solidFill>
                          <a:effectLst/>
                          <a:latin typeface="Arial" panose="020B0604020202020204" pitchFamily="34" charset="0"/>
                        </a:rPr>
                        <a:t>Number of Sides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08293469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507061"/>
              </p:ext>
            </p:extLst>
          </p:nvPr>
        </p:nvGraphicFramePr>
        <p:xfrm>
          <a:off x="838200" y="5221764"/>
          <a:ext cx="10515600" cy="1013460"/>
        </p:xfrm>
        <a:graphic>
          <a:graphicData uri="http://schemas.openxmlformats.org/drawingml/2006/table">
            <a:tbl>
              <a:tblPr/>
              <a:tblGrid>
                <a:gridCol w="5257800">
                  <a:extLst>
                    <a:ext uri="{9D8B030D-6E8A-4147-A177-3AD203B41FA5}">
                      <a16:colId xmlns:a16="http://schemas.microsoft.com/office/drawing/2014/main" val="2543821803"/>
                    </a:ext>
                  </a:extLst>
                </a:gridCol>
                <a:gridCol w="5257800">
                  <a:extLst>
                    <a:ext uri="{9D8B030D-6E8A-4147-A177-3AD203B41FA5}">
                      <a16:colId xmlns:a16="http://schemas.microsoft.com/office/drawing/2014/main" val="1530749589"/>
                    </a:ext>
                  </a:extLst>
                </a:gridCol>
              </a:tblGrid>
              <a:tr h="0">
                <a:tc gridSpan="2">
                  <a:txBody>
                    <a:bodyPr/>
                    <a:lstStyle/>
                    <a:p>
                      <a:pPr fontAlgn="t"/>
                      <a:r>
                        <a:rPr lang="en-US" b="0" i="0" dirty="0">
                          <a:solidFill>
                            <a:srgbClr val="000000"/>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2987124868"/>
                  </a:ext>
                </a:extLst>
              </a:tr>
              <a:tr h="0">
                <a:tc>
                  <a:txBody>
                    <a:bodyPr/>
                    <a:lstStyle/>
                    <a:p>
                      <a:pPr fontAlgn="t"/>
                      <a:r>
                        <a:rPr lang="en-US" b="0" i="0">
                          <a:solidFill>
                            <a:srgbClr val="000000"/>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6128191"/>
                  </a:ext>
                </a:extLst>
              </a:tr>
              <a:tr h="0">
                <a:tc>
                  <a:txBody>
                    <a:bodyPr/>
                    <a:lstStyle/>
                    <a:p>
                      <a:pPr fontAlgn="t"/>
                      <a:r>
                        <a:rPr lang="en-US" b="0" i="0" dirty="0">
                          <a:solidFill>
                            <a:srgbClr val="000000"/>
                          </a:solidFill>
                          <a:effectLst/>
                          <a:latin typeface="Arial" panose="020B0604020202020204" pitchFamily="34" charset="0"/>
                        </a:rPr>
                        <a:t>0.906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18811435"/>
                  </a:ext>
                </a:extLst>
              </a:tr>
            </a:tbl>
          </a:graphicData>
        </a:graphic>
      </p:graphicFrame>
      <p:sp>
        <p:nvSpPr>
          <p:cNvPr id="6" name="Rectangle 1"/>
          <p:cNvSpPr>
            <a:spLocks noChangeArrowheads="1"/>
          </p:cNvSpPr>
          <p:nvPr/>
        </p:nvSpPr>
        <p:spPr bwMode="auto">
          <a:xfrm>
            <a:off x="0" y="172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95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(continued)</a:t>
            </a:r>
          </a:p>
        </p:txBody>
      </p:sp>
      <p:sp>
        <p:nvSpPr>
          <p:cNvPr id="3" name="Content Placeholder 2"/>
          <p:cNvSpPr>
            <a:spLocks noGrp="1"/>
          </p:cNvSpPr>
          <p:nvPr>
            <p:ph idx="1"/>
          </p:nvPr>
        </p:nvSpPr>
        <p:spPr/>
        <p:txBody>
          <a:bodyPr/>
          <a:lstStyle/>
          <a:p>
            <a:pPr marL="0" indent="0">
              <a:buNone/>
            </a:pPr>
            <a:r>
              <a:rPr lang="en-US" dirty="0"/>
              <a:t>Now assume we don’t know the standard deviation, it could be anywhere between 10 to 50. </a:t>
            </a:r>
          </a:p>
          <a:p>
            <a:pPr marL="0" indent="0">
              <a:buNone/>
            </a:pPr>
            <a:endParaRPr lang="en-US" dirty="0"/>
          </a:p>
          <a:p>
            <a:pPr marL="0" indent="0">
              <a:buNone/>
            </a:pPr>
            <a:endParaRPr lang="en-US" dirty="0"/>
          </a:p>
          <a:p>
            <a:pPr marL="0" indent="0">
              <a:buNone/>
            </a:pPr>
            <a:r>
              <a:rPr lang="en-US" dirty="0">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 10 to 50 by 5</a:t>
            </a:r>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7207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5339534"/>
              </p:ext>
            </p:extLst>
          </p:nvPr>
        </p:nvGraphicFramePr>
        <p:xfrm>
          <a:off x="838200" y="2143284"/>
          <a:ext cx="10515600" cy="3716020"/>
        </p:xfrm>
        <a:graphic>
          <a:graphicData uri="http://schemas.openxmlformats.org/drawingml/2006/table">
            <a:tbl>
              <a:tblPr/>
              <a:tblGrid>
                <a:gridCol w="2628900">
                  <a:extLst>
                    <a:ext uri="{9D8B030D-6E8A-4147-A177-3AD203B41FA5}">
                      <a16:colId xmlns:a16="http://schemas.microsoft.com/office/drawing/2014/main" val="64108118"/>
                    </a:ext>
                  </a:extLst>
                </a:gridCol>
                <a:gridCol w="2628900">
                  <a:extLst>
                    <a:ext uri="{9D8B030D-6E8A-4147-A177-3AD203B41FA5}">
                      <a16:colId xmlns:a16="http://schemas.microsoft.com/office/drawing/2014/main" val="3258565523"/>
                    </a:ext>
                  </a:extLst>
                </a:gridCol>
                <a:gridCol w="2628900">
                  <a:extLst>
                    <a:ext uri="{9D8B030D-6E8A-4147-A177-3AD203B41FA5}">
                      <a16:colId xmlns:a16="http://schemas.microsoft.com/office/drawing/2014/main" val="194287658"/>
                    </a:ext>
                  </a:extLst>
                </a:gridCol>
                <a:gridCol w="2628900">
                  <a:extLst>
                    <a:ext uri="{9D8B030D-6E8A-4147-A177-3AD203B41FA5}">
                      <a16:colId xmlns:a16="http://schemas.microsoft.com/office/drawing/2014/main" val="953128685"/>
                    </a:ext>
                  </a:extLst>
                </a:gridCol>
              </a:tblGrid>
              <a:tr h="0">
                <a:tc gridSpan="4">
                  <a:txBody>
                    <a:bodyPr/>
                    <a:lstStyle/>
                    <a:p>
                      <a:pPr algn="ctr" fontAlgn="t"/>
                      <a:r>
                        <a:rPr lang="en-US" b="0" i="0" dirty="0">
                          <a:solidFill>
                            <a:srgbClr val="000000"/>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5953628"/>
                  </a:ext>
                </a:extLst>
              </a:tr>
              <a:tr h="0">
                <a:tc>
                  <a:txBody>
                    <a:bodyPr/>
                    <a:lstStyle/>
                    <a:p>
                      <a:pPr algn="ctr" fontAlgn="t"/>
                      <a:r>
                        <a:rPr lang="en-US" b="1" i="0" dirty="0">
                          <a:solidFill>
                            <a:srgbClr val="000000"/>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lumMod val="65000"/>
                      </a:schemeClr>
                    </a:solidFill>
                  </a:tcPr>
                </a:tc>
                <a:tc>
                  <a:txBody>
                    <a:bodyPr/>
                    <a:lstStyle/>
                    <a:p>
                      <a:pPr algn="ctr" fontAlgn="t"/>
                      <a:r>
                        <a:rPr lang="en-US" b="1" i="0" dirty="0" err="1">
                          <a:solidFill>
                            <a:srgbClr val="000000"/>
                          </a:solidFill>
                          <a:effectLst/>
                          <a:latin typeface="Arial" panose="020B0604020202020204" pitchFamily="34" charset="0"/>
                        </a:rPr>
                        <a:t>Std</a:t>
                      </a:r>
                      <a:r>
                        <a:rPr lang="en-US" b="1" i="0" dirty="0">
                          <a:solidFill>
                            <a:srgbClr val="000000"/>
                          </a:solidFill>
                          <a:effectLst/>
                          <a:latin typeface="Arial" panose="020B0604020202020204" pitchFamily="34" charset="0"/>
                        </a:rPr>
                        <a:t>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lumMod val="65000"/>
                      </a:schemeClr>
                    </a:solidFill>
                  </a:tcPr>
                </a:tc>
                <a:tc>
                  <a:txBody>
                    <a:bodyPr/>
                    <a:lstStyle/>
                    <a:p>
                      <a:pPr algn="ctr" fontAlgn="t"/>
                      <a:r>
                        <a:rPr lang="en-US" b="1" i="0" dirty="0">
                          <a:solidFill>
                            <a:srgbClr val="000000"/>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lumMod val="65000"/>
                      </a:schemeClr>
                    </a:solidFill>
                  </a:tcPr>
                </a:tc>
                <a:tc>
                  <a:txBody>
                    <a:bodyPr/>
                    <a:lstStyle/>
                    <a:p>
                      <a:pPr algn="ctr" fontAlgn="t"/>
                      <a:r>
                        <a:rPr lang="en-US" b="1" i="0" dirty="0">
                          <a:solidFill>
                            <a:srgbClr val="000000"/>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999766511"/>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0.982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08390020"/>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0.953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7</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3318204"/>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4375077"/>
                  </a:ext>
                </a:extLst>
              </a:tr>
              <a:tr h="0">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94430261"/>
                  </a:ext>
                </a:extLst>
              </a:tr>
              <a:tr h="0">
                <a:tc>
                  <a:txBody>
                    <a:bodyPr/>
                    <a:lstStyle/>
                    <a:p>
                      <a:pPr algn="ctr" fontAlgn="t"/>
                      <a:r>
                        <a:rPr lang="en-US"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425849"/>
                  </a:ext>
                </a:extLst>
              </a:tr>
              <a:tr h="0">
                <a:tc>
                  <a:txBody>
                    <a:bodyPr/>
                    <a:lstStyle/>
                    <a:p>
                      <a:pPr algn="ctr" fontAlgn="t"/>
                      <a:r>
                        <a:rPr lang="en-US"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35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98942095"/>
                  </a:ext>
                </a:extLst>
              </a:tr>
              <a:tr h="0">
                <a:tc>
                  <a:txBody>
                    <a:bodyPr/>
                    <a:lstStyle/>
                    <a:p>
                      <a:pPr algn="ctr" fontAlgn="t"/>
                      <a:r>
                        <a:rPr lang="en-US" b="0" i="0">
                          <a:solidFill>
                            <a:srgbClr val="000000"/>
                          </a:solidFill>
                          <a:effectLst/>
                          <a:latin typeface="Arial" panose="020B0604020202020204" pitchFamily="34" charset="0"/>
                        </a:rPr>
                        <a:t>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58791252"/>
                  </a:ext>
                </a:extLst>
              </a:tr>
              <a:tr h="0">
                <a:tc>
                  <a:txBody>
                    <a:bodyPr/>
                    <a:lstStyle/>
                    <a:p>
                      <a:pPr algn="ctr" fontAlgn="t"/>
                      <a:r>
                        <a:rPr lang="en-US" b="0" i="0">
                          <a:solidFill>
                            <a:srgbClr val="000000"/>
                          </a:solidFill>
                          <a:effectLst/>
                          <a:latin typeface="Arial" panose="020B0604020202020204" pitchFamily="34" charset="0"/>
                        </a:rPr>
                        <a:t>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37</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6081629"/>
                  </a:ext>
                </a:extLst>
              </a:tr>
              <a:tr h="0">
                <a:tc>
                  <a:txBody>
                    <a:bodyPr/>
                    <a:lstStyle/>
                    <a:p>
                      <a:pPr algn="ctr" fontAlgn="t"/>
                      <a:r>
                        <a:rPr lang="en-US"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44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994725404"/>
                  </a:ext>
                </a:extLst>
              </a:tr>
            </a:tbl>
          </a:graphicData>
        </a:graphic>
      </p:graphicFrame>
    </p:spTree>
    <p:extLst>
      <p:ext uri="{BB962C8B-B14F-4D97-AF65-F5344CB8AC3E}">
        <p14:creationId xmlns:p14="http://schemas.microsoft.com/office/powerpoint/2010/main" val="78800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(continued)</a:t>
            </a:r>
          </a:p>
        </p:txBody>
      </p:sp>
      <p:sp>
        <p:nvSpPr>
          <p:cNvPr id="3" name="Content Placeholder 2"/>
          <p:cNvSpPr>
            <a:spLocks noGrp="1"/>
          </p:cNvSpPr>
          <p:nvPr>
            <p:ph idx="1"/>
          </p:nvPr>
        </p:nvSpPr>
        <p:spPr/>
        <p:txBody>
          <a:bodyPr/>
          <a:lstStyle/>
          <a:p>
            <a:pPr marL="0" indent="0">
              <a:buNone/>
            </a:pPr>
            <a:r>
              <a:rPr lang="en-US" dirty="0"/>
              <a:t>Now assume we can only afford to recruit 20 people.  Do we have enough power? </a:t>
            </a:r>
          </a:p>
          <a:p>
            <a:pPr marL="0" indent="0">
              <a:buNone/>
            </a:pPr>
            <a:endParaRPr lang="en-US" dirty="0"/>
          </a:p>
          <a:p>
            <a:pPr marL="0" indent="0">
              <a:buNone/>
            </a:pPr>
            <a:r>
              <a:rPr lang="en-US" dirty="0"/>
              <a:t>Change </a:t>
            </a: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 </a:t>
            </a:r>
            <a:r>
              <a:rPr lang="en-US" b="1" dirty="0">
                <a:latin typeface="Courier New" panose="02070309020205020404" pitchFamily="49" charset="0"/>
              </a:rPr>
              <a:t>to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endParaRPr lang="en-US" dirty="0">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and</a:t>
            </a:r>
          </a:p>
          <a:p>
            <a:pPr marL="0" indent="0">
              <a:buNone/>
            </a:pP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 </a:t>
            </a:r>
            <a:r>
              <a:rPr lang="en-US" b="1" dirty="0">
                <a:latin typeface="Courier New" panose="02070309020205020404" pitchFamily="49" charset="0"/>
              </a:rPr>
              <a:t>to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20</a:t>
            </a:r>
            <a:r>
              <a:rPr lang="en-US" dirty="0">
                <a:solidFill>
                  <a:srgbClr val="008080"/>
                </a:solidFill>
                <a:latin typeface="Courier New" panose="02070309020205020404" pitchFamily="49" charset="0"/>
              </a:rPr>
              <a:t> </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39656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3866851"/>
              </p:ext>
            </p:extLst>
          </p:nvPr>
        </p:nvGraphicFramePr>
        <p:xfrm>
          <a:off x="828963" y="1118048"/>
          <a:ext cx="10515600" cy="3716020"/>
        </p:xfrm>
        <a:graphic>
          <a:graphicData uri="http://schemas.openxmlformats.org/drawingml/2006/table">
            <a:tbl>
              <a:tblPr/>
              <a:tblGrid>
                <a:gridCol w="3505200">
                  <a:extLst>
                    <a:ext uri="{9D8B030D-6E8A-4147-A177-3AD203B41FA5}">
                      <a16:colId xmlns:a16="http://schemas.microsoft.com/office/drawing/2014/main" val="2157788348"/>
                    </a:ext>
                  </a:extLst>
                </a:gridCol>
                <a:gridCol w="3505200">
                  <a:extLst>
                    <a:ext uri="{9D8B030D-6E8A-4147-A177-3AD203B41FA5}">
                      <a16:colId xmlns:a16="http://schemas.microsoft.com/office/drawing/2014/main" val="1311278636"/>
                    </a:ext>
                  </a:extLst>
                </a:gridCol>
                <a:gridCol w="3505200">
                  <a:extLst>
                    <a:ext uri="{9D8B030D-6E8A-4147-A177-3AD203B41FA5}">
                      <a16:colId xmlns:a16="http://schemas.microsoft.com/office/drawing/2014/main" val="182094655"/>
                    </a:ext>
                  </a:extLst>
                </a:gridCol>
              </a:tblGrid>
              <a:tr h="0">
                <a:tc gridSpan="3">
                  <a:txBody>
                    <a:bodyPr/>
                    <a:lstStyle/>
                    <a:p>
                      <a:pPr algn="ctr" fontAlgn="t"/>
                      <a:r>
                        <a:rPr lang="en-US" b="0" i="0" dirty="0">
                          <a:solidFill>
                            <a:srgbClr val="000000"/>
                          </a:solidFill>
                          <a:effectLst/>
                          <a:latin typeface="Arial" panose="020B0604020202020204" pitchFamily="34" charset="0"/>
                        </a:rPr>
                        <a:t>Computed Power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19965183"/>
                  </a:ext>
                </a:extLst>
              </a:tr>
              <a:tr h="0">
                <a:tc>
                  <a:txBody>
                    <a:bodyPr/>
                    <a:lstStyle/>
                    <a:p>
                      <a:pPr algn="ctr" fontAlgn="t"/>
                      <a:r>
                        <a:rPr lang="en-US" b="0" i="0" dirty="0">
                          <a:solidFill>
                            <a:srgbClr val="000000"/>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0" i="0" dirty="0" err="1">
                          <a:solidFill>
                            <a:srgbClr val="000000"/>
                          </a:solidFill>
                          <a:effectLst/>
                          <a:latin typeface="Arial" panose="020B0604020202020204" pitchFamily="34" charset="0"/>
                        </a:rPr>
                        <a:t>Std</a:t>
                      </a:r>
                      <a:r>
                        <a:rPr lang="en-US" b="0" i="0" dirty="0">
                          <a:solidFill>
                            <a:srgbClr val="000000"/>
                          </a:solidFill>
                          <a:effectLst/>
                          <a:latin typeface="Arial" panose="020B0604020202020204" pitchFamily="34" charset="0"/>
                        </a:rPr>
                        <a:t>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0" i="0" dirty="0">
                          <a:solidFill>
                            <a:srgbClr val="000000"/>
                          </a:solidFill>
                          <a:effectLst/>
                          <a:latin typeface="Arial" panose="020B0604020202020204" pitchFamily="34" charset="0"/>
                        </a:rPr>
                        <a:t>Power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2580675739"/>
                  </a:ext>
                </a:extLst>
              </a:tr>
              <a:tr h="0">
                <a:tc>
                  <a:txBody>
                    <a:bodyPr/>
                    <a:lstStyle/>
                    <a:p>
                      <a:pPr algn="ct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&gt;.999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38866368"/>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&gt;.999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18952731"/>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&gt;.999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5545210"/>
                  </a:ext>
                </a:extLst>
              </a:tr>
              <a:tr h="0">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0.989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11205635"/>
                  </a:ext>
                </a:extLst>
              </a:tr>
              <a:tr h="0">
                <a:tc>
                  <a:txBody>
                    <a:bodyPr/>
                    <a:lstStyle/>
                    <a:p>
                      <a:pPr algn="ctr" fontAlgn="t"/>
                      <a:r>
                        <a:rPr lang="en-US"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0.942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79468757"/>
                  </a:ext>
                </a:extLst>
              </a:tr>
              <a:tr h="0">
                <a:tc>
                  <a:txBody>
                    <a:bodyPr/>
                    <a:lstStyle/>
                    <a:p>
                      <a:pPr algn="ctr" fontAlgn="t"/>
                      <a:r>
                        <a:rPr lang="en-US"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0.858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8605358"/>
                  </a:ext>
                </a:extLst>
              </a:tr>
              <a:tr h="0">
                <a:tc>
                  <a:txBody>
                    <a:bodyPr/>
                    <a:lstStyle/>
                    <a:p>
                      <a:pPr algn="ctr" fontAlgn="t"/>
                      <a:r>
                        <a:rPr lang="en-US" b="0" i="0">
                          <a:solidFill>
                            <a:srgbClr val="000000"/>
                          </a:solidFill>
                          <a:effectLst/>
                          <a:latin typeface="Arial" panose="020B0604020202020204" pitchFamily="34" charset="0"/>
                        </a:rPr>
                        <a:t>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0.755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33832516"/>
                  </a:ext>
                </a:extLst>
              </a:tr>
              <a:tr h="0">
                <a:tc>
                  <a:txBody>
                    <a:bodyPr/>
                    <a:lstStyle/>
                    <a:p>
                      <a:pPr algn="ctr" fontAlgn="t"/>
                      <a:r>
                        <a:rPr lang="en-US" b="0" i="0">
                          <a:solidFill>
                            <a:srgbClr val="000000"/>
                          </a:solidFill>
                          <a:effectLst/>
                          <a:latin typeface="Arial" panose="020B0604020202020204" pitchFamily="34" charset="0"/>
                        </a:rPr>
                        <a:t>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0.655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6356612"/>
                  </a:ext>
                </a:extLst>
              </a:tr>
              <a:tr h="0">
                <a:tc>
                  <a:txBody>
                    <a:bodyPr/>
                    <a:lstStyle/>
                    <a:p>
                      <a:pPr algn="ctr" fontAlgn="t"/>
                      <a:r>
                        <a:rPr lang="en-US"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0.565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665487574"/>
                  </a:ext>
                </a:extLst>
              </a:tr>
            </a:tbl>
          </a:graphicData>
        </a:graphic>
      </p:graphicFrame>
    </p:spTree>
    <p:extLst>
      <p:ext uri="{BB962C8B-B14F-4D97-AF65-F5344CB8AC3E}">
        <p14:creationId xmlns:p14="http://schemas.microsoft.com/office/powerpoint/2010/main" val="218098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2</a:t>
            </a:r>
          </a:p>
        </p:txBody>
      </p:sp>
      <p:sp>
        <p:nvSpPr>
          <p:cNvPr id="3" name="Content Placeholder 2"/>
          <p:cNvSpPr>
            <a:spLocks noGrp="1"/>
          </p:cNvSpPr>
          <p:nvPr>
            <p:ph idx="1"/>
          </p:nvPr>
        </p:nvSpPr>
        <p:spPr/>
        <p:txBody>
          <a:bodyPr/>
          <a:lstStyle/>
          <a:p>
            <a:pPr marL="0" indent="0">
              <a:buNone/>
            </a:pPr>
            <a:r>
              <a:rPr lang="en-US" dirty="0"/>
              <a:t>A web page site currently has a 5% conversions rate.  The redesigned website is hoped to have a 7.5% conversion rate.  What is the sample size required power is required to see if the new website has the desired effect? </a:t>
            </a:r>
          </a:p>
          <a:p>
            <a:pPr marL="0" indent="0">
              <a:buNone/>
            </a:pPr>
            <a:endParaRPr lang="en-US" dirty="0"/>
          </a:p>
          <a:p>
            <a:pPr marL="0" indent="0">
              <a:buNone/>
            </a:pPr>
            <a:r>
              <a:rPr lang="en-US" b="1" dirty="0"/>
              <a:t>Note:</a:t>
            </a:r>
            <a:r>
              <a:rPr lang="en-US" dirty="0"/>
              <a:t> The data are proportion data, so we can do what is called an exact test. </a:t>
            </a:r>
          </a:p>
        </p:txBody>
      </p:sp>
    </p:spTree>
    <p:extLst>
      <p:ext uri="{BB962C8B-B14F-4D97-AF65-F5344CB8AC3E}">
        <p14:creationId xmlns:p14="http://schemas.microsoft.com/office/powerpoint/2010/main" val="1672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5928" y="1378849"/>
            <a:ext cx="9762836" cy="3477875"/>
          </a:xfrm>
          <a:prstGeom prst="rect">
            <a:avLst/>
          </a:prstGeom>
        </p:spPr>
        <p:txBody>
          <a:bodyPr wrap="square">
            <a:spAutoFit/>
          </a:bodyPr>
          <a:lstStyle/>
          <a:p>
            <a:r>
              <a:rPr lang="en-US" sz="2000" b="1" dirty="0">
                <a:solidFill>
                  <a:srgbClr val="000080"/>
                </a:solidFill>
                <a:latin typeface="Courier New" panose="02070309020205020404" pitchFamily="49" charset="0"/>
              </a:rPr>
              <a:t>PROC</a:t>
            </a:r>
            <a:r>
              <a:rPr lang="en-US" sz="2000" b="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POWER</a:t>
            </a:r>
            <a:r>
              <a:rPr lang="en-US" sz="2000" b="0" dirty="0">
                <a:solidFill>
                  <a:srgbClr val="000000"/>
                </a:solidFill>
                <a:latin typeface="Courier New" panose="02070309020205020404" pitchFamily="49" charset="0"/>
              </a:rPr>
              <a:t>;</a:t>
            </a: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ONESAMPLEFREQ</a:t>
            </a:r>
            <a:r>
              <a:rPr lang="en-US" sz="2000" b="0" dirty="0">
                <a:solidFill>
                  <a:srgbClr val="000000"/>
                </a:solidFill>
                <a:latin typeface="Courier New" panose="02070309020205020404" pitchFamily="49" charset="0"/>
              </a:rPr>
              <a:t> </a:t>
            </a: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NULLP</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0.05</a:t>
            </a:r>
            <a:endParaRPr lang="en-US" sz="2000" b="0" dirty="0">
              <a:solidFill>
                <a:srgbClr val="000000"/>
              </a:solidFill>
              <a:latin typeface="Courier New" panose="02070309020205020404" pitchFamily="49" charset="0"/>
            </a:endParaRP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P</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0.075</a:t>
            </a:r>
            <a:r>
              <a:rPr lang="en-US" sz="2000" b="0" dirty="0">
                <a:solidFill>
                  <a:srgbClr val="000000"/>
                </a:solidFill>
                <a:latin typeface="Courier New" panose="02070309020205020404" pitchFamily="49" charset="0"/>
              </a:rPr>
              <a:t> TO </a:t>
            </a:r>
            <a:r>
              <a:rPr lang="en-US" sz="2000" b="1" dirty="0">
                <a:solidFill>
                  <a:srgbClr val="008080"/>
                </a:solidFill>
                <a:latin typeface="Courier New" panose="02070309020205020404" pitchFamily="49" charset="0"/>
              </a:rPr>
              <a:t>0.1</a:t>
            </a:r>
            <a:r>
              <a:rPr lang="en-US" sz="2000" b="0" dirty="0">
                <a:solidFill>
                  <a:srgbClr val="000000"/>
                </a:solidFill>
                <a:latin typeface="Courier New" panose="02070309020205020404" pitchFamily="49" charset="0"/>
              </a:rPr>
              <a:t> BY </a:t>
            </a:r>
            <a:r>
              <a:rPr lang="en-US" sz="2000" b="1" dirty="0">
                <a:solidFill>
                  <a:srgbClr val="008080"/>
                </a:solidFill>
                <a:latin typeface="Courier New" panose="02070309020205020404" pitchFamily="49" charset="0"/>
              </a:rPr>
              <a:t>0.005</a:t>
            </a:r>
            <a:r>
              <a:rPr lang="en-US" sz="2000" b="0" dirty="0">
                <a:solidFill>
                  <a:srgbClr val="000000"/>
                </a:solidFill>
                <a:latin typeface="Courier New" panose="02070309020205020404" pitchFamily="49" charset="0"/>
              </a:rPr>
              <a:t> </a:t>
            </a:r>
            <a:r>
              <a:rPr lang="en-US" sz="2000" b="0" dirty="0">
                <a:solidFill>
                  <a:srgbClr val="008000"/>
                </a:solidFill>
                <a:latin typeface="Courier New" panose="02070309020205020404" pitchFamily="49" charset="0"/>
              </a:rPr>
              <a:t>/*VARY THE CRITICAL EFFECT FROM</a:t>
            </a:r>
          </a:p>
          <a:p>
            <a:r>
              <a:rPr lang="en-US" sz="2000" b="0" dirty="0">
                <a:solidFill>
                  <a:srgbClr val="008000"/>
                </a:solidFill>
                <a:latin typeface="Courier New" panose="02070309020205020404" pitchFamily="49" charset="0"/>
              </a:rPr>
              <a:t>							  0.075 TO 0.1*/</a:t>
            </a:r>
            <a:r>
              <a:rPr lang="en-US" sz="2000" b="0" dirty="0">
                <a:solidFill>
                  <a:srgbClr val="000000"/>
                </a:solidFill>
                <a:latin typeface="Courier New" panose="02070309020205020404" pitchFamily="49" charset="0"/>
              </a:rPr>
              <a:t> </a:t>
            </a: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ALPHA</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0.05</a:t>
            </a:r>
            <a:endParaRPr lang="en-US" sz="2000" b="0" dirty="0">
              <a:solidFill>
                <a:srgbClr val="000000"/>
              </a:solidFill>
              <a:latin typeface="Courier New" panose="02070309020205020404" pitchFamily="49" charset="0"/>
            </a:endParaRP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POWER</a:t>
            </a:r>
            <a:r>
              <a:rPr lang="en-US" sz="2000" b="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a:t>
            </a:r>
            <a:endParaRPr lang="en-US" sz="2000" b="0" dirty="0">
              <a:solidFill>
                <a:srgbClr val="000000"/>
              </a:solidFill>
              <a:latin typeface="Courier New" panose="02070309020205020404" pitchFamily="49" charset="0"/>
            </a:endParaRP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NTOTAL</a:t>
            </a:r>
            <a:r>
              <a:rPr lang="en-US" sz="2000" b="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900</a:t>
            </a:r>
            <a:r>
              <a:rPr lang="en-US" sz="2000" b="0" dirty="0">
                <a:solidFill>
                  <a:srgbClr val="000000"/>
                </a:solidFill>
                <a:latin typeface="Courier New" panose="02070309020205020404" pitchFamily="49" charset="0"/>
              </a:rPr>
              <a:t>;</a:t>
            </a:r>
          </a:p>
          <a:p>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PLOT</a:t>
            </a:r>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X</a:t>
            </a:r>
            <a:r>
              <a:rPr lang="en-US" sz="2000" b="0" dirty="0">
                <a:solidFill>
                  <a:srgbClr val="000000"/>
                </a:solidFill>
                <a:latin typeface="Courier New" panose="02070309020205020404" pitchFamily="49" charset="0"/>
              </a:rPr>
              <a:t>=N </a:t>
            </a:r>
            <a:r>
              <a:rPr lang="en-US" sz="2000" b="0" dirty="0">
                <a:solidFill>
                  <a:srgbClr val="0000FF"/>
                </a:solidFill>
                <a:latin typeface="Courier New" panose="02070309020205020404" pitchFamily="49" charset="0"/>
              </a:rPr>
              <a:t>min</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10</a:t>
            </a:r>
            <a:r>
              <a:rPr lang="en-US" sz="2000" b="0" dirty="0">
                <a:solidFill>
                  <a:srgbClr val="000000"/>
                </a:solidFill>
                <a:latin typeface="Courier New" panose="02070309020205020404" pitchFamily="49" charset="0"/>
              </a:rPr>
              <a:t> </a:t>
            </a:r>
            <a:r>
              <a:rPr lang="en-US" sz="2000" b="0" dirty="0">
                <a:solidFill>
                  <a:srgbClr val="0000FF"/>
                </a:solidFill>
                <a:latin typeface="Courier New" panose="02070309020205020404" pitchFamily="49" charset="0"/>
              </a:rPr>
              <a:t>max</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1000</a:t>
            </a:r>
            <a:r>
              <a:rPr lang="en-US" sz="2000" b="0" dirty="0">
                <a:solidFill>
                  <a:srgbClr val="000000"/>
                </a:solidFill>
                <a:latin typeface="Courier New" panose="02070309020205020404" pitchFamily="49" charset="0"/>
              </a:rPr>
              <a:t> </a:t>
            </a:r>
            <a:r>
              <a:rPr lang="en-US" sz="2000" b="0" dirty="0" err="1">
                <a:solidFill>
                  <a:srgbClr val="0000FF"/>
                </a:solidFill>
                <a:latin typeface="Courier New" panose="02070309020205020404" pitchFamily="49" charset="0"/>
              </a:rPr>
              <a:t>yopts</a:t>
            </a:r>
            <a:r>
              <a:rPr lang="en-US" sz="2000" b="0" dirty="0">
                <a:solidFill>
                  <a:srgbClr val="000000"/>
                </a:solidFill>
                <a:latin typeface="Courier New" panose="02070309020205020404" pitchFamily="49" charset="0"/>
              </a:rPr>
              <a:t> = (</a:t>
            </a:r>
            <a:r>
              <a:rPr lang="en-US" sz="2000" b="0" dirty="0">
                <a:solidFill>
                  <a:srgbClr val="0000FF"/>
                </a:solidFill>
                <a:latin typeface="Courier New" panose="02070309020205020404" pitchFamily="49" charset="0"/>
              </a:rPr>
              <a:t>ref</a:t>
            </a:r>
            <a:r>
              <a:rPr lang="en-US" sz="2000" b="0" dirty="0">
                <a:solidFill>
                  <a:srgbClr val="000000"/>
                </a:solidFill>
                <a:latin typeface="Courier New" panose="02070309020205020404" pitchFamily="49" charset="0"/>
              </a:rPr>
              <a:t>=</a:t>
            </a:r>
            <a:r>
              <a:rPr lang="en-US" sz="2000" b="1" dirty="0">
                <a:solidFill>
                  <a:srgbClr val="008080"/>
                </a:solidFill>
                <a:latin typeface="Courier New" panose="02070309020205020404" pitchFamily="49" charset="0"/>
              </a:rPr>
              <a:t>0.90</a:t>
            </a:r>
            <a:r>
              <a:rPr lang="en-US" sz="2000" b="0" dirty="0">
                <a:solidFill>
                  <a:srgbClr val="000000"/>
                </a:solidFill>
                <a:latin typeface="Courier New" panose="02070309020205020404" pitchFamily="49" charset="0"/>
              </a:rPr>
              <a:t> </a:t>
            </a:r>
            <a:r>
              <a:rPr lang="en-US" sz="2000" b="0" dirty="0" err="1">
                <a:solidFill>
                  <a:srgbClr val="0000FF"/>
                </a:solidFill>
                <a:latin typeface="Courier New" panose="02070309020205020404" pitchFamily="49" charset="0"/>
              </a:rPr>
              <a:t>crossref</a:t>
            </a:r>
            <a:r>
              <a:rPr lang="en-US" sz="2000" b="0" dirty="0">
                <a:solidFill>
                  <a:srgbClr val="000000"/>
                </a:solidFill>
                <a:latin typeface="Courier New" panose="02070309020205020404" pitchFamily="49" charset="0"/>
              </a:rPr>
              <a:t>=yes)</a:t>
            </a:r>
          </a:p>
          <a:p>
            <a:r>
              <a:rPr lang="en-US" sz="2000" b="0" dirty="0">
                <a:solidFill>
                  <a:srgbClr val="000000"/>
                </a:solidFill>
                <a:latin typeface="Courier New" panose="02070309020205020404" pitchFamily="49" charset="0"/>
              </a:rPr>
              <a:t>			;</a:t>
            </a:r>
            <a:r>
              <a:rPr lang="en-US" sz="2000" b="0" dirty="0">
                <a:solidFill>
                  <a:srgbClr val="008000"/>
                </a:solidFill>
                <a:latin typeface="Courier New" panose="02070309020205020404" pitchFamily="49" charset="0"/>
              </a:rPr>
              <a:t>*PLOT THE POWER FROM 10 TO 1000;</a:t>
            </a:r>
            <a:r>
              <a:rPr lang="en-US" sz="2000" b="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RUN</a:t>
            </a:r>
            <a:r>
              <a:rPr lang="en-US" sz="2000" b="0" dirty="0">
                <a:solidFill>
                  <a:srgbClr val="000000"/>
                </a:solidFill>
                <a:latin typeface="Courier New" panose="02070309020205020404" pitchFamily="49" charset="0"/>
              </a:rPr>
              <a:t>;</a:t>
            </a:r>
            <a:endParaRPr lang="en-US" sz="2000" dirty="0"/>
          </a:p>
        </p:txBody>
      </p:sp>
    </p:spTree>
    <p:extLst>
      <p:ext uri="{BB962C8B-B14F-4D97-AF65-F5344CB8AC3E}">
        <p14:creationId xmlns:p14="http://schemas.microsoft.com/office/powerpoint/2010/main" val="197983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827" y="161781"/>
            <a:ext cx="8626568" cy="646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5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Power</a:t>
            </a:r>
          </a:p>
        </p:txBody>
      </p:sp>
      <p:sp>
        <p:nvSpPr>
          <p:cNvPr id="3" name="Content Placeholder 2"/>
          <p:cNvSpPr>
            <a:spLocks noGrp="1"/>
          </p:cNvSpPr>
          <p:nvPr>
            <p:ph idx="1"/>
          </p:nvPr>
        </p:nvSpPr>
        <p:spPr>
          <a:xfrm>
            <a:off x="838200" y="1690688"/>
            <a:ext cx="10515600" cy="4486275"/>
          </a:xfrm>
        </p:spPr>
        <p:txBody>
          <a:bodyPr/>
          <a:lstStyle/>
          <a:p>
            <a:pPr marL="0" indent="0">
              <a:buNone/>
            </a:pPr>
            <a:r>
              <a:rPr lang="en-US" dirty="0"/>
              <a:t>If we are designing an experiment, we are spending money. </a:t>
            </a:r>
          </a:p>
          <a:p>
            <a:pPr marL="0" indent="0">
              <a:buNone/>
            </a:pPr>
            <a:r>
              <a:rPr lang="en-US" dirty="0"/>
              <a:t>We want to have a reasonable probability (not assured) that we find something, if it exists. </a:t>
            </a:r>
          </a:p>
          <a:p>
            <a:pPr marL="0" indent="0">
              <a:buNone/>
            </a:pPr>
            <a:endParaRPr lang="en-US" dirty="0"/>
          </a:p>
          <a:p>
            <a:pPr marL="0" indent="0">
              <a:buNone/>
            </a:pPr>
            <a:r>
              <a:rPr lang="en-US" b="1" dirty="0">
                <a:solidFill>
                  <a:schemeClr val="accent1">
                    <a:lumMod val="75000"/>
                  </a:schemeClr>
                </a:solidFill>
              </a:rPr>
              <a:t>power</a:t>
            </a:r>
            <a:r>
              <a:rPr lang="en-US" dirty="0"/>
              <a:t>: The probability that we reject the null hypothesis in favor of our alternative. </a:t>
            </a:r>
          </a:p>
        </p:txBody>
      </p:sp>
    </p:spTree>
    <p:extLst>
      <p:ext uri="{BB962C8B-B14F-4D97-AF65-F5344CB8AC3E}">
        <p14:creationId xmlns:p14="http://schemas.microsoft.com/office/powerpoint/2010/main" val="204008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364"/>
            <a:ext cx="10515600" cy="5576599"/>
          </a:xfrm>
        </p:spPr>
        <p:txBody>
          <a:bodyPr/>
          <a:lstStyle/>
          <a:p>
            <a:pPr marL="0" indent="0">
              <a:buNone/>
            </a:pPr>
            <a:r>
              <a:rPr lang="en-US" dirty="0"/>
              <a:t>The Jagged curve is because the test is no longer an approximation (i.e. normal approximation), but it is based upon a different distribution.  This is known as a </a:t>
            </a:r>
            <a:r>
              <a:rPr lang="en-US" dirty="0">
                <a:solidFill>
                  <a:schemeClr val="accent1"/>
                </a:solidFill>
              </a:rPr>
              <a:t>saw tooth </a:t>
            </a:r>
            <a:r>
              <a:rPr lang="en-US" dirty="0"/>
              <a:t>power function. </a:t>
            </a:r>
          </a:p>
          <a:p>
            <a:pPr marL="0" indent="0">
              <a:buNone/>
            </a:pPr>
            <a:endParaRPr lang="en-US" dirty="0"/>
          </a:p>
          <a:p>
            <a:pPr marL="0" indent="0">
              <a:buNone/>
            </a:pPr>
            <a:endParaRPr lang="en-US" dirty="0"/>
          </a:p>
          <a:p>
            <a:pPr marL="0" indent="0">
              <a:buNone/>
            </a:pPr>
            <a:r>
              <a:rPr lang="en-US" dirty="0"/>
              <a:t>Until know we have assumed there is one unknown. Let’s assume there are two unknown means.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345826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3</a:t>
            </a:r>
          </a:p>
        </p:txBody>
      </p:sp>
      <p:sp>
        <p:nvSpPr>
          <p:cNvPr id="3" name="Content Placeholder 2"/>
          <p:cNvSpPr>
            <a:spLocks noGrp="1"/>
          </p:cNvSpPr>
          <p:nvPr>
            <p:ph idx="1"/>
          </p:nvPr>
        </p:nvSpPr>
        <p:spPr/>
        <p:txBody>
          <a:bodyPr/>
          <a:lstStyle/>
          <a:p>
            <a:pPr marL="0" indent="0">
              <a:buNone/>
            </a:pPr>
            <a:r>
              <a:rPr lang="en-US" dirty="0"/>
              <a:t>A two different drugs are designed to lower cholesterol. We are interested in determining if the plasma total cholesterol is different between the two drugs.  We know that the population serum total cholesterol is has  a standard deviation of about 43 mg/dl in the general population. </a:t>
            </a:r>
          </a:p>
        </p:txBody>
      </p:sp>
    </p:spTree>
    <p:extLst>
      <p:ext uri="{BB962C8B-B14F-4D97-AF65-F5344CB8AC3E}">
        <p14:creationId xmlns:p14="http://schemas.microsoft.com/office/powerpoint/2010/main" val="149139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517237"/>
            <a:ext cx="7315200" cy="5078313"/>
          </a:xfrm>
          <a:prstGeom prst="rect">
            <a:avLst/>
          </a:prstGeom>
        </p:spPr>
        <p:txBody>
          <a:bodyPr wrap="square">
            <a:spAutoFit/>
          </a:bodyPr>
          <a:lstStyle/>
          <a:p>
            <a:r>
              <a:rPr lang="en-US" dirty="0">
                <a:solidFill>
                  <a:srgbClr val="008000"/>
                </a:solidFill>
                <a:latin typeface="Courier New" panose="02070309020205020404" pitchFamily="49" charset="0"/>
              </a:rPr>
              <a:t>*EXAMPLE 1;</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*WHAT WE REALLY CARE ABOUT IS A DIFFERENCE IN THE MEAN</a:t>
            </a:r>
          </a:p>
          <a:p>
            <a:r>
              <a:rPr lang="en-US" dirty="0">
                <a:solidFill>
                  <a:srgbClr val="008000"/>
                </a:solidFill>
                <a:latin typeface="Courier New" panose="02070309020205020404" pitchFamily="49" charset="0"/>
              </a:rPr>
              <a:t>* WE DON'T HAVE TO SPECIFY EACH MEAN INDIVIDUALLY;</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QUESTION WHAT IS MY POWER WHEN I CHANGE N OVER THE RANGE</a:t>
            </a:r>
          </a:p>
          <a:p>
            <a:r>
              <a:rPr lang="en-US" dirty="0">
                <a:solidFill>
                  <a:srgbClr val="008000"/>
                </a:solidFill>
                <a:latin typeface="Courier New" panose="02070309020205020404" pitchFamily="49" charset="0"/>
              </a:rPr>
              <a:t>* 20 TO 100;</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40</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20</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100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20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X</a:t>
            </a:r>
            <a:r>
              <a:rPr lang="en-US" dirty="0">
                <a:solidFill>
                  <a:srgbClr val="000000"/>
                </a:solidFill>
                <a:latin typeface="Courier New" panose="02070309020205020404" pitchFamily="49" charset="0"/>
              </a:rPr>
              <a:t>=N </a:t>
            </a:r>
            <a:r>
              <a:rPr lang="en-US" dirty="0">
                <a:solidFill>
                  <a:srgbClr val="0000FF"/>
                </a:solidFill>
                <a:latin typeface="Courier New" panose="02070309020205020404" pitchFamily="49" charset="0"/>
              </a:rPr>
              <a:t>min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10</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max</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 = (</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0.90</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END</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909167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power up to a sample of 100 is pretty low.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574" y="1826172"/>
            <a:ext cx="6096851" cy="4572638"/>
          </a:xfrm>
          <a:prstGeom prst="rect">
            <a:avLst/>
          </a:prstGeom>
        </p:spPr>
      </p:pic>
    </p:spTree>
    <p:extLst>
      <p:ext uri="{BB962C8B-B14F-4D97-AF65-F5344CB8AC3E}">
        <p14:creationId xmlns:p14="http://schemas.microsoft.com/office/powerpoint/2010/main" val="147166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273916"/>
            <a:ext cx="10515600" cy="1305502"/>
          </a:xfrm>
        </p:spPr>
        <p:txBody>
          <a:bodyPr/>
          <a:lstStyle/>
          <a:p>
            <a:pPr marL="0" indent="0">
              <a:buNone/>
            </a:pPr>
            <a:r>
              <a:rPr lang="en-US" dirty="0"/>
              <a:t>What if one drug not only reduces total Cholesterol but also decreases the variability of the response? </a:t>
            </a:r>
          </a:p>
        </p:txBody>
      </p:sp>
      <p:sp>
        <p:nvSpPr>
          <p:cNvPr id="4" name="Rectangle 3"/>
          <p:cNvSpPr/>
          <p:nvPr/>
        </p:nvSpPr>
        <p:spPr>
          <a:xfrm>
            <a:off x="3084945" y="1579418"/>
            <a:ext cx="6096000" cy="4524315"/>
          </a:xfrm>
          <a:prstGeom prst="rect">
            <a:avLst/>
          </a:prstGeom>
        </p:spPr>
        <p:txBody>
          <a:bodyPr>
            <a:spAutoFit/>
          </a:bodyPr>
          <a:lstStyle/>
          <a:p>
            <a:r>
              <a:rPr lang="en-US" dirty="0">
                <a:solidFill>
                  <a:srgbClr val="008000"/>
                </a:solidFill>
                <a:latin typeface="Courier New" panose="02070309020205020404" pitchFamily="49" charset="0"/>
              </a:rPr>
              <a:t>*COMPARE THE NORMAL TEST ABOVE TO THE CASE</a:t>
            </a:r>
          </a:p>
          <a:p>
            <a:r>
              <a:rPr lang="en-US" dirty="0">
                <a:solidFill>
                  <a:srgbClr val="008000"/>
                </a:solidFill>
                <a:latin typeface="Courier New" panose="02070309020205020404" pitchFamily="49" charset="0"/>
              </a:rPr>
              <a:t>*WHEN THERE IS UNEQUAL VARIANCES </a:t>
            </a:r>
          </a:p>
          <a:p>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diff_satt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t>
            </a:r>
            <a:r>
              <a:rPr lang="en-US" dirty="0" err="1">
                <a:solidFill>
                  <a:srgbClr val="008000"/>
                </a:solidFill>
                <a:latin typeface="Courier New" panose="02070309020205020404" pitchFamily="49" charset="0"/>
              </a:rPr>
              <a:t>satterthwaite</a:t>
            </a:r>
            <a:r>
              <a:rPr lang="en-US" dirty="0">
                <a:solidFill>
                  <a:srgbClr val="008000"/>
                </a:solidFill>
                <a:latin typeface="Courier New" panose="02070309020205020404" pitchFamily="49" charset="0"/>
              </a:rPr>
              <a:t> approximation unequal variances*/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GSTDS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40</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30</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20</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100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20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X</a:t>
            </a:r>
            <a:r>
              <a:rPr lang="en-US" dirty="0">
                <a:solidFill>
                  <a:srgbClr val="000000"/>
                </a:solidFill>
                <a:latin typeface="Courier New" panose="02070309020205020404" pitchFamily="49" charset="0"/>
              </a:rPr>
              <a:t>=N </a:t>
            </a:r>
            <a:r>
              <a:rPr lang="en-US" dirty="0">
                <a:solidFill>
                  <a:srgbClr val="0000FF"/>
                </a:solidFill>
                <a:latin typeface="Courier New" panose="02070309020205020404" pitchFamily="49" charset="0"/>
              </a:rPr>
              <a:t>min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10</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max</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 = (</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0.90</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END</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491993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135" y="734435"/>
            <a:ext cx="7647515"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09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want 80% power</a:t>
            </a:r>
          </a:p>
        </p:txBody>
      </p:sp>
      <p:sp>
        <p:nvSpPr>
          <p:cNvPr id="4" name="Rectangle 3"/>
          <p:cNvSpPr/>
          <p:nvPr/>
        </p:nvSpPr>
        <p:spPr>
          <a:xfrm>
            <a:off x="2576946" y="1582386"/>
            <a:ext cx="6096000" cy="3970318"/>
          </a:xfrm>
          <a:prstGeom prst="rect">
            <a:avLst/>
          </a:prstGeom>
        </p:spPr>
        <p:txBody>
          <a:bodyPr>
            <a:spAutoFit/>
          </a:bodyPr>
          <a:lstStyle/>
          <a:p>
            <a:r>
              <a:rPr lang="en-US" dirty="0">
                <a:solidFill>
                  <a:srgbClr val="008000"/>
                </a:solidFill>
                <a:latin typeface="Courier New" panose="02070309020205020404" pitchFamily="49" charset="0"/>
              </a:rPr>
              <a:t>*WE DON'T HAVE A LOT OF POWER, WHAT IS OUR SAMPLE </a:t>
            </a:r>
          </a:p>
          <a:p>
            <a:r>
              <a:rPr lang="en-US" dirty="0">
                <a:solidFill>
                  <a:srgbClr val="008000"/>
                </a:solidFill>
                <a:latin typeface="Courier New" panose="02070309020205020404" pitchFamily="49" charset="0"/>
              </a:rPr>
              <a:t>SIZE IF WE WANT 80% POWER?;</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diff_satt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/*Satterthwaite approximation unequal variances*/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10</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8</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GSTDS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40</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30</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.80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END</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3807661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81748853"/>
              </p:ext>
            </p:extLst>
          </p:nvPr>
        </p:nvGraphicFramePr>
        <p:xfrm>
          <a:off x="838200" y="3325654"/>
          <a:ext cx="10515600" cy="1351280"/>
        </p:xfrm>
        <a:graphic>
          <a:graphicData uri="http://schemas.openxmlformats.org/drawingml/2006/table">
            <a:tbl>
              <a:tblPr/>
              <a:tblGrid>
                <a:gridCol w="2103120">
                  <a:extLst>
                    <a:ext uri="{9D8B030D-6E8A-4147-A177-3AD203B41FA5}">
                      <a16:colId xmlns:a16="http://schemas.microsoft.com/office/drawing/2014/main" val="3088231123"/>
                    </a:ext>
                  </a:extLst>
                </a:gridCol>
                <a:gridCol w="2103120">
                  <a:extLst>
                    <a:ext uri="{9D8B030D-6E8A-4147-A177-3AD203B41FA5}">
                      <a16:colId xmlns:a16="http://schemas.microsoft.com/office/drawing/2014/main" val="2956216685"/>
                    </a:ext>
                  </a:extLst>
                </a:gridCol>
                <a:gridCol w="2103120">
                  <a:extLst>
                    <a:ext uri="{9D8B030D-6E8A-4147-A177-3AD203B41FA5}">
                      <a16:colId xmlns:a16="http://schemas.microsoft.com/office/drawing/2014/main" val="3689419106"/>
                    </a:ext>
                  </a:extLst>
                </a:gridCol>
                <a:gridCol w="2103120">
                  <a:extLst>
                    <a:ext uri="{9D8B030D-6E8A-4147-A177-3AD203B41FA5}">
                      <a16:colId xmlns:a16="http://schemas.microsoft.com/office/drawing/2014/main" val="1845470205"/>
                    </a:ext>
                  </a:extLst>
                </a:gridCol>
                <a:gridCol w="2103120">
                  <a:extLst>
                    <a:ext uri="{9D8B030D-6E8A-4147-A177-3AD203B41FA5}">
                      <a16:colId xmlns:a16="http://schemas.microsoft.com/office/drawing/2014/main" val="1327269030"/>
                    </a:ext>
                  </a:extLst>
                </a:gridCol>
              </a:tblGrid>
              <a:tr h="0">
                <a:tc gridSpan="5">
                  <a:txBody>
                    <a:bodyPr/>
                    <a:lstStyle/>
                    <a:p>
                      <a:pPr algn="ctr" fontAlgn="t"/>
                      <a:r>
                        <a:rPr lang="en-US" b="1" i="0" dirty="0">
                          <a:solidFill>
                            <a:srgbClr val="000000"/>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3726391"/>
                  </a:ext>
                </a:extLst>
              </a:tr>
              <a:tr h="0">
                <a:tc>
                  <a:txBody>
                    <a:bodyPr/>
                    <a:lstStyle/>
                    <a:p>
                      <a:pPr algn="ctr" fontAlgn="t"/>
                      <a:r>
                        <a:rPr lang="en-US" b="1" i="0" dirty="0">
                          <a:solidFill>
                            <a:srgbClr val="000000"/>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Mean Diff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Actual Alpha</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375690725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9814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06799366"/>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0.801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396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318972733"/>
                  </a:ext>
                </a:extLst>
              </a:tr>
            </a:tbl>
          </a:graphicData>
        </a:graphic>
      </p:graphicFrame>
      <p:sp>
        <p:nvSpPr>
          <p:cNvPr id="5" name="TextBox 4"/>
          <p:cNvSpPr txBox="1"/>
          <p:nvPr/>
        </p:nvSpPr>
        <p:spPr>
          <a:xfrm>
            <a:off x="1200728" y="1791854"/>
            <a:ext cx="9393534" cy="954107"/>
          </a:xfrm>
          <a:prstGeom prst="rect">
            <a:avLst/>
          </a:prstGeom>
          <a:noFill/>
        </p:spPr>
        <p:txBody>
          <a:bodyPr wrap="none" rtlCol="0">
            <a:spAutoFit/>
          </a:bodyPr>
          <a:lstStyle/>
          <a:p>
            <a:r>
              <a:rPr lang="en-US" sz="2800" dirty="0"/>
              <a:t>If we want to detect a difference of 2, we need a ton of people!</a:t>
            </a:r>
          </a:p>
          <a:p>
            <a:r>
              <a:rPr lang="en-US" sz="2800" dirty="0"/>
              <a:t>The question becomes is it worth it? </a:t>
            </a:r>
          </a:p>
        </p:txBody>
      </p:sp>
    </p:spTree>
    <p:extLst>
      <p:ext uri="{BB962C8B-B14F-4D97-AF65-F5344CB8AC3E}">
        <p14:creationId xmlns:p14="http://schemas.microsoft.com/office/powerpoint/2010/main" val="60325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Example 4</a:t>
            </a:r>
          </a:p>
        </p:txBody>
      </p:sp>
      <p:sp>
        <p:nvSpPr>
          <p:cNvPr id="3" name="Content Placeholder 2"/>
          <p:cNvSpPr>
            <a:spLocks noGrp="1"/>
          </p:cNvSpPr>
          <p:nvPr>
            <p:ph idx="1"/>
          </p:nvPr>
        </p:nvSpPr>
        <p:spPr/>
        <p:txBody>
          <a:bodyPr/>
          <a:lstStyle/>
          <a:p>
            <a:pPr marL="0" indent="0">
              <a:buNone/>
            </a:pPr>
            <a:r>
              <a:rPr lang="en-US" dirty="0"/>
              <a:t>The color of text on a website is thought to change the behavior of customers clicking on add links.  Given there are 20 million customers visiting each week and an extra 5 cents in add revenue for every click, a difference of 0.005% is considered important. What is the power needed to detect this difference if: </a:t>
            </a:r>
          </a:p>
          <a:p>
            <a:pPr marL="0" indent="0">
              <a:buNone/>
            </a:pPr>
            <a:endParaRPr lang="en-US" dirty="0"/>
          </a:p>
          <a:p>
            <a:pPr marL="0" indent="0">
              <a:buNone/>
            </a:pPr>
            <a:r>
              <a:rPr lang="en-US" dirty="0"/>
              <a:t>The conversion rate is approximately 0.5% for the ‘least popular color’ </a:t>
            </a:r>
          </a:p>
        </p:txBody>
      </p:sp>
    </p:spTree>
    <p:extLst>
      <p:ext uri="{BB962C8B-B14F-4D97-AF65-F5344CB8AC3E}">
        <p14:creationId xmlns:p14="http://schemas.microsoft.com/office/powerpoint/2010/main" val="273294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8437" y="852853"/>
            <a:ext cx="8756072" cy="3970318"/>
          </a:xfrm>
          <a:prstGeom prst="rect">
            <a:avLst/>
          </a:prstGeom>
        </p:spPr>
        <p:txBody>
          <a:bodyPr wrap="square">
            <a:spAutoFit/>
          </a:bodyPr>
          <a:lstStyle/>
          <a:p>
            <a:r>
              <a:rPr lang="en-US" dirty="0">
                <a:solidFill>
                  <a:srgbClr val="008000"/>
                </a:solidFill>
                <a:latin typeface="Courier New" panose="02070309020205020404" pitchFamily="49" charset="0"/>
              </a:rPr>
              <a:t>/*EXAMPLE 4*/</a:t>
            </a:r>
            <a:r>
              <a:rPr lang="en-US" dirty="0">
                <a:solidFill>
                  <a:srgbClr val="000000"/>
                </a:solidFill>
                <a:latin typeface="Courier New" panose="02070309020205020404" pitchFamily="49" charset="0"/>
              </a:rPr>
              <a:t> </a:t>
            </a:r>
          </a:p>
          <a:p>
            <a:r>
              <a:rPr lang="en-US" dirty="0">
                <a:solidFill>
                  <a:srgbClr val="008000"/>
                </a:solidFill>
                <a:latin typeface="Courier New" panose="02070309020205020404" pitchFamily="49" charset="0"/>
              </a:rPr>
              <a:t>*ONE WAY TO THINK ABOUT IT IS A ONE SAMPLE TEST</a:t>
            </a:r>
          </a:p>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ONESAMPLEFREQ</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METHOD</a:t>
            </a:r>
            <a:r>
              <a:rPr lang="en-US" dirty="0">
                <a:solidFill>
                  <a:srgbClr val="000000"/>
                </a:solidFill>
                <a:latin typeface="Courier New" panose="02070309020205020404" pitchFamily="49" charset="0"/>
              </a:rPr>
              <a:t>=NORMAL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 ADJZ </a:t>
            </a:r>
            <a:r>
              <a:rPr lang="en-US" dirty="0">
                <a:solidFill>
                  <a:srgbClr val="008000"/>
                </a:solidFill>
                <a:latin typeface="Courier New" panose="02070309020205020404" pitchFamily="49" charset="0"/>
              </a:rPr>
              <a:t>/*SAMPLE SIZES ARE GOING TO BE BIG WE CAN APPROXIMATE USING THE NORMAL*/</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NULLP</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0.005</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0.01</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0.005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0.01</a:t>
            </a:r>
            <a:r>
              <a:rPr lang="en-US" dirty="0">
                <a:solidFill>
                  <a:srgbClr val="000000"/>
                </a:solidFill>
                <a:latin typeface="Courier New" panose="02070309020205020404" pitchFamily="49" charset="0"/>
              </a:rPr>
              <a:t> TO </a:t>
            </a:r>
            <a:r>
              <a:rPr lang="en-US" b="1" dirty="0">
                <a:solidFill>
                  <a:srgbClr val="008080"/>
                </a:solidFill>
                <a:latin typeface="Courier New" panose="02070309020205020404" pitchFamily="49" charset="0"/>
              </a:rPr>
              <a:t>0.015</a:t>
            </a:r>
            <a:r>
              <a:rPr lang="en-US" dirty="0">
                <a:solidFill>
                  <a:srgbClr val="000000"/>
                </a:solidFill>
                <a:latin typeface="Courier New" panose="02070309020205020404" pitchFamily="49" charset="0"/>
              </a:rPr>
              <a:t> BY </a:t>
            </a:r>
            <a:r>
              <a:rPr lang="en-US" b="1" dirty="0">
                <a:solidFill>
                  <a:srgbClr val="008080"/>
                </a:solidFill>
                <a:latin typeface="Courier New" panose="02070309020205020404" pitchFamily="49" charset="0"/>
              </a:rPr>
              <a:t>0.005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.90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END</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148810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lstStyle/>
          <a:p>
            <a:pPr marL="0" indent="0">
              <a:buNone/>
            </a:pPr>
            <a:r>
              <a:rPr lang="en-US" sz="3600" b="1" dirty="0">
                <a:solidFill>
                  <a:schemeClr val="accent1">
                    <a:lumMod val="75000"/>
                  </a:schemeClr>
                </a:solidFill>
              </a:rPr>
              <a:t>Power depends upon</a:t>
            </a:r>
            <a:r>
              <a:rPr lang="en-US" sz="3600" dirty="0"/>
              <a:t>: </a:t>
            </a:r>
          </a:p>
          <a:p>
            <a:pPr marL="971550" lvl="1" indent="-514350">
              <a:buFont typeface="+mj-lt"/>
              <a:buAutoNum type="arabicPeriod"/>
            </a:pPr>
            <a:r>
              <a:rPr lang="en-US" sz="3600" dirty="0"/>
              <a:t>The true state of nature, which in our case (for now) is the actual mean and the variance of the response.  This is often called the </a:t>
            </a:r>
            <a:r>
              <a:rPr lang="en-US" sz="3600" b="1" dirty="0">
                <a:solidFill>
                  <a:schemeClr val="accent1">
                    <a:lumMod val="75000"/>
                  </a:schemeClr>
                </a:solidFill>
              </a:rPr>
              <a:t>effect size</a:t>
            </a:r>
            <a:r>
              <a:rPr lang="en-US" sz="3600" dirty="0"/>
              <a:t>.</a:t>
            </a:r>
          </a:p>
          <a:p>
            <a:pPr marL="971550" lvl="1" indent="-514350">
              <a:buFont typeface="+mj-lt"/>
              <a:buAutoNum type="arabicPeriod"/>
            </a:pPr>
            <a:r>
              <a:rPr lang="en-US" sz="3600" dirty="0"/>
              <a:t>Our Type I error rate.  If we are willing to make a type I error more frequently, our power increases.</a:t>
            </a:r>
          </a:p>
          <a:p>
            <a:pPr marL="971550" lvl="1" indent="-514350">
              <a:buFont typeface="+mj-lt"/>
              <a:buAutoNum type="arabicPeriod"/>
            </a:pPr>
            <a:r>
              <a:rPr lang="en-US" sz="3600" dirty="0"/>
              <a:t>Our sample size. </a:t>
            </a:r>
          </a:p>
          <a:p>
            <a:pPr marL="971550" lvl="1" indent="-514350">
              <a:buFont typeface="+mj-lt"/>
              <a:buAutoNum type="arabicPeriod"/>
            </a:pPr>
            <a:r>
              <a:rPr lang="en-US" sz="3600" dirty="0"/>
              <a:t>Our experimental design.  Certain designs are “better.” (More on that later)  </a:t>
            </a:r>
            <a:r>
              <a:rPr lang="en-US" dirty="0"/>
              <a:t>		</a:t>
            </a:r>
          </a:p>
        </p:txBody>
      </p:sp>
    </p:spTree>
    <p:extLst>
      <p:ext uri="{BB962C8B-B14F-4D97-AF65-F5344CB8AC3E}">
        <p14:creationId xmlns:p14="http://schemas.microsoft.com/office/powerpoint/2010/main" val="3205509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5582148"/>
              </p:ext>
            </p:extLst>
          </p:nvPr>
        </p:nvGraphicFramePr>
        <p:xfrm>
          <a:off x="792018" y="1057434"/>
          <a:ext cx="10515600" cy="2026920"/>
        </p:xfrm>
        <a:graphic>
          <a:graphicData uri="http://schemas.openxmlformats.org/drawingml/2006/table">
            <a:tbl>
              <a:tblPr/>
              <a:tblGrid>
                <a:gridCol w="1752600">
                  <a:extLst>
                    <a:ext uri="{9D8B030D-6E8A-4147-A177-3AD203B41FA5}">
                      <a16:colId xmlns:a16="http://schemas.microsoft.com/office/drawing/2014/main" val="1668589787"/>
                    </a:ext>
                  </a:extLst>
                </a:gridCol>
                <a:gridCol w="1752600">
                  <a:extLst>
                    <a:ext uri="{9D8B030D-6E8A-4147-A177-3AD203B41FA5}">
                      <a16:colId xmlns:a16="http://schemas.microsoft.com/office/drawing/2014/main" val="1319775608"/>
                    </a:ext>
                  </a:extLst>
                </a:gridCol>
                <a:gridCol w="1752600">
                  <a:extLst>
                    <a:ext uri="{9D8B030D-6E8A-4147-A177-3AD203B41FA5}">
                      <a16:colId xmlns:a16="http://schemas.microsoft.com/office/drawing/2014/main" val="445504599"/>
                    </a:ext>
                  </a:extLst>
                </a:gridCol>
                <a:gridCol w="1752600">
                  <a:extLst>
                    <a:ext uri="{9D8B030D-6E8A-4147-A177-3AD203B41FA5}">
                      <a16:colId xmlns:a16="http://schemas.microsoft.com/office/drawing/2014/main" val="890569935"/>
                    </a:ext>
                  </a:extLst>
                </a:gridCol>
                <a:gridCol w="1752600">
                  <a:extLst>
                    <a:ext uri="{9D8B030D-6E8A-4147-A177-3AD203B41FA5}">
                      <a16:colId xmlns:a16="http://schemas.microsoft.com/office/drawing/2014/main" val="3796680709"/>
                    </a:ext>
                  </a:extLst>
                </a:gridCol>
                <a:gridCol w="1752600">
                  <a:extLst>
                    <a:ext uri="{9D8B030D-6E8A-4147-A177-3AD203B41FA5}">
                      <a16:colId xmlns:a16="http://schemas.microsoft.com/office/drawing/2014/main" val="1514723959"/>
                    </a:ext>
                  </a:extLst>
                </a:gridCol>
              </a:tblGrid>
              <a:tr h="0">
                <a:tc gridSpan="6">
                  <a:txBody>
                    <a:bodyPr/>
                    <a:lstStyle/>
                    <a:p>
                      <a:pPr algn="ctr" fontAlgn="t"/>
                      <a:r>
                        <a:rPr lang="en-US" b="1" i="0" dirty="0">
                          <a:solidFill>
                            <a:srgbClr val="000000"/>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8111230"/>
                  </a:ext>
                </a:extLst>
              </a:tr>
              <a:tr h="0">
                <a:tc>
                  <a:txBody>
                    <a:bodyPr/>
                    <a:lstStyle/>
                    <a:p>
                      <a:pPr algn="ctr" fontAlgn="t"/>
                      <a:r>
                        <a:rPr lang="en-US" b="1" i="0" dirty="0">
                          <a:solidFill>
                            <a:srgbClr val="000000"/>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Null Proportion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Proportion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a:solidFill>
                            <a:srgbClr val="000000"/>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b="1" i="0" dirty="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626935384"/>
                  </a:ext>
                </a:extLst>
              </a:tr>
              <a:tr h="0">
                <a:tc>
                  <a:txBody>
                    <a:bodyPr/>
                    <a:lstStyle/>
                    <a:p>
                      <a:pPr algn="ct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3017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3162892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957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5231319"/>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Invalid input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44270709"/>
                  </a:ext>
                </a:extLst>
              </a:tr>
              <a:tr h="0">
                <a:tc>
                  <a:txBody>
                    <a:bodyPr/>
                    <a:lstStyle/>
                    <a:p>
                      <a:pPr algn="ct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0.010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0.015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5117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896165674"/>
                  </a:ext>
                </a:extLst>
              </a:tr>
            </a:tbl>
          </a:graphicData>
        </a:graphic>
      </p:graphicFrame>
      <p:sp>
        <p:nvSpPr>
          <p:cNvPr id="5" name="Oval 4"/>
          <p:cNvSpPr/>
          <p:nvPr/>
        </p:nvSpPr>
        <p:spPr>
          <a:xfrm>
            <a:off x="9365673" y="1856509"/>
            <a:ext cx="2124363" cy="15332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2508" y="4313382"/>
            <a:ext cx="1609543" cy="830997"/>
          </a:xfrm>
          <a:prstGeom prst="rect">
            <a:avLst/>
          </a:prstGeom>
          <a:noFill/>
        </p:spPr>
        <p:txBody>
          <a:bodyPr wrap="none" rtlCol="0">
            <a:spAutoFit/>
          </a:bodyPr>
          <a:lstStyle/>
          <a:p>
            <a:r>
              <a:rPr lang="en-US" sz="4800" dirty="0"/>
              <a:t>Why?</a:t>
            </a:r>
          </a:p>
        </p:txBody>
      </p:sp>
      <p:cxnSp>
        <p:nvCxnSpPr>
          <p:cNvPr id="10" name="Straight Arrow Connector 9"/>
          <p:cNvCxnSpPr>
            <a:stCxn id="6" idx="0"/>
          </p:cNvCxnSpPr>
          <p:nvPr/>
        </p:nvCxnSpPr>
        <p:spPr>
          <a:xfrm flipV="1">
            <a:off x="8757280" y="2752436"/>
            <a:ext cx="1393484" cy="156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03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On proportions:</a:t>
            </a:r>
            <a:r>
              <a:rPr lang="en-US" dirty="0"/>
              <a:t> </a:t>
            </a:r>
          </a:p>
        </p:txBody>
      </p:sp>
      <p:sp>
        <p:nvSpPr>
          <p:cNvPr id="3" name="Content Placeholder 2"/>
          <p:cNvSpPr>
            <a:spLocks noGrp="1"/>
          </p:cNvSpPr>
          <p:nvPr>
            <p:ph idx="1"/>
          </p:nvPr>
        </p:nvSpPr>
        <p:spPr/>
        <p:txBody>
          <a:bodyPr/>
          <a:lstStyle/>
          <a:p>
            <a:r>
              <a:rPr lang="en-US" dirty="0"/>
              <a:t>	The power changes with the proportion (Why?)</a:t>
            </a:r>
          </a:p>
          <a:p>
            <a:r>
              <a:rPr lang="en-US" dirty="0"/>
              <a:t>         Make sure you know what formula you are using when doing the comparison, this will change your power result.  </a:t>
            </a:r>
          </a:p>
          <a:p>
            <a:r>
              <a:rPr lang="en-US" dirty="0"/>
              <a:t>         The problem above is that we are assuming one mean is known, so it doesn’t really work, and will way underestimate our sample size. </a:t>
            </a:r>
          </a:p>
          <a:p>
            <a:r>
              <a:rPr lang="en-US" dirty="0"/>
              <a:t>         The ‘</a:t>
            </a:r>
            <a:r>
              <a:rPr lang="en-US" dirty="0" err="1"/>
              <a:t>twosamplefreq</a:t>
            </a:r>
            <a:r>
              <a:rPr lang="en-US" dirty="0"/>
              <a:t>’ will give you the correct answer. </a:t>
            </a:r>
          </a:p>
          <a:p>
            <a:r>
              <a:rPr lang="en-US" dirty="0"/>
              <a:t>         When you are dealing with multiple proportions you are going to want to uses something like logistic regression, but power becomes a bit more complicated as we will see in lecture 8. </a:t>
            </a:r>
          </a:p>
          <a:p>
            <a:pPr marL="0" indent="0">
              <a:buNone/>
            </a:pPr>
            <a:endParaRPr lang="en-US" dirty="0"/>
          </a:p>
        </p:txBody>
      </p:sp>
    </p:spTree>
    <p:extLst>
      <p:ext uri="{BB962C8B-B14F-4D97-AF65-F5344CB8AC3E}">
        <p14:creationId xmlns:p14="http://schemas.microsoft.com/office/powerpoint/2010/main" val="925329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1454" y="2395187"/>
            <a:ext cx="7666182" cy="3693319"/>
          </a:xfrm>
          <a:prstGeom prst="rect">
            <a:avLst/>
          </a:prstGeom>
        </p:spPr>
        <p:txBody>
          <a:bodyPr wrap="square">
            <a:spAutoFit/>
          </a:bodyPr>
          <a:lstStyle/>
          <a:p>
            <a:r>
              <a:rPr lang="en-US" dirty="0">
                <a:solidFill>
                  <a:srgbClr val="008000"/>
                </a:solidFill>
                <a:latin typeface="Courier New" panose="02070309020205020404" pitchFamily="49" charset="0"/>
              </a:rPr>
              <a:t>/*WE HAVE THIS WONDERFUL TWO SAMPLE FREQ </a:t>
            </a:r>
          </a:p>
          <a:p>
            <a:r>
              <a:rPr lang="en-US" dirty="0">
                <a:solidFill>
                  <a:srgbClr val="008000"/>
                </a:solidFill>
                <a:latin typeface="Courier New" panose="02070309020205020404" pitchFamily="49" charset="0"/>
              </a:rPr>
              <a:t>  PROCEDURE CAN WE DO SOMETHING MORE CORRECT*/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TWOSAMPLEFREQ</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=PCHI</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refproportion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reference proportion is 0.01*/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proportiondiff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increased conversion is 0.005*/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sides</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5" name="TextBox 4"/>
          <p:cNvSpPr txBox="1"/>
          <p:nvPr/>
        </p:nvSpPr>
        <p:spPr>
          <a:xfrm>
            <a:off x="1764145" y="1006764"/>
            <a:ext cx="4988225" cy="584775"/>
          </a:xfrm>
          <a:prstGeom prst="rect">
            <a:avLst/>
          </a:prstGeom>
          <a:noFill/>
        </p:spPr>
        <p:txBody>
          <a:bodyPr wrap="none" rtlCol="0">
            <a:spAutoFit/>
          </a:bodyPr>
          <a:lstStyle/>
          <a:p>
            <a:r>
              <a:rPr lang="en-US" sz="3200" dirty="0">
                <a:solidFill>
                  <a:schemeClr val="accent1"/>
                </a:solidFill>
              </a:rPr>
              <a:t>THE CORRECT WAY TO DO IT:</a:t>
            </a:r>
          </a:p>
        </p:txBody>
      </p:sp>
    </p:spTree>
    <p:extLst>
      <p:ext uri="{BB962C8B-B14F-4D97-AF65-F5344CB8AC3E}">
        <p14:creationId xmlns:p14="http://schemas.microsoft.com/office/powerpoint/2010/main" val="1800917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35826092"/>
              </p:ext>
            </p:extLst>
          </p:nvPr>
        </p:nvGraphicFramePr>
        <p:xfrm>
          <a:off x="838200" y="2586745"/>
          <a:ext cx="10515600" cy="1351280"/>
        </p:xfrm>
        <a:graphic>
          <a:graphicData uri="http://schemas.openxmlformats.org/drawingml/2006/table">
            <a:tbl>
              <a:tblPr/>
              <a:tblGrid>
                <a:gridCol w="2628900">
                  <a:extLst>
                    <a:ext uri="{9D8B030D-6E8A-4147-A177-3AD203B41FA5}">
                      <a16:colId xmlns:a16="http://schemas.microsoft.com/office/drawing/2014/main" val="2214118437"/>
                    </a:ext>
                  </a:extLst>
                </a:gridCol>
                <a:gridCol w="2628900">
                  <a:extLst>
                    <a:ext uri="{9D8B030D-6E8A-4147-A177-3AD203B41FA5}">
                      <a16:colId xmlns:a16="http://schemas.microsoft.com/office/drawing/2014/main" val="3891699741"/>
                    </a:ext>
                  </a:extLst>
                </a:gridCol>
                <a:gridCol w="2628900">
                  <a:extLst>
                    <a:ext uri="{9D8B030D-6E8A-4147-A177-3AD203B41FA5}">
                      <a16:colId xmlns:a16="http://schemas.microsoft.com/office/drawing/2014/main" val="2194888509"/>
                    </a:ext>
                  </a:extLst>
                </a:gridCol>
                <a:gridCol w="2628900">
                  <a:extLst>
                    <a:ext uri="{9D8B030D-6E8A-4147-A177-3AD203B41FA5}">
                      <a16:colId xmlns:a16="http://schemas.microsoft.com/office/drawing/2014/main" val="3893937795"/>
                    </a:ext>
                  </a:extLst>
                </a:gridCol>
              </a:tblGrid>
              <a:tr h="0">
                <a:tc gridSpan="4">
                  <a:txBody>
                    <a:bodyPr/>
                    <a:lstStyle/>
                    <a:p>
                      <a:pPr algn="ctr" fontAlgn="t"/>
                      <a:r>
                        <a:rPr lang="en-US" b="0" i="0" dirty="0">
                          <a:solidFill>
                            <a:srgbClr val="000000"/>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4496408"/>
                  </a:ext>
                </a:extLst>
              </a:tr>
              <a:tr h="0">
                <a:tc>
                  <a:txBody>
                    <a:bodyPr/>
                    <a:lstStyle/>
                    <a:p>
                      <a:pPr algn="ctr" fontAlgn="t"/>
                      <a:r>
                        <a:rPr lang="en-US" b="0" i="0" dirty="0">
                          <a:solidFill>
                            <a:srgbClr val="000000"/>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b="0" i="0" dirty="0">
                          <a:solidFill>
                            <a:srgbClr val="000000"/>
                          </a:solidFill>
                          <a:effectLst/>
                          <a:latin typeface="Arial" panose="020B0604020202020204" pitchFamily="34" charset="0"/>
                        </a:rPr>
                        <a:t>Sides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b="0" i="0" dirty="0">
                          <a:solidFill>
                            <a:srgbClr val="000000"/>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b="0" i="0" dirty="0">
                          <a:solidFill>
                            <a:srgbClr val="000000"/>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07212172"/>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solidFill>
                  </a:tcPr>
                </a:tc>
                <a:tc>
                  <a:txBody>
                    <a:bodyPr/>
                    <a:lstStyle/>
                    <a:p>
                      <a:pPr algn="ct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solidFill>
                  </a:tcPr>
                </a:tc>
                <a:tc>
                  <a:txBody>
                    <a:bodyPr/>
                    <a:lstStyle/>
                    <a:p>
                      <a:pPr algn="ctr" fontAlgn="t"/>
                      <a:r>
                        <a:rPr lang="en-US" b="0" i="0" dirty="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solidFill>
                  </a:tcPr>
                </a:tc>
                <a:tc>
                  <a:txBody>
                    <a:bodyPr/>
                    <a:lstStyle/>
                    <a:p>
                      <a:pPr algn="ctr" fontAlgn="t"/>
                      <a:r>
                        <a:rPr lang="en-US" b="0" i="0">
                          <a:solidFill>
                            <a:srgbClr val="000000"/>
                          </a:solidFill>
                          <a:effectLst/>
                          <a:latin typeface="Arial" panose="020B0604020202020204" pitchFamily="34" charset="0"/>
                        </a:rPr>
                        <a:t>16910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bg1"/>
                    </a:solidFill>
                  </a:tcPr>
                </a:tc>
                <a:extLst>
                  <a:ext uri="{0D108BD9-81ED-4DB2-BD59-A6C34878D82A}">
                    <a16:rowId xmlns:a16="http://schemas.microsoft.com/office/drawing/2014/main" val="96344331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bg1"/>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bg1"/>
                    </a:solidFill>
                  </a:tcPr>
                </a:tc>
                <a:tc>
                  <a:txBody>
                    <a:bodyPr/>
                    <a:lstStyle/>
                    <a:p>
                      <a:pPr algn="ctr" fontAlgn="t"/>
                      <a:r>
                        <a:rPr lang="en-US" b="0" i="0">
                          <a:solidFill>
                            <a:srgbClr val="000000"/>
                          </a:solidFill>
                          <a:effectLst/>
                          <a:latin typeface="Arial" panose="020B0604020202020204" pitchFamily="34" charset="0"/>
                        </a:rPr>
                        <a:t>0.900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bg1"/>
                    </a:solidFill>
                  </a:tcPr>
                </a:tc>
                <a:tc>
                  <a:txBody>
                    <a:bodyPr/>
                    <a:lstStyle/>
                    <a:p>
                      <a:pPr algn="ctr" fontAlgn="t"/>
                      <a:r>
                        <a:rPr lang="en-US" b="0" i="0" dirty="0">
                          <a:solidFill>
                            <a:srgbClr val="000000"/>
                          </a:solidFill>
                          <a:effectLst/>
                          <a:latin typeface="Arial" panose="020B0604020202020204" pitchFamily="34" charset="0"/>
                        </a:rPr>
                        <a:t>20748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625544669"/>
                  </a:ext>
                </a:extLst>
              </a:tr>
            </a:tbl>
          </a:graphicData>
        </a:graphic>
      </p:graphicFrame>
      <p:sp>
        <p:nvSpPr>
          <p:cNvPr id="8" name="TextBox 7"/>
          <p:cNvSpPr txBox="1"/>
          <p:nvPr/>
        </p:nvSpPr>
        <p:spPr>
          <a:xfrm>
            <a:off x="1939635" y="4368800"/>
            <a:ext cx="9153468" cy="369332"/>
          </a:xfrm>
          <a:prstGeom prst="rect">
            <a:avLst/>
          </a:prstGeom>
          <a:noFill/>
        </p:spPr>
        <p:txBody>
          <a:bodyPr wrap="none" rtlCol="0">
            <a:spAutoFit/>
          </a:bodyPr>
          <a:lstStyle/>
          <a:p>
            <a:r>
              <a:rPr lang="en-US" dirty="0"/>
              <a:t>The reality is we are NOT comparing one proportion to a KNOWN value so our N is much higher.</a:t>
            </a:r>
          </a:p>
        </p:txBody>
      </p:sp>
    </p:spTree>
    <p:extLst>
      <p:ext uri="{BB962C8B-B14F-4D97-AF65-F5344CB8AC3E}">
        <p14:creationId xmlns:p14="http://schemas.microsoft.com/office/powerpoint/2010/main" val="367231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9236" y="1720932"/>
            <a:ext cx="7333673" cy="3970318"/>
          </a:xfrm>
          <a:prstGeom prst="rect">
            <a:avLst/>
          </a:prstGeom>
        </p:spPr>
        <p:txBody>
          <a:bodyPr wrap="square">
            <a:spAutoFit/>
          </a:bodyPr>
          <a:lstStyle/>
          <a:p>
            <a:r>
              <a:rPr lang="en-US" dirty="0">
                <a:solidFill>
                  <a:srgbClr val="008000"/>
                </a:solidFill>
                <a:latin typeface="Courier New" panose="02070309020205020404" pitchFamily="49" charset="0"/>
              </a:rPr>
              <a:t>/*WHAT HAPPENS WHEN WE INCREASE THE REFERENCE PROPORTION </a:t>
            </a:r>
          </a:p>
          <a:p>
            <a:r>
              <a:rPr lang="en-US" dirty="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TWOSAMPLEFREQ</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=PCHI</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refproportion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reference proportion is 0.1*/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proportiondiff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increased conversion is 0.005*/</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sides</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5" name="TextBox 4"/>
          <p:cNvSpPr txBox="1"/>
          <p:nvPr/>
        </p:nvSpPr>
        <p:spPr>
          <a:xfrm>
            <a:off x="1440872" y="350982"/>
            <a:ext cx="9477338" cy="1077218"/>
          </a:xfrm>
          <a:prstGeom prst="rect">
            <a:avLst/>
          </a:prstGeom>
          <a:noFill/>
        </p:spPr>
        <p:txBody>
          <a:bodyPr wrap="none" rtlCol="0">
            <a:spAutoFit/>
          </a:bodyPr>
          <a:lstStyle/>
          <a:p>
            <a:r>
              <a:rPr lang="en-US" sz="3200" dirty="0">
                <a:solidFill>
                  <a:schemeClr val="accent1"/>
                </a:solidFill>
              </a:rPr>
              <a:t>BUT A DIFFERENCE IN THE BACKGROUND PROPORTION </a:t>
            </a:r>
          </a:p>
          <a:p>
            <a:r>
              <a:rPr lang="en-US" sz="3200" dirty="0">
                <a:solidFill>
                  <a:schemeClr val="accent1"/>
                </a:solidFill>
              </a:rPr>
              <a:t>RATE IS A BIG DEAL!</a:t>
            </a:r>
          </a:p>
        </p:txBody>
      </p:sp>
    </p:spTree>
    <p:extLst>
      <p:ext uri="{BB962C8B-B14F-4D97-AF65-F5344CB8AC3E}">
        <p14:creationId xmlns:p14="http://schemas.microsoft.com/office/powerpoint/2010/main" val="28480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19659551"/>
              </p:ext>
            </p:extLst>
          </p:nvPr>
        </p:nvGraphicFramePr>
        <p:xfrm>
          <a:off x="2540000" y="2271714"/>
          <a:ext cx="7354287" cy="1394664"/>
        </p:xfrm>
        <a:graphic>
          <a:graphicData uri="http://schemas.openxmlformats.org/drawingml/2006/table">
            <a:tbl>
              <a:tblPr/>
              <a:tblGrid>
                <a:gridCol w="1906239">
                  <a:extLst>
                    <a:ext uri="{9D8B030D-6E8A-4147-A177-3AD203B41FA5}">
                      <a16:colId xmlns:a16="http://schemas.microsoft.com/office/drawing/2014/main" val="2927453240"/>
                    </a:ext>
                  </a:extLst>
                </a:gridCol>
                <a:gridCol w="1816016">
                  <a:extLst>
                    <a:ext uri="{9D8B030D-6E8A-4147-A177-3AD203B41FA5}">
                      <a16:colId xmlns:a16="http://schemas.microsoft.com/office/drawing/2014/main" val="1502234475"/>
                    </a:ext>
                  </a:extLst>
                </a:gridCol>
                <a:gridCol w="1816016">
                  <a:extLst>
                    <a:ext uri="{9D8B030D-6E8A-4147-A177-3AD203B41FA5}">
                      <a16:colId xmlns:a16="http://schemas.microsoft.com/office/drawing/2014/main" val="1795510803"/>
                    </a:ext>
                  </a:extLst>
                </a:gridCol>
                <a:gridCol w="1816016">
                  <a:extLst>
                    <a:ext uri="{9D8B030D-6E8A-4147-A177-3AD203B41FA5}">
                      <a16:colId xmlns:a16="http://schemas.microsoft.com/office/drawing/2014/main" val="3400727249"/>
                    </a:ext>
                  </a:extLst>
                </a:gridCol>
              </a:tblGrid>
              <a:tr h="233362">
                <a:tc gridSpan="4">
                  <a:txBody>
                    <a:bodyPr/>
                    <a:lstStyle/>
                    <a:p>
                      <a:pPr algn="ctr" fontAlgn="t"/>
                      <a:r>
                        <a:rPr lang="en-US" sz="2000" b="0" i="0">
                          <a:solidFill>
                            <a:srgbClr val="000000"/>
                          </a:solidFill>
                          <a:effectLst/>
                          <a:latin typeface="Arial" panose="020B0604020202020204" pitchFamily="34" charset="0"/>
                        </a:rPr>
                        <a:t>Computed N Total</a:t>
                      </a:r>
                    </a:p>
                  </a:txBody>
                  <a:tcPr marL="21933" marR="21933" marT="21933" marB="21933">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6573389"/>
                  </a:ext>
                </a:extLst>
              </a:tr>
              <a:tr h="233362">
                <a:tc>
                  <a:txBody>
                    <a:bodyPr/>
                    <a:lstStyle/>
                    <a:p>
                      <a:pPr algn="ctr" fontAlgn="t"/>
                      <a:r>
                        <a:rPr lang="en-US" sz="2000" b="0" i="0">
                          <a:solidFill>
                            <a:srgbClr val="000000"/>
                          </a:solidFill>
                          <a:effectLst/>
                          <a:latin typeface="Arial" panose="020B0604020202020204" pitchFamily="34" charset="0"/>
                        </a:rPr>
                        <a:t>Index</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sz="2000" b="0" i="0">
                          <a:solidFill>
                            <a:srgbClr val="000000"/>
                          </a:solidFill>
                          <a:effectLst/>
                          <a:latin typeface="Arial" panose="020B0604020202020204" pitchFamily="34" charset="0"/>
                        </a:rPr>
                        <a:t>Sides</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sz="2000" b="0" i="0">
                          <a:solidFill>
                            <a:srgbClr val="000000"/>
                          </a:solidFill>
                          <a:effectLst/>
                          <a:latin typeface="Arial" panose="020B0604020202020204" pitchFamily="34" charset="0"/>
                        </a:rPr>
                        <a:t>Actual Power</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algn="ctr" fontAlgn="t"/>
                      <a:r>
                        <a:rPr lang="en-US" sz="2000" b="0" i="0" dirty="0">
                          <a:solidFill>
                            <a:srgbClr val="000000"/>
                          </a:solidFill>
                          <a:effectLst/>
                          <a:latin typeface="Arial" panose="020B0604020202020204" pitchFamily="34" charset="0"/>
                        </a:rPr>
                        <a:t>N Total</a:t>
                      </a:r>
                    </a:p>
                  </a:txBody>
                  <a:tcPr marL="21933" marR="21933" marT="21933" marB="21933">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95669358"/>
                  </a:ext>
                </a:extLst>
              </a:tr>
              <a:tr h="233362">
                <a:tc>
                  <a:txBody>
                    <a:bodyPr/>
                    <a:lstStyle/>
                    <a:p>
                      <a:pPr algn="ctr" fontAlgn="t"/>
                      <a:r>
                        <a:rPr lang="en-US" sz="2000" b="0" i="0" dirty="0">
                          <a:solidFill>
                            <a:srgbClr val="000000"/>
                          </a:solidFill>
                          <a:effectLst/>
                          <a:latin typeface="Arial" panose="020B0604020202020204" pitchFamily="34" charset="0"/>
                        </a:rPr>
                        <a:t>1</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2000" b="0" i="0">
                          <a:solidFill>
                            <a:srgbClr val="000000"/>
                          </a:solidFill>
                          <a:effectLst/>
                          <a:latin typeface="Arial" panose="020B0604020202020204" pitchFamily="34" charset="0"/>
                        </a:rPr>
                        <a:t>1</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2000" b="0" i="0">
                          <a:solidFill>
                            <a:srgbClr val="000000"/>
                          </a:solidFill>
                          <a:effectLst/>
                          <a:latin typeface="Arial" panose="020B0604020202020204" pitchFamily="34" charset="0"/>
                        </a:rPr>
                        <a:t>0.900</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2000" b="0" i="0">
                          <a:solidFill>
                            <a:srgbClr val="000000"/>
                          </a:solidFill>
                          <a:effectLst/>
                          <a:latin typeface="Arial" panose="020B0604020202020204" pitchFamily="34" charset="0"/>
                        </a:rPr>
                        <a:t>126048</a:t>
                      </a:r>
                    </a:p>
                  </a:txBody>
                  <a:tcPr marL="21933" marR="21933" marT="21933" marB="21933">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59580470"/>
                  </a:ext>
                </a:extLst>
              </a:tr>
              <a:tr h="233362">
                <a:tc>
                  <a:txBody>
                    <a:bodyPr/>
                    <a:lstStyle/>
                    <a:p>
                      <a:pPr algn="ctr" fontAlgn="t"/>
                      <a:r>
                        <a:rPr lang="en-US" sz="2000" b="0" i="0" dirty="0">
                          <a:solidFill>
                            <a:srgbClr val="000000"/>
                          </a:solidFill>
                          <a:effectLst/>
                          <a:latin typeface="Arial" panose="020B0604020202020204" pitchFamily="34" charset="0"/>
                        </a:rPr>
                        <a:t>2</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2000" b="0" i="0">
                          <a:solidFill>
                            <a:srgbClr val="000000"/>
                          </a:solidFill>
                          <a:effectLst/>
                          <a:latin typeface="Arial" panose="020B0604020202020204" pitchFamily="34" charset="0"/>
                        </a:rPr>
                        <a:t>2</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2000" b="0" i="0">
                          <a:solidFill>
                            <a:srgbClr val="000000"/>
                          </a:solidFill>
                          <a:effectLst/>
                          <a:latin typeface="Arial" panose="020B0604020202020204" pitchFamily="34" charset="0"/>
                        </a:rPr>
                        <a:t>0.900</a:t>
                      </a:r>
                    </a:p>
                  </a:txBody>
                  <a:tcPr marL="21933" marR="21933" marT="21933" marB="21933">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2000" b="0" i="0" dirty="0">
                          <a:solidFill>
                            <a:srgbClr val="000000"/>
                          </a:solidFill>
                          <a:effectLst/>
                          <a:latin typeface="Arial" panose="020B0604020202020204" pitchFamily="34" charset="0"/>
                        </a:rPr>
                        <a:t>154656</a:t>
                      </a:r>
                    </a:p>
                  </a:txBody>
                  <a:tcPr marL="21933" marR="21933" marT="21933" marB="21933">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200112579"/>
                  </a:ext>
                </a:extLst>
              </a:tr>
            </a:tbl>
          </a:graphicData>
        </a:graphic>
      </p:graphicFrame>
      <p:sp>
        <p:nvSpPr>
          <p:cNvPr id="5" name="Oval 4"/>
          <p:cNvSpPr/>
          <p:nvPr/>
        </p:nvSpPr>
        <p:spPr>
          <a:xfrm>
            <a:off x="7897091" y="2105891"/>
            <a:ext cx="2327564" cy="23645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75677" y="5181600"/>
            <a:ext cx="4369658" cy="369332"/>
          </a:xfrm>
          <a:prstGeom prst="rect">
            <a:avLst/>
          </a:prstGeom>
          <a:noFill/>
        </p:spPr>
        <p:txBody>
          <a:bodyPr wrap="none" rtlCol="0">
            <a:spAutoFit/>
          </a:bodyPr>
          <a:lstStyle/>
          <a:p>
            <a:r>
              <a:rPr lang="en-US" dirty="0"/>
              <a:t>Now our sample sizes are almost 10x higher!</a:t>
            </a:r>
          </a:p>
        </p:txBody>
      </p:sp>
      <p:cxnSp>
        <p:nvCxnSpPr>
          <p:cNvPr id="8" name="Straight Arrow Connector 7"/>
          <p:cNvCxnSpPr>
            <a:stCxn id="6" idx="0"/>
            <a:endCxn id="5" idx="3"/>
          </p:cNvCxnSpPr>
          <p:nvPr/>
        </p:nvCxnSpPr>
        <p:spPr>
          <a:xfrm flipV="1">
            <a:off x="6560506" y="4124126"/>
            <a:ext cx="1677449" cy="105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195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More notes on proportions:</a:t>
            </a:r>
          </a:p>
        </p:txBody>
      </p:sp>
      <p:sp>
        <p:nvSpPr>
          <p:cNvPr id="3" name="Content Placeholder 2"/>
          <p:cNvSpPr>
            <a:spLocks noGrp="1"/>
          </p:cNvSpPr>
          <p:nvPr>
            <p:ph idx="1"/>
          </p:nvPr>
        </p:nvSpPr>
        <p:spPr/>
        <p:txBody>
          <a:bodyPr/>
          <a:lstStyle/>
          <a:p>
            <a:pPr marL="514350" indent="-514350">
              <a:buFont typeface="+mj-lt"/>
              <a:buAutoNum type="arabicPeriod"/>
            </a:pPr>
            <a:r>
              <a:rPr lang="en-US" dirty="0"/>
              <a:t>Making mistakes in assumptions for normal data won’t affect your power by as much as it will a proportion. </a:t>
            </a:r>
          </a:p>
          <a:p>
            <a:pPr marL="514350" indent="-514350">
              <a:buFont typeface="+mj-lt"/>
              <a:buAutoNum type="arabicPeriod"/>
            </a:pPr>
            <a:r>
              <a:rPr lang="en-US" dirty="0"/>
              <a:t>Proportions variability change with the true value. </a:t>
            </a:r>
          </a:p>
          <a:p>
            <a:pPr marL="0" indent="0">
              <a:buNone/>
            </a:pPr>
            <a:r>
              <a:rPr lang="en-US" dirty="0"/>
              <a:t>	- This variability goes down the further the proportion gets away 	   from 0.5, which is the point of maximum variability. </a:t>
            </a:r>
          </a:p>
          <a:p>
            <a:pPr marL="514350" indent="-514350">
              <a:buAutoNum type="arabicPeriod" startAt="3"/>
            </a:pPr>
            <a:r>
              <a:rPr lang="en-US" dirty="0"/>
              <a:t>If you can get away with not looking at the data as dichotomous, </a:t>
            </a:r>
          </a:p>
          <a:p>
            <a:pPr marL="0" indent="0">
              <a:buNone/>
            </a:pPr>
            <a:r>
              <a:rPr lang="en-US" dirty="0"/>
              <a:t>       you are always in better shape. </a:t>
            </a:r>
          </a:p>
        </p:txBody>
      </p:sp>
    </p:spTree>
    <p:extLst>
      <p:ext uri="{BB962C8B-B14F-4D97-AF65-F5344CB8AC3E}">
        <p14:creationId xmlns:p14="http://schemas.microsoft.com/office/powerpoint/2010/main" val="747146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Example 5:</a:t>
            </a:r>
          </a:p>
        </p:txBody>
      </p:sp>
      <p:sp>
        <p:nvSpPr>
          <p:cNvPr id="3" name="Content Placeholder 2"/>
          <p:cNvSpPr>
            <a:spLocks noGrp="1"/>
          </p:cNvSpPr>
          <p:nvPr>
            <p:ph idx="1"/>
          </p:nvPr>
        </p:nvSpPr>
        <p:spPr/>
        <p:txBody>
          <a:bodyPr/>
          <a:lstStyle/>
          <a:p>
            <a:pPr marL="0" indent="0">
              <a:buNone/>
            </a:pPr>
            <a:r>
              <a:rPr lang="en-US" dirty="0"/>
              <a:t>Whale strikes happen when boats hit a whale.  When they occur it is fatal for the whale.  The coast guard is considering changing its rules in a particular sound in Alaska to protect the whales, but it wants to know if its new protocol will change the risk.  The probability of hitting a whale is currently about 0.001 percent with the present protocol. </a:t>
            </a:r>
          </a:p>
          <a:p>
            <a:pPr marL="0" indent="0">
              <a:buNone/>
            </a:pPr>
            <a:endParaRPr lang="en-US" dirty="0"/>
          </a:p>
          <a:p>
            <a:pPr marL="0" indent="0">
              <a:buNone/>
            </a:pPr>
            <a:r>
              <a:rPr lang="en-US" dirty="0"/>
              <a:t>Let’s say a difference of 0.0005 is important. </a:t>
            </a:r>
          </a:p>
        </p:txBody>
      </p:sp>
    </p:spTree>
    <p:extLst>
      <p:ext uri="{BB962C8B-B14F-4D97-AF65-F5344CB8AC3E}">
        <p14:creationId xmlns:p14="http://schemas.microsoft.com/office/powerpoint/2010/main" val="2264778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6218" y="1046816"/>
            <a:ext cx="7379855" cy="4524315"/>
          </a:xfrm>
          <a:prstGeom prst="rect">
            <a:avLst/>
          </a:prstGeom>
        </p:spPr>
        <p:txBody>
          <a:bodyPr wrap="square">
            <a:spAutoFit/>
          </a:bodyPr>
          <a:lstStyle/>
          <a:p>
            <a:r>
              <a:rPr lang="en-US" dirty="0">
                <a:solidFill>
                  <a:srgbClr val="008000"/>
                </a:solidFill>
                <a:latin typeface="Courier New" panose="02070309020205020404" pitchFamily="49" charset="0"/>
              </a:rPr>
              <a:t>/*Example 5 HITTING A WHALE*/</a:t>
            </a:r>
            <a:r>
              <a:rPr lang="en-US"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ODS</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HTML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STYLE</a:t>
            </a:r>
            <a:r>
              <a:rPr lang="en-US" dirty="0">
                <a:solidFill>
                  <a:srgbClr val="000000"/>
                </a:solidFill>
                <a:latin typeface="Courier New" panose="02070309020205020404" pitchFamily="49" charset="0"/>
              </a:rPr>
              <a:t>=HTMLBLUECML;</a:t>
            </a: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TWOSAMPLEFREQ</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TEST</a:t>
            </a:r>
            <a:r>
              <a:rPr lang="en-US" dirty="0">
                <a:solidFill>
                  <a:srgbClr val="000000"/>
                </a:solidFill>
                <a:latin typeface="Courier New" panose="02070309020205020404" pitchFamily="49" charset="0"/>
              </a:rPr>
              <a:t>=PCHI</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refproportion</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0.001</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proportiondiff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sides</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0.6</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0.8</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0.99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groupweights</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3</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/*CONTROL THE SAMPLE SIZE ALLOCATION*/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Y</a:t>
            </a:r>
            <a:r>
              <a:rPr lang="en-US" dirty="0">
                <a:solidFill>
                  <a:srgbClr val="000000"/>
                </a:solidFill>
                <a:latin typeface="Courier New" panose="02070309020205020404" pitchFamily="49" charset="0"/>
              </a:rPr>
              <a:t>=POWER </a:t>
            </a:r>
            <a:r>
              <a:rPr lang="en-US" dirty="0">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0.8</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VARY</a:t>
            </a:r>
            <a:r>
              <a:rPr lang="en-US" dirty="0">
                <a:solidFill>
                  <a:srgbClr val="000000"/>
                </a:solidFill>
                <a:latin typeface="Courier New" panose="02070309020205020404" pitchFamily="49" charset="0"/>
              </a:rPr>
              <a:t>(SYMBOL BY GROUPWEIGHTS);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940718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064" y="775998"/>
            <a:ext cx="8109334" cy="608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5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17CFB48-CE0A-4DBC-AC6D-F5FF9081EEC9}"/>
              </a:ext>
            </a:extLst>
          </p:cNvPr>
          <p:cNvPicPr>
            <a:picLocks noChangeAspect="1"/>
          </p:cNvPicPr>
          <p:nvPr/>
        </p:nvPicPr>
        <p:blipFill>
          <a:blip r:embed="rId2"/>
          <a:stretch>
            <a:fillRect/>
          </a:stretch>
        </p:blipFill>
        <p:spPr>
          <a:xfrm>
            <a:off x="1666504" y="1472458"/>
            <a:ext cx="9175667" cy="5051136"/>
          </a:xfrm>
          <a:prstGeom prst="rect">
            <a:avLst/>
          </a:prstGeom>
        </p:spPr>
      </p:pic>
      <p:sp>
        <p:nvSpPr>
          <p:cNvPr id="6" name="TextBox 5">
            <a:extLst>
              <a:ext uri="{FF2B5EF4-FFF2-40B4-BE49-F238E27FC236}">
                <a16:creationId xmlns:a16="http://schemas.microsoft.com/office/drawing/2014/main" id="{E13E7CC0-54EE-4661-8D9B-557B97524507}"/>
              </a:ext>
            </a:extLst>
          </p:cNvPr>
          <p:cNvSpPr txBox="1"/>
          <p:nvPr/>
        </p:nvSpPr>
        <p:spPr>
          <a:xfrm>
            <a:off x="7970321" y="633251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Difference</a:t>
            </a:r>
          </a:p>
        </p:txBody>
      </p:sp>
      <p:sp>
        <p:nvSpPr>
          <p:cNvPr id="7" name="TextBox 6">
            <a:extLst>
              <a:ext uri="{FF2B5EF4-FFF2-40B4-BE49-F238E27FC236}">
                <a16:creationId xmlns:a16="http://schemas.microsoft.com/office/drawing/2014/main" id="{D54FDD3F-120D-43D3-9D1B-941AD354C16C}"/>
              </a:ext>
            </a:extLst>
          </p:cNvPr>
          <p:cNvSpPr txBox="1"/>
          <p:nvPr/>
        </p:nvSpPr>
        <p:spPr>
          <a:xfrm>
            <a:off x="3596244" y="633251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N</a:t>
            </a:r>
          </a:p>
        </p:txBody>
      </p:sp>
      <p:sp>
        <p:nvSpPr>
          <p:cNvPr id="8" name="TextBox 7">
            <a:extLst>
              <a:ext uri="{FF2B5EF4-FFF2-40B4-BE49-F238E27FC236}">
                <a16:creationId xmlns:a16="http://schemas.microsoft.com/office/drawing/2014/main" id="{E250CB86-0A96-4843-A3F3-A6DBCA6D946A}"/>
              </a:ext>
            </a:extLst>
          </p:cNvPr>
          <p:cNvSpPr txBox="1"/>
          <p:nvPr/>
        </p:nvSpPr>
        <p:spPr>
          <a:xfrm>
            <a:off x="488867" y="28787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Power</a:t>
            </a:r>
          </a:p>
        </p:txBody>
      </p:sp>
      <p:sp>
        <p:nvSpPr>
          <p:cNvPr id="10" name="TextBox 9">
            <a:extLst>
              <a:ext uri="{FF2B5EF4-FFF2-40B4-BE49-F238E27FC236}">
                <a16:creationId xmlns:a16="http://schemas.microsoft.com/office/drawing/2014/main" id="{3B731DD0-3A8C-4CA1-B183-3E3E428F8DEF}"/>
              </a:ext>
            </a:extLst>
          </p:cNvPr>
          <p:cNvSpPr txBox="1"/>
          <p:nvPr/>
        </p:nvSpPr>
        <p:spPr>
          <a:xfrm>
            <a:off x="4566062" y="731321"/>
            <a:ext cx="356457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Multi-dimensional Power Curve</a:t>
            </a:r>
            <a:endParaRPr lang="en-US" dirty="0" err="1"/>
          </a:p>
        </p:txBody>
      </p:sp>
    </p:spTree>
    <p:extLst>
      <p:ext uri="{BB962C8B-B14F-4D97-AF65-F5344CB8AC3E}">
        <p14:creationId xmlns:p14="http://schemas.microsoft.com/office/powerpoint/2010/main" val="5075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Now if there are only 10,000 boats per year we have about 10 to  20 years to see if the protocol is going to make a difference!</a:t>
            </a:r>
          </a:p>
          <a:p>
            <a:pPr marL="0" indent="0">
              <a:buNone/>
            </a:pPr>
            <a:endParaRPr lang="en-US" dirty="0"/>
          </a:p>
          <a:p>
            <a:pPr marL="0" indent="0">
              <a:buNone/>
            </a:pPr>
            <a:endParaRPr lang="en-US" dirty="0"/>
          </a:p>
          <a:p>
            <a:pPr marL="0" indent="0">
              <a:buNone/>
            </a:pPr>
            <a:r>
              <a:rPr lang="en-US" dirty="0"/>
              <a:t>Try to convince someone of this experiment if it costs money!</a:t>
            </a:r>
          </a:p>
        </p:txBody>
      </p:sp>
    </p:spTree>
    <p:extLst>
      <p:ext uri="{BB962C8B-B14F-4D97-AF65-F5344CB8AC3E}">
        <p14:creationId xmlns:p14="http://schemas.microsoft.com/office/powerpoint/2010/main" val="3957631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Different way to think about it</a:t>
            </a:r>
          </a:p>
        </p:txBody>
      </p:sp>
      <p:sp>
        <p:nvSpPr>
          <p:cNvPr id="3" name="Content Placeholder 2"/>
          <p:cNvSpPr>
            <a:spLocks noGrp="1"/>
          </p:cNvSpPr>
          <p:nvPr>
            <p:ph idx="1"/>
          </p:nvPr>
        </p:nvSpPr>
        <p:spPr/>
        <p:txBody>
          <a:bodyPr/>
          <a:lstStyle/>
          <a:p>
            <a:pPr marL="0" indent="0">
              <a:buNone/>
            </a:pPr>
            <a:r>
              <a:rPr lang="en-US" dirty="0"/>
              <a:t>Let’s define a boat hit as the Whale getting below 20ft, so we can define the problem as a continuous variable.  Given it is a big sound, and whales probably stay far away from boats,  let’s say that observations are log-normally distributed.  That is the log of distances is normally distributed with standard deviation 1. </a:t>
            </a:r>
          </a:p>
          <a:p>
            <a:pPr marL="0" indent="0">
              <a:buNone/>
            </a:pPr>
            <a:endParaRPr lang="en-US" dirty="0"/>
          </a:p>
          <a:p>
            <a:pPr marL="0" indent="0">
              <a:buNone/>
            </a:pPr>
            <a:r>
              <a:rPr lang="en-US" dirty="0"/>
              <a:t>As log(20) is approximately 3. We are arguing our current log mean is 6.1 as the probability a z-score of 3.1 has the probability of 0.001. </a:t>
            </a:r>
          </a:p>
          <a:p>
            <a:pPr marL="0" indent="0">
              <a:buNone/>
            </a:pPr>
            <a:endParaRPr lang="en-US" dirty="0"/>
          </a:p>
        </p:txBody>
      </p:sp>
    </p:spTree>
    <p:extLst>
      <p:ext uri="{BB962C8B-B14F-4D97-AF65-F5344CB8AC3E}">
        <p14:creationId xmlns:p14="http://schemas.microsoft.com/office/powerpoint/2010/main" val="783918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can think about it visually</a:t>
            </a:r>
          </a:p>
        </p:txBody>
      </p:sp>
      <p:pic>
        <p:nvPicPr>
          <p:cNvPr id="4" name="Picture 3"/>
          <p:cNvPicPr>
            <a:picLocks noChangeAspect="1"/>
          </p:cNvPicPr>
          <p:nvPr/>
        </p:nvPicPr>
        <p:blipFill>
          <a:blip r:embed="rId2"/>
          <a:stretch>
            <a:fillRect/>
          </a:stretch>
        </p:blipFill>
        <p:spPr>
          <a:xfrm>
            <a:off x="2836610" y="2099764"/>
            <a:ext cx="7969935" cy="4199437"/>
          </a:xfrm>
          <a:prstGeom prst="rect">
            <a:avLst/>
          </a:prstGeom>
        </p:spPr>
      </p:pic>
      <p:pic>
        <p:nvPicPr>
          <p:cNvPr id="5" name="Picture 4" descr="Boat White Background Images | All White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912" y="4507780"/>
            <a:ext cx="2412558" cy="987858"/>
          </a:xfrm>
          <a:prstGeom prst="rect">
            <a:avLst/>
          </a:prstGeom>
        </p:spPr>
      </p:pic>
    </p:spTree>
    <p:extLst>
      <p:ext uri="{BB962C8B-B14F-4D97-AF65-F5344CB8AC3E}">
        <p14:creationId xmlns:p14="http://schemas.microsoft.com/office/powerpoint/2010/main" val="4120157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As log(20) is approximately 3. We are arguing our current log mean is 6.1 as the probability a z-score of 3.1 has the probability of 0.001. </a:t>
            </a:r>
          </a:p>
          <a:p>
            <a:pPr marL="0" indent="0">
              <a:buNone/>
            </a:pPr>
            <a:endParaRPr lang="en-US" dirty="0"/>
          </a:p>
          <a:p>
            <a:pPr marL="0" indent="0">
              <a:buNone/>
            </a:pPr>
            <a:r>
              <a:rPr lang="en-US" dirty="0"/>
              <a:t>Use </a:t>
            </a:r>
            <a:r>
              <a:rPr lang="en-US" dirty="0" err="1"/>
              <a:t>pnorm</a:t>
            </a:r>
            <a:r>
              <a:rPr lang="en-US" dirty="0"/>
              <a:t>(3.1) in R to see</a:t>
            </a:r>
          </a:p>
          <a:p>
            <a:pPr marL="0" indent="0">
              <a:buNone/>
            </a:pPr>
            <a:endParaRPr lang="en-US" dirty="0"/>
          </a:p>
          <a:p>
            <a:pPr marL="0" indent="0">
              <a:buNone/>
            </a:pPr>
            <a:r>
              <a:rPr lang="en-US" dirty="0"/>
              <a:t>We want to shift the log mean to have a probability of 0.0005, which implies the log mean is 6.29</a:t>
            </a:r>
          </a:p>
          <a:p>
            <a:pPr marL="0" indent="0">
              <a:buNone/>
            </a:pPr>
            <a:endParaRPr lang="en-US" dirty="0"/>
          </a:p>
        </p:txBody>
      </p:sp>
    </p:spTree>
    <p:extLst>
      <p:ext uri="{BB962C8B-B14F-4D97-AF65-F5344CB8AC3E}">
        <p14:creationId xmlns:p14="http://schemas.microsoft.com/office/powerpoint/2010/main" val="2944219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7345" y="1914989"/>
            <a:ext cx="7112000" cy="3970318"/>
          </a:xfrm>
          <a:prstGeom prst="rect">
            <a:avLst/>
          </a:prstGeom>
        </p:spPr>
        <p:txBody>
          <a:bodyPr wrap="square">
            <a:spAutoFit/>
          </a:bodyPr>
          <a:lstStyle/>
          <a:p>
            <a:r>
              <a:rPr lang="en-US" dirty="0">
                <a:solidFill>
                  <a:srgbClr val="008000"/>
                </a:solidFill>
                <a:latin typeface="Courier New" panose="02070309020205020404" pitchFamily="49" charset="0"/>
              </a:rPr>
              <a:t>/*Change the variable to a continuous variable</a:t>
            </a:r>
          </a:p>
          <a:p>
            <a:r>
              <a:rPr lang="en-US" dirty="0">
                <a:solidFill>
                  <a:srgbClr val="008000"/>
                </a:solidFill>
                <a:latin typeface="Courier New" panose="02070309020205020404" pitchFamily="49" charset="0"/>
              </a:rPr>
              <a:t>assuming the log of the distance is normally distributed</a:t>
            </a:r>
          </a:p>
          <a:p>
            <a:r>
              <a:rPr lang="en-US" dirty="0">
                <a:solidFill>
                  <a:srgbClr val="008000"/>
                </a:solidFill>
                <a:latin typeface="Courier New" panose="02070309020205020404" pitchFamily="49" charset="0"/>
              </a:rPr>
              <a:t>now what do we get? */</a:t>
            </a:r>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POWER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TWOSAMPLEMEANS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MEANDIFF</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0.19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STD</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1</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0.05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0.6</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.80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0.99</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PLOT</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Y</a:t>
            </a:r>
            <a:r>
              <a:rPr lang="en-US" dirty="0">
                <a:solidFill>
                  <a:srgbClr val="000000"/>
                </a:solidFill>
                <a:latin typeface="Courier New" panose="02070309020205020404" pitchFamily="49" charset="0"/>
              </a:rPr>
              <a:t>=POWER </a:t>
            </a:r>
            <a:r>
              <a:rPr lang="en-US" dirty="0">
                <a:solidFill>
                  <a:srgbClr val="0000FF"/>
                </a:solidFill>
                <a:latin typeface="Courier New" panose="02070309020205020404" pitchFamily="49" charset="0"/>
              </a:rPr>
              <a:t>YOPTS</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REF</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0.8</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CROSSREF</a:t>
            </a:r>
            <a:r>
              <a:rPr lang="en-US" dirty="0">
                <a:solidFill>
                  <a:srgbClr val="000000"/>
                </a:solidFill>
                <a:latin typeface="Courier New" panose="02070309020205020404" pitchFamily="49" charset="0"/>
              </a:rPr>
              <a:t>=YES);</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3550289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882" y="1399452"/>
            <a:ext cx="609600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057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Now</a:t>
            </a:r>
          </a:p>
        </p:txBody>
      </p:sp>
      <p:sp>
        <p:nvSpPr>
          <p:cNvPr id="3" name="Content Placeholder 2"/>
          <p:cNvSpPr>
            <a:spLocks noGrp="1"/>
          </p:cNvSpPr>
          <p:nvPr>
            <p:ph idx="1"/>
          </p:nvPr>
        </p:nvSpPr>
        <p:spPr>
          <a:xfrm>
            <a:off x="921328" y="1690688"/>
            <a:ext cx="10515600" cy="4351338"/>
          </a:xfrm>
        </p:spPr>
        <p:txBody>
          <a:bodyPr/>
          <a:lstStyle/>
          <a:p>
            <a:pPr marL="0" indent="0">
              <a:buNone/>
            </a:pPr>
            <a:r>
              <a:rPr lang="en-US" dirty="0"/>
              <a:t>All you have to do is wait a month to see if the new protocol is increasing the distance and thus lowering the probability of a Whale strike. </a:t>
            </a:r>
          </a:p>
          <a:p>
            <a:pPr marL="0" indent="0">
              <a:buNone/>
            </a:pPr>
            <a:endParaRPr lang="en-US" dirty="0"/>
          </a:p>
          <a:p>
            <a:pPr marL="0" indent="0">
              <a:buNone/>
            </a:pPr>
            <a:r>
              <a:rPr lang="en-US" dirty="0"/>
              <a:t>Which one do you choose? </a:t>
            </a:r>
          </a:p>
          <a:p>
            <a:pPr marL="0" indent="0">
              <a:buNone/>
            </a:pPr>
            <a:endParaRPr lang="en-US" dirty="0"/>
          </a:p>
          <a:p>
            <a:pPr marL="0" indent="0">
              <a:buNone/>
            </a:pPr>
            <a:r>
              <a:rPr lang="en-US" dirty="0"/>
              <a:t>In an experiment, what you measure has all the difference in the world. </a:t>
            </a:r>
          </a:p>
        </p:txBody>
      </p:sp>
    </p:spTree>
    <p:extLst>
      <p:ext uri="{BB962C8B-B14F-4D97-AF65-F5344CB8AC3E}">
        <p14:creationId xmlns:p14="http://schemas.microsoft.com/office/powerpoint/2010/main" val="361927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BF8C-7FF7-4F91-96A6-186AC9BDCF0A}"/>
              </a:ext>
            </a:extLst>
          </p:cNvPr>
          <p:cNvSpPr>
            <a:spLocks noGrp="1"/>
          </p:cNvSpPr>
          <p:nvPr>
            <p:ph type="title"/>
          </p:nvPr>
        </p:nvSpPr>
        <p:spPr>
          <a:xfrm>
            <a:off x="1619992" y="365125"/>
            <a:ext cx="10515600" cy="1325563"/>
          </a:xfrm>
        </p:spPr>
        <p:txBody>
          <a:bodyPr/>
          <a:lstStyle/>
          <a:p>
            <a:r>
              <a:rPr lang="en-US" dirty="0">
                <a:cs typeface="Calibri Light"/>
              </a:rPr>
              <a:t>Power Based upon the Critical Effect</a:t>
            </a:r>
            <a:endParaRPr lang="en-US" dirty="0"/>
          </a:p>
        </p:txBody>
      </p:sp>
      <p:pic>
        <p:nvPicPr>
          <p:cNvPr id="4" name="Picture 4">
            <a:extLst>
              <a:ext uri="{FF2B5EF4-FFF2-40B4-BE49-F238E27FC236}">
                <a16:creationId xmlns:a16="http://schemas.microsoft.com/office/drawing/2014/main" id="{97FFCD72-44B6-483E-B2E8-567DB87A86DB}"/>
              </a:ext>
            </a:extLst>
          </p:cNvPr>
          <p:cNvPicPr>
            <a:picLocks noGrp="1" noChangeAspect="1"/>
          </p:cNvPicPr>
          <p:nvPr>
            <p:ph idx="1"/>
          </p:nvPr>
        </p:nvPicPr>
        <p:blipFill>
          <a:blip r:embed="rId2"/>
          <a:stretch>
            <a:fillRect/>
          </a:stretch>
        </p:blipFill>
        <p:spPr>
          <a:xfrm>
            <a:off x="1949431" y="1825625"/>
            <a:ext cx="8293138" cy="4351338"/>
          </a:xfrm>
          <a:prstGeom prst="rect">
            <a:avLst/>
          </a:prstGeom>
        </p:spPr>
      </p:pic>
      <p:sp>
        <p:nvSpPr>
          <p:cNvPr id="6" name="TextBox 5">
            <a:extLst>
              <a:ext uri="{FF2B5EF4-FFF2-40B4-BE49-F238E27FC236}">
                <a16:creationId xmlns:a16="http://schemas.microsoft.com/office/drawing/2014/main" id="{E868C425-2531-4BA2-84AB-720BAD7D2D18}"/>
              </a:ext>
            </a:extLst>
          </p:cNvPr>
          <p:cNvSpPr txBox="1"/>
          <p:nvPr/>
        </p:nvSpPr>
        <p:spPr>
          <a:xfrm>
            <a:off x="647204" y="28886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Power</a:t>
            </a:r>
          </a:p>
        </p:txBody>
      </p:sp>
      <p:sp>
        <p:nvSpPr>
          <p:cNvPr id="7" name="TextBox 6">
            <a:extLst>
              <a:ext uri="{FF2B5EF4-FFF2-40B4-BE49-F238E27FC236}">
                <a16:creationId xmlns:a16="http://schemas.microsoft.com/office/drawing/2014/main" id="{84698522-2429-499E-A1E2-CA6A3C2D362F}"/>
              </a:ext>
            </a:extLst>
          </p:cNvPr>
          <p:cNvSpPr txBox="1"/>
          <p:nvPr/>
        </p:nvSpPr>
        <p:spPr>
          <a:xfrm>
            <a:off x="5238997" y="6243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Critical Effect</a:t>
            </a:r>
          </a:p>
        </p:txBody>
      </p:sp>
      <p:cxnSp>
        <p:nvCxnSpPr>
          <p:cNvPr id="8" name="Straight Arrow Connector 7">
            <a:extLst>
              <a:ext uri="{FF2B5EF4-FFF2-40B4-BE49-F238E27FC236}">
                <a16:creationId xmlns:a16="http://schemas.microsoft.com/office/drawing/2014/main" id="{F5768CA1-F033-4A2F-B6F9-90D44055FDFE}"/>
              </a:ext>
            </a:extLst>
          </p:cNvPr>
          <p:cNvCxnSpPr/>
          <p:nvPr/>
        </p:nvCxnSpPr>
        <p:spPr>
          <a:xfrm flipV="1">
            <a:off x="1215240" y="4168238"/>
            <a:ext cx="5644738" cy="97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C867EA-1906-4710-A04A-63AF85F7F553}"/>
              </a:ext>
            </a:extLst>
          </p:cNvPr>
          <p:cNvSpPr txBox="1"/>
          <p:nvPr/>
        </p:nvSpPr>
        <p:spPr>
          <a:xfrm>
            <a:off x="112815" y="5451763"/>
            <a:ext cx="260465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Each Line is </a:t>
            </a:r>
          </a:p>
          <a:p>
            <a:r>
              <a:rPr lang="en-US" dirty="0">
                <a:cs typeface="Calibri"/>
              </a:rPr>
              <a:t>A curve based upon a different sample size</a:t>
            </a:r>
          </a:p>
        </p:txBody>
      </p:sp>
    </p:spTree>
    <p:extLst>
      <p:ext uri="{BB962C8B-B14F-4D97-AF65-F5344CB8AC3E}">
        <p14:creationId xmlns:p14="http://schemas.microsoft.com/office/powerpoint/2010/main" val="20756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1889-B1B7-4732-9DFF-03AB88DAD075}"/>
              </a:ext>
            </a:extLst>
          </p:cNvPr>
          <p:cNvSpPr>
            <a:spLocks noGrp="1"/>
          </p:cNvSpPr>
          <p:nvPr>
            <p:ph type="title"/>
          </p:nvPr>
        </p:nvSpPr>
        <p:spPr/>
        <p:txBody>
          <a:bodyPr/>
          <a:lstStyle/>
          <a:p>
            <a:r>
              <a:rPr lang="en-US" dirty="0">
                <a:cs typeface="Calibri Light"/>
              </a:rPr>
              <a:t>Power Based upon Sample Size</a:t>
            </a:r>
            <a:endParaRPr lang="en-US" dirty="0"/>
          </a:p>
        </p:txBody>
      </p:sp>
      <p:pic>
        <p:nvPicPr>
          <p:cNvPr id="4" name="Picture 4">
            <a:extLst>
              <a:ext uri="{FF2B5EF4-FFF2-40B4-BE49-F238E27FC236}">
                <a16:creationId xmlns:a16="http://schemas.microsoft.com/office/drawing/2014/main" id="{31609D96-75D7-4614-9AC5-3639DCE644AE}"/>
              </a:ext>
            </a:extLst>
          </p:cNvPr>
          <p:cNvPicPr>
            <a:picLocks noGrp="1" noChangeAspect="1"/>
          </p:cNvPicPr>
          <p:nvPr>
            <p:ph idx="1"/>
          </p:nvPr>
        </p:nvPicPr>
        <p:blipFill>
          <a:blip r:embed="rId2"/>
          <a:stretch>
            <a:fillRect/>
          </a:stretch>
        </p:blipFill>
        <p:spPr>
          <a:xfrm>
            <a:off x="2009526" y="1825625"/>
            <a:ext cx="8172948" cy="4351338"/>
          </a:xfrm>
          <a:prstGeom prst="rect">
            <a:avLst/>
          </a:prstGeom>
        </p:spPr>
      </p:pic>
      <p:sp>
        <p:nvSpPr>
          <p:cNvPr id="6" name="TextBox 5">
            <a:extLst>
              <a:ext uri="{FF2B5EF4-FFF2-40B4-BE49-F238E27FC236}">
                <a16:creationId xmlns:a16="http://schemas.microsoft.com/office/drawing/2014/main" id="{3E72A87B-CBD0-4FCE-A82F-561E902F017F}"/>
              </a:ext>
            </a:extLst>
          </p:cNvPr>
          <p:cNvSpPr txBox="1"/>
          <p:nvPr/>
        </p:nvSpPr>
        <p:spPr>
          <a:xfrm>
            <a:off x="5258789" y="623355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a:t>
            </a:r>
          </a:p>
        </p:txBody>
      </p:sp>
      <p:sp>
        <p:nvSpPr>
          <p:cNvPr id="7" name="TextBox 6">
            <a:extLst>
              <a:ext uri="{FF2B5EF4-FFF2-40B4-BE49-F238E27FC236}">
                <a16:creationId xmlns:a16="http://schemas.microsoft.com/office/drawing/2014/main" id="{408C7072-BB75-42EF-B3C2-002939E05D5B}"/>
              </a:ext>
            </a:extLst>
          </p:cNvPr>
          <p:cNvSpPr txBox="1"/>
          <p:nvPr/>
        </p:nvSpPr>
        <p:spPr>
          <a:xfrm>
            <a:off x="330529" y="28886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Power</a:t>
            </a:r>
          </a:p>
        </p:txBody>
      </p:sp>
      <p:sp>
        <p:nvSpPr>
          <p:cNvPr id="8" name="TextBox 7">
            <a:extLst>
              <a:ext uri="{FF2B5EF4-FFF2-40B4-BE49-F238E27FC236}">
                <a16:creationId xmlns:a16="http://schemas.microsoft.com/office/drawing/2014/main" id="{F66E412B-FFD8-4113-AB00-54DE7559BC04}"/>
              </a:ext>
            </a:extLst>
          </p:cNvPr>
          <p:cNvSpPr txBox="1"/>
          <p:nvPr/>
        </p:nvSpPr>
        <p:spPr>
          <a:xfrm>
            <a:off x="8593776" y="1760516"/>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line is the power </a:t>
            </a:r>
          </a:p>
          <a:p>
            <a:r>
              <a:rPr lang="en-US" dirty="0">
                <a:cs typeface="Calibri"/>
              </a:rPr>
              <a:t>Based upon a different </a:t>
            </a:r>
          </a:p>
          <a:p>
            <a:r>
              <a:rPr lang="en-US" dirty="0">
                <a:cs typeface="Calibri"/>
              </a:rPr>
              <a:t>Critical effect. </a:t>
            </a:r>
          </a:p>
        </p:txBody>
      </p:sp>
      <p:cxnSp>
        <p:nvCxnSpPr>
          <p:cNvPr id="9" name="Straight Arrow Connector 8">
            <a:extLst>
              <a:ext uri="{FF2B5EF4-FFF2-40B4-BE49-F238E27FC236}">
                <a16:creationId xmlns:a16="http://schemas.microsoft.com/office/drawing/2014/main" id="{8923EC6F-2A6C-4C89-8181-EA7C577CF61D}"/>
              </a:ext>
            </a:extLst>
          </p:cNvPr>
          <p:cNvCxnSpPr/>
          <p:nvPr/>
        </p:nvCxnSpPr>
        <p:spPr>
          <a:xfrm flipH="1">
            <a:off x="4583875" y="2392879"/>
            <a:ext cx="4063339" cy="53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81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normAutofit fontScale="85000" lnSpcReduction="20000"/>
          </a:bodyPr>
          <a:lstStyle/>
          <a:p>
            <a:pPr marL="0" indent="0">
              <a:buNone/>
            </a:pPr>
            <a:r>
              <a:rPr lang="en-US" sz="3600" dirty="0"/>
              <a:t>When designing a study, we can only control 2-4. We have to guess at 1. </a:t>
            </a:r>
          </a:p>
          <a:p>
            <a:pPr marL="0" indent="0">
              <a:buNone/>
            </a:pPr>
            <a:endParaRPr lang="en-US" sz="3600" dirty="0"/>
          </a:p>
          <a:p>
            <a:pPr marL="0" indent="0">
              <a:buNone/>
            </a:pPr>
            <a:r>
              <a:rPr lang="en-US" sz="3600" dirty="0"/>
              <a:t>SAS has two </a:t>
            </a:r>
            <a:r>
              <a:rPr lang="en-US" sz="3600" dirty="0" err="1"/>
              <a:t>procs</a:t>
            </a:r>
            <a:r>
              <a:rPr lang="en-US" sz="3600" dirty="0"/>
              <a:t> that help us with this: </a:t>
            </a:r>
          </a:p>
          <a:p>
            <a:pPr marL="0" indent="0" algn="ctr">
              <a:buNone/>
            </a:pPr>
            <a:r>
              <a:rPr lang="en-US" sz="3600" dirty="0" err="1">
                <a:solidFill>
                  <a:schemeClr val="accent1">
                    <a:lumMod val="75000"/>
                  </a:schemeClr>
                </a:solidFill>
              </a:rPr>
              <a:t>proc</a:t>
            </a:r>
            <a:r>
              <a:rPr lang="en-US" sz="3600" dirty="0">
                <a:solidFill>
                  <a:schemeClr val="accent1">
                    <a:lumMod val="75000"/>
                  </a:schemeClr>
                </a:solidFill>
              </a:rPr>
              <a:t> power </a:t>
            </a:r>
          </a:p>
          <a:p>
            <a:pPr marL="0" indent="0" algn="ctr">
              <a:buNone/>
            </a:pPr>
            <a:r>
              <a:rPr lang="en-US" sz="3600" dirty="0"/>
              <a:t>and </a:t>
            </a:r>
          </a:p>
          <a:p>
            <a:pPr marL="0" indent="0" algn="ctr">
              <a:buNone/>
            </a:pPr>
            <a:r>
              <a:rPr lang="en-US" sz="3600" dirty="0" err="1">
                <a:solidFill>
                  <a:schemeClr val="accent1">
                    <a:lumMod val="75000"/>
                  </a:schemeClr>
                </a:solidFill>
              </a:rPr>
              <a:t>proc</a:t>
            </a:r>
            <a:r>
              <a:rPr lang="en-US" sz="3600" dirty="0">
                <a:solidFill>
                  <a:schemeClr val="accent1">
                    <a:lumMod val="75000"/>
                  </a:schemeClr>
                </a:solidFill>
              </a:rPr>
              <a:t> </a:t>
            </a:r>
            <a:r>
              <a:rPr lang="en-US" sz="3600" dirty="0" err="1">
                <a:solidFill>
                  <a:schemeClr val="accent1">
                    <a:lumMod val="75000"/>
                  </a:schemeClr>
                </a:solidFill>
              </a:rPr>
              <a:t>glmpower</a:t>
            </a:r>
            <a:endParaRPr lang="en-US" sz="3600" dirty="0">
              <a:solidFill>
                <a:schemeClr val="accent1">
                  <a:lumMod val="75000"/>
                </a:schemeClr>
              </a:solidFill>
            </a:endParaRPr>
          </a:p>
          <a:p>
            <a:pPr marL="0" indent="0" algn="ctr">
              <a:buNone/>
            </a:pPr>
            <a:endParaRPr lang="en-US" sz="3600" dirty="0"/>
          </a:p>
          <a:p>
            <a:pPr marL="0" indent="0">
              <a:buNone/>
            </a:pPr>
            <a:r>
              <a:rPr lang="en-US" sz="3600" dirty="0"/>
              <a:t>For more complicated experiments, we need to simulate the power. </a:t>
            </a:r>
          </a:p>
          <a:p>
            <a:pPr marL="0" indent="0">
              <a:buNone/>
            </a:pPr>
            <a:endParaRPr lang="en-US" sz="3600" dirty="0"/>
          </a:p>
          <a:p>
            <a:pPr marL="0" indent="0">
              <a:buNone/>
            </a:pPr>
            <a:r>
              <a:rPr lang="en-US" sz="3600" dirty="0"/>
              <a:t>We are going to focus on </a:t>
            </a:r>
            <a:r>
              <a:rPr lang="en-US" sz="3600" dirty="0" err="1"/>
              <a:t>proc</a:t>
            </a:r>
            <a:r>
              <a:rPr lang="en-US" sz="3600" dirty="0"/>
              <a:t> power now, and we will look at the other two later.  </a:t>
            </a:r>
          </a:p>
        </p:txBody>
      </p:sp>
    </p:spTree>
    <p:extLst>
      <p:ext uri="{BB962C8B-B14F-4D97-AF65-F5344CB8AC3E}">
        <p14:creationId xmlns:p14="http://schemas.microsoft.com/office/powerpoint/2010/main" val="196159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SAS help</a:t>
            </a:r>
          </a:p>
        </p:txBody>
      </p:sp>
      <p:sp>
        <p:nvSpPr>
          <p:cNvPr id="4" name="Rectangle 1"/>
          <p:cNvSpPr>
            <a:spLocks noGrp="1" noChangeArrowheads="1"/>
          </p:cNvSpPr>
          <p:nvPr>
            <p:ph idx="1"/>
          </p:nvPr>
        </p:nvSpPr>
        <p:spPr bwMode="auto">
          <a:xfrm>
            <a:off x="1265382" y="1646803"/>
            <a:ext cx="1008841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3399"/>
                </a:solidFill>
                <a:effectLst/>
                <a:cs typeface="Arial" panose="020B0604020202020204" pitchFamily="34" charset="0"/>
              </a:rPr>
              <a:t>Syntax: POWER 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Arial" panose="020B0604020202020204" pitchFamily="34" charset="0"/>
              </a:rPr>
              <a:t>The following statements are available in PROC POWER: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2"/>
              </a:rPr>
              <a:t>PROC POWER</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 invoking statement</a:t>
            </a:r>
            <a:endParaRPr kumimoji="0" lang="en-US" altLang="en-US" sz="1800" b="1" i="0" u="none" strike="noStrike" cap="none" normalizeH="0" baseline="0" dirty="0">
              <a:ln>
                <a:noFill/>
              </a:ln>
              <a:solidFill>
                <a:srgbClr val="000000"/>
              </a:solidFill>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3"/>
              </a:rPr>
              <a:t>LOGISTIC</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4"/>
              </a:rPr>
              <a:t>MULTREG</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 for regression analysis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5"/>
              </a:rPr>
              <a:t>ONECORR</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6"/>
              </a:rPr>
              <a:t>ONESAMPLEFREQ</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 simple test comparing proportions to a known quantity</a:t>
            </a:r>
          </a:p>
          <a:p>
            <a:pPr marL="457200" lvl="1" indent="-457200">
              <a:lnSpc>
                <a:spcPct val="100000"/>
              </a:lnSpc>
              <a:buNone/>
            </a:pPr>
            <a:r>
              <a:rPr kumimoji="0" lang="en-US" altLang="en-US" sz="1800" b="0" i="0" u="none" strike="noStrike" cap="none" normalizeH="0" baseline="0" dirty="0">
                <a:ln>
                  <a:noFill/>
                </a:ln>
                <a:solidFill>
                  <a:srgbClr val="0000CC"/>
                </a:solidFill>
                <a:effectLst/>
                <a:cs typeface="Arial" panose="020B0604020202020204" pitchFamily="34" charset="0"/>
                <a:hlinkClick r:id="rId7"/>
              </a:rPr>
              <a:t>ONESAMPLEMEANS</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 simple </a:t>
            </a:r>
            <a:r>
              <a:rPr kumimoji="0" lang="en-US" altLang="en-US" sz="1800" b="1" i="0" u="none" strike="noStrike" cap="none" normalizeH="0" baseline="0" dirty="0" err="1">
                <a:ln>
                  <a:noFill/>
                </a:ln>
                <a:solidFill>
                  <a:schemeClr val="accent6">
                    <a:lumMod val="75000"/>
                  </a:schemeClr>
                </a:solidFill>
                <a:effectLst/>
                <a:cs typeface="Arial" panose="020B0604020202020204" pitchFamily="34" charset="0"/>
              </a:rPr>
              <a:t>ttest</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 comparing proportions to a known quantity</a:t>
            </a:r>
            <a:endParaRPr kumimoji="0" lang="en-US" altLang="en-US" sz="1800" b="0" i="0" u="none" strike="noStrike" cap="none" normalizeH="0" baseline="0" dirty="0">
              <a:ln>
                <a:noFill/>
              </a:ln>
              <a:solidFill>
                <a:srgbClr val="000000"/>
              </a:solidFill>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8"/>
              </a:rPr>
              <a:t>ONEWAYANOVA</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9"/>
              </a:rPr>
              <a:t>PAIREDFREQ</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0"/>
              </a:rPr>
              <a:t>PAIREDMEANS</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1"/>
              </a:rPr>
              <a:t>PLOT</a:t>
            </a:r>
            <a:r>
              <a:rPr kumimoji="0" lang="en-US" altLang="en-US" sz="1800" b="0" i="0" u="none" strike="noStrike" cap="none" normalizeH="0" baseline="0" dirty="0">
                <a:ln>
                  <a:noFill/>
                </a:ln>
                <a:solidFill>
                  <a:srgbClr val="000000"/>
                </a:solidFill>
                <a:effectLst/>
                <a:cs typeface="Arial" panose="020B0604020202020204" pitchFamily="34" charset="0"/>
              </a:rPr>
              <a:t> &lt;plot-options&gt; &lt;/ graph-options&gt;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2"/>
              </a:rPr>
              <a:t>TWOSAMPLEFREQ</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 paired</a:t>
            </a:r>
            <a:r>
              <a:rPr kumimoji="0" lang="en-US" altLang="en-US" sz="1800" b="1" i="0" u="none" strike="noStrike" cap="none" normalizeH="0" dirty="0">
                <a:ln>
                  <a:noFill/>
                </a:ln>
                <a:solidFill>
                  <a:schemeClr val="accent6">
                    <a:lumMod val="75000"/>
                  </a:schemeClr>
                </a:solidFill>
                <a:effectLst/>
                <a:cs typeface="Arial" panose="020B0604020202020204" pitchFamily="34" charset="0"/>
              </a:rPr>
              <a:t> test for two proportions A/B testing conversions.</a:t>
            </a:r>
            <a:endParaRPr kumimoji="0" lang="en-US" altLang="en-US" sz="1800" b="1" i="0" u="none" strike="noStrike" cap="none" normalizeH="0" baseline="0" dirty="0">
              <a:ln>
                <a:noFill/>
              </a:ln>
              <a:solidFill>
                <a:schemeClr val="accent6">
                  <a:lumMod val="75000"/>
                </a:schemeClr>
              </a:solidFill>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3"/>
              </a:rPr>
              <a:t>TWOSAMPLEMEANS</a:t>
            </a:r>
            <a:r>
              <a:rPr kumimoji="0" lang="en-US" altLang="en-US" sz="1800" b="0" i="0" u="none" strike="noStrike" cap="none" normalizeH="0" baseline="0" dirty="0">
                <a:ln>
                  <a:noFill/>
                </a:ln>
                <a:solidFill>
                  <a:srgbClr val="000000"/>
                </a:solidFill>
                <a:effectLst/>
                <a:cs typeface="Arial" panose="020B0604020202020204" pitchFamily="34" charset="0"/>
              </a:rPr>
              <a:t> &lt;options&gt; ;  </a:t>
            </a:r>
            <a:r>
              <a:rPr kumimoji="0" lang="en-US" altLang="en-US" sz="1800" b="1" i="0" u="none" strike="noStrike" cap="none" normalizeH="0" baseline="0" dirty="0">
                <a:ln>
                  <a:noFill/>
                </a:ln>
                <a:solidFill>
                  <a:schemeClr val="accent6">
                    <a:lumMod val="75000"/>
                  </a:schemeClr>
                </a:solidFill>
                <a:effectLst/>
                <a:cs typeface="Arial" panose="020B0604020202020204" pitchFamily="34" charset="0"/>
              </a:rPr>
              <a:t>&lt;-paired</a:t>
            </a:r>
            <a:r>
              <a:rPr kumimoji="0" lang="en-US" altLang="en-US" sz="1800" b="1" i="0" u="none" strike="noStrike" cap="none" normalizeH="0" dirty="0">
                <a:ln>
                  <a:noFill/>
                </a:ln>
                <a:solidFill>
                  <a:schemeClr val="accent6">
                    <a:lumMod val="75000"/>
                  </a:schemeClr>
                </a:solidFill>
                <a:effectLst/>
                <a:cs typeface="Arial" panose="020B0604020202020204" pitchFamily="34" charset="0"/>
              </a:rPr>
              <a:t> </a:t>
            </a:r>
            <a:r>
              <a:rPr kumimoji="0" lang="en-US" altLang="en-US" sz="1800" b="1" i="0" u="none" strike="noStrike" cap="none" normalizeH="0" dirty="0" err="1">
                <a:ln>
                  <a:noFill/>
                </a:ln>
                <a:solidFill>
                  <a:schemeClr val="accent6">
                    <a:lumMod val="75000"/>
                  </a:schemeClr>
                </a:solidFill>
                <a:effectLst/>
                <a:cs typeface="Arial" panose="020B0604020202020204" pitchFamily="34" charset="0"/>
              </a:rPr>
              <a:t>ttest</a:t>
            </a:r>
            <a:r>
              <a:rPr kumimoji="0" lang="en-US" altLang="en-US" sz="1800" b="1" i="0" u="none" strike="noStrike" cap="none" normalizeH="0" dirty="0">
                <a:ln>
                  <a:noFill/>
                </a:ln>
                <a:solidFill>
                  <a:schemeClr val="accent6">
                    <a:lumMod val="75000"/>
                  </a:schemeClr>
                </a:solidFill>
                <a:effectLst/>
                <a:cs typeface="Arial" panose="020B0604020202020204" pitchFamily="34" charset="0"/>
              </a:rPr>
              <a:t> for two unknown means.</a:t>
            </a:r>
            <a:endParaRPr kumimoji="0" lang="en-US" altLang="en-US" sz="1800" b="1" i="0" u="none" strike="noStrike" cap="none" normalizeH="0" baseline="0" dirty="0">
              <a:ln>
                <a:noFill/>
              </a:ln>
              <a:solidFill>
                <a:schemeClr val="accent6">
                  <a:lumMod val="75000"/>
                </a:schemeClr>
              </a:solidFill>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4"/>
              </a:rPr>
              <a:t>TWOSAMPLESURVIVAL</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CC"/>
                </a:solidFill>
                <a:effectLst/>
                <a:cs typeface="Arial" panose="020B0604020202020204" pitchFamily="34" charset="0"/>
                <a:hlinkClick r:id="rId15"/>
              </a:rPr>
              <a:t>TWOSAMPLEWILCOXON</a:t>
            </a:r>
            <a:r>
              <a:rPr kumimoji="0" lang="en-US" altLang="en-US" sz="1800" b="0" i="0" u="none" strike="noStrike" cap="none" normalizeH="0" baseline="0" dirty="0">
                <a:ln>
                  <a:noFill/>
                </a:ln>
                <a:solidFill>
                  <a:srgbClr val="000000"/>
                </a:solidFill>
                <a:effectLst/>
                <a:cs typeface="Arial" panose="020B0604020202020204" pitchFamily="34" charset="0"/>
              </a:rPr>
              <a:t> &lt;options&gt;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97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527"/>
            <a:ext cx="10515600" cy="5687436"/>
          </a:xfrm>
        </p:spPr>
        <p:txBody>
          <a:bodyPr/>
          <a:lstStyle/>
          <a:p>
            <a:pPr marL="0" indent="0">
              <a:buNone/>
            </a:pPr>
            <a:r>
              <a:rPr lang="en-US" dirty="0"/>
              <a:t>We are going to focus on some of the above options with the goal of figuring out the sample size required to achieve a reasonable power.</a:t>
            </a:r>
          </a:p>
          <a:p>
            <a:pPr marL="0" indent="0">
              <a:buNone/>
            </a:pPr>
            <a:endParaRPr lang="en-US" dirty="0"/>
          </a:p>
          <a:p>
            <a:pPr marL="0" indent="0">
              <a:buNone/>
            </a:pPr>
            <a:endParaRPr lang="en-US" dirty="0"/>
          </a:p>
          <a:p>
            <a:pPr marL="0" indent="0">
              <a:buNone/>
            </a:pPr>
            <a:r>
              <a:rPr lang="en-US" dirty="0"/>
              <a:t>Reasonable power is usually between 80% and 90%. </a:t>
            </a:r>
          </a:p>
          <a:p>
            <a:pPr marL="0" indent="0">
              <a:buNone/>
            </a:pPr>
            <a:endParaRPr lang="en-US" dirty="0"/>
          </a:p>
          <a:p>
            <a:pPr marL="0" indent="0">
              <a:buNone/>
            </a:pPr>
            <a:endParaRPr lang="en-US" dirty="0"/>
          </a:p>
          <a:p>
            <a:pPr marL="0" indent="0">
              <a:buNone/>
            </a:pPr>
            <a:r>
              <a:rPr lang="en-US" dirty="0"/>
              <a:t>For clinical research involving humans or animals, a power of 80% is usually considered ‘ethical.’</a:t>
            </a:r>
          </a:p>
        </p:txBody>
      </p:sp>
    </p:spTree>
    <p:extLst>
      <p:ext uri="{BB962C8B-B14F-4D97-AF65-F5344CB8AC3E}">
        <p14:creationId xmlns:p14="http://schemas.microsoft.com/office/powerpoint/2010/main" val="248023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1556</Words>
  <Application>Microsoft Office PowerPoint</Application>
  <PresentationFormat>Widescreen</PresentationFormat>
  <Paragraphs>415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vt:lpstr>
      <vt:lpstr>Power</vt:lpstr>
      <vt:lpstr>PowerPoint Presentation</vt:lpstr>
      <vt:lpstr>PowerPoint Presentation</vt:lpstr>
      <vt:lpstr>Power Based upon the Critical Effect</vt:lpstr>
      <vt:lpstr>Power Based upon Sample Size</vt:lpstr>
      <vt:lpstr>PowerPoint Presentation</vt:lpstr>
      <vt:lpstr>From SAS help</vt:lpstr>
      <vt:lpstr>PowerPoint Presentation</vt:lpstr>
      <vt:lpstr>Example 1</vt:lpstr>
      <vt:lpstr>PowerPoint Presentation</vt:lpstr>
      <vt:lpstr>PowerPoint Presentation</vt:lpstr>
      <vt:lpstr>Example 1 (continued)</vt:lpstr>
      <vt:lpstr>PowerPoint Presentation</vt:lpstr>
      <vt:lpstr>Example 1 (continued)</vt:lpstr>
      <vt:lpstr>PowerPoint Presentation</vt:lpstr>
      <vt:lpstr>Example 2</vt:lpstr>
      <vt:lpstr>PowerPoint Presentation</vt:lpstr>
      <vt:lpstr>PowerPoint Presentation</vt:lpstr>
      <vt:lpstr>PowerPoint Presentation</vt:lpstr>
      <vt:lpstr>Example 3</vt:lpstr>
      <vt:lpstr>PowerPoint Presentation</vt:lpstr>
      <vt:lpstr>My power up to a sample of 100 is pretty low. </vt:lpstr>
      <vt:lpstr>PowerPoint Presentation</vt:lpstr>
      <vt:lpstr>PowerPoint Presentation</vt:lpstr>
      <vt:lpstr>We want 80% power</vt:lpstr>
      <vt:lpstr>PowerPoint Presentation</vt:lpstr>
      <vt:lpstr>Example 4</vt:lpstr>
      <vt:lpstr>PowerPoint Presentation</vt:lpstr>
      <vt:lpstr>PowerPoint Presentation</vt:lpstr>
      <vt:lpstr>On proportions: </vt:lpstr>
      <vt:lpstr>PowerPoint Presentation</vt:lpstr>
      <vt:lpstr>PowerPoint Presentation</vt:lpstr>
      <vt:lpstr>PowerPoint Presentation</vt:lpstr>
      <vt:lpstr>PowerPoint Presentation</vt:lpstr>
      <vt:lpstr>More notes on proportions:</vt:lpstr>
      <vt:lpstr>Example 5:</vt:lpstr>
      <vt:lpstr>PowerPoint Presentation</vt:lpstr>
      <vt:lpstr>PowerPoint Presentation</vt:lpstr>
      <vt:lpstr>PowerPoint Presentation</vt:lpstr>
      <vt:lpstr>Different way to think about it</vt:lpstr>
      <vt:lpstr>How we can think about it visually</vt:lpstr>
      <vt:lpstr>PowerPoint Presentation</vt:lpstr>
      <vt:lpstr>PowerPoint Presentation</vt:lpstr>
      <vt:lpstr>PowerPoint Presentation</vt:lpstr>
      <vt:lpstr>Now</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Wheeler</dc:creator>
  <cp:lastModifiedBy>Matt Wheeler</cp:lastModifiedBy>
  <cp:revision>26</cp:revision>
  <dcterms:created xsi:type="dcterms:W3CDTF">2018-12-25T18:39:07Z</dcterms:created>
  <dcterms:modified xsi:type="dcterms:W3CDTF">2019-01-08T22:56:13Z</dcterms:modified>
</cp:coreProperties>
</file>